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69.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211.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Default Extension="wmv" ContentType="video/x-ms-wmv"/>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diagrams/quickStyle1.xml" ContentType="application/vnd.openxmlformats-officedocument.drawingml.diagramStyle+xml"/>
  <Override PartName="/ppt/theme/themeOverride4.xml" ContentType="application/vnd.openxmlformats-officedocument.themeOverr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Layouts/slideLayout12.xml" ContentType="application/vnd.openxmlformats-officedocument.presentationml.slideLayout+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4"/>
  </p:notesMasterIdLst>
  <p:sldIdLst>
    <p:sldId id="256" r:id="rId2"/>
    <p:sldId id="450" r:id="rId3"/>
    <p:sldId id="258" r:id="rId4"/>
    <p:sldId id="259" r:id="rId5"/>
    <p:sldId id="260" r:id="rId6"/>
    <p:sldId id="261" r:id="rId7"/>
    <p:sldId id="262" r:id="rId8"/>
    <p:sldId id="263" r:id="rId9"/>
    <p:sldId id="264"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307" r:id="rId25"/>
    <p:sldId id="283" r:id="rId26"/>
    <p:sldId id="285" r:id="rId27"/>
    <p:sldId id="286" r:id="rId28"/>
    <p:sldId id="287" r:id="rId29"/>
    <p:sldId id="288" r:id="rId30"/>
    <p:sldId id="308" r:id="rId31"/>
    <p:sldId id="290" r:id="rId32"/>
    <p:sldId id="291" r:id="rId33"/>
    <p:sldId id="293" r:id="rId34"/>
    <p:sldId id="309" r:id="rId35"/>
    <p:sldId id="295" r:id="rId36"/>
    <p:sldId id="310" r:id="rId37"/>
    <p:sldId id="297" r:id="rId38"/>
    <p:sldId id="298" r:id="rId39"/>
    <p:sldId id="311" r:id="rId40"/>
    <p:sldId id="312" r:id="rId41"/>
    <p:sldId id="313" r:id="rId42"/>
    <p:sldId id="314" r:id="rId43"/>
    <p:sldId id="303" r:id="rId44"/>
    <p:sldId id="315" r:id="rId45"/>
    <p:sldId id="316" r:id="rId46"/>
    <p:sldId id="317" r:id="rId47"/>
    <p:sldId id="319" r:id="rId48"/>
    <p:sldId id="320" r:id="rId49"/>
    <p:sldId id="321" r:id="rId50"/>
    <p:sldId id="422" r:id="rId51"/>
    <p:sldId id="423" r:id="rId52"/>
    <p:sldId id="324" r:id="rId53"/>
    <p:sldId id="325" r:id="rId54"/>
    <p:sldId id="326" r:id="rId55"/>
    <p:sldId id="327" r:id="rId56"/>
    <p:sldId id="328" r:id="rId57"/>
    <p:sldId id="329" r:id="rId58"/>
    <p:sldId id="330" r:id="rId59"/>
    <p:sldId id="331" r:id="rId60"/>
    <p:sldId id="332" r:id="rId61"/>
    <p:sldId id="424" r:id="rId62"/>
    <p:sldId id="334" r:id="rId63"/>
    <p:sldId id="425" r:id="rId64"/>
    <p:sldId id="336" r:id="rId65"/>
    <p:sldId id="337" r:id="rId66"/>
    <p:sldId id="338" r:id="rId67"/>
    <p:sldId id="426" r:id="rId68"/>
    <p:sldId id="427" r:id="rId69"/>
    <p:sldId id="428" r:id="rId70"/>
    <p:sldId id="343" r:id="rId71"/>
    <p:sldId id="344" r:id="rId72"/>
    <p:sldId id="345" r:id="rId73"/>
    <p:sldId id="346" r:id="rId74"/>
    <p:sldId id="347" r:id="rId75"/>
    <p:sldId id="348" r:id="rId76"/>
    <p:sldId id="452" r:id="rId77"/>
    <p:sldId id="429" r:id="rId78"/>
    <p:sldId id="352" r:id="rId79"/>
    <p:sldId id="430" r:id="rId80"/>
    <p:sldId id="354" r:id="rId81"/>
    <p:sldId id="431" r:id="rId82"/>
    <p:sldId id="357" r:id="rId83"/>
    <p:sldId id="432" r:id="rId84"/>
    <p:sldId id="359" r:id="rId85"/>
    <p:sldId id="433" r:id="rId86"/>
    <p:sldId id="361" r:id="rId87"/>
    <p:sldId id="434" r:id="rId88"/>
    <p:sldId id="363" r:id="rId89"/>
    <p:sldId id="435" r:id="rId90"/>
    <p:sldId id="365" r:id="rId91"/>
    <p:sldId id="436" r:id="rId92"/>
    <p:sldId id="368" r:id="rId93"/>
    <p:sldId id="437" r:id="rId94"/>
    <p:sldId id="370" r:id="rId95"/>
    <p:sldId id="438" r:id="rId96"/>
    <p:sldId id="372" r:id="rId97"/>
    <p:sldId id="373" r:id="rId98"/>
    <p:sldId id="374" r:id="rId99"/>
    <p:sldId id="375" r:id="rId100"/>
    <p:sldId id="439" r:id="rId101"/>
    <p:sldId id="377" r:id="rId102"/>
    <p:sldId id="440" r:id="rId103"/>
    <p:sldId id="379" r:id="rId104"/>
    <p:sldId id="441" r:id="rId105"/>
    <p:sldId id="381" r:id="rId106"/>
    <p:sldId id="442" r:id="rId107"/>
    <p:sldId id="383" r:id="rId108"/>
    <p:sldId id="443" r:id="rId109"/>
    <p:sldId id="385" r:id="rId110"/>
    <p:sldId id="444" r:id="rId111"/>
    <p:sldId id="387" r:id="rId112"/>
    <p:sldId id="445" r:id="rId113"/>
    <p:sldId id="389" r:id="rId114"/>
    <p:sldId id="446" r:id="rId115"/>
    <p:sldId id="391" r:id="rId116"/>
    <p:sldId id="392" r:id="rId117"/>
    <p:sldId id="393" r:id="rId118"/>
    <p:sldId id="394" r:id="rId119"/>
    <p:sldId id="395" r:id="rId120"/>
    <p:sldId id="396" r:id="rId121"/>
    <p:sldId id="397" r:id="rId122"/>
    <p:sldId id="399" r:id="rId123"/>
    <p:sldId id="400" r:id="rId124"/>
    <p:sldId id="447" r:id="rId125"/>
    <p:sldId id="403" r:id="rId126"/>
    <p:sldId id="448" r:id="rId127"/>
    <p:sldId id="405" r:id="rId128"/>
    <p:sldId id="449" r:id="rId129"/>
    <p:sldId id="407" r:id="rId130"/>
    <p:sldId id="408" r:id="rId131"/>
    <p:sldId id="409" r:id="rId132"/>
    <p:sldId id="410" r:id="rId133"/>
    <p:sldId id="411" r:id="rId134"/>
    <p:sldId id="416" r:id="rId135"/>
    <p:sldId id="417" r:id="rId136"/>
    <p:sldId id="418" r:id="rId137"/>
    <p:sldId id="419" r:id="rId138"/>
    <p:sldId id="420" r:id="rId139"/>
    <p:sldId id="421" r:id="rId140"/>
    <p:sldId id="453" r:id="rId141"/>
    <p:sldId id="454" r:id="rId142"/>
    <p:sldId id="455" r:id="rId143"/>
    <p:sldId id="456" r:id="rId144"/>
    <p:sldId id="457" r:id="rId145"/>
    <p:sldId id="464" r:id="rId146"/>
    <p:sldId id="465" r:id="rId147"/>
    <p:sldId id="466" r:id="rId148"/>
    <p:sldId id="467" r:id="rId149"/>
    <p:sldId id="468" r:id="rId150"/>
    <p:sldId id="469" r:id="rId151"/>
    <p:sldId id="470" r:id="rId152"/>
    <p:sldId id="471" r:id="rId153"/>
    <p:sldId id="474" r:id="rId154"/>
    <p:sldId id="476" r:id="rId155"/>
    <p:sldId id="478" r:id="rId156"/>
    <p:sldId id="480" r:id="rId157"/>
    <p:sldId id="482" r:id="rId158"/>
    <p:sldId id="484" r:id="rId159"/>
    <p:sldId id="488" r:id="rId160"/>
    <p:sldId id="565" r:id="rId161"/>
    <p:sldId id="566" r:id="rId162"/>
    <p:sldId id="492" r:id="rId163"/>
    <p:sldId id="567" r:id="rId164"/>
    <p:sldId id="568" r:id="rId165"/>
    <p:sldId id="495" r:id="rId166"/>
    <p:sldId id="569" r:id="rId167"/>
    <p:sldId id="499" r:id="rId168"/>
    <p:sldId id="570" r:id="rId169"/>
    <p:sldId id="571" r:id="rId170"/>
    <p:sldId id="572" r:id="rId171"/>
    <p:sldId id="505" r:id="rId172"/>
    <p:sldId id="510" r:id="rId173"/>
    <p:sldId id="512" r:id="rId174"/>
    <p:sldId id="513" r:id="rId175"/>
    <p:sldId id="515" r:id="rId176"/>
    <p:sldId id="516" r:id="rId177"/>
    <p:sldId id="517" r:id="rId178"/>
    <p:sldId id="518" r:id="rId179"/>
    <p:sldId id="520" r:id="rId180"/>
    <p:sldId id="521" r:id="rId181"/>
    <p:sldId id="523" r:id="rId182"/>
    <p:sldId id="525" r:id="rId183"/>
    <p:sldId id="526" r:id="rId184"/>
    <p:sldId id="527" r:id="rId185"/>
    <p:sldId id="528" r:id="rId186"/>
    <p:sldId id="529" r:id="rId187"/>
    <p:sldId id="530" r:id="rId188"/>
    <p:sldId id="532" r:id="rId189"/>
    <p:sldId id="533" r:id="rId190"/>
    <p:sldId id="534" r:id="rId191"/>
    <p:sldId id="535" r:id="rId192"/>
    <p:sldId id="536" r:id="rId193"/>
    <p:sldId id="537" r:id="rId194"/>
    <p:sldId id="538" r:id="rId195"/>
    <p:sldId id="539" r:id="rId196"/>
    <p:sldId id="540" r:id="rId197"/>
    <p:sldId id="543" r:id="rId198"/>
    <p:sldId id="544" r:id="rId199"/>
    <p:sldId id="545" r:id="rId200"/>
    <p:sldId id="546" r:id="rId201"/>
    <p:sldId id="547" r:id="rId202"/>
    <p:sldId id="548" r:id="rId203"/>
    <p:sldId id="549" r:id="rId204"/>
    <p:sldId id="550" r:id="rId205"/>
    <p:sldId id="551" r:id="rId206"/>
    <p:sldId id="558" r:id="rId207"/>
    <p:sldId id="559" r:id="rId208"/>
    <p:sldId id="560" r:id="rId209"/>
    <p:sldId id="561" r:id="rId210"/>
    <p:sldId id="562" r:id="rId211"/>
    <p:sldId id="563" r:id="rId212"/>
    <p:sldId id="564" r:id="rId2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1284" y="-24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viewProps" Target="viewProps.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notesMaster" Target="notesMasters/notes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presProps" Target="pres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507F4E-2A0E-4351-A715-E1718D1A302A}"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pPr rtl="1"/>
          <a:endParaRPr lang="ar-EG"/>
        </a:p>
      </dgm:t>
    </dgm:pt>
    <dgm:pt modelId="{36DC51F2-D2A9-4EA5-88DD-FD65379BBFBF}">
      <dgm:prSet phldrT="[Text]"/>
      <dgm:spPr/>
      <dgm:t>
        <a:bodyPr/>
        <a:lstStyle/>
        <a:p>
          <a:pPr rtl="1"/>
          <a:r>
            <a:rPr lang="ar-EG" dirty="0" smtClean="0"/>
            <a:t>مرنه </a:t>
          </a:r>
          <a:endParaRPr lang="ar-EG" dirty="0"/>
        </a:p>
      </dgm:t>
    </dgm:pt>
    <dgm:pt modelId="{5B56203D-B2DA-482B-BF16-D814131D8126}" type="parTrans" cxnId="{18017960-A72F-40B4-9F40-604932AEF588}">
      <dgm:prSet/>
      <dgm:spPr/>
      <dgm:t>
        <a:bodyPr/>
        <a:lstStyle/>
        <a:p>
          <a:pPr rtl="1"/>
          <a:endParaRPr lang="ar-EG"/>
        </a:p>
      </dgm:t>
    </dgm:pt>
    <dgm:pt modelId="{A46A0F3E-6756-4AE2-97BE-5D27EE9F11A9}" type="sibTrans" cxnId="{18017960-A72F-40B4-9F40-604932AEF588}">
      <dgm:prSet/>
      <dgm:spPr/>
      <dgm:t>
        <a:bodyPr/>
        <a:lstStyle/>
        <a:p>
          <a:pPr rtl="1"/>
          <a:endParaRPr lang="ar-EG"/>
        </a:p>
      </dgm:t>
    </dgm:pt>
    <dgm:pt modelId="{954BF07B-FD63-4A74-A199-423781084858}">
      <dgm:prSet phldrT="[Text]"/>
      <dgm:spPr/>
      <dgm:t>
        <a:bodyPr/>
        <a:lstStyle/>
        <a:p>
          <a:pPr rtl="1"/>
          <a:r>
            <a:rPr lang="ar-EG" dirty="0" smtClean="0"/>
            <a:t>واضحة </a:t>
          </a:r>
          <a:endParaRPr lang="ar-EG" dirty="0"/>
        </a:p>
      </dgm:t>
    </dgm:pt>
    <dgm:pt modelId="{456E804C-8651-45D5-B94A-7C0877A06D41}" type="parTrans" cxnId="{A73EDA18-8120-412C-8EEF-41673C0FC3BB}">
      <dgm:prSet/>
      <dgm:spPr/>
      <dgm:t>
        <a:bodyPr/>
        <a:lstStyle/>
        <a:p>
          <a:pPr rtl="1"/>
          <a:endParaRPr lang="ar-EG"/>
        </a:p>
      </dgm:t>
    </dgm:pt>
    <dgm:pt modelId="{993D374F-54AA-486A-BF0A-381DA8A38795}" type="sibTrans" cxnId="{A73EDA18-8120-412C-8EEF-41673C0FC3BB}">
      <dgm:prSet/>
      <dgm:spPr/>
      <dgm:t>
        <a:bodyPr/>
        <a:lstStyle/>
        <a:p>
          <a:pPr rtl="1"/>
          <a:endParaRPr lang="ar-EG"/>
        </a:p>
      </dgm:t>
    </dgm:pt>
    <dgm:pt modelId="{269E6E80-D207-4B14-BCFA-6AE1DC74A320}">
      <dgm:prSet phldrT="[Text]"/>
      <dgm:spPr/>
      <dgm:t>
        <a:bodyPr/>
        <a:lstStyle/>
        <a:p>
          <a:pPr rtl="1"/>
          <a:r>
            <a:rPr lang="ar-EG" dirty="0" smtClean="0"/>
            <a:t>مستمرة</a:t>
          </a:r>
          <a:endParaRPr lang="ar-EG" dirty="0"/>
        </a:p>
      </dgm:t>
    </dgm:pt>
    <dgm:pt modelId="{E780AF77-7D14-4E03-AF95-4F58B3B297B3}" type="parTrans" cxnId="{0B29DF2A-F11A-4271-A283-2D45B31672AB}">
      <dgm:prSet/>
      <dgm:spPr/>
      <dgm:t>
        <a:bodyPr/>
        <a:lstStyle/>
        <a:p>
          <a:pPr rtl="1"/>
          <a:endParaRPr lang="ar-EG"/>
        </a:p>
      </dgm:t>
    </dgm:pt>
    <dgm:pt modelId="{FEADC030-9B84-40E8-8D6C-885979521EB8}" type="sibTrans" cxnId="{0B29DF2A-F11A-4271-A283-2D45B31672AB}">
      <dgm:prSet/>
      <dgm:spPr/>
      <dgm:t>
        <a:bodyPr/>
        <a:lstStyle/>
        <a:p>
          <a:pPr rtl="1"/>
          <a:endParaRPr lang="ar-EG"/>
        </a:p>
      </dgm:t>
    </dgm:pt>
    <dgm:pt modelId="{EAB65470-C507-4CD0-9042-5CED44E52517}">
      <dgm:prSet phldrT="[Text]"/>
      <dgm:spPr/>
      <dgm:t>
        <a:bodyPr/>
        <a:lstStyle/>
        <a:p>
          <a:pPr rtl="1"/>
          <a:r>
            <a:rPr lang="ar-EG" dirty="0" smtClean="0"/>
            <a:t>قواعد وتعليمات</a:t>
          </a:r>
          <a:endParaRPr lang="ar-EG" dirty="0"/>
        </a:p>
      </dgm:t>
    </dgm:pt>
    <dgm:pt modelId="{D86683A3-041C-4430-A5D4-0BAD6D92D722}" type="parTrans" cxnId="{1E9AAADF-E7DD-4A79-B27C-649829B4393D}">
      <dgm:prSet/>
      <dgm:spPr/>
      <dgm:t>
        <a:bodyPr/>
        <a:lstStyle/>
        <a:p>
          <a:pPr rtl="1"/>
          <a:endParaRPr lang="ar-EG"/>
        </a:p>
      </dgm:t>
    </dgm:pt>
    <dgm:pt modelId="{2AE25046-F5CF-4855-B576-3A82761117E5}" type="sibTrans" cxnId="{1E9AAADF-E7DD-4A79-B27C-649829B4393D}">
      <dgm:prSet/>
      <dgm:spPr/>
      <dgm:t>
        <a:bodyPr/>
        <a:lstStyle/>
        <a:p>
          <a:pPr rtl="1"/>
          <a:endParaRPr lang="ar-EG"/>
        </a:p>
      </dgm:t>
    </dgm:pt>
    <dgm:pt modelId="{00C6B465-2F62-44C7-9354-BF3D875D9AD0}" type="pres">
      <dgm:prSet presAssocID="{65507F4E-2A0E-4351-A715-E1718D1A302A}" presName="Name0" presStyleCnt="0">
        <dgm:presLayoutVars>
          <dgm:chMax val="4"/>
          <dgm:resizeHandles val="exact"/>
        </dgm:presLayoutVars>
      </dgm:prSet>
      <dgm:spPr/>
      <dgm:t>
        <a:bodyPr/>
        <a:lstStyle/>
        <a:p>
          <a:pPr rtl="1"/>
          <a:endParaRPr lang="ar-EG"/>
        </a:p>
      </dgm:t>
    </dgm:pt>
    <dgm:pt modelId="{8633D36E-6623-433A-9121-5259764463CD}" type="pres">
      <dgm:prSet presAssocID="{65507F4E-2A0E-4351-A715-E1718D1A302A}" presName="ellipse" presStyleLbl="trBgShp" presStyleIdx="0" presStyleCnt="1"/>
      <dgm:spPr/>
    </dgm:pt>
    <dgm:pt modelId="{7B0522E4-C2E3-4EF7-8380-FBFD9844634B}" type="pres">
      <dgm:prSet presAssocID="{65507F4E-2A0E-4351-A715-E1718D1A302A}" presName="arrow1" presStyleLbl="fgShp" presStyleIdx="0" presStyleCnt="1"/>
      <dgm:spPr/>
    </dgm:pt>
    <dgm:pt modelId="{2E33D19F-4CD4-4A7B-AD7E-B183750F1C04}" type="pres">
      <dgm:prSet presAssocID="{65507F4E-2A0E-4351-A715-E1718D1A302A}" presName="rectangle" presStyleLbl="revTx" presStyleIdx="0" presStyleCnt="1">
        <dgm:presLayoutVars>
          <dgm:bulletEnabled val="1"/>
        </dgm:presLayoutVars>
      </dgm:prSet>
      <dgm:spPr/>
      <dgm:t>
        <a:bodyPr/>
        <a:lstStyle/>
        <a:p>
          <a:pPr rtl="1"/>
          <a:endParaRPr lang="ar-EG"/>
        </a:p>
      </dgm:t>
    </dgm:pt>
    <dgm:pt modelId="{6EAAD20A-48D3-4D39-9503-9BB16D4D63B0}" type="pres">
      <dgm:prSet presAssocID="{954BF07B-FD63-4A74-A199-423781084858}" presName="item1" presStyleLbl="node1" presStyleIdx="0" presStyleCnt="3">
        <dgm:presLayoutVars>
          <dgm:bulletEnabled val="1"/>
        </dgm:presLayoutVars>
      </dgm:prSet>
      <dgm:spPr/>
      <dgm:t>
        <a:bodyPr/>
        <a:lstStyle/>
        <a:p>
          <a:pPr rtl="1"/>
          <a:endParaRPr lang="ar-EG"/>
        </a:p>
      </dgm:t>
    </dgm:pt>
    <dgm:pt modelId="{DB3EE9B0-0AAC-4C2D-9D7D-693E0136A3FC}" type="pres">
      <dgm:prSet presAssocID="{269E6E80-D207-4B14-BCFA-6AE1DC74A320}" presName="item2" presStyleLbl="node1" presStyleIdx="1" presStyleCnt="3">
        <dgm:presLayoutVars>
          <dgm:bulletEnabled val="1"/>
        </dgm:presLayoutVars>
      </dgm:prSet>
      <dgm:spPr/>
      <dgm:t>
        <a:bodyPr/>
        <a:lstStyle/>
        <a:p>
          <a:pPr rtl="1"/>
          <a:endParaRPr lang="ar-EG"/>
        </a:p>
      </dgm:t>
    </dgm:pt>
    <dgm:pt modelId="{6435C8EF-9CDC-4854-8F1B-32B77A82ED06}" type="pres">
      <dgm:prSet presAssocID="{EAB65470-C507-4CD0-9042-5CED44E52517}" presName="item3" presStyleLbl="node1" presStyleIdx="2" presStyleCnt="3">
        <dgm:presLayoutVars>
          <dgm:bulletEnabled val="1"/>
        </dgm:presLayoutVars>
      </dgm:prSet>
      <dgm:spPr/>
      <dgm:t>
        <a:bodyPr/>
        <a:lstStyle/>
        <a:p>
          <a:pPr rtl="1"/>
          <a:endParaRPr lang="ar-EG"/>
        </a:p>
      </dgm:t>
    </dgm:pt>
    <dgm:pt modelId="{7C91318E-ADFD-41C2-A4EE-693073AB77E6}" type="pres">
      <dgm:prSet presAssocID="{65507F4E-2A0E-4351-A715-E1718D1A302A}" presName="funnel" presStyleLbl="trAlignAcc1" presStyleIdx="0" presStyleCnt="1"/>
      <dgm:spPr/>
    </dgm:pt>
  </dgm:ptLst>
  <dgm:cxnLst>
    <dgm:cxn modelId="{AC647752-78BB-4D3D-82B6-47766BEB3936}" type="presOf" srcId="{EAB65470-C507-4CD0-9042-5CED44E52517}" destId="{2E33D19F-4CD4-4A7B-AD7E-B183750F1C04}" srcOrd="0" destOrd="0" presId="urn:microsoft.com/office/officeart/2005/8/layout/funnel1"/>
    <dgm:cxn modelId="{B40E1134-E325-48EB-813D-443D439CF50C}" type="presOf" srcId="{269E6E80-D207-4B14-BCFA-6AE1DC74A320}" destId="{6EAAD20A-48D3-4D39-9503-9BB16D4D63B0}" srcOrd="0" destOrd="0" presId="urn:microsoft.com/office/officeart/2005/8/layout/funnel1"/>
    <dgm:cxn modelId="{1E9AAADF-E7DD-4A79-B27C-649829B4393D}" srcId="{65507F4E-2A0E-4351-A715-E1718D1A302A}" destId="{EAB65470-C507-4CD0-9042-5CED44E52517}" srcOrd="3" destOrd="0" parTransId="{D86683A3-041C-4430-A5D4-0BAD6D92D722}" sibTransId="{2AE25046-F5CF-4855-B576-3A82761117E5}"/>
    <dgm:cxn modelId="{EF3F67B4-E257-46CA-ACF7-6321C636F6E8}" type="presOf" srcId="{36DC51F2-D2A9-4EA5-88DD-FD65379BBFBF}" destId="{6435C8EF-9CDC-4854-8F1B-32B77A82ED06}" srcOrd="0" destOrd="0" presId="urn:microsoft.com/office/officeart/2005/8/layout/funnel1"/>
    <dgm:cxn modelId="{54514C7A-28A1-4D0A-838D-071D8B006B15}" type="presOf" srcId="{954BF07B-FD63-4A74-A199-423781084858}" destId="{DB3EE9B0-0AAC-4C2D-9D7D-693E0136A3FC}" srcOrd="0" destOrd="0" presId="urn:microsoft.com/office/officeart/2005/8/layout/funnel1"/>
    <dgm:cxn modelId="{18017960-A72F-40B4-9F40-604932AEF588}" srcId="{65507F4E-2A0E-4351-A715-E1718D1A302A}" destId="{36DC51F2-D2A9-4EA5-88DD-FD65379BBFBF}" srcOrd="0" destOrd="0" parTransId="{5B56203D-B2DA-482B-BF16-D814131D8126}" sibTransId="{A46A0F3E-6756-4AE2-97BE-5D27EE9F11A9}"/>
    <dgm:cxn modelId="{086444D8-2289-4856-9169-E84EE2196710}" type="presOf" srcId="{65507F4E-2A0E-4351-A715-E1718D1A302A}" destId="{00C6B465-2F62-44C7-9354-BF3D875D9AD0}" srcOrd="0" destOrd="0" presId="urn:microsoft.com/office/officeart/2005/8/layout/funnel1"/>
    <dgm:cxn modelId="{A73EDA18-8120-412C-8EEF-41673C0FC3BB}" srcId="{65507F4E-2A0E-4351-A715-E1718D1A302A}" destId="{954BF07B-FD63-4A74-A199-423781084858}" srcOrd="1" destOrd="0" parTransId="{456E804C-8651-45D5-B94A-7C0877A06D41}" sibTransId="{993D374F-54AA-486A-BF0A-381DA8A38795}"/>
    <dgm:cxn modelId="{0B29DF2A-F11A-4271-A283-2D45B31672AB}" srcId="{65507F4E-2A0E-4351-A715-E1718D1A302A}" destId="{269E6E80-D207-4B14-BCFA-6AE1DC74A320}" srcOrd="2" destOrd="0" parTransId="{E780AF77-7D14-4E03-AF95-4F58B3B297B3}" sibTransId="{FEADC030-9B84-40E8-8D6C-885979521EB8}"/>
    <dgm:cxn modelId="{3B8CA0F2-E7D9-476F-98F8-022313B1DD15}" type="presParOf" srcId="{00C6B465-2F62-44C7-9354-BF3D875D9AD0}" destId="{8633D36E-6623-433A-9121-5259764463CD}" srcOrd="0" destOrd="0" presId="urn:microsoft.com/office/officeart/2005/8/layout/funnel1"/>
    <dgm:cxn modelId="{C33F5A0D-F827-487C-BD15-960BD61FC3E2}" type="presParOf" srcId="{00C6B465-2F62-44C7-9354-BF3D875D9AD0}" destId="{7B0522E4-C2E3-4EF7-8380-FBFD9844634B}" srcOrd="1" destOrd="0" presId="urn:microsoft.com/office/officeart/2005/8/layout/funnel1"/>
    <dgm:cxn modelId="{BD8A9DB1-DC11-4E75-A598-B8BE0D84C776}" type="presParOf" srcId="{00C6B465-2F62-44C7-9354-BF3D875D9AD0}" destId="{2E33D19F-4CD4-4A7B-AD7E-B183750F1C04}" srcOrd="2" destOrd="0" presId="urn:microsoft.com/office/officeart/2005/8/layout/funnel1"/>
    <dgm:cxn modelId="{F1CD1BD4-A846-42A9-863F-627678255CF9}" type="presParOf" srcId="{00C6B465-2F62-44C7-9354-BF3D875D9AD0}" destId="{6EAAD20A-48D3-4D39-9503-9BB16D4D63B0}" srcOrd="3" destOrd="0" presId="urn:microsoft.com/office/officeart/2005/8/layout/funnel1"/>
    <dgm:cxn modelId="{55B0952B-8737-4272-9FA3-921FBC20C256}" type="presParOf" srcId="{00C6B465-2F62-44C7-9354-BF3D875D9AD0}" destId="{DB3EE9B0-0AAC-4C2D-9D7D-693E0136A3FC}" srcOrd="4" destOrd="0" presId="urn:microsoft.com/office/officeart/2005/8/layout/funnel1"/>
    <dgm:cxn modelId="{04D6474C-23F2-40FF-B32D-ED4712F71919}" type="presParOf" srcId="{00C6B465-2F62-44C7-9354-BF3D875D9AD0}" destId="{6435C8EF-9CDC-4854-8F1B-32B77A82ED06}" srcOrd="5" destOrd="0" presId="urn:microsoft.com/office/officeart/2005/8/layout/funnel1"/>
    <dgm:cxn modelId="{EC9BB145-4D57-4620-B6D6-C80E4A64430A}" type="presParOf" srcId="{00C6B465-2F62-44C7-9354-BF3D875D9AD0}" destId="{7C91318E-ADFD-41C2-A4EE-693073AB77E6}"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3D36E-6623-433A-9121-5259764463CD}">
      <dsp:nvSpPr>
        <dsp:cNvPr id="0" name=""/>
        <dsp:cNvSpPr/>
      </dsp:nvSpPr>
      <dsp:spPr>
        <a:xfrm>
          <a:off x="1404620" y="165099"/>
          <a:ext cx="3276600" cy="113792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0522E4-C2E3-4EF7-8380-FBFD9844634B}">
      <dsp:nvSpPr>
        <dsp:cNvPr id="0" name=""/>
        <dsp:cNvSpPr/>
      </dsp:nvSpPr>
      <dsp:spPr>
        <a:xfrm>
          <a:off x="2730500" y="2951479"/>
          <a:ext cx="635000" cy="406400"/>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33D19F-4CD4-4A7B-AD7E-B183750F1C04}">
      <dsp:nvSpPr>
        <dsp:cNvPr id="0" name=""/>
        <dsp:cNvSpPr/>
      </dsp:nvSpPr>
      <dsp:spPr>
        <a:xfrm>
          <a:off x="1524000" y="3276600"/>
          <a:ext cx="3048000" cy="7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lvl="0" algn="ctr" defTabSz="1200150" rtl="1">
            <a:lnSpc>
              <a:spcPct val="90000"/>
            </a:lnSpc>
            <a:spcBef>
              <a:spcPct val="0"/>
            </a:spcBef>
            <a:spcAft>
              <a:spcPct val="35000"/>
            </a:spcAft>
          </a:pPr>
          <a:r>
            <a:rPr lang="ar-EG" sz="2700" kern="1200" dirty="0" smtClean="0"/>
            <a:t>قواعد وتعليمات</a:t>
          </a:r>
          <a:endParaRPr lang="ar-EG" sz="2700" kern="1200" dirty="0"/>
        </a:p>
      </dsp:txBody>
      <dsp:txXfrm>
        <a:off x="1524000" y="3276600"/>
        <a:ext cx="3048000" cy="762000"/>
      </dsp:txXfrm>
    </dsp:sp>
    <dsp:sp modelId="{6EAAD20A-48D3-4D39-9503-9BB16D4D63B0}">
      <dsp:nvSpPr>
        <dsp:cNvPr id="0" name=""/>
        <dsp:cNvSpPr/>
      </dsp:nvSpPr>
      <dsp:spPr>
        <a:xfrm>
          <a:off x="2595880" y="1390904"/>
          <a:ext cx="1143000" cy="11430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kern="1200" dirty="0" smtClean="0"/>
            <a:t>مستمرة</a:t>
          </a:r>
          <a:endParaRPr lang="ar-EG" sz="2400" kern="1200" dirty="0"/>
        </a:p>
      </dsp:txBody>
      <dsp:txXfrm>
        <a:off x="2763268" y="1558292"/>
        <a:ext cx="808224" cy="808224"/>
      </dsp:txXfrm>
    </dsp:sp>
    <dsp:sp modelId="{DB3EE9B0-0AAC-4C2D-9D7D-693E0136A3FC}">
      <dsp:nvSpPr>
        <dsp:cNvPr id="0" name=""/>
        <dsp:cNvSpPr/>
      </dsp:nvSpPr>
      <dsp:spPr>
        <a:xfrm>
          <a:off x="1778000" y="533399"/>
          <a:ext cx="1143000" cy="11430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kern="1200" dirty="0" smtClean="0"/>
            <a:t>واضحة </a:t>
          </a:r>
          <a:endParaRPr lang="ar-EG" sz="2400" kern="1200" dirty="0"/>
        </a:p>
      </dsp:txBody>
      <dsp:txXfrm>
        <a:off x="1945388" y="700787"/>
        <a:ext cx="808224" cy="808224"/>
      </dsp:txXfrm>
    </dsp:sp>
    <dsp:sp modelId="{6435C8EF-9CDC-4854-8F1B-32B77A82ED06}">
      <dsp:nvSpPr>
        <dsp:cNvPr id="0" name=""/>
        <dsp:cNvSpPr/>
      </dsp:nvSpPr>
      <dsp:spPr>
        <a:xfrm>
          <a:off x="2946400" y="257047"/>
          <a:ext cx="1143000" cy="11430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kern="1200" dirty="0" smtClean="0"/>
            <a:t>مرنه </a:t>
          </a:r>
          <a:endParaRPr lang="ar-EG" sz="2400" kern="1200" dirty="0"/>
        </a:p>
      </dsp:txBody>
      <dsp:txXfrm>
        <a:off x="3113788" y="424435"/>
        <a:ext cx="808224" cy="808224"/>
      </dsp:txXfrm>
    </dsp:sp>
    <dsp:sp modelId="{7C91318E-ADFD-41C2-A4EE-693073AB77E6}">
      <dsp:nvSpPr>
        <dsp:cNvPr id="0" name=""/>
        <dsp:cNvSpPr/>
      </dsp:nvSpPr>
      <dsp:spPr>
        <a:xfrm>
          <a:off x="1270000" y="25399"/>
          <a:ext cx="3556000" cy="284480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BEFBFC7-BE09-4C4A-AADE-BD9F308E33B4}" type="datetimeFigureOut">
              <a:rPr lang="ar-EG" smtClean="0"/>
              <a:pPr/>
              <a:t>21/01/1435</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E4718F4-49E3-4F3E-94C3-1F930C2F806A}" type="slidenum">
              <a:rPr lang="ar-EG" smtClean="0"/>
              <a:pPr/>
              <a:t>‹#›</a:t>
            </a:fld>
            <a:endParaRPr lang="ar-EG"/>
          </a:p>
        </p:txBody>
      </p:sp>
    </p:spTree>
    <p:extLst>
      <p:ext uri="{BB962C8B-B14F-4D97-AF65-F5344CB8AC3E}">
        <p14:creationId xmlns:p14="http://schemas.microsoft.com/office/powerpoint/2010/main" xmlns="" val="282397889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1E4718F4-49E3-4F3E-94C3-1F930C2F806A}" type="slidenum">
              <a:rPr lang="ar-EG" smtClean="0"/>
              <a:pPr/>
              <a:t>117</a:t>
            </a:fld>
            <a:endParaRPr lang="ar-EG"/>
          </a:p>
        </p:txBody>
      </p:sp>
    </p:spTree>
    <p:extLst>
      <p:ext uri="{BB962C8B-B14F-4D97-AF65-F5344CB8AC3E}">
        <p14:creationId xmlns:p14="http://schemas.microsoft.com/office/powerpoint/2010/main" xmlns="" val="1748784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1E4718F4-49E3-4F3E-94C3-1F930C2F806A}" type="slidenum">
              <a:rPr lang="ar-EG" smtClean="0"/>
              <a:pPr/>
              <a:t>147</a:t>
            </a:fld>
            <a:endParaRPr lang="ar-EG"/>
          </a:p>
        </p:txBody>
      </p:sp>
    </p:spTree>
    <p:extLst>
      <p:ext uri="{BB962C8B-B14F-4D97-AF65-F5344CB8AC3E}">
        <p14:creationId xmlns:p14="http://schemas.microsoft.com/office/powerpoint/2010/main" xmlns="" val="554831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530059-06CF-4AB0-B3F5-38262D3017DF}" type="slidenum">
              <a:rPr lang="ar-EG" smtClean="0"/>
              <a:pPr/>
              <a:t>155</a:t>
            </a:fld>
            <a:endParaRPr lang="ar-EG"/>
          </a:p>
        </p:txBody>
      </p:sp>
    </p:spTree>
    <p:extLst>
      <p:ext uri="{BB962C8B-B14F-4D97-AF65-F5344CB8AC3E}">
        <p14:creationId xmlns:p14="http://schemas.microsoft.com/office/powerpoint/2010/main" xmlns="" val="943632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530059-06CF-4AB0-B3F5-38262D3017DF}" type="slidenum">
              <a:rPr lang="ar-EG" smtClean="0"/>
              <a:pPr/>
              <a:t>193</a:t>
            </a:fld>
            <a:endParaRPr lang="ar-EG"/>
          </a:p>
        </p:txBody>
      </p:sp>
    </p:spTree>
    <p:extLst>
      <p:ext uri="{BB962C8B-B14F-4D97-AF65-F5344CB8AC3E}">
        <p14:creationId xmlns:p14="http://schemas.microsoft.com/office/powerpoint/2010/main" xmlns="" val="471576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530059-06CF-4AB0-B3F5-38262D3017DF}" type="slidenum">
              <a:rPr lang="ar-EG" smtClean="0"/>
              <a:pPr/>
              <a:t>195</a:t>
            </a:fld>
            <a:endParaRPr lang="ar-EG"/>
          </a:p>
        </p:txBody>
      </p:sp>
    </p:spTree>
    <p:extLst>
      <p:ext uri="{BB962C8B-B14F-4D97-AF65-F5344CB8AC3E}">
        <p14:creationId xmlns:p14="http://schemas.microsoft.com/office/powerpoint/2010/main" xmlns="" val="570448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530059-06CF-4AB0-B3F5-38262D3017DF}" type="slidenum">
              <a:rPr lang="ar-EG" smtClean="0"/>
              <a:pPr/>
              <a:t>196</a:t>
            </a:fld>
            <a:endParaRPr lang="ar-EG"/>
          </a:p>
        </p:txBody>
      </p:sp>
    </p:spTree>
    <p:extLst>
      <p:ext uri="{BB962C8B-B14F-4D97-AF65-F5344CB8AC3E}">
        <p14:creationId xmlns:p14="http://schemas.microsoft.com/office/powerpoint/2010/main" xmlns="" val="1557318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530059-06CF-4AB0-B3F5-38262D3017DF}" type="slidenum">
              <a:rPr lang="ar-EG" smtClean="0"/>
              <a:pPr/>
              <a:t>197</a:t>
            </a:fld>
            <a:endParaRPr lang="ar-EG"/>
          </a:p>
        </p:txBody>
      </p:sp>
    </p:spTree>
    <p:extLst>
      <p:ext uri="{BB962C8B-B14F-4D97-AF65-F5344CB8AC3E}">
        <p14:creationId xmlns:p14="http://schemas.microsoft.com/office/powerpoint/2010/main" xmlns="" val="1739640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عنوان، ونص، ومخطط">
    <p:spTree>
      <p:nvGrpSpPr>
        <p:cNvPr id="1" name=""/>
        <p:cNvGrpSpPr/>
        <p:nvPr/>
      </p:nvGrpSpPr>
      <p:grpSpPr>
        <a:xfrm>
          <a:off x="0" y="0"/>
          <a:ext cx="0" cy="0"/>
          <a:chOff x="0" y="0"/>
          <a:chExt cx="0" cy="0"/>
        </a:xfrm>
      </p:grpSpPr>
      <p:sp>
        <p:nvSpPr>
          <p:cNvPr id="2" name="عنوان 1"/>
          <p:cNvSpPr>
            <a:spLocks noGrp="1"/>
          </p:cNvSpPr>
          <p:nvPr>
            <p:ph type="title"/>
          </p:nvPr>
        </p:nvSpPr>
        <p:spPr>
          <a:xfrm>
            <a:off x="628650" y="365129"/>
            <a:ext cx="7886700" cy="1325563"/>
          </a:xfrm>
          <a:prstGeom prst="rect">
            <a:avLst/>
          </a:prstGeom>
        </p:spPr>
        <p:txBody>
          <a:bodyPr/>
          <a:lstStyle/>
          <a:p>
            <a:r>
              <a:rPr lang="ar-SA" smtClean="0"/>
              <a:t>انقر لتحرير نمط العنوان الرئيسي</a:t>
            </a:r>
            <a:endParaRPr lang="ar-EG"/>
          </a:p>
        </p:txBody>
      </p:sp>
      <p:sp>
        <p:nvSpPr>
          <p:cNvPr id="3" name="عنصر نائب للنص 2"/>
          <p:cNvSpPr>
            <a:spLocks noGrp="1"/>
          </p:cNvSpPr>
          <p:nvPr>
            <p:ph type="body" sz="half" idx="1"/>
          </p:nvPr>
        </p:nvSpPr>
        <p:spPr>
          <a:xfrm>
            <a:off x="628650" y="1825625"/>
            <a:ext cx="3867150" cy="4351338"/>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مخطط 3"/>
          <p:cNvSpPr>
            <a:spLocks noGrp="1"/>
          </p:cNvSpPr>
          <p:nvPr>
            <p:ph type="chart" sz="half" idx="2"/>
          </p:nvPr>
        </p:nvSpPr>
        <p:spPr>
          <a:xfrm>
            <a:off x="4648200" y="1825625"/>
            <a:ext cx="3867150" cy="4351338"/>
          </a:xfrm>
          <a:prstGeom prst="rect">
            <a:avLst/>
          </a:prstGeom>
        </p:spPr>
        <p:txBody>
          <a:bodyPr/>
          <a:lstStyle/>
          <a:p>
            <a:endParaRPr lang="ar-EG"/>
          </a:p>
        </p:txBody>
      </p:sp>
    </p:spTree>
    <p:extLst>
      <p:ext uri="{BB962C8B-B14F-4D97-AF65-F5344CB8AC3E}">
        <p14:creationId xmlns:p14="http://schemas.microsoft.com/office/powerpoint/2010/main" xmlns="" val="1608679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1.xml"/><Relationship Id="rId1" Type="http://schemas.openxmlformats.org/officeDocument/2006/relationships/video" Target="NULL" TargetMode="External"/><Relationship Id="rId4" Type="http://schemas.openxmlformats.org/officeDocument/2006/relationships/image" Target="../media/image15.png"/></Relationships>
</file>

<file path=ppt/slides/_rels/slide1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1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43.png"/><Relationship Id="rId5" Type="http://schemas.microsoft.com/office/2007/relationships/media" Target="../media/media3.wmv"/><Relationship Id="rId4" Type="http://schemas.openxmlformats.org/officeDocument/2006/relationships/image" Target="../media/image42.jpeg"/></Relationships>
</file>

<file path=ppt/slides/_rels/slide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1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1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1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microsoft.com/office/2007/relationships/media" Target="../media/media4.wmv"/><Relationship Id="rId2" Type="http://schemas.openxmlformats.org/officeDocument/2006/relationships/slideLayout" Target="../slideLayouts/slideLayout1.xml"/><Relationship Id="rId1" Type="http://schemas.openxmlformats.org/officeDocument/2006/relationships/video" Target="NULL" TargetMode="Externa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8.jpeg"/></Relationships>
</file>

<file path=ppt/slides/_rels/slide15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1.xml"/><Relationship Id="rId1" Type="http://schemas.openxmlformats.org/officeDocument/2006/relationships/video" Target="NULL" TargetMode="External"/><Relationship Id="rId5" Type="http://schemas.openxmlformats.org/officeDocument/2006/relationships/image" Target="../media/image62.png"/><Relationship Id="rId4" Type="http://schemas.microsoft.com/office/2007/relationships/media" Target="../media/media5.wmv"/></Relationships>
</file>

<file path=ppt/slides/_rels/slide2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1.xml"/><Relationship Id="rId1" Type="http://schemas.openxmlformats.org/officeDocument/2006/relationships/video" Target="NULL" TargetMode="External"/><Relationship Id="rId5" Type="http://schemas.openxmlformats.org/officeDocument/2006/relationships/image" Target="../media/image34.png"/><Relationship Id="rId4" Type="http://schemas.microsoft.com/office/2007/relationships/media" Target="../media/media2.wmv"/></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3810000" cy="381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750085" y="0"/>
            <a:ext cx="2381250" cy="2381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1752600" y="3311098"/>
            <a:ext cx="5714998"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1">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rtl="1"/>
            <a:r>
              <a:rPr lang="ar-EG" sz="4800" b="1" dirty="0" smtClean="0">
                <a:ln/>
                <a:solidFill>
                  <a:schemeClr val="accent5">
                    <a:tint val="50000"/>
                    <a:satMod val="180000"/>
                  </a:schemeClr>
                </a:solidFill>
              </a:rPr>
              <a:t>فن ادارة الوقت</a:t>
            </a:r>
            <a:endParaRPr lang="ar-EG" sz="4800" b="1" dirty="0">
              <a:ln/>
              <a:solidFill>
                <a:schemeClr val="accent5">
                  <a:tint val="50000"/>
                  <a:satMod val="180000"/>
                </a:schemeClr>
              </a:solidFill>
            </a:endParaRPr>
          </a:p>
        </p:txBody>
      </p:sp>
    </p:spTree>
    <p:extLst>
      <p:ext uri="{BB962C8B-B14F-4D97-AF65-F5344CB8AC3E}">
        <p14:creationId xmlns:p14="http://schemas.microsoft.com/office/powerpoint/2010/main" xmlns="" val="10344032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latin typeface="Gulim" panose="020B0600000101010101" pitchFamily="34" charset="-127"/>
                <a:ea typeface="Gulim" panose="020B0600000101010101" pitchFamily="34" charset="-127"/>
              </a:rPr>
              <a:t>نشاهد هذا الفيديو</a:t>
            </a:r>
          </a:p>
          <a:p>
            <a:pPr algn="ctr" rtl="1" fontAlgn="base" latinLnBrk="1">
              <a:spcBef>
                <a:spcPct val="0"/>
              </a:spcBef>
              <a:spcAft>
                <a:spcPct val="0"/>
              </a:spcAft>
            </a:pPr>
            <a:r>
              <a:rPr lang="ar-EG" sz="4400" dirty="0">
                <a:latin typeface="Gulim" panose="020B0600000101010101" pitchFamily="34" charset="-127"/>
                <a:ea typeface="Gulim" panose="020B0600000101010101" pitchFamily="34" charset="-127"/>
              </a:rPr>
              <a:t>يوضح فيه قمية الوقت</a:t>
            </a:r>
          </a:p>
        </p:txBody>
      </p:sp>
    </p:spTree>
    <p:extLst>
      <p:ext uri="{BB962C8B-B14F-4D97-AF65-F5344CB8AC3E}">
        <p14:creationId xmlns:p14="http://schemas.microsoft.com/office/powerpoint/2010/main" xmlns="" val="317357998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عادات النوم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الدوام المتأخر</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قراءة الصحف اليومية</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جلسات الدردشة أثناء العمل</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8741196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اعرف ماذا تريد </a:t>
            </a:r>
          </a:p>
        </p:txBody>
      </p:sp>
    </p:spTree>
    <p:extLst>
      <p:ext uri="{BB962C8B-B14F-4D97-AF65-F5344CB8AC3E}">
        <p14:creationId xmlns:p14="http://schemas.microsoft.com/office/powerpoint/2010/main" xmlns="" val="403901414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لكل عمل غاية حتى لو كان استراحة وترفيه</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إذا لم تحدد الهدف قبل أن تبدأ فلن تصل إليه</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معظم الأوقات تضيع في إعادة العمل والبدء من جديد</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1094045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ابذل القليل من </a:t>
            </a:r>
            <a:r>
              <a:rPr lang="ar-EG" sz="4400" dirty="0" smtClean="0">
                <a:solidFill>
                  <a:schemeClr val="lt1"/>
                </a:solidFill>
                <a:latin typeface="Gulim" panose="020B0600000101010101" pitchFamily="34" charset="-127"/>
                <a:ea typeface="Gulim" panose="020B0600000101010101" pitchFamily="34" charset="-127"/>
              </a:rPr>
              <a:t>الوقت                لتكسب الكثير</a:t>
            </a:r>
            <a:endParaRPr lang="ar-EG" sz="4400" dirty="0">
              <a:solidFill>
                <a:schemeClr val="lt1"/>
              </a:solidFill>
              <a:latin typeface="Gulim" panose="020B0600000101010101" pitchFamily="34" charset="-127"/>
              <a:ea typeface="Gulim" panose="020B0600000101010101" pitchFamily="34" charset="-127"/>
            </a:endParaRPr>
          </a:p>
        </p:txBody>
      </p:sp>
    </p:spTree>
    <p:extLst>
      <p:ext uri="{BB962C8B-B14F-4D97-AF65-F5344CB8AC3E}">
        <p14:creationId xmlns:p14="http://schemas.microsoft.com/office/powerpoint/2010/main" xmlns="" val="268799088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وقت الاستعداد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وقت التدريب</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وقت التفكير</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وقت التخطيط</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9444754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لا تنشغل بإزالة العقبات التي </a:t>
            </a:r>
            <a:r>
              <a:rPr lang="ar-EG" sz="4400" dirty="0" smtClean="0">
                <a:solidFill>
                  <a:schemeClr val="lt1"/>
                </a:solidFill>
                <a:latin typeface="Gulim" panose="020B0600000101010101" pitchFamily="34" charset="-127"/>
                <a:ea typeface="Gulim" panose="020B0600000101010101" pitchFamily="34" charset="-127"/>
              </a:rPr>
              <a:t>      يمكن </a:t>
            </a:r>
            <a:r>
              <a:rPr lang="ar-EG" sz="4400" dirty="0">
                <a:solidFill>
                  <a:schemeClr val="lt1"/>
                </a:solidFill>
                <a:latin typeface="Gulim" panose="020B0600000101010101" pitchFamily="34" charset="-127"/>
                <a:ea typeface="Gulim" panose="020B0600000101010101" pitchFamily="34" charset="-127"/>
              </a:rPr>
              <a:t>تجاوزها</a:t>
            </a:r>
          </a:p>
        </p:txBody>
      </p:sp>
    </p:spTree>
    <p:extLst>
      <p:ext uri="{BB962C8B-B14F-4D97-AF65-F5344CB8AC3E}">
        <p14:creationId xmlns:p14="http://schemas.microsoft.com/office/powerpoint/2010/main" xmlns="" val="21412303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الطرق البديلة موجودة غالباً</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الدوران حول الجبل أسرع من فتح نفق فيه</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000" b="1" dirty="0">
                <a:solidFill>
                  <a:srgbClr val="002060"/>
                </a:solidFill>
                <a:ea typeface="幼圆" pitchFamily="1" charset="-122"/>
              </a:rPr>
              <a:t>عندما تنشغل بالعقبات تتحول إلى أهداف تصرفك عن </a:t>
            </a:r>
            <a:r>
              <a:rPr lang="ar-EG" altLang="zh-CN" sz="2000" b="1" dirty="0" smtClean="0">
                <a:solidFill>
                  <a:srgbClr val="002060"/>
                </a:solidFill>
                <a:ea typeface="幼圆" pitchFamily="1" charset="-122"/>
              </a:rPr>
              <a:t>الهدف </a:t>
            </a:r>
            <a:r>
              <a:rPr lang="ar-EG" altLang="zh-CN" sz="2000" b="1" dirty="0">
                <a:solidFill>
                  <a:srgbClr val="002060"/>
                </a:solidFill>
                <a:ea typeface="幼圆" pitchFamily="1" charset="-122"/>
              </a:rPr>
              <a:t>الحقيقي</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26281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طبق مبدأ السهولة والتبسيط</a:t>
            </a:r>
          </a:p>
        </p:txBody>
      </p:sp>
    </p:spTree>
    <p:extLst>
      <p:ext uri="{BB962C8B-B14F-4D97-AF65-F5344CB8AC3E}">
        <p14:creationId xmlns:p14="http://schemas.microsoft.com/office/powerpoint/2010/main" xmlns="" val="25418444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معظم الأمور والمشاكل بسيطة وسهلة فلا تجعلها معقدة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السهولة والتبسيط لا تعني الاستخفاف والسطحية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السهل الممتنع أكثر الأساليب فاعلية وتوفيراً للوقت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3962585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احسب كلفة الوقت</a:t>
            </a:r>
          </a:p>
        </p:txBody>
      </p:sp>
    </p:spTree>
    <p:extLst>
      <p:ext uri="{BB962C8B-B14F-4D97-AF65-F5344CB8AC3E}">
        <p14:creationId xmlns:p14="http://schemas.microsoft.com/office/powerpoint/2010/main" xmlns="" val="46588248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ماذا يعني لك الوقت ؟‬ - YouTube_WMV V8.wmv">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0" y="-609600"/>
            <a:ext cx="9144000" cy="8153400"/>
          </a:xfrm>
          <a:prstGeom prst="rect">
            <a:avLst/>
          </a:prstGeom>
        </p:spPr>
      </p:pic>
    </p:spTree>
    <p:extLst>
      <p:ext uri="{BB962C8B-B14F-4D97-AF65-F5344CB8AC3E}">
        <p14:creationId xmlns:p14="http://schemas.microsoft.com/office/powerpoint/2010/main" xmlns="" val="27975269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2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كلفة الوقت في كثير من الأحيان أعلى من كلفة الخطأ</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معظم الأعمال نعتبرها رابحة لأننا لا نحسب كلفة الوقت</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200" b="1" dirty="0">
                <a:solidFill>
                  <a:srgbClr val="002060"/>
                </a:solidFill>
                <a:ea typeface="幼圆" pitchFamily="1" charset="-122"/>
              </a:rPr>
              <a:t>في الأعمال الجماعية كلفة الوقت تتضاعف بمقدار </a:t>
            </a:r>
            <a:r>
              <a:rPr lang="ar-EG" altLang="zh-CN" sz="2200" b="1" dirty="0" smtClean="0">
                <a:solidFill>
                  <a:srgbClr val="002060"/>
                </a:solidFill>
                <a:ea typeface="幼圆" pitchFamily="1" charset="-122"/>
              </a:rPr>
              <a:t>عدد </a:t>
            </a:r>
            <a:r>
              <a:rPr lang="ar-EG" altLang="zh-CN" sz="2200" b="1" dirty="0">
                <a:solidFill>
                  <a:srgbClr val="002060"/>
                </a:solidFill>
                <a:ea typeface="幼圆" pitchFamily="1" charset="-122"/>
              </a:rPr>
              <a:t>المشاركين</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8016126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اعرف وقت الانطلاق</a:t>
            </a:r>
          </a:p>
        </p:txBody>
      </p:sp>
    </p:spTree>
    <p:extLst>
      <p:ext uri="{BB962C8B-B14F-4D97-AF65-F5344CB8AC3E}">
        <p14:creationId xmlns:p14="http://schemas.microsoft.com/office/powerpoint/2010/main" xmlns="" val="52276610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الصباح الباكر</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في منتصف وقت العمل</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ساعات الأولى من المساء</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4495837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اترك في برنامجك </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وقتاً احتياطيا</a:t>
            </a:r>
          </a:p>
        </p:txBody>
      </p:sp>
    </p:spTree>
    <p:extLst>
      <p:ext uri="{BB962C8B-B14F-4D97-AF65-F5344CB8AC3E}">
        <p14:creationId xmlns:p14="http://schemas.microsoft.com/office/powerpoint/2010/main" xmlns="" val="5688333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المفاجآت واردة دائماً فاجعل لها وقتاً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عندما لا تحتاط للمفاجآت تتأجل باقي الأعمال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الوقت الاحتياطي ليس وقتاً ضائعاً حتى عندما لا تحتاج إليه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48837591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Bevel 1"/>
          <p:cNvSpPr/>
          <p:nvPr/>
        </p:nvSpPr>
        <p:spPr>
          <a:xfrm>
            <a:off x="533400" y="1447800"/>
            <a:ext cx="7696200" cy="3048000"/>
          </a:xfrm>
          <a:prstGeom prst="bevel">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a:solidFill>
                  <a:schemeClr val="bg1"/>
                </a:solidFill>
              </a:rPr>
              <a:t>تذكـــر:  أن المعادلة هي :</a:t>
            </a:r>
          </a:p>
          <a:p>
            <a:pPr algn="ctr" rtl="1"/>
            <a:r>
              <a:rPr lang="ar-EG" sz="3200" dirty="0">
                <a:solidFill>
                  <a:schemeClr val="bg1"/>
                </a:solidFill>
              </a:rPr>
              <a:t>تخطيط جيد للوقت +  إجراءات إيجابية في مواجهة</a:t>
            </a:r>
          </a:p>
          <a:p>
            <a:pPr algn="ctr" rtl="1"/>
            <a:r>
              <a:rPr lang="ar-EG" sz="3200" dirty="0">
                <a:solidFill>
                  <a:schemeClr val="bg1"/>
                </a:solidFill>
              </a:rPr>
              <a:t>مضيعات الوقت =  إدارة فعّالة للوقت </a:t>
            </a:r>
          </a:p>
        </p:txBody>
      </p:sp>
    </p:spTree>
    <p:extLst>
      <p:ext uri="{BB962C8B-B14F-4D97-AF65-F5344CB8AC3E}">
        <p14:creationId xmlns:p14="http://schemas.microsoft.com/office/powerpoint/2010/main" xmlns="" val="170626455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نشاهد هذا الفيديو</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كيف تدير وقتك وتنظم يومك</a:t>
            </a:r>
          </a:p>
        </p:txBody>
      </p:sp>
    </p:spTree>
    <p:extLst>
      <p:ext uri="{BB962C8B-B14F-4D97-AF65-F5344CB8AC3E}">
        <p14:creationId xmlns:p14="http://schemas.microsoft.com/office/powerpoint/2010/main" xmlns="" val="260970999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دينى\work\صور\blur_lights_ppt_background.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كيف تدير وقتك وتنظم يومك - عُمار الأرض2‬ - YouTube_WMV V8.wmv">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a:stretch>
            <a:fillRect/>
          </a:stretch>
        </p:blipFill>
        <p:spPr>
          <a:xfrm>
            <a:off x="0" y="-609600"/>
            <a:ext cx="9144000" cy="8153400"/>
          </a:xfrm>
          <a:prstGeom prst="rect">
            <a:avLst/>
          </a:prstGeom>
        </p:spPr>
      </p:pic>
    </p:spTree>
    <p:extLst>
      <p:ext uri="{BB962C8B-B14F-4D97-AF65-F5344CB8AC3E}">
        <p14:creationId xmlns:p14="http://schemas.microsoft.com/office/powerpoint/2010/main" xmlns="" val="130753179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6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Wave 4"/>
          <p:cNvSpPr/>
          <p:nvPr/>
        </p:nvSpPr>
        <p:spPr>
          <a:xfrm>
            <a:off x="1752600" y="2133600"/>
            <a:ext cx="5257800" cy="2590800"/>
          </a:xfrm>
          <a:prstGeom prst="wave">
            <a:avLst/>
          </a:prstGeom>
          <a:solidFill>
            <a:schemeClr val="accent5">
              <a:lumMod val="75000"/>
            </a:schemeClr>
          </a:solidFill>
        </p:spPr>
        <p:style>
          <a:lnRef idx="1">
            <a:schemeClr val="accent1"/>
          </a:lnRef>
          <a:fillRef idx="2">
            <a:schemeClr val="accent1"/>
          </a:fillRef>
          <a:effectRef idx="1">
            <a:schemeClr val="accent1"/>
          </a:effectRef>
          <a:fontRef idx="minor">
            <a:schemeClr val="dk1"/>
          </a:fontRef>
        </p:style>
        <p:txBody>
          <a:bodyPr rtlCol="1" anchor="ctr"/>
          <a:lstStyle/>
          <a:p>
            <a:pPr algn="ctr" rtl="1"/>
            <a:r>
              <a:rPr lang="ar-EG" sz="5000" dirty="0">
                <a:solidFill>
                  <a:schemeClr val="bg1"/>
                </a:solidFill>
              </a:rPr>
              <a:t>اليوم التدريبي الرابع</a:t>
            </a:r>
          </a:p>
        </p:txBody>
      </p:sp>
    </p:spTree>
    <p:extLst>
      <p:ext uri="{BB962C8B-B14F-4D97-AF65-F5344CB8AC3E}">
        <p14:creationId xmlns:p14="http://schemas.microsoft.com/office/powerpoint/2010/main" xmlns="" val="92354567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5"/>
                                        </p:tgtEl>
                                        <p:attrNameLst>
                                          <p:attrName>ppt_x</p:attrName>
                                          <p:attrName>ppt_y</p:attrName>
                                        </p:attrNameLst>
                                      </p:cBhvr>
                                    </p:animMotion>
                                    <p:animRot by="1500000">
                                      <p:cBhvr>
                                        <p:cTn id="7" dur="125" fill="hold">
                                          <p:stCondLst>
                                            <p:cond delay="0"/>
                                          </p:stCondLst>
                                        </p:cTn>
                                        <p:tgtEl>
                                          <p:spTgt spid="5"/>
                                        </p:tgtEl>
                                        <p:attrNameLst>
                                          <p:attrName>r</p:attrName>
                                        </p:attrNameLst>
                                      </p:cBhvr>
                                    </p:animRot>
                                    <p:animRot by="-1500000">
                                      <p:cBhvr>
                                        <p:cTn id="8" dur="125" fill="hold">
                                          <p:stCondLst>
                                            <p:cond delay="125"/>
                                          </p:stCondLst>
                                        </p:cTn>
                                        <p:tgtEl>
                                          <p:spTgt spid="5"/>
                                        </p:tgtEl>
                                        <p:attrNameLst>
                                          <p:attrName>r</p:attrName>
                                        </p:attrNameLst>
                                      </p:cBhvr>
                                    </p:animRot>
                                    <p:animRot by="-1500000">
                                      <p:cBhvr>
                                        <p:cTn id="9" dur="125" fill="hold">
                                          <p:stCondLst>
                                            <p:cond delay="250"/>
                                          </p:stCondLst>
                                        </p:cTn>
                                        <p:tgtEl>
                                          <p:spTgt spid="5"/>
                                        </p:tgtEl>
                                        <p:attrNameLst>
                                          <p:attrName>r</p:attrName>
                                        </p:attrNameLst>
                                      </p:cBhvr>
                                    </p:animRot>
                                    <p:animRot by="1500000">
                                      <p:cBhvr>
                                        <p:cTn id="10"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1"/>
          <p:cNvSpPr>
            <a:spLocks noChangeArrowheads="1"/>
          </p:cNvSpPr>
          <p:nvPr/>
        </p:nvSpPr>
        <p:spPr bwMode="auto">
          <a:xfrm>
            <a:off x="1143000" y="4659312"/>
            <a:ext cx="5832612" cy="1101390"/>
          </a:xfrm>
          <a:prstGeom prst="roundRect">
            <a:avLst>
              <a:gd name="adj" fmla="val 11741"/>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الثانية </a:t>
            </a:r>
          </a:p>
          <a:p>
            <a:pPr algn="ctr" rtl="1" fontAlgn="base">
              <a:spcBef>
                <a:spcPct val="0"/>
              </a:spcBef>
              <a:spcAft>
                <a:spcPct val="0"/>
              </a:spcAft>
            </a:pPr>
            <a:r>
              <a:rPr lang="ar-EG" sz="3200" dirty="0">
                <a:solidFill>
                  <a:srgbClr val="000000"/>
                </a:solidFill>
                <a:cs typeface="Arial" panose="020B0604020202020204" pitchFamily="34" charset="0"/>
              </a:rPr>
              <a:t>(النمر الورقي )</a:t>
            </a:r>
          </a:p>
        </p:txBody>
      </p:sp>
      <p:sp>
        <p:nvSpPr>
          <p:cNvPr id="6" name="AutoShape 1"/>
          <p:cNvSpPr>
            <a:spLocks noChangeArrowheads="1"/>
          </p:cNvSpPr>
          <p:nvPr/>
        </p:nvSpPr>
        <p:spPr bwMode="auto">
          <a:xfrm>
            <a:off x="1143000" y="32131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استراحة</a:t>
            </a:r>
          </a:p>
        </p:txBody>
      </p:sp>
      <p:sp>
        <p:nvSpPr>
          <p:cNvPr id="7" name="AutoShape 1"/>
          <p:cNvSpPr>
            <a:spLocks noChangeArrowheads="1"/>
          </p:cNvSpPr>
          <p:nvPr/>
        </p:nvSpPr>
        <p:spPr bwMode="auto">
          <a:xfrm>
            <a:off x="1179516" y="18288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الأولى</a:t>
            </a:r>
          </a:p>
          <a:p>
            <a:pPr algn="ctr" rtl="1" fontAlgn="base">
              <a:spcBef>
                <a:spcPct val="0"/>
              </a:spcBef>
              <a:spcAft>
                <a:spcPct val="0"/>
              </a:spcAft>
            </a:pPr>
            <a:r>
              <a:rPr lang="ar-EG" sz="3200" dirty="0">
                <a:solidFill>
                  <a:srgbClr val="000000"/>
                </a:solidFill>
                <a:cs typeface="Arial" panose="020B0604020202020204" pitchFamily="34" charset="0"/>
              </a:rPr>
              <a:t>( خطوات ومبادئ الإدارة الناجحة للوقت )</a:t>
            </a:r>
          </a:p>
        </p:txBody>
      </p:sp>
      <p:grpSp>
        <p:nvGrpSpPr>
          <p:cNvPr id="8" name="Group 7"/>
          <p:cNvGrpSpPr>
            <a:grpSpLocks/>
          </p:cNvGrpSpPr>
          <p:nvPr/>
        </p:nvGrpSpPr>
        <p:grpSpPr bwMode="auto">
          <a:xfrm>
            <a:off x="6677025" y="1676400"/>
            <a:ext cx="1323975" cy="1320800"/>
            <a:chOff x="0" y="0"/>
            <a:chExt cx="1360" cy="1356"/>
          </a:xfrm>
        </p:grpSpPr>
        <p:grpSp>
          <p:nvGrpSpPr>
            <p:cNvPr id="9" name="Group 8"/>
            <p:cNvGrpSpPr>
              <a:grpSpLocks/>
            </p:cNvGrpSpPr>
            <p:nvPr/>
          </p:nvGrpSpPr>
          <p:grpSpPr bwMode="auto">
            <a:xfrm>
              <a:off x="0" y="0"/>
              <a:ext cx="1360" cy="1356"/>
              <a:chOff x="0" y="0"/>
              <a:chExt cx="1248" cy="1240"/>
            </a:xfrm>
          </p:grpSpPr>
          <p:sp>
            <p:nvSpPr>
              <p:cNvPr id="11"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2"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3"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4"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5"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10"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6" name="Group 15"/>
          <p:cNvGrpSpPr>
            <a:grpSpLocks/>
          </p:cNvGrpSpPr>
          <p:nvPr/>
        </p:nvGrpSpPr>
        <p:grpSpPr bwMode="auto">
          <a:xfrm>
            <a:off x="6907213" y="1884363"/>
            <a:ext cx="879475" cy="885825"/>
            <a:chOff x="0" y="0"/>
            <a:chExt cx="876" cy="882"/>
          </a:xfrm>
        </p:grpSpPr>
        <p:sp>
          <p:nvSpPr>
            <p:cNvPr id="17" name="Oval 16"/>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8"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9"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Freeform 19"/>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Freeform 20"/>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2" name="Freeform 21"/>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3" name="Freeform 22"/>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4" name="Rectangle 23"/>
          <p:cNvSpPr>
            <a:spLocks noChangeArrowheads="1"/>
          </p:cNvSpPr>
          <p:nvPr/>
        </p:nvSpPr>
        <p:spPr bwMode="auto">
          <a:xfrm>
            <a:off x="7107171" y="19812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1</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5" name="Group 24"/>
          <p:cNvGrpSpPr>
            <a:grpSpLocks/>
          </p:cNvGrpSpPr>
          <p:nvPr/>
        </p:nvGrpSpPr>
        <p:grpSpPr bwMode="auto">
          <a:xfrm>
            <a:off x="6705600" y="3124200"/>
            <a:ext cx="1323975" cy="1320800"/>
            <a:chOff x="0" y="0"/>
            <a:chExt cx="1360" cy="1356"/>
          </a:xfrm>
        </p:grpSpPr>
        <p:grpSp>
          <p:nvGrpSpPr>
            <p:cNvPr id="26" name="Group 25"/>
            <p:cNvGrpSpPr>
              <a:grpSpLocks/>
            </p:cNvGrpSpPr>
            <p:nvPr/>
          </p:nvGrpSpPr>
          <p:grpSpPr bwMode="auto">
            <a:xfrm>
              <a:off x="0" y="0"/>
              <a:ext cx="1360" cy="1356"/>
              <a:chOff x="0" y="0"/>
              <a:chExt cx="1248" cy="1240"/>
            </a:xfrm>
          </p:grpSpPr>
          <p:sp>
            <p:nvSpPr>
              <p:cNvPr id="28"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9"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0"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2"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7"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3" name="Group 32"/>
          <p:cNvGrpSpPr>
            <a:grpSpLocks/>
          </p:cNvGrpSpPr>
          <p:nvPr/>
        </p:nvGrpSpPr>
        <p:grpSpPr bwMode="auto">
          <a:xfrm>
            <a:off x="6919913" y="3332164"/>
            <a:ext cx="879475" cy="885825"/>
            <a:chOff x="0" y="0"/>
            <a:chExt cx="876" cy="882"/>
          </a:xfrm>
        </p:grpSpPr>
        <p:sp>
          <p:nvSpPr>
            <p:cNvPr id="34" name="Oval 33"/>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5"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6"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Freeform 36"/>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Freeform 37"/>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0" name="Freeform 39"/>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1" name="Rectangle 40"/>
          <p:cNvSpPr>
            <a:spLocks noChangeArrowheads="1"/>
          </p:cNvSpPr>
          <p:nvPr/>
        </p:nvSpPr>
        <p:spPr bwMode="auto">
          <a:xfrm>
            <a:off x="7135746" y="34290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2</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42" name="Group 41"/>
          <p:cNvGrpSpPr>
            <a:grpSpLocks/>
          </p:cNvGrpSpPr>
          <p:nvPr/>
        </p:nvGrpSpPr>
        <p:grpSpPr bwMode="auto">
          <a:xfrm>
            <a:off x="6753225" y="4495800"/>
            <a:ext cx="1323975" cy="1320800"/>
            <a:chOff x="0" y="0"/>
            <a:chExt cx="1360" cy="1356"/>
          </a:xfrm>
        </p:grpSpPr>
        <p:grpSp>
          <p:nvGrpSpPr>
            <p:cNvPr id="43" name="Group 42"/>
            <p:cNvGrpSpPr>
              <a:grpSpLocks/>
            </p:cNvGrpSpPr>
            <p:nvPr/>
          </p:nvGrpSpPr>
          <p:grpSpPr bwMode="auto">
            <a:xfrm>
              <a:off x="0" y="0"/>
              <a:ext cx="1360" cy="1356"/>
              <a:chOff x="0" y="0"/>
              <a:chExt cx="1248" cy="1240"/>
            </a:xfrm>
          </p:grpSpPr>
          <p:sp>
            <p:nvSpPr>
              <p:cNvPr id="45"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6"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7"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8"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9"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4"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50" name="Group 49"/>
          <p:cNvGrpSpPr>
            <a:grpSpLocks/>
          </p:cNvGrpSpPr>
          <p:nvPr/>
        </p:nvGrpSpPr>
        <p:grpSpPr bwMode="auto">
          <a:xfrm>
            <a:off x="6967538" y="4703763"/>
            <a:ext cx="879475" cy="885825"/>
            <a:chOff x="0" y="0"/>
            <a:chExt cx="876" cy="882"/>
          </a:xfrm>
        </p:grpSpPr>
        <p:sp>
          <p:nvSpPr>
            <p:cNvPr id="51" name="Oval 50"/>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2"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3"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4" name="Freeform 53"/>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5" name="Freeform 54"/>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6" name="Freeform 55"/>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7" name="Freeform 56"/>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58" name="Rectangle 57"/>
          <p:cNvSpPr>
            <a:spLocks noChangeArrowheads="1"/>
          </p:cNvSpPr>
          <p:nvPr/>
        </p:nvSpPr>
        <p:spPr bwMode="auto">
          <a:xfrm>
            <a:off x="7183371" y="48006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3</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59" name="AutoShape 7"/>
          <p:cNvSpPr>
            <a:spLocks noChangeArrowheads="1"/>
          </p:cNvSpPr>
          <p:nvPr/>
        </p:nvSpPr>
        <p:spPr bwMode="auto">
          <a:xfrm>
            <a:off x="1295400" y="282575"/>
            <a:ext cx="5957888" cy="708025"/>
          </a:xfrm>
          <a:prstGeom prst="roundRect">
            <a:avLst>
              <a:gd name="adj" fmla="val 50000"/>
            </a:avLst>
          </a:prstGeom>
          <a:gradFill rotWithShape="1">
            <a:gsLst>
              <a:gs pos="0">
                <a:srgbClr val="00B0F0"/>
              </a:gs>
              <a:gs pos="100000">
                <a:srgbClr val="3CA1E6">
                  <a:alpha val="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برنامج اليوم </a:t>
            </a:r>
            <a:r>
              <a:rPr lang="ar-EG" sz="4000" dirty="0" smtClean="0">
                <a:latin typeface="SimHei" panose="02010609060101010101" pitchFamily="49" charset="-122"/>
              </a:rPr>
              <a:t>الرابع</a:t>
            </a:r>
            <a:endParaRPr lang="ar-EG" sz="4000" dirty="0">
              <a:latin typeface="SimHei" panose="02010609060101010101" pitchFamily="49" charset="-122"/>
            </a:endParaRPr>
          </a:p>
        </p:txBody>
      </p:sp>
    </p:spTree>
    <p:extLst>
      <p:ext uri="{BB962C8B-B14F-4D97-AF65-F5344CB8AC3E}">
        <p14:creationId xmlns:p14="http://schemas.microsoft.com/office/powerpoint/2010/main" xmlns="" val="10119553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style.rotation</p:attrName>
                                        </p:attrNameLst>
                                      </p:cBhvr>
                                      <p:tavLst>
                                        <p:tav tm="0">
                                          <p:val>
                                            <p:fltVal val="720"/>
                                          </p:val>
                                        </p:tav>
                                        <p:tav tm="100000">
                                          <p:val>
                                            <p:fltVal val="0"/>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anim calcmode="lin" valueType="num">
                                      <p:cBhvr>
                                        <p:cTn id="16" dur="2000" fill="hold"/>
                                        <p:tgtEl>
                                          <p:spTgt spid="6"/>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anim calcmode="lin" valueType="num">
                                      <p:cBhvr>
                                        <p:cTn id="20" dur="2000" fill="hold"/>
                                        <p:tgtEl>
                                          <p:spTgt spid="7"/>
                                        </p:tgtEl>
                                        <p:attrNameLst>
                                          <p:attrName>style.rotation</p:attrName>
                                        </p:attrNameLst>
                                      </p:cBhvr>
                                      <p:tavLst>
                                        <p:tav tm="0">
                                          <p:val>
                                            <p:fltVal val="720"/>
                                          </p:val>
                                        </p:tav>
                                        <p:tav tm="100000">
                                          <p:val>
                                            <p:fltVal val="0"/>
                                          </p:val>
                                        </p:tav>
                                      </p:tavLst>
                                    </p:anim>
                                    <p:anim calcmode="lin" valueType="num">
                                      <p:cBhvr>
                                        <p:cTn id="21" dur="2000" fill="hold"/>
                                        <p:tgtEl>
                                          <p:spTgt spid="7"/>
                                        </p:tgtEl>
                                        <p:attrNameLst>
                                          <p:attrName>ppt_h</p:attrName>
                                        </p:attrNameLst>
                                      </p:cBhvr>
                                      <p:tavLst>
                                        <p:tav tm="0">
                                          <p:val>
                                            <p:fltVal val="0"/>
                                          </p:val>
                                        </p:tav>
                                        <p:tav tm="100000">
                                          <p:val>
                                            <p:strVal val="#ppt_h"/>
                                          </p:val>
                                        </p:tav>
                                      </p:tavLst>
                                    </p:anim>
                                    <p:anim calcmode="lin" valueType="num">
                                      <p:cBhvr>
                                        <p:cTn id="22" dur="2000" fill="hold"/>
                                        <p:tgtEl>
                                          <p:spTgt spid="7"/>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anim calcmode="lin" valueType="num">
                                      <p:cBhvr>
                                        <p:cTn id="26" dur="2000" fill="hold"/>
                                        <p:tgtEl>
                                          <p:spTgt spid="8"/>
                                        </p:tgtEl>
                                        <p:attrNameLst>
                                          <p:attrName>style.rotation</p:attrName>
                                        </p:attrNameLst>
                                      </p:cBhvr>
                                      <p:tavLst>
                                        <p:tav tm="0">
                                          <p:val>
                                            <p:fltVal val="720"/>
                                          </p:val>
                                        </p:tav>
                                        <p:tav tm="100000">
                                          <p:val>
                                            <p:fltVal val="0"/>
                                          </p:val>
                                        </p:tav>
                                      </p:tavLst>
                                    </p:anim>
                                    <p:anim calcmode="lin" valueType="num">
                                      <p:cBhvr>
                                        <p:cTn id="27" dur="2000" fill="hold"/>
                                        <p:tgtEl>
                                          <p:spTgt spid="8"/>
                                        </p:tgtEl>
                                        <p:attrNameLst>
                                          <p:attrName>ppt_h</p:attrName>
                                        </p:attrNameLst>
                                      </p:cBhvr>
                                      <p:tavLst>
                                        <p:tav tm="0">
                                          <p:val>
                                            <p:fltVal val="0"/>
                                          </p:val>
                                        </p:tav>
                                        <p:tav tm="100000">
                                          <p:val>
                                            <p:strVal val="#ppt_h"/>
                                          </p:val>
                                        </p:tav>
                                      </p:tavLst>
                                    </p:anim>
                                    <p:anim calcmode="lin" valueType="num">
                                      <p:cBhvr>
                                        <p:cTn id="28" dur="2000" fill="hold"/>
                                        <p:tgtEl>
                                          <p:spTgt spid="8"/>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style.rotation</p:attrName>
                                        </p:attrNameLst>
                                      </p:cBhvr>
                                      <p:tavLst>
                                        <p:tav tm="0">
                                          <p:val>
                                            <p:fltVal val="720"/>
                                          </p:val>
                                        </p:tav>
                                        <p:tav tm="100000">
                                          <p:val>
                                            <p:fltVal val="0"/>
                                          </p:val>
                                        </p:tav>
                                      </p:tavLst>
                                    </p:anim>
                                    <p:anim calcmode="lin" valueType="num">
                                      <p:cBhvr>
                                        <p:cTn id="33" dur="2000" fill="hold"/>
                                        <p:tgtEl>
                                          <p:spTgt spid="16"/>
                                        </p:tgtEl>
                                        <p:attrNameLst>
                                          <p:attrName>ppt_h</p:attrName>
                                        </p:attrNameLst>
                                      </p:cBhvr>
                                      <p:tavLst>
                                        <p:tav tm="0">
                                          <p:val>
                                            <p:fltVal val="0"/>
                                          </p:val>
                                        </p:tav>
                                        <p:tav tm="100000">
                                          <p:val>
                                            <p:strVal val="#ppt_h"/>
                                          </p:val>
                                        </p:tav>
                                      </p:tavLst>
                                    </p:anim>
                                    <p:anim calcmode="lin" valueType="num">
                                      <p:cBhvr>
                                        <p:cTn id="34" dur="2000" fill="hold"/>
                                        <p:tgtEl>
                                          <p:spTgt spid="16"/>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2000"/>
                                        <p:tgtEl>
                                          <p:spTgt spid="24"/>
                                        </p:tgtEl>
                                      </p:cBhvr>
                                    </p:animEffect>
                                    <p:anim calcmode="lin" valueType="num">
                                      <p:cBhvr>
                                        <p:cTn id="38" dur="2000" fill="hold"/>
                                        <p:tgtEl>
                                          <p:spTgt spid="24"/>
                                        </p:tgtEl>
                                        <p:attrNameLst>
                                          <p:attrName>style.rotation</p:attrName>
                                        </p:attrNameLst>
                                      </p:cBhvr>
                                      <p:tavLst>
                                        <p:tav tm="0">
                                          <p:val>
                                            <p:fltVal val="720"/>
                                          </p:val>
                                        </p:tav>
                                        <p:tav tm="100000">
                                          <p:val>
                                            <p:fltVal val="0"/>
                                          </p:val>
                                        </p:tav>
                                      </p:tavLst>
                                    </p:anim>
                                    <p:anim calcmode="lin" valueType="num">
                                      <p:cBhvr>
                                        <p:cTn id="39" dur="2000" fill="hold"/>
                                        <p:tgtEl>
                                          <p:spTgt spid="24"/>
                                        </p:tgtEl>
                                        <p:attrNameLst>
                                          <p:attrName>ppt_h</p:attrName>
                                        </p:attrNameLst>
                                      </p:cBhvr>
                                      <p:tavLst>
                                        <p:tav tm="0">
                                          <p:val>
                                            <p:fltVal val="0"/>
                                          </p:val>
                                        </p:tav>
                                        <p:tav tm="100000">
                                          <p:val>
                                            <p:strVal val="#ppt_h"/>
                                          </p:val>
                                        </p:tav>
                                      </p:tavLst>
                                    </p:anim>
                                    <p:anim calcmode="lin" valueType="num">
                                      <p:cBhvr>
                                        <p:cTn id="40" dur="2000" fill="hold"/>
                                        <p:tgtEl>
                                          <p:spTgt spid="2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2000"/>
                                        <p:tgtEl>
                                          <p:spTgt spid="25"/>
                                        </p:tgtEl>
                                      </p:cBhvr>
                                    </p:animEffect>
                                    <p:anim calcmode="lin" valueType="num">
                                      <p:cBhvr>
                                        <p:cTn id="44" dur="2000" fill="hold"/>
                                        <p:tgtEl>
                                          <p:spTgt spid="25"/>
                                        </p:tgtEl>
                                        <p:attrNameLst>
                                          <p:attrName>style.rotation</p:attrName>
                                        </p:attrNameLst>
                                      </p:cBhvr>
                                      <p:tavLst>
                                        <p:tav tm="0">
                                          <p:val>
                                            <p:fltVal val="720"/>
                                          </p:val>
                                        </p:tav>
                                        <p:tav tm="100000">
                                          <p:val>
                                            <p:fltVal val="0"/>
                                          </p:val>
                                        </p:tav>
                                      </p:tavLst>
                                    </p:anim>
                                    <p:anim calcmode="lin" valueType="num">
                                      <p:cBhvr>
                                        <p:cTn id="45" dur="2000" fill="hold"/>
                                        <p:tgtEl>
                                          <p:spTgt spid="25"/>
                                        </p:tgtEl>
                                        <p:attrNameLst>
                                          <p:attrName>ppt_h</p:attrName>
                                        </p:attrNameLst>
                                      </p:cBhvr>
                                      <p:tavLst>
                                        <p:tav tm="0">
                                          <p:val>
                                            <p:fltVal val="0"/>
                                          </p:val>
                                        </p:tav>
                                        <p:tav tm="100000">
                                          <p:val>
                                            <p:strVal val="#ppt_h"/>
                                          </p:val>
                                        </p:tav>
                                      </p:tavLst>
                                    </p:anim>
                                    <p:anim calcmode="lin" valueType="num">
                                      <p:cBhvr>
                                        <p:cTn id="46" dur="2000" fill="hold"/>
                                        <p:tgtEl>
                                          <p:spTgt spid="25"/>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2000"/>
                                        <p:tgtEl>
                                          <p:spTgt spid="33"/>
                                        </p:tgtEl>
                                      </p:cBhvr>
                                    </p:animEffect>
                                    <p:anim calcmode="lin" valueType="num">
                                      <p:cBhvr>
                                        <p:cTn id="50" dur="2000" fill="hold"/>
                                        <p:tgtEl>
                                          <p:spTgt spid="33"/>
                                        </p:tgtEl>
                                        <p:attrNameLst>
                                          <p:attrName>style.rotation</p:attrName>
                                        </p:attrNameLst>
                                      </p:cBhvr>
                                      <p:tavLst>
                                        <p:tav tm="0">
                                          <p:val>
                                            <p:fltVal val="720"/>
                                          </p:val>
                                        </p:tav>
                                        <p:tav tm="100000">
                                          <p:val>
                                            <p:fltVal val="0"/>
                                          </p:val>
                                        </p:tav>
                                      </p:tavLst>
                                    </p:anim>
                                    <p:anim calcmode="lin" valueType="num">
                                      <p:cBhvr>
                                        <p:cTn id="51" dur="2000" fill="hold"/>
                                        <p:tgtEl>
                                          <p:spTgt spid="33"/>
                                        </p:tgtEl>
                                        <p:attrNameLst>
                                          <p:attrName>ppt_h</p:attrName>
                                        </p:attrNameLst>
                                      </p:cBhvr>
                                      <p:tavLst>
                                        <p:tav tm="0">
                                          <p:val>
                                            <p:fltVal val="0"/>
                                          </p:val>
                                        </p:tav>
                                        <p:tav tm="100000">
                                          <p:val>
                                            <p:strVal val="#ppt_h"/>
                                          </p:val>
                                        </p:tav>
                                      </p:tavLst>
                                    </p:anim>
                                    <p:anim calcmode="lin" valueType="num">
                                      <p:cBhvr>
                                        <p:cTn id="52" dur="2000" fill="hold"/>
                                        <p:tgtEl>
                                          <p:spTgt spid="33"/>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2000"/>
                                        <p:tgtEl>
                                          <p:spTgt spid="41"/>
                                        </p:tgtEl>
                                      </p:cBhvr>
                                    </p:animEffect>
                                    <p:anim calcmode="lin" valueType="num">
                                      <p:cBhvr>
                                        <p:cTn id="56" dur="2000" fill="hold"/>
                                        <p:tgtEl>
                                          <p:spTgt spid="41"/>
                                        </p:tgtEl>
                                        <p:attrNameLst>
                                          <p:attrName>style.rotation</p:attrName>
                                        </p:attrNameLst>
                                      </p:cBhvr>
                                      <p:tavLst>
                                        <p:tav tm="0">
                                          <p:val>
                                            <p:fltVal val="720"/>
                                          </p:val>
                                        </p:tav>
                                        <p:tav tm="100000">
                                          <p:val>
                                            <p:fltVal val="0"/>
                                          </p:val>
                                        </p:tav>
                                      </p:tavLst>
                                    </p:anim>
                                    <p:anim calcmode="lin" valueType="num">
                                      <p:cBhvr>
                                        <p:cTn id="57" dur="2000" fill="hold"/>
                                        <p:tgtEl>
                                          <p:spTgt spid="41"/>
                                        </p:tgtEl>
                                        <p:attrNameLst>
                                          <p:attrName>ppt_h</p:attrName>
                                        </p:attrNameLst>
                                      </p:cBhvr>
                                      <p:tavLst>
                                        <p:tav tm="0">
                                          <p:val>
                                            <p:fltVal val="0"/>
                                          </p:val>
                                        </p:tav>
                                        <p:tav tm="100000">
                                          <p:val>
                                            <p:strVal val="#ppt_h"/>
                                          </p:val>
                                        </p:tav>
                                      </p:tavLst>
                                    </p:anim>
                                    <p:anim calcmode="lin" valueType="num">
                                      <p:cBhvr>
                                        <p:cTn id="58" dur="2000" fill="hold"/>
                                        <p:tgtEl>
                                          <p:spTgt spid="41"/>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fade">
                                      <p:cBhvr>
                                        <p:cTn id="61" dur="2000"/>
                                        <p:tgtEl>
                                          <p:spTgt spid="42"/>
                                        </p:tgtEl>
                                      </p:cBhvr>
                                    </p:animEffect>
                                    <p:anim calcmode="lin" valueType="num">
                                      <p:cBhvr>
                                        <p:cTn id="62" dur="2000" fill="hold"/>
                                        <p:tgtEl>
                                          <p:spTgt spid="42"/>
                                        </p:tgtEl>
                                        <p:attrNameLst>
                                          <p:attrName>style.rotation</p:attrName>
                                        </p:attrNameLst>
                                      </p:cBhvr>
                                      <p:tavLst>
                                        <p:tav tm="0">
                                          <p:val>
                                            <p:fltVal val="720"/>
                                          </p:val>
                                        </p:tav>
                                        <p:tav tm="100000">
                                          <p:val>
                                            <p:fltVal val="0"/>
                                          </p:val>
                                        </p:tav>
                                      </p:tavLst>
                                    </p:anim>
                                    <p:anim calcmode="lin" valueType="num">
                                      <p:cBhvr>
                                        <p:cTn id="63" dur="2000" fill="hold"/>
                                        <p:tgtEl>
                                          <p:spTgt spid="42"/>
                                        </p:tgtEl>
                                        <p:attrNameLst>
                                          <p:attrName>ppt_h</p:attrName>
                                        </p:attrNameLst>
                                      </p:cBhvr>
                                      <p:tavLst>
                                        <p:tav tm="0">
                                          <p:val>
                                            <p:fltVal val="0"/>
                                          </p:val>
                                        </p:tav>
                                        <p:tav tm="100000">
                                          <p:val>
                                            <p:strVal val="#ppt_h"/>
                                          </p:val>
                                        </p:tav>
                                      </p:tavLst>
                                    </p:anim>
                                    <p:anim calcmode="lin" valueType="num">
                                      <p:cBhvr>
                                        <p:cTn id="64" dur="2000" fill="hold"/>
                                        <p:tgtEl>
                                          <p:spTgt spid="42"/>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2000"/>
                                        <p:tgtEl>
                                          <p:spTgt spid="50"/>
                                        </p:tgtEl>
                                      </p:cBhvr>
                                    </p:animEffect>
                                    <p:anim calcmode="lin" valueType="num">
                                      <p:cBhvr>
                                        <p:cTn id="68" dur="2000" fill="hold"/>
                                        <p:tgtEl>
                                          <p:spTgt spid="50"/>
                                        </p:tgtEl>
                                        <p:attrNameLst>
                                          <p:attrName>style.rotation</p:attrName>
                                        </p:attrNameLst>
                                      </p:cBhvr>
                                      <p:tavLst>
                                        <p:tav tm="0">
                                          <p:val>
                                            <p:fltVal val="720"/>
                                          </p:val>
                                        </p:tav>
                                        <p:tav tm="100000">
                                          <p:val>
                                            <p:fltVal val="0"/>
                                          </p:val>
                                        </p:tav>
                                      </p:tavLst>
                                    </p:anim>
                                    <p:anim calcmode="lin" valueType="num">
                                      <p:cBhvr>
                                        <p:cTn id="69" dur="2000" fill="hold"/>
                                        <p:tgtEl>
                                          <p:spTgt spid="50"/>
                                        </p:tgtEl>
                                        <p:attrNameLst>
                                          <p:attrName>ppt_h</p:attrName>
                                        </p:attrNameLst>
                                      </p:cBhvr>
                                      <p:tavLst>
                                        <p:tav tm="0">
                                          <p:val>
                                            <p:fltVal val="0"/>
                                          </p:val>
                                        </p:tav>
                                        <p:tav tm="100000">
                                          <p:val>
                                            <p:strVal val="#ppt_h"/>
                                          </p:val>
                                        </p:tav>
                                      </p:tavLst>
                                    </p:anim>
                                    <p:anim calcmode="lin" valueType="num">
                                      <p:cBhvr>
                                        <p:cTn id="70" dur="2000" fill="hold"/>
                                        <p:tgtEl>
                                          <p:spTgt spid="50"/>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2000"/>
                                        <p:tgtEl>
                                          <p:spTgt spid="58"/>
                                        </p:tgtEl>
                                      </p:cBhvr>
                                    </p:animEffect>
                                    <p:anim calcmode="lin" valueType="num">
                                      <p:cBhvr>
                                        <p:cTn id="74" dur="2000" fill="hold"/>
                                        <p:tgtEl>
                                          <p:spTgt spid="58"/>
                                        </p:tgtEl>
                                        <p:attrNameLst>
                                          <p:attrName>style.rotation</p:attrName>
                                        </p:attrNameLst>
                                      </p:cBhvr>
                                      <p:tavLst>
                                        <p:tav tm="0">
                                          <p:val>
                                            <p:fltVal val="720"/>
                                          </p:val>
                                        </p:tav>
                                        <p:tav tm="100000">
                                          <p:val>
                                            <p:fltVal val="0"/>
                                          </p:val>
                                        </p:tav>
                                      </p:tavLst>
                                    </p:anim>
                                    <p:anim calcmode="lin" valueType="num">
                                      <p:cBhvr>
                                        <p:cTn id="75" dur="2000" fill="hold"/>
                                        <p:tgtEl>
                                          <p:spTgt spid="58"/>
                                        </p:tgtEl>
                                        <p:attrNameLst>
                                          <p:attrName>ppt_h</p:attrName>
                                        </p:attrNameLst>
                                      </p:cBhvr>
                                      <p:tavLst>
                                        <p:tav tm="0">
                                          <p:val>
                                            <p:fltVal val="0"/>
                                          </p:val>
                                        </p:tav>
                                        <p:tav tm="100000">
                                          <p:val>
                                            <p:strVal val="#ppt_h"/>
                                          </p:val>
                                        </p:tav>
                                      </p:tavLst>
                                    </p:anim>
                                    <p:anim calcmode="lin" valueType="num">
                                      <p:cBhvr>
                                        <p:cTn id="76" dur="2000" fill="hold"/>
                                        <p:tgtEl>
                                          <p:spTgt spid="5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24" grpId="0"/>
      <p:bldP spid="41" grpId="0"/>
      <p:bldP spid="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ln>
            <a:headEnd type="none" w="med" len="med"/>
            <a:tailEnd type="none" w="med" len="med"/>
          </a:ln>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إدارة الوقت</a:t>
            </a:r>
          </a:p>
          <a:p>
            <a:pPr algn="ctr" rtl="1" fontAlgn="base" latinLnBrk="1">
              <a:spcBef>
                <a:spcPct val="0"/>
              </a:spcBef>
              <a:spcAft>
                <a:spcPct val="0"/>
              </a:spcAft>
            </a:pPr>
            <a:r>
              <a:rPr lang="en-GB" sz="4400" dirty="0" smtClean="0">
                <a:solidFill>
                  <a:schemeClr val="lt1"/>
                </a:solidFill>
                <a:latin typeface="Gulim" panose="020B0600000101010101" pitchFamily="34" charset="-127"/>
                <a:ea typeface="Gulim" panose="020B0600000101010101" pitchFamily="34" charset="-127"/>
              </a:rPr>
              <a:t>Time  Management</a:t>
            </a:r>
            <a:endParaRPr lang="ar-EG" sz="4400" dirty="0">
              <a:solidFill>
                <a:schemeClr val="lt1"/>
              </a:solidFill>
              <a:latin typeface="Gulim" panose="020B0600000101010101" pitchFamily="34" charset="-127"/>
              <a:ea typeface="Gulim" panose="020B0600000101010101" pitchFamily="34" charset="-127"/>
            </a:endParaRPr>
          </a:p>
        </p:txBody>
      </p:sp>
    </p:spTree>
    <p:extLst>
      <p:ext uri="{BB962C8B-B14F-4D97-AF65-F5344CB8AC3E}">
        <p14:creationId xmlns:p14="http://schemas.microsoft.com/office/powerpoint/2010/main" xmlns="" val="133758421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0" name="Bevel 59"/>
          <p:cNvSpPr/>
          <p:nvPr/>
        </p:nvSpPr>
        <p:spPr>
          <a:xfrm>
            <a:off x="914400" y="1447800"/>
            <a:ext cx="6934200" cy="3048000"/>
          </a:xfrm>
          <a:prstGeom prst="bevel">
            <a:avLst/>
          </a:prstGeom>
          <a:solidFill>
            <a:srgbClr val="CC00FF"/>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خطوات ومبادئ الإدارة الناجحة للوقت </a:t>
            </a:r>
          </a:p>
        </p:txBody>
      </p:sp>
    </p:spTree>
    <p:extLst>
      <p:ext uri="{BB962C8B-B14F-4D97-AF65-F5344CB8AC3E}">
        <p14:creationId xmlns:p14="http://schemas.microsoft.com/office/powerpoint/2010/main" xmlns="" val="127350823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مراجعة الأهداف </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والخطط والأولويات </a:t>
            </a:r>
          </a:p>
        </p:txBody>
      </p:sp>
    </p:spTree>
    <p:extLst>
      <p:ext uri="{BB962C8B-B14F-4D97-AF65-F5344CB8AC3E}">
        <p14:creationId xmlns:p14="http://schemas.microsoft.com/office/powerpoint/2010/main" xmlns="" val="192584450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ounded Rectangle 4"/>
          <p:cNvSpPr/>
          <p:nvPr/>
        </p:nvSpPr>
        <p:spPr>
          <a:xfrm>
            <a:off x="304800" y="2438400"/>
            <a:ext cx="8001000" cy="2362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والوقت ثلاث ساعات كما قال ( الغزالي ):   </a:t>
            </a:r>
            <a:endParaRPr lang="ar-EG" sz="3200" dirty="0" smtClean="0"/>
          </a:p>
          <a:p>
            <a:pPr algn="ctr" rtl="1"/>
            <a:r>
              <a:rPr lang="ar-EG" sz="3200" dirty="0" smtClean="0"/>
              <a:t>(</a:t>
            </a:r>
            <a:r>
              <a:rPr lang="ar-EG" sz="3200" dirty="0"/>
              <a:t>ماضية ذهبت بخيرها وشرها ولا يمكن إرجاعها ، ومستقبلة لا ندري ما الله فاعل فيها  ولكنها تحتاج إلى تخطيط ، وحاضرة هي رأس المال ) </a:t>
            </a:r>
          </a:p>
        </p:txBody>
      </p:sp>
    </p:spTree>
    <p:extLst>
      <p:ext uri="{BB962C8B-B14F-4D97-AF65-F5344CB8AC3E}">
        <p14:creationId xmlns:p14="http://schemas.microsoft.com/office/powerpoint/2010/main" xmlns="" val="114291232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احتفظ بخطة زمنية </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أو برنامج عمل </a:t>
            </a:r>
          </a:p>
        </p:txBody>
      </p:sp>
    </p:spTree>
    <p:extLst>
      <p:ext uri="{BB962C8B-B14F-4D97-AF65-F5344CB8AC3E}">
        <p14:creationId xmlns:p14="http://schemas.microsoft.com/office/powerpoint/2010/main" xmlns="" val="30216326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ضع قائمة إنجاز يومية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اجعل وضع القائمة اليومية جزءاً من حياتك</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لا تبالغ في وضع أشياء كثيرة في قائمة الإنجاز اليومية</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أعط نفسك راحة في الإجازات وفي نهاية الأسبوع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7014040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سد منافذ الهروب </a:t>
            </a:r>
          </a:p>
        </p:txBody>
      </p:sp>
    </p:spTree>
    <p:extLst>
      <p:ext uri="{BB962C8B-B14F-4D97-AF65-F5344CB8AC3E}">
        <p14:creationId xmlns:p14="http://schemas.microsoft.com/office/powerpoint/2010/main" xmlns="" val="27514296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الكسل والتردد والتأجيل والتسويف والترويح الزائد عن النفس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التوكل + مهاجمة المسؤوليات الثقيلة = النجاح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التسويف + الهروب + التردد = الفشل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3035164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استغل الأوقات الهامشية </a:t>
            </a:r>
          </a:p>
        </p:txBody>
      </p:sp>
    </p:spTree>
    <p:extLst>
      <p:ext uri="{BB962C8B-B14F-4D97-AF65-F5344CB8AC3E}">
        <p14:creationId xmlns:p14="http://schemas.microsoft.com/office/powerpoint/2010/main" xmlns="" val="217770116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مثل استخدام السيارة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مثل انتظار الطبيب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مثل السفر </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مثل انتظار الوجبات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0692584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لا تستسلم للأمور </a:t>
            </a:r>
            <a:r>
              <a:rPr lang="ar-EG" sz="4400" dirty="0" smtClean="0">
                <a:solidFill>
                  <a:schemeClr val="lt1"/>
                </a:solidFill>
                <a:latin typeface="Gulim" panose="020B0600000101010101" pitchFamily="34" charset="-127"/>
                <a:ea typeface="Gulim" panose="020B0600000101010101" pitchFamily="34" charset="-127"/>
              </a:rPr>
              <a:t>العاجلة        غير الضرورية </a:t>
            </a:r>
            <a:endParaRPr lang="ar-EG" sz="4400" dirty="0">
              <a:solidFill>
                <a:schemeClr val="lt1"/>
              </a:solidFill>
              <a:latin typeface="Gulim" panose="020B0600000101010101" pitchFamily="34" charset="-127"/>
              <a:ea typeface="Gulim" panose="020B0600000101010101" pitchFamily="34" charset="-127"/>
            </a:endParaRPr>
          </a:p>
        </p:txBody>
      </p:sp>
    </p:spTree>
    <p:extLst>
      <p:ext uri="{BB962C8B-B14F-4D97-AF65-F5344CB8AC3E}">
        <p14:creationId xmlns:p14="http://schemas.microsoft.com/office/powerpoint/2010/main" xmlns="" val="423743986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7" name="AutoShape 1"/>
          <p:cNvSpPr>
            <a:spLocks noChangeArrowheads="1"/>
          </p:cNvSpPr>
          <p:nvPr/>
        </p:nvSpPr>
        <p:spPr bwMode="auto">
          <a:xfrm>
            <a:off x="187188" y="4572000"/>
            <a:ext cx="8575812" cy="10668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 المعرفة الدقيقة لما تريد من الرجال </a:t>
            </a:r>
            <a:r>
              <a:rPr lang="ar-EG" sz="3200" dirty="0" smtClean="0">
                <a:solidFill>
                  <a:srgbClr val="000000"/>
                </a:solidFill>
                <a:cs typeface="Arial" panose="020B0604020202020204" pitchFamily="34" charset="0"/>
              </a:rPr>
              <a:t>أن </a:t>
            </a:r>
            <a:r>
              <a:rPr lang="ar-EG" sz="3200" dirty="0">
                <a:solidFill>
                  <a:srgbClr val="000000"/>
                </a:solidFill>
                <a:cs typeface="Arial" panose="020B0604020202020204" pitchFamily="34" charset="0"/>
              </a:rPr>
              <a:t>يعملوه ثم التأكد من أنهم </a:t>
            </a:r>
            <a:endParaRPr lang="ar-EG" sz="3200" dirty="0" smtClean="0">
              <a:solidFill>
                <a:srgbClr val="000000"/>
              </a:solidFill>
              <a:cs typeface="Arial" panose="020B0604020202020204" pitchFamily="34" charset="0"/>
            </a:endParaRPr>
          </a:p>
          <a:p>
            <a:pPr algn="ctr" rtl="1" fontAlgn="base">
              <a:spcBef>
                <a:spcPct val="0"/>
              </a:spcBef>
              <a:spcAft>
                <a:spcPct val="0"/>
              </a:spcAft>
            </a:pPr>
            <a:r>
              <a:rPr lang="ar-EG" sz="3200" dirty="0" smtClean="0">
                <a:solidFill>
                  <a:srgbClr val="000000"/>
                </a:solidFill>
                <a:cs typeface="Arial" panose="020B0604020202020204" pitchFamily="34" charset="0"/>
              </a:rPr>
              <a:t>يقومون </a:t>
            </a:r>
            <a:r>
              <a:rPr lang="ar-EG" sz="3200" dirty="0">
                <a:solidFill>
                  <a:srgbClr val="000000"/>
                </a:solidFill>
                <a:cs typeface="Arial" panose="020B0604020202020204" pitchFamily="34" charset="0"/>
              </a:rPr>
              <a:t>بعمله </a:t>
            </a:r>
            <a:r>
              <a:rPr lang="ar-EG" sz="3200" dirty="0" smtClean="0">
                <a:solidFill>
                  <a:srgbClr val="000000"/>
                </a:solidFill>
                <a:cs typeface="Arial" panose="020B0604020202020204" pitchFamily="34" charset="0"/>
              </a:rPr>
              <a:t>بأحسن </a:t>
            </a:r>
            <a:r>
              <a:rPr lang="ar-EG" sz="3200" dirty="0">
                <a:solidFill>
                  <a:srgbClr val="000000"/>
                </a:solidFill>
                <a:cs typeface="Arial" panose="020B0604020202020204" pitchFamily="34" charset="0"/>
              </a:rPr>
              <a:t>طريقة وأرخصها )</a:t>
            </a:r>
            <a:endParaRPr lang="en-US" sz="3200" dirty="0">
              <a:solidFill>
                <a:srgbClr val="000000"/>
              </a:solidFill>
              <a:cs typeface="Arial" panose="020B0604020202020204" pitchFamily="34" charset="0"/>
            </a:endParaRPr>
          </a:p>
        </p:txBody>
      </p:sp>
      <p:sp>
        <p:nvSpPr>
          <p:cNvPr id="106" name="AutoShape 7"/>
          <p:cNvSpPr>
            <a:spLocks noChangeArrowheads="1"/>
          </p:cNvSpPr>
          <p:nvPr/>
        </p:nvSpPr>
        <p:spPr bwMode="auto">
          <a:xfrm>
            <a:off x="6220238" y="381000"/>
            <a:ext cx="2681288"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الإدارة</a:t>
            </a:r>
          </a:p>
        </p:txBody>
      </p:sp>
      <p:sp>
        <p:nvSpPr>
          <p:cNvPr id="76" name="AutoShape 3"/>
          <p:cNvSpPr>
            <a:spLocks noChangeArrowheads="1"/>
          </p:cNvSpPr>
          <p:nvPr/>
        </p:nvSpPr>
        <p:spPr bwMode="auto">
          <a:xfrm flipH="1">
            <a:off x="2895600" y="1981200"/>
            <a:ext cx="6248400" cy="990600"/>
          </a:xfrm>
          <a:prstGeom prst="chevron">
            <a:avLst>
              <a:gd name="adj" fmla="val 53146"/>
            </a:avLst>
          </a:prstGeom>
          <a:gradFill rotWithShape="1">
            <a:gsLst>
              <a:gs pos="0">
                <a:srgbClr val="580058"/>
              </a:gs>
              <a:gs pos="100000">
                <a:srgbClr val="80008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rtl="1" fontAlgn="base">
              <a:spcBef>
                <a:spcPct val="0"/>
              </a:spcBef>
              <a:spcAft>
                <a:spcPct val="0"/>
              </a:spcAft>
            </a:pPr>
            <a:r>
              <a:rPr lang="ar-EG" sz="3200" dirty="0">
                <a:solidFill>
                  <a:schemeClr val="bg1"/>
                </a:solidFill>
                <a:cs typeface="Arial" panose="020B0604020202020204" pitchFamily="34" charset="0"/>
                <a:sym typeface="宋体" panose="02010600030101010101" pitchFamily="2" charset="-122"/>
              </a:rPr>
              <a:t>يعرفها فردريك </a:t>
            </a:r>
            <a:r>
              <a:rPr lang="ar-EG" sz="3200" dirty="0" smtClean="0">
                <a:solidFill>
                  <a:schemeClr val="bg1"/>
                </a:solidFill>
                <a:cs typeface="Arial" panose="020B0604020202020204" pitchFamily="34" charset="0"/>
                <a:sym typeface="宋体" panose="02010600030101010101" pitchFamily="2" charset="-122"/>
              </a:rPr>
              <a:t>تايلور </a:t>
            </a:r>
            <a:r>
              <a:rPr lang="ar-EG" sz="3200" dirty="0">
                <a:solidFill>
                  <a:schemeClr val="bg1"/>
                </a:solidFill>
                <a:cs typeface="Arial" panose="020B0604020202020204" pitchFamily="34" charset="0"/>
                <a:sym typeface="宋体" panose="02010600030101010101" pitchFamily="2" charset="-122"/>
              </a:rPr>
              <a:t>أبو الإدارة العلمية </a:t>
            </a:r>
            <a:endParaRPr lang="ar-EG" sz="3200" dirty="0" smtClean="0">
              <a:solidFill>
                <a:schemeClr val="bg1"/>
              </a:solidFill>
              <a:cs typeface="Arial" panose="020B0604020202020204" pitchFamily="34" charset="0"/>
              <a:sym typeface="宋体" panose="02010600030101010101" pitchFamily="2" charset="-122"/>
            </a:endParaRPr>
          </a:p>
          <a:p>
            <a:pPr algn="r" rtl="1" fontAlgn="base">
              <a:spcBef>
                <a:spcPct val="0"/>
              </a:spcBef>
              <a:spcAft>
                <a:spcPct val="0"/>
              </a:spcAft>
            </a:pPr>
            <a:r>
              <a:rPr lang="ar-EG" sz="3200" dirty="0" smtClean="0">
                <a:solidFill>
                  <a:schemeClr val="bg1"/>
                </a:solidFill>
                <a:cs typeface="Arial" panose="020B0604020202020204" pitchFamily="34" charset="0"/>
                <a:sym typeface="宋体" panose="02010600030101010101" pitchFamily="2" charset="-122"/>
              </a:rPr>
              <a:t>ومؤسس المدرسة الكلاسيكية بأنها هي</a:t>
            </a:r>
            <a:endParaRPr lang="ar-EG" sz="3200" dirty="0">
              <a:solidFill>
                <a:schemeClr val="bg1"/>
              </a:solidFill>
              <a:cs typeface="Arial" panose="020B0604020202020204" pitchFamily="34" charset="0"/>
              <a:sym typeface="宋体" panose="02010600030101010101" pitchFamily="2" charset="-122"/>
            </a:endParaRPr>
          </a:p>
        </p:txBody>
      </p:sp>
      <p:pic>
        <p:nvPicPr>
          <p:cNvPr id="8194" name="Picture 2" descr="F:\دينى\work\صور\Taylor_Fred_nov2006_small.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1447800"/>
            <a:ext cx="2669088" cy="20513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5621879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barn(inVertical)">
                                      <p:cBhvr>
                                        <p:cTn id="7" dur="500"/>
                                        <p:tgtEl>
                                          <p:spTgt spid="7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500"/>
                                        <p:tgtEl>
                                          <p:spTgt spid="819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barn(inVertical)">
                                      <p:cBhvr>
                                        <p:cTn id="1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76"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ounded Rectangle 4"/>
          <p:cNvSpPr/>
          <p:nvPr/>
        </p:nvSpPr>
        <p:spPr>
          <a:xfrm>
            <a:off x="2286000" y="228600"/>
            <a:ext cx="4038600" cy="723900"/>
          </a:xfrm>
          <a:prstGeom prst="roundRect">
            <a:avLst/>
          </a:prstGeom>
          <a:solidFill>
            <a:schemeClr val="accent4">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smtClean="0">
                <a:solidFill>
                  <a:schemeClr val="bg1"/>
                </a:solidFill>
              </a:rPr>
              <a:t>نشاط تحديد الاولويات</a:t>
            </a:r>
            <a:endParaRPr lang="ar-EG" sz="3200"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xmlns="" val="3732394195"/>
              </p:ext>
            </p:extLst>
          </p:nvPr>
        </p:nvGraphicFramePr>
        <p:xfrm>
          <a:off x="762000" y="1397000"/>
          <a:ext cx="7620000" cy="5229860"/>
        </p:xfrm>
        <a:graphic>
          <a:graphicData uri="http://schemas.openxmlformats.org/drawingml/2006/table">
            <a:tbl>
              <a:tblPr rtl="1" firstRow="1" bandRow="1">
                <a:tableStyleId>{E269D01E-BC32-4049-B463-5C60D7B0CCD2}</a:tableStyleId>
              </a:tblPr>
              <a:tblGrid>
                <a:gridCol w="3810000"/>
                <a:gridCol w="3810000"/>
              </a:tblGrid>
              <a:tr h="2501900">
                <a:tc>
                  <a:txBody>
                    <a:bodyPr/>
                    <a:lstStyle/>
                    <a:p>
                      <a:pPr algn="ctr" rtl="1"/>
                      <a:r>
                        <a:rPr lang="ar-SA" sz="3200" kern="1200" dirty="0" smtClean="0">
                          <a:ln>
                            <a:solidFill>
                              <a:schemeClr val="bg1"/>
                            </a:solidFill>
                          </a:ln>
                          <a:solidFill>
                            <a:schemeClr val="bg1"/>
                          </a:solidFill>
                          <a:effectLst>
                            <a:outerShdw blurRad="50800" dist="38100" algn="tr" rotWithShape="0">
                              <a:prstClr val="black">
                                <a:alpha val="40000"/>
                              </a:prstClr>
                            </a:outerShdw>
                          </a:effectLst>
                        </a:rPr>
                        <a:t>مهم وعاجل ( طوارئ )</a:t>
                      </a:r>
                      <a:endParaRPr lang="en-US" sz="32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b="1" kern="1200" dirty="0" smtClean="0">
                        <a:ln>
                          <a:solidFill>
                            <a:schemeClr val="bg1"/>
                          </a:solidFill>
                        </a:ln>
                        <a:solidFill>
                          <a:schemeClr val="bg1"/>
                        </a:solidFill>
                        <a:effectLst/>
                        <a:latin typeface="+mn-lt"/>
                        <a:ea typeface="+mn-ea"/>
                        <a:cs typeface="+mn-cs"/>
                      </a:endParaRP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rtl="1"/>
                      <a:r>
                        <a:rPr lang="ar-SA" sz="3200" kern="1200" dirty="0" smtClean="0">
                          <a:ln>
                            <a:solidFill>
                              <a:schemeClr val="bg1"/>
                            </a:solidFill>
                          </a:ln>
                          <a:solidFill>
                            <a:schemeClr val="bg1"/>
                          </a:solidFill>
                          <a:effectLst>
                            <a:outerShdw blurRad="50800" dist="38100" algn="tr" rotWithShape="0">
                              <a:prstClr val="black">
                                <a:alpha val="40000"/>
                              </a:prstClr>
                            </a:outerShdw>
                          </a:effectLst>
                        </a:rPr>
                        <a:t>مهم وغير عاجل ( نجاح )</a:t>
                      </a:r>
                      <a:endParaRPr lang="en-US" sz="32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ctr" rtl="1"/>
                      <a:endParaRPr lang="ar-EG" dirty="0">
                        <a:ln>
                          <a:solidFill>
                            <a:schemeClr val="bg1"/>
                          </a:solidFill>
                        </a:ln>
                        <a:solidFill>
                          <a:schemeClr val="bg1"/>
                        </a:solidFill>
                      </a:endParaRP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r>
              <a:tr h="2501900">
                <a:tc>
                  <a:txBody>
                    <a:bodyPr/>
                    <a:lstStyle/>
                    <a:p>
                      <a:pPr algn="ctr" rtl="1"/>
                      <a:r>
                        <a:rPr lang="ar-EG" sz="3200" dirty="0" smtClean="0">
                          <a:ln>
                            <a:solidFill>
                              <a:schemeClr val="bg1"/>
                            </a:solidFill>
                          </a:ln>
                          <a:solidFill>
                            <a:schemeClr val="bg1"/>
                          </a:solidFill>
                        </a:rPr>
                        <a:t>عاجل وغير مهم  ( ضائع )</a:t>
                      </a:r>
                    </a:p>
                    <a:p>
                      <a:pPr algn="r" rtl="1"/>
                      <a:r>
                        <a:rPr lang="ar-EG" dirty="0" smtClean="0">
                          <a:ln>
                            <a:solidFill>
                              <a:schemeClr val="bg1"/>
                            </a:solidFill>
                          </a:ln>
                          <a:solidFill>
                            <a:schemeClr val="bg1"/>
                          </a:solidFill>
                        </a:rPr>
                        <a:t>-</a:t>
                      </a:r>
                    </a:p>
                    <a:p>
                      <a:pPr algn="r" rtl="1"/>
                      <a:r>
                        <a:rPr lang="ar-EG" dirty="0" smtClean="0">
                          <a:ln>
                            <a:solidFill>
                              <a:schemeClr val="bg1"/>
                            </a:solidFill>
                          </a:ln>
                          <a:solidFill>
                            <a:schemeClr val="bg1"/>
                          </a:solidFill>
                        </a:rPr>
                        <a:t>-</a:t>
                      </a:r>
                    </a:p>
                    <a:p>
                      <a:pPr algn="r" rtl="1"/>
                      <a:r>
                        <a:rPr lang="ar-EG" dirty="0" smtClean="0">
                          <a:ln>
                            <a:solidFill>
                              <a:schemeClr val="bg1"/>
                            </a:solidFill>
                          </a:ln>
                          <a:solidFill>
                            <a:schemeClr val="bg1"/>
                          </a:solidFill>
                        </a:rPr>
                        <a:t>-</a:t>
                      </a:r>
                    </a:p>
                    <a:p>
                      <a:pPr algn="r" rtl="1"/>
                      <a:r>
                        <a:rPr lang="ar-EG" dirty="0" smtClean="0">
                          <a:ln>
                            <a:solidFill>
                              <a:schemeClr val="bg1"/>
                            </a:solidFill>
                          </a:ln>
                          <a:solidFill>
                            <a:schemeClr val="bg1"/>
                          </a:solidFill>
                        </a:rPr>
                        <a:t>-</a:t>
                      </a:r>
                    </a:p>
                    <a:p>
                      <a:pPr algn="r" rtl="1"/>
                      <a:r>
                        <a:rPr lang="ar-EG" dirty="0" smtClean="0">
                          <a:ln>
                            <a:solidFill>
                              <a:schemeClr val="bg1"/>
                            </a:solidFill>
                          </a:ln>
                          <a:solidFill>
                            <a:schemeClr val="bg1"/>
                          </a:solidFill>
                        </a:rPr>
                        <a:t>-</a:t>
                      </a:r>
                    </a:p>
                    <a:p>
                      <a:pPr algn="r" rtl="1"/>
                      <a:r>
                        <a:rPr lang="ar-EG" dirty="0" smtClean="0">
                          <a:ln>
                            <a:solidFill>
                              <a:schemeClr val="bg1"/>
                            </a:solidFill>
                          </a:ln>
                          <a:solidFill>
                            <a:schemeClr val="bg1"/>
                          </a:solidFill>
                        </a:rPr>
                        <a:t>-</a:t>
                      </a:r>
                    </a:p>
                    <a:p>
                      <a:pPr algn="ctr" rtl="1"/>
                      <a:endParaRPr lang="ar-EG" dirty="0">
                        <a:ln>
                          <a:solidFill>
                            <a:schemeClr val="bg1"/>
                          </a:solidFill>
                        </a:ln>
                        <a:solidFill>
                          <a:schemeClr val="bg1"/>
                        </a:solidFill>
                      </a:endParaRP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rtl="1"/>
                      <a:r>
                        <a:rPr lang="ar-SA" sz="2900" kern="1200" dirty="0" smtClean="0">
                          <a:ln>
                            <a:solidFill>
                              <a:schemeClr val="bg1"/>
                            </a:solidFill>
                          </a:ln>
                          <a:solidFill>
                            <a:schemeClr val="bg1"/>
                          </a:solidFill>
                          <a:effectLst>
                            <a:outerShdw blurRad="50800" dist="38100" algn="tr" rotWithShape="0">
                              <a:prstClr val="black">
                                <a:alpha val="40000"/>
                              </a:prstClr>
                            </a:outerShdw>
                          </a:effectLst>
                        </a:rPr>
                        <a:t>غير مهم وغير عاجل ( خداع )</a:t>
                      </a:r>
                      <a:endParaRPr lang="en-US" sz="29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ar-SA" sz="1800" kern="1200" dirty="0" smtClean="0">
                          <a:ln>
                            <a:solidFill>
                              <a:schemeClr val="bg1"/>
                            </a:solidFill>
                          </a:ln>
                          <a:solidFill>
                            <a:schemeClr val="bg1"/>
                          </a:solidFill>
                          <a:effectLst>
                            <a:outerShdw blurRad="50800" dist="38100" algn="tr" rotWithShape="0">
                              <a:prstClr val="black">
                                <a:alpha val="40000"/>
                              </a:prstClr>
                            </a:outerShdw>
                          </a:effectLst>
                        </a:rPr>
                        <a:t>-</a:t>
                      </a:r>
                      <a:endParaRPr lang="en-US" sz="1800" kern="1200" dirty="0" smtClean="0">
                        <a:ln>
                          <a:solidFill>
                            <a:schemeClr val="bg1"/>
                          </a:solidFill>
                        </a:ln>
                        <a:solidFill>
                          <a:schemeClr val="bg1"/>
                        </a:solidFill>
                        <a:effectLst/>
                      </a:endParaRPr>
                    </a:p>
                    <a:p>
                      <a:pPr algn="r" rtl="1"/>
                      <a:r>
                        <a:rPr lang="en-US" sz="1800" kern="1200" dirty="0" smtClean="0">
                          <a:ln>
                            <a:solidFill>
                              <a:schemeClr val="bg1"/>
                            </a:solidFill>
                          </a:ln>
                          <a:solidFill>
                            <a:schemeClr val="bg1"/>
                          </a:solidFill>
                          <a:effectLst/>
                        </a:rPr>
                        <a:t> </a:t>
                      </a:r>
                    </a:p>
                    <a:p>
                      <a:pPr algn="ctr" rtl="1"/>
                      <a:endParaRPr lang="ar-EG" dirty="0">
                        <a:ln>
                          <a:solidFill>
                            <a:schemeClr val="bg1"/>
                          </a:solidFill>
                        </a:ln>
                        <a:solidFill>
                          <a:schemeClr val="bg1"/>
                        </a:solidFill>
                      </a:endParaRP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48644174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31746" name="Picture 2" descr="F:\دينى\work\صور\free-animated-religious-powerpoint-backgrounds-1024x64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32771" name="Picture 3" descr="F:\دينى\work\صور\time-12.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2031210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31746" name="Picture 2" descr="F:\دينى\work\صور\free-animated-religious-powerpoint-backgrounds-1024x64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33799" name="Group 7"/>
          <p:cNvGraphicFramePr>
            <a:graphicFrameLocks noGrp="1"/>
          </p:cNvGraphicFramePr>
          <p:nvPr>
            <p:extLst>
              <p:ext uri="{D42A27DB-BD31-4B8C-83A1-F6EECF244321}">
                <p14:modId xmlns:p14="http://schemas.microsoft.com/office/powerpoint/2010/main" xmlns="" val="3582341462"/>
              </p:ext>
            </p:extLst>
          </p:nvPr>
        </p:nvGraphicFramePr>
        <p:xfrm>
          <a:off x="0" y="0"/>
          <a:ext cx="9169052" cy="6858000"/>
        </p:xfrm>
        <a:graphic>
          <a:graphicData uri="http://schemas.openxmlformats.org/drawingml/2006/table">
            <a:tbl>
              <a:tblPr rtl="1">
                <a:tableStyleId>{E269D01E-BC32-4049-B463-5C60D7B0CCD2}</a:tableStyleId>
              </a:tblPr>
              <a:tblGrid>
                <a:gridCol w="4618038"/>
                <a:gridCol w="4551014"/>
              </a:tblGrid>
              <a:tr h="3698388">
                <a:tc>
                  <a:txBody>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3200" u="none" strike="noStrike" cap="none" normalizeH="0" baseline="0" dirty="0" smtClean="0">
                          <a:ln>
                            <a:noFill/>
                          </a:ln>
                          <a:effectLst>
                            <a:outerShdw blurRad="38100" dist="38100" dir="2700000" algn="tl">
                              <a:srgbClr val="C0C0C0"/>
                            </a:outerShdw>
                          </a:effectLst>
                        </a:rPr>
                        <a:t>مهم وعاجل (طوارئ)</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الانتهاء من عمل له وقت محدد.</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إصلاح عطل طارئ.</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إجراء مكالمات ضرورية.</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إسعاف مريض.</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حضور اجتماعات مهمة</a:t>
                      </a:r>
                      <a:r>
                        <a:rPr kumimoji="0" lang="ar-SA" sz="2700" u="none" strike="noStrike" cap="none" normalizeH="0" baseline="0" dirty="0" smtClean="0">
                          <a:ln>
                            <a:noFill/>
                          </a:ln>
                          <a:effectLst>
                            <a:outerShdw blurRad="38100" dist="38100" dir="2700000" algn="tl">
                              <a:srgbClr val="C0C0C0"/>
                            </a:outerShdw>
                          </a:effectLst>
                        </a:rPr>
                        <a:t>.</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tc>
                <a:tc>
                  <a:txBody>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3200" u="none" strike="noStrike" cap="none" normalizeH="0" baseline="0" dirty="0" smtClean="0">
                          <a:ln>
                            <a:noFill/>
                          </a:ln>
                          <a:effectLst>
                            <a:outerShdw blurRad="38100" dist="38100" dir="2700000" algn="tl">
                              <a:srgbClr val="C0C0C0"/>
                            </a:outerShdw>
                          </a:effectLst>
                        </a:rPr>
                        <a:t>مهم وغير عاجل (نجاح)</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التحضير لمشروع قادم.</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توقع المشكلات ومحاولة منع حدوثها.</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تطوير الذات (روحياً،جسدياً،عقلياً ).</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بناء العلاقات.</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توجيه الآخرين ومساندتهم</a:t>
                      </a:r>
                      <a:r>
                        <a:rPr kumimoji="0" lang="ar-SA" sz="2700" u="none" strike="noStrike" cap="none" normalizeH="0" baseline="0" dirty="0" smtClean="0">
                          <a:ln>
                            <a:noFill/>
                          </a:ln>
                          <a:effectLst>
                            <a:outerShdw blurRad="38100" dist="38100" dir="2700000" algn="tl">
                              <a:srgbClr val="C0C0C0"/>
                            </a:outerShdw>
                          </a:effectLst>
                        </a:rPr>
                        <a:t>.</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tc>
              </a:tr>
              <a:tr h="3159612">
                <a:tc>
                  <a:txBody>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3200" u="none" strike="noStrike" cap="none" normalizeH="0" baseline="0" dirty="0" smtClean="0">
                          <a:ln>
                            <a:noFill/>
                          </a:ln>
                          <a:effectLst>
                            <a:outerShdw blurRad="38100" dist="38100" dir="2700000" algn="tl">
                              <a:srgbClr val="C0C0C0"/>
                            </a:outerShdw>
                          </a:effectLst>
                        </a:rPr>
                        <a:t>عاجل وغير مهم  (ضائع)</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زيارات غير مجدية.</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مكالمات غير مهمة.</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 الاستجابة لرغبات وأولويات الآخرين.</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2400" u="none" strike="noStrike" cap="none" normalizeH="0" baseline="0" dirty="0" smtClean="0">
                          <a:ln>
                            <a:noFill/>
                          </a:ln>
                          <a:effectLst>
                            <a:outerShdw blurRad="38100" dist="38100" dir="2700000" algn="tl">
                              <a:srgbClr val="C0C0C0"/>
                            </a:outerShdw>
                          </a:effectLst>
                        </a:rPr>
                        <a:t>    </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tc>
                <a:tc>
                  <a:txBody>
                    <a:bodyPr/>
                    <a:lstStyle/>
                    <a:p>
                      <a:pPr marL="0" marR="0" lvl="0" indent="0" algn="ctr" defTabSz="914400" rtl="1" eaLnBrk="1" fontAlgn="base" latinLnBrk="0" hangingPunct="1">
                        <a:lnSpc>
                          <a:spcPct val="100000"/>
                        </a:lnSpc>
                        <a:spcBef>
                          <a:spcPct val="0"/>
                        </a:spcBef>
                        <a:spcAft>
                          <a:spcPts val="1000"/>
                        </a:spcAft>
                        <a:buClrTx/>
                        <a:buSzTx/>
                        <a:buFontTx/>
                        <a:buNone/>
                        <a:tabLst/>
                      </a:pPr>
                      <a:endParaRPr kumimoji="0" lang="ar-EG" sz="1600" u="none" strike="noStrike" cap="none" normalizeH="0" baseline="0" dirty="0" smtClean="0">
                        <a:ln>
                          <a:noFill/>
                        </a:ln>
                        <a:effectLst>
                          <a:outerShdw blurRad="38100" dist="38100" dir="2700000" algn="tl">
                            <a:srgbClr val="C0C0C0"/>
                          </a:outerShdw>
                        </a:effectLst>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3200" u="none" strike="noStrike" cap="none" normalizeH="0" baseline="0" dirty="0" smtClean="0">
                          <a:ln>
                            <a:noFill/>
                          </a:ln>
                          <a:effectLst>
                            <a:outerShdw blurRad="38100" dist="38100" dir="2700000" algn="tl">
                              <a:srgbClr val="C0C0C0"/>
                            </a:outerShdw>
                          </a:effectLst>
                        </a:rPr>
                        <a:t>غير مهم وغير عاجل(خداع) </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الثرثرة. 0</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مشاهدة التليفزيون.</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u="none" strike="noStrike" cap="none" normalizeH="0" baseline="0" dirty="0" smtClean="0">
                          <a:ln>
                            <a:noFill/>
                          </a:ln>
                          <a:effectLst>
                            <a:outerShdw blurRad="38100" dist="38100" dir="2700000" algn="tl">
                              <a:srgbClr val="C0C0C0"/>
                            </a:outerShdw>
                          </a:effectLst>
                        </a:rPr>
                        <a:t>- الإنترنت</a:t>
                      </a:r>
                      <a:r>
                        <a:rPr kumimoji="0" lang="ar-SA" sz="2800" u="none" strike="noStrike" cap="none" normalizeH="0" baseline="0" dirty="0" smtClean="0">
                          <a:ln>
                            <a:noFill/>
                          </a:ln>
                          <a:effectLst>
                            <a:outerShdw blurRad="38100" dist="38100" dir="2700000" algn="tl">
                              <a:srgbClr val="C0C0C0"/>
                            </a:outerShdw>
                          </a:effectLst>
                        </a:rPr>
                        <a:t>.</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tc>
              </a:tr>
            </a:tbl>
          </a:graphicData>
        </a:graphic>
      </p:graphicFrame>
    </p:spTree>
    <p:extLst>
      <p:ext uri="{BB962C8B-B14F-4D97-AF65-F5344CB8AC3E}">
        <p14:creationId xmlns:p14="http://schemas.microsoft.com/office/powerpoint/2010/main" xmlns="" val="83093838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ounded Rectangle 4"/>
          <p:cNvSpPr/>
          <p:nvPr/>
        </p:nvSpPr>
        <p:spPr>
          <a:xfrm>
            <a:off x="533400" y="152400"/>
            <a:ext cx="8001000" cy="15240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800" dirty="0"/>
              <a:t>هناك من الناس من يبرر الفوضى الموجودة على مكتبه بقوله أعلم مكان كل شيء إلا أن الأبحاث تثبت بأن المكتب الغير منظم يؤدي </a:t>
            </a:r>
            <a:r>
              <a:rPr lang="ar-EG" sz="2800" dirty="0" smtClean="0"/>
              <a:t>إلى هذه </a:t>
            </a:r>
            <a:r>
              <a:rPr lang="ar-EG" sz="2800" dirty="0"/>
              <a:t>الفوضى المنظمة ويؤدي ذلك إلى </a:t>
            </a:r>
          </a:p>
        </p:txBody>
      </p:sp>
      <p:sp>
        <p:nvSpPr>
          <p:cNvPr id="30" name="Rectangle 29"/>
          <p:cNvSpPr>
            <a:spLocks noChangeArrowheads="1"/>
          </p:cNvSpPr>
          <p:nvPr/>
        </p:nvSpPr>
        <p:spPr bwMode="auto">
          <a:xfrm>
            <a:off x="1447801" y="21907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إنتاج أقل </a:t>
            </a:r>
          </a:p>
        </p:txBody>
      </p:sp>
      <p:sp>
        <p:nvSpPr>
          <p:cNvPr id="31" name="Rectangle 30"/>
          <p:cNvSpPr>
            <a:spLocks noChangeArrowheads="1"/>
          </p:cNvSpPr>
          <p:nvPr/>
        </p:nvSpPr>
        <p:spPr bwMode="auto">
          <a:xfrm>
            <a:off x="1447801" y="32226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ضياع الفرص وانقضاء المهل</a:t>
            </a:r>
          </a:p>
        </p:txBody>
      </p:sp>
      <p:sp>
        <p:nvSpPr>
          <p:cNvPr id="32" name="Rectangle 31"/>
          <p:cNvSpPr>
            <a:spLocks noChangeArrowheads="1"/>
          </p:cNvSpPr>
          <p:nvPr/>
        </p:nvSpPr>
        <p:spPr bwMode="auto">
          <a:xfrm>
            <a:off x="1447801" y="42545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معنويات منخفضة</a:t>
            </a:r>
          </a:p>
        </p:txBody>
      </p:sp>
      <p:sp>
        <p:nvSpPr>
          <p:cNvPr id="33" name="Rectangle 32"/>
          <p:cNvSpPr>
            <a:spLocks noChangeArrowheads="1"/>
          </p:cNvSpPr>
          <p:nvPr/>
        </p:nvSpPr>
        <p:spPr bwMode="auto">
          <a:xfrm>
            <a:off x="1447801" y="52863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لهو غير مرغوب فيه</a:t>
            </a:r>
          </a:p>
        </p:txBody>
      </p:sp>
      <p:pic>
        <p:nvPicPr>
          <p:cNvPr id="34" name="Picture 33"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2621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 name="Picture 34"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2702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 name="Picture 35"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2783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 name="Picture 36"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53594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1223694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4"/>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35"/>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barn(inVertical)">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36"/>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37"/>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barn(inVertical)">
                                      <p:cBhvr>
                                        <p:cTn id="3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وهناك طرق ثلاث</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لهندرة مكتبك</a:t>
            </a:r>
          </a:p>
        </p:txBody>
      </p:sp>
    </p:spTree>
    <p:extLst>
      <p:ext uri="{BB962C8B-B14F-4D97-AF65-F5344CB8AC3E}">
        <p14:creationId xmlns:p14="http://schemas.microsoft.com/office/powerpoint/2010/main" xmlns="" val="175607964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ounded Rectangle 4"/>
          <p:cNvSpPr/>
          <p:nvPr/>
        </p:nvSpPr>
        <p:spPr>
          <a:xfrm>
            <a:off x="2971800" y="304800"/>
            <a:ext cx="31242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solidFill>
                  <a:schemeClr val="bg1"/>
                </a:solidFill>
              </a:rPr>
              <a:t>الطريقة الأولى</a:t>
            </a:r>
          </a:p>
        </p:txBody>
      </p:sp>
      <p:sp>
        <p:nvSpPr>
          <p:cNvPr id="7" name="Rounded Rectangle 6"/>
          <p:cNvSpPr/>
          <p:nvPr/>
        </p:nvSpPr>
        <p:spPr>
          <a:xfrm>
            <a:off x="304800" y="1905000"/>
            <a:ext cx="8001000" cy="41910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عندما تكون الأوراق متناثرة على مكتبك، فإن هذا يعني أنها غير مخزنة، ولكن إما أنك تقوم بقراءتها أو أنك تقوم بكتابتها أو أنك تُوَقِّع عليها أو تعرضها، ودعني أسألك: هل تترك أموالك على المكتب ثم تضع عليها أموالاً ثم أموالاً ثم أموالاً ثم تدعي أنك سُرِقْت؟!.. إن الأمر بالنسبة لورقة مهمة قد يكون أخطر من أموال كثيرة؛ فقد تتعلق تلك الورقة بحياة بشر. ودعني أقول.. مكتبك ليس مخزنًا، مكتبك من الفِعْل (كَتَب) (يَكْتُب) فهو للكتابة والقراءة فقط!! </a:t>
            </a:r>
          </a:p>
        </p:txBody>
      </p:sp>
    </p:spTree>
    <p:extLst>
      <p:ext uri="{BB962C8B-B14F-4D97-AF65-F5344CB8AC3E}">
        <p14:creationId xmlns:p14="http://schemas.microsoft.com/office/powerpoint/2010/main" xmlns="" val="103310169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ounded Rectangle 4"/>
          <p:cNvSpPr/>
          <p:nvPr/>
        </p:nvSpPr>
        <p:spPr>
          <a:xfrm>
            <a:off x="2971800" y="304800"/>
            <a:ext cx="31242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solidFill>
                  <a:schemeClr val="bg1"/>
                </a:solidFill>
              </a:rPr>
              <a:t>الطريقة الثانية</a:t>
            </a:r>
          </a:p>
        </p:txBody>
      </p:sp>
      <p:sp>
        <p:nvSpPr>
          <p:cNvPr id="7" name="Rounded Rectangle 6"/>
          <p:cNvSpPr/>
          <p:nvPr/>
        </p:nvSpPr>
        <p:spPr>
          <a:xfrm>
            <a:off x="304800" y="1524000"/>
            <a:ext cx="8001000" cy="45720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الورقة تُخَزَّن عندما لا تكون في حالة استعمال للورقة ما فلا تضعها على مكتبك أبداً، وقم بتخزينها فوراً، وتخزينها يعني أنك تضعها في الملف المناسب لها، وذلك بالآتي: اقتن مجموعة من الملفات السميكة التي تتسع لمائتي ورقة على الأقل، ثم قُمْ بترقيم تلك الملفات. قم بكتابة الموضوعات التي تتعامل فيها بالورق يوميًّا مثل الصادر، الوارد، خاص، ضرائب، بعد ذلك اكْتُب عنوان كل ملف على كعب الملف، ثم أي ورقة بعد ذلك صنفها إلى موضوعها، وأحفظها فورًا في ملفها</a:t>
            </a:r>
          </a:p>
        </p:txBody>
      </p:sp>
    </p:spTree>
    <p:extLst>
      <p:ext uri="{BB962C8B-B14F-4D97-AF65-F5344CB8AC3E}">
        <p14:creationId xmlns:p14="http://schemas.microsoft.com/office/powerpoint/2010/main" xmlns="" val="281909332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ounded Rectangle 4"/>
          <p:cNvSpPr/>
          <p:nvPr/>
        </p:nvSpPr>
        <p:spPr>
          <a:xfrm>
            <a:off x="2971800" y="304800"/>
            <a:ext cx="31242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solidFill>
                  <a:schemeClr val="bg1"/>
                </a:solidFill>
              </a:rPr>
              <a:t>الطريقة الثالثة</a:t>
            </a:r>
          </a:p>
        </p:txBody>
      </p:sp>
      <p:sp>
        <p:nvSpPr>
          <p:cNvPr id="7" name="Rounded Rectangle 6"/>
          <p:cNvSpPr/>
          <p:nvPr/>
        </p:nvSpPr>
        <p:spPr>
          <a:xfrm>
            <a:off x="304800" y="2209800"/>
            <a:ext cx="8001000" cy="29718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إذا كنت لن تحتفظ بالورقة فإن أقرب الأماكن لها هي سلة المهملات، واسأل نفسك: ما هو أسوأ شيء يمكن أن يحدث لو أنني تخلصت من هذه الورقة؟ وفي الواقع سوف تجد الإجابة: لا شيء؛ لأنها لو كانت ذات أهمية لاحتفظت بها في الملف الخاص بها</a:t>
            </a:r>
          </a:p>
        </p:txBody>
      </p:sp>
    </p:spTree>
    <p:extLst>
      <p:ext uri="{BB962C8B-B14F-4D97-AF65-F5344CB8AC3E}">
        <p14:creationId xmlns:p14="http://schemas.microsoft.com/office/powerpoint/2010/main" xmlns="" val="274408905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نشاهد هذا الفيديو</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الوقت هو الحياة</a:t>
            </a:r>
          </a:p>
        </p:txBody>
      </p:sp>
    </p:spTree>
    <p:extLst>
      <p:ext uri="{BB962C8B-B14F-4D97-AF65-F5344CB8AC3E}">
        <p14:creationId xmlns:p14="http://schemas.microsoft.com/office/powerpoint/2010/main" xmlns="" val="59452701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كارتون قيم إسلامية 2 - الوقت هو الحياة‬ - YouTube_WMV V8.wmv">
            <a:hlinkClick r:id="" action="ppaction://media"/>
          </p:cNvPr>
          <p:cNvPicPr>
            <a:picLocks noChangeAspect="1"/>
          </p:cNvPicPr>
          <p:nvPr>
            <a:videoFile r:link="rId1"/>
            <p:extLst>
              <p:ext uri="{DAA4B4D4-6D71-4841-9C94-3DE7FCFB9230}">
                <p14:media xmlns:p14="http://schemas.microsoft.com/office/powerpoint/2010/main" xmlns="" r:embed="rId3">
                  <p14:trim st="33" end="7858"/>
                </p14:media>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xmlns="" val="170165305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6220238" y="381000"/>
            <a:ext cx="2681288"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الإدارة</a:t>
            </a:r>
          </a:p>
        </p:txBody>
      </p:sp>
      <p:sp>
        <p:nvSpPr>
          <p:cNvPr id="76" name="AutoShape 3"/>
          <p:cNvSpPr>
            <a:spLocks noChangeArrowheads="1"/>
          </p:cNvSpPr>
          <p:nvPr/>
        </p:nvSpPr>
        <p:spPr bwMode="auto">
          <a:xfrm flipH="1">
            <a:off x="2897688" y="1905000"/>
            <a:ext cx="6248400" cy="990600"/>
          </a:xfrm>
          <a:prstGeom prst="chevron">
            <a:avLst>
              <a:gd name="adj" fmla="val 53146"/>
            </a:avLst>
          </a:prstGeom>
          <a:gradFill rotWithShape="1">
            <a:gsLst>
              <a:gs pos="0">
                <a:srgbClr val="580058"/>
              </a:gs>
              <a:gs pos="100000">
                <a:srgbClr val="80008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rtl="1" fontAlgn="base">
              <a:spcBef>
                <a:spcPct val="0"/>
              </a:spcBef>
              <a:spcAft>
                <a:spcPct val="0"/>
              </a:spcAft>
            </a:pPr>
            <a:r>
              <a:rPr lang="ar-EG" sz="3200" dirty="0">
                <a:solidFill>
                  <a:schemeClr val="bg1"/>
                </a:solidFill>
                <a:cs typeface="Arial" panose="020B0604020202020204" pitchFamily="34" charset="0"/>
                <a:sym typeface="宋体" panose="02010600030101010101" pitchFamily="2" charset="-122"/>
              </a:rPr>
              <a:t>أما هنري فايول الذي يعتبر بحق </a:t>
            </a:r>
            <a:r>
              <a:rPr lang="ar-EG" sz="3200" dirty="0" smtClean="0">
                <a:solidFill>
                  <a:schemeClr val="bg1"/>
                </a:solidFill>
                <a:cs typeface="Arial" panose="020B0604020202020204" pitchFamily="34" charset="0"/>
                <a:sym typeface="宋体" panose="02010600030101010101" pitchFamily="2" charset="-122"/>
              </a:rPr>
              <a:t>الأب</a:t>
            </a:r>
          </a:p>
          <a:p>
            <a:pPr algn="r" rtl="1" fontAlgn="base">
              <a:spcBef>
                <a:spcPct val="0"/>
              </a:spcBef>
              <a:spcAft>
                <a:spcPct val="0"/>
              </a:spcAft>
            </a:pPr>
            <a:r>
              <a:rPr lang="ar-EG" sz="3200" dirty="0" smtClean="0">
                <a:solidFill>
                  <a:schemeClr val="bg1"/>
                </a:solidFill>
                <a:cs typeface="Arial" panose="020B0604020202020204" pitchFamily="34" charset="0"/>
                <a:sym typeface="宋体" panose="02010600030101010101" pitchFamily="2" charset="-122"/>
              </a:rPr>
              <a:t> </a:t>
            </a:r>
            <a:r>
              <a:rPr lang="ar-EG" sz="3200" dirty="0">
                <a:solidFill>
                  <a:schemeClr val="bg1"/>
                </a:solidFill>
                <a:cs typeface="Arial" panose="020B0604020202020204" pitchFamily="34" charset="0"/>
                <a:sym typeface="宋体" panose="02010600030101010101" pitchFamily="2" charset="-122"/>
              </a:rPr>
              <a:t>الحقيقي للإدارة الحديثة فيعرفها قائلاً </a:t>
            </a:r>
          </a:p>
        </p:txBody>
      </p:sp>
      <p:sp>
        <p:nvSpPr>
          <p:cNvPr id="7" name="AutoShape 1"/>
          <p:cNvSpPr>
            <a:spLocks noChangeArrowheads="1"/>
          </p:cNvSpPr>
          <p:nvPr/>
        </p:nvSpPr>
        <p:spPr bwMode="auto">
          <a:xfrm>
            <a:off x="1563144" y="4876800"/>
            <a:ext cx="5823900" cy="10668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 أن تتنبأ وأن تخطط وأن تنظم </a:t>
            </a:r>
            <a:r>
              <a:rPr lang="ar-EG" sz="3200" dirty="0" smtClean="0">
                <a:solidFill>
                  <a:srgbClr val="000000"/>
                </a:solidFill>
                <a:cs typeface="Arial" panose="020B0604020202020204" pitchFamily="34" charset="0"/>
              </a:rPr>
              <a:t>وأن تصدر</a:t>
            </a:r>
          </a:p>
          <a:p>
            <a:pPr algn="ctr" rtl="1" fontAlgn="base">
              <a:spcBef>
                <a:spcPct val="0"/>
              </a:spcBef>
              <a:spcAft>
                <a:spcPct val="0"/>
              </a:spcAft>
            </a:pPr>
            <a:r>
              <a:rPr lang="ar-EG" sz="3200" dirty="0" smtClean="0">
                <a:solidFill>
                  <a:srgbClr val="000000"/>
                </a:solidFill>
                <a:cs typeface="Arial" panose="020B0604020202020204" pitchFamily="34" charset="0"/>
              </a:rPr>
              <a:t> </a:t>
            </a:r>
            <a:r>
              <a:rPr lang="ar-EG" sz="3200" dirty="0">
                <a:solidFill>
                  <a:srgbClr val="000000"/>
                </a:solidFill>
                <a:cs typeface="Arial" panose="020B0604020202020204" pitchFamily="34" charset="0"/>
              </a:rPr>
              <a:t>الأوامر وأن تنسق وأن تراقب )</a:t>
            </a:r>
            <a:endParaRPr lang="en-US" sz="3200" dirty="0">
              <a:solidFill>
                <a:srgbClr val="000000"/>
              </a:solidFill>
              <a:cs typeface="Arial" panose="020B0604020202020204" pitchFamily="34" charset="0"/>
            </a:endParaRPr>
          </a:p>
        </p:txBody>
      </p:sp>
      <p:pic>
        <p:nvPicPr>
          <p:cNvPr id="9218" name="Picture 2" descr="F:\دينى\work\صور\teoria20fayol_clip_image002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1371600"/>
            <a:ext cx="2669088" cy="20513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960689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barn(inVertical)">
                                      <p:cBhvr>
                                        <p:cTn id="7" dur="500"/>
                                        <p:tgtEl>
                                          <p:spTgt spid="7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218"/>
                                        </p:tgtEl>
                                        <p:attrNameLst>
                                          <p:attrName>style.visibility</p:attrName>
                                        </p:attrNameLst>
                                      </p:cBhvr>
                                      <p:to>
                                        <p:strVal val="visible"/>
                                      </p:to>
                                    </p:set>
                                    <p:animEffect transition="in" filter="barn(inVertical)">
                                      <p:cBhvr>
                                        <p:cTn id="11" dur="500"/>
                                        <p:tgtEl>
                                          <p:spTgt spid="92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Wave 4"/>
          <p:cNvSpPr/>
          <p:nvPr/>
        </p:nvSpPr>
        <p:spPr>
          <a:xfrm>
            <a:off x="1752600" y="2133600"/>
            <a:ext cx="5257800" cy="2590800"/>
          </a:xfrm>
          <a:prstGeom prst="wave">
            <a:avLst/>
          </a:prstGeom>
          <a:solidFill>
            <a:schemeClr val="accent5">
              <a:lumMod val="75000"/>
            </a:schemeClr>
          </a:solidFill>
        </p:spPr>
        <p:style>
          <a:lnRef idx="1">
            <a:schemeClr val="accent1"/>
          </a:lnRef>
          <a:fillRef idx="2">
            <a:schemeClr val="accent1"/>
          </a:fillRef>
          <a:effectRef idx="1">
            <a:schemeClr val="accent1"/>
          </a:effectRef>
          <a:fontRef idx="minor">
            <a:schemeClr val="dk1"/>
          </a:fontRef>
        </p:style>
        <p:txBody>
          <a:bodyPr rtlCol="1" anchor="ctr"/>
          <a:lstStyle/>
          <a:p>
            <a:pPr algn="ctr" rtl="1"/>
            <a:r>
              <a:rPr lang="ar-EG" sz="5000" dirty="0">
                <a:solidFill>
                  <a:schemeClr val="bg1"/>
                </a:solidFill>
              </a:rPr>
              <a:t>اليوم التدريبي الخامس</a:t>
            </a:r>
          </a:p>
        </p:txBody>
      </p:sp>
    </p:spTree>
    <p:extLst>
      <p:ext uri="{BB962C8B-B14F-4D97-AF65-F5344CB8AC3E}">
        <p14:creationId xmlns:p14="http://schemas.microsoft.com/office/powerpoint/2010/main" xmlns="" val="113584012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1"/>
          <p:cNvSpPr>
            <a:spLocks noChangeArrowheads="1"/>
          </p:cNvSpPr>
          <p:nvPr/>
        </p:nvSpPr>
        <p:spPr bwMode="auto">
          <a:xfrm>
            <a:off x="1143000" y="4633912"/>
            <a:ext cx="5832612" cy="1101390"/>
          </a:xfrm>
          <a:prstGeom prst="roundRect">
            <a:avLst>
              <a:gd name="adj" fmla="val 11741"/>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الأخطاء الخمسة الفادحة</a:t>
            </a:r>
          </a:p>
          <a:p>
            <a:pPr algn="ctr" rtl="1" fontAlgn="base">
              <a:spcBef>
                <a:spcPct val="0"/>
              </a:spcBef>
              <a:spcAft>
                <a:spcPct val="0"/>
              </a:spcAft>
            </a:pPr>
            <a:r>
              <a:rPr lang="ar-EG" sz="3200" dirty="0">
                <a:solidFill>
                  <a:srgbClr val="000000"/>
                </a:solidFill>
                <a:cs typeface="Arial" panose="020B0604020202020204" pitchFamily="34" charset="0"/>
              </a:rPr>
              <a:t>في إدارة الوقت</a:t>
            </a:r>
          </a:p>
        </p:txBody>
      </p:sp>
      <p:sp>
        <p:nvSpPr>
          <p:cNvPr id="6" name="AutoShape 1"/>
          <p:cNvSpPr>
            <a:spLocks noChangeArrowheads="1"/>
          </p:cNvSpPr>
          <p:nvPr/>
        </p:nvSpPr>
        <p:spPr bwMode="auto">
          <a:xfrm>
            <a:off x="1143000" y="31877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من يقود الآخر </a:t>
            </a:r>
            <a:r>
              <a:rPr lang="ar-EG" sz="3200" dirty="0" smtClean="0">
                <a:solidFill>
                  <a:srgbClr val="000000"/>
                </a:solidFill>
                <a:cs typeface="Arial" panose="020B0604020202020204" pitchFamily="34" charset="0"/>
              </a:rPr>
              <a:t>:النملة </a:t>
            </a:r>
            <a:r>
              <a:rPr lang="ar-EG" sz="3200" dirty="0">
                <a:solidFill>
                  <a:srgbClr val="000000"/>
                </a:solidFill>
                <a:cs typeface="Arial" panose="020B0604020202020204" pitchFamily="34" charset="0"/>
              </a:rPr>
              <a:t>أم الفيل ؟!!</a:t>
            </a:r>
          </a:p>
        </p:txBody>
      </p:sp>
      <p:sp>
        <p:nvSpPr>
          <p:cNvPr id="7" name="AutoShape 1"/>
          <p:cNvSpPr>
            <a:spLocks noChangeArrowheads="1"/>
          </p:cNvSpPr>
          <p:nvPr/>
        </p:nvSpPr>
        <p:spPr bwMode="auto">
          <a:xfrm>
            <a:off x="1179516" y="18034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قيمة الدقيقة الواحدة في حياتك</a:t>
            </a:r>
          </a:p>
        </p:txBody>
      </p:sp>
      <p:grpSp>
        <p:nvGrpSpPr>
          <p:cNvPr id="8" name="Group 7"/>
          <p:cNvGrpSpPr>
            <a:grpSpLocks/>
          </p:cNvGrpSpPr>
          <p:nvPr/>
        </p:nvGrpSpPr>
        <p:grpSpPr bwMode="auto">
          <a:xfrm>
            <a:off x="6677025" y="1651000"/>
            <a:ext cx="1323975" cy="1320800"/>
            <a:chOff x="0" y="0"/>
            <a:chExt cx="1360" cy="1356"/>
          </a:xfrm>
        </p:grpSpPr>
        <p:grpSp>
          <p:nvGrpSpPr>
            <p:cNvPr id="9" name="Group 8"/>
            <p:cNvGrpSpPr>
              <a:grpSpLocks/>
            </p:cNvGrpSpPr>
            <p:nvPr/>
          </p:nvGrpSpPr>
          <p:grpSpPr bwMode="auto">
            <a:xfrm>
              <a:off x="0" y="0"/>
              <a:ext cx="1360" cy="1356"/>
              <a:chOff x="0" y="0"/>
              <a:chExt cx="1248" cy="1240"/>
            </a:xfrm>
          </p:grpSpPr>
          <p:sp>
            <p:nvSpPr>
              <p:cNvPr id="11"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2"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3"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4"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5"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10"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6" name="Group 15"/>
          <p:cNvGrpSpPr>
            <a:grpSpLocks/>
          </p:cNvGrpSpPr>
          <p:nvPr/>
        </p:nvGrpSpPr>
        <p:grpSpPr bwMode="auto">
          <a:xfrm>
            <a:off x="6907213" y="1858963"/>
            <a:ext cx="879475" cy="885825"/>
            <a:chOff x="0" y="0"/>
            <a:chExt cx="876" cy="882"/>
          </a:xfrm>
        </p:grpSpPr>
        <p:sp>
          <p:nvSpPr>
            <p:cNvPr id="17" name="Oval 16"/>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8"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9"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Freeform 19"/>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Freeform 20"/>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2" name="Freeform 21"/>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3" name="Freeform 22"/>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4" name="Rectangle 23"/>
          <p:cNvSpPr>
            <a:spLocks noChangeArrowheads="1"/>
          </p:cNvSpPr>
          <p:nvPr/>
        </p:nvSpPr>
        <p:spPr bwMode="auto">
          <a:xfrm>
            <a:off x="7107171" y="19558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1</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5" name="Group 24"/>
          <p:cNvGrpSpPr>
            <a:grpSpLocks/>
          </p:cNvGrpSpPr>
          <p:nvPr/>
        </p:nvGrpSpPr>
        <p:grpSpPr bwMode="auto">
          <a:xfrm>
            <a:off x="6705600" y="3098800"/>
            <a:ext cx="1323975" cy="1320800"/>
            <a:chOff x="0" y="0"/>
            <a:chExt cx="1360" cy="1356"/>
          </a:xfrm>
        </p:grpSpPr>
        <p:grpSp>
          <p:nvGrpSpPr>
            <p:cNvPr id="26" name="Group 25"/>
            <p:cNvGrpSpPr>
              <a:grpSpLocks/>
            </p:cNvGrpSpPr>
            <p:nvPr/>
          </p:nvGrpSpPr>
          <p:grpSpPr bwMode="auto">
            <a:xfrm>
              <a:off x="0" y="0"/>
              <a:ext cx="1360" cy="1356"/>
              <a:chOff x="0" y="0"/>
              <a:chExt cx="1248" cy="1240"/>
            </a:xfrm>
          </p:grpSpPr>
          <p:sp>
            <p:nvSpPr>
              <p:cNvPr id="28"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9"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0"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2"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7"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3" name="Group 32"/>
          <p:cNvGrpSpPr>
            <a:grpSpLocks/>
          </p:cNvGrpSpPr>
          <p:nvPr/>
        </p:nvGrpSpPr>
        <p:grpSpPr bwMode="auto">
          <a:xfrm>
            <a:off x="6919913" y="3306764"/>
            <a:ext cx="879475" cy="885825"/>
            <a:chOff x="0" y="0"/>
            <a:chExt cx="876" cy="882"/>
          </a:xfrm>
        </p:grpSpPr>
        <p:sp>
          <p:nvSpPr>
            <p:cNvPr id="34" name="Oval 33"/>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5"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6"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Freeform 36"/>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Freeform 37"/>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0" name="Freeform 39"/>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1" name="Rectangle 40"/>
          <p:cNvSpPr>
            <a:spLocks noChangeArrowheads="1"/>
          </p:cNvSpPr>
          <p:nvPr/>
        </p:nvSpPr>
        <p:spPr bwMode="auto">
          <a:xfrm>
            <a:off x="7135746" y="34036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2</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42" name="Group 41"/>
          <p:cNvGrpSpPr>
            <a:grpSpLocks/>
          </p:cNvGrpSpPr>
          <p:nvPr/>
        </p:nvGrpSpPr>
        <p:grpSpPr bwMode="auto">
          <a:xfrm>
            <a:off x="6753225" y="4470400"/>
            <a:ext cx="1323975" cy="1320800"/>
            <a:chOff x="0" y="0"/>
            <a:chExt cx="1360" cy="1356"/>
          </a:xfrm>
        </p:grpSpPr>
        <p:grpSp>
          <p:nvGrpSpPr>
            <p:cNvPr id="43" name="Group 42"/>
            <p:cNvGrpSpPr>
              <a:grpSpLocks/>
            </p:cNvGrpSpPr>
            <p:nvPr/>
          </p:nvGrpSpPr>
          <p:grpSpPr bwMode="auto">
            <a:xfrm>
              <a:off x="0" y="0"/>
              <a:ext cx="1360" cy="1356"/>
              <a:chOff x="0" y="0"/>
              <a:chExt cx="1248" cy="1240"/>
            </a:xfrm>
          </p:grpSpPr>
          <p:sp>
            <p:nvSpPr>
              <p:cNvPr id="45"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6"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7"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8"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9"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4"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50" name="Group 49"/>
          <p:cNvGrpSpPr>
            <a:grpSpLocks/>
          </p:cNvGrpSpPr>
          <p:nvPr/>
        </p:nvGrpSpPr>
        <p:grpSpPr bwMode="auto">
          <a:xfrm>
            <a:off x="6967538" y="4678363"/>
            <a:ext cx="879475" cy="885825"/>
            <a:chOff x="0" y="0"/>
            <a:chExt cx="876" cy="882"/>
          </a:xfrm>
        </p:grpSpPr>
        <p:sp>
          <p:nvSpPr>
            <p:cNvPr id="51" name="Oval 50"/>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2"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3"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4" name="Freeform 53"/>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5" name="Freeform 54"/>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6" name="Freeform 55"/>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7" name="Freeform 56"/>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58" name="Rectangle 57"/>
          <p:cNvSpPr>
            <a:spLocks noChangeArrowheads="1"/>
          </p:cNvSpPr>
          <p:nvPr/>
        </p:nvSpPr>
        <p:spPr bwMode="auto">
          <a:xfrm>
            <a:off x="7183371" y="47752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3</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77" name="AutoShape 7"/>
          <p:cNvSpPr>
            <a:spLocks noChangeArrowheads="1"/>
          </p:cNvSpPr>
          <p:nvPr/>
        </p:nvSpPr>
        <p:spPr bwMode="auto">
          <a:xfrm>
            <a:off x="1295400" y="282575"/>
            <a:ext cx="5957888" cy="708025"/>
          </a:xfrm>
          <a:prstGeom prst="roundRect">
            <a:avLst>
              <a:gd name="adj" fmla="val 50000"/>
            </a:avLst>
          </a:prstGeom>
          <a:gradFill rotWithShape="1">
            <a:gsLst>
              <a:gs pos="0">
                <a:srgbClr val="00B0F0"/>
              </a:gs>
              <a:gs pos="100000">
                <a:srgbClr val="3CA1E6">
                  <a:alpha val="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برنامج اليوم </a:t>
            </a:r>
            <a:r>
              <a:rPr lang="ar-EG" sz="4000" dirty="0" smtClean="0">
                <a:latin typeface="SimHei" panose="02010609060101010101" pitchFamily="49" charset="-122"/>
              </a:rPr>
              <a:t>الخامس</a:t>
            </a:r>
            <a:endParaRPr lang="ar-EG" sz="4000" dirty="0">
              <a:latin typeface="SimHei" panose="02010609060101010101" pitchFamily="49" charset="-122"/>
            </a:endParaRPr>
          </a:p>
        </p:txBody>
      </p:sp>
    </p:spTree>
    <p:extLst>
      <p:ext uri="{BB962C8B-B14F-4D97-AF65-F5344CB8AC3E}">
        <p14:creationId xmlns:p14="http://schemas.microsoft.com/office/powerpoint/2010/main" xmlns="" val="158726270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style.rotation</p:attrName>
                                        </p:attrNameLst>
                                      </p:cBhvr>
                                      <p:tavLst>
                                        <p:tav tm="0">
                                          <p:val>
                                            <p:fltVal val="720"/>
                                          </p:val>
                                        </p:tav>
                                        <p:tav tm="100000">
                                          <p:val>
                                            <p:fltVal val="0"/>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anim calcmode="lin" valueType="num">
                                      <p:cBhvr>
                                        <p:cTn id="16" dur="2000" fill="hold"/>
                                        <p:tgtEl>
                                          <p:spTgt spid="6"/>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anim calcmode="lin" valueType="num">
                                      <p:cBhvr>
                                        <p:cTn id="20" dur="2000" fill="hold"/>
                                        <p:tgtEl>
                                          <p:spTgt spid="7"/>
                                        </p:tgtEl>
                                        <p:attrNameLst>
                                          <p:attrName>style.rotation</p:attrName>
                                        </p:attrNameLst>
                                      </p:cBhvr>
                                      <p:tavLst>
                                        <p:tav tm="0">
                                          <p:val>
                                            <p:fltVal val="720"/>
                                          </p:val>
                                        </p:tav>
                                        <p:tav tm="100000">
                                          <p:val>
                                            <p:fltVal val="0"/>
                                          </p:val>
                                        </p:tav>
                                      </p:tavLst>
                                    </p:anim>
                                    <p:anim calcmode="lin" valueType="num">
                                      <p:cBhvr>
                                        <p:cTn id="21" dur="2000" fill="hold"/>
                                        <p:tgtEl>
                                          <p:spTgt spid="7"/>
                                        </p:tgtEl>
                                        <p:attrNameLst>
                                          <p:attrName>ppt_h</p:attrName>
                                        </p:attrNameLst>
                                      </p:cBhvr>
                                      <p:tavLst>
                                        <p:tav tm="0">
                                          <p:val>
                                            <p:fltVal val="0"/>
                                          </p:val>
                                        </p:tav>
                                        <p:tav tm="100000">
                                          <p:val>
                                            <p:strVal val="#ppt_h"/>
                                          </p:val>
                                        </p:tav>
                                      </p:tavLst>
                                    </p:anim>
                                    <p:anim calcmode="lin" valueType="num">
                                      <p:cBhvr>
                                        <p:cTn id="22" dur="2000" fill="hold"/>
                                        <p:tgtEl>
                                          <p:spTgt spid="7"/>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anim calcmode="lin" valueType="num">
                                      <p:cBhvr>
                                        <p:cTn id="26" dur="2000" fill="hold"/>
                                        <p:tgtEl>
                                          <p:spTgt spid="8"/>
                                        </p:tgtEl>
                                        <p:attrNameLst>
                                          <p:attrName>style.rotation</p:attrName>
                                        </p:attrNameLst>
                                      </p:cBhvr>
                                      <p:tavLst>
                                        <p:tav tm="0">
                                          <p:val>
                                            <p:fltVal val="720"/>
                                          </p:val>
                                        </p:tav>
                                        <p:tav tm="100000">
                                          <p:val>
                                            <p:fltVal val="0"/>
                                          </p:val>
                                        </p:tav>
                                      </p:tavLst>
                                    </p:anim>
                                    <p:anim calcmode="lin" valueType="num">
                                      <p:cBhvr>
                                        <p:cTn id="27" dur="2000" fill="hold"/>
                                        <p:tgtEl>
                                          <p:spTgt spid="8"/>
                                        </p:tgtEl>
                                        <p:attrNameLst>
                                          <p:attrName>ppt_h</p:attrName>
                                        </p:attrNameLst>
                                      </p:cBhvr>
                                      <p:tavLst>
                                        <p:tav tm="0">
                                          <p:val>
                                            <p:fltVal val="0"/>
                                          </p:val>
                                        </p:tav>
                                        <p:tav tm="100000">
                                          <p:val>
                                            <p:strVal val="#ppt_h"/>
                                          </p:val>
                                        </p:tav>
                                      </p:tavLst>
                                    </p:anim>
                                    <p:anim calcmode="lin" valueType="num">
                                      <p:cBhvr>
                                        <p:cTn id="28" dur="2000" fill="hold"/>
                                        <p:tgtEl>
                                          <p:spTgt spid="8"/>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style.rotation</p:attrName>
                                        </p:attrNameLst>
                                      </p:cBhvr>
                                      <p:tavLst>
                                        <p:tav tm="0">
                                          <p:val>
                                            <p:fltVal val="720"/>
                                          </p:val>
                                        </p:tav>
                                        <p:tav tm="100000">
                                          <p:val>
                                            <p:fltVal val="0"/>
                                          </p:val>
                                        </p:tav>
                                      </p:tavLst>
                                    </p:anim>
                                    <p:anim calcmode="lin" valueType="num">
                                      <p:cBhvr>
                                        <p:cTn id="33" dur="2000" fill="hold"/>
                                        <p:tgtEl>
                                          <p:spTgt spid="16"/>
                                        </p:tgtEl>
                                        <p:attrNameLst>
                                          <p:attrName>ppt_h</p:attrName>
                                        </p:attrNameLst>
                                      </p:cBhvr>
                                      <p:tavLst>
                                        <p:tav tm="0">
                                          <p:val>
                                            <p:fltVal val="0"/>
                                          </p:val>
                                        </p:tav>
                                        <p:tav tm="100000">
                                          <p:val>
                                            <p:strVal val="#ppt_h"/>
                                          </p:val>
                                        </p:tav>
                                      </p:tavLst>
                                    </p:anim>
                                    <p:anim calcmode="lin" valueType="num">
                                      <p:cBhvr>
                                        <p:cTn id="34" dur="2000" fill="hold"/>
                                        <p:tgtEl>
                                          <p:spTgt spid="16"/>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2000"/>
                                        <p:tgtEl>
                                          <p:spTgt spid="24"/>
                                        </p:tgtEl>
                                      </p:cBhvr>
                                    </p:animEffect>
                                    <p:anim calcmode="lin" valueType="num">
                                      <p:cBhvr>
                                        <p:cTn id="38" dur="2000" fill="hold"/>
                                        <p:tgtEl>
                                          <p:spTgt spid="24"/>
                                        </p:tgtEl>
                                        <p:attrNameLst>
                                          <p:attrName>style.rotation</p:attrName>
                                        </p:attrNameLst>
                                      </p:cBhvr>
                                      <p:tavLst>
                                        <p:tav tm="0">
                                          <p:val>
                                            <p:fltVal val="720"/>
                                          </p:val>
                                        </p:tav>
                                        <p:tav tm="100000">
                                          <p:val>
                                            <p:fltVal val="0"/>
                                          </p:val>
                                        </p:tav>
                                      </p:tavLst>
                                    </p:anim>
                                    <p:anim calcmode="lin" valueType="num">
                                      <p:cBhvr>
                                        <p:cTn id="39" dur="2000" fill="hold"/>
                                        <p:tgtEl>
                                          <p:spTgt spid="24"/>
                                        </p:tgtEl>
                                        <p:attrNameLst>
                                          <p:attrName>ppt_h</p:attrName>
                                        </p:attrNameLst>
                                      </p:cBhvr>
                                      <p:tavLst>
                                        <p:tav tm="0">
                                          <p:val>
                                            <p:fltVal val="0"/>
                                          </p:val>
                                        </p:tav>
                                        <p:tav tm="100000">
                                          <p:val>
                                            <p:strVal val="#ppt_h"/>
                                          </p:val>
                                        </p:tav>
                                      </p:tavLst>
                                    </p:anim>
                                    <p:anim calcmode="lin" valueType="num">
                                      <p:cBhvr>
                                        <p:cTn id="40" dur="2000" fill="hold"/>
                                        <p:tgtEl>
                                          <p:spTgt spid="2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2000"/>
                                        <p:tgtEl>
                                          <p:spTgt spid="25"/>
                                        </p:tgtEl>
                                      </p:cBhvr>
                                    </p:animEffect>
                                    <p:anim calcmode="lin" valueType="num">
                                      <p:cBhvr>
                                        <p:cTn id="44" dur="2000" fill="hold"/>
                                        <p:tgtEl>
                                          <p:spTgt spid="25"/>
                                        </p:tgtEl>
                                        <p:attrNameLst>
                                          <p:attrName>style.rotation</p:attrName>
                                        </p:attrNameLst>
                                      </p:cBhvr>
                                      <p:tavLst>
                                        <p:tav tm="0">
                                          <p:val>
                                            <p:fltVal val="720"/>
                                          </p:val>
                                        </p:tav>
                                        <p:tav tm="100000">
                                          <p:val>
                                            <p:fltVal val="0"/>
                                          </p:val>
                                        </p:tav>
                                      </p:tavLst>
                                    </p:anim>
                                    <p:anim calcmode="lin" valueType="num">
                                      <p:cBhvr>
                                        <p:cTn id="45" dur="2000" fill="hold"/>
                                        <p:tgtEl>
                                          <p:spTgt spid="25"/>
                                        </p:tgtEl>
                                        <p:attrNameLst>
                                          <p:attrName>ppt_h</p:attrName>
                                        </p:attrNameLst>
                                      </p:cBhvr>
                                      <p:tavLst>
                                        <p:tav tm="0">
                                          <p:val>
                                            <p:fltVal val="0"/>
                                          </p:val>
                                        </p:tav>
                                        <p:tav tm="100000">
                                          <p:val>
                                            <p:strVal val="#ppt_h"/>
                                          </p:val>
                                        </p:tav>
                                      </p:tavLst>
                                    </p:anim>
                                    <p:anim calcmode="lin" valueType="num">
                                      <p:cBhvr>
                                        <p:cTn id="46" dur="2000" fill="hold"/>
                                        <p:tgtEl>
                                          <p:spTgt spid="25"/>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2000"/>
                                        <p:tgtEl>
                                          <p:spTgt spid="33"/>
                                        </p:tgtEl>
                                      </p:cBhvr>
                                    </p:animEffect>
                                    <p:anim calcmode="lin" valueType="num">
                                      <p:cBhvr>
                                        <p:cTn id="50" dur="2000" fill="hold"/>
                                        <p:tgtEl>
                                          <p:spTgt spid="33"/>
                                        </p:tgtEl>
                                        <p:attrNameLst>
                                          <p:attrName>style.rotation</p:attrName>
                                        </p:attrNameLst>
                                      </p:cBhvr>
                                      <p:tavLst>
                                        <p:tav tm="0">
                                          <p:val>
                                            <p:fltVal val="720"/>
                                          </p:val>
                                        </p:tav>
                                        <p:tav tm="100000">
                                          <p:val>
                                            <p:fltVal val="0"/>
                                          </p:val>
                                        </p:tav>
                                      </p:tavLst>
                                    </p:anim>
                                    <p:anim calcmode="lin" valueType="num">
                                      <p:cBhvr>
                                        <p:cTn id="51" dur="2000" fill="hold"/>
                                        <p:tgtEl>
                                          <p:spTgt spid="33"/>
                                        </p:tgtEl>
                                        <p:attrNameLst>
                                          <p:attrName>ppt_h</p:attrName>
                                        </p:attrNameLst>
                                      </p:cBhvr>
                                      <p:tavLst>
                                        <p:tav tm="0">
                                          <p:val>
                                            <p:fltVal val="0"/>
                                          </p:val>
                                        </p:tav>
                                        <p:tav tm="100000">
                                          <p:val>
                                            <p:strVal val="#ppt_h"/>
                                          </p:val>
                                        </p:tav>
                                      </p:tavLst>
                                    </p:anim>
                                    <p:anim calcmode="lin" valueType="num">
                                      <p:cBhvr>
                                        <p:cTn id="52" dur="2000" fill="hold"/>
                                        <p:tgtEl>
                                          <p:spTgt spid="33"/>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2000"/>
                                        <p:tgtEl>
                                          <p:spTgt spid="41"/>
                                        </p:tgtEl>
                                      </p:cBhvr>
                                    </p:animEffect>
                                    <p:anim calcmode="lin" valueType="num">
                                      <p:cBhvr>
                                        <p:cTn id="56" dur="2000" fill="hold"/>
                                        <p:tgtEl>
                                          <p:spTgt spid="41"/>
                                        </p:tgtEl>
                                        <p:attrNameLst>
                                          <p:attrName>style.rotation</p:attrName>
                                        </p:attrNameLst>
                                      </p:cBhvr>
                                      <p:tavLst>
                                        <p:tav tm="0">
                                          <p:val>
                                            <p:fltVal val="720"/>
                                          </p:val>
                                        </p:tav>
                                        <p:tav tm="100000">
                                          <p:val>
                                            <p:fltVal val="0"/>
                                          </p:val>
                                        </p:tav>
                                      </p:tavLst>
                                    </p:anim>
                                    <p:anim calcmode="lin" valueType="num">
                                      <p:cBhvr>
                                        <p:cTn id="57" dur="2000" fill="hold"/>
                                        <p:tgtEl>
                                          <p:spTgt spid="41"/>
                                        </p:tgtEl>
                                        <p:attrNameLst>
                                          <p:attrName>ppt_h</p:attrName>
                                        </p:attrNameLst>
                                      </p:cBhvr>
                                      <p:tavLst>
                                        <p:tav tm="0">
                                          <p:val>
                                            <p:fltVal val="0"/>
                                          </p:val>
                                        </p:tav>
                                        <p:tav tm="100000">
                                          <p:val>
                                            <p:strVal val="#ppt_h"/>
                                          </p:val>
                                        </p:tav>
                                      </p:tavLst>
                                    </p:anim>
                                    <p:anim calcmode="lin" valueType="num">
                                      <p:cBhvr>
                                        <p:cTn id="58" dur="2000" fill="hold"/>
                                        <p:tgtEl>
                                          <p:spTgt spid="41"/>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fade">
                                      <p:cBhvr>
                                        <p:cTn id="61" dur="2000"/>
                                        <p:tgtEl>
                                          <p:spTgt spid="42"/>
                                        </p:tgtEl>
                                      </p:cBhvr>
                                    </p:animEffect>
                                    <p:anim calcmode="lin" valueType="num">
                                      <p:cBhvr>
                                        <p:cTn id="62" dur="2000" fill="hold"/>
                                        <p:tgtEl>
                                          <p:spTgt spid="42"/>
                                        </p:tgtEl>
                                        <p:attrNameLst>
                                          <p:attrName>style.rotation</p:attrName>
                                        </p:attrNameLst>
                                      </p:cBhvr>
                                      <p:tavLst>
                                        <p:tav tm="0">
                                          <p:val>
                                            <p:fltVal val="720"/>
                                          </p:val>
                                        </p:tav>
                                        <p:tav tm="100000">
                                          <p:val>
                                            <p:fltVal val="0"/>
                                          </p:val>
                                        </p:tav>
                                      </p:tavLst>
                                    </p:anim>
                                    <p:anim calcmode="lin" valueType="num">
                                      <p:cBhvr>
                                        <p:cTn id="63" dur="2000" fill="hold"/>
                                        <p:tgtEl>
                                          <p:spTgt spid="42"/>
                                        </p:tgtEl>
                                        <p:attrNameLst>
                                          <p:attrName>ppt_h</p:attrName>
                                        </p:attrNameLst>
                                      </p:cBhvr>
                                      <p:tavLst>
                                        <p:tav tm="0">
                                          <p:val>
                                            <p:fltVal val="0"/>
                                          </p:val>
                                        </p:tav>
                                        <p:tav tm="100000">
                                          <p:val>
                                            <p:strVal val="#ppt_h"/>
                                          </p:val>
                                        </p:tav>
                                      </p:tavLst>
                                    </p:anim>
                                    <p:anim calcmode="lin" valueType="num">
                                      <p:cBhvr>
                                        <p:cTn id="64" dur="2000" fill="hold"/>
                                        <p:tgtEl>
                                          <p:spTgt spid="42"/>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2000"/>
                                        <p:tgtEl>
                                          <p:spTgt spid="50"/>
                                        </p:tgtEl>
                                      </p:cBhvr>
                                    </p:animEffect>
                                    <p:anim calcmode="lin" valueType="num">
                                      <p:cBhvr>
                                        <p:cTn id="68" dur="2000" fill="hold"/>
                                        <p:tgtEl>
                                          <p:spTgt spid="50"/>
                                        </p:tgtEl>
                                        <p:attrNameLst>
                                          <p:attrName>style.rotation</p:attrName>
                                        </p:attrNameLst>
                                      </p:cBhvr>
                                      <p:tavLst>
                                        <p:tav tm="0">
                                          <p:val>
                                            <p:fltVal val="720"/>
                                          </p:val>
                                        </p:tav>
                                        <p:tav tm="100000">
                                          <p:val>
                                            <p:fltVal val="0"/>
                                          </p:val>
                                        </p:tav>
                                      </p:tavLst>
                                    </p:anim>
                                    <p:anim calcmode="lin" valueType="num">
                                      <p:cBhvr>
                                        <p:cTn id="69" dur="2000" fill="hold"/>
                                        <p:tgtEl>
                                          <p:spTgt spid="50"/>
                                        </p:tgtEl>
                                        <p:attrNameLst>
                                          <p:attrName>ppt_h</p:attrName>
                                        </p:attrNameLst>
                                      </p:cBhvr>
                                      <p:tavLst>
                                        <p:tav tm="0">
                                          <p:val>
                                            <p:fltVal val="0"/>
                                          </p:val>
                                        </p:tav>
                                        <p:tav tm="100000">
                                          <p:val>
                                            <p:strVal val="#ppt_h"/>
                                          </p:val>
                                        </p:tav>
                                      </p:tavLst>
                                    </p:anim>
                                    <p:anim calcmode="lin" valueType="num">
                                      <p:cBhvr>
                                        <p:cTn id="70" dur="2000" fill="hold"/>
                                        <p:tgtEl>
                                          <p:spTgt spid="50"/>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2000"/>
                                        <p:tgtEl>
                                          <p:spTgt spid="58"/>
                                        </p:tgtEl>
                                      </p:cBhvr>
                                    </p:animEffect>
                                    <p:anim calcmode="lin" valueType="num">
                                      <p:cBhvr>
                                        <p:cTn id="74" dur="2000" fill="hold"/>
                                        <p:tgtEl>
                                          <p:spTgt spid="58"/>
                                        </p:tgtEl>
                                        <p:attrNameLst>
                                          <p:attrName>style.rotation</p:attrName>
                                        </p:attrNameLst>
                                      </p:cBhvr>
                                      <p:tavLst>
                                        <p:tav tm="0">
                                          <p:val>
                                            <p:fltVal val="720"/>
                                          </p:val>
                                        </p:tav>
                                        <p:tav tm="100000">
                                          <p:val>
                                            <p:fltVal val="0"/>
                                          </p:val>
                                        </p:tav>
                                      </p:tavLst>
                                    </p:anim>
                                    <p:anim calcmode="lin" valueType="num">
                                      <p:cBhvr>
                                        <p:cTn id="75" dur="2000" fill="hold"/>
                                        <p:tgtEl>
                                          <p:spTgt spid="58"/>
                                        </p:tgtEl>
                                        <p:attrNameLst>
                                          <p:attrName>ppt_h</p:attrName>
                                        </p:attrNameLst>
                                      </p:cBhvr>
                                      <p:tavLst>
                                        <p:tav tm="0">
                                          <p:val>
                                            <p:fltVal val="0"/>
                                          </p:val>
                                        </p:tav>
                                        <p:tav tm="100000">
                                          <p:val>
                                            <p:strVal val="#ppt_h"/>
                                          </p:val>
                                        </p:tav>
                                      </p:tavLst>
                                    </p:anim>
                                    <p:anim calcmode="lin" valueType="num">
                                      <p:cBhvr>
                                        <p:cTn id="76" dur="2000" fill="hold"/>
                                        <p:tgtEl>
                                          <p:spTgt spid="5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24" grpId="0"/>
      <p:bldP spid="41" grpId="0"/>
      <p:bldP spid="58"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1"/>
          <p:cNvSpPr>
            <a:spLocks noChangeArrowheads="1"/>
          </p:cNvSpPr>
          <p:nvPr/>
        </p:nvSpPr>
        <p:spPr bwMode="auto">
          <a:xfrm>
            <a:off x="1143000" y="4633912"/>
            <a:ext cx="5832612" cy="1101390"/>
          </a:xfrm>
          <a:prstGeom prst="roundRect">
            <a:avLst>
              <a:gd name="adj" fmla="val 11741"/>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فن إدارة الوقت للمرأة العاملة</a:t>
            </a:r>
          </a:p>
        </p:txBody>
      </p:sp>
      <p:sp>
        <p:nvSpPr>
          <p:cNvPr id="6" name="AutoShape 1"/>
          <p:cNvSpPr>
            <a:spLocks noChangeArrowheads="1"/>
          </p:cNvSpPr>
          <p:nvPr/>
        </p:nvSpPr>
        <p:spPr bwMode="auto">
          <a:xfrm>
            <a:off x="1143000" y="31877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smtClean="0">
                <a:solidFill>
                  <a:srgbClr val="000000"/>
                </a:solidFill>
                <a:cs typeface="Arial" panose="020B0604020202020204" pitchFamily="34" charset="0"/>
              </a:rPr>
              <a:t>المبادئ </a:t>
            </a:r>
            <a:r>
              <a:rPr lang="ar-EG" sz="3200" dirty="0">
                <a:solidFill>
                  <a:srgbClr val="000000"/>
                </a:solidFill>
                <a:cs typeface="Arial" panose="020B0604020202020204" pitchFamily="34" charset="0"/>
              </a:rPr>
              <a:t>العشرة لإدارة الوقت </a:t>
            </a:r>
            <a:r>
              <a:rPr lang="ar-EG" sz="3200" dirty="0" smtClean="0">
                <a:solidFill>
                  <a:srgbClr val="000000"/>
                </a:solidFill>
                <a:cs typeface="Arial" panose="020B0604020202020204" pitchFamily="34" charset="0"/>
              </a:rPr>
              <a:t>بفاعلية</a:t>
            </a:r>
            <a:endParaRPr lang="ar-EG" sz="3200" dirty="0">
              <a:solidFill>
                <a:srgbClr val="000000"/>
              </a:solidFill>
              <a:cs typeface="Arial" panose="020B0604020202020204" pitchFamily="34" charset="0"/>
            </a:endParaRPr>
          </a:p>
        </p:txBody>
      </p:sp>
      <p:sp>
        <p:nvSpPr>
          <p:cNvPr id="7" name="AutoShape 1"/>
          <p:cNvSpPr>
            <a:spLocks noChangeArrowheads="1"/>
          </p:cNvSpPr>
          <p:nvPr/>
        </p:nvSpPr>
        <p:spPr bwMode="auto">
          <a:xfrm>
            <a:off x="1179516" y="18034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فن إدارة الوقت قبل أن نبدأ</a:t>
            </a:r>
          </a:p>
        </p:txBody>
      </p:sp>
      <p:grpSp>
        <p:nvGrpSpPr>
          <p:cNvPr id="8" name="Group 7"/>
          <p:cNvGrpSpPr>
            <a:grpSpLocks/>
          </p:cNvGrpSpPr>
          <p:nvPr/>
        </p:nvGrpSpPr>
        <p:grpSpPr bwMode="auto">
          <a:xfrm>
            <a:off x="6677025" y="1651000"/>
            <a:ext cx="1323975" cy="1320800"/>
            <a:chOff x="0" y="0"/>
            <a:chExt cx="1360" cy="1356"/>
          </a:xfrm>
        </p:grpSpPr>
        <p:grpSp>
          <p:nvGrpSpPr>
            <p:cNvPr id="9" name="Group 8"/>
            <p:cNvGrpSpPr>
              <a:grpSpLocks/>
            </p:cNvGrpSpPr>
            <p:nvPr/>
          </p:nvGrpSpPr>
          <p:grpSpPr bwMode="auto">
            <a:xfrm>
              <a:off x="0" y="0"/>
              <a:ext cx="1360" cy="1356"/>
              <a:chOff x="0" y="0"/>
              <a:chExt cx="1248" cy="1240"/>
            </a:xfrm>
          </p:grpSpPr>
          <p:sp>
            <p:nvSpPr>
              <p:cNvPr id="11"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2"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3"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4"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5"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10"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6" name="Group 15"/>
          <p:cNvGrpSpPr>
            <a:grpSpLocks/>
          </p:cNvGrpSpPr>
          <p:nvPr/>
        </p:nvGrpSpPr>
        <p:grpSpPr bwMode="auto">
          <a:xfrm>
            <a:off x="6907213" y="1858963"/>
            <a:ext cx="879475" cy="885825"/>
            <a:chOff x="0" y="0"/>
            <a:chExt cx="876" cy="882"/>
          </a:xfrm>
        </p:grpSpPr>
        <p:sp>
          <p:nvSpPr>
            <p:cNvPr id="17" name="Oval 16"/>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8"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9"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Freeform 19"/>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Freeform 20"/>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2" name="Freeform 21"/>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3" name="Freeform 22"/>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4" name="Rectangle 23"/>
          <p:cNvSpPr>
            <a:spLocks noChangeArrowheads="1"/>
          </p:cNvSpPr>
          <p:nvPr/>
        </p:nvSpPr>
        <p:spPr bwMode="auto">
          <a:xfrm>
            <a:off x="7107171" y="19558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4</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5" name="Group 24"/>
          <p:cNvGrpSpPr>
            <a:grpSpLocks/>
          </p:cNvGrpSpPr>
          <p:nvPr/>
        </p:nvGrpSpPr>
        <p:grpSpPr bwMode="auto">
          <a:xfrm>
            <a:off x="6705600" y="3098800"/>
            <a:ext cx="1323975" cy="1320800"/>
            <a:chOff x="0" y="0"/>
            <a:chExt cx="1360" cy="1356"/>
          </a:xfrm>
        </p:grpSpPr>
        <p:grpSp>
          <p:nvGrpSpPr>
            <p:cNvPr id="26" name="Group 25"/>
            <p:cNvGrpSpPr>
              <a:grpSpLocks/>
            </p:cNvGrpSpPr>
            <p:nvPr/>
          </p:nvGrpSpPr>
          <p:grpSpPr bwMode="auto">
            <a:xfrm>
              <a:off x="0" y="0"/>
              <a:ext cx="1360" cy="1356"/>
              <a:chOff x="0" y="0"/>
              <a:chExt cx="1248" cy="1240"/>
            </a:xfrm>
          </p:grpSpPr>
          <p:sp>
            <p:nvSpPr>
              <p:cNvPr id="28"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9"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0"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2"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7"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3" name="Group 32"/>
          <p:cNvGrpSpPr>
            <a:grpSpLocks/>
          </p:cNvGrpSpPr>
          <p:nvPr/>
        </p:nvGrpSpPr>
        <p:grpSpPr bwMode="auto">
          <a:xfrm>
            <a:off x="6919913" y="3306764"/>
            <a:ext cx="879475" cy="885825"/>
            <a:chOff x="0" y="0"/>
            <a:chExt cx="876" cy="882"/>
          </a:xfrm>
        </p:grpSpPr>
        <p:sp>
          <p:nvSpPr>
            <p:cNvPr id="34" name="Oval 33"/>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5"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6"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Freeform 36"/>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Freeform 37"/>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0" name="Freeform 39"/>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1" name="Rectangle 40"/>
          <p:cNvSpPr>
            <a:spLocks noChangeArrowheads="1"/>
          </p:cNvSpPr>
          <p:nvPr/>
        </p:nvSpPr>
        <p:spPr bwMode="auto">
          <a:xfrm>
            <a:off x="7135746" y="34036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5</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42" name="Group 41"/>
          <p:cNvGrpSpPr>
            <a:grpSpLocks/>
          </p:cNvGrpSpPr>
          <p:nvPr/>
        </p:nvGrpSpPr>
        <p:grpSpPr bwMode="auto">
          <a:xfrm>
            <a:off x="6753225" y="4470400"/>
            <a:ext cx="1323975" cy="1320800"/>
            <a:chOff x="0" y="0"/>
            <a:chExt cx="1360" cy="1356"/>
          </a:xfrm>
        </p:grpSpPr>
        <p:grpSp>
          <p:nvGrpSpPr>
            <p:cNvPr id="43" name="Group 42"/>
            <p:cNvGrpSpPr>
              <a:grpSpLocks/>
            </p:cNvGrpSpPr>
            <p:nvPr/>
          </p:nvGrpSpPr>
          <p:grpSpPr bwMode="auto">
            <a:xfrm>
              <a:off x="0" y="0"/>
              <a:ext cx="1360" cy="1356"/>
              <a:chOff x="0" y="0"/>
              <a:chExt cx="1248" cy="1240"/>
            </a:xfrm>
          </p:grpSpPr>
          <p:sp>
            <p:nvSpPr>
              <p:cNvPr id="45"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6"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7"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8"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9"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4"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50" name="Group 49"/>
          <p:cNvGrpSpPr>
            <a:grpSpLocks/>
          </p:cNvGrpSpPr>
          <p:nvPr/>
        </p:nvGrpSpPr>
        <p:grpSpPr bwMode="auto">
          <a:xfrm>
            <a:off x="6967538" y="4678363"/>
            <a:ext cx="879475" cy="885825"/>
            <a:chOff x="0" y="0"/>
            <a:chExt cx="876" cy="882"/>
          </a:xfrm>
        </p:grpSpPr>
        <p:sp>
          <p:nvSpPr>
            <p:cNvPr id="51" name="Oval 50"/>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2"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3"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4" name="Freeform 53"/>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5" name="Freeform 54"/>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6" name="Freeform 55"/>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7" name="Freeform 56"/>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58" name="Rectangle 57"/>
          <p:cNvSpPr>
            <a:spLocks noChangeArrowheads="1"/>
          </p:cNvSpPr>
          <p:nvPr/>
        </p:nvSpPr>
        <p:spPr bwMode="auto">
          <a:xfrm>
            <a:off x="7183371" y="47752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6</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77" name="AutoShape 7"/>
          <p:cNvSpPr>
            <a:spLocks noChangeArrowheads="1"/>
          </p:cNvSpPr>
          <p:nvPr/>
        </p:nvSpPr>
        <p:spPr bwMode="auto">
          <a:xfrm>
            <a:off x="1295400" y="282575"/>
            <a:ext cx="5957888" cy="708025"/>
          </a:xfrm>
          <a:prstGeom prst="roundRect">
            <a:avLst>
              <a:gd name="adj" fmla="val 50000"/>
            </a:avLst>
          </a:prstGeom>
          <a:gradFill rotWithShape="1">
            <a:gsLst>
              <a:gs pos="0">
                <a:srgbClr val="00B0F0"/>
              </a:gs>
              <a:gs pos="100000">
                <a:srgbClr val="3CA1E6">
                  <a:alpha val="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برنامج اليوم </a:t>
            </a:r>
            <a:r>
              <a:rPr lang="ar-EG" sz="4000" dirty="0" smtClean="0">
                <a:latin typeface="SimHei" panose="02010609060101010101" pitchFamily="49" charset="-122"/>
              </a:rPr>
              <a:t>الخامس</a:t>
            </a:r>
            <a:endParaRPr lang="ar-EG" sz="4000" dirty="0">
              <a:latin typeface="SimHei" panose="02010609060101010101" pitchFamily="49" charset="-122"/>
            </a:endParaRPr>
          </a:p>
        </p:txBody>
      </p:sp>
    </p:spTree>
    <p:extLst>
      <p:ext uri="{BB962C8B-B14F-4D97-AF65-F5344CB8AC3E}">
        <p14:creationId xmlns:p14="http://schemas.microsoft.com/office/powerpoint/2010/main" xmlns="" val="198109503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style.rotation</p:attrName>
                                        </p:attrNameLst>
                                      </p:cBhvr>
                                      <p:tavLst>
                                        <p:tav tm="0">
                                          <p:val>
                                            <p:fltVal val="720"/>
                                          </p:val>
                                        </p:tav>
                                        <p:tav tm="100000">
                                          <p:val>
                                            <p:fltVal val="0"/>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anim calcmode="lin" valueType="num">
                                      <p:cBhvr>
                                        <p:cTn id="16" dur="2000" fill="hold"/>
                                        <p:tgtEl>
                                          <p:spTgt spid="6"/>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anim calcmode="lin" valueType="num">
                                      <p:cBhvr>
                                        <p:cTn id="20" dur="2000" fill="hold"/>
                                        <p:tgtEl>
                                          <p:spTgt spid="7"/>
                                        </p:tgtEl>
                                        <p:attrNameLst>
                                          <p:attrName>style.rotation</p:attrName>
                                        </p:attrNameLst>
                                      </p:cBhvr>
                                      <p:tavLst>
                                        <p:tav tm="0">
                                          <p:val>
                                            <p:fltVal val="720"/>
                                          </p:val>
                                        </p:tav>
                                        <p:tav tm="100000">
                                          <p:val>
                                            <p:fltVal val="0"/>
                                          </p:val>
                                        </p:tav>
                                      </p:tavLst>
                                    </p:anim>
                                    <p:anim calcmode="lin" valueType="num">
                                      <p:cBhvr>
                                        <p:cTn id="21" dur="2000" fill="hold"/>
                                        <p:tgtEl>
                                          <p:spTgt spid="7"/>
                                        </p:tgtEl>
                                        <p:attrNameLst>
                                          <p:attrName>ppt_h</p:attrName>
                                        </p:attrNameLst>
                                      </p:cBhvr>
                                      <p:tavLst>
                                        <p:tav tm="0">
                                          <p:val>
                                            <p:fltVal val="0"/>
                                          </p:val>
                                        </p:tav>
                                        <p:tav tm="100000">
                                          <p:val>
                                            <p:strVal val="#ppt_h"/>
                                          </p:val>
                                        </p:tav>
                                      </p:tavLst>
                                    </p:anim>
                                    <p:anim calcmode="lin" valueType="num">
                                      <p:cBhvr>
                                        <p:cTn id="22" dur="2000" fill="hold"/>
                                        <p:tgtEl>
                                          <p:spTgt spid="7"/>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anim calcmode="lin" valueType="num">
                                      <p:cBhvr>
                                        <p:cTn id="26" dur="2000" fill="hold"/>
                                        <p:tgtEl>
                                          <p:spTgt spid="8"/>
                                        </p:tgtEl>
                                        <p:attrNameLst>
                                          <p:attrName>style.rotation</p:attrName>
                                        </p:attrNameLst>
                                      </p:cBhvr>
                                      <p:tavLst>
                                        <p:tav tm="0">
                                          <p:val>
                                            <p:fltVal val="720"/>
                                          </p:val>
                                        </p:tav>
                                        <p:tav tm="100000">
                                          <p:val>
                                            <p:fltVal val="0"/>
                                          </p:val>
                                        </p:tav>
                                      </p:tavLst>
                                    </p:anim>
                                    <p:anim calcmode="lin" valueType="num">
                                      <p:cBhvr>
                                        <p:cTn id="27" dur="2000" fill="hold"/>
                                        <p:tgtEl>
                                          <p:spTgt spid="8"/>
                                        </p:tgtEl>
                                        <p:attrNameLst>
                                          <p:attrName>ppt_h</p:attrName>
                                        </p:attrNameLst>
                                      </p:cBhvr>
                                      <p:tavLst>
                                        <p:tav tm="0">
                                          <p:val>
                                            <p:fltVal val="0"/>
                                          </p:val>
                                        </p:tav>
                                        <p:tav tm="100000">
                                          <p:val>
                                            <p:strVal val="#ppt_h"/>
                                          </p:val>
                                        </p:tav>
                                      </p:tavLst>
                                    </p:anim>
                                    <p:anim calcmode="lin" valueType="num">
                                      <p:cBhvr>
                                        <p:cTn id="28" dur="2000" fill="hold"/>
                                        <p:tgtEl>
                                          <p:spTgt spid="8"/>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style.rotation</p:attrName>
                                        </p:attrNameLst>
                                      </p:cBhvr>
                                      <p:tavLst>
                                        <p:tav tm="0">
                                          <p:val>
                                            <p:fltVal val="720"/>
                                          </p:val>
                                        </p:tav>
                                        <p:tav tm="100000">
                                          <p:val>
                                            <p:fltVal val="0"/>
                                          </p:val>
                                        </p:tav>
                                      </p:tavLst>
                                    </p:anim>
                                    <p:anim calcmode="lin" valueType="num">
                                      <p:cBhvr>
                                        <p:cTn id="33" dur="2000" fill="hold"/>
                                        <p:tgtEl>
                                          <p:spTgt spid="16"/>
                                        </p:tgtEl>
                                        <p:attrNameLst>
                                          <p:attrName>ppt_h</p:attrName>
                                        </p:attrNameLst>
                                      </p:cBhvr>
                                      <p:tavLst>
                                        <p:tav tm="0">
                                          <p:val>
                                            <p:fltVal val="0"/>
                                          </p:val>
                                        </p:tav>
                                        <p:tav tm="100000">
                                          <p:val>
                                            <p:strVal val="#ppt_h"/>
                                          </p:val>
                                        </p:tav>
                                      </p:tavLst>
                                    </p:anim>
                                    <p:anim calcmode="lin" valueType="num">
                                      <p:cBhvr>
                                        <p:cTn id="34" dur="2000" fill="hold"/>
                                        <p:tgtEl>
                                          <p:spTgt spid="16"/>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2000"/>
                                        <p:tgtEl>
                                          <p:spTgt spid="24"/>
                                        </p:tgtEl>
                                      </p:cBhvr>
                                    </p:animEffect>
                                    <p:anim calcmode="lin" valueType="num">
                                      <p:cBhvr>
                                        <p:cTn id="38" dur="2000" fill="hold"/>
                                        <p:tgtEl>
                                          <p:spTgt spid="24"/>
                                        </p:tgtEl>
                                        <p:attrNameLst>
                                          <p:attrName>style.rotation</p:attrName>
                                        </p:attrNameLst>
                                      </p:cBhvr>
                                      <p:tavLst>
                                        <p:tav tm="0">
                                          <p:val>
                                            <p:fltVal val="720"/>
                                          </p:val>
                                        </p:tav>
                                        <p:tav tm="100000">
                                          <p:val>
                                            <p:fltVal val="0"/>
                                          </p:val>
                                        </p:tav>
                                      </p:tavLst>
                                    </p:anim>
                                    <p:anim calcmode="lin" valueType="num">
                                      <p:cBhvr>
                                        <p:cTn id="39" dur="2000" fill="hold"/>
                                        <p:tgtEl>
                                          <p:spTgt spid="24"/>
                                        </p:tgtEl>
                                        <p:attrNameLst>
                                          <p:attrName>ppt_h</p:attrName>
                                        </p:attrNameLst>
                                      </p:cBhvr>
                                      <p:tavLst>
                                        <p:tav tm="0">
                                          <p:val>
                                            <p:fltVal val="0"/>
                                          </p:val>
                                        </p:tav>
                                        <p:tav tm="100000">
                                          <p:val>
                                            <p:strVal val="#ppt_h"/>
                                          </p:val>
                                        </p:tav>
                                      </p:tavLst>
                                    </p:anim>
                                    <p:anim calcmode="lin" valueType="num">
                                      <p:cBhvr>
                                        <p:cTn id="40" dur="2000" fill="hold"/>
                                        <p:tgtEl>
                                          <p:spTgt spid="2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2000"/>
                                        <p:tgtEl>
                                          <p:spTgt spid="25"/>
                                        </p:tgtEl>
                                      </p:cBhvr>
                                    </p:animEffect>
                                    <p:anim calcmode="lin" valueType="num">
                                      <p:cBhvr>
                                        <p:cTn id="44" dur="2000" fill="hold"/>
                                        <p:tgtEl>
                                          <p:spTgt spid="25"/>
                                        </p:tgtEl>
                                        <p:attrNameLst>
                                          <p:attrName>style.rotation</p:attrName>
                                        </p:attrNameLst>
                                      </p:cBhvr>
                                      <p:tavLst>
                                        <p:tav tm="0">
                                          <p:val>
                                            <p:fltVal val="720"/>
                                          </p:val>
                                        </p:tav>
                                        <p:tav tm="100000">
                                          <p:val>
                                            <p:fltVal val="0"/>
                                          </p:val>
                                        </p:tav>
                                      </p:tavLst>
                                    </p:anim>
                                    <p:anim calcmode="lin" valueType="num">
                                      <p:cBhvr>
                                        <p:cTn id="45" dur="2000" fill="hold"/>
                                        <p:tgtEl>
                                          <p:spTgt spid="25"/>
                                        </p:tgtEl>
                                        <p:attrNameLst>
                                          <p:attrName>ppt_h</p:attrName>
                                        </p:attrNameLst>
                                      </p:cBhvr>
                                      <p:tavLst>
                                        <p:tav tm="0">
                                          <p:val>
                                            <p:fltVal val="0"/>
                                          </p:val>
                                        </p:tav>
                                        <p:tav tm="100000">
                                          <p:val>
                                            <p:strVal val="#ppt_h"/>
                                          </p:val>
                                        </p:tav>
                                      </p:tavLst>
                                    </p:anim>
                                    <p:anim calcmode="lin" valueType="num">
                                      <p:cBhvr>
                                        <p:cTn id="46" dur="2000" fill="hold"/>
                                        <p:tgtEl>
                                          <p:spTgt spid="25"/>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2000"/>
                                        <p:tgtEl>
                                          <p:spTgt spid="33"/>
                                        </p:tgtEl>
                                      </p:cBhvr>
                                    </p:animEffect>
                                    <p:anim calcmode="lin" valueType="num">
                                      <p:cBhvr>
                                        <p:cTn id="50" dur="2000" fill="hold"/>
                                        <p:tgtEl>
                                          <p:spTgt spid="33"/>
                                        </p:tgtEl>
                                        <p:attrNameLst>
                                          <p:attrName>style.rotation</p:attrName>
                                        </p:attrNameLst>
                                      </p:cBhvr>
                                      <p:tavLst>
                                        <p:tav tm="0">
                                          <p:val>
                                            <p:fltVal val="720"/>
                                          </p:val>
                                        </p:tav>
                                        <p:tav tm="100000">
                                          <p:val>
                                            <p:fltVal val="0"/>
                                          </p:val>
                                        </p:tav>
                                      </p:tavLst>
                                    </p:anim>
                                    <p:anim calcmode="lin" valueType="num">
                                      <p:cBhvr>
                                        <p:cTn id="51" dur="2000" fill="hold"/>
                                        <p:tgtEl>
                                          <p:spTgt spid="33"/>
                                        </p:tgtEl>
                                        <p:attrNameLst>
                                          <p:attrName>ppt_h</p:attrName>
                                        </p:attrNameLst>
                                      </p:cBhvr>
                                      <p:tavLst>
                                        <p:tav tm="0">
                                          <p:val>
                                            <p:fltVal val="0"/>
                                          </p:val>
                                        </p:tav>
                                        <p:tav tm="100000">
                                          <p:val>
                                            <p:strVal val="#ppt_h"/>
                                          </p:val>
                                        </p:tav>
                                      </p:tavLst>
                                    </p:anim>
                                    <p:anim calcmode="lin" valueType="num">
                                      <p:cBhvr>
                                        <p:cTn id="52" dur="2000" fill="hold"/>
                                        <p:tgtEl>
                                          <p:spTgt spid="33"/>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2000"/>
                                        <p:tgtEl>
                                          <p:spTgt spid="41"/>
                                        </p:tgtEl>
                                      </p:cBhvr>
                                    </p:animEffect>
                                    <p:anim calcmode="lin" valueType="num">
                                      <p:cBhvr>
                                        <p:cTn id="56" dur="2000" fill="hold"/>
                                        <p:tgtEl>
                                          <p:spTgt spid="41"/>
                                        </p:tgtEl>
                                        <p:attrNameLst>
                                          <p:attrName>style.rotation</p:attrName>
                                        </p:attrNameLst>
                                      </p:cBhvr>
                                      <p:tavLst>
                                        <p:tav tm="0">
                                          <p:val>
                                            <p:fltVal val="720"/>
                                          </p:val>
                                        </p:tav>
                                        <p:tav tm="100000">
                                          <p:val>
                                            <p:fltVal val="0"/>
                                          </p:val>
                                        </p:tav>
                                      </p:tavLst>
                                    </p:anim>
                                    <p:anim calcmode="lin" valueType="num">
                                      <p:cBhvr>
                                        <p:cTn id="57" dur="2000" fill="hold"/>
                                        <p:tgtEl>
                                          <p:spTgt spid="41"/>
                                        </p:tgtEl>
                                        <p:attrNameLst>
                                          <p:attrName>ppt_h</p:attrName>
                                        </p:attrNameLst>
                                      </p:cBhvr>
                                      <p:tavLst>
                                        <p:tav tm="0">
                                          <p:val>
                                            <p:fltVal val="0"/>
                                          </p:val>
                                        </p:tav>
                                        <p:tav tm="100000">
                                          <p:val>
                                            <p:strVal val="#ppt_h"/>
                                          </p:val>
                                        </p:tav>
                                      </p:tavLst>
                                    </p:anim>
                                    <p:anim calcmode="lin" valueType="num">
                                      <p:cBhvr>
                                        <p:cTn id="58" dur="2000" fill="hold"/>
                                        <p:tgtEl>
                                          <p:spTgt spid="41"/>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fade">
                                      <p:cBhvr>
                                        <p:cTn id="61" dur="2000"/>
                                        <p:tgtEl>
                                          <p:spTgt spid="42"/>
                                        </p:tgtEl>
                                      </p:cBhvr>
                                    </p:animEffect>
                                    <p:anim calcmode="lin" valueType="num">
                                      <p:cBhvr>
                                        <p:cTn id="62" dur="2000" fill="hold"/>
                                        <p:tgtEl>
                                          <p:spTgt spid="42"/>
                                        </p:tgtEl>
                                        <p:attrNameLst>
                                          <p:attrName>style.rotation</p:attrName>
                                        </p:attrNameLst>
                                      </p:cBhvr>
                                      <p:tavLst>
                                        <p:tav tm="0">
                                          <p:val>
                                            <p:fltVal val="720"/>
                                          </p:val>
                                        </p:tav>
                                        <p:tav tm="100000">
                                          <p:val>
                                            <p:fltVal val="0"/>
                                          </p:val>
                                        </p:tav>
                                      </p:tavLst>
                                    </p:anim>
                                    <p:anim calcmode="lin" valueType="num">
                                      <p:cBhvr>
                                        <p:cTn id="63" dur="2000" fill="hold"/>
                                        <p:tgtEl>
                                          <p:spTgt spid="42"/>
                                        </p:tgtEl>
                                        <p:attrNameLst>
                                          <p:attrName>ppt_h</p:attrName>
                                        </p:attrNameLst>
                                      </p:cBhvr>
                                      <p:tavLst>
                                        <p:tav tm="0">
                                          <p:val>
                                            <p:fltVal val="0"/>
                                          </p:val>
                                        </p:tav>
                                        <p:tav tm="100000">
                                          <p:val>
                                            <p:strVal val="#ppt_h"/>
                                          </p:val>
                                        </p:tav>
                                      </p:tavLst>
                                    </p:anim>
                                    <p:anim calcmode="lin" valueType="num">
                                      <p:cBhvr>
                                        <p:cTn id="64" dur="2000" fill="hold"/>
                                        <p:tgtEl>
                                          <p:spTgt spid="42"/>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2000"/>
                                        <p:tgtEl>
                                          <p:spTgt spid="50"/>
                                        </p:tgtEl>
                                      </p:cBhvr>
                                    </p:animEffect>
                                    <p:anim calcmode="lin" valueType="num">
                                      <p:cBhvr>
                                        <p:cTn id="68" dur="2000" fill="hold"/>
                                        <p:tgtEl>
                                          <p:spTgt spid="50"/>
                                        </p:tgtEl>
                                        <p:attrNameLst>
                                          <p:attrName>style.rotation</p:attrName>
                                        </p:attrNameLst>
                                      </p:cBhvr>
                                      <p:tavLst>
                                        <p:tav tm="0">
                                          <p:val>
                                            <p:fltVal val="720"/>
                                          </p:val>
                                        </p:tav>
                                        <p:tav tm="100000">
                                          <p:val>
                                            <p:fltVal val="0"/>
                                          </p:val>
                                        </p:tav>
                                      </p:tavLst>
                                    </p:anim>
                                    <p:anim calcmode="lin" valueType="num">
                                      <p:cBhvr>
                                        <p:cTn id="69" dur="2000" fill="hold"/>
                                        <p:tgtEl>
                                          <p:spTgt spid="50"/>
                                        </p:tgtEl>
                                        <p:attrNameLst>
                                          <p:attrName>ppt_h</p:attrName>
                                        </p:attrNameLst>
                                      </p:cBhvr>
                                      <p:tavLst>
                                        <p:tav tm="0">
                                          <p:val>
                                            <p:fltVal val="0"/>
                                          </p:val>
                                        </p:tav>
                                        <p:tav tm="100000">
                                          <p:val>
                                            <p:strVal val="#ppt_h"/>
                                          </p:val>
                                        </p:tav>
                                      </p:tavLst>
                                    </p:anim>
                                    <p:anim calcmode="lin" valueType="num">
                                      <p:cBhvr>
                                        <p:cTn id="70" dur="2000" fill="hold"/>
                                        <p:tgtEl>
                                          <p:spTgt spid="50"/>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2000"/>
                                        <p:tgtEl>
                                          <p:spTgt spid="58"/>
                                        </p:tgtEl>
                                      </p:cBhvr>
                                    </p:animEffect>
                                    <p:anim calcmode="lin" valueType="num">
                                      <p:cBhvr>
                                        <p:cTn id="74" dur="2000" fill="hold"/>
                                        <p:tgtEl>
                                          <p:spTgt spid="58"/>
                                        </p:tgtEl>
                                        <p:attrNameLst>
                                          <p:attrName>style.rotation</p:attrName>
                                        </p:attrNameLst>
                                      </p:cBhvr>
                                      <p:tavLst>
                                        <p:tav tm="0">
                                          <p:val>
                                            <p:fltVal val="720"/>
                                          </p:val>
                                        </p:tav>
                                        <p:tav tm="100000">
                                          <p:val>
                                            <p:fltVal val="0"/>
                                          </p:val>
                                        </p:tav>
                                      </p:tavLst>
                                    </p:anim>
                                    <p:anim calcmode="lin" valueType="num">
                                      <p:cBhvr>
                                        <p:cTn id="75" dur="2000" fill="hold"/>
                                        <p:tgtEl>
                                          <p:spTgt spid="58"/>
                                        </p:tgtEl>
                                        <p:attrNameLst>
                                          <p:attrName>ppt_h</p:attrName>
                                        </p:attrNameLst>
                                      </p:cBhvr>
                                      <p:tavLst>
                                        <p:tav tm="0">
                                          <p:val>
                                            <p:fltVal val="0"/>
                                          </p:val>
                                        </p:tav>
                                        <p:tav tm="100000">
                                          <p:val>
                                            <p:strVal val="#ppt_h"/>
                                          </p:val>
                                        </p:tav>
                                      </p:tavLst>
                                    </p:anim>
                                    <p:anim calcmode="lin" valueType="num">
                                      <p:cBhvr>
                                        <p:cTn id="76" dur="2000" fill="hold"/>
                                        <p:tgtEl>
                                          <p:spTgt spid="5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24" grpId="0"/>
      <p:bldP spid="41" grpId="0"/>
      <p:bldP spid="58"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8" name="Bevel 77"/>
          <p:cNvSpPr/>
          <p:nvPr/>
        </p:nvSpPr>
        <p:spPr>
          <a:xfrm>
            <a:off x="914400" y="1447800"/>
            <a:ext cx="6934200" cy="3048000"/>
          </a:xfrm>
          <a:prstGeom prst="bevel">
            <a:avLst/>
          </a:prstGeom>
          <a:solidFill>
            <a:srgbClr val="CC00FF"/>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قيمة الدقيقة الواحدة في حياتك</a:t>
            </a:r>
          </a:p>
        </p:txBody>
      </p:sp>
    </p:spTree>
    <p:extLst>
      <p:ext uri="{BB962C8B-B14F-4D97-AF65-F5344CB8AC3E}">
        <p14:creationId xmlns:p14="http://schemas.microsoft.com/office/powerpoint/2010/main" xmlns="" val="103448397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ounded Rectangle 6"/>
          <p:cNvSpPr/>
          <p:nvPr/>
        </p:nvSpPr>
        <p:spPr>
          <a:xfrm>
            <a:off x="609600" y="304800"/>
            <a:ext cx="8001000" cy="4038600"/>
          </a:xfrm>
          <a:prstGeom prst="roundRect">
            <a:avLst/>
          </a:prstGeom>
          <a:ln/>
        </p:spPr>
        <p:style>
          <a:lnRef idx="1">
            <a:schemeClr val="accent5"/>
          </a:lnRef>
          <a:fillRef idx="3">
            <a:schemeClr val="accent5"/>
          </a:fillRef>
          <a:effectRef idx="2">
            <a:schemeClr val="accent5"/>
          </a:effectRef>
          <a:fontRef idx="minor">
            <a:schemeClr val="lt1"/>
          </a:fontRef>
        </p:style>
        <p:txBody>
          <a:bodyPr rtlCol="1" anchor="ctr"/>
          <a:lstStyle/>
          <a:p>
            <a:pPr algn="ctr" rtl="1"/>
            <a:r>
              <a:rPr lang="ar-EG" sz="3200" dirty="0"/>
              <a:t>المقصود بإدارة الدقيقة الواحدة </a:t>
            </a:r>
            <a:endParaRPr lang="ar-EG" sz="3200" dirty="0" smtClean="0"/>
          </a:p>
          <a:p>
            <a:pPr algn="ctr" rtl="1"/>
            <a:r>
              <a:rPr lang="ar-EG" sz="3200" dirty="0" smtClean="0"/>
              <a:t>(</a:t>
            </a:r>
            <a:r>
              <a:rPr lang="en-GB" sz="3200" dirty="0" smtClean="0"/>
              <a:t>(One </a:t>
            </a:r>
            <a:r>
              <a:rPr lang="en-GB" sz="3200" dirty="0"/>
              <a:t>Minute </a:t>
            </a:r>
            <a:r>
              <a:rPr lang="en-GB" sz="3200" dirty="0" smtClean="0"/>
              <a:t>Management</a:t>
            </a:r>
            <a:endParaRPr lang="ar-EG" sz="3200" dirty="0" smtClean="0"/>
          </a:p>
          <a:p>
            <a:pPr algn="ctr" rtl="1"/>
            <a:r>
              <a:rPr lang="ar-EG" sz="3200" dirty="0" smtClean="0"/>
              <a:t>أو </a:t>
            </a:r>
            <a:r>
              <a:rPr lang="ar-EG" sz="3200" dirty="0"/>
              <a:t>الإدارة فائقة </a:t>
            </a:r>
            <a:r>
              <a:rPr lang="ar-EG" sz="3200" dirty="0" smtClean="0"/>
              <a:t>السرعة</a:t>
            </a:r>
            <a:r>
              <a:rPr lang="en-GB" sz="3200" dirty="0" smtClean="0"/>
              <a:t>(High </a:t>
            </a:r>
            <a:r>
              <a:rPr lang="en-GB" sz="3200" dirty="0"/>
              <a:t>Speed Management) </a:t>
            </a:r>
            <a:r>
              <a:rPr lang="ar-EG" sz="3200" dirty="0"/>
              <a:t>أن تدير حياتك وأعمالك وطموحاتك بصورة لا تسويف فيها ولا تأخير ولا تردد، وإنّما بسرعة فائقة (دون تهور) وبحزم وجد وقوة وإجتهاد</a:t>
            </a:r>
            <a:r>
              <a:rPr lang="ar-EG" sz="3200" dirty="0" smtClean="0"/>
              <a:t>،</a:t>
            </a:r>
          </a:p>
          <a:p>
            <a:pPr algn="ctr" rtl="1"/>
            <a:r>
              <a:rPr lang="ar-EG" sz="3200" dirty="0" smtClean="0"/>
              <a:t> </a:t>
            </a:r>
            <a:r>
              <a:rPr lang="ar-EG" sz="3200" dirty="0"/>
              <a:t>وهذه هي وصية الله لنبيه يحيى حيث قال له: </a:t>
            </a:r>
            <a:endParaRPr lang="ar-EG" sz="3200" dirty="0" smtClean="0"/>
          </a:p>
          <a:p>
            <a:pPr algn="ctr" rtl="1"/>
            <a:r>
              <a:rPr lang="ar-EG" sz="3200" dirty="0" smtClean="0"/>
              <a:t>(</a:t>
            </a:r>
            <a:r>
              <a:rPr lang="ar-EG" sz="3200" dirty="0"/>
              <a:t>يَا يَحْيَى خُذِ الْكِتَابَ بِقُوَّةٍ وَآتَيْنَاهُ الْحُكْمَ صَبِيًّا) </a:t>
            </a:r>
          </a:p>
        </p:txBody>
      </p:sp>
      <p:sp>
        <p:nvSpPr>
          <p:cNvPr id="6" name="Rounded Rectangle 5"/>
          <p:cNvSpPr/>
          <p:nvPr/>
        </p:nvSpPr>
        <p:spPr>
          <a:xfrm>
            <a:off x="304800" y="4572000"/>
            <a:ext cx="8610600" cy="1752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يقول الشاعر:</a:t>
            </a:r>
          </a:p>
          <a:p>
            <a:pPr algn="ctr" rtl="1"/>
            <a:r>
              <a:rPr lang="ar-EG" sz="3200" dirty="0" smtClean="0"/>
              <a:t>فلا </a:t>
            </a:r>
            <a:r>
              <a:rPr lang="ar-EG" sz="3200" dirty="0"/>
              <a:t>تستشر غير العزيمة في العُلا </a:t>
            </a:r>
            <a:r>
              <a:rPr lang="ar-EG" sz="3200" dirty="0" smtClean="0"/>
              <a:t>    فليس </a:t>
            </a:r>
            <a:r>
              <a:rPr lang="ar-EG" sz="3200" dirty="0"/>
              <a:t>سواها ناصحٌ ومشير</a:t>
            </a:r>
          </a:p>
        </p:txBody>
      </p:sp>
    </p:spTree>
    <p:extLst>
      <p:ext uri="{BB962C8B-B14F-4D97-AF65-F5344CB8AC3E}">
        <p14:creationId xmlns:p14="http://schemas.microsoft.com/office/powerpoint/2010/main" xmlns="" val="94522700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ounded Rectangle 6"/>
          <p:cNvSpPr/>
          <p:nvPr/>
        </p:nvSpPr>
        <p:spPr>
          <a:xfrm>
            <a:off x="3200400" y="228600"/>
            <a:ext cx="2819400" cy="609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smtClean="0"/>
              <a:t>يقول الله تعالى</a:t>
            </a:r>
            <a:endParaRPr lang="ar-EG" sz="3200" dirty="0"/>
          </a:p>
        </p:txBody>
      </p:sp>
      <p:sp>
        <p:nvSpPr>
          <p:cNvPr id="8" name="Rounded Rectangle 7"/>
          <p:cNvSpPr/>
          <p:nvPr/>
        </p:nvSpPr>
        <p:spPr>
          <a:xfrm>
            <a:off x="609600" y="1371600"/>
            <a:ext cx="80010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(فَاسْتَبِقُوا الْخَيْرَاتِ) </a:t>
            </a:r>
          </a:p>
        </p:txBody>
      </p:sp>
      <p:sp>
        <p:nvSpPr>
          <p:cNvPr id="6" name="Rounded Rectangle 5"/>
          <p:cNvSpPr/>
          <p:nvPr/>
        </p:nvSpPr>
        <p:spPr>
          <a:xfrm>
            <a:off x="609600" y="2514600"/>
            <a:ext cx="8001000" cy="11430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(وَسَارِعُوا إِلَى مَغْفِرَةٍ مِنْ رَبِّكُمْ وَجَنَّةٍ عَرْضُهَا السَّمَاوَاتُ وَالأرْضُ أُعِدَّتْ لِلْمُتَّقِينَ)</a:t>
            </a:r>
          </a:p>
        </p:txBody>
      </p:sp>
      <p:sp>
        <p:nvSpPr>
          <p:cNvPr id="9" name="Rounded Rectangle 8"/>
          <p:cNvSpPr/>
          <p:nvPr/>
        </p:nvSpPr>
        <p:spPr>
          <a:xfrm>
            <a:off x="609600" y="3886200"/>
            <a:ext cx="8001000" cy="15240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(سَابِقُوا إِلَى مَغْفِرَةٍ مِنْ رَبِّكُمْ وَجَنَّةٍ عَرْضُهَا كَعَرْضِ السَّمَاءِ وَالأرْضِ أُعِدَّتْ لِلَّذِينَ آمَنُوا بِاللَّهِ وَرُسُلِهِ ذَلِكَ فَضْلُ اللَّهِ يُؤْتِيهِ مَنْ يَشَاءُ وَاللَّهُ ذُو الْفَضْلِ الْعَظِيمِ) </a:t>
            </a:r>
          </a:p>
        </p:txBody>
      </p:sp>
      <p:sp>
        <p:nvSpPr>
          <p:cNvPr id="10" name="Rounded Rectangle 9"/>
          <p:cNvSpPr/>
          <p:nvPr/>
        </p:nvSpPr>
        <p:spPr>
          <a:xfrm>
            <a:off x="609600" y="5562600"/>
            <a:ext cx="8001000" cy="990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إنّ الإسراع والإستباق إلى طاعة الله والجنّة لا يكون إلا بكسب الزمن ومعرفة كيفية إدارته</a:t>
            </a:r>
          </a:p>
        </p:txBody>
      </p:sp>
    </p:spTree>
    <p:extLst>
      <p:ext uri="{BB962C8B-B14F-4D97-AF65-F5344CB8AC3E}">
        <p14:creationId xmlns:p14="http://schemas.microsoft.com/office/powerpoint/2010/main" xmlns="" val="36327963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9" grpId="0" animBg="1"/>
      <p:bldP spid="10"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ounded Rectangle 6"/>
          <p:cNvSpPr/>
          <p:nvPr/>
        </p:nvSpPr>
        <p:spPr>
          <a:xfrm>
            <a:off x="1981200" y="228600"/>
            <a:ext cx="5257800" cy="990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وما أجمل ما سطره أبو مسلم إذ </a:t>
            </a:r>
            <a:r>
              <a:rPr lang="ar-EG" sz="3200" dirty="0" smtClean="0"/>
              <a:t>يقول</a:t>
            </a:r>
            <a:endParaRPr lang="ar-EG" sz="3200" dirty="0"/>
          </a:p>
        </p:txBody>
      </p:sp>
      <p:sp>
        <p:nvSpPr>
          <p:cNvPr id="8" name="Rounded Rectangle 7"/>
          <p:cNvSpPr/>
          <p:nvPr/>
        </p:nvSpPr>
        <p:spPr>
          <a:xfrm>
            <a:off x="609600" y="1752600"/>
            <a:ext cx="80010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طال الرقاد بكم هُبوا فديتُكم   </a:t>
            </a:r>
            <a:r>
              <a:rPr lang="ar-EG" sz="3200" dirty="0" smtClean="0"/>
              <a:t>  </a:t>
            </a:r>
            <a:r>
              <a:rPr lang="ar-EG" sz="3200" dirty="0"/>
              <a:t>فالشمس طالعةٌ والسيل أرعانُ</a:t>
            </a:r>
          </a:p>
        </p:txBody>
      </p:sp>
      <p:sp>
        <p:nvSpPr>
          <p:cNvPr id="11" name="Rounded Rectangle 10"/>
          <p:cNvSpPr/>
          <p:nvPr/>
        </p:nvSpPr>
        <p:spPr>
          <a:xfrm>
            <a:off x="609600" y="2971800"/>
            <a:ext cx="80010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هبوا لأخذ المعالي من مراقدكم   </a:t>
            </a:r>
            <a:r>
              <a:rPr lang="ar-EG" sz="3200" dirty="0" smtClean="0"/>
              <a:t>فليس </a:t>
            </a:r>
            <a:r>
              <a:rPr lang="ar-EG" sz="3200" dirty="0"/>
              <a:t>يستدرك العلياء نَومانُ</a:t>
            </a:r>
          </a:p>
        </p:txBody>
      </p:sp>
      <p:sp>
        <p:nvSpPr>
          <p:cNvPr id="12" name="Rounded Rectangle 11"/>
          <p:cNvSpPr/>
          <p:nvPr/>
        </p:nvSpPr>
        <p:spPr>
          <a:xfrm>
            <a:off x="609600" y="4191000"/>
            <a:ext cx="80010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هبوا لداعي الهدى هبوا لعزتكم  </a:t>
            </a:r>
            <a:r>
              <a:rPr lang="ar-EG" sz="3200" dirty="0" smtClean="0"/>
              <a:t>وكيف </a:t>
            </a:r>
            <a:r>
              <a:rPr lang="ar-EG" sz="3200" dirty="0"/>
              <a:t>نومُكم والخصم يقظان</a:t>
            </a:r>
          </a:p>
        </p:txBody>
      </p:sp>
      <p:sp>
        <p:nvSpPr>
          <p:cNvPr id="13" name="Rounded Rectangle 12"/>
          <p:cNvSpPr/>
          <p:nvPr/>
        </p:nvSpPr>
        <p:spPr>
          <a:xfrm>
            <a:off x="609600" y="5410200"/>
            <a:ext cx="80010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جدُّوا فديتكم في نصر دينكم    </a:t>
            </a:r>
            <a:r>
              <a:rPr lang="ar-EG" sz="3200" dirty="0" smtClean="0"/>
              <a:t>فاليوم </a:t>
            </a:r>
            <a:r>
              <a:rPr lang="ar-EG" sz="3200" dirty="0"/>
              <a:t>فيكم لنصر الدين إمكانُ</a:t>
            </a:r>
          </a:p>
        </p:txBody>
      </p:sp>
    </p:spTree>
    <p:extLst>
      <p:ext uri="{BB962C8B-B14F-4D97-AF65-F5344CB8AC3E}">
        <p14:creationId xmlns:p14="http://schemas.microsoft.com/office/powerpoint/2010/main" xmlns="" val="73497367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fltVal val="0"/>
                                          </p:val>
                                        </p:tav>
                                        <p:tav tm="100000">
                                          <p:val>
                                            <p:strVal val="#ppt_w"/>
                                          </p:val>
                                        </p:tav>
                                      </p:tavLst>
                                    </p:anim>
                                    <p:anim calcmode="lin" valueType="num">
                                      <p:cBhvr>
                                        <p:cTn id="15" dur="1000" fill="hold"/>
                                        <p:tgtEl>
                                          <p:spTgt spid="11"/>
                                        </p:tgtEl>
                                        <p:attrNameLst>
                                          <p:attrName>ppt_h</p:attrName>
                                        </p:attrNameLst>
                                      </p:cBhvr>
                                      <p:tavLst>
                                        <p:tav tm="0">
                                          <p:val>
                                            <p:fltVal val="0"/>
                                          </p:val>
                                        </p:tav>
                                        <p:tav tm="100000">
                                          <p:val>
                                            <p:strVal val="#ppt_h"/>
                                          </p:val>
                                        </p:tav>
                                      </p:tavLst>
                                    </p:anim>
                                    <p:anim calcmode="lin" valueType="num">
                                      <p:cBhvr>
                                        <p:cTn id="16" dur="1000" fill="hold"/>
                                        <p:tgtEl>
                                          <p:spTgt spid="11"/>
                                        </p:tgtEl>
                                        <p:attrNameLst>
                                          <p:attrName>style.rotation</p:attrName>
                                        </p:attrNameLst>
                                      </p:cBhvr>
                                      <p:tavLst>
                                        <p:tav tm="0">
                                          <p:val>
                                            <p:fltVal val="90"/>
                                          </p:val>
                                        </p:tav>
                                        <p:tav tm="100000">
                                          <p:val>
                                            <p:fltVal val="0"/>
                                          </p:val>
                                        </p:tav>
                                      </p:tavLst>
                                    </p:anim>
                                    <p:animEffect transition="in" filter="fade">
                                      <p:cBhvr>
                                        <p:cTn id="17" dur="1000"/>
                                        <p:tgtEl>
                                          <p:spTgt spid="11"/>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fltVal val="0"/>
                                          </p:val>
                                        </p:tav>
                                        <p:tav tm="100000">
                                          <p:val>
                                            <p:strVal val="#ppt_w"/>
                                          </p:val>
                                        </p:tav>
                                      </p:tavLst>
                                    </p:anim>
                                    <p:anim calcmode="lin" valueType="num">
                                      <p:cBhvr>
                                        <p:cTn id="22" dur="1000" fill="hold"/>
                                        <p:tgtEl>
                                          <p:spTgt spid="12"/>
                                        </p:tgtEl>
                                        <p:attrNameLst>
                                          <p:attrName>ppt_h</p:attrName>
                                        </p:attrNameLst>
                                      </p:cBhvr>
                                      <p:tavLst>
                                        <p:tav tm="0">
                                          <p:val>
                                            <p:fltVal val="0"/>
                                          </p:val>
                                        </p:tav>
                                        <p:tav tm="100000">
                                          <p:val>
                                            <p:strVal val="#ppt_h"/>
                                          </p:val>
                                        </p:tav>
                                      </p:tavLst>
                                    </p:anim>
                                    <p:anim calcmode="lin" valueType="num">
                                      <p:cBhvr>
                                        <p:cTn id="23" dur="1000" fill="hold"/>
                                        <p:tgtEl>
                                          <p:spTgt spid="12"/>
                                        </p:tgtEl>
                                        <p:attrNameLst>
                                          <p:attrName>style.rotation</p:attrName>
                                        </p:attrNameLst>
                                      </p:cBhvr>
                                      <p:tavLst>
                                        <p:tav tm="0">
                                          <p:val>
                                            <p:fltVal val="90"/>
                                          </p:val>
                                        </p:tav>
                                        <p:tav tm="100000">
                                          <p:val>
                                            <p:fltVal val="0"/>
                                          </p:val>
                                        </p:tav>
                                      </p:tavLst>
                                    </p:anim>
                                    <p:animEffect transition="in" filter="fade">
                                      <p:cBhvr>
                                        <p:cTn id="24" dur="1000"/>
                                        <p:tgtEl>
                                          <p:spTgt spid="12"/>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1000" fill="hold"/>
                                        <p:tgtEl>
                                          <p:spTgt spid="13"/>
                                        </p:tgtEl>
                                        <p:attrNameLst>
                                          <p:attrName>ppt_w</p:attrName>
                                        </p:attrNameLst>
                                      </p:cBhvr>
                                      <p:tavLst>
                                        <p:tav tm="0">
                                          <p:val>
                                            <p:fltVal val="0"/>
                                          </p:val>
                                        </p:tav>
                                        <p:tav tm="100000">
                                          <p:val>
                                            <p:strVal val="#ppt_w"/>
                                          </p:val>
                                        </p:tav>
                                      </p:tavLst>
                                    </p:anim>
                                    <p:anim calcmode="lin" valueType="num">
                                      <p:cBhvr>
                                        <p:cTn id="29" dur="1000" fill="hold"/>
                                        <p:tgtEl>
                                          <p:spTgt spid="13"/>
                                        </p:tgtEl>
                                        <p:attrNameLst>
                                          <p:attrName>ppt_h</p:attrName>
                                        </p:attrNameLst>
                                      </p:cBhvr>
                                      <p:tavLst>
                                        <p:tav tm="0">
                                          <p:val>
                                            <p:fltVal val="0"/>
                                          </p:val>
                                        </p:tav>
                                        <p:tav tm="100000">
                                          <p:val>
                                            <p:strVal val="#ppt_h"/>
                                          </p:val>
                                        </p:tav>
                                      </p:tavLst>
                                    </p:anim>
                                    <p:anim calcmode="lin" valueType="num">
                                      <p:cBhvr>
                                        <p:cTn id="30" dur="1000" fill="hold"/>
                                        <p:tgtEl>
                                          <p:spTgt spid="13"/>
                                        </p:tgtEl>
                                        <p:attrNameLst>
                                          <p:attrName>style.rotation</p:attrName>
                                        </p:attrNameLst>
                                      </p:cBhvr>
                                      <p:tavLst>
                                        <p:tav tm="0">
                                          <p:val>
                                            <p:fltVal val="90"/>
                                          </p:val>
                                        </p:tav>
                                        <p:tav tm="100000">
                                          <p:val>
                                            <p:fltVal val="0"/>
                                          </p:val>
                                        </p:tav>
                                      </p:tavLst>
                                    </p:anim>
                                    <p:animEffect transition="in" filter="fade">
                                      <p:cBhvr>
                                        <p:cTn id="3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8" name="Bevel 77"/>
          <p:cNvSpPr/>
          <p:nvPr/>
        </p:nvSpPr>
        <p:spPr>
          <a:xfrm>
            <a:off x="914400" y="1447800"/>
            <a:ext cx="6934200" cy="3048000"/>
          </a:xfrm>
          <a:prstGeom prst="bevel">
            <a:avLst/>
          </a:prstGeom>
          <a:solidFill>
            <a:srgbClr val="CC00FF"/>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من يقود الآخر :</a:t>
            </a:r>
          </a:p>
          <a:p>
            <a:pPr algn="ctr" rtl="1"/>
            <a:r>
              <a:rPr lang="ar-EG" sz="5000" dirty="0">
                <a:solidFill>
                  <a:schemeClr val="bg1"/>
                </a:solidFill>
              </a:rPr>
              <a:t>النملة أم الفيل ؟!!</a:t>
            </a:r>
          </a:p>
        </p:txBody>
      </p:sp>
    </p:spTree>
    <p:extLst>
      <p:ext uri="{BB962C8B-B14F-4D97-AF65-F5344CB8AC3E}">
        <p14:creationId xmlns:p14="http://schemas.microsoft.com/office/powerpoint/2010/main" xmlns="" val="194915546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ounded Rectangle 7"/>
          <p:cNvSpPr/>
          <p:nvPr/>
        </p:nvSpPr>
        <p:spPr>
          <a:xfrm>
            <a:off x="609600" y="1828800"/>
            <a:ext cx="8001000" cy="35814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قال الدكتور بولس : بأن الإنسان يولد و تولد معه حوالي 120 بليون خلية نشطة في مخه . ومع مرور الوقت ومن خلال عملية طبيعية تسمى التآكل ، فإن الخلايا الخاملة </a:t>
            </a:r>
            <a:endParaRPr lang="ar-EG" sz="3200" dirty="0" smtClean="0"/>
          </a:p>
          <a:p>
            <a:pPr algn="ctr" rtl="1"/>
            <a:r>
              <a:rPr lang="ar-EG" sz="3200" dirty="0" smtClean="0"/>
              <a:t>و </a:t>
            </a:r>
            <a:r>
              <a:rPr lang="ar-EG" sz="3200" dirty="0"/>
              <a:t>التي لا تستخدم تصاب بالضمور ، وعليه ينتهي المطاف بالإنسان عندما يكبر وهو لا يملك أكثر من 10 بليون خلية نشطة أي لا تزيد عن 8 % يمكنه استخدامها وتوظيفها عبر أنشطة عقله الواعي وعقله الباطن </a:t>
            </a:r>
          </a:p>
        </p:txBody>
      </p:sp>
    </p:spTree>
    <p:extLst>
      <p:ext uri="{BB962C8B-B14F-4D97-AF65-F5344CB8AC3E}">
        <p14:creationId xmlns:p14="http://schemas.microsoft.com/office/powerpoint/2010/main" xmlns="" val="150298259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609600" y="1752600"/>
            <a:ext cx="8001000" cy="35814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في الثانية الواحدة يستخدم العقل الواعي حوالي 2000 خلية فقط ، بينما يستخدم العقل الباطن أكثر من 4 بلايين خلية في نفس الثانية ، هذا يعني أننا في كل ثانية نجد 2000 خلية تساعدنا على اتخاذ قراراتنا الواعية بينما تدفعنا 4 بلايين خلية أخرى لاتخاذ قرارات غير واعية وهنا نتساءل : من يقود الآخر عقلك الواعي أم عقلك الباطن ؟! أو من يدير الآخر النملة أم الفيل ؟!</a:t>
            </a:r>
          </a:p>
        </p:txBody>
      </p:sp>
    </p:spTree>
    <p:extLst>
      <p:ext uri="{BB962C8B-B14F-4D97-AF65-F5344CB8AC3E}">
        <p14:creationId xmlns:p14="http://schemas.microsoft.com/office/powerpoint/2010/main" xmlns="" val="182979927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6220238" y="381000"/>
            <a:ext cx="2681288"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الإدارة</a:t>
            </a:r>
          </a:p>
        </p:txBody>
      </p:sp>
      <p:sp>
        <p:nvSpPr>
          <p:cNvPr id="76" name="AutoShape 3"/>
          <p:cNvSpPr>
            <a:spLocks noChangeArrowheads="1"/>
          </p:cNvSpPr>
          <p:nvPr/>
        </p:nvSpPr>
        <p:spPr bwMode="auto">
          <a:xfrm flipH="1">
            <a:off x="2895600" y="2057400"/>
            <a:ext cx="6248400" cy="990600"/>
          </a:xfrm>
          <a:prstGeom prst="chevron">
            <a:avLst>
              <a:gd name="adj" fmla="val 53146"/>
            </a:avLst>
          </a:prstGeom>
          <a:gradFill rotWithShape="1">
            <a:gsLst>
              <a:gs pos="0">
                <a:srgbClr val="580058"/>
              </a:gs>
              <a:gs pos="100000">
                <a:srgbClr val="80008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rtl="1" fontAlgn="base">
              <a:spcBef>
                <a:spcPct val="0"/>
              </a:spcBef>
              <a:spcAft>
                <a:spcPct val="0"/>
              </a:spcAft>
            </a:pPr>
            <a:r>
              <a:rPr lang="ar-EG" sz="3200" dirty="0">
                <a:solidFill>
                  <a:schemeClr val="bg1"/>
                </a:solidFill>
                <a:cs typeface="Arial" panose="020B0604020202020204" pitchFamily="34" charset="0"/>
                <a:sym typeface="宋体" panose="02010600030101010101" pitchFamily="2" charset="-122"/>
              </a:rPr>
              <a:t>أما كونتز </a:t>
            </a:r>
            <a:r>
              <a:rPr lang="ar-EG" sz="3200" dirty="0" smtClean="0">
                <a:solidFill>
                  <a:schemeClr val="bg1"/>
                </a:solidFill>
                <a:cs typeface="Arial" panose="020B0604020202020204" pitchFamily="34" charset="0"/>
                <a:sym typeface="宋体" panose="02010600030101010101" pitchFamily="2" charset="-122"/>
              </a:rPr>
              <a:t>واودونيل </a:t>
            </a:r>
            <a:r>
              <a:rPr lang="ar-EG" sz="3200" dirty="0">
                <a:solidFill>
                  <a:schemeClr val="bg1"/>
                </a:solidFill>
                <a:cs typeface="Arial" panose="020B0604020202020204" pitchFamily="34" charset="0"/>
                <a:sym typeface="宋体" panose="02010600030101010101" pitchFamily="2" charset="-122"/>
              </a:rPr>
              <a:t>فقد عرفا الإدارة بأنها</a:t>
            </a:r>
          </a:p>
        </p:txBody>
      </p:sp>
      <p:sp>
        <p:nvSpPr>
          <p:cNvPr id="7" name="AutoShape 1"/>
          <p:cNvSpPr>
            <a:spLocks noChangeArrowheads="1"/>
          </p:cNvSpPr>
          <p:nvPr/>
        </p:nvSpPr>
        <p:spPr bwMode="auto">
          <a:xfrm>
            <a:off x="990600" y="4495800"/>
            <a:ext cx="6968988" cy="10668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(وظيفة تنفيذ المهمات عن طريق الآخرين ومعهم)</a:t>
            </a:r>
            <a:endParaRPr lang="en-US" sz="3200" dirty="0">
              <a:solidFill>
                <a:srgbClr val="000000"/>
              </a:solidFill>
              <a:cs typeface="Arial" panose="020B0604020202020204" pitchFamily="34" charset="0"/>
            </a:endParaRPr>
          </a:p>
        </p:txBody>
      </p:sp>
    </p:spTree>
    <p:extLst>
      <p:ext uri="{BB962C8B-B14F-4D97-AF65-F5344CB8AC3E}">
        <p14:creationId xmlns:p14="http://schemas.microsoft.com/office/powerpoint/2010/main" xmlns="" val="296430541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barn(inVertical)">
                                      <p:cBhvr>
                                        <p:cTn id="7" dur="500"/>
                                        <p:tgtEl>
                                          <p:spTgt spid="7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609600" y="457200"/>
            <a:ext cx="8001000" cy="1981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تعتبر النملة مجازا أو تعبيرا عن العقل الواعي ، بينما يعبر الفيل عن العقل الباطن ، وما لم تتعلم النملة كيف تقود وتوجه عقلها الباطن فلن تتمكن من ركوب الفيل </a:t>
            </a:r>
            <a:endParaRPr lang="ar-EG" sz="3200" dirty="0" smtClean="0"/>
          </a:p>
          <a:p>
            <a:pPr algn="ctr" rtl="1"/>
            <a:r>
              <a:rPr lang="ar-EG" sz="3200" dirty="0" smtClean="0"/>
              <a:t>و </a:t>
            </a:r>
            <a:r>
              <a:rPr lang="ar-EG" sz="3200" dirty="0"/>
              <a:t>الانطلاق لتحقيق أهدافها </a:t>
            </a:r>
          </a:p>
        </p:txBody>
      </p:sp>
      <p:sp>
        <p:nvSpPr>
          <p:cNvPr id="4" name="Rounded Rectangle 3"/>
          <p:cNvSpPr/>
          <p:nvPr/>
        </p:nvSpPr>
        <p:spPr>
          <a:xfrm>
            <a:off x="609600" y="2895600"/>
            <a:ext cx="8001000" cy="32004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النملة هي الجزء الواعي و المدرك من العقل والذي يضم أفكارنا المنطقية و التحليلية أما الفيل فهو الجزء الغريزي أو الفطري من العقل و الذي يضم العواطف و الخبرات و الخيال . وحيث تعودنا أن نوظف وعينا ، فإننا كثيرا ما نتجاهل أو نغفل عن توظيف فطرتنا وخيالنا وقوانا الداخلية التي تضاهي قوة الفيل </a:t>
            </a:r>
          </a:p>
        </p:txBody>
      </p:sp>
    </p:spTree>
    <p:extLst>
      <p:ext uri="{BB962C8B-B14F-4D97-AF65-F5344CB8AC3E}">
        <p14:creationId xmlns:p14="http://schemas.microsoft.com/office/powerpoint/2010/main" xmlns="" val="83112978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609600" y="457200"/>
            <a:ext cx="8001000" cy="1752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تخيل نملة صغيرة تتجه شرقا و هي تسير على ظهر فيل ضخم !! و مهما بلغت سرعة هذه النملة ، فإنها ستجد نفسها في أقصى الغرب إذا ما سار الفيل في الاتجاه المضاد</a:t>
            </a:r>
          </a:p>
        </p:txBody>
      </p:sp>
      <p:sp>
        <p:nvSpPr>
          <p:cNvPr id="4" name="Rounded Rectangle 3"/>
          <p:cNvSpPr/>
          <p:nvPr/>
        </p:nvSpPr>
        <p:spPr>
          <a:xfrm>
            <a:off x="609600" y="2590800"/>
            <a:ext cx="8001000" cy="22098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لكي نقود أنفسنا ونحقق أهدافنا ، يجب أن يتحكم عقلنا الواعي بعقلنا الباطن . فالإدارة في تعريفنا تعني : أن ننوي ونعني ونقرر ونتمكن من التحكم بغرائزنا ونغير عادتنا بقصد ، ومع سبق الإصرار و الترصد </a:t>
            </a:r>
          </a:p>
        </p:txBody>
      </p:sp>
      <p:sp>
        <p:nvSpPr>
          <p:cNvPr id="7" name="Rounded Rectangle 6"/>
          <p:cNvSpPr/>
          <p:nvPr/>
        </p:nvSpPr>
        <p:spPr>
          <a:xfrm>
            <a:off x="609600" y="5105400"/>
            <a:ext cx="8001000" cy="990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يمكنك الان ان تمتطي اضخم الفيلة وتنطلق نحو تحقيق هدفك</a:t>
            </a:r>
          </a:p>
        </p:txBody>
      </p:sp>
    </p:spTree>
    <p:extLst>
      <p:ext uri="{BB962C8B-B14F-4D97-AF65-F5344CB8AC3E}">
        <p14:creationId xmlns:p14="http://schemas.microsoft.com/office/powerpoint/2010/main" xmlns="" val="90495638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7"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8" name="Bevel 77"/>
          <p:cNvSpPr/>
          <p:nvPr/>
        </p:nvSpPr>
        <p:spPr>
          <a:xfrm>
            <a:off x="914400" y="1447800"/>
            <a:ext cx="6934200" cy="3048000"/>
          </a:xfrm>
          <a:prstGeom prst="bevel">
            <a:avLst/>
          </a:prstGeom>
          <a:solidFill>
            <a:srgbClr val="CC00FF"/>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الأخطاء الخمسة الفادحة</a:t>
            </a:r>
          </a:p>
          <a:p>
            <a:pPr algn="ctr" rtl="1"/>
            <a:r>
              <a:rPr lang="ar-EG" sz="5000" dirty="0">
                <a:solidFill>
                  <a:schemeClr val="bg1"/>
                </a:solidFill>
              </a:rPr>
              <a:t>في إدارة الوقت</a:t>
            </a:r>
          </a:p>
        </p:txBody>
      </p:sp>
    </p:spTree>
    <p:extLst>
      <p:ext uri="{BB962C8B-B14F-4D97-AF65-F5344CB8AC3E}">
        <p14:creationId xmlns:p14="http://schemas.microsoft.com/office/powerpoint/2010/main" xmlns="" val="35776458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905000" y="152400"/>
            <a:ext cx="5334000" cy="16002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ابتداء يومك بدون خطة فعلية</a:t>
            </a:r>
          </a:p>
        </p:txBody>
      </p:sp>
      <p:pic>
        <p:nvPicPr>
          <p:cNvPr id="22530" name="Picture 2" descr="F:\دينى\work\صور\imااaاges.jpg"/>
          <p:cNvPicPr>
            <a:picLocks noChangeAspect="1" noChangeArrowheads="1"/>
          </p:cNvPicPr>
          <p:nvPr/>
        </p:nvPicPr>
        <p:blipFill>
          <a:blip r:embed="rId3">
            <a:clrChange>
              <a:clrFrom>
                <a:srgbClr val="FAFAFA"/>
              </a:clrFrom>
              <a:clrTo>
                <a:srgbClr val="FAFAFA">
                  <a:alpha val="0"/>
                </a:srgbClr>
              </a:clrTo>
            </a:clrChange>
            <a:duotone>
              <a:schemeClr val="accent5">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609600" y="2209800"/>
            <a:ext cx="7924800" cy="4038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5296384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par>
                          <p:cTn id="11" fill="hold">
                            <p:stCondLst>
                              <p:cond delay="1550"/>
                            </p:stCondLst>
                            <p:childTnLst>
                              <p:par>
                                <p:cTn id="12" presetID="31" presetClass="entr" presetSubtype="0" fill="hold" nodeType="afterEffect">
                                  <p:stCondLst>
                                    <p:cond delay="0"/>
                                  </p:stCondLst>
                                  <p:childTnLst>
                                    <p:set>
                                      <p:cBhvr>
                                        <p:cTn id="13" dur="1" fill="hold">
                                          <p:stCondLst>
                                            <p:cond delay="0"/>
                                          </p:stCondLst>
                                        </p:cTn>
                                        <p:tgtEl>
                                          <p:spTgt spid="22530"/>
                                        </p:tgtEl>
                                        <p:attrNameLst>
                                          <p:attrName>style.visibility</p:attrName>
                                        </p:attrNameLst>
                                      </p:cBhvr>
                                      <p:to>
                                        <p:strVal val="visible"/>
                                      </p:to>
                                    </p:set>
                                    <p:anim calcmode="lin" valueType="num">
                                      <p:cBhvr>
                                        <p:cTn id="14" dur="1000" fill="hold"/>
                                        <p:tgtEl>
                                          <p:spTgt spid="22530"/>
                                        </p:tgtEl>
                                        <p:attrNameLst>
                                          <p:attrName>ppt_w</p:attrName>
                                        </p:attrNameLst>
                                      </p:cBhvr>
                                      <p:tavLst>
                                        <p:tav tm="0">
                                          <p:val>
                                            <p:fltVal val="0"/>
                                          </p:val>
                                        </p:tav>
                                        <p:tav tm="100000">
                                          <p:val>
                                            <p:strVal val="#ppt_w"/>
                                          </p:val>
                                        </p:tav>
                                      </p:tavLst>
                                    </p:anim>
                                    <p:anim calcmode="lin" valueType="num">
                                      <p:cBhvr>
                                        <p:cTn id="15" dur="1000" fill="hold"/>
                                        <p:tgtEl>
                                          <p:spTgt spid="22530"/>
                                        </p:tgtEl>
                                        <p:attrNameLst>
                                          <p:attrName>ppt_h</p:attrName>
                                        </p:attrNameLst>
                                      </p:cBhvr>
                                      <p:tavLst>
                                        <p:tav tm="0">
                                          <p:val>
                                            <p:fltVal val="0"/>
                                          </p:val>
                                        </p:tav>
                                        <p:tav tm="100000">
                                          <p:val>
                                            <p:strVal val="#ppt_h"/>
                                          </p:val>
                                        </p:tav>
                                      </p:tavLst>
                                    </p:anim>
                                    <p:anim calcmode="lin" valueType="num">
                                      <p:cBhvr>
                                        <p:cTn id="16" dur="1000" fill="hold"/>
                                        <p:tgtEl>
                                          <p:spTgt spid="22530"/>
                                        </p:tgtEl>
                                        <p:attrNameLst>
                                          <p:attrName>style.rotation</p:attrName>
                                        </p:attrNameLst>
                                      </p:cBhvr>
                                      <p:tavLst>
                                        <p:tav tm="0">
                                          <p:val>
                                            <p:fltVal val="90"/>
                                          </p:val>
                                        </p:tav>
                                        <p:tav tm="100000">
                                          <p:val>
                                            <p:fltVal val="0"/>
                                          </p:val>
                                        </p:tav>
                                      </p:tavLst>
                                    </p:anim>
                                    <p:animEffect transition="in" filter="fade">
                                      <p:cBhvr>
                                        <p:cTn id="17" dur="10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52400"/>
            <a:ext cx="6400800" cy="16002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الخروج عن التوازن في حياتك</a:t>
            </a:r>
          </a:p>
        </p:txBody>
      </p:sp>
      <p:pic>
        <p:nvPicPr>
          <p:cNvPr id="23554" name="Picture 2" descr="F:\دينى\work\صور\321523-200x300.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81000" y="2000250"/>
            <a:ext cx="8382000" cy="43243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5958952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par>
                          <p:cTn id="11" fill="hold">
                            <p:stCondLst>
                              <p:cond delay="1550"/>
                            </p:stCondLst>
                            <p:childTnLst>
                              <p:par>
                                <p:cTn id="12" presetID="31" presetClass="entr" presetSubtype="0" fill="hold" nodeType="afterEffect">
                                  <p:stCondLst>
                                    <p:cond delay="0"/>
                                  </p:stCondLst>
                                  <p:childTnLst>
                                    <p:set>
                                      <p:cBhvr>
                                        <p:cTn id="13" dur="1" fill="hold">
                                          <p:stCondLst>
                                            <p:cond delay="0"/>
                                          </p:stCondLst>
                                        </p:cTn>
                                        <p:tgtEl>
                                          <p:spTgt spid="23554"/>
                                        </p:tgtEl>
                                        <p:attrNameLst>
                                          <p:attrName>style.visibility</p:attrName>
                                        </p:attrNameLst>
                                      </p:cBhvr>
                                      <p:to>
                                        <p:strVal val="visible"/>
                                      </p:to>
                                    </p:set>
                                    <p:anim calcmode="lin" valueType="num">
                                      <p:cBhvr>
                                        <p:cTn id="14" dur="1000" fill="hold"/>
                                        <p:tgtEl>
                                          <p:spTgt spid="23554"/>
                                        </p:tgtEl>
                                        <p:attrNameLst>
                                          <p:attrName>ppt_w</p:attrName>
                                        </p:attrNameLst>
                                      </p:cBhvr>
                                      <p:tavLst>
                                        <p:tav tm="0">
                                          <p:val>
                                            <p:fltVal val="0"/>
                                          </p:val>
                                        </p:tav>
                                        <p:tav tm="100000">
                                          <p:val>
                                            <p:strVal val="#ppt_w"/>
                                          </p:val>
                                        </p:tav>
                                      </p:tavLst>
                                    </p:anim>
                                    <p:anim calcmode="lin" valueType="num">
                                      <p:cBhvr>
                                        <p:cTn id="15" dur="1000" fill="hold"/>
                                        <p:tgtEl>
                                          <p:spTgt spid="23554"/>
                                        </p:tgtEl>
                                        <p:attrNameLst>
                                          <p:attrName>ppt_h</p:attrName>
                                        </p:attrNameLst>
                                      </p:cBhvr>
                                      <p:tavLst>
                                        <p:tav tm="0">
                                          <p:val>
                                            <p:fltVal val="0"/>
                                          </p:val>
                                        </p:tav>
                                        <p:tav tm="100000">
                                          <p:val>
                                            <p:strVal val="#ppt_h"/>
                                          </p:val>
                                        </p:tav>
                                      </p:tavLst>
                                    </p:anim>
                                    <p:anim calcmode="lin" valueType="num">
                                      <p:cBhvr>
                                        <p:cTn id="16" dur="1000" fill="hold"/>
                                        <p:tgtEl>
                                          <p:spTgt spid="23554"/>
                                        </p:tgtEl>
                                        <p:attrNameLst>
                                          <p:attrName>style.rotation</p:attrName>
                                        </p:attrNameLst>
                                      </p:cBhvr>
                                      <p:tavLst>
                                        <p:tav tm="0">
                                          <p:val>
                                            <p:fltVal val="90"/>
                                          </p:val>
                                        </p:tav>
                                        <p:tav tm="100000">
                                          <p:val>
                                            <p:fltVal val="0"/>
                                          </p:val>
                                        </p:tav>
                                      </p:tavLst>
                                    </p:anim>
                                    <p:animEffect transition="in" filter="fade">
                                      <p:cBhvr>
                                        <p:cTn id="17" dur="1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76200"/>
            <a:ext cx="6400800" cy="1828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العمل في مكتب فوضوي أو في مكان </a:t>
            </a:r>
          </a:p>
          <a:p>
            <a:pPr algn="ctr" rtl="1" fontAlgn="base" latinLnBrk="1">
              <a:lnSpc>
                <a:spcPct val="20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غير مرتب</a:t>
            </a:r>
          </a:p>
        </p:txBody>
      </p:sp>
      <p:pic>
        <p:nvPicPr>
          <p:cNvPr id="24578" name="Picture 2" descr="F:\دينى\work\صور\مكتب3.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57200" y="2133600"/>
            <a:ext cx="8229600" cy="4343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8765808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24578"/>
                                        </p:tgtEl>
                                        <p:attrNameLst>
                                          <p:attrName>style.visibility</p:attrName>
                                        </p:attrNameLst>
                                      </p:cBhvr>
                                      <p:to>
                                        <p:strVal val="visible"/>
                                      </p:to>
                                    </p:set>
                                    <p:anim calcmode="lin" valueType="num">
                                      <p:cBhvr>
                                        <p:cTn id="14" dur="1000" fill="hold"/>
                                        <p:tgtEl>
                                          <p:spTgt spid="24578"/>
                                        </p:tgtEl>
                                        <p:attrNameLst>
                                          <p:attrName>ppt_w</p:attrName>
                                        </p:attrNameLst>
                                      </p:cBhvr>
                                      <p:tavLst>
                                        <p:tav tm="0">
                                          <p:val>
                                            <p:fltVal val="0"/>
                                          </p:val>
                                        </p:tav>
                                        <p:tav tm="100000">
                                          <p:val>
                                            <p:strVal val="#ppt_w"/>
                                          </p:val>
                                        </p:tav>
                                      </p:tavLst>
                                    </p:anim>
                                    <p:anim calcmode="lin" valueType="num">
                                      <p:cBhvr>
                                        <p:cTn id="15" dur="1000" fill="hold"/>
                                        <p:tgtEl>
                                          <p:spTgt spid="24578"/>
                                        </p:tgtEl>
                                        <p:attrNameLst>
                                          <p:attrName>ppt_h</p:attrName>
                                        </p:attrNameLst>
                                      </p:cBhvr>
                                      <p:tavLst>
                                        <p:tav tm="0">
                                          <p:val>
                                            <p:fltVal val="0"/>
                                          </p:val>
                                        </p:tav>
                                        <p:tav tm="100000">
                                          <p:val>
                                            <p:strVal val="#ppt_h"/>
                                          </p:val>
                                        </p:tav>
                                      </p:tavLst>
                                    </p:anim>
                                    <p:anim calcmode="lin" valueType="num">
                                      <p:cBhvr>
                                        <p:cTn id="16" dur="1000" fill="hold"/>
                                        <p:tgtEl>
                                          <p:spTgt spid="24578"/>
                                        </p:tgtEl>
                                        <p:attrNameLst>
                                          <p:attrName>style.rotation</p:attrName>
                                        </p:attrNameLst>
                                      </p:cBhvr>
                                      <p:tavLst>
                                        <p:tav tm="0">
                                          <p:val>
                                            <p:fltVal val="90"/>
                                          </p:val>
                                        </p:tav>
                                        <p:tav tm="100000">
                                          <p:val>
                                            <p:fltVal val="0"/>
                                          </p:val>
                                        </p:tav>
                                      </p:tavLst>
                                    </p:anim>
                                    <p:animEffect transition="in" filter="fade">
                                      <p:cBhvr>
                                        <p:cTn id="17" dur="10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76200"/>
            <a:ext cx="6400800" cy="16764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عدم أخذ قسط مناسب من النوم</a:t>
            </a:r>
          </a:p>
        </p:txBody>
      </p:sp>
      <p:pic>
        <p:nvPicPr>
          <p:cNvPr id="25602" name="Picture 2" descr="F:\دينى\work\صور\sleeping_in_class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 y="2138362"/>
            <a:ext cx="8534400" cy="41862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2954885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par>
                          <p:cTn id="11" fill="hold">
                            <p:stCondLst>
                              <p:cond delay="1500"/>
                            </p:stCondLst>
                            <p:childTnLst>
                              <p:par>
                                <p:cTn id="12" presetID="31" presetClass="entr" presetSubtype="0" fill="hold" nodeType="afterEffect">
                                  <p:stCondLst>
                                    <p:cond delay="0"/>
                                  </p:stCondLst>
                                  <p:childTnLst>
                                    <p:set>
                                      <p:cBhvr>
                                        <p:cTn id="13" dur="1" fill="hold">
                                          <p:stCondLst>
                                            <p:cond delay="0"/>
                                          </p:stCondLst>
                                        </p:cTn>
                                        <p:tgtEl>
                                          <p:spTgt spid="25602"/>
                                        </p:tgtEl>
                                        <p:attrNameLst>
                                          <p:attrName>style.visibility</p:attrName>
                                        </p:attrNameLst>
                                      </p:cBhvr>
                                      <p:to>
                                        <p:strVal val="visible"/>
                                      </p:to>
                                    </p:set>
                                    <p:anim calcmode="lin" valueType="num">
                                      <p:cBhvr>
                                        <p:cTn id="14" dur="1000" fill="hold"/>
                                        <p:tgtEl>
                                          <p:spTgt spid="25602"/>
                                        </p:tgtEl>
                                        <p:attrNameLst>
                                          <p:attrName>ppt_w</p:attrName>
                                        </p:attrNameLst>
                                      </p:cBhvr>
                                      <p:tavLst>
                                        <p:tav tm="0">
                                          <p:val>
                                            <p:fltVal val="0"/>
                                          </p:val>
                                        </p:tav>
                                        <p:tav tm="100000">
                                          <p:val>
                                            <p:strVal val="#ppt_w"/>
                                          </p:val>
                                        </p:tav>
                                      </p:tavLst>
                                    </p:anim>
                                    <p:anim calcmode="lin" valueType="num">
                                      <p:cBhvr>
                                        <p:cTn id="15" dur="1000" fill="hold"/>
                                        <p:tgtEl>
                                          <p:spTgt spid="25602"/>
                                        </p:tgtEl>
                                        <p:attrNameLst>
                                          <p:attrName>ppt_h</p:attrName>
                                        </p:attrNameLst>
                                      </p:cBhvr>
                                      <p:tavLst>
                                        <p:tav tm="0">
                                          <p:val>
                                            <p:fltVal val="0"/>
                                          </p:val>
                                        </p:tav>
                                        <p:tav tm="100000">
                                          <p:val>
                                            <p:strVal val="#ppt_h"/>
                                          </p:val>
                                        </p:tav>
                                      </p:tavLst>
                                    </p:anim>
                                    <p:anim calcmode="lin" valueType="num">
                                      <p:cBhvr>
                                        <p:cTn id="16" dur="1000" fill="hold"/>
                                        <p:tgtEl>
                                          <p:spTgt spid="25602"/>
                                        </p:tgtEl>
                                        <p:attrNameLst>
                                          <p:attrName>style.rotation</p:attrName>
                                        </p:attrNameLst>
                                      </p:cBhvr>
                                      <p:tavLst>
                                        <p:tav tm="0">
                                          <p:val>
                                            <p:fltVal val="90"/>
                                          </p:val>
                                        </p:tav>
                                        <p:tav tm="100000">
                                          <p:val>
                                            <p:fltVal val="0"/>
                                          </p:val>
                                        </p:tav>
                                      </p:tavLst>
                                    </p:anim>
                                    <p:animEffect transition="in" filter="fade">
                                      <p:cBhvr>
                                        <p:cTn id="17" dur="1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52400"/>
            <a:ext cx="6400800" cy="15240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عدم أخذ استراحة غذاء</a:t>
            </a:r>
          </a:p>
        </p:txBody>
      </p:sp>
      <p:pic>
        <p:nvPicPr>
          <p:cNvPr id="26626" name="Picture 2" descr="F:\دينى\work\صور\602949_600298549990922_1726134852_n.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7498" y="2133600"/>
            <a:ext cx="8143102" cy="4343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7426706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par>
                          <p:cTn id="11" fill="hold">
                            <p:stCondLst>
                              <p:cond delay="1300"/>
                            </p:stCondLst>
                            <p:childTnLst>
                              <p:par>
                                <p:cTn id="12" presetID="31" presetClass="entr" presetSubtype="0" fill="hold" nodeType="afterEffect">
                                  <p:stCondLst>
                                    <p:cond delay="0"/>
                                  </p:stCondLst>
                                  <p:childTnLst>
                                    <p:set>
                                      <p:cBhvr>
                                        <p:cTn id="13" dur="1" fill="hold">
                                          <p:stCondLst>
                                            <p:cond delay="0"/>
                                          </p:stCondLst>
                                        </p:cTn>
                                        <p:tgtEl>
                                          <p:spTgt spid="26626"/>
                                        </p:tgtEl>
                                        <p:attrNameLst>
                                          <p:attrName>style.visibility</p:attrName>
                                        </p:attrNameLst>
                                      </p:cBhvr>
                                      <p:to>
                                        <p:strVal val="visible"/>
                                      </p:to>
                                    </p:set>
                                    <p:anim calcmode="lin" valueType="num">
                                      <p:cBhvr>
                                        <p:cTn id="14" dur="1000" fill="hold"/>
                                        <p:tgtEl>
                                          <p:spTgt spid="26626"/>
                                        </p:tgtEl>
                                        <p:attrNameLst>
                                          <p:attrName>ppt_w</p:attrName>
                                        </p:attrNameLst>
                                      </p:cBhvr>
                                      <p:tavLst>
                                        <p:tav tm="0">
                                          <p:val>
                                            <p:fltVal val="0"/>
                                          </p:val>
                                        </p:tav>
                                        <p:tav tm="100000">
                                          <p:val>
                                            <p:strVal val="#ppt_w"/>
                                          </p:val>
                                        </p:tav>
                                      </p:tavLst>
                                    </p:anim>
                                    <p:anim calcmode="lin" valueType="num">
                                      <p:cBhvr>
                                        <p:cTn id="15" dur="1000" fill="hold"/>
                                        <p:tgtEl>
                                          <p:spTgt spid="26626"/>
                                        </p:tgtEl>
                                        <p:attrNameLst>
                                          <p:attrName>ppt_h</p:attrName>
                                        </p:attrNameLst>
                                      </p:cBhvr>
                                      <p:tavLst>
                                        <p:tav tm="0">
                                          <p:val>
                                            <p:fltVal val="0"/>
                                          </p:val>
                                        </p:tav>
                                        <p:tav tm="100000">
                                          <p:val>
                                            <p:strVal val="#ppt_h"/>
                                          </p:val>
                                        </p:tav>
                                      </p:tavLst>
                                    </p:anim>
                                    <p:anim calcmode="lin" valueType="num">
                                      <p:cBhvr>
                                        <p:cTn id="16" dur="1000" fill="hold"/>
                                        <p:tgtEl>
                                          <p:spTgt spid="26626"/>
                                        </p:tgtEl>
                                        <p:attrNameLst>
                                          <p:attrName>style.rotation</p:attrName>
                                        </p:attrNameLst>
                                      </p:cBhvr>
                                      <p:tavLst>
                                        <p:tav tm="0">
                                          <p:val>
                                            <p:fltVal val="90"/>
                                          </p:val>
                                        </p:tav>
                                        <p:tav tm="100000">
                                          <p:val>
                                            <p:fltVal val="0"/>
                                          </p:val>
                                        </p:tav>
                                      </p:tavLst>
                                    </p:anim>
                                    <p:animEffect transition="in" filter="fade">
                                      <p:cBhvr>
                                        <p:cTn id="17" dur="10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8" name="Bevel 77"/>
          <p:cNvSpPr/>
          <p:nvPr/>
        </p:nvSpPr>
        <p:spPr>
          <a:xfrm>
            <a:off x="914400" y="1447800"/>
            <a:ext cx="6934200" cy="3048000"/>
          </a:xfrm>
          <a:prstGeom prst="bevel">
            <a:avLst/>
          </a:prstGeom>
          <a:solidFill>
            <a:srgbClr val="CC00FF"/>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فن إدارة الوقت قبل أن نبدأ</a:t>
            </a:r>
          </a:p>
        </p:txBody>
      </p:sp>
    </p:spTree>
    <p:extLst>
      <p:ext uri="{BB962C8B-B14F-4D97-AF65-F5344CB8AC3E}">
        <p14:creationId xmlns:p14="http://schemas.microsoft.com/office/powerpoint/2010/main" xmlns="" val="331226868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ounded Rectangle 6"/>
          <p:cNvSpPr/>
          <p:nvPr/>
        </p:nvSpPr>
        <p:spPr>
          <a:xfrm>
            <a:off x="1066800" y="228600"/>
            <a:ext cx="7086600" cy="7620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هذه النقاط التي </a:t>
            </a:r>
            <a:r>
              <a:rPr lang="ar-EG" sz="3200" dirty="0" smtClean="0"/>
              <a:t>تساعدك </a:t>
            </a:r>
            <a:r>
              <a:rPr lang="ar-EG" sz="3200" dirty="0"/>
              <a:t>على تنظيم </a:t>
            </a:r>
            <a:r>
              <a:rPr lang="ar-EG" sz="3200" dirty="0" smtClean="0"/>
              <a:t>وقتك</a:t>
            </a:r>
            <a:endParaRPr lang="ar-EG" sz="3200" dirty="0"/>
          </a:p>
        </p:txBody>
      </p:sp>
      <p:sp>
        <p:nvSpPr>
          <p:cNvPr id="13" name="Rectangle 12"/>
          <p:cNvSpPr>
            <a:spLocks noChangeArrowheads="1"/>
          </p:cNvSpPr>
          <p:nvPr/>
        </p:nvSpPr>
        <p:spPr bwMode="auto">
          <a:xfrm>
            <a:off x="1447801" y="21907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وجود خطة</a:t>
            </a:r>
          </a:p>
        </p:txBody>
      </p:sp>
      <p:sp>
        <p:nvSpPr>
          <p:cNvPr id="14" name="Rectangle 13"/>
          <p:cNvSpPr>
            <a:spLocks noChangeArrowheads="1"/>
          </p:cNvSpPr>
          <p:nvPr/>
        </p:nvSpPr>
        <p:spPr bwMode="auto">
          <a:xfrm>
            <a:off x="1447801" y="32226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لا بد من تدوين أفكارك</a:t>
            </a:r>
          </a:p>
        </p:txBody>
      </p:sp>
      <p:sp>
        <p:nvSpPr>
          <p:cNvPr id="15" name="Rectangle 14"/>
          <p:cNvSpPr>
            <a:spLocks noChangeArrowheads="1"/>
          </p:cNvSpPr>
          <p:nvPr/>
        </p:nvSpPr>
        <p:spPr bwMode="auto">
          <a:xfrm>
            <a:off x="1447801" y="42545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بعد الانتهاء من الخطة توقع أنك ستحتاج إلى إدخال </a:t>
            </a:r>
            <a:r>
              <a:rPr lang="ar-EG" altLang="zh-CN" sz="2350" b="1" dirty="0" smtClean="0">
                <a:solidFill>
                  <a:srgbClr val="002060"/>
                </a:solidFill>
                <a:ea typeface="幼圆" pitchFamily="1" charset="-122"/>
              </a:rPr>
              <a:t>تعديلات</a:t>
            </a:r>
            <a:endParaRPr lang="ar-EG" altLang="zh-CN" sz="2350" b="1" dirty="0">
              <a:solidFill>
                <a:srgbClr val="002060"/>
              </a:solidFill>
              <a:ea typeface="幼圆" pitchFamily="1" charset="-122"/>
            </a:endParaRPr>
          </a:p>
        </p:txBody>
      </p:sp>
      <p:sp>
        <p:nvSpPr>
          <p:cNvPr id="16" name="Rectangle 15"/>
          <p:cNvSpPr>
            <a:spLocks noChangeArrowheads="1"/>
          </p:cNvSpPr>
          <p:nvPr/>
        </p:nvSpPr>
        <p:spPr bwMode="auto">
          <a:xfrm>
            <a:off x="1447801" y="52863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الفشل أو الإخفاق شيء طبيعي في حياتنا، لا تيأس</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2621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2702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2783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9"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53594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7105173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6220238" y="381000"/>
            <a:ext cx="2681288"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مفهوم </a:t>
            </a:r>
            <a:r>
              <a:rPr lang="ar-EG" sz="4000" dirty="0" smtClean="0">
                <a:latin typeface="SimHei" panose="02010609060101010101" pitchFamily="49" charset="-122"/>
              </a:rPr>
              <a:t>الإدارة</a:t>
            </a:r>
            <a:endParaRPr lang="ar-EG" sz="4000" dirty="0">
              <a:latin typeface="SimHei" panose="02010609060101010101" pitchFamily="49" charset="-122"/>
            </a:endParaRPr>
          </a:p>
        </p:txBody>
      </p:sp>
      <p:sp>
        <p:nvSpPr>
          <p:cNvPr id="7" name="AutoShape 1"/>
          <p:cNvSpPr>
            <a:spLocks noChangeArrowheads="1"/>
          </p:cNvSpPr>
          <p:nvPr/>
        </p:nvSpPr>
        <p:spPr bwMode="auto">
          <a:xfrm>
            <a:off x="304800" y="3657600"/>
            <a:ext cx="8596726" cy="22860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من المنظور التنظيمي هي أنجاز أهداف تنظيمية من </a:t>
            </a:r>
            <a:r>
              <a:rPr lang="ar-EG" sz="3200" dirty="0" smtClean="0">
                <a:solidFill>
                  <a:srgbClr val="000000"/>
                </a:solidFill>
                <a:cs typeface="Arial" panose="020B0604020202020204" pitchFamily="34" charset="0"/>
              </a:rPr>
              <a:t>خلال الأفراد </a:t>
            </a:r>
          </a:p>
          <a:p>
            <a:pPr algn="ctr" rtl="1" fontAlgn="base">
              <a:spcBef>
                <a:spcPct val="0"/>
              </a:spcBef>
              <a:spcAft>
                <a:spcPct val="0"/>
              </a:spcAft>
            </a:pPr>
            <a:r>
              <a:rPr lang="ar-EG" sz="3200" dirty="0" smtClean="0">
                <a:solidFill>
                  <a:srgbClr val="000000"/>
                </a:solidFill>
                <a:cs typeface="Arial" panose="020B0604020202020204" pitchFamily="34" charset="0"/>
              </a:rPr>
              <a:t>وموارد </a:t>
            </a:r>
            <a:r>
              <a:rPr lang="ar-EG" sz="3200" dirty="0">
                <a:solidFill>
                  <a:srgbClr val="000000"/>
                </a:solidFill>
                <a:cs typeface="Arial" panose="020B0604020202020204" pitchFamily="34" charset="0"/>
              </a:rPr>
              <a:t>أخرى وبتعريف أكثر تفصيلاً للإدارة يتضح </a:t>
            </a:r>
            <a:r>
              <a:rPr lang="ar-EG" sz="3200" dirty="0" smtClean="0">
                <a:solidFill>
                  <a:srgbClr val="000000"/>
                </a:solidFill>
                <a:cs typeface="Arial" panose="020B0604020202020204" pitchFamily="34" charset="0"/>
              </a:rPr>
              <a:t>إنجاز </a:t>
            </a:r>
          </a:p>
          <a:p>
            <a:pPr algn="ctr" rtl="1" fontAlgn="base">
              <a:spcBef>
                <a:spcPct val="0"/>
              </a:spcBef>
              <a:spcAft>
                <a:spcPct val="0"/>
              </a:spcAft>
            </a:pPr>
            <a:r>
              <a:rPr lang="ar-EG" sz="3200" dirty="0" smtClean="0">
                <a:solidFill>
                  <a:srgbClr val="000000"/>
                </a:solidFill>
                <a:cs typeface="Arial" panose="020B0604020202020204" pitchFamily="34" charset="0"/>
              </a:rPr>
              <a:t>الأهداف </a:t>
            </a:r>
            <a:r>
              <a:rPr lang="ar-EG" sz="3200" dirty="0">
                <a:solidFill>
                  <a:srgbClr val="000000"/>
                </a:solidFill>
                <a:cs typeface="Arial" panose="020B0604020202020204" pitchFamily="34" charset="0"/>
              </a:rPr>
              <a:t>من خلال القيام بالوظائف الإدارية الخمس </a:t>
            </a:r>
            <a:r>
              <a:rPr lang="ar-EG" sz="3200" dirty="0" smtClean="0">
                <a:solidFill>
                  <a:srgbClr val="000000"/>
                </a:solidFill>
                <a:cs typeface="Arial" panose="020B0604020202020204" pitchFamily="34" charset="0"/>
              </a:rPr>
              <a:t>الأساسية </a:t>
            </a:r>
            <a:br>
              <a:rPr lang="ar-EG" sz="3200" dirty="0" smtClean="0">
                <a:solidFill>
                  <a:srgbClr val="000000"/>
                </a:solidFill>
                <a:cs typeface="Arial" panose="020B0604020202020204" pitchFamily="34" charset="0"/>
              </a:rPr>
            </a:br>
            <a:r>
              <a:rPr lang="ar-EG" sz="3200" dirty="0" smtClean="0">
                <a:solidFill>
                  <a:srgbClr val="000000"/>
                </a:solidFill>
                <a:cs typeface="Arial" panose="020B0604020202020204" pitchFamily="34" charset="0"/>
              </a:rPr>
              <a:t>( </a:t>
            </a:r>
            <a:r>
              <a:rPr lang="ar-EG" sz="3200" dirty="0">
                <a:solidFill>
                  <a:srgbClr val="000000"/>
                </a:solidFill>
                <a:cs typeface="Arial" panose="020B0604020202020204" pitchFamily="34" charset="0"/>
              </a:rPr>
              <a:t>الرقابة – التوجيه – التوظيف – التنظيم – التخطيط )</a:t>
            </a:r>
          </a:p>
        </p:txBody>
      </p:sp>
      <p:pic>
        <p:nvPicPr>
          <p:cNvPr id="3074" name="Picture 2" descr="F:\دينى\work\صور\1332711836__imagesC.WQ60Y.jpg.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457200"/>
            <a:ext cx="3657600" cy="2590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2030990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14478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يجب أن تعود نفسك على المقارنة بين الأولويات</a:t>
            </a:r>
          </a:p>
        </p:txBody>
      </p:sp>
      <p:sp>
        <p:nvSpPr>
          <p:cNvPr id="14" name="Rectangle 13"/>
          <p:cNvSpPr>
            <a:spLocks noChangeArrowheads="1"/>
          </p:cNvSpPr>
          <p:nvPr/>
        </p:nvSpPr>
        <p:spPr bwMode="auto">
          <a:xfrm>
            <a:off x="1447801" y="24796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اقرأ خطتك وأهدافك في كل فرصة من يومك</a:t>
            </a:r>
          </a:p>
        </p:txBody>
      </p:sp>
      <p:sp>
        <p:nvSpPr>
          <p:cNvPr id="15" name="Rectangle 14"/>
          <p:cNvSpPr>
            <a:spLocks noChangeArrowheads="1"/>
          </p:cNvSpPr>
          <p:nvPr/>
        </p:nvSpPr>
        <p:spPr bwMode="auto">
          <a:xfrm>
            <a:off x="1447801" y="35115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استعن بالتقنيات الحديثة لاغتنام الفرص وتحقيق النجاح</a:t>
            </a:r>
          </a:p>
        </p:txBody>
      </p:sp>
      <p:sp>
        <p:nvSpPr>
          <p:cNvPr id="16" name="Rectangle 15"/>
          <p:cNvSpPr>
            <a:spLocks noChangeArrowheads="1"/>
          </p:cNvSpPr>
          <p:nvPr/>
        </p:nvSpPr>
        <p:spPr bwMode="auto">
          <a:xfrm>
            <a:off x="1447801" y="454342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تنظيمك لمكتبك، غرفتك، سيارتك، وكل ما يتعلق بك </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5192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5273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5353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9"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61645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8768634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20574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الخطط والجداول ليست هي التي تجعلنا منظمين أو ناجحين</a:t>
            </a:r>
          </a:p>
        </p:txBody>
      </p:sp>
      <p:sp>
        <p:nvSpPr>
          <p:cNvPr id="14" name="Rectangle 13"/>
          <p:cNvSpPr>
            <a:spLocks noChangeArrowheads="1"/>
          </p:cNvSpPr>
          <p:nvPr/>
        </p:nvSpPr>
        <p:spPr bwMode="auto">
          <a:xfrm>
            <a:off x="1447801" y="30892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ركز، ولا تشتت ذهنك في أكثر من اتجاه</a:t>
            </a:r>
          </a:p>
        </p:txBody>
      </p:sp>
      <p:sp>
        <p:nvSpPr>
          <p:cNvPr id="15" name="Rectangle 14"/>
          <p:cNvSpPr>
            <a:spLocks noChangeArrowheads="1"/>
          </p:cNvSpPr>
          <p:nvPr/>
        </p:nvSpPr>
        <p:spPr bwMode="auto">
          <a:xfrm>
            <a:off x="1447801" y="41211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اعلم أن النجاح ليس بمقدار الأعمال التي تنجزها</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1288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1369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1449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5145848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معوقات تنظيم الوقت</a:t>
            </a:r>
          </a:p>
        </p:txBody>
      </p:sp>
    </p:spTree>
    <p:extLst>
      <p:ext uri="{BB962C8B-B14F-4D97-AF65-F5344CB8AC3E}">
        <p14:creationId xmlns:p14="http://schemas.microsoft.com/office/powerpoint/2010/main" xmlns="" val="166463644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20574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عدم وجود أهداف أو خطط</a:t>
            </a:r>
          </a:p>
        </p:txBody>
      </p:sp>
      <p:sp>
        <p:nvSpPr>
          <p:cNvPr id="14" name="Rectangle 13"/>
          <p:cNvSpPr>
            <a:spLocks noChangeArrowheads="1"/>
          </p:cNvSpPr>
          <p:nvPr/>
        </p:nvSpPr>
        <p:spPr bwMode="auto">
          <a:xfrm>
            <a:off x="1447801" y="30892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التكاسل والتأجيل</a:t>
            </a:r>
          </a:p>
        </p:txBody>
      </p:sp>
      <p:sp>
        <p:nvSpPr>
          <p:cNvPr id="15" name="Rectangle 14"/>
          <p:cNvSpPr>
            <a:spLocks noChangeArrowheads="1"/>
          </p:cNvSpPr>
          <p:nvPr/>
        </p:nvSpPr>
        <p:spPr bwMode="auto">
          <a:xfrm>
            <a:off x="1447801" y="41211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النسيان</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1288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1369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1449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711478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20574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مقاطعات الآخرين، وأشغالهم</a:t>
            </a:r>
          </a:p>
        </p:txBody>
      </p:sp>
      <p:sp>
        <p:nvSpPr>
          <p:cNvPr id="14" name="Rectangle 13"/>
          <p:cNvSpPr>
            <a:spLocks noChangeArrowheads="1"/>
          </p:cNvSpPr>
          <p:nvPr/>
        </p:nvSpPr>
        <p:spPr bwMode="auto">
          <a:xfrm>
            <a:off x="1447801" y="30892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300" b="1" dirty="0">
                <a:solidFill>
                  <a:srgbClr val="002060"/>
                </a:solidFill>
                <a:ea typeface="幼圆" pitchFamily="1" charset="-122"/>
              </a:rPr>
              <a:t>عدم إكمال الأعمال، أو عدم الاستمرار في التنظيم نتيجة الكسل </a:t>
            </a:r>
          </a:p>
        </p:txBody>
      </p:sp>
      <p:sp>
        <p:nvSpPr>
          <p:cNvPr id="15" name="Rectangle 14"/>
          <p:cNvSpPr>
            <a:spLocks noChangeArrowheads="1"/>
          </p:cNvSpPr>
          <p:nvPr/>
        </p:nvSpPr>
        <p:spPr bwMode="auto">
          <a:xfrm>
            <a:off x="1447801" y="41211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سوء الفهم للغير مما قد يؤدي إلى مشاكل تلتهم </a:t>
            </a:r>
            <a:r>
              <a:rPr lang="ar-EG" altLang="zh-CN" sz="2350" b="1" dirty="0" smtClean="0">
                <a:solidFill>
                  <a:srgbClr val="002060"/>
                </a:solidFill>
                <a:ea typeface="幼圆" pitchFamily="1" charset="-122"/>
              </a:rPr>
              <a:t>وقتك</a:t>
            </a:r>
            <a:endParaRPr lang="ar-EG" altLang="zh-CN" sz="2350" b="1" dirty="0">
              <a:solidFill>
                <a:srgbClr val="002060"/>
              </a:solidFill>
              <a:ea typeface="幼圆" pitchFamily="1" charset="-122"/>
            </a:endParaRP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1288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1369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1449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23854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خطوات تنظيم الوقت</a:t>
            </a:r>
          </a:p>
        </p:txBody>
      </p:sp>
    </p:spTree>
    <p:extLst>
      <p:ext uri="{BB962C8B-B14F-4D97-AF65-F5344CB8AC3E}">
        <p14:creationId xmlns:p14="http://schemas.microsoft.com/office/powerpoint/2010/main" xmlns="" val="213520103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14478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فكر في أهدافك، وانظر في رسالتك في هذه الحياة</a:t>
            </a:r>
          </a:p>
        </p:txBody>
      </p:sp>
      <p:sp>
        <p:nvSpPr>
          <p:cNvPr id="14" name="Rectangle 13"/>
          <p:cNvSpPr>
            <a:spLocks noChangeArrowheads="1"/>
          </p:cNvSpPr>
          <p:nvPr/>
        </p:nvSpPr>
        <p:spPr bwMode="auto">
          <a:xfrm>
            <a:off x="1447801" y="24796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أنظر إلى أدوارك في هذه الحياة</a:t>
            </a:r>
          </a:p>
        </p:txBody>
      </p:sp>
      <p:sp>
        <p:nvSpPr>
          <p:cNvPr id="15" name="Rectangle 14"/>
          <p:cNvSpPr>
            <a:spLocks noChangeArrowheads="1"/>
          </p:cNvSpPr>
          <p:nvPr/>
        </p:nvSpPr>
        <p:spPr bwMode="auto">
          <a:xfrm>
            <a:off x="1447801" y="35115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حدد أهدافاً لكل دور</a:t>
            </a:r>
          </a:p>
        </p:txBody>
      </p:sp>
      <p:sp>
        <p:nvSpPr>
          <p:cNvPr id="16" name="Rectangle 15"/>
          <p:cNvSpPr>
            <a:spLocks noChangeArrowheads="1"/>
          </p:cNvSpPr>
          <p:nvPr/>
        </p:nvSpPr>
        <p:spPr bwMode="auto">
          <a:xfrm>
            <a:off x="1447801" y="454342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نظم، وهنا التنظيم هو أن تضع جدولاً أسبوعياً </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5192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5273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5353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9"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61645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2714402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كيف تستغل وقتك بفعالية؟</a:t>
            </a:r>
          </a:p>
        </p:txBody>
      </p:sp>
    </p:spTree>
    <p:extLst>
      <p:ext uri="{BB962C8B-B14F-4D97-AF65-F5344CB8AC3E}">
        <p14:creationId xmlns:p14="http://schemas.microsoft.com/office/powerpoint/2010/main" xmlns="" val="166979613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14478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حاول أن تستمتع بكل عمل تقوم به</a:t>
            </a:r>
          </a:p>
        </p:txBody>
      </p:sp>
      <p:sp>
        <p:nvSpPr>
          <p:cNvPr id="14" name="Rectangle 13"/>
          <p:cNvSpPr>
            <a:spLocks noChangeArrowheads="1"/>
          </p:cNvSpPr>
          <p:nvPr/>
        </p:nvSpPr>
        <p:spPr bwMode="auto">
          <a:xfrm>
            <a:off x="1447801" y="24796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تفائل وكن إيجابياً</a:t>
            </a:r>
          </a:p>
        </p:txBody>
      </p:sp>
      <p:sp>
        <p:nvSpPr>
          <p:cNvPr id="15" name="Rectangle 14"/>
          <p:cNvSpPr>
            <a:spLocks noChangeArrowheads="1"/>
          </p:cNvSpPr>
          <p:nvPr/>
        </p:nvSpPr>
        <p:spPr bwMode="auto">
          <a:xfrm>
            <a:off x="1447801" y="35115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لا تضيع وقتك ندماً على فشلك</a:t>
            </a:r>
          </a:p>
        </p:txBody>
      </p:sp>
      <p:sp>
        <p:nvSpPr>
          <p:cNvPr id="16" name="Rectangle 15"/>
          <p:cNvSpPr>
            <a:spLocks noChangeArrowheads="1"/>
          </p:cNvSpPr>
          <p:nvPr/>
        </p:nvSpPr>
        <p:spPr bwMode="auto">
          <a:xfrm>
            <a:off x="1447801" y="454342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حاول إيجاد طرق جديدة لتوفير وقتك كل يوم</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5192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5273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5353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9"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61645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2571273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14478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أنظر لعاداتك القديمة وتخلى عن ما هو مضيع لوقتك</a:t>
            </a:r>
          </a:p>
        </p:txBody>
      </p:sp>
      <p:sp>
        <p:nvSpPr>
          <p:cNvPr id="14" name="Rectangle 13"/>
          <p:cNvSpPr>
            <a:spLocks noChangeArrowheads="1"/>
          </p:cNvSpPr>
          <p:nvPr/>
        </p:nvSpPr>
        <p:spPr bwMode="auto">
          <a:xfrm>
            <a:off x="1447801" y="24796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300" b="1" dirty="0">
                <a:solidFill>
                  <a:srgbClr val="002060"/>
                </a:solidFill>
                <a:ea typeface="幼圆" pitchFamily="1" charset="-122"/>
              </a:rPr>
              <a:t>ركز على عملك وانتهي منه ولا تشتت ذهنك في أكثر من عمل</a:t>
            </a:r>
          </a:p>
        </p:txBody>
      </p:sp>
      <p:sp>
        <p:nvSpPr>
          <p:cNvPr id="15" name="Rectangle 14"/>
          <p:cNvSpPr>
            <a:spLocks noChangeArrowheads="1"/>
          </p:cNvSpPr>
          <p:nvPr/>
        </p:nvSpPr>
        <p:spPr bwMode="auto">
          <a:xfrm>
            <a:off x="1447801" y="35115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توقف عن أي نشاط غير منتج</a:t>
            </a:r>
          </a:p>
        </p:txBody>
      </p:sp>
      <p:sp>
        <p:nvSpPr>
          <p:cNvPr id="16" name="Rectangle 15"/>
          <p:cNvSpPr>
            <a:spLocks noChangeArrowheads="1"/>
          </p:cNvSpPr>
          <p:nvPr/>
        </p:nvSpPr>
        <p:spPr bwMode="auto">
          <a:xfrm>
            <a:off x="1447801" y="454342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أنصت جيداً لكل نقاش حتى تفهم ما يقال</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5192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5273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5353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9"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61645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8246205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4419600" y="609600"/>
            <a:ext cx="44819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ماذا نعني بإدارة الوقت  ؟ </a:t>
            </a:r>
          </a:p>
        </p:txBody>
      </p:sp>
      <p:sp>
        <p:nvSpPr>
          <p:cNvPr id="7" name="AutoShape 1"/>
          <p:cNvSpPr>
            <a:spLocks noChangeArrowheads="1"/>
          </p:cNvSpPr>
          <p:nvPr/>
        </p:nvSpPr>
        <p:spPr bwMode="auto">
          <a:xfrm>
            <a:off x="242474" y="4191000"/>
            <a:ext cx="8596726" cy="14478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هي الطرق والوسائل التي تعين المرء على الاستفادة القصوى من </a:t>
            </a:r>
            <a:endParaRPr lang="ar-EG" sz="3200" dirty="0" smtClean="0">
              <a:solidFill>
                <a:srgbClr val="000000"/>
              </a:solidFill>
              <a:cs typeface="Arial" panose="020B0604020202020204" pitchFamily="34" charset="0"/>
            </a:endParaRPr>
          </a:p>
          <a:p>
            <a:pPr algn="ctr" rtl="1" fontAlgn="base">
              <a:spcBef>
                <a:spcPct val="0"/>
              </a:spcBef>
              <a:spcAft>
                <a:spcPct val="0"/>
              </a:spcAft>
            </a:pPr>
            <a:r>
              <a:rPr lang="ar-EG" sz="3200" dirty="0" smtClean="0">
                <a:solidFill>
                  <a:srgbClr val="000000"/>
                </a:solidFill>
                <a:cs typeface="Arial" panose="020B0604020202020204" pitchFamily="34" charset="0"/>
              </a:rPr>
              <a:t>وقته </a:t>
            </a:r>
            <a:r>
              <a:rPr lang="ar-EG" sz="3200" dirty="0">
                <a:solidFill>
                  <a:srgbClr val="000000"/>
                </a:solidFill>
                <a:cs typeface="Arial" panose="020B0604020202020204" pitchFamily="34" charset="0"/>
              </a:rPr>
              <a:t>في تحقيق أهدافه وخلق التوازن في حياته ما بين الواجبات </a:t>
            </a:r>
            <a:endParaRPr lang="ar-EG" sz="3200" dirty="0" smtClean="0">
              <a:solidFill>
                <a:srgbClr val="000000"/>
              </a:solidFill>
              <a:cs typeface="Arial" panose="020B0604020202020204" pitchFamily="34" charset="0"/>
            </a:endParaRPr>
          </a:p>
          <a:p>
            <a:pPr algn="ctr" rtl="1" fontAlgn="base">
              <a:spcBef>
                <a:spcPct val="0"/>
              </a:spcBef>
              <a:spcAft>
                <a:spcPct val="0"/>
              </a:spcAft>
            </a:pPr>
            <a:r>
              <a:rPr lang="ar-EG" sz="3200" dirty="0" smtClean="0">
                <a:solidFill>
                  <a:srgbClr val="000000"/>
                </a:solidFill>
                <a:cs typeface="Arial" panose="020B0604020202020204" pitchFamily="34" charset="0"/>
              </a:rPr>
              <a:t>والرغبات </a:t>
            </a:r>
            <a:r>
              <a:rPr lang="ar-EG" sz="3200" dirty="0">
                <a:solidFill>
                  <a:srgbClr val="000000"/>
                </a:solidFill>
                <a:cs typeface="Arial" panose="020B0604020202020204" pitchFamily="34" charset="0"/>
              </a:rPr>
              <a:t>والأهداف</a:t>
            </a:r>
          </a:p>
        </p:txBody>
      </p:sp>
      <p:pic>
        <p:nvPicPr>
          <p:cNvPr id="4098" name="Picture 2" descr="F:\دينى\work\صور\_new_time-management[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6240" y="737005"/>
            <a:ext cx="3261360" cy="26919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5782698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a:spLocks noChangeArrowheads="1"/>
          </p:cNvSpPr>
          <p:nvPr/>
        </p:nvSpPr>
        <p:spPr bwMode="auto">
          <a:xfrm>
            <a:off x="1447801" y="14478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قلل من مقاطعات الآخرين لك عند أدائك لعملك</a:t>
            </a:r>
          </a:p>
        </p:txBody>
      </p:sp>
      <p:sp>
        <p:nvSpPr>
          <p:cNvPr id="14" name="Rectangle 13"/>
          <p:cNvSpPr>
            <a:spLocks noChangeArrowheads="1"/>
          </p:cNvSpPr>
          <p:nvPr/>
        </p:nvSpPr>
        <p:spPr bwMode="auto">
          <a:xfrm>
            <a:off x="1447801" y="24796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300" b="1" dirty="0">
                <a:solidFill>
                  <a:srgbClr val="002060"/>
                </a:solidFill>
                <a:ea typeface="幼圆" pitchFamily="1" charset="-122"/>
              </a:rPr>
              <a:t>أسأل نفسك دائماً ما الذي أستطيع فعله لاستغلال وقتي الآن</a:t>
            </a:r>
          </a:p>
        </p:txBody>
      </p:sp>
      <p:sp>
        <p:nvSpPr>
          <p:cNvPr id="15" name="Rectangle 14"/>
          <p:cNvSpPr>
            <a:spLocks noChangeArrowheads="1"/>
          </p:cNvSpPr>
          <p:nvPr/>
        </p:nvSpPr>
        <p:spPr bwMode="auto">
          <a:xfrm>
            <a:off x="1447801" y="351155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أقرأ أهدافك وخططك في كل فرصة يومياً</a:t>
            </a:r>
          </a:p>
        </p:txBody>
      </p:sp>
      <p:sp>
        <p:nvSpPr>
          <p:cNvPr id="16" name="Rectangle 15"/>
          <p:cNvSpPr>
            <a:spLocks noChangeArrowheads="1"/>
          </p:cNvSpPr>
          <p:nvPr/>
        </p:nvSpPr>
        <p:spPr bwMode="auto">
          <a:xfrm>
            <a:off x="1447801" y="454342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لا تجعل من الجداول قيد يقيدك، بل اجعلها في خدمتك</a:t>
            </a:r>
          </a:p>
        </p:txBody>
      </p:sp>
      <p:pic>
        <p:nvPicPr>
          <p:cNvPr id="17" name="Picture 16"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5192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5273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8"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5353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9"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61645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7417564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8" name="Bevel 77"/>
          <p:cNvSpPr/>
          <p:nvPr/>
        </p:nvSpPr>
        <p:spPr>
          <a:xfrm>
            <a:off x="914400" y="1447800"/>
            <a:ext cx="6934200" cy="3048000"/>
          </a:xfrm>
          <a:prstGeom prst="bevel">
            <a:avLst/>
          </a:prstGeom>
          <a:solidFill>
            <a:srgbClr val="CC00FF"/>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المبادئ العشرة لإدارة الوقت بفاعلية</a:t>
            </a:r>
          </a:p>
        </p:txBody>
      </p:sp>
    </p:spTree>
    <p:extLst>
      <p:ext uri="{BB962C8B-B14F-4D97-AF65-F5344CB8AC3E}">
        <p14:creationId xmlns:p14="http://schemas.microsoft.com/office/powerpoint/2010/main" xmlns="" val="266242229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أولاً: المبادئ المتعلقة بالتخطيط</a:t>
            </a:r>
          </a:p>
        </p:txBody>
      </p:sp>
      <p:sp>
        <p:nvSpPr>
          <p:cNvPr id="6" name="Rounded Rectangle 5"/>
          <p:cNvSpPr/>
          <p:nvPr/>
        </p:nvSpPr>
        <p:spPr>
          <a:xfrm>
            <a:off x="5029200" y="4308389"/>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800" dirty="0"/>
              <a:t>مبدأ تحليل الوقت</a:t>
            </a:r>
          </a:p>
        </p:txBody>
      </p:sp>
      <p:sp>
        <p:nvSpPr>
          <p:cNvPr id="7" name="Rounded Rectangle 6"/>
          <p:cNvSpPr/>
          <p:nvPr/>
        </p:nvSpPr>
        <p:spPr>
          <a:xfrm>
            <a:off x="1371600" y="4267200"/>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800" dirty="0"/>
              <a:t>مبدأ التخطيط اليومي</a:t>
            </a:r>
          </a:p>
        </p:txBody>
      </p:sp>
      <p:sp>
        <p:nvSpPr>
          <p:cNvPr id="8" name="Rounded Rectangle 7"/>
          <p:cNvSpPr/>
          <p:nvPr/>
        </p:nvSpPr>
        <p:spPr>
          <a:xfrm>
            <a:off x="5029200" y="5410200"/>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800" dirty="0"/>
              <a:t>مبدأ تخصيص الوقت حسب الأولوية</a:t>
            </a:r>
          </a:p>
        </p:txBody>
      </p:sp>
      <p:sp>
        <p:nvSpPr>
          <p:cNvPr id="9" name="Rounded Rectangle 8"/>
          <p:cNvSpPr/>
          <p:nvPr/>
        </p:nvSpPr>
        <p:spPr>
          <a:xfrm>
            <a:off x="1371600" y="5410200"/>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800" dirty="0"/>
              <a:t>مبدأ المرونة</a:t>
            </a:r>
          </a:p>
        </p:txBody>
      </p:sp>
    </p:spTree>
    <p:extLst>
      <p:ext uri="{BB962C8B-B14F-4D97-AF65-F5344CB8AC3E}">
        <p14:creationId xmlns:p14="http://schemas.microsoft.com/office/powerpoint/2010/main" xmlns="" val="321203946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par>
                          <p:cTn id="11" fill="hold">
                            <p:stCondLst>
                              <p:cond delay="19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900"/>
                            </p:stCondLst>
                            <p:childTnLst>
                              <p:par>
                                <p:cTn id="19" presetID="31"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par>
                          <p:cTn id="25" fill="hold">
                            <p:stCondLst>
                              <p:cond delay="3900"/>
                            </p:stCondLst>
                            <p:childTnLst>
                              <p:par>
                                <p:cTn id="26" presetID="31"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fltVal val="0"/>
                                          </p:val>
                                        </p:tav>
                                        <p:tav tm="100000">
                                          <p:val>
                                            <p:strVal val="#ppt_w"/>
                                          </p:val>
                                        </p:tav>
                                      </p:tavLst>
                                    </p:anim>
                                    <p:anim calcmode="lin" valueType="num">
                                      <p:cBhvr>
                                        <p:cTn id="29" dur="1000" fill="hold"/>
                                        <p:tgtEl>
                                          <p:spTgt spid="7"/>
                                        </p:tgtEl>
                                        <p:attrNameLst>
                                          <p:attrName>ppt_h</p:attrName>
                                        </p:attrNameLst>
                                      </p:cBhvr>
                                      <p:tavLst>
                                        <p:tav tm="0">
                                          <p:val>
                                            <p:fltVal val="0"/>
                                          </p:val>
                                        </p:tav>
                                        <p:tav tm="100000">
                                          <p:val>
                                            <p:strVal val="#ppt_h"/>
                                          </p:val>
                                        </p:tav>
                                      </p:tavLst>
                                    </p:anim>
                                    <p:anim calcmode="lin" valueType="num">
                                      <p:cBhvr>
                                        <p:cTn id="30" dur="1000" fill="hold"/>
                                        <p:tgtEl>
                                          <p:spTgt spid="7"/>
                                        </p:tgtEl>
                                        <p:attrNameLst>
                                          <p:attrName>style.rotation</p:attrName>
                                        </p:attrNameLst>
                                      </p:cBhvr>
                                      <p:tavLst>
                                        <p:tav tm="0">
                                          <p:val>
                                            <p:fltVal val="90"/>
                                          </p:val>
                                        </p:tav>
                                        <p:tav tm="100000">
                                          <p:val>
                                            <p:fltVal val="0"/>
                                          </p:val>
                                        </p:tav>
                                      </p:tavLst>
                                    </p:anim>
                                    <p:animEffect transition="in" filter="fade">
                                      <p:cBhvr>
                                        <p:cTn id="31" dur="1000"/>
                                        <p:tgtEl>
                                          <p:spTgt spid="7"/>
                                        </p:tgtEl>
                                      </p:cBhvr>
                                    </p:animEffect>
                                  </p:childTnLst>
                                </p:cTn>
                              </p:par>
                            </p:childTnLst>
                          </p:cTn>
                        </p:par>
                        <p:par>
                          <p:cTn id="32" fill="hold">
                            <p:stCondLst>
                              <p:cond delay="4900"/>
                            </p:stCondLst>
                            <p:childTnLst>
                              <p:par>
                                <p:cTn id="33" presetID="31"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 calcmode="lin" valueType="num">
                                      <p:cBhvr>
                                        <p:cTn id="37" dur="1000" fill="hold"/>
                                        <p:tgtEl>
                                          <p:spTgt spid="9"/>
                                        </p:tgtEl>
                                        <p:attrNameLst>
                                          <p:attrName>style.rotation</p:attrName>
                                        </p:attrNameLst>
                                      </p:cBhvr>
                                      <p:tavLst>
                                        <p:tav tm="0">
                                          <p:val>
                                            <p:fltVal val="90"/>
                                          </p:val>
                                        </p:tav>
                                        <p:tav tm="100000">
                                          <p:val>
                                            <p:fltVal val="0"/>
                                          </p:val>
                                        </p:tav>
                                      </p:tavLst>
                                    </p:anim>
                                    <p:animEffect transition="in" filter="fade">
                                      <p:cBhvr>
                                        <p:cTn id="3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228600"/>
            <a:ext cx="5105400" cy="19812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تحليل الوقت</a:t>
            </a:r>
          </a:p>
        </p:txBody>
      </p:sp>
      <p:pic>
        <p:nvPicPr>
          <p:cNvPr id="27650" name="Picture 2" descr="F:\دينى\work\صور\time-management.jpg"/>
          <p:cNvPicPr>
            <a:picLocks noChangeAspect="1" noChangeArrowheads="1"/>
          </p:cNvPicPr>
          <p:nvPr/>
        </p:nvPicPr>
        <p:blipFill>
          <a:blip r:embed="rId3">
            <a:clrChange>
              <a:clrFrom>
                <a:srgbClr val="F1F2ED"/>
              </a:clrFrom>
              <a:clrTo>
                <a:srgbClr val="F1F2ED">
                  <a:alpha val="0"/>
                </a:srgbClr>
              </a:clrTo>
            </a:clrChange>
            <a:extLst>
              <a:ext uri="{28A0092B-C50C-407E-A947-70E740481C1C}">
                <a14:useLocalDpi xmlns:a14="http://schemas.microsoft.com/office/drawing/2010/main" xmlns="" val="0"/>
              </a:ext>
            </a:extLst>
          </a:blip>
          <a:srcRect/>
          <a:stretch>
            <a:fillRect/>
          </a:stretch>
        </p:blipFill>
        <p:spPr bwMode="auto">
          <a:xfrm>
            <a:off x="533400" y="2590800"/>
            <a:ext cx="8077200" cy="3733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1459671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150"/>
                            </p:stCondLst>
                            <p:childTnLst>
                              <p:par>
                                <p:cTn id="12" presetID="31" presetClass="entr" presetSubtype="0" fill="hold" nodeType="afterEffect">
                                  <p:stCondLst>
                                    <p:cond delay="0"/>
                                  </p:stCondLst>
                                  <p:childTnLst>
                                    <p:set>
                                      <p:cBhvr>
                                        <p:cTn id="13" dur="1" fill="hold">
                                          <p:stCondLst>
                                            <p:cond delay="0"/>
                                          </p:stCondLst>
                                        </p:cTn>
                                        <p:tgtEl>
                                          <p:spTgt spid="27650"/>
                                        </p:tgtEl>
                                        <p:attrNameLst>
                                          <p:attrName>style.visibility</p:attrName>
                                        </p:attrNameLst>
                                      </p:cBhvr>
                                      <p:to>
                                        <p:strVal val="visible"/>
                                      </p:to>
                                    </p:set>
                                    <p:anim calcmode="lin" valueType="num">
                                      <p:cBhvr>
                                        <p:cTn id="14" dur="1000" fill="hold"/>
                                        <p:tgtEl>
                                          <p:spTgt spid="27650"/>
                                        </p:tgtEl>
                                        <p:attrNameLst>
                                          <p:attrName>ppt_w</p:attrName>
                                        </p:attrNameLst>
                                      </p:cBhvr>
                                      <p:tavLst>
                                        <p:tav tm="0">
                                          <p:val>
                                            <p:fltVal val="0"/>
                                          </p:val>
                                        </p:tav>
                                        <p:tav tm="100000">
                                          <p:val>
                                            <p:strVal val="#ppt_w"/>
                                          </p:val>
                                        </p:tav>
                                      </p:tavLst>
                                    </p:anim>
                                    <p:anim calcmode="lin" valueType="num">
                                      <p:cBhvr>
                                        <p:cTn id="15" dur="1000" fill="hold"/>
                                        <p:tgtEl>
                                          <p:spTgt spid="27650"/>
                                        </p:tgtEl>
                                        <p:attrNameLst>
                                          <p:attrName>ppt_h</p:attrName>
                                        </p:attrNameLst>
                                      </p:cBhvr>
                                      <p:tavLst>
                                        <p:tav tm="0">
                                          <p:val>
                                            <p:fltVal val="0"/>
                                          </p:val>
                                        </p:tav>
                                        <p:tav tm="100000">
                                          <p:val>
                                            <p:strVal val="#ppt_h"/>
                                          </p:val>
                                        </p:tav>
                                      </p:tavLst>
                                    </p:anim>
                                    <p:anim calcmode="lin" valueType="num">
                                      <p:cBhvr>
                                        <p:cTn id="16" dur="1000" fill="hold"/>
                                        <p:tgtEl>
                                          <p:spTgt spid="27650"/>
                                        </p:tgtEl>
                                        <p:attrNameLst>
                                          <p:attrName>style.rotation</p:attrName>
                                        </p:attrNameLst>
                                      </p:cBhvr>
                                      <p:tavLst>
                                        <p:tav tm="0">
                                          <p:val>
                                            <p:fltVal val="90"/>
                                          </p:val>
                                        </p:tav>
                                        <p:tav tm="100000">
                                          <p:val>
                                            <p:fltVal val="0"/>
                                          </p:val>
                                        </p:tav>
                                      </p:tavLst>
                                    </p:anim>
                                    <p:animEffect transition="in" filter="fade">
                                      <p:cBhvr>
                                        <p:cTn id="17" dur="10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ounded Rectangle 9"/>
          <p:cNvSpPr/>
          <p:nvPr/>
        </p:nvSpPr>
        <p:spPr>
          <a:xfrm>
            <a:off x="609600" y="3124200"/>
            <a:ext cx="8001000" cy="3124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smtClean="0"/>
              <a:t>إذا </a:t>
            </a:r>
            <a:r>
              <a:rPr lang="ar-EG" sz="3200" dirty="0"/>
              <a:t>لم يفهم المدير كيف يصرف وقته عادة فلن يتمكن من الاختيار من بين الطرق البديلة لاستخدامه. ينبغي عليه أولاً أن يحدد كيف يصرف وقته حاليا وذلك باستخدام الإجراء الشائع والمقبول وهو تحليل استخدام الفرد للوقت بواسطة البيانات التي تجمع عبر فترة من </a:t>
            </a:r>
            <a:r>
              <a:rPr lang="ar-EG" sz="3200" dirty="0" smtClean="0"/>
              <a:t>الوقت هذا </a:t>
            </a:r>
            <a:r>
              <a:rPr lang="ar-EG" sz="3200" dirty="0"/>
              <a:t>هو أول مبدأ في التخطيط ويسمى مبدأ تحليل الوقت</a:t>
            </a:r>
          </a:p>
        </p:txBody>
      </p:sp>
      <p:sp>
        <p:nvSpPr>
          <p:cNvPr id="9" name="Rounded Rectangle 8"/>
          <p:cNvSpPr/>
          <p:nvPr/>
        </p:nvSpPr>
        <p:spPr>
          <a:xfrm>
            <a:off x="609600" y="685800"/>
            <a:ext cx="8001000" cy="1981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تحليل الوقت من متطلبات إدارة </a:t>
            </a:r>
            <a:r>
              <a:rPr lang="ar-EG" sz="3200" dirty="0" smtClean="0"/>
              <a:t>الوقت </a:t>
            </a:r>
            <a:r>
              <a:rPr lang="ar-EG" sz="3200" dirty="0"/>
              <a:t>من الضروري، كأساس لهذا التحليل الاحتفاظ بجدول يومي للنشاطات لتسجيلها عبر فترات من 15 إلى 30 دقيقة ولمدة أسبوعين متتاليين</a:t>
            </a:r>
          </a:p>
        </p:txBody>
      </p:sp>
    </p:spTree>
    <p:extLst>
      <p:ext uri="{BB962C8B-B14F-4D97-AF65-F5344CB8AC3E}">
        <p14:creationId xmlns:p14="http://schemas.microsoft.com/office/powerpoint/2010/main" xmlns="" val="374518072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152400"/>
            <a:ext cx="5105400" cy="19050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التخطيط اليومي</a:t>
            </a:r>
          </a:p>
        </p:txBody>
      </p:sp>
      <p:pic>
        <p:nvPicPr>
          <p:cNvPr id="28674" name="Picture 2" descr="F:\دينى\work\صور\VIP-plan-image.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0999" y="2133600"/>
            <a:ext cx="8382002" cy="4114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9162673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300"/>
                            </p:stCondLst>
                            <p:childTnLst>
                              <p:par>
                                <p:cTn id="12" presetID="31" presetClass="entr" presetSubtype="0" fill="hold" nodeType="afterEffect">
                                  <p:stCondLst>
                                    <p:cond delay="0"/>
                                  </p:stCondLst>
                                  <p:childTnLst>
                                    <p:set>
                                      <p:cBhvr>
                                        <p:cTn id="13" dur="1" fill="hold">
                                          <p:stCondLst>
                                            <p:cond delay="0"/>
                                          </p:stCondLst>
                                        </p:cTn>
                                        <p:tgtEl>
                                          <p:spTgt spid="28674"/>
                                        </p:tgtEl>
                                        <p:attrNameLst>
                                          <p:attrName>style.visibility</p:attrName>
                                        </p:attrNameLst>
                                      </p:cBhvr>
                                      <p:to>
                                        <p:strVal val="visible"/>
                                      </p:to>
                                    </p:set>
                                    <p:anim calcmode="lin" valueType="num">
                                      <p:cBhvr>
                                        <p:cTn id="14" dur="1000" fill="hold"/>
                                        <p:tgtEl>
                                          <p:spTgt spid="28674"/>
                                        </p:tgtEl>
                                        <p:attrNameLst>
                                          <p:attrName>ppt_w</p:attrName>
                                        </p:attrNameLst>
                                      </p:cBhvr>
                                      <p:tavLst>
                                        <p:tav tm="0">
                                          <p:val>
                                            <p:fltVal val="0"/>
                                          </p:val>
                                        </p:tav>
                                        <p:tav tm="100000">
                                          <p:val>
                                            <p:strVal val="#ppt_w"/>
                                          </p:val>
                                        </p:tav>
                                      </p:tavLst>
                                    </p:anim>
                                    <p:anim calcmode="lin" valueType="num">
                                      <p:cBhvr>
                                        <p:cTn id="15" dur="1000" fill="hold"/>
                                        <p:tgtEl>
                                          <p:spTgt spid="28674"/>
                                        </p:tgtEl>
                                        <p:attrNameLst>
                                          <p:attrName>ppt_h</p:attrName>
                                        </p:attrNameLst>
                                      </p:cBhvr>
                                      <p:tavLst>
                                        <p:tav tm="0">
                                          <p:val>
                                            <p:fltVal val="0"/>
                                          </p:val>
                                        </p:tav>
                                        <p:tav tm="100000">
                                          <p:val>
                                            <p:strVal val="#ppt_h"/>
                                          </p:val>
                                        </p:tav>
                                      </p:tavLst>
                                    </p:anim>
                                    <p:anim calcmode="lin" valueType="num">
                                      <p:cBhvr>
                                        <p:cTn id="16" dur="1000" fill="hold"/>
                                        <p:tgtEl>
                                          <p:spTgt spid="28674"/>
                                        </p:tgtEl>
                                        <p:attrNameLst>
                                          <p:attrName>style.rotation</p:attrName>
                                        </p:attrNameLst>
                                      </p:cBhvr>
                                      <p:tavLst>
                                        <p:tav tm="0">
                                          <p:val>
                                            <p:fltVal val="90"/>
                                          </p:val>
                                        </p:tav>
                                        <p:tav tm="100000">
                                          <p:val>
                                            <p:fltVal val="0"/>
                                          </p:val>
                                        </p:tav>
                                      </p:tavLst>
                                    </p:anim>
                                    <p:animEffect transition="in" filter="fade">
                                      <p:cBhvr>
                                        <p:cTn id="17" dur="1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ounded Rectangle 9"/>
          <p:cNvSpPr/>
          <p:nvPr/>
        </p:nvSpPr>
        <p:spPr>
          <a:xfrm>
            <a:off x="609600" y="2590800"/>
            <a:ext cx="8001000" cy="39624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smtClean="0"/>
              <a:t>إن </a:t>
            </a:r>
            <a:r>
              <a:rPr lang="ar-EG" sz="3200" dirty="0"/>
              <a:t>التخطيط غير الملائم هو السبب الأساسي للإدارة السيئة للوقت. فالتخطيط الفعال سيقضي على مشكلة تضييع الوقت، والتوصيات لإعداد الخطط تأخذ أشكالاً مختلفة. فمعظم الكتاب يتفقون على أن الخطط ينبغي أن تعد يوميا، وان تتألف من قائمة من الأعمال وجدول زمني لإنجازها، ويبدو أن عند تحديد الخطة اليومية يجب ترتيب الأولويات للقيام بالعمل المقرر. وعليه" حدد الأولويات واتبع قراراتك التي اتخذتها في ذلك".</a:t>
            </a:r>
          </a:p>
        </p:txBody>
      </p:sp>
      <p:sp>
        <p:nvSpPr>
          <p:cNvPr id="9" name="Rounded Rectangle 8"/>
          <p:cNvSpPr/>
          <p:nvPr/>
        </p:nvSpPr>
        <p:spPr>
          <a:xfrm>
            <a:off x="609600" y="304800"/>
            <a:ext cx="8001000" cy="1981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من الضروري القيام بالتخطيط اليومي بعد انتهاء عمل اليوم أو قبل ابتداء العمل في اليوم التالي، بحيث يتلاءم مع الأهداف القصيرة الأجل ومع المهمات، وذلك من اجل الاستفادة الفعالة من الوقت الشخصي</a:t>
            </a:r>
          </a:p>
        </p:txBody>
      </p:sp>
    </p:spTree>
    <p:extLst>
      <p:ext uri="{BB962C8B-B14F-4D97-AF65-F5344CB8AC3E}">
        <p14:creationId xmlns:p14="http://schemas.microsoft.com/office/powerpoint/2010/main" xmlns="" val="356034989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152400"/>
            <a:ext cx="5105400" cy="18288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تخصيص الوقت حسب الأولوية</a:t>
            </a:r>
          </a:p>
        </p:txBody>
      </p:sp>
      <p:pic>
        <p:nvPicPr>
          <p:cNvPr id="29698" name="Picture 2" descr="F:\دينى\work\صور\zxasde.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1" y="2133600"/>
            <a:ext cx="8229598" cy="42291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5259518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700"/>
                            </p:stCondLst>
                            <p:childTnLst>
                              <p:par>
                                <p:cTn id="12" presetID="31" presetClass="entr" presetSubtype="0" fill="hold" nodeType="afterEffect">
                                  <p:stCondLst>
                                    <p:cond delay="0"/>
                                  </p:stCondLst>
                                  <p:childTnLst>
                                    <p:set>
                                      <p:cBhvr>
                                        <p:cTn id="13" dur="1" fill="hold">
                                          <p:stCondLst>
                                            <p:cond delay="0"/>
                                          </p:stCondLst>
                                        </p:cTn>
                                        <p:tgtEl>
                                          <p:spTgt spid="29698"/>
                                        </p:tgtEl>
                                        <p:attrNameLst>
                                          <p:attrName>style.visibility</p:attrName>
                                        </p:attrNameLst>
                                      </p:cBhvr>
                                      <p:to>
                                        <p:strVal val="visible"/>
                                      </p:to>
                                    </p:set>
                                    <p:anim calcmode="lin" valueType="num">
                                      <p:cBhvr>
                                        <p:cTn id="14" dur="1000" fill="hold"/>
                                        <p:tgtEl>
                                          <p:spTgt spid="29698"/>
                                        </p:tgtEl>
                                        <p:attrNameLst>
                                          <p:attrName>ppt_w</p:attrName>
                                        </p:attrNameLst>
                                      </p:cBhvr>
                                      <p:tavLst>
                                        <p:tav tm="0">
                                          <p:val>
                                            <p:fltVal val="0"/>
                                          </p:val>
                                        </p:tav>
                                        <p:tav tm="100000">
                                          <p:val>
                                            <p:strVal val="#ppt_w"/>
                                          </p:val>
                                        </p:tav>
                                      </p:tavLst>
                                    </p:anim>
                                    <p:anim calcmode="lin" valueType="num">
                                      <p:cBhvr>
                                        <p:cTn id="15" dur="1000" fill="hold"/>
                                        <p:tgtEl>
                                          <p:spTgt spid="29698"/>
                                        </p:tgtEl>
                                        <p:attrNameLst>
                                          <p:attrName>ppt_h</p:attrName>
                                        </p:attrNameLst>
                                      </p:cBhvr>
                                      <p:tavLst>
                                        <p:tav tm="0">
                                          <p:val>
                                            <p:fltVal val="0"/>
                                          </p:val>
                                        </p:tav>
                                        <p:tav tm="100000">
                                          <p:val>
                                            <p:strVal val="#ppt_h"/>
                                          </p:val>
                                        </p:tav>
                                      </p:tavLst>
                                    </p:anim>
                                    <p:anim calcmode="lin" valueType="num">
                                      <p:cBhvr>
                                        <p:cTn id="16" dur="1000" fill="hold"/>
                                        <p:tgtEl>
                                          <p:spTgt spid="29698"/>
                                        </p:tgtEl>
                                        <p:attrNameLst>
                                          <p:attrName>style.rotation</p:attrName>
                                        </p:attrNameLst>
                                      </p:cBhvr>
                                      <p:tavLst>
                                        <p:tav tm="0">
                                          <p:val>
                                            <p:fltVal val="90"/>
                                          </p:val>
                                        </p:tav>
                                        <p:tav tm="100000">
                                          <p:val>
                                            <p:fltVal val="0"/>
                                          </p:val>
                                        </p:tav>
                                      </p:tavLst>
                                    </p:anim>
                                    <p:animEffect transition="in" filter="fade">
                                      <p:cBhvr>
                                        <p:cTn id="17" dur="10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ounded Rectangle 8"/>
          <p:cNvSpPr/>
          <p:nvPr/>
        </p:nvSpPr>
        <p:spPr>
          <a:xfrm>
            <a:off x="609600" y="304800"/>
            <a:ext cx="8001000" cy="1219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يجب تخصيص الوقت المتوافر في يوم العمل لإنجاز تلك الأعمال التي تعتبر ذات أولوية عالية</a:t>
            </a:r>
          </a:p>
        </p:txBody>
      </p:sp>
      <p:sp>
        <p:nvSpPr>
          <p:cNvPr id="6" name="Rounded Rectangle 5"/>
          <p:cNvSpPr/>
          <p:nvPr/>
        </p:nvSpPr>
        <p:spPr>
          <a:xfrm>
            <a:off x="609600" y="1828800"/>
            <a:ext cx="8001000" cy="1981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المبدأ الثالث من مبادئ التخطيط فهو تخصيص الوقت حسب الأولوية. ونقوم بذلك بعد أن نكتب الأعمال المطلوب القيام بها في الخطة اليومية، وذلك حسب أولوياتها وتخصيص الوقت المتاح لإنجازها</a:t>
            </a:r>
          </a:p>
        </p:txBody>
      </p:sp>
      <p:sp>
        <p:nvSpPr>
          <p:cNvPr id="7" name="Rounded Rectangle 6"/>
          <p:cNvSpPr/>
          <p:nvPr/>
        </p:nvSpPr>
        <p:spPr>
          <a:xfrm>
            <a:off x="609600" y="4114800"/>
            <a:ext cx="8001000" cy="2133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إن طريقة تحديد الأولويات قد درست بشمول بواسطة المفكرين الذين اقترحوا تصنيف مهمات العمل بثلاث طرق تساعد في الوصول إلى تحديد الأولويات. تعتمد طريقته على ظاهرة إن الأشياء التي نعتبرها ملحة ليست دائما مهمة</a:t>
            </a:r>
          </a:p>
        </p:txBody>
      </p:sp>
    </p:spTree>
    <p:extLst>
      <p:ext uri="{BB962C8B-B14F-4D97-AF65-F5344CB8AC3E}">
        <p14:creationId xmlns:p14="http://schemas.microsoft.com/office/powerpoint/2010/main" xmlns="" val="59014054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228600"/>
            <a:ext cx="5105400" cy="16764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المرونة</a:t>
            </a:r>
          </a:p>
        </p:txBody>
      </p:sp>
      <p:pic>
        <p:nvPicPr>
          <p:cNvPr id="30722" name="Picture 2" descr="F:\دينى\work\صور\المرونة.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33400" y="2262187"/>
            <a:ext cx="8077200" cy="39862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9945562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30722"/>
                                        </p:tgtEl>
                                        <p:attrNameLst>
                                          <p:attrName>style.visibility</p:attrName>
                                        </p:attrNameLst>
                                      </p:cBhvr>
                                      <p:to>
                                        <p:strVal val="visible"/>
                                      </p:to>
                                    </p:set>
                                    <p:anim calcmode="lin" valueType="num">
                                      <p:cBhvr>
                                        <p:cTn id="14" dur="1000" fill="hold"/>
                                        <p:tgtEl>
                                          <p:spTgt spid="30722"/>
                                        </p:tgtEl>
                                        <p:attrNameLst>
                                          <p:attrName>ppt_w</p:attrName>
                                        </p:attrNameLst>
                                      </p:cBhvr>
                                      <p:tavLst>
                                        <p:tav tm="0">
                                          <p:val>
                                            <p:fltVal val="0"/>
                                          </p:val>
                                        </p:tav>
                                        <p:tav tm="100000">
                                          <p:val>
                                            <p:strVal val="#ppt_w"/>
                                          </p:val>
                                        </p:tav>
                                      </p:tavLst>
                                    </p:anim>
                                    <p:anim calcmode="lin" valueType="num">
                                      <p:cBhvr>
                                        <p:cTn id="15" dur="1000" fill="hold"/>
                                        <p:tgtEl>
                                          <p:spTgt spid="30722"/>
                                        </p:tgtEl>
                                        <p:attrNameLst>
                                          <p:attrName>ppt_h</p:attrName>
                                        </p:attrNameLst>
                                      </p:cBhvr>
                                      <p:tavLst>
                                        <p:tav tm="0">
                                          <p:val>
                                            <p:fltVal val="0"/>
                                          </p:val>
                                        </p:tav>
                                        <p:tav tm="100000">
                                          <p:val>
                                            <p:strVal val="#ppt_h"/>
                                          </p:val>
                                        </p:tav>
                                      </p:tavLst>
                                    </p:anim>
                                    <p:anim calcmode="lin" valueType="num">
                                      <p:cBhvr>
                                        <p:cTn id="16" dur="1000" fill="hold"/>
                                        <p:tgtEl>
                                          <p:spTgt spid="30722"/>
                                        </p:tgtEl>
                                        <p:attrNameLst>
                                          <p:attrName>style.rotation</p:attrName>
                                        </p:attrNameLst>
                                      </p:cBhvr>
                                      <p:tavLst>
                                        <p:tav tm="0">
                                          <p:val>
                                            <p:fltVal val="90"/>
                                          </p:val>
                                        </p:tav>
                                        <p:tav tm="100000">
                                          <p:val>
                                            <p:fltVal val="0"/>
                                          </p:val>
                                        </p:tav>
                                      </p:tavLst>
                                    </p:anim>
                                    <p:animEffect transition="in" filter="fade">
                                      <p:cBhvr>
                                        <p:cTn id="17" dur="10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4419600" y="815975"/>
            <a:ext cx="44819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هلمر لإدارة الوقت</a:t>
            </a:r>
          </a:p>
        </p:txBody>
      </p:sp>
      <p:sp>
        <p:nvSpPr>
          <p:cNvPr id="7" name="AutoShape 1"/>
          <p:cNvSpPr>
            <a:spLocks noChangeArrowheads="1"/>
          </p:cNvSpPr>
          <p:nvPr/>
        </p:nvSpPr>
        <p:spPr bwMode="auto">
          <a:xfrm>
            <a:off x="242474" y="4572000"/>
            <a:ext cx="8596726" cy="11049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تحديد ووضع أولويات لأهدافنا بحيث يمكننا  تخصيص وقت </a:t>
            </a:r>
            <a:r>
              <a:rPr lang="ar-EG" sz="3200" dirty="0" smtClean="0">
                <a:solidFill>
                  <a:srgbClr val="000000"/>
                </a:solidFill>
                <a:cs typeface="Arial" panose="020B0604020202020204" pitchFamily="34" charset="0"/>
              </a:rPr>
              <a:t>أكبر</a:t>
            </a:r>
          </a:p>
          <a:p>
            <a:pPr algn="ctr" rtl="1" fontAlgn="base">
              <a:spcBef>
                <a:spcPct val="0"/>
              </a:spcBef>
              <a:spcAft>
                <a:spcPct val="0"/>
              </a:spcAft>
            </a:pPr>
            <a:r>
              <a:rPr lang="ar-EG" sz="3200" dirty="0" smtClean="0">
                <a:solidFill>
                  <a:srgbClr val="000000"/>
                </a:solidFill>
                <a:cs typeface="Arial" panose="020B0604020202020204" pitchFamily="34" charset="0"/>
              </a:rPr>
              <a:t> </a:t>
            </a:r>
            <a:r>
              <a:rPr lang="ar-EG" sz="3200" dirty="0">
                <a:solidFill>
                  <a:srgbClr val="000000"/>
                </a:solidFill>
                <a:cs typeface="Arial" panose="020B0604020202020204" pitchFamily="34" charset="0"/>
              </a:rPr>
              <a:t>للمهام المهمة ووقت أقل للمهام الغير مهمة</a:t>
            </a:r>
          </a:p>
        </p:txBody>
      </p:sp>
      <p:pic>
        <p:nvPicPr>
          <p:cNvPr id="5122" name="Picture 2" descr="F:\دينى\work\صور\2216ر08.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5276" y="304800"/>
            <a:ext cx="3514724" cy="2743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0436862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ounded Rectangle 8"/>
          <p:cNvSpPr/>
          <p:nvPr/>
        </p:nvSpPr>
        <p:spPr>
          <a:xfrm>
            <a:off x="609600" y="152400"/>
            <a:ext cx="8001000" cy="1981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يجب أن تكون المرونة من الأمور الرئيسية التي تؤخذ في الاعتبار عند اختيار الخطط فيما يتعلق باستخدام الوقت الشخصي، أي انه يجب إلا يتم الإفراط أو التقليل من الوقت المطلوب</a:t>
            </a:r>
          </a:p>
        </p:txBody>
      </p:sp>
      <p:sp>
        <p:nvSpPr>
          <p:cNvPr id="6" name="Rounded Rectangle 5"/>
          <p:cNvSpPr/>
          <p:nvPr/>
        </p:nvSpPr>
        <p:spPr>
          <a:xfrm>
            <a:off x="609600" y="2286000"/>
            <a:ext cx="8001000" cy="1981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وعند إعداد الخطة اليومية ينبغي أن يدرك الفرد حدود مقدار الوقت في يوم العمل الذي يمكن أن تجدول فيه المهام. فالمدير الذي يخطط لملء كل دقيقة من يوم العمل سيجد أن عدم المرونة في الجدول لا يمكن أن يجعله قادرا على اتباعه</a:t>
            </a:r>
          </a:p>
        </p:txBody>
      </p:sp>
      <p:sp>
        <p:nvSpPr>
          <p:cNvPr id="7" name="Rounded Rectangle 6"/>
          <p:cNvSpPr/>
          <p:nvPr/>
        </p:nvSpPr>
        <p:spPr>
          <a:xfrm>
            <a:off x="609600" y="4495800"/>
            <a:ext cx="8001000" cy="2133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إن أي شخص في موقع إداري مهم يقوم بجدولة اكثر من نصف يومه يكون مغاليا. فعلى الأقل يمكن أن نتوقع أن نصف وقت المدير سيقضيه في معالجة الأزمات والطوارئ وضغوط العمل اليومي في منظمة كبيرة.</a:t>
            </a:r>
          </a:p>
        </p:txBody>
      </p:sp>
    </p:spTree>
    <p:extLst>
      <p:ext uri="{BB962C8B-B14F-4D97-AF65-F5344CB8AC3E}">
        <p14:creationId xmlns:p14="http://schemas.microsoft.com/office/powerpoint/2010/main" xmlns="" val="382029027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ثانيا: المبادئ المتعلقة بالتنظيم</a:t>
            </a:r>
          </a:p>
        </p:txBody>
      </p:sp>
      <p:sp>
        <p:nvSpPr>
          <p:cNvPr id="10" name="Rounded Rectangle 9"/>
          <p:cNvSpPr/>
          <p:nvPr/>
        </p:nvSpPr>
        <p:spPr>
          <a:xfrm>
            <a:off x="4876800" y="4343400"/>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مبدأ التفويض</a:t>
            </a:r>
          </a:p>
        </p:txBody>
      </p:sp>
      <p:sp>
        <p:nvSpPr>
          <p:cNvPr id="11" name="Rounded Rectangle 10"/>
          <p:cNvSpPr/>
          <p:nvPr/>
        </p:nvSpPr>
        <p:spPr>
          <a:xfrm>
            <a:off x="4876800" y="5486400"/>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مبدأ تقسيم النشاط </a:t>
            </a:r>
            <a:endParaRPr lang="ar-EG" sz="3200" dirty="0" smtClean="0"/>
          </a:p>
        </p:txBody>
      </p:sp>
      <p:sp>
        <p:nvSpPr>
          <p:cNvPr id="12" name="Rounded Rectangle 11"/>
          <p:cNvSpPr/>
          <p:nvPr/>
        </p:nvSpPr>
        <p:spPr>
          <a:xfrm>
            <a:off x="1295400" y="4343400"/>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مبدأ التحكم في المعوقات</a:t>
            </a:r>
          </a:p>
        </p:txBody>
      </p:sp>
      <p:sp>
        <p:nvSpPr>
          <p:cNvPr id="13" name="Rounded Rectangle 12"/>
          <p:cNvSpPr/>
          <p:nvPr/>
        </p:nvSpPr>
        <p:spPr>
          <a:xfrm>
            <a:off x="1295400" y="5486400"/>
            <a:ext cx="29718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مبدأ الإقلال من الأعمال الروتينية</a:t>
            </a:r>
          </a:p>
        </p:txBody>
      </p:sp>
    </p:spTree>
    <p:extLst>
      <p:ext uri="{BB962C8B-B14F-4D97-AF65-F5344CB8AC3E}">
        <p14:creationId xmlns:p14="http://schemas.microsoft.com/office/powerpoint/2010/main" xmlns="" val="352133346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par>
                          <p:cTn id="11" fill="hold">
                            <p:stCondLst>
                              <p:cond delay="1900"/>
                            </p:stCondLst>
                            <p:childTnLst>
                              <p:par>
                                <p:cTn id="12" presetID="3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par>
                          <p:cTn id="18" fill="hold">
                            <p:stCondLst>
                              <p:cond delay="2900"/>
                            </p:stCondLst>
                            <p:childTnLst>
                              <p:par>
                                <p:cTn id="19" presetID="31"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fltVal val="0"/>
                                          </p:val>
                                        </p:tav>
                                        <p:tav tm="100000">
                                          <p:val>
                                            <p:strVal val="#ppt_h"/>
                                          </p:val>
                                        </p:tav>
                                      </p:tavLst>
                                    </p:anim>
                                    <p:anim calcmode="lin" valueType="num">
                                      <p:cBhvr>
                                        <p:cTn id="23" dur="1000" fill="hold"/>
                                        <p:tgtEl>
                                          <p:spTgt spid="11"/>
                                        </p:tgtEl>
                                        <p:attrNameLst>
                                          <p:attrName>style.rotation</p:attrName>
                                        </p:attrNameLst>
                                      </p:cBhvr>
                                      <p:tavLst>
                                        <p:tav tm="0">
                                          <p:val>
                                            <p:fltVal val="90"/>
                                          </p:val>
                                        </p:tav>
                                        <p:tav tm="100000">
                                          <p:val>
                                            <p:fltVal val="0"/>
                                          </p:val>
                                        </p:tav>
                                      </p:tavLst>
                                    </p:anim>
                                    <p:animEffect transition="in" filter="fade">
                                      <p:cBhvr>
                                        <p:cTn id="24" dur="1000"/>
                                        <p:tgtEl>
                                          <p:spTgt spid="11"/>
                                        </p:tgtEl>
                                      </p:cBhvr>
                                    </p:animEffect>
                                  </p:childTnLst>
                                </p:cTn>
                              </p:par>
                            </p:childTnLst>
                          </p:cTn>
                        </p:par>
                        <p:par>
                          <p:cTn id="25" fill="hold">
                            <p:stCondLst>
                              <p:cond delay="3900"/>
                            </p:stCondLst>
                            <p:childTnLst>
                              <p:par>
                                <p:cTn id="26" presetID="31"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fltVal val="0"/>
                                          </p:val>
                                        </p:tav>
                                        <p:tav tm="100000">
                                          <p:val>
                                            <p:strVal val="#ppt_w"/>
                                          </p:val>
                                        </p:tav>
                                      </p:tavLst>
                                    </p:anim>
                                    <p:anim calcmode="lin" valueType="num">
                                      <p:cBhvr>
                                        <p:cTn id="29" dur="1000" fill="hold"/>
                                        <p:tgtEl>
                                          <p:spTgt spid="12"/>
                                        </p:tgtEl>
                                        <p:attrNameLst>
                                          <p:attrName>ppt_h</p:attrName>
                                        </p:attrNameLst>
                                      </p:cBhvr>
                                      <p:tavLst>
                                        <p:tav tm="0">
                                          <p:val>
                                            <p:fltVal val="0"/>
                                          </p:val>
                                        </p:tav>
                                        <p:tav tm="100000">
                                          <p:val>
                                            <p:strVal val="#ppt_h"/>
                                          </p:val>
                                        </p:tav>
                                      </p:tavLst>
                                    </p:anim>
                                    <p:anim calcmode="lin" valueType="num">
                                      <p:cBhvr>
                                        <p:cTn id="30" dur="1000" fill="hold"/>
                                        <p:tgtEl>
                                          <p:spTgt spid="12"/>
                                        </p:tgtEl>
                                        <p:attrNameLst>
                                          <p:attrName>style.rotation</p:attrName>
                                        </p:attrNameLst>
                                      </p:cBhvr>
                                      <p:tavLst>
                                        <p:tav tm="0">
                                          <p:val>
                                            <p:fltVal val="90"/>
                                          </p:val>
                                        </p:tav>
                                        <p:tav tm="100000">
                                          <p:val>
                                            <p:fltVal val="0"/>
                                          </p:val>
                                        </p:tav>
                                      </p:tavLst>
                                    </p:anim>
                                    <p:animEffect transition="in" filter="fade">
                                      <p:cBhvr>
                                        <p:cTn id="31" dur="1000"/>
                                        <p:tgtEl>
                                          <p:spTgt spid="12"/>
                                        </p:tgtEl>
                                      </p:cBhvr>
                                    </p:animEffect>
                                  </p:childTnLst>
                                </p:cTn>
                              </p:par>
                            </p:childTnLst>
                          </p:cTn>
                        </p:par>
                        <p:par>
                          <p:cTn id="32" fill="hold">
                            <p:stCondLst>
                              <p:cond delay="4900"/>
                            </p:stCondLst>
                            <p:childTnLst>
                              <p:par>
                                <p:cTn id="33" presetID="31"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1000" fill="hold"/>
                                        <p:tgtEl>
                                          <p:spTgt spid="13"/>
                                        </p:tgtEl>
                                        <p:attrNameLst>
                                          <p:attrName>ppt_w</p:attrName>
                                        </p:attrNameLst>
                                      </p:cBhvr>
                                      <p:tavLst>
                                        <p:tav tm="0">
                                          <p:val>
                                            <p:fltVal val="0"/>
                                          </p:val>
                                        </p:tav>
                                        <p:tav tm="100000">
                                          <p:val>
                                            <p:strVal val="#ppt_w"/>
                                          </p:val>
                                        </p:tav>
                                      </p:tavLst>
                                    </p:anim>
                                    <p:anim calcmode="lin" valueType="num">
                                      <p:cBhvr>
                                        <p:cTn id="36" dur="1000" fill="hold"/>
                                        <p:tgtEl>
                                          <p:spTgt spid="13"/>
                                        </p:tgtEl>
                                        <p:attrNameLst>
                                          <p:attrName>ppt_h</p:attrName>
                                        </p:attrNameLst>
                                      </p:cBhvr>
                                      <p:tavLst>
                                        <p:tav tm="0">
                                          <p:val>
                                            <p:fltVal val="0"/>
                                          </p:val>
                                        </p:tav>
                                        <p:tav tm="100000">
                                          <p:val>
                                            <p:strVal val="#ppt_h"/>
                                          </p:val>
                                        </p:tav>
                                      </p:tavLst>
                                    </p:anim>
                                    <p:anim calcmode="lin" valueType="num">
                                      <p:cBhvr>
                                        <p:cTn id="37" dur="1000" fill="hold"/>
                                        <p:tgtEl>
                                          <p:spTgt spid="13"/>
                                        </p:tgtEl>
                                        <p:attrNameLst>
                                          <p:attrName>style.rotation</p:attrName>
                                        </p:attrNameLst>
                                      </p:cBhvr>
                                      <p:tavLst>
                                        <p:tav tm="0">
                                          <p:val>
                                            <p:fltVal val="90"/>
                                          </p:val>
                                        </p:tav>
                                        <p:tav tm="100000">
                                          <p:val>
                                            <p:fltVal val="0"/>
                                          </p:val>
                                        </p:tav>
                                      </p:tavLst>
                                    </p:anim>
                                    <p:animEffect transition="in" filter="fade">
                                      <p:cBhvr>
                                        <p:cTn id="3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P spid="12" grpId="0" animBg="1"/>
      <p:bldP spid="13"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152400"/>
            <a:ext cx="5105400" cy="18288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التفويض</a:t>
            </a:r>
          </a:p>
        </p:txBody>
      </p:sp>
      <p:pic>
        <p:nvPicPr>
          <p:cNvPr id="31746" name="Picture 2" descr="F:\دينى\work\صور\7987.jpg.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1" y="2145261"/>
            <a:ext cx="8077198" cy="42555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1956957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31746"/>
                                        </p:tgtEl>
                                        <p:attrNameLst>
                                          <p:attrName>style.visibility</p:attrName>
                                        </p:attrNameLst>
                                      </p:cBhvr>
                                      <p:to>
                                        <p:strVal val="visible"/>
                                      </p:to>
                                    </p:set>
                                    <p:anim calcmode="lin" valueType="num">
                                      <p:cBhvr>
                                        <p:cTn id="14" dur="1000" fill="hold"/>
                                        <p:tgtEl>
                                          <p:spTgt spid="31746"/>
                                        </p:tgtEl>
                                        <p:attrNameLst>
                                          <p:attrName>ppt_w</p:attrName>
                                        </p:attrNameLst>
                                      </p:cBhvr>
                                      <p:tavLst>
                                        <p:tav tm="0">
                                          <p:val>
                                            <p:fltVal val="0"/>
                                          </p:val>
                                        </p:tav>
                                        <p:tav tm="100000">
                                          <p:val>
                                            <p:strVal val="#ppt_w"/>
                                          </p:val>
                                        </p:tav>
                                      </p:tavLst>
                                    </p:anim>
                                    <p:anim calcmode="lin" valueType="num">
                                      <p:cBhvr>
                                        <p:cTn id="15" dur="1000" fill="hold"/>
                                        <p:tgtEl>
                                          <p:spTgt spid="31746"/>
                                        </p:tgtEl>
                                        <p:attrNameLst>
                                          <p:attrName>ppt_h</p:attrName>
                                        </p:attrNameLst>
                                      </p:cBhvr>
                                      <p:tavLst>
                                        <p:tav tm="0">
                                          <p:val>
                                            <p:fltVal val="0"/>
                                          </p:val>
                                        </p:tav>
                                        <p:tav tm="100000">
                                          <p:val>
                                            <p:strVal val="#ppt_h"/>
                                          </p:val>
                                        </p:tav>
                                      </p:tavLst>
                                    </p:anim>
                                    <p:anim calcmode="lin" valueType="num">
                                      <p:cBhvr>
                                        <p:cTn id="16" dur="1000" fill="hold"/>
                                        <p:tgtEl>
                                          <p:spTgt spid="31746"/>
                                        </p:tgtEl>
                                        <p:attrNameLst>
                                          <p:attrName>style.rotation</p:attrName>
                                        </p:attrNameLst>
                                      </p:cBhvr>
                                      <p:tavLst>
                                        <p:tav tm="0">
                                          <p:val>
                                            <p:fltVal val="90"/>
                                          </p:val>
                                        </p:tav>
                                        <p:tav tm="100000">
                                          <p:val>
                                            <p:fltVal val="0"/>
                                          </p:val>
                                        </p:tav>
                                      </p:tavLst>
                                    </p:anim>
                                    <p:animEffect transition="in" filter="fade">
                                      <p:cBhvr>
                                        <p:cTn id="17" dur="1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ounded Rectangle 8"/>
          <p:cNvSpPr/>
          <p:nvPr/>
        </p:nvSpPr>
        <p:spPr>
          <a:xfrm>
            <a:off x="609600" y="457200"/>
            <a:ext cx="8001000" cy="1752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إن تفويض كل الأعمال الممكنة بما يتناسب مع حدود عمل المدير أمر ضروري  لتوفير الوقت المطلوب للقيام بالمهام الإدارية</a:t>
            </a:r>
          </a:p>
        </p:txBody>
      </p:sp>
      <p:sp>
        <p:nvSpPr>
          <p:cNvPr id="6" name="Rounded Rectangle 5"/>
          <p:cNvSpPr/>
          <p:nvPr/>
        </p:nvSpPr>
        <p:spPr>
          <a:xfrm>
            <a:off x="571500" y="2667000"/>
            <a:ext cx="8001000" cy="35814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تبدأ عملية تحديد أولويات الأعمال وترتيبها في الخطة اليومية بان يتم أولاً تحديد أي من هذه الأعمال يمكن تفويضها. كل الأعمال التي يمكن تفويضها ينبغي أن تعطي المدير وقتاً حراً يستطيع في خلاله أن يقوم بأعمال أخرى لا يمكن لغيره القيام بها. ولكي يتم تحديد الأعمال التي يمكن تفويضها ينبغي على المدير أن يتبع مبادئ التفويض المعروفة والراسخة</a:t>
            </a:r>
          </a:p>
        </p:txBody>
      </p:sp>
    </p:spTree>
    <p:extLst>
      <p:ext uri="{BB962C8B-B14F-4D97-AF65-F5344CB8AC3E}">
        <p14:creationId xmlns:p14="http://schemas.microsoft.com/office/powerpoint/2010/main" xmlns="" val="21701968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152400"/>
            <a:ext cx="5105400" cy="15240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تقسيم النشاط ( العمل)</a:t>
            </a:r>
          </a:p>
        </p:txBody>
      </p:sp>
      <p:pic>
        <p:nvPicPr>
          <p:cNvPr id="32770" name="Picture 2" descr="F:\دينى\work\صور\Collaboration_01resized600.jpg.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04800" y="2286000"/>
            <a:ext cx="8534400" cy="4114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3458507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550"/>
                            </p:stCondLst>
                            <p:childTnLst>
                              <p:par>
                                <p:cTn id="12" presetID="31" presetClass="entr" presetSubtype="0" fill="hold" nodeType="afterEffect">
                                  <p:stCondLst>
                                    <p:cond delay="0"/>
                                  </p:stCondLst>
                                  <p:childTnLst>
                                    <p:set>
                                      <p:cBhvr>
                                        <p:cTn id="13" dur="1" fill="hold">
                                          <p:stCondLst>
                                            <p:cond delay="0"/>
                                          </p:stCondLst>
                                        </p:cTn>
                                        <p:tgtEl>
                                          <p:spTgt spid="32770"/>
                                        </p:tgtEl>
                                        <p:attrNameLst>
                                          <p:attrName>style.visibility</p:attrName>
                                        </p:attrNameLst>
                                      </p:cBhvr>
                                      <p:to>
                                        <p:strVal val="visible"/>
                                      </p:to>
                                    </p:set>
                                    <p:anim calcmode="lin" valueType="num">
                                      <p:cBhvr>
                                        <p:cTn id="14" dur="1000" fill="hold"/>
                                        <p:tgtEl>
                                          <p:spTgt spid="32770"/>
                                        </p:tgtEl>
                                        <p:attrNameLst>
                                          <p:attrName>ppt_w</p:attrName>
                                        </p:attrNameLst>
                                      </p:cBhvr>
                                      <p:tavLst>
                                        <p:tav tm="0">
                                          <p:val>
                                            <p:fltVal val="0"/>
                                          </p:val>
                                        </p:tav>
                                        <p:tav tm="100000">
                                          <p:val>
                                            <p:strVal val="#ppt_w"/>
                                          </p:val>
                                        </p:tav>
                                      </p:tavLst>
                                    </p:anim>
                                    <p:anim calcmode="lin" valueType="num">
                                      <p:cBhvr>
                                        <p:cTn id="15" dur="1000" fill="hold"/>
                                        <p:tgtEl>
                                          <p:spTgt spid="32770"/>
                                        </p:tgtEl>
                                        <p:attrNameLst>
                                          <p:attrName>ppt_h</p:attrName>
                                        </p:attrNameLst>
                                      </p:cBhvr>
                                      <p:tavLst>
                                        <p:tav tm="0">
                                          <p:val>
                                            <p:fltVal val="0"/>
                                          </p:val>
                                        </p:tav>
                                        <p:tav tm="100000">
                                          <p:val>
                                            <p:strVal val="#ppt_h"/>
                                          </p:val>
                                        </p:tav>
                                      </p:tavLst>
                                    </p:anim>
                                    <p:anim calcmode="lin" valueType="num">
                                      <p:cBhvr>
                                        <p:cTn id="16" dur="1000" fill="hold"/>
                                        <p:tgtEl>
                                          <p:spTgt spid="32770"/>
                                        </p:tgtEl>
                                        <p:attrNameLst>
                                          <p:attrName>style.rotation</p:attrName>
                                        </p:attrNameLst>
                                      </p:cBhvr>
                                      <p:tavLst>
                                        <p:tav tm="0">
                                          <p:val>
                                            <p:fltVal val="90"/>
                                          </p:val>
                                        </p:tav>
                                        <p:tav tm="100000">
                                          <p:val>
                                            <p:fltVal val="0"/>
                                          </p:val>
                                        </p:tav>
                                      </p:tavLst>
                                    </p:anim>
                                    <p:animEffect transition="in" filter="fade">
                                      <p:cBhvr>
                                        <p:cTn id="17" dur="10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ounded Rectangle 8"/>
          <p:cNvSpPr/>
          <p:nvPr/>
        </p:nvSpPr>
        <p:spPr>
          <a:xfrm>
            <a:off x="609600" y="2971800"/>
            <a:ext cx="8001000" cy="1752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كل الأعمال المتشابهة بطبيعتها والتي تتطلب بيئة وموارد مماثلة لإنجازها ينبغي أن تجمع معا في أقسام من خطة العمل اليومية</a:t>
            </a:r>
          </a:p>
        </p:txBody>
      </p:sp>
    </p:spTree>
    <p:extLst>
      <p:ext uri="{BB962C8B-B14F-4D97-AF65-F5344CB8AC3E}">
        <p14:creationId xmlns:p14="http://schemas.microsoft.com/office/powerpoint/2010/main" xmlns="" val="354548869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152400"/>
            <a:ext cx="5105400" cy="16002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التحكم في المعوقات</a:t>
            </a:r>
          </a:p>
        </p:txBody>
      </p:sp>
      <p:pic>
        <p:nvPicPr>
          <p:cNvPr id="33794" name="Picture 2" descr="F:\دينى\work\صور\021811110256eiuaqtng8h5nnv.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1" y="2286000"/>
            <a:ext cx="8229598" cy="4114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0535013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450"/>
                            </p:stCondLst>
                            <p:childTnLst>
                              <p:par>
                                <p:cTn id="12" presetID="31" presetClass="entr" presetSubtype="0" fill="hold" nodeType="afterEffect">
                                  <p:stCondLst>
                                    <p:cond delay="0"/>
                                  </p:stCondLst>
                                  <p:childTnLst>
                                    <p:set>
                                      <p:cBhvr>
                                        <p:cTn id="13" dur="1" fill="hold">
                                          <p:stCondLst>
                                            <p:cond delay="0"/>
                                          </p:stCondLst>
                                        </p:cTn>
                                        <p:tgtEl>
                                          <p:spTgt spid="33794"/>
                                        </p:tgtEl>
                                        <p:attrNameLst>
                                          <p:attrName>style.visibility</p:attrName>
                                        </p:attrNameLst>
                                      </p:cBhvr>
                                      <p:to>
                                        <p:strVal val="visible"/>
                                      </p:to>
                                    </p:set>
                                    <p:anim calcmode="lin" valueType="num">
                                      <p:cBhvr>
                                        <p:cTn id="14" dur="1000" fill="hold"/>
                                        <p:tgtEl>
                                          <p:spTgt spid="33794"/>
                                        </p:tgtEl>
                                        <p:attrNameLst>
                                          <p:attrName>ppt_w</p:attrName>
                                        </p:attrNameLst>
                                      </p:cBhvr>
                                      <p:tavLst>
                                        <p:tav tm="0">
                                          <p:val>
                                            <p:fltVal val="0"/>
                                          </p:val>
                                        </p:tav>
                                        <p:tav tm="100000">
                                          <p:val>
                                            <p:strVal val="#ppt_w"/>
                                          </p:val>
                                        </p:tav>
                                      </p:tavLst>
                                    </p:anim>
                                    <p:anim calcmode="lin" valueType="num">
                                      <p:cBhvr>
                                        <p:cTn id="15" dur="1000" fill="hold"/>
                                        <p:tgtEl>
                                          <p:spTgt spid="33794"/>
                                        </p:tgtEl>
                                        <p:attrNameLst>
                                          <p:attrName>ppt_h</p:attrName>
                                        </p:attrNameLst>
                                      </p:cBhvr>
                                      <p:tavLst>
                                        <p:tav tm="0">
                                          <p:val>
                                            <p:fltVal val="0"/>
                                          </p:val>
                                        </p:tav>
                                        <p:tav tm="100000">
                                          <p:val>
                                            <p:strVal val="#ppt_h"/>
                                          </p:val>
                                        </p:tav>
                                      </p:tavLst>
                                    </p:anim>
                                    <p:anim calcmode="lin" valueType="num">
                                      <p:cBhvr>
                                        <p:cTn id="16" dur="1000" fill="hold"/>
                                        <p:tgtEl>
                                          <p:spTgt spid="33794"/>
                                        </p:tgtEl>
                                        <p:attrNameLst>
                                          <p:attrName>style.rotation</p:attrName>
                                        </p:attrNameLst>
                                      </p:cBhvr>
                                      <p:tavLst>
                                        <p:tav tm="0">
                                          <p:val>
                                            <p:fltVal val="90"/>
                                          </p:val>
                                        </p:tav>
                                        <p:tav tm="100000">
                                          <p:val>
                                            <p:fltVal val="0"/>
                                          </p:val>
                                        </p:tav>
                                      </p:tavLst>
                                    </p:anim>
                                    <p:animEffect transition="in" filter="fade">
                                      <p:cBhvr>
                                        <p:cTn id="17" dur="10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ounded Rectangle 8"/>
          <p:cNvSpPr/>
          <p:nvPr/>
        </p:nvSpPr>
        <p:spPr>
          <a:xfrm>
            <a:off x="609600" y="2743200"/>
            <a:ext cx="8001000" cy="1752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من الضروري جدا لإدارة الوقت أن يكون هناك نوع من التحكم في النشاطات وترتيبها بحيث تقل عدد ومدة المقاطعات غير الضرورية</a:t>
            </a:r>
          </a:p>
        </p:txBody>
      </p:sp>
    </p:spTree>
    <p:extLst>
      <p:ext uri="{BB962C8B-B14F-4D97-AF65-F5344CB8AC3E}">
        <p14:creationId xmlns:p14="http://schemas.microsoft.com/office/powerpoint/2010/main" xmlns="" val="329569384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152400"/>
            <a:ext cx="5105400" cy="18288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الإقلال من الأعمال الروتينية</a:t>
            </a:r>
          </a:p>
        </p:txBody>
      </p:sp>
      <p:pic>
        <p:nvPicPr>
          <p:cNvPr id="34818" name="Picture 2" descr="F:\دينى\work\صور\imانتage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33401" y="2286001"/>
            <a:ext cx="8077198" cy="4038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5894225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900"/>
                            </p:stCondLst>
                            <p:childTnLst>
                              <p:par>
                                <p:cTn id="12" presetID="31" presetClass="entr" presetSubtype="0" fill="hold" nodeType="afterEffect">
                                  <p:stCondLst>
                                    <p:cond delay="0"/>
                                  </p:stCondLst>
                                  <p:childTnLst>
                                    <p:set>
                                      <p:cBhvr>
                                        <p:cTn id="13" dur="1" fill="hold">
                                          <p:stCondLst>
                                            <p:cond delay="0"/>
                                          </p:stCondLst>
                                        </p:cTn>
                                        <p:tgtEl>
                                          <p:spTgt spid="34818"/>
                                        </p:tgtEl>
                                        <p:attrNameLst>
                                          <p:attrName>style.visibility</p:attrName>
                                        </p:attrNameLst>
                                      </p:cBhvr>
                                      <p:to>
                                        <p:strVal val="visible"/>
                                      </p:to>
                                    </p:set>
                                    <p:anim calcmode="lin" valueType="num">
                                      <p:cBhvr>
                                        <p:cTn id="14" dur="1000" fill="hold"/>
                                        <p:tgtEl>
                                          <p:spTgt spid="34818"/>
                                        </p:tgtEl>
                                        <p:attrNameLst>
                                          <p:attrName>ppt_w</p:attrName>
                                        </p:attrNameLst>
                                      </p:cBhvr>
                                      <p:tavLst>
                                        <p:tav tm="0">
                                          <p:val>
                                            <p:fltVal val="0"/>
                                          </p:val>
                                        </p:tav>
                                        <p:tav tm="100000">
                                          <p:val>
                                            <p:strVal val="#ppt_w"/>
                                          </p:val>
                                        </p:tav>
                                      </p:tavLst>
                                    </p:anim>
                                    <p:anim calcmode="lin" valueType="num">
                                      <p:cBhvr>
                                        <p:cTn id="15" dur="1000" fill="hold"/>
                                        <p:tgtEl>
                                          <p:spTgt spid="34818"/>
                                        </p:tgtEl>
                                        <p:attrNameLst>
                                          <p:attrName>ppt_h</p:attrName>
                                        </p:attrNameLst>
                                      </p:cBhvr>
                                      <p:tavLst>
                                        <p:tav tm="0">
                                          <p:val>
                                            <p:fltVal val="0"/>
                                          </p:val>
                                        </p:tav>
                                        <p:tav tm="100000">
                                          <p:val>
                                            <p:strVal val="#ppt_h"/>
                                          </p:val>
                                        </p:tav>
                                      </p:tavLst>
                                    </p:anim>
                                    <p:anim calcmode="lin" valueType="num">
                                      <p:cBhvr>
                                        <p:cTn id="16" dur="1000" fill="hold"/>
                                        <p:tgtEl>
                                          <p:spTgt spid="34818"/>
                                        </p:tgtEl>
                                        <p:attrNameLst>
                                          <p:attrName>style.rotation</p:attrName>
                                        </p:attrNameLst>
                                      </p:cBhvr>
                                      <p:tavLst>
                                        <p:tav tm="0">
                                          <p:val>
                                            <p:fltVal val="90"/>
                                          </p:val>
                                        </p:tav>
                                        <p:tav tm="100000">
                                          <p:val>
                                            <p:fltVal val="0"/>
                                          </p:val>
                                        </p:tav>
                                      </p:tavLst>
                                    </p:anim>
                                    <p:animEffect transition="in" filter="fade">
                                      <p:cBhvr>
                                        <p:cTn id="17" dur="10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ounded Rectangle 8"/>
          <p:cNvSpPr/>
          <p:nvPr/>
        </p:nvSpPr>
        <p:spPr>
          <a:xfrm>
            <a:off x="609600" y="457200"/>
            <a:ext cx="8001000" cy="12954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إن الأعمال اليومية ذات الطبيعة الروتينية والتي تشكل قيمة بسيطة لتحقيق الأهداف العامة ينبغي الإقلال منها كثيراً</a:t>
            </a:r>
          </a:p>
        </p:txBody>
      </p:sp>
      <p:sp>
        <p:nvSpPr>
          <p:cNvPr id="4" name="Rounded Rectangle 3"/>
          <p:cNvSpPr/>
          <p:nvPr/>
        </p:nvSpPr>
        <p:spPr>
          <a:xfrm>
            <a:off x="609600" y="2209800"/>
            <a:ext cx="8001000" cy="3886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إن تنظيم العمل والعاملين بحيث نقلل من كمية العمل الروتيني سيؤدي إلى استخدام اكثر فعالية </a:t>
            </a:r>
            <a:r>
              <a:rPr lang="ar-EG" sz="3200" dirty="0" smtClean="0"/>
              <a:t>للوقت لن </a:t>
            </a:r>
            <a:r>
              <a:rPr lang="ar-EG" sz="3200" dirty="0"/>
              <a:t>يستطيع أي مدير أن يخلص نفسه من الأعمال الروتينية تماما، لكن ينبغي الإقلال منها. تعرف الأعمال الروتينية بأنها إجراءات صغيرة كثيرة الحدوث في المنظمة، ويقدر الوقت الذي يمضيه المديرون في الأعمال الروتينية بين 30% و 65% من الوقت المتاح أمامهم</a:t>
            </a:r>
          </a:p>
        </p:txBody>
      </p:sp>
    </p:spTree>
    <p:extLst>
      <p:ext uri="{BB962C8B-B14F-4D97-AF65-F5344CB8AC3E}">
        <p14:creationId xmlns:p14="http://schemas.microsoft.com/office/powerpoint/2010/main" xmlns="" val="132652450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4191000" y="228600"/>
            <a:ext cx="4710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داركر لإدارة الوقت </a:t>
            </a:r>
          </a:p>
        </p:txBody>
      </p:sp>
      <p:sp>
        <p:nvSpPr>
          <p:cNvPr id="7" name="AutoShape 1"/>
          <p:cNvSpPr>
            <a:spLocks noChangeArrowheads="1"/>
          </p:cNvSpPr>
          <p:nvPr/>
        </p:nvSpPr>
        <p:spPr bwMode="auto">
          <a:xfrm>
            <a:off x="242474" y="4572000"/>
            <a:ext cx="8596726" cy="11049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إدارة الوقت تعني إدارة الذات لأن من لا يستطيع إدارة ذاته </a:t>
            </a:r>
            <a:endParaRPr lang="ar-EG" sz="3200" dirty="0" smtClean="0">
              <a:solidFill>
                <a:srgbClr val="000000"/>
              </a:solidFill>
              <a:cs typeface="Arial" panose="020B0604020202020204" pitchFamily="34" charset="0"/>
            </a:endParaRPr>
          </a:p>
          <a:p>
            <a:pPr algn="ctr" rtl="1" fontAlgn="base">
              <a:spcBef>
                <a:spcPct val="0"/>
              </a:spcBef>
              <a:spcAft>
                <a:spcPct val="0"/>
              </a:spcAft>
            </a:pPr>
            <a:r>
              <a:rPr lang="ar-EG" sz="3200" dirty="0" smtClean="0">
                <a:solidFill>
                  <a:srgbClr val="000000"/>
                </a:solidFill>
                <a:cs typeface="Arial" panose="020B0604020202020204" pitchFamily="34" charset="0"/>
              </a:rPr>
              <a:t>لا </a:t>
            </a:r>
            <a:r>
              <a:rPr lang="ar-EG" sz="3200" dirty="0">
                <a:solidFill>
                  <a:srgbClr val="000000"/>
                </a:solidFill>
                <a:cs typeface="Arial" panose="020B0604020202020204" pitchFamily="34" charset="0"/>
              </a:rPr>
              <a:t>يستطيع إدارة وقت الآخرين</a:t>
            </a:r>
          </a:p>
        </p:txBody>
      </p:sp>
      <p:pic>
        <p:nvPicPr>
          <p:cNvPr id="6146" name="Picture 2" descr="F:\دينى\work\صور\123814828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2474" y="990599"/>
            <a:ext cx="3567526" cy="28956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2796469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ثالثا: المبادئ المتعلقة بالرقابة</a:t>
            </a:r>
          </a:p>
        </p:txBody>
      </p:sp>
      <p:sp>
        <p:nvSpPr>
          <p:cNvPr id="9" name="Rounded Rectangle 8"/>
          <p:cNvSpPr/>
          <p:nvPr/>
        </p:nvSpPr>
        <p:spPr>
          <a:xfrm>
            <a:off x="5029200" y="4267200"/>
            <a:ext cx="2971800" cy="1981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مبدأ تنفيذ الخطة اليومية والمتابعة اليومية ضروريان لإدارة الوقت</a:t>
            </a:r>
          </a:p>
        </p:txBody>
      </p:sp>
      <p:sp>
        <p:nvSpPr>
          <p:cNvPr id="14" name="Rounded Rectangle 13"/>
          <p:cNvSpPr/>
          <p:nvPr/>
        </p:nvSpPr>
        <p:spPr>
          <a:xfrm>
            <a:off x="1676400" y="4343400"/>
            <a:ext cx="2971800" cy="19050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مبدأ إعادة التحليل</a:t>
            </a:r>
            <a:endParaRPr lang="ar-EG" sz="3200" dirty="0" smtClean="0"/>
          </a:p>
        </p:txBody>
      </p:sp>
    </p:spTree>
    <p:extLst>
      <p:ext uri="{BB962C8B-B14F-4D97-AF65-F5344CB8AC3E}">
        <p14:creationId xmlns:p14="http://schemas.microsoft.com/office/powerpoint/2010/main" xmlns="" val="34241656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par>
                          <p:cTn id="11" fill="hold">
                            <p:stCondLst>
                              <p:cond delay="1900"/>
                            </p:stCondLst>
                            <p:childTnLst>
                              <p:par>
                                <p:cTn id="12" presetID="31"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par>
                          <p:cTn id="18" fill="hold">
                            <p:stCondLst>
                              <p:cond delay="2900"/>
                            </p:stCondLst>
                            <p:childTnLst>
                              <p:par>
                                <p:cTn id="19" presetID="31"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4"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ounded Rectangle 8"/>
          <p:cNvSpPr/>
          <p:nvPr/>
        </p:nvSpPr>
        <p:spPr>
          <a:xfrm>
            <a:off x="609600" y="457200"/>
            <a:ext cx="8001000" cy="12954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بعد تخطيط وتنظيم العمل بما يتفق والمبادئ ذات العلاقة يبقى فقط تنفيذ الخطة والمتابعة اليومية</a:t>
            </a:r>
          </a:p>
        </p:txBody>
      </p:sp>
      <p:sp>
        <p:nvSpPr>
          <p:cNvPr id="4" name="Rounded Rectangle 3"/>
          <p:cNvSpPr/>
          <p:nvPr/>
        </p:nvSpPr>
        <p:spPr>
          <a:xfrm>
            <a:off x="609600" y="2209800"/>
            <a:ext cx="8001000" cy="3886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إن فكرة الرقابة من خلال الخطط والجداول أساس للإدارة السليمة ولزيادة الفاعلية.... لكي يحقق الهدف كما خطط له.... يقارن الإنفاق الحقيقي للمورد بالخطة وبالجدول. يسمح له التباين بان يصنع قرارات تتعلق بالخطة وبالجدول وبالأداء، ويسمح له بتعديل هذه الأشياء الثلاثة لتتلاءم مع الهدف ومع الظروف التي يواجهها. يتطلب الأمر استخدام المبادئ التالية</a:t>
            </a:r>
          </a:p>
        </p:txBody>
      </p:sp>
    </p:spTree>
    <p:extLst>
      <p:ext uri="{BB962C8B-B14F-4D97-AF65-F5344CB8AC3E}">
        <p14:creationId xmlns:p14="http://schemas.microsoft.com/office/powerpoint/2010/main" xmlns="" val="172054240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0"/>
            <a:ext cx="5105400" cy="23622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تنفيذ الخطة اليومية والمتابعة اليومية ضروريان لإدارة الوقت</a:t>
            </a:r>
          </a:p>
        </p:txBody>
      </p:sp>
      <p:pic>
        <p:nvPicPr>
          <p:cNvPr id="35842" name="Picture 2" descr="F:\دينى\work\صور\14-5-2010-16-27-57669.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87806" y="2514600"/>
            <a:ext cx="10770006" cy="3733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5204130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3200"/>
                            </p:stCondLst>
                            <p:childTnLst>
                              <p:par>
                                <p:cTn id="12" presetID="31" presetClass="entr" presetSubtype="0" fill="hold" nodeType="afterEffect">
                                  <p:stCondLst>
                                    <p:cond delay="0"/>
                                  </p:stCondLst>
                                  <p:childTnLst>
                                    <p:set>
                                      <p:cBhvr>
                                        <p:cTn id="13" dur="1" fill="hold">
                                          <p:stCondLst>
                                            <p:cond delay="0"/>
                                          </p:stCondLst>
                                        </p:cTn>
                                        <p:tgtEl>
                                          <p:spTgt spid="35842"/>
                                        </p:tgtEl>
                                        <p:attrNameLst>
                                          <p:attrName>style.visibility</p:attrName>
                                        </p:attrNameLst>
                                      </p:cBhvr>
                                      <p:to>
                                        <p:strVal val="visible"/>
                                      </p:to>
                                    </p:set>
                                    <p:anim calcmode="lin" valueType="num">
                                      <p:cBhvr>
                                        <p:cTn id="14" dur="1000" fill="hold"/>
                                        <p:tgtEl>
                                          <p:spTgt spid="35842"/>
                                        </p:tgtEl>
                                        <p:attrNameLst>
                                          <p:attrName>ppt_w</p:attrName>
                                        </p:attrNameLst>
                                      </p:cBhvr>
                                      <p:tavLst>
                                        <p:tav tm="0">
                                          <p:val>
                                            <p:fltVal val="0"/>
                                          </p:val>
                                        </p:tav>
                                        <p:tav tm="100000">
                                          <p:val>
                                            <p:strVal val="#ppt_w"/>
                                          </p:val>
                                        </p:tav>
                                      </p:tavLst>
                                    </p:anim>
                                    <p:anim calcmode="lin" valueType="num">
                                      <p:cBhvr>
                                        <p:cTn id="15" dur="1000" fill="hold"/>
                                        <p:tgtEl>
                                          <p:spTgt spid="35842"/>
                                        </p:tgtEl>
                                        <p:attrNameLst>
                                          <p:attrName>ppt_h</p:attrName>
                                        </p:attrNameLst>
                                      </p:cBhvr>
                                      <p:tavLst>
                                        <p:tav tm="0">
                                          <p:val>
                                            <p:fltVal val="0"/>
                                          </p:val>
                                        </p:tav>
                                        <p:tav tm="100000">
                                          <p:val>
                                            <p:strVal val="#ppt_h"/>
                                          </p:val>
                                        </p:tav>
                                      </p:tavLst>
                                    </p:anim>
                                    <p:anim calcmode="lin" valueType="num">
                                      <p:cBhvr>
                                        <p:cTn id="16" dur="1000" fill="hold"/>
                                        <p:tgtEl>
                                          <p:spTgt spid="35842"/>
                                        </p:tgtEl>
                                        <p:attrNameLst>
                                          <p:attrName>style.rotation</p:attrName>
                                        </p:attrNameLst>
                                      </p:cBhvr>
                                      <p:tavLst>
                                        <p:tav tm="0">
                                          <p:val>
                                            <p:fltVal val="90"/>
                                          </p:val>
                                        </p:tav>
                                        <p:tav tm="100000">
                                          <p:val>
                                            <p:fltVal val="0"/>
                                          </p:val>
                                        </p:tav>
                                      </p:tavLst>
                                    </p:anim>
                                    <p:animEffect transition="in" filter="fade">
                                      <p:cBhvr>
                                        <p:cTn id="17" dur="10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609600" y="1828800"/>
            <a:ext cx="8001000" cy="29718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إن تنفيذ الخطة أمر ضروري لوظيفة الرقابة، إذ لا يمكن إنجاز هذه الوظيفة إلا إذا هناك خطة أو معيار تتم مقارنة النتائج المتوقعة به. فمتابعة تعديل الخطة والجدول والأداء بما يتلاءم مع الأهداف والظروف المحيطة هي الرقابة بذاتها</a:t>
            </a:r>
          </a:p>
        </p:txBody>
      </p:sp>
    </p:spTree>
    <p:extLst>
      <p:ext uri="{BB962C8B-B14F-4D97-AF65-F5344CB8AC3E}">
        <p14:creationId xmlns:p14="http://schemas.microsoft.com/office/powerpoint/2010/main" xmlns="" val="25400330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905000" y="152400"/>
            <a:ext cx="5105400" cy="1600200"/>
          </a:xfrm>
          <a:prstGeom prst="wave">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b="1" dirty="0">
                <a:solidFill>
                  <a:srgbClr val="002060"/>
                </a:solidFill>
              </a:rPr>
              <a:t>مبدأ إعادة التحليل</a:t>
            </a:r>
          </a:p>
        </p:txBody>
      </p:sp>
      <p:pic>
        <p:nvPicPr>
          <p:cNvPr id="36866" name="Picture 2" descr="F:\دينى\work\صور\2011652403513-gold24-06-2011.gif"/>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2286000"/>
            <a:ext cx="8077200" cy="40893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6428877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250"/>
                            </p:stCondLst>
                            <p:childTnLst>
                              <p:par>
                                <p:cTn id="12" presetID="31" presetClass="entr" presetSubtype="0" fill="hold" nodeType="afterEffect">
                                  <p:stCondLst>
                                    <p:cond delay="0"/>
                                  </p:stCondLst>
                                  <p:childTnLst>
                                    <p:set>
                                      <p:cBhvr>
                                        <p:cTn id="13" dur="1" fill="hold">
                                          <p:stCondLst>
                                            <p:cond delay="0"/>
                                          </p:stCondLst>
                                        </p:cTn>
                                        <p:tgtEl>
                                          <p:spTgt spid="36866"/>
                                        </p:tgtEl>
                                        <p:attrNameLst>
                                          <p:attrName>style.visibility</p:attrName>
                                        </p:attrNameLst>
                                      </p:cBhvr>
                                      <p:to>
                                        <p:strVal val="visible"/>
                                      </p:to>
                                    </p:set>
                                    <p:anim calcmode="lin" valueType="num">
                                      <p:cBhvr>
                                        <p:cTn id="14" dur="1000" fill="hold"/>
                                        <p:tgtEl>
                                          <p:spTgt spid="36866"/>
                                        </p:tgtEl>
                                        <p:attrNameLst>
                                          <p:attrName>ppt_w</p:attrName>
                                        </p:attrNameLst>
                                      </p:cBhvr>
                                      <p:tavLst>
                                        <p:tav tm="0">
                                          <p:val>
                                            <p:fltVal val="0"/>
                                          </p:val>
                                        </p:tav>
                                        <p:tav tm="100000">
                                          <p:val>
                                            <p:strVal val="#ppt_w"/>
                                          </p:val>
                                        </p:tav>
                                      </p:tavLst>
                                    </p:anim>
                                    <p:anim calcmode="lin" valueType="num">
                                      <p:cBhvr>
                                        <p:cTn id="15" dur="1000" fill="hold"/>
                                        <p:tgtEl>
                                          <p:spTgt spid="36866"/>
                                        </p:tgtEl>
                                        <p:attrNameLst>
                                          <p:attrName>ppt_h</p:attrName>
                                        </p:attrNameLst>
                                      </p:cBhvr>
                                      <p:tavLst>
                                        <p:tav tm="0">
                                          <p:val>
                                            <p:fltVal val="0"/>
                                          </p:val>
                                        </p:tav>
                                        <p:tav tm="100000">
                                          <p:val>
                                            <p:strVal val="#ppt_h"/>
                                          </p:val>
                                        </p:tav>
                                      </p:tavLst>
                                    </p:anim>
                                    <p:anim calcmode="lin" valueType="num">
                                      <p:cBhvr>
                                        <p:cTn id="16" dur="1000" fill="hold"/>
                                        <p:tgtEl>
                                          <p:spTgt spid="36866"/>
                                        </p:tgtEl>
                                        <p:attrNameLst>
                                          <p:attrName>style.rotation</p:attrName>
                                        </p:attrNameLst>
                                      </p:cBhvr>
                                      <p:tavLst>
                                        <p:tav tm="0">
                                          <p:val>
                                            <p:fltVal val="90"/>
                                          </p:val>
                                        </p:tav>
                                        <p:tav tm="100000">
                                          <p:val>
                                            <p:fltVal val="0"/>
                                          </p:val>
                                        </p:tav>
                                      </p:tavLst>
                                    </p:anim>
                                    <p:animEffect transition="in" filter="fade">
                                      <p:cBhvr>
                                        <p:cTn id="17" dur="1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609600" y="1066800"/>
            <a:ext cx="8001000" cy="1600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ينبغي إعادة تحليل استخدام الوقت على الأقل مرة كل ستة اشهر والعودة للعادات السيئة في إدارة الوقت</a:t>
            </a:r>
          </a:p>
        </p:txBody>
      </p:sp>
      <p:sp>
        <p:nvSpPr>
          <p:cNvPr id="6" name="Rounded Rectangle 5"/>
          <p:cNvSpPr/>
          <p:nvPr/>
        </p:nvSpPr>
        <p:spPr>
          <a:xfrm>
            <a:off x="609600" y="3124200"/>
            <a:ext cx="8001000" cy="25146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ويجب إعادة تحليل الوقت مرة كل ستة اشهر على الأقل. فقد وجد أن صعوبات تنفيذ الخطة اليومية تجعل معظم المديرين يعودون لممارساتهم القديمة. ولتفادي هذا ينبغي تكرار تحليل استخدام الوقت من وقت لآخر</a:t>
            </a:r>
          </a:p>
        </p:txBody>
      </p:sp>
    </p:spTree>
    <p:extLst>
      <p:ext uri="{BB962C8B-B14F-4D97-AF65-F5344CB8AC3E}">
        <p14:creationId xmlns:p14="http://schemas.microsoft.com/office/powerpoint/2010/main" xmlns="" val="254354770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8" name="Bevel 77"/>
          <p:cNvSpPr/>
          <p:nvPr/>
        </p:nvSpPr>
        <p:spPr>
          <a:xfrm>
            <a:off x="914400" y="1447800"/>
            <a:ext cx="6934200" cy="3048000"/>
          </a:xfrm>
          <a:prstGeom prst="bevel">
            <a:avLst/>
          </a:prstGeom>
          <a:solidFill>
            <a:srgbClr val="CC00FF"/>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فن إدارة الوقت للمرأة العاملة</a:t>
            </a:r>
          </a:p>
        </p:txBody>
      </p:sp>
    </p:spTree>
    <p:extLst>
      <p:ext uri="{BB962C8B-B14F-4D97-AF65-F5344CB8AC3E}">
        <p14:creationId xmlns:p14="http://schemas.microsoft.com/office/powerpoint/2010/main" xmlns="" val="425621336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2514600" y="228600"/>
            <a:ext cx="4191000" cy="9144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dirty="0"/>
              <a:t>لتنظمي وتحققي في ذلك أقصى استفادة عليكِ بإتباع الآتي</a:t>
            </a:r>
          </a:p>
        </p:txBody>
      </p:sp>
      <p:sp>
        <p:nvSpPr>
          <p:cNvPr id="6" name="Rounded Rectangle 5"/>
          <p:cNvSpPr/>
          <p:nvPr/>
        </p:nvSpPr>
        <p:spPr>
          <a:xfrm>
            <a:off x="609600" y="1524000"/>
            <a:ext cx="8001000" cy="2133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وجود خطة، فعندما تخططين لحياتك مسبقاً، وتضعين لها الأهداف الواضحة يصبح تنظيم الوقت سهلاً وميسراً، والعكس صحيح، إذا لم تخططي لحياتك فتصبح مهمتك في تنظيم الوقت صعبة</a:t>
            </a:r>
          </a:p>
        </p:txBody>
      </p:sp>
      <p:sp>
        <p:nvSpPr>
          <p:cNvPr id="7" name="Rounded Rectangle 6"/>
          <p:cNvSpPr/>
          <p:nvPr/>
        </p:nvSpPr>
        <p:spPr>
          <a:xfrm>
            <a:off x="609600" y="3962400"/>
            <a:ext cx="8001000" cy="2133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لا بد من تدوين أفكارك، وخططك وأهدافك على الورق، وغير ذلك يعتبر مجرد أفكار عابرة ستنساها بسرعة، إلا إذا كنت صاحبة ذاكرة خارقة، وذلك سيساعدك على إدخال تعديلات وإضافات وحذف بعض الأمور من خطتك</a:t>
            </a:r>
          </a:p>
        </p:txBody>
      </p:sp>
    </p:spTree>
    <p:extLst>
      <p:ext uri="{BB962C8B-B14F-4D97-AF65-F5344CB8AC3E}">
        <p14:creationId xmlns:p14="http://schemas.microsoft.com/office/powerpoint/2010/main" xmlns="" val="301082423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609600" y="533400"/>
            <a:ext cx="8001000" cy="16764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بعد الانتهاء من الخطة توقعي أنك ستحتاجين إلى إدخال تعديلات كثيرة عليها، لا تقلقي ولا ترمي بالخطة فذلك شيء طبيعي</a:t>
            </a:r>
          </a:p>
        </p:txBody>
      </p:sp>
      <p:sp>
        <p:nvSpPr>
          <p:cNvPr id="7" name="Rounded Rectangle 6"/>
          <p:cNvSpPr/>
          <p:nvPr/>
        </p:nvSpPr>
        <p:spPr>
          <a:xfrm>
            <a:off x="609600" y="2590800"/>
            <a:ext cx="8001000" cy="1219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الفشل أو الإخفاق شيء طبيعي في حياتنا، لا تيأسي، وكما قيل: أتعلم من أخطائي أكثر مما أتعلم من نجاحي</a:t>
            </a:r>
          </a:p>
        </p:txBody>
      </p:sp>
      <p:sp>
        <p:nvSpPr>
          <p:cNvPr id="8" name="Rounded Rectangle 7"/>
          <p:cNvSpPr/>
          <p:nvPr/>
        </p:nvSpPr>
        <p:spPr>
          <a:xfrm>
            <a:off x="609600" y="4114800"/>
            <a:ext cx="8001000" cy="2133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يجب أن تعودي نفسك على المقارنة بين الأولويات، لأن الفرص والواجبات قد تأتيك في نفس الوقت، فأيهما ستختارين؟ باختصار اختاري ما ترينه مفيدا لك في مستقبلك وفي نفس الوقت غير مضر لغيرك</a:t>
            </a:r>
          </a:p>
        </p:txBody>
      </p:sp>
    </p:spTree>
    <p:extLst>
      <p:ext uri="{BB962C8B-B14F-4D97-AF65-F5344CB8AC3E}">
        <p14:creationId xmlns:p14="http://schemas.microsoft.com/office/powerpoint/2010/main" xmlns="" val="14053492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609600" y="533400"/>
            <a:ext cx="8001000" cy="838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اقرئي خطتك وأهدافك في كل فرصة من يومك</a:t>
            </a:r>
          </a:p>
        </p:txBody>
      </p:sp>
      <p:sp>
        <p:nvSpPr>
          <p:cNvPr id="7" name="Rounded Rectangle 6"/>
          <p:cNvSpPr/>
          <p:nvPr/>
        </p:nvSpPr>
        <p:spPr>
          <a:xfrm>
            <a:off x="609600" y="1676400"/>
            <a:ext cx="8001000" cy="1219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استعيني بالتقنيات الحديثة لاغتنام الفرص وتحقيق النجاح، وكذلك لتنظيم وقتك، كالإنترنت والحاسوب وغيره</a:t>
            </a:r>
          </a:p>
        </p:txBody>
      </p:sp>
      <p:sp>
        <p:nvSpPr>
          <p:cNvPr id="8" name="Rounded Rectangle 7"/>
          <p:cNvSpPr/>
          <p:nvPr/>
        </p:nvSpPr>
        <p:spPr>
          <a:xfrm>
            <a:off x="609600" y="3200400"/>
            <a:ext cx="8001000" cy="16764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تنظيمكِ لمكتبكِ، غرفتك، سيارتك، وكل ما يتعلق بك سيساعدك أكثر على عدم إضاعة الوقت، ويظهرك بمظهر جميل، فاحرصي على تنظيم كل شيء من حولك</a:t>
            </a:r>
          </a:p>
        </p:txBody>
      </p:sp>
      <p:sp>
        <p:nvSpPr>
          <p:cNvPr id="9" name="Rounded Rectangle 8"/>
          <p:cNvSpPr/>
          <p:nvPr/>
        </p:nvSpPr>
        <p:spPr>
          <a:xfrm>
            <a:off x="609600" y="5181600"/>
            <a:ext cx="8001000" cy="10668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الخطط والجداول ليست هي التي تجعلنا منظمين أو ناجحين، فكوني مرنة أثناء تنفيذ الخطط</a:t>
            </a:r>
          </a:p>
        </p:txBody>
      </p:sp>
    </p:spTree>
    <p:extLst>
      <p:ext uri="{BB962C8B-B14F-4D97-AF65-F5344CB8AC3E}">
        <p14:creationId xmlns:p14="http://schemas.microsoft.com/office/powerpoint/2010/main" xmlns="" val="416053277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ppt_w</p:attrName>
                                        </p:attrNameLst>
                                      </p:cBhvr>
                                      <p:tavLst>
                                        <p:tav tm="0">
                                          <p:val>
                                            <p:fltVal val="0"/>
                                          </p:val>
                                        </p:tav>
                                        <p:tav tm="100000">
                                          <p:val>
                                            <p:strVal val="#ppt_w"/>
                                          </p:val>
                                        </p:tav>
                                      </p:tavLst>
                                    </p:anim>
                                    <p:anim calcmode="lin" valueType="num">
                                      <p:cBhvr>
                                        <p:cTn id="29" dur="1000" fill="hold"/>
                                        <p:tgtEl>
                                          <p:spTgt spid="9"/>
                                        </p:tgtEl>
                                        <p:attrNameLst>
                                          <p:attrName>ppt_h</p:attrName>
                                        </p:attrNameLst>
                                      </p:cBhvr>
                                      <p:tavLst>
                                        <p:tav tm="0">
                                          <p:val>
                                            <p:fltVal val="0"/>
                                          </p:val>
                                        </p:tav>
                                        <p:tav tm="100000">
                                          <p:val>
                                            <p:strVal val="#ppt_h"/>
                                          </p:val>
                                        </p:tav>
                                      </p:tavLst>
                                    </p:anim>
                                    <p:anim calcmode="lin" valueType="num">
                                      <p:cBhvr>
                                        <p:cTn id="30" dur="1000" fill="hold"/>
                                        <p:tgtEl>
                                          <p:spTgt spid="9"/>
                                        </p:tgtEl>
                                        <p:attrNameLst>
                                          <p:attrName>style.rotation</p:attrName>
                                        </p:attrNameLst>
                                      </p:cBhvr>
                                      <p:tavLst>
                                        <p:tav tm="0">
                                          <p:val>
                                            <p:fltVal val="90"/>
                                          </p:val>
                                        </p:tav>
                                        <p:tav tm="100000">
                                          <p:val>
                                            <p:fltVal val="0"/>
                                          </p:val>
                                        </p:tav>
                                      </p:tavLst>
                                    </p:anim>
                                    <p:animEffect transition="in" filter="fade">
                                      <p:cBhvr>
                                        <p:cTn id="3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2" name="Rounded Rectangle 41"/>
          <p:cNvSpPr/>
          <p:nvPr/>
        </p:nvSpPr>
        <p:spPr>
          <a:xfrm>
            <a:off x="2286000" y="228600"/>
            <a:ext cx="4572000" cy="722334"/>
          </a:xfrm>
          <a:prstGeom prst="roundRect">
            <a:avLst/>
          </a:prstGeom>
          <a:solidFill>
            <a:srgbClr val="00B0F0"/>
          </a:solidFill>
          <a:ln>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tx2">
                    <a:lumMod val="50000"/>
                  </a:schemeClr>
                </a:solidFill>
              </a:rPr>
              <a:t>الاتفاقيات </a:t>
            </a:r>
          </a:p>
        </p:txBody>
      </p:sp>
      <p:sp>
        <p:nvSpPr>
          <p:cNvPr id="43" name="AutoShape 7"/>
          <p:cNvSpPr>
            <a:spLocks noChangeArrowheads="1"/>
          </p:cNvSpPr>
          <p:nvPr/>
        </p:nvSpPr>
        <p:spPr bwMode="auto">
          <a:xfrm>
            <a:off x="6621810" y="1247657"/>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smtClean="0">
                <a:latin typeface="Verdana" panose="020B0604030504040204" pitchFamily="34" charset="0"/>
                <a:ea typeface="HY헤드라인M" pitchFamily="2" charset="-127"/>
              </a:rPr>
              <a:t>الابتسامة طوال الوقت </a:t>
            </a:r>
            <a:endParaRPr lang="ar-SA" sz="2400" b="1" dirty="0">
              <a:latin typeface="Verdana" panose="020B0604030504040204" pitchFamily="34" charset="0"/>
              <a:ea typeface="HY헤드라인M" pitchFamily="2" charset="-127"/>
            </a:endParaRPr>
          </a:p>
        </p:txBody>
      </p:sp>
      <p:sp>
        <p:nvSpPr>
          <p:cNvPr id="44" name="AutoShape 7"/>
          <p:cNvSpPr>
            <a:spLocks noChangeArrowheads="1"/>
          </p:cNvSpPr>
          <p:nvPr/>
        </p:nvSpPr>
        <p:spPr bwMode="auto">
          <a:xfrm>
            <a:off x="1973610" y="1247657"/>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الحضور </a:t>
            </a:r>
            <a:r>
              <a:rPr lang="ar-EG" sz="2400" b="1" dirty="0" smtClean="0">
                <a:latin typeface="Verdana" panose="020B0604030504040204" pitchFamily="34" charset="0"/>
                <a:ea typeface="HY헤드라인M" pitchFamily="2" charset="-127"/>
              </a:rPr>
              <a:t>والانصراف</a:t>
            </a:r>
          </a:p>
          <a:p>
            <a:pPr algn="ctr"/>
            <a:r>
              <a:rPr lang="ar-EG" sz="2400" b="1" dirty="0" smtClean="0">
                <a:latin typeface="Verdana" panose="020B0604030504040204" pitchFamily="34" charset="0"/>
                <a:ea typeface="HY헤드라인M" pitchFamily="2" charset="-127"/>
              </a:rPr>
              <a:t> </a:t>
            </a:r>
            <a:r>
              <a:rPr lang="ar-EG" sz="2400" b="1" dirty="0">
                <a:latin typeface="Verdana" panose="020B0604030504040204" pitchFamily="34" charset="0"/>
                <a:ea typeface="HY헤드라인M" pitchFamily="2" charset="-127"/>
              </a:rPr>
              <a:t>في الوقت المحدد</a:t>
            </a:r>
            <a:endParaRPr lang="ar-SA" sz="2400" b="1" dirty="0">
              <a:latin typeface="Verdana" panose="020B0604030504040204" pitchFamily="34" charset="0"/>
              <a:ea typeface="HY헤드라인M" pitchFamily="2" charset="-127"/>
            </a:endParaRPr>
          </a:p>
        </p:txBody>
      </p:sp>
      <p:sp>
        <p:nvSpPr>
          <p:cNvPr id="45" name="AutoShape 7"/>
          <p:cNvSpPr>
            <a:spLocks noChangeArrowheads="1"/>
          </p:cNvSpPr>
          <p:nvPr/>
        </p:nvSpPr>
        <p:spPr bwMode="auto">
          <a:xfrm>
            <a:off x="6611480" y="2361374"/>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rtl="1"/>
            <a:r>
              <a:rPr lang="ar-EG" sz="2400" b="1" dirty="0" smtClean="0">
                <a:latin typeface="Verdana" panose="020B0604030504040204" pitchFamily="34" charset="0"/>
                <a:ea typeface="HY헤드라인M" pitchFamily="2" charset="-127"/>
              </a:rPr>
              <a:t>تقبل جميع </a:t>
            </a:r>
          </a:p>
          <a:p>
            <a:pPr algn="ctr" rtl="1"/>
            <a:r>
              <a:rPr lang="ar-EG" sz="2400" b="1" dirty="0" smtClean="0">
                <a:latin typeface="Verdana" panose="020B0604030504040204" pitchFamily="34" charset="0"/>
                <a:ea typeface="HY헤드라인M" pitchFamily="2" charset="-127"/>
              </a:rPr>
              <a:t>الآراء </a:t>
            </a:r>
            <a:r>
              <a:rPr lang="ar-EG" sz="2400" b="1" dirty="0">
                <a:latin typeface="Verdana" panose="020B0604030504040204" pitchFamily="34" charset="0"/>
                <a:ea typeface="HY헤드라인M" pitchFamily="2" charset="-127"/>
              </a:rPr>
              <a:t>بصدر رحب</a:t>
            </a:r>
            <a:endParaRPr lang="ar-SA" sz="2400" b="1" dirty="0">
              <a:latin typeface="Verdana" panose="020B0604030504040204" pitchFamily="34" charset="0"/>
              <a:ea typeface="HY헤드라인M" pitchFamily="2" charset="-127"/>
            </a:endParaRPr>
          </a:p>
        </p:txBody>
      </p:sp>
      <p:sp>
        <p:nvSpPr>
          <p:cNvPr id="46" name="AutoShape 7"/>
          <p:cNvSpPr>
            <a:spLocks noChangeArrowheads="1"/>
          </p:cNvSpPr>
          <p:nvPr/>
        </p:nvSpPr>
        <p:spPr bwMode="auto">
          <a:xfrm>
            <a:off x="1963280" y="2361374"/>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التفاعل مع المجموعة</a:t>
            </a:r>
            <a:endParaRPr lang="ar-SA" sz="2400" b="1" dirty="0">
              <a:latin typeface="Verdana" panose="020B0604030504040204" pitchFamily="34" charset="0"/>
              <a:ea typeface="HY헤드라인M" pitchFamily="2" charset="-127"/>
            </a:endParaRPr>
          </a:p>
        </p:txBody>
      </p:sp>
      <p:sp>
        <p:nvSpPr>
          <p:cNvPr id="47" name="AutoShape 7"/>
          <p:cNvSpPr>
            <a:spLocks noChangeArrowheads="1"/>
          </p:cNvSpPr>
          <p:nvPr/>
        </p:nvSpPr>
        <p:spPr bwMode="auto">
          <a:xfrm>
            <a:off x="6601150" y="3475091"/>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المحمول مغلق </a:t>
            </a:r>
            <a:endParaRPr lang="ar-SA" sz="2400" b="1" dirty="0">
              <a:latin typeface="Verdana" panose="020B0604030504040204" pitchFamily="34" charset="0"/>
              <a:ea typeface="HY헤드라인M" pitchFamily="2" charset="-127"/>
            </a:endParaRPr>
          </a:p>
        </p:txBody>
      </p:sp>
      <p:sp>
        <p:nvSpPr>
          <p:cNvPr id="48" name="AutoShape 7"/>
          <p:cNvSpPr>
            <a:spLocks noChangeArrowheads="1"/>
          </p:cNvSpPr>
          <p:nvPr/>
        </p:nvSpPr>
        <p:spPr bwMode="auto">
          <a:xfrm>
            <a:off x="1952950" y="3475091"/>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تنفيذ جميع التمارين</a:t>
            </a:r>
            <a:endParaRPr lang="ar-SA" sz="2400" b="1" dirty="0">
              <a:latin typeface="Verdana" panose="020B0604030504040204" pitchFamily="34" charset="0"/>
              <a:ea typeface="HY헤드라인M" pitchFamily="2" charset="-127"/>
            </a:endParaRPr>
          </a:p>
        </p:txBody>
      </p:sp>
      <p:sp>
        <p:nvSpPr>
          <p:cNvPr id="49" name="AutoShape 7"/>
          <p:cNvSpPr>
            <a:spLocks noChangeArrowheads="1"/>
          </p:cNvSpPr>
          <p:nvPr/>
        </p:nvSpPr>
        <p:spPr bwMode="auto">
          <a:xfrm>
            <a:off x="6590820" y="4588808"/>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المحافظة على الانظباط </a:t>
            </a:r>
            <a:endParaRPr lang="ar-SA" sz="2400" b="1" dirty="0">
              <a:latin typeface="Verdana" panose="020B0604030504040204" pitchFamily="34" charset="0"/>
              <a:ea typeface="HY헤드라인M" pitchFamily="2" charset="-127"/>
            </a:endParaRPr>
          </a:p>
        </p:txBody>
      </p:sp>
      <p:sp>
        <p:nvSpPr>
          <p:cNvPr id="50" name="AutoShape 7"/>
          <p:cNvSpPr>
            <a:spLocks noChangeArrowheads="1"/>
          </p:cNvSpPr>
          <p:nvPr/>
        </p:nvSpPr>
        <p:spPr bwMode="auto">
          <a:xfrm>
            <a:off x="1942620" y="4588808"/>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تقبل قرارات المدرب </a:t>
            </a:r>
            <a:endParaRPr lang="ar-SA" sz="2400" b="1" dirty="0">
              <a:latin typeface="Verdana" panose="020B0604030504040204" pitchFamily="34" charset="0"/>
              <a:ea typeface="HY헤드라인M" pitchFamily="2" charset="-127"/>
            </a:endParaRPr>
          </a:p>
        </p:txBody>
      </p:sp>
      <p:sp>
        <p:nvSpPr>
          <p:cNvPr id="51" name="AutoShape 7"/>
          <p:cNvSpPr>
            <a:spLocks noChangeArrowheads="1"/>
          </p:cNvSpPr>
          <p:nvPr/>
        </p:nvSpPr>
        <p:spPr bwMode="auto">
          <a:xfrm>
            <a:off x="6580490" y="5702525"/>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a:latin typeface="Verdana" panose="020B0604030504040204" pitchFamily="34" charset="0"/>
                <a:ea typeface="HY헤드라인M" pitchFamily="2" charset="-127"/>
              </a:rPr>
              <a:t>حسن الظن </a:t>
            </a:r>
            <a:endParaRPr lang="ar-EG" sz="2400" b="1" dirty="0" smtClean="0">
              <a:latin typeface="Verdana" panose="020B0604030504040204" pitchFamily="34" charset="0"/>
              <a:ea typeface="HY헤드라인M" pitchFamily="2" charset="-127"/>
            </a:endParaRPr>
          </a:p>
          <a:p>
            <a:pPr algn="ctr"/>
            <a:r>
              <a:rPr lang="ar-EG" sz="2400" b="1" dirty="0" smtClean="0">
                <a:latin typeface="Verdana" panose="020B0604030504040204" pitchFamily="34" charset="0"/>
                <a:ea typeface="HY헤드라인M" pitchFamily="2" charset="-127"/>
              </a:rPr>
              <a:t>والثقة </a:t>
            </a:r>
            <a:r>
              <a:rPr lang="ar-EG" sz="2400" b="1" dirty="0">
                <a:latin typeface="Verdana" panose="020B0604030504040204" pitchFamily="34" charset="0"/>
                <a:ea typeface="HY헤드라인M" pitchFamily="2" charset="-127"/>
              </a:rPr>
              <a:t>المتبادلة</a:t>
            </a:r>
            <a:endParaRPr lang="ar-SA" sz="2400" b="1" dirty="0">
              <a:latin typeface="Verdana" panose="020B0604030504040204" pitchFamily="34" charset="0"/>
              <a:ea typeface="HY헤드라인M" pitchFamily="2" charset="-127"/>
            </a:endParaRPr>
          </a:p>
        </p:txBody>
      </p:sp>
      <p:sp>
        <p:nvSpPr>
          <p:cNvPr id="52" name="AutoShape 7"/>
          <p:cNvSpPr>
            <a:spLocks noChangeArrowheads="1"/>
          </p:cNvSpPr>
          <p:nvPr/>
        </p:nvSpPr>
        <p:spPr bwMode="auto">
          <a:xfrm>
            <a:off x="1932290" y="5702525"/>
            <a:ext cx="2369790" cy="668992"/>
          </a:xfrm>
          <a:prstGeom prst="roundRect">
            <a:avLst>
              <a:gd name="adj" fmla="val 50000"/>
            </a:avLst>
          </a:prstGeom>
          <a:gradFill>
            <a:gsLst>
              <a:gs pos="0">
                <a:schemeClr val="accent2">
                  <a:lumMod val="60000"/>
                  <a:lumOff val="40000"/>
                </a:schemeClr>
              </a:gs>
              <a:gs pos="50000">
                <a:srgbClr val="00CCFF"/>
              </a:gs>
              <a:gs pos="100000">
                <a:srgbClr val="3399FF"/>
              </a:gs>
            </a:gsLst>
            <a:lin ang="5400000" scaled="0"/>
          </a:gradFill>
          <a:ln>
            <a:noFill/>
          </a:ln>
          <a:effectLst/>
          <a:extLst/>
        </p:spPr>
        <p:txBody>
          <a:bodyPr wrap="none" anchor="ctr"/>
          <a:lstStyle/>
          <a:p>
            <a:pPr algn="ctr"/>
            <a:r>
              <a:rPr lang="ar-EG" sz="2400" b="1" dirty="0" smtClean="0">
                <a:latin typeface="Verdana" panose="020B0604030504040204" pitchFamily="34" charset="0"/>
                <a:ea typeface="HY헤드라인M" pitchFamily="2" charset="-127"/>
              </a:rPr>
              <a:t>الحب بين المجموعات</a:t>
            </a:r>
            <a:endParaRPr lang="ar-SA" sz="2400" b="1" dirty="0">
              <a:latin typeface="Verdana" panose="020B0604030504040204" pitchFamily="34" charset="0"/>
              <a:ea typeface="HY헤드라인M" pitchFamily="2" charset="-127"/>
            </a:endParaRPr>
          </a:p>
        </p:txBody>
      </p:sp>
      <p:pic>
        <p:nvPicPr>
          <p:cNvPr id="53" name="Picture 2" descr="F:\دينى\work\صور\kid-smail.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75240" y="914400"/>
            <a:ext cx="1302880" cy="128810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4" name="Picture 3" descr="F:\دينى\work\صور\إدارة الوقت.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43060" y="838200"/>
            <a:ext cx="106194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5" name="Picture 4" descr="F:\دينى\work\صور\ثقافة-الحوار-من-أجل-سورية-افضل-297x300.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275240" y="2057400"/>
            <a:ext cx="122905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6" name="Picture 5" descr="F:\دينى\work\صور\اختلاف مشارب.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6240" y="1981200"/>
            <a:ext cx="110716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7" name="Picture 6" descr="F:\دينى\work\صور\15460_IPhone_Locked.pn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334000" y="3200400"/>
            <a:ext cx="11430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8" name="Picture 7" descr="F:\دينى\work\صور\large.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09600" y="3124200"/>
            <a:ext cx="12954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9" name="Picture 8" descr="F:\دينى\work\صور\imagتes.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5370080" y="4305300"/>
            <a:ext cx="1155607"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0" name="Picture 9" descr="F:\دينى\work\صور\848484.jpg"/>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6240" y="4267200"/>
            <a:ext cx="1107160" cy="1333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1" name="Picture 10" descr="F:\دينى\work\صور\zan 2.jp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5414940" y="5391702"/>
            <a:ext cx="1143000" cy="11614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2" name="Picture 11" descr="F:\دينى\work\صور\Love-Is-Love_6.jp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785094" y="5391702"/>
            <a:ext cx="1045652" cy="11657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5844959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1000" fill="hold"/>
                                        <p:tgtEl>
                                          <p:spTgt spid="43"/>
                                        </p:tgtEl>
                                        <p:attrNameLst>
                                          <p:attrName>ppt_w</p:attrName>
                                        </p:attrNameLst>
                                      </p:cBhvr>
                                      <p:tavLst>
                                        <p:tav tm="0">
                                          <p:val>
                                            <p:fltVal val="0"/>
                                          </p:val>
                                        </p:tav>
                                        <p:tav tm="100000">
                                          <p:val>
                                            <p:strVal val="#ppt_w"/>
                                          </p:val>
                                        </p:tav>
                                      </p:tavLst>
                                    </p:anim>
                                    <p:anim calcmode="lin" valueType="num">
                                      <p:cBhvr>
                                        <p:cTn id="8" dur="1000" fill="hold"/>
                                        <p:tgtEl>
                                          <p:spTgt spid="43"/>
                                        </p:tgtEl>
                                        <p:attrNameLst>
                                          <p:attrName>ppt_h</p:attrName>
                                        </p:attrNameLst>
                                      </p:cBhvr>
                                      <p:tavLst>
                                        <p:tav tm="0">
                                          <p:val>
                                            <p:fltVal val="0"/>
                                          </p:val>
                                        </p:tav>
                                        <p:tav tm="100000">
                                          <p:val>
                                            <p:strVal val="#ppt_h"/>
                                          </p:val>
                                        </p:tav>
                                      </p:tavLst>
                                    </p:anim>
                                    <p:anim calcmode="lin" valueType="num">
                                      <p:cBhvr>
                                        <p:cTn id="9" dur="1000" fill="hold"/>
                                        <p:tgtEl>
                                          <p:spTgt spid="43"/>
                                        </p:tgtEl>
                                        <p:attrNameLst>
                                          <p:attrName>style.rotation</p:attrName>
                                        </p:attrNameLst>
                                      </p:cBhvr>
                                      <p:tavLst>
                                        <p:tav tm="0">
                                          <p:val>
                                            <p:fltVal val="90"/>
                                          </p:val>
                                        </p:tav>
                                        <p:tav tm="100000">
                                          <p:val>
                                            <p:fltVal val="0"/>
                                          </p:val>
                                        </p:tav>
                                      </p:tavLst>
                                    </p:anim>
                                    <p:animEffect transition="in" filter="fade">
                                      <p:cBhvr>
                                        <p:cTn id="10" dur="1000"/>
                                        <p:tgtEl>
                                          <p:spTgt spid="43"/>
                                        </p:tgtEl>
                                      </p:cBhvr>
                                    </p:animEffect>
                                  </p:childTnLst>
                                </p:cTn>
                              </p:par>
                              <p:par>
                                <p:cTn id="11" presetID="3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p:cTn id="13" dur="1000" fill="hold"/>
                                        <p:tgtEl>
                                          <p:spTgt spid="53"/>
                                        </p:tgtEl>
                                        <p:attrNameLst>
                                          <p:attrName>ppt_w</p:attrName>
                                        </p:attrNameLst>
                                      </p:cBhvr>
                                      <p:tavLst>
                                        <p:tav tm="0">
                                          <p:val>
                                            <p:fltVal val="0"/>
                                          </p:val>
                                        </p:tav>
                                        <p:tav tm="100000">
                                          <p:val>
                                            <p:strVal val="#ppt_w"/>
                                          </p:val>
                                        </p:tav>
                                      </p:tavLst>
                                    </p:anim>
                                    <p:anim calcmode="lin" valueType="num">
                                      <p:cBhvr>
                                        <p:cTn id="14" dur="1000" fill="hold"/>
                                        <p:tgtEl>
                                          <p:spTgt spid="53"/>
                                        </p:tgtEl>
                                        <p:attrNameLst>
                                          <p:attrName>ppt_h</p:attrName>
                                        </p:attrNameLst>
                                      </p:cBhvr>
                                      <p:tavLst>
                                        <p:tav tm="0">
                                          <p:val>
                                            <p:fltVal val="0"/>
                                          </p:val>
                                        </p:tav>
                                        <p:tav tm="100000">
                                          <p:val>
                                            <p:strVal val="#ppt_h"/>
                                          </p:val>
                                        </p:tav>
                                      </p:tavLst>
                                    </p:anim>
                                    <p:anim calcmode="lin" valueType="num">
                                      <p:cBhvr>
                                        <p:cTn id="15" dur="1000" fill="hold"/>
                                        <p:tgtEl>
                                          <p:spTgt spid="53"/>
                                        </p:tgtEl>
                                        <p:attrNameLst>
                                          <p:attrName>style.rotation</p:attrName>
                                        </p:attrNameLst>
                                      </p:cBhvr>
                                      <p:tavLst>
                                        <p:tav tm="0">
                                          <p:val>
                                            <p:fltVal val="90"/>
                                          </p:val>
                                        </p:tav>
                                        <p:tav tm="100000">
                                          <p:val>
                                            <p:fltVal val="0"/>
                                          </p:val>
                                        </p:tav>
                                      </p:tavLst>
                                    </p:anim>
                                    <p:animEffect transition="in" filter="fade">
                                      <p:cBhvr>
                                        <p:cTn id="16" dur="10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p:cTn id="27" dur="1000" fill="hold"/>
                                        <p:tgtEl>
                                          <p:spTgt spid="54"/>
                                        </p:tgtEl>
                                        <p:attrNameLst>
                                          <p:attrName>ppt_w</p:attrName>
                                        </p:attrNameLst>
                                      </p:cBhvr>
                                      <p:tavLst>
                                        <p:tav tm="0">
                                          <p:val>
                                            <p:fltVal val="0"/>
                                          </p:val>
                                        </p:tav>
                                        <p:tav tm="100000">
                                          <p:val>
                                            <p:strVal val="#ppt_w"/>
                                          </p:val>
                                        </p:tav>
                                      </p:tavLst>
                                    </p:anim>
                                    <p:anim calcmode="lin" valueType="num">
                                      <p:cBhvr>
                                        <p:cTn id="28" dur="1000" fill="hold"/>
                                        <p:tgtEl>
                                          <p:spTgt spid="54"/>
                                        </p:tgtEl>
                                        <p:attrNameLst>
                                          <p:attrName>ppt_h</p:attrName>
                                        </p:attrNameLst>
                                      </p:cBhvr>
                                      <p:tavLst>
                                        <p:tav tm="0">
                                          <p:val>
                                            <p:fltVal val="0"/>
                                          </p:val>
                                        </p:tav>
                                        <p:tav tm="100000">
                                          <p:val>
                                            <p:strVal val="#ppt_h"/>
                                          </p:val>
                                        </p:tav>
                                      </p:tavLst>
                                    </p:anim>
                                    <p:anim calcmode="lin" valueType="num">
                                      <p:cBhvr>
                                        <p:cTn id="29" dur="1000" fill="hold"/>
                                        <p:tgtEl>
                                          <p:spTgt spid="54"/>
                                        </p:tgtEl>
                                        <p:attrNameLst>
                                          <p:attrName>style.rotation</p:attrName>
                                        </p:attrNameLst>
                                      </p:cBhvr>
                                      <p:tavLst>
                                        <p:tav tm="0">
                                          <p:val>
                                            <p:fltVal val="90"/>
                                          </p:val>
                                        </p:tav>
                                        <p:tav tm="100000">
                                          <p:val>
                                            <p:fltVal val="0"/>
                                          </p:val>
                                        </p:tav>
                                      </p:tavLst>
                                    </p:anim>
                                    <p:animEffect transition="in" filter="fade">
                                      <p:cBhvr>
                                        <p:cTn id="30" dur="10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p:cTn id="35" dur="1000" fill="hold"/>
                                        <p:tgtEl>
                                          <p:spTgt spid="45"/>
                                        </p:tgtEl>
                                        <p:attrNameLst>
                                          <p:attrName>ppt_w</p:attrName>
                                        </p:attrNameLst>
                                      </p:cBhvr>
                                      <p:tavLst>
                                        <p:tav tm="0">
                                          <p:val>
                                            <p:fltVal val="0"/>
                                          </p:val>
                                        </p:tav>
                                        <p:tav tm="100000">
                                          <p:val>
                                            <p:strVal val="#ppt_w"/>
                                          </p:val>
                                        </p:tav>
                                      </p:tavLst>
                                    </p:anim>
                                    <p:anim calcmode="lin" valueType="num">
                                      <p:cBhvr>
                                        <p:cTn id="36" dur="1000" fill="hold"/>
                                        <p:tgtEl>
                                          <p:spTgt spid="45"/>
                                        </p:tgtEl>
                                        <p:attrNameLst>
                                          <p:attrName>ppt_h</p:attrName>
                                        </p:attrNameLst>
                                      </p:cBhvr>
                                      <p:tavLst>
                                        <p:tav tm="0">
                                          <p:val>
                                            <p:fltVal val="0"/>
                                          </p:val>
                                        </p:tav>
                                        <p:tav tm="100000">
                                          <p:val>
                                            <p:strVal val="#ppt_h"/>
                                          </p:val>
                                        </p:tav>
                                      </p:tavLst>
                                    </p:anim>
                                    <p:anim calcmode="lin" valueType="num">
                                      <p:cBhvr>
                                        <p:cTn id="37" dur="1000" fill="hold"/>
                                        <p:tgtEl>
                                          <p:spTgt spid="45"/>
                                        </p:tgtEl>
                                        <p:attrNameLst>
                                          <p:attrName>style.rotation</p:attrName>
                                        </p:attrNameLst>
                                      </p:cBhvr>
                                      <p:tavLst>
                                        <p:tav tm="0">
                                          <p:val>
                                            <p:fltVal val="90"/>
                                          </p:val>
                                        </p:tav>
                                        <p:tav tm="100000">
                                          <p:val>
                                            <p:fltVal val="0"/>
                                          </p:val>
                                        </p:tav>
                                      </p:tavLst>
                                    </p:anim>
                                    <p:animEffect transition="in" filter="fade">
                                      <p:cBhvr>
                                        <p:cTn id="38" dur="1000"/>
                                        <p:tgtEl>
                                          <p:spTgt spid="45"/>
                                        </p:tgtEl>
                                      </p:cBhvr>
                                    </p:animEffect>
                                  </p:childTnLst>
                                </p:cTn>
                              </p:par>
                              <p:par>
                                <p:cTn id="39" presetID="3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1000" fill="hold"/>
                                        <p:tgtEl>
                                          <p:spTgt spid="55"/>
                                        </p:tgtEl>
                                        <p:attrNameLst>
                                          <p:attrName>ppt_w</p:attrName>
                                        </p:attrNameLst>
                                      </p:cBhvr>
                                      <p:tavLst>
                                        <p:tav tm="0">
                                          <p:val>
                                            <p:fltVal val="0"/>
                                          </p:val>
                                        </p:tav>
                                        <p:tav tm="100000">
                                          <p:val>
                                            <p:strVal val="#ppt_w"/>
                                          </p:val>
                                        </p:tav>
                                      </p:tavLst>
                                    </p:anim>
                                    <p:anim calcmode="lin" valueType="num">
                                      <p:cBhvr>
                                        <p:cTn id="42" dur="1000" fill="hold"/>
                                        <p:tgtEl>
                                          <p:spTgt spid="55"/>
                                        </p:tgtEl>
                                        <p:attrNameLst>
                                          <p:attrName>ppt_h</p:attrName>
                                        </p:attrNameLst>
                                      </p:cBhvr>
                                      <p:tavLst>
                                        <p:tav tm="0">
                                          <p:val>
                                            <p:fltVal val="0"/>
                                          </p:val>
                                        </p:tav>
                                        <p:tav tm="100000">
                                          <p:val>
                                            <p:strVal val="#ppt_h"/>
                                          </p:val>
                                        </p:tav>
                                      </p:tavLst>
                                    </p:anim>
                                    <p:anim calcmode="lin" valueType="num">
                                      <p:cBhvr>
                                        <p:cTn id="43" dur="1000" fill="hold"/>
                                        <p:tgtEl>
                                          <p:spTgt spid="55"/>
                                        </p:tgtEl>
                                        <p:attrNameLst>
                                          <p:attrName>style.rotation</p:attrName>
                                        </p:attrNameLst>
                                      </p:cBhvr>
                                      <p:tavLst>
                                        <p:tav tm="0">
                                          <p:val>
                                            <p:fltVal val="90"/>
                                          </p:val>
                                        </p:tav>
                                        <p:tav tm="100000">
                                          <p:val>
                                            <p:fltVal val="0"/>
                                          </p:val>
                                        </p:tav>
                                      </p:tavLst>
                                    </p:anim>
                                    <p:animEffect transition="in" filter="fade">
                                      <p:cBhvr>
                                        <p:cTn id="44" dur="1000"/>
                                        <p:tgtEl>
                                          <p:spTgt spid="55"/>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p:cTn id="49" dur="1000" fill="hold"/>
                                        <p:tgtEl>
                                          <p:spTgt spid="46"/>
                                        </p:tgtEl>
                                        <p:attrNameLst>
                                          <p:attrName>ppt_w</p:attrName>
                                        </p:attrNameLst>
                                      </p:cBhvr>
                                      <p:tavLst>
                                        <p:tav tm="0">
                                          <p:val>
                                            <p:fltVal val="0"/>
                                          </p:val>
                                        </p:tav>
                                        <p:tav tm="100000">
                                          <p:val>
                                            <p:strVal val="#ppt_w"/>
                                          </p:val>
                                        </p:tav>
                                      </p:tavLst>
                                    </p:anim>
                                    <p:anim calcmode="lin" valueType="num">
                                      <p:cBhvr>
                                        <p:cTn id="50" dur="1000" fill="hold"/>
                                        <p:tgtEl>
                                          <p:spTgt spid="46"/>
                                        </p:tgtEl>
                                        <p:attrNameLst>
                                          <p:attrName>ppt_h</p:attrName>
                                        </p:attrNameLst>
                                      </p:cBhvr>
                                      <p:tavLst>
                                        <p:tav tm="0">
                                          <p:val>
                                            <p:fltVal val="0"/>
                                          </p:val>
                                        </p:tav>
                                        <p:tav tm="100000">
                                          <p:val>
                                            <p:strVal val="#ppt_h"/>
                                          </p:val>
                                        </p:tav>
                                      </p:tavLst>
                                    </p:anim>
                                    <p:anim calcmode="lin" valueType="num">
                                      <p:cBhvr>
                                        <p:cTn id="51" dur="1000" fill="hold"/>
                                        <p:tgtEl>
                                          <p:spTgt spid="46"/>
                                        </p:tgtEl>
                                        <p:attrNameLst>
                                          <p:attrName>style.rotation</p:attrName>
                                        </p:attrNameLst>
                                      </p:cBhvr>
                                      <p:tavLst>
                                        <p:tav tm="0">
                                          <p:val>
                                            <p:fltVal val="90"/>
                                          </p:val>
                                        </p:tav>
                                        <p:tav tm="100000">
                                          <p:val>
                                            <p:fltVal val="0"/>
                                          </p:val>
                                        </p:tav>
                                      </p:tavLst>
                                    </p:anim>
                                    <p:animEffect transition="in" filter="fade">
                                      <p:cBhvr>
                                        <p:cTn id="52" dur="1000"/>
                                        <p:tgtEl>
                                          <p:spTgt spid="46"/>
                                        </p:tgtEl>
                                      </p:cBhvr>
                                    </p:animEffect>
                                  </p:childTnLst>
                                </p:cTn>
                              </p:par>
                              <p:par>
                                <p:cTn id="53" presetID="31" presetClass="entr" presetSubtype="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1000" fill="hold"/>
                                        <p:tgtEl>
                                          <p:spTgt spid="56"/>
                                        </p:tgtEl>
                                        <p:attrNameLst>
                                          <p:attrName>ppt_w</p:attrName>
                                        </p:attrNameLst>
                                      </p:cBhvr>
                                      <p:tavLst>
                                        <p:tav tm="0">
                                          <p:val>
                                            <p:fltVal val="0"/>
                                          </p:val>
                                        </p:tav>
                                        <p:tav tm="100000">
                                          <p:val>
                                            <p:strVal val="#ppt_w"/>
                                          </p:val>
                                        </p:tav>
                                      </p:tavLst>
                                    </p:anim>
                                    <p:anim calcmode="lin" valueType="num">
                                      <p:cBhvr>
                                        <p:cTn id="56" dur="1000" fill="hold"/>
                                        <p:tgtEl>
                                          <p:spTgt spid="56"/>
                                        </p:tgtEl>
                                        <p:attrNameLst>
                                          <p:attrName>ppt_h</p:attrName>
                                        </p:attrNameLst>
                                      </p:cBhvr>
                                      <p:tavLst>
                                        <p:tav tm="0">
                                          <p:val>
                                            <p:fltVal val="0"/>
                                          </p:val>
                                        </p:tav>
                                        <p:tav tm="100000">
                                          <p:val>
                                            <p:strVal val="#ppt_h"/>
                                          </p:val>
                                        </p:tav>
                                      </p:tavLst>
                                    </p:anim>
                                    <p:anim calcmode="lin" valueType="num">
                                      <p:cBhvr>
                                        <p:cTn id="57" dur="1000" fill="hold"/>
                                        <p:tgtEl>
                                          <p:spTgt spid="56"/>
                                        </p:tgtEl>
                                        <p:attrNameLst>
                                          <p:attrName>style.rotation</p:attrName>
                                        </p:attrNameLst>
                                      </p:cBhvr>
                                      <p:tavLst>
                                        <p:tav tm="0">
                                          <p:val>
                                            <p:fltVal val="90"/>
                                          </p:val>
                                        </p:tav>
                                        <p:tav tm="100000">
                                          <p:val>
                                            <p:fltVal val="0"/>
                                          </p:val>
                                        </p:tav>
                                      </p:tavLst>
                                    </p:anim>
                                    <p:animEffect transition="in" filter="fade">
                                      <p:cBhvr>
                                        <p:cTn id="58" dur="1000"/>
                                        <p:tgtEl>
                                          <p:spTgt spid="56"/>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anim calcmode="lin" valueType="num">
                                      <p:cBhvr>
                                        <p:cTn id="63" dur="1000" fill="hold"/>
                                        <p:tgtEl>
                                          <p:spTgt spid="47"/>
                                        </p:tgtEl>
                                        <p:attrNameLst>
                                          <p:attrName>ppt_w</p:attrName>
                                        </p:attrNameLst>
                                      </p:cBhvr>
                                      <p:tavLst>
                                        <p:tav tm="0">
                                          <p:val>
                                            <p:fltVal val="0"/>
                                          </p:val>
                                        </p:tav>
                                        <p:tav tm="100000">
                                          <p:val>
                                            <p:strVal val="#ppt_w"/>
                                          </p:val>
                                        </p:tav>
                                      </p:tavLst>
                                    </p:anim>
                                    <p:anim calcmode="lin" valueType="num">
                                      <p:cBhvr>
                                        <p:cTn id="64" dur="1000" fill="hold"/>
                                        <p:tgtEl>
                                          <p:spTgt spid="47"/>
                                        </p:tgtEl>
                                        <p:attrNameLst>
                                          <p:attrName>ppt_h</p:attrName>
                                        </p:attrNameLst>
                                      </p:cBhvr>
                                      <p:tavLst>
                                        <p:tav tm="0">
                                          <p:val>
                                            <p:fltVal val="0"/>
                                          </p:val>
                                        </p:tav>
                                        <p:tav tm="100000">
                                          <p:val>
                                            <p:strVal val="#ppt_h"/>
                                          </p:val>
                                        </p:tav>
                                      </p:tavLst>
                                    </p:anim>
                                    <p:anim calcmode="lin" valueType="num">
                                      <p:cBhvr>
                                        <p:cTn id="65" dur="1000" fill="hold"/>
                                        <p:tgtEl>
                                          <p:spTgt spid="47"/>
                                        </p:tgtEl>
                                        <p:attrNameLst>
                                          <p:attrName>style.rotation</p:attrName>
                                        </p:attrNameLst>
                                      </p:cBhvr>
                                      <p:tavLst>
                                        <p:tav tm="0">
                                          <p:val>
                                            <p:fltVal val="90"/>
                                          </p:val>
                                        </p:tav>
                                        <p:tav tm="100000">
                                          <p:val>
                                            <p:fltVal val="0"/>
                                          </p:val>
                                        </p:tav>
                                      </p:tavLst>
                                    </p:anim>
                                    <p:animEffect transition="in" filter="fade">
                                      <p:cBhvr>
                                        <p:cTn id="66" dur="1000"/>
                                        <p:tgtEl>
                                          <p:spTgt spid="47"/>
                                        </p:tgtEl>
                                      </p:cBhvr>
                                    </p:animEffect>
                                  </p:childTnLst>
                                </p:cTn>
                              </p:par>
                              <p:par>
                                <p:cTn id="67" presetID="31"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p:cTn id="69" dur="1000" fill="hold"/>
                                        <p:tgtEl>
                                          <p:spTgt spid="57"/>
                                        </p:tgtEl>
                                        <p:attrNameLst>
                                          <p:attrName>ppt_w</p:attrName>
                                        </p:attrNameLst>
                                      </p:cBhvr>
                                      <p:tavLst>
                                        <p:tav tm="0">
                                          <p:val>
                                            <p:fltVal val="0"/>
                                          </p:val>
                                        </p:tav>
                                        <p:tav tm="100000">
                                          <p:val>
                                            <p:strVal val="#ppt_w"/>
                                          </p:val>
                                        </p:tav>
                                      </p:tavLst>
                                    </p:anim>
                                    <p:anim calcmode="lin" valueType="num">
                                      <p:cBhvr>
                                        <p:cTn id="70" dur="1000" fill="hold"/>
                                        <p:tgtEl>
                                          <p:spTgt spid="57"/>
                                        </p:tgtEl>
                                        <p:attrNameLst>
                                          <p:attrName>ppt_h</p:attrName>
                                        </p:attrNameLst>
                                      </p:cBhvr>
                                      <p:tavLst>
                                        <p:tav tm="0">
                                          <p:val>
                                            <p:fltVal val="0"/>
                                          </p:val>
                                        </p:tav>
                                        <p:tav tm="100000">
                                          <p:val>
                                            <p:strVal val="#ppt_h"/>
                                          </p:val>
                                        </p:tav>
                                      </p:tavLst>
                                    </p:anim>
                                    <p:anim calcmode="lin" valueType="num">
                                      <p:cBhvr>
                                        <p:cTn id="71" dur="1000" fill="hold"/>
                                        <p:tgtEl>
                                          <p:spTgt spid="57"/>
                                        </p:tgtEl>
                                        <p:attrNameLst>
                                          <p:attrName>style.rotation</p:attrName>
                                        </p:attrNameLst>
                                      </p:cBhvr>
                                      <p:tavLst>
                                        <p:tav tm="0">
                                          <p:val>
                                            <p:fltVal val="90"/>
                                          </p:val>
                                        </p:tav>
                                        <p:tav tm="100000">
                                          <p:val>
                                            <p:fltVal val="0"/>
                                          </p:val>
                                        </p:tav>
                                      </p:tavLst>
                                    </p:anim>
                                    <p:animEffect transition="in" filter="fade">
                                      <p:cBhvr>
                                        <p:cTn id="72" dur="1000"/>
                                        <p:tgtEl>
                                          <p:spTgt spid="57"/>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48"/>
                                        </p:tgtEl>
                                        <p:attrNameLst>
                                          <p:attrName>style.visibility</p:attrName>
                                        </p:attrNameLst>
                                      </p:cBhvr>
                                      <p:to>
                                        <p:strVal val="visible"/>
                                      </p:to>
                                    </p:set>
                                    <p:anim calcmode="lin" valueType="num">
                                      <p:cBhvr>
                                        <p:cTn id="77" dur="1000" fill="hold"/>
                                        <p:tgtEl>
                                          <p:spTgt spid="48"/>
                                        </p:tgtEl>
                                        <p:attrNameLst>
                                          <p:attrName>ppt_w</p:attrName>
                                        </p:attrNameLst>
                                      </p:cBhvr>
                                      <p:tavLst>
                                        <p:tav tm="0">
                                          <p:val>
                                            <p:fltVal val="0"/>
                                          </p:val>
                                        </p:tav>
                                        <p:tav tm="100000">
                                          <p:val>
                                            <p:strVal val="#ppt_w"/>
                                          </p:val>
                                        </p:tav>
                                      </p:tavLst>
                                    </p:anim>
                                    <p:anim calcmode="lin" valueType="num">
                                      <p:cBhvr>
                                        <p:cTn id="78" dur="1000" fill="hold"/>
                                        <p:tgtEl>
                                          <p:spTgt spid="48"/>
                                        </p:tgtEl>
                                        <p:attrNameLst>
                                          <p:attrName>ppt_h</p:attrName>
                                        </p:attrNameLst>
                                      </p:cBhvr>
                                      <p:tavLst>
                                        <p:tav tm="0">
                                          <p:val>
                                            <p:fltVal val="0"/>
                                          </p:val>
                                        </p:tav>
                                        <p:tav tm="100000">
                                          <p:val>
                                            <p:strVal val="#ppt_h"/>
                                          </p:val>
                                        </p:tav>
                                      </p:tavLst>
                                    </p:anim>
                                    <p:anim calcmode="lin" valueType="num">
                                      <p:cBhvr>
                                        <p:cTn id="79" dur="1000" fill="hold"/>
                                        <p:tgtEl>
                                          <p:spTgt spid="48"/>
                                        </p:tgtEl>
                                        <p:attrNameLst>
                                          <p:attrName>style.rotation</p:attrName>
                                        </p:attrNameLst>
                                      </p:cBhvr>
                                      <p:tavLst>
                                        <p:tav tm="0">
                                          <p:val>
                                            <p:fltVal val="90"/>
                                          </p:val>
                                        </p:tav>
                                        <p:tav tm="100000">
                                          <p:val>
                                            <p:fltVal val="0"/>
                                          </p:val>
                                        </p:tav>
                                      </p:tavLst>
                                    </p:anim>
                                    <p:animEffect transition="in" filter="fade">
                                      <p:cBhvr>
                                        <p:cTn id="80" dur="1000"/>
                                        <p:tgtEl>
                                          <p:spTgt spid="48"/>
                                        </p:tgtEl>
                                      </p:cBhvr>
                                    </p:animEffect>
                                  </p:childTnLst>
                                </p:cTn>
                              </p:par>
                              <p:par>
                                <p:cTn id="81" presetID="31" presetClass="entr" presetSubtype="0" fill="hold" nodeType="with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1000" fill="hold"/>
                                        <p:tgtEl>
                                          <p:spTgt spid="58"/>
                                        </p:tgtEl>
                                        <p:attrNameLst>
                                          <p:attrName>ppt_w</p:attrName>
                                        </p:attrNameLst>
                                      </p:cBhvr>
                                      <p:tavLst>
                                        <p:tav tm="0">
                                          <p:val>
                                            <p:fltVal val="0"/>
                                          </p:val>
                                        </p:tav>
                                        <p:tav tm="100000">
                                          <p:val>
                                            <p:strVal val="#ppt_w"/>
                                          </p:val>
                                        </p:tav>
                                      </p:tavLst>
                                    </p:anim>
                                    <p:anim calcmode="lin" valueType="num">
                                      <p:cBhvr>
                                        <p:cTn id="84" dur="1000" fill="hold"/>
                                        <p:tgtEl>
                                          <p:spTgt spid="58"/>
                                        </p:tgtEl>
                                        <p:attrNameLst>
                                          <p:attrName>ppt_h</p:attrName>
                                        </p:attrNameLst>
                                      </p:cBhvr>
                                      <p:tavLst>
                                        <p:tav tm="0">
                                          <p:val>
                                            <p:fltVal val="0"/>
                                          </p:val>
                                        </p:tav>
                                        <p:tav tm="100000">
                                          <p:val>
                                            <p:strVal val="#ppt_h"/>
                                          </p:val>
                                        </p:tav>
                                      </p:tavLst>
                                    </p:anim>
                                    <p:anim calcmode="lin" valueType="num">
                                      <p:cBhvr>
                                        <p:cTn id="85" dur="1000" fill="hold"/>
                                        <p:tgtEl>
                                          <p:spTgt spid="58"/>
                                        </p:tgtEl>
                                        <p:attrNameLst>
                                          <p:attrName>style.rotation</p:attrName>
                                        </p:attrNameLst>
                                      </p:cBhvr>
                                      <p:tavLst>
                                        <p:tav tm="0">
                                          <p:val>
                                            <p:fltVal val="90"/>
                                          </p:val>
                                        </p:tav>
                                        <p:tav tm="100000">
                                          <p:val>
                                            <p:fltVal val="0"/>
                                          </p:val>
                                        </p:tav>
                                      </p:tavLst>
                                    </p:anim>
                                    <p:animEffect transition="in" filter="fade">
                                      <p:cBhvr>
                                        <p:cTn id="86" dur="10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p:cTn id="91" dur="1000" fill="hold"/>
                                        <p:tgtEl>
                                          <p:spTgt spid="49"/>
                                        </p:tgtEl>
                                        <p:attrNameLst>
                                          <p:attrName>ppt_w</p:attrName>
                                        </p:attrNameLst>
                                      </p:cBhvr>
                                      <p:tavLst>
                                        <p:tav tm="0">
                                          <p:val>
                                            <p:fltVal val="0"/>
                                          </p:val>
                                        </p:tav>
                                        <p:tav tm="100000">
                                          <p:val>
                                            <p:strVal val="#ppt_w"/>
                                          </p:val>
                                        </p:tav>
                                      </p:tavLst>
                                    </p:anim>
                                    <p:anim calcmode="lin" valueType="num">
                                      <p:cBhvr>
                                        <p:cTn id="92" dur="1000" fill="hold"/>
                                        <p:tgtEl>
                                          <p:spTgt spid="49"/>
                                        </p:tgtEl>
                                        <p:attrNameLst>
                                          <p:attrName>ppt_h</p:attrName>
                                        </p:attrNameLst>
                                      </p:cBhvr>
                                      <p:tavLst>
                                        <p:tav tm="0">
                                          <p:val>
                                            <p:fltVal val="0"/>
                                          </p:val>
                                        </p:tav>
                                        <p:tav tm="100000">
                                          <p:val>
                                            <p:strVal val="#ppt_h"/>
                                          </p:val>
                                        </p:tav>
                                      </p:tavLst>
                                    </p:anim>
                                    <p:anim calcmode="lin" valueType="num">
                                      <p:cBhvr>
                                        <p:cTn id="93" dur="1000" fill="hold"/>
                                        <p:tgtEl>
                                          <p:spTgt spid="49"/>
                                        </p:tgtEl>
                                        <p:attrNameLst>
                                          <p:attrName>style.rotation</p:attrName>
                                        </p:attrNameLst>
                                      </p:cBhvr>
                                      <p:tavLst>
                                        <p:tav tm="0">
                                          <p:val>
                                            <p:fltVal val="90"/>
                                          </p:val>
                                        </p:tav>
                                        <p:tav tm="100000">
                                          <p:val>
                                            <p:fltVal val="0"/>
                                          </p:val>
                                        </p:tav>
                                      </p:tavLst>
                                    </p:anim>
                                    <p:animEffect transition="in" filter="fade">
                                      <p:cBhvr>
                                        <p:cTn id="94" dur="1000"/>
                                        <p:tgtEl>
                                          <p:spTgt spid="49"/>
                                        </p:tgtEl>
                                      </p:cBhvr>
                                    </p:animEffect>
                                  </p:childTnLst>
                                </p:cTn>
                              </p:par>
                              <p:par>
                                <p:cTn id="95" presetID="31" presetClass="entr" presetSubtype="0" fill="hold" nodeType="withEffect">
                                  <p:stCondLst>
                                    <p:cond delay="0"/>
                                  </p:stCondLst>
                                  <p:childTnLst>
                                    <p:set>
                                      <p:cBhvr>
                                        <p:cTn id="96" dur="1" fill="hold">
                                          <p:stCondLst>
                                            <p:cond delay="0"/>
                                          </p:stCondLst>
                                        </p:cTn>
                                        <p:tgtEl>
                                          <p:spTgt spid="59"/>
                                        </p:tgtEl>
                                        <p:attrNameLst>
                                          <p:attrName>style.visibility</p:attrName>
                                        </p:attrNameLst>
                                      </p:cBhvr>
                                      <p:to>
                                        <p:strVal val="visible"/>
                                      </p:to>
                                    </p:set>
                                    <p:anim calcmode="lin" valueType="num">
                                      <p:cBhvr>
                                        <p:cTn id="97" dur="1000" fill="hold"/>
                                        <p:tgtEl>
                                          <p:spTgt spid="59"/>
                                        </p:tgtEl>
                                        <p:attrNameLst>
                                          <p:attrName>ppt_w</p:attrName>
                                        </p:attrNameLst>
                                      </p:cBhvr>
                                      <p:tavLst>
                                        <p:tav tm="0">
                                          <p:val>
                                            <p:fltVal val="0"/>
                                          </p:val>
                                        </p:tav>
                                        <p:tav tm="100000">
                                          <p:val>
                                            <p:strVal val="#ppt_w"/>
                                          </p:val>
                                        </p:tav>
                                      </p:tavLst>
                                    </p:anim>
                                    <p:anim calcmode="lin" valueType="num">
                                      <p:cBhvr>
                                        <p:cTn id="98" dur="1000" fill="hold"/>
                                        <p:tgtEl>
                                          <p:spTgt spid="59"/>
                                        </p:tgtEl>
                                        <p:attrNameLst>
                                          <p:attrName>ppt_h</p:attrName>
                                        </p:attrNameLst>
                                      </p:cBhvr>
                                      <p:tavLst>
                                        <p:tav tm="0">
                                          <p:val>
                                            <p:fltVal val="0"/>
                                          </p:val>
                                        </p:tav>
                                        <p:tav tm="100000">
                                          <p:val>
                                            <p:strVal val="#ppt_h"/>
                                          </p:val>
                                        </p:tav>
                                      </p:tavLst>
                                    </p:anim>
                                    <p:anim calcmode="lin" valueType="num">
                                      <p:cBhvr>
                                        <p:cTn id="99" dur="1000" fill="hold"/>
                                        <p:tgtEl>
                                          <p:spTgt spid="59"/>
                                        </p:tgtEl>
                                        <p:attrNameLst>
                                          <p:attrName>style.rotation</p:attrName>
                                        </p:attrNameLst>
                                      </p:cBhvr>
                                      <p:tavLst>
                                        <p:tav tm="0">
                                          <p:val>
                                            <p:fltVal val="90"/>
                                          </p:val>
                                        </p:tav>
                                        <p:tav tm="100000">
                                          <p:val>
                                            <p:fltVal val="0"/>
                                          </p:val>
                                        </p:tav>
                                      </p:tavLst>
                                    </p:anim>
                                    <p:animEffect transition="in" filter="fade">
                                      <p:cBhvr>
                                        <p:cTn id="100" dur="1000"/>
                                        <p:tgtEl>
                                          <p:spTgt spid="59"/>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50"/>
                                        </p:tgtEl>
                                        <p:attrNameLst>
                                          <p:attrName>style.visibility</p:attrName>
                                        </p:attrNameLst>
                                      </p:cBhvr>
                                      <p:to>
                                        <p:strVal val="visible"/>
                                      </p:to>
                                    </p:set>
                                    <p:anim calcmode="lin" valueType="num">
                                      <p:cBhvr>
                                        <p:cTn id="105" dur="1000" fill="hold"/>
                                        <p:tgtEl>
                                          <p:spTgt spid="50"/>
                                        </p:tgtEl>
                                        <p:attrNameLst>
                                          <p:attrName>ppt_w</p:attrName>
                                        </p:attrNameLst>
                                      </p:cBhvr>
                                      <p:tavLst>
                                        <p:tav tm="0">
                                          <p:val>
                                            <p:fltVal val="0"/>
                                          </p:val>
                                        </p:tav>
                                        <p:tav tm="100000">
                                          <p:val>
                                            <p:strVal val="#ppt_w"/>
                                          </p:val>
                                        </p:tav>
                                      </p:tavLst>
                                    </p:anim>
                                    <p:anim calcmode="lin" valueType="num">
                                      <p:cBhvr>
                                        <p:cTn id="106" dur="1000" fill="hold"/>
                                        <p:tgtEl>
                                          <p:spTgt spid="50"/>
                                        </p:tgtEl>
                                        <p:attrNameLst>
                                          <p:attrName>ppt_h</p:attrName>
                                        </p:attrNameLst>
                                      </p:cBhvr>
                                      <p:tavLst>
                                        <p:tav tm="0">
                                          <p:val>
                                            <p:fltVal val="0"/>
                                          </p:val>
                                        </p:tav>
                                        <p:tav tm="100000">
                                          <p:val>
                                            <p:strVal val="#ppt_h"/>
                                          </p:val>
                                        </p:tav>
                                      </p:tavLst>
                                    </p:anim>
                                    <p:anim calcmode="lin" valueType="num">
                                      <p:cBhvr>
                                        <p:cTn id="107" dur="1000" fill="hold"/>
                                        <p:tgtEl>
                                          <p:spTgt spid="50"/>
                                        </p:tgtEl>
                                        <p:attrNameLst>
                                          <p:attrName>style.rotation</p:attrName>
                                        </p:attrNameLst>
                                      </p:cBhvr>
                                      <p:tavLst>
                                        <p:tav tm="0">
                                          <p:val>
                                            <p:fltVal val="90"/>
                                          </p:val>
                                        </p:tav>
                                        <p:tav tm="100000">
                                          <p:val>
                                            <p:fltVal val="0"/>
                                          </p:val>
                                        </p:tav>
                                      </p:tavLst>
                                    </p:anim>
                                    <p:animEffect transition="in" filter="fade">
                                      <p:cBhvr>
                                        <p:cTn id="108" dur="1000"/>
                                        <p:tgtEl>
                                          <p:spTgt spid="50"/>
                                        </p:tgtEl>
                                      </p:cBhvr>
                                    </p:animEffect>
                                  </p:childTnLst>
                                </p:cTn>
                              </p:par>
                              <p:par>
                                <p:cTn id="109" presetID="31" presetClass="entr" presetSubtype="0" fill="hold" nodeType="withEffect">
                                  <p:stCondLst>
                                    <p:cond delay="0"/>
                                  </p:stCondLst>
                                  <p:childTnLst>
                                    <p:set>
                                      <p:cBhvr>
                                        <p:cTn id="110" dur="1" fill="hold">
                                          <p:stCondLst>
                                            <p:cond delay="0"/>
                                          </p:stCondLst>
                                        </p:cTn>
                                        <p:tgtEl>
                                          <p:spTgt spid="60"/>
                                        </p:tgtEl>
                                        <p:attrNameLst>
                                          <p:attrName>style.visibility</p:attrName>
                                        </p:attrNameLst>
                                      </p:cBhvr>
                                      <p:to>
                                        <p:strVal val="visible"/>
                                      </p:to>
                                    </p:set>
                                    <p:anim calcmode="lin" valueType="num">
                                      <p:cBhvr>
                                        <p:cTn id="111" dur="1000" fill="hold"/>
                                        <p:tgtEl>
                                          <p:spTgt spid="60"/>
                                        </p:tgtEl>
                                        <p:attrNameLst>
                                          <p:attrName>ppt_w</p:attrName>
                                        </p:attrNameLst>
                                      </p:cBhvr>
                                      <p:tavLst>
                                        <p:tav tm="0">
                                          <p:val>
                                            <p:fltVal val="0"/>
                                          </p:val>
                                        </p:tav>
                                        <p:tav tm="100000">
                                          <p:val>
                                            <p:strVal val="#ppt_w"/>
                                          </p:val>
                                        </p:tav>
                                      </p:tavLst>
                                    </p:anim>
                                    <p:anim calcmode="lin" valueType="num">
                                      <p:cBhvr>
                                        <p:cTn id="112" dur="1000" fill="hold"/>
                                        <p:tgtEl>
                                          <p:spTgt spid="60"/>
                                        </p:tgtEl>
                                        <p:attrNameLst>
                                          <p:attrName>ppt_h</p:attrName>
                                        </p:attrNameLst>
                                      </p:cBhvr>
                                      <p:tavLst>
                                        <p:tav tm="0">
                                          <p:val>
                                            <p:fltVal val="0"/>
                                          </p:val>
                                        </p:tav>
                                        <p:tav tm="100000">
                                          <p:val>
                                            <p:strVal val="#ppt_h"/>
                                          </p:val>
                                        </p:tav>
                                      </p:tavLst>
                                    </p:anim>
                                    <p:anim calcmode="lin" valueType="num">
                                      <p:cBhvr>
                                        <p:cTn id="113" dur="1000" fill="hold"/>
                                        <p:tgtEl>
                                          <p:spTgt spid="60"/>
                                        </p:tgtEl>
                                        <p:attrNameLst>
                                          <p:attrName>style.rotation</p:attrName>
                                        </p:attrNameLst>
                                      </p:cBhvr>
                                      <p:tavLst>
                                        <p:tav tm="0">
                                          <p:val>
                                            <p:fltVal val="90"/>
                                          </p:val>
                                        </p:tav>
                                        <p:tav tm="100000">
                                          <p:val>
                                            <p:fltVal val="0"/>
                                          </p:val>
                                        </p:tav>
                                      </p:tavLst>
                                    </p:anim>
                                    <p:animEffect transition="in" filter="fade">
                                      <p:cBhvr>
                                        <p:cTn id="114" dur="1000"/>
                                        <p:tgtEl>
                                          <p:spTgt spid="60"/>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 calcmode="lin" valueType="num">
                                      <p:cBhvr>
                                        <p:cTn id="119" dur="1000" fill="hold"/>
                                        <p:tgtEl>
                                          <p:spTgt spid="51"/>
                                        </p:tgtEl>
                                        <p:attrNameLst>
                                          <p:attrName>ppt_w</p:attrName>
                                        </p:attrNameLst>
                                      </p:cBhvr>
                                      <p:tavLst>
                                        <p:tav tm="0">
                                          <p:val>
                                            <p:fltVal val="0"/>
                                          </p:val>
                                        </p:tav>
                                        <p:tav tm="100000">
                                          <p:val>
                                            <p:strVal val="#ppt_w"/>
                                          </p:val>
                                        </p:tav>
                                      </p:tavLst>
                                    </p:anim>
                                    <p:anim calcmode="lin" valueType="num">
                                      <p:cBhvr>
                                        <p:cTn id="120" dur="1000" fill="hold"/>
                                        <p:tgtEl>
                                          <p:spTgt spid="51"/>
                                        </p:tgtEl>
                                        <p:attrNameLst>
                                          <p:attrName>ppt_h</p:attrName>
                                        </p:attrNameLst>
                                      </p:cBhvr>
                                      <p:tavLst>
                                        <p:tav tm="0">
                                          <p:val>
                                            <p:fltVal val="0"/>
                                          </p:val>
                                        </p:tav>
                                        <p:tav tm="100000">
                                          <p:val>
                                            <p:strVal val="#ppt_h"/>
                                          </p:val>
                                        </p:tav>
                                      </p:tavLst>
                                    </p:anim>
                                    <p:anim calcmode="lin" valueType="num">
                                      <p:cBhvr>
                                        <p:cTn id="121" dur="1000" fill="hold"/>
                                        <p:tgtEl>
                                          <p:spTgt spid="51"/>
                                        </p:tgtEl>
                                        <p:attrNameLst>
                                          <p:attrName>style.rotation</p:attrName>
                                        </p:attrNameLst>
                                      </p:cBhvr>
                                      <p:tavLst>
                                        <p:tav tm="0">
                                          <p:val>
                                            <p:fltVal val="90"/>
                                          </p:val>
                                        </p:tav>
                                        <p:tav tm="100000">
                                          <p:val>
                                            <p:fltVal val="0"/>
                                          </p:val>
                                        </p:tav>
                                      </p:tavLst>
                                    </p:anim>
                                    <p:animEffect transition="in" filter="fade">
                                      <p:cBhvr>
                                        <p:cTn id="122" dur="1000"/>
                                        <p:tgtEl>
                                          <p:spTgt spid="51"/>
                                        </p:tgtEl>
                                      </p:cBhvr>
                                    </p:animEffect>
                                  </p:childTnLst>
                                </p:cTn>
                              </p:par>
                              <p:par>
                                <p:cTn id="123" presetID="31" presetClass="entr" presetSubtype="0" fill="hold" nodeType="withEffect">
                                  <p:stCondLst>
                                    <p:cond delay="0"/>
                                  </p:stCondLst>
                                  <p:childTnLst>
                                    <p:set>
                                      <p:cBhvr>
                                        <p:cTn id="124" dur="1" fill="hold">
                                          <p:stCondLst>
                                            <p:cond delay="0"/>
                                          </p:stCondLst>
                                        </p:cTn>
                                        <p:tgtEl>
                                          <p:spTgt spid="61"/>
                                        </p:tgtEl>
                                        <p:attrNameLst>
                                          <p:attrName>style.visibility</p:attrName>
                                        </p:attrNameLst>
                                      </p:cBhvr>
                                      <p:to>
                                        <p:strVal val="visible"/>
                                      </p:to>
                                    </p:set>
                                    <p:anim calcmode="lin" valueType="num">
                                      <p:cBhvr>
                                        <p:cTn id="125" dur="1000" fill="hold"/>
                                        <p:tgtEl>
                                          <p:spTgt spid="61"/>
                                        </p:tgtEl>
                                        <p:attrNameLst>
                                          <p:attrName>ppt_w</p:attrName>
                                        </p:attrNameLst>
                                      </p:cBhvr>
                                      <p:tavLst>
                                        <p:tav tm="0">
                                          <p:val>
                                            <p:fltVal val="0"/>
                                          </p:val>
                                        </p:tav>
                                        <p:tav tm="100000">
                                          <p:val>
                                            <p:strVal val="#ppt_w"/>
                                          </p:val>
                                        </p:tav>
                                      </p:tavLst>
                                    </p:anim>
                                    <p:anim calcmode="lin" valueType="num">
                                      <p:cBhvr>
                                        <p:cTn id="126" dur="1000" fill="hold"/>
                                        <p:tgtEl>
                                          <p:spTgt spid="61"/>
                                        </p:tgtEl>
                                        <p:attrNameLst>
                                          <p:attrName>ppt_h</p:attrName>
                                        </p:attrNameLst>
                                      </p:cBhvr>
                                      <p:tavLst>
                                        <p:tav tm="0">
                                          <p:val>
                                            <p:fltVal val="0"/>
                                          </p:val>
                                        </p:tav>
                                        <p:tav tm="100000">
                                          <p:val>
                                            <p:strVal val="#ppt_h"/>
                                          </p:val>
                                        </p:tav>
                                      </p:tavLst>
                                    </p:anim>
                                    <p:anim calcmode="lin" valueType="num">
                                      <p:cBhvr>
                                        <p:cTn id="127" dur="1000" fill="hold"/>
                                        <p:tgtEl>
                                          <p:spTgt spid="61"/>
                                        </p:tgtEl>
                                        <p:attrNameLst>
                                          <p:attrName>style.rotation</p:attrName>
                                        </p:attrNameLst>
                                      </p:cBhvr>
                                      <p:tavLst>
                                        <p:tav tm="0">
                                          <p:val>
                                            <p:fltVal val="90"/>
                                          </p:val>
                                        </p:tav>
                                        <p:tav tm="100000">
                                          <p:val>
                                            <p:fltVal val="0"/>
                                          </p:val>
                                        </p:tav>
                                      </p:tavLst>
                                    </p:anim>
                                    <p:animEffect transition="in" filter="fade">
                                      <p:cBhvr>
                                        <p:cTn id="128" dur="10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p:cTn id="133" dur="1000" fill="hold"/>
                                        <p:tgtEl>
                                          <p:spTgt spid="52"/>
                                        </p:tgtEl>
                                        <p:attrNameLst>
                                          <p:attrName>ppt_w</p:attrName>
                                        </p:attrNameLst>
                                      </p:cBhvr>
                                      <p:tavLst>
                                        <p:tav tm="0">
                                          <p:val>
                                            <p:fltVal val="0"/>
                                          </p:val>
                                        </p:tav>
                                        <p:tav tm="100000">
                                          <p:val>
                                            <p:strVal val="#ppt_w"/>
                                          </p:val>
                                        </p:tav>
                                      </p:tavLst>
                                    </p:anim>
                                    <p:anim calcmode="lin" valueType="num">
                                      <p:cBhvr>
                                        <p:cTn id="134" dur="1000" fill="hold"/>
                                        <p:tgtEl>
                                          <p:spTgt spid="52"/>
                                        </p:tgtEl>
                                        <p:attrNameLst>
                                          <p:attrName>ppt_h</p:attrName>
                                        </p:attrNameLst>
                                      </p:cBhvr>
                                      <p:tavLst>
                                        <p:tav tm="0">
                                          <p:val>
                                            <p:fltVal val="0"/>
                                          </p:val>
                                        </p:tav>
                                        <p:tav tm="100000">
                                          <p:val>
                                            <p:strVal val="#ppt_h"/>
                                          </p:val>
                                        </p:tav>
                                      </p:tavLst>
                                    </p:anim>
                                    <p:anim calcmode="lin" valueType="num">
                                      <p:cBhvr>
                                        <p:cTn id="135" dur="1000" fill="hold"/>
                                        <p:tgtEl>
                                          <p:spTgt spid="52"/>
                                        </p:tgtEl>
                                        <p:attrNameLst>
                                          <p:attrName>style.rotation</p:attrName>
                                        </p:attrNameLst>
                                      </p:cBhvr>
                                      <p:tavLst>
                                        <p:tav tm="0">
                                          <p:val>
                                            <p:fltVal val="90"/>
                                          </p:val>
                                        </p:tav>
                                        <p:tav tm="100000">
                                          <p:val>
                                            <p:fltVal val="0"/>
                                          </p:val>
                                        </p:tav>
                                      </p:tavLst>
                                    </p:anim>
                                    <p:animEffect transition="in" filter="fade">
                                      <p:cBhvr>
                                        <p:cTn id="136" dur="1000"/>
                                        <p:tgtEl>
                                          <p:spTgt spid="52"/>
                                        </p:tgtEl>
                                      </p:cBhvr>
                                    </p:animEffect>
                                  </p:childTnLst>
                                </p:cTn>
                              </p:par>
                              <p:par>
                                <p:cTn id="137" presetID="31" presetClass="entr" presetSubtype="0" fill="hold" nodeType="withEffect">
                                  <p:stCondLst>
                                    <p:cond delay="0"/>
                                  </p:stCondLst>
                                  <p:childTnLst>
                                    <p:set>
                                      <p:cBhvr>
                                        <p:cTn id="138" dur="1" fill="hold">
                                          <p:stCondLst>
                                            <p:cond delay="0"/>
                                          </p:stCondLst>
                                        </p:cTn>
                                        <p:tgtEl>
                                          <p:spTgt spid="62"/>
                                        </p:tgtEl>
                                        <p:attrNameLst>
                                          <p:attrName>style.visibility</p:attrName>
                                        </p:attrNameLst>
                                      </p:cBhvr>
                                      <p:to>
                                        <p:strVal val="visible"/>
                                      </p:to>
                                    </p:set>
                                    <p:anim calcmode="lin" valueType="num">
                                      <p:cBhvr>
                                        <p:cTn id="139" dur="1000" fill="hold"/>
                                        <p:tgtEl>
                                          <p:spTgt spid="62"/>
                                        </p:tgtEl>
                                        <p:attrNameLst>
                                          <p:attrName>ppt_w</p:attrName>
                                        </p:attrNameLst>
                                      </p:cBhvr>
                                      <p:tavLst>
                                        <p:tav tm="0">
                                          <p:val>
                                            <p:fltVal val="0"/>
                                          </p:val>
                                        </p:tav>
                                        <p:tav tm="100000">
                                          <p:val>
                                            <p:strVal val="#ppt_w"/>
                                          </p:val>
                                        </p:tav>
                                      </p:tavLst>
                                    </p:anim>
                                    <p:anim calcmode="lin" valueType="num">
                                      <p:cBhvr>
                                        <p:cTn id="140" dur="1000" fill="hold"/>
                                        <p:tgtEl>
                                          <p:spTgt spid="62"/>
                                        </p:tgtEl>
                                        <p:attrNameLst>
                                          <p:attrName>ppt_h</p:attrName>
                                        </p:attrNameLst>
                                      </p:cBhvr>
                                      <p:tavLst>
                                        <p:tav tm="0">
                                          <p:val>
                                            <p:fltVal val="0"/>
                                          </p:val>
                                        </p:tav>
                                        <p:tav tm="100000">
                                          <p:val>
                                            <p:strVal val="#ppt_h"/>
                                          </p:val>
                                        </p:tav>
                                      </p:tavLst>
                                    </p:anim>
                                    <p:anim calcmode="lin" valueType="num">
                                      <p:cBhvr>
                                        <p:cTn id="141" dur="1000" fill="hold"/>
                                        <p:tgtEl>
                                          <p:spTgt spid="62"/>
                                        </p:tgtEl>
                                        <p:attrNameLst>
                                          <p:attrName>style.rotation</p:attrName>
                                        </p:attrNameLst>
                                      </p:cBhvr>
                                      <p:tavLst>
                                        <p:tav tm="0">
                                          <p:val>
                                            <p:fltVal val="90"/>
                                          </p:val>
                                        </p:tav>
                                        <p:tav tm="100000">
                                          <p:val>
                                            <p:fltVal val="0"/>
                                          </p:val>
                                        </p:tav>
                                      </p:tavLst>
                                    </p:anim>
                                    <p:animEffect transition="in" filter="fade">
                                      <p:cBhvr>
                                        <p:cTn id="142"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5867400" y="533400"/>
            <a:ext cx="30341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القعيد</a:t>
            </a:r>
          </a:p>
        </p:txBody>
      </p:sp>
      <p:sp>
        <p:nvSpPr>
          <p:cNvPr id="7" name="AutoShape 1"/>
          <p:cNvSpPr>
            <a:spLocks noChangeArrowheads="1"/>
          </p:cNvSpPr>
          <p:nvPr/>
        </p:nvSpPr>
        <p:spPr bwMode="auto">
          <a:xfrm>
            <a:off x="90074" y="3657600"/>
            <a:ext cx="8901526" cy="19431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وهو عملية الاستفادة من الوقت المتاح والمواهب الشخصية المتوفرة </a:t>
            </a:r>
            <a:endParaRPr lang="ar-EG" sz="3200" dirty="0" smtClean="0">
              <a:solidFill>
                <a:srgbClr val="000000"/>
              </a:solidFill>
              <a:cs typeface="Arial" panose="020B0604020202020204" pitchFamily="34" charset="0"/>
            </a:endParaRPr>
          </a:p>
          <a:p>
            <a:pPr algn="ctr" rtl="1" fontAlgn="base">
              <a:spcBef>
                <a:spcPct val="0"/>
              </a:spcBef>
              <a:spcAft>
                <a:spcPct val="0"/>
              </a:spcAft>
            </a:pPr>
            <a:r>
              <a:rPr lang="ar-EG" sz="3200" dirty="0" smtClean="0">
                <a:solidFill>
                  <a:srgbClr val="000000"/>
                </a:solidFill>
                <a:cs typeface="Arial" panose="020B0604020202020204" pitchFamily="34" charset="0"/>
              </a:rPr>
              <a:t>لدينا , </a:t>
            </a:r>
            <a:r>
              <a:rPr lang="ar-EG" sz="3200" dirty="0">
                <a:solidFill>
                  <a:srgbClr val="000000"/>
                </a:solidFill>
                <a:cs typeface="Arial" panose="020B0604020202020204" pitchFamily="34" charset="0"/>
              </a:rPr>
              <a:t>لتحقيق الأهداف المهمة التي نسعى إلها في حياتنا , </a:t>
            </a:r>
            <a:r>
              <a:rPr lang="ar-EG" sz="3200" dirty="0" smtClean="0">
                <a:solidFill>
                  <a:srgbClr val="000000"/>
                </a:solidFill>
                <a:cs typeface="Arial" panose="020B0604020202020204" pitchFamily="34" charset="0"/>
              </a:rPr>
              <a:t>مع </a:t>
            </a:r>
          </a:p>
          <a:p>
            <a:pPr algn="ctr" rtl="1" fontAlgn="base">
              <a:spcBef>
                <a:spcPct val="0"/>
              </a:spcBef>
              <a:spcAft>
                <a:spcPct val="0"/>
              </a:spcAft>
            </a:pPr>
            <a:r>
              <a:rPr lang="ar-EG" sz="3200" dirty="0" smtClean="0">
                <a:solidFill>
                  <a:srgbClr val="000000"/>
                </a:solidFill>
                <a:cs typeface="Arial" panose="020B0604020202020204" pitchFamily="34" charset="0"/>
              </a:rPr>
              <a:t>المحافظة </a:t>
            </a:r>
            <a:r>
              <a:rPr lang="ar-EG" sz="3200" dirty="0">
                <a:solidFill>
                  <a:srgbClr val="000000"/>
                </a:solidFill>
                <a:cs typeface="Arial" panose="020B0604020202020204" pitchFamily="34" charset="0"/>
              </a:rPr>
              <a:t>على تحقيق التوازن بين متطلبات العمل والحياة </a:t>
            </a:r>
            <a:r>
              <a:rPr lang="ar-EG" sz="3200" dirty="0" smtClean="0">
                <a:solidFill>
                  <a:srgbClr val="000000"/>
                </a:solidFill>
                <a:cs typeface="Arial" panose="020B0604020202020204" pitchFamily="34" charset="0"/>
              </a:rPr>
              <a:t>الخاصة</a:t>
            </a:r>
          </a:p>
          <a:p>
            <a:pPr algn="ctr" rtl="1" fontAlgn="base">
              <a:spcBef>
                <a:spcPct val="0"/>
              </a:spcBef>
              <a:spcAft>
                <a:spcPct val="0"/>
              </a:spcAft>
            </a:pPr>
            <a:r>
              <a:rPr lang="ar-EG" sz="3200" dirty="0" smtClean="0">
                <a:solidFill>
                  <a:srgbClr val="000000"/>
                </a:solidFill>
                <a:cs typeface="Arial" panose="020B0604020202020204" pitchFamily="34" charset="0"/>
              </a:rPr>
              <a:t> </a:t>
            </a:r>
            <a:r>
              <a:rPr lang="ar-EG" sz="3200" dirty="0">
                <a:solidFill>
                  <a:srgbClr val="000000"/>
                </a:solidFill>
                <a:cs typeface="Arial" panose="020B0604020202020204" pitchFamily="34" charset="0"/>
              </a:rPr>
              <a:t>, وبين حاجات الجسد والروح والعقل</a:t>
            </a:r>
          </a:p>
        </p:txBody>
      </p:sp>
      <p:pic>
        <p:nvPicPr>
          <p:cNvPr id="7170" name="Picture 2" descr="F:\دينى\work\صور\325698745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533400"/>
            <a:ext cx="3505200" cy="2743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5533693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609600" y="1752600"/>
            <a:ext cx="8001000" cy="1600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ركزي، ولا تشتتي ذهنك في أكثر من اتجاه، وهذه النصيحة إن طبقت ستجدين الكثير من الوقت لعمل الأمور الأخرى الأكثر أهمية وإلحاحاً</a:t>
            </a:r>
          </a:p>
        </p:txBody>
      </p:sp>
      <p:sp>
        <p:nvSpPr>
          <p:cNvPr id="7" name="Rounded Rectangle 6"/>
          <p:cNvSpPr/>
          <p:nvPr/>
        </p:nvSpPr>
        <p:spPr>
          <a:xfrm>
            <a:off x="609600" y="4648200"/>
            <a:ext cx="8001000" cy="12192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dirty="0"/>
              <a:t>اعلمي أن النجاح ليس بمقدار الأعمال التي تنجزينها، بل هو بمدى تأثير هذه الأعمال بشكل إيجابي على المحيطين بك</a:t>
            </a:r>
          </a:p>
        </p:txBody>
      </p:sp>
    </p:spTree>
    <p:extLst>
      <p:ext uri="{BB962C8B-B14F-4D97-AF65-F5344CB8AC3E}">
        <p14:creationId xmlns:p14="http://schemas.microsoft.com/office/powerpoint/2010/main" xmlns="" val="262049349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لصوص الوقت</a:t>
            </a:r>
          </a:p>
        </p:txBody>
      </p:sp>
    </p:spTree>
    <p:extLst>
      <p:ext uri="{BB962C8B-B14F-4D97-AF65-F5344CB8AC3E}">
        <p14:creationId xmlns:p14="http://schemas.microsoft.com/office/powerpoint/2010/main" xmlns="" val="23482264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381000" y="1600200"/>
            <a:ext cx="8077200" cy="1295400"/>
          </a:xfrm>
          <a:prstGeom prst="roundRect">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وهو اللص الأكثر شهرة وتأثيراً ، وهو التسويف والمماطلة وتأجيل الأعمال</a:t>
            </a:r>
          </a:p>
        </p:txBody>
      </p:sp>
      <p:sp>
        <p:nvSpPr>
          <p:cNvPr id="2" name="Pentagon 1"/>
          <p:cNvSpPr/>
          <p:nvPr/>
        </p:nvSpPr>
        <p:spPr>
          <a:xfrm flipH="1">
            <a:off x="4267200" y="228600"/>
            <a:ext cx="4724400" cy="1104900"/>
          </a:xfrm>
          <a:prstGeom prst="homePlate">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عدم وجود أهداف أو </a:t>
            </a:r>
            <a:r>
              <a:rPr lang="ar-EG" sz="3200" dirty="0" smtClean="0"/>
              <a:t>خطط المماطلة </a:t>
            </a:r>
            <a:r>
              <a:rPr lang="ar-EG" sz="3200" dirty="0"/>
              <a:t>والتأجيل </a:t>
            </a:r>
            <a:endParaRPr lang="ar-EG" sz="3200" dirty="0">
              <a:solidFill>
                <a:schemeClr val="dk1"/>
              </a:solidFill>
            </a:endParaRPr>
          </a:p>
        </p:txBody>
      </p:sp>
      <p:sp>
        <p:nvSpPr>
          <p:cNvPr id="10" name="Rounded Rectangle 9"/>
          <p:cNvSpPr/>
          <p:nvPr/>
        </p:nvSpPr>
        <p:spPr>
          <a:xfrm>
            <a:off x="381000" y="4724400"/>
            <a:ext cx="8077200" cy="1295400"/>
          </a:xfrm>
          <a:prstGeom prst="roundRect">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كثير من البشر لا يعرفون أولوياتهم ، ماذا يقدمون وماذا يؤخرون ، بأي الأمور يبدأون وماذا يؤجلون</a:t>
            </a:r>
          </a:p>
        </p:txBody>
      </p:sp>
      <p:sp>
        <p:nvSpPr>
          <p:cNvPr id="11" name="Pentagon 10"/>
          <p:cNvSpPr/>
          <p:nvPr/>
        </p:nvSpPr>
        <p:spPr>
          <a:xfrm flipH="1">
            <a:off x="4267200" y="3352800"/>
            <a:ext cx="4724400" cy="1104900"/>
          </a:xfrm>
          <a:prstGeom prst="homePlate">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الخلط بين أهمية الأمور </a:t>
            </a:r>
            <a:endParaRPr lang="ar-EG" sz="3200" dirty="0">
              <a:solidFill>
                <a:schemeClr val="dk1"/>
              </a:solidFill>
            </a:endParaRPr>
          </a:p>
        </p:txBody>
      </p:sp>
    </p:spTree>
    <p:extLst>
      <p:ext uri="{BB962C8B-B14F-4D97-AF65-F5344CB8AC3E}">
        <p14:creationId xmlns:p14="http://schemas.microsoft.com/office/powerpoint/2010/main" xmlns="" val="288356925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381000" y="1600200"/>
            <a:ext cx="8077200" cy="1295400"/>
          </a:xfrm>
          <a:prstGeom prst="roundRect">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فقد تبدأ في عمل شيء ثم تتوقف للقيام بمكالمة أو لعمل شيء آخر كل ذلك من شأنه أن يضيع الوقت</a:t>
            </a:r>
          </a:p>
        </p:txBody>
      </p:sp>
      <p:sp>
        <p:nvSpPr>
          <p:cNvPr id="2" name="Pentagon 1"/>
          <p:cNvSpPr/>
          <p:nvPr/>
        </p:nvSpPr>
        <p:spPr>
          <a:xfrm flipH="1">
            <a:off x="4267200" y="228600"/>
            <a:ext cx="4724400" cy="1104900"/>
          </a:xfrm>
          <a:prstGeom prst="homePlate">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عدم التركيز </a:t>
            </a:r>
            <a:endParaRPr lang="ar-EG" sz="3200" dirty="0">
              <a:solidFill>
                <a:schemeClr val="dk1"/>
              </a:solidFill>
            </a:endParaRPr>
          </a:p>
        </p:txBody>
      </p:sp>
      <p:sp>
        <p:nvSpPr>
          <p:cNvPr id="10" name="Rounded Rectangle 9"/>
          <p:cNvSpPr/>
          <p:nvPr/>
        </p:nvSpPr>
        <p:spPr>
          <a:xfrm>
            <a:off x="381000" y="4724400"/>
            <a:ext cx="8077200" cy="1295400"/>
          </a:xfrm>
          <a:prstGeom prst="roundRect">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مكالمة طارئة من صديق على غير موعد ، كل ذلك يأخذ من الوقت الكثير</a:t>
            </a:r>
          </a:p>
        </p:txBody>
      </p:sp>
      <p:sp>
        <p:nvSpPr>
          <p:cNvPr id="11" name="Pentagon 10"/>
          <p:cNvSpPr/>
          <p:nvPr/>
        </p:nvSpPr>
        <p:spPr>
          <a:xfrm flipH="1">
            <a:off x="4267200" y="3352800"/>
            <a:ext cx="4724400" cy="1104900"/>
          </a:xfrm>
          <a:prstGeom prst="homePlate">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المقاطعات المفاجئة </a:t>
            </a:r>
            <a:endParaRPr lang="ar-EG" sz="3200" dirty="0">
              <a:solidFill>
                <a:schemeClr val="dk1"/>
              </a:solidFill>
            </a:endParaRPr>
          </a:p>
        </p:txBody>
      </p:sp>
    </p:spTree>
    <p:extLst>
      <p:ext uri="{BB962C8B-B14F-4D97-AF65-F5344CB8AC3E}">
        <p14:creationId xmlns:p14="http://schemas.microsoft.com/office/powerpoint/2010/main" xmlns="" val="339810668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381000" y="1600200"/>
            <a:ext cx="8077200" cy="1295400"/>
          </a:xfrm>
          <a:prstGeom prst="roundRect">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بان تكون منهمكاً في شيء ما ثم تتركه لتفعل شيئاً آخر ثم تعود لما بدأته.. كل ذلك يحتاج جهداً مضاعفاً</a:t>
            </a:r>
          </a:p>
        </p:txBody>
      </p:sp>
      <p:sp>
        <p:nvSpPr>
          <p:cNvPr id="2" name="Pentagon 1"/>
          <p:cNvSpPr/>
          <p:nvPr/>
        </p:nvSpPr>
        <p:spPr>
          <a:xfrm flipH="1">
            <a:off x="4267200" y="228600"/>
            <a:ext cx="4724400" cy="1104900"/>
          </a:xfrm>
          <a:prstGeom prst="homePlate">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المجهود المكرر </a:t>
            </a:r>
            <a:endParaRPr lang="ar-EG" sz="3200" dirty="0">
              <a:solidFill>
                <a:schemeClr val="dk1"/>
              </a:solidFill>
            </a:endParaRPr>
          </a:p>
        </p:txBody>
      </p:sp>
      <p:sp>
        <p:nvSpPr>
          <p:cNvPr id="10" name="Rounded Rectangle 9"/>
          <p:cNvSpPr/>
          <p:nvPr/>
        </p:nvSpPr>
        <p:spPr>
          <a:xfrm>
            <a:off x="381000" y="4724400"/>
            <a:ext cx="8077200" cy="1600200"/>
          </a:xfrm>
          <a:prstGeom prst="roundRect">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بأن نخطط وننظم أمورنا بشكل غير منضبط فما يستغرق يوماً نخطط له يومين وما يستغرق أسبوعاً نخطط له يومين ، كل ذلك من شأنه أن يشيع الفوضي في حياتنا</a:t>
            </a:r>
          </a:p>
        </p:txBody>
      </p:sp>
      <p:sp>
        <p:nvSpPr>
          <p:cNvPr id="11" name="Pentagon 10"/>
          <p:cNvSpPr/>
          <p:nvPr/>
        </p:nvSpPr>
        <p:spPr>
          <a:xfrm flipH="1">
            <a:off x="4267200" y="3352800"/>
            <a:ext cx="4724400" cy="1104900"/>
          </a:xfrm>
          <a:prstGeom prst="homePlate">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التخطيط غير الواقعي</a:t>
            </a:r>
            <a:endParaRPr lang="ar-EG" sz="3200" dirty="0">
              <a:solidFill>
                <a:schemeClr val="dk1"/>
              </a:solidFill>
            </a:endParaRPr>
          </a:p>
        </p:txBody>
      </p:sp>
    </p:spTree>
    <p:extLst>
      <p:ext uri="{BB962C8B-B14F-4D97-AF65-F5344CB8AC3E}">
        <p14:creationId xmlns:p14="http://schemas.microsoft.com/office/powerpoint/2010/main" xmlns="" val="218233939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381000" y="3581400"/>
            <a:ext cx="8077200" cy="1295400"/>
          </a:xfrm>
          <a:prstGeom prst="roundRect">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أوراقك مبعثرة ، حاجياتك مهملة دائم البحث عن هاتفك ومفاتيحك وحقيبة عملك كل هذه الأشياء تضيع الوقت</a:t>
            </a:r>
          </a:p>
        </p:txBody>
      </p:sp>
      <p:sp>
        <p:nvSpPr>
          <p:cNvPr id="2" name="Pentagon 1"/>
          <p:cNvSpPr/>
          <p:nvPr/>
        </p:nvSpPr>
        <p:spPr>
          <a:xfrm flipH="1">
            <a:off x="4267200" y="2209800"/>
            <a:ext cx="4724400" cy="1104900"/>
          </a:xfrm>
          <a:prstGeom prst="homePlate">
            <a:avLst/>
          </a:prstGeom>
          <a:gradFill>
            <a:gsLst>
              <a:gs pos="0">
                <a:srgbClr val="CCCCFF"/>
              </a:gs>
              <a:gs pos="35000">
                <a:schemeClr val="accent6">
                  <a:lumMod val="60000"/>
                  <a:lumOff val="40000"/>
                </a:schemeClr>
              </a:gs>
              <a:gs pos="100000">
                <a:srgbClr val="CC3300"/>
              </a:gs>
            </a:gsLst>
          </a:gradFill>
          <a:ln>
            <a:solidFill>
              <a:srgbClr val="0E9BF2"/>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200" dirty="0"/>
              <a:t>عدم النظام </a:t>
            </a:r>
            <a:endParaRPr lang="ar-EG" sz="3200" dirty="0">
              <a:solidFill>
                <a:schemeClr val="dk1"/>
              </a:solidFill>
            </a:endParaRPr>
          </a:p>
        </p:txBody>
      </p:sp>
    </p:spTree>
    <p:extLst>
      <p:ext uri="{BB962C8B-B14F-4D97-AF65-F5344CB8AC3E}">
        <p14:creationId xmlns:p14="http://schemas.microsoft.com/office/powerpoint/2010/main" xmlns="" val="54496114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Horizontal Scroll 6"/>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نشاهد هذا الفيديو</a:t>
            </a:r>
          </a:p>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استغل وقتك بما يعود عليك بالنفع</a:t>
            </a:r>
          </a:p>
        </p:txBody>
      </p:sp>
    </p:spTree>
    <p:extLst>
      <p:ext uri="{BB962C8B-B14F-4D97-AF65-F5344CB8AC3E}">
        <p14:creationId xmlns:p14="http://schemas.microsoft.com/office/powerpoint/2010/main" xmlns="" val="89401558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
                                        </p:tgtEl>
                                        <p:attrNameLst>
                                          <p:attrName>ppt_x</p:attrName>
                                          <p:attrName>ppt_y</p:attrName>
                                        </p:attrNameLst>
                                      </p:cBhvr>
                                    </p:animMotion>
                                    <p:animRot by="1500000">
                                      <p:cBhvr>
                                        <p:cTn id="7" dur="125" fill="hold">
                                          <p:stCondLst>
                                            <p:cond delay="0"/>
                                          </p:stCondLst>
                                        </p:cTn>
                                        <p:tgtEl>
                                          <p:spTgt spid="7"/>
                                        </p:tgtEl>
                                        <p:attrNameLst>
                                          <p:attrName>r</p:attrName>
                                        </p:attrNameLst>
                                      </p:cBhvr>
                                    </p:animRot>
                                    <p:animRot by="-1500000">
                                      <p:cBhvr>
                                        <p:cTn id="8" dur="125" fill="hold">
                                          <p:stCondLst>
                                            <p:cond delay="125"/>
                                          </p:stCondLst>
                                        </p:cTn>
                                        <p:tgtEl>
                                          <p:spTgt spid="7"/>
                                        </p:tgtEl>
                                        <p:attrNameLst>
                                          <p:attrName>r</p:attrName>
                                        </p:attrNameLst>
                                      </p:cBhvr>
                                    </p:animRot>
                                    <p:animRot by="-1500000">
                                      <p:cBhvr>
                                        <p:cTn id="9" dur="125" fill="hold">
                                          <p:stCondLst>
                                            <p:cond delay="250"/>
                                          </p:stCondLst>
                                        </p:cTn>
                                        <p:tgtEl>
                                          <p:spTgt spid="7"/>
                                        </p:tgtEl>
                                        <p:attrNameLst>
                                          <p:attrName>r</p:attrName>
                                        </p:attrNameLst>
                                      </p:cBhvr>
                                    </p:animRot>
                                    <p:animRot by="1500000">
                                      <p:cBhvr>
                                        <p:cTn id="10"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F:\دينى\work\صور\red-blue-light-and-lines-powerpoint-background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استغل وقت فراغك بما يفيدك ويعود عليك بالنفع‬ - YouTube_WMV V8.wmv">
            <a:hlinkClick r:id="" action="ppaction://media"/>
          </p:cNvPr>
          <p:cNvPicPr>
            <a:picLocks noChangeAspect="1"/>
          </p:cNvPicPr>
          <p:nvPr>
            <a:videoFile r:link="rId1"/>
            <p:extLst>
              <p:ext uri="{DAA4B4D4-6D71-4841-9C94-3DE7FCFB9230}">
                <p14:media xmlns:p14="http://schemas.microsoft.com/office/powerpoint/2010/main" xmlns="" r:embed="rId4">
                  <p14:trim end="11482.3408"/>
                </p14:media>
              </p:ext>
            </p:extLst>
          </p:nvPr>
        </p:nvPicPr>
        <p:blipFill>
          <a:blip r:embed="rId5"/>
          <a:stretch>
            <a:fillRect/>
          </a:stretch>
        </p:blipFill>
        <p:spPr>
          <a:xfrm>
            <a:off x="0" y="-1066800"/>
            <a:ext cx="9144000" cy="8839200"/>
          </a:xfrm>
          <a:prstGeom prst="rect">
            <a:avLst/>
          </a:prstGeom>
        </p:spPr>
      </p:pic>
    </p:spTree>
    <p:extLst>
      <p:ext uri="{BB962C8B-B14F-4D97-AF65-F5344CB8AC3E}">
        <p14:creationId xmlns:p14="http://schemas.microsoft.com/office/powerpoint/2010/main" xmlns="" val="258117262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6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Horizontal Scroll 14"/>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50000"/>
              </a:lnSpc>
              <a:spcBef>
                <a:spcPct val="0"/>
              </a:spcBef>
              <a:spcAft>
                <a:spcPct val="0"/>
              </a:spcAft>
            </a:pPr>
            <a:r>
              <a:rPr lang="ar-EG" sz="3200" b="1" dirty="0">
                <a:solidFill>
                  <a:schemeClr val="lt1"/>
                </a:solidFill>
                <a:latin typeface="Gulim" panose="020B0600000101010101" pitchFamily="34" charset="-127"/>
                <a:ea typeface="Gulim" panose="020B0600000101010101" pitchFamily="34" charset="-127"/>
              </a:rPr>
              <a:t>كلمات في إدارة الوقت</a:t>
            </a:r>
          </a:p>
        </p:txBody>
      </p:sp>
    </p:spTree>
    <p:extLst>
      <p:ext uri="{BB962C8B-B14F-4D97-AF65-F5344CB8AC3E}">
        <p14:creationId xmlns:p14="http://schemas.microsoft.com/office/powerpoint/2010/main" xmlns="" val="27139822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5"/>
                                        </p:tgtEl>
                                        <p:attrNameLst>
                                          <p:attrName>ppt_x</p:attrName>
                                          <p:attrName>ppt_y</p:attrName>
                                        </p:attrNameLst>
                                      </p:cBhvr>
                                    </p:animMotion>
                                    <p:animRot by="1500000">
                                      <p:cBhvr>
                                        <p:cTn id="7" dur="125" fill="hold">
                                          <p:stCondLst>
                                            <p:cond delay="0"/>
                                          </p:stCondLst>
                                        </p:cTn>
                                        <p:tgtEl>
                                          <p:spTgt spid="15"/>
                                        </p:tgtEl>
                                        <p:attrNameLst>
                                          <p:attrName>r</p:attrName>
                                        </p:attrNameLst>
                                      </p:cBhvr>
                                    </p:animRot>
                                    <p:animRot by="-1500000">
                                      <p:cBhvr>
                                        <p:cTn id="8" dur="125" fill="hold">
                                          <p:stCondLst>
                                            <p:cond delay="125"/>
                                          </p:stCondLst>
                                        </p:cTn>
                                        <p:tgtEl>
                                          <p:spTgt spid="15"/>
                                        </p:tgtEl>
                                        <p:attrNameLst>
                                          <p:attrName>r</p:attrName>
                                        </p:attrNameLst>
                                      </p:cBhvr>
                                    </p:animRot>
                                    <p:animRot by="-1500000">
                                      <p:cBhvr>
                                        <p:cTn id="9" dur="125" fill="hold">
                                          <p:stCondLst>
                                            <p:cond delay="250"/>
                                          </p:stCondLst>
                                        </p:cTn>
                                        <p:tgtEl>
                                          <p:spTgt spid="15"/>
                                        </p:tgtEl>
                                        <p:attrNameLst>
                                          <p:attrName>r</p:attrName>
                                        </p:attrNameLst>
                                      </p:cBhvr>
                                    </p:animRot>
                                    <p:animRot by="1500000">
                                      <p:cBhvr>
                                        <p:cTn id="10" dur="125" fill="hold">
                                          <p:stCondLst>
                                            <p:cond delay="375"/>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914400" y="876300"/>
            <a:ext cx="7391400" cy="7239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الوقت هو الحياة تنقضي بانقضائه و تنتهي بانتهائه</a:t>
            </a:r>
          </a:p>
        </p:txBody>
      </p:sp>
      <p:sp>
        <p:nvSpPr>
          <p:cNvPr id="5" name="Oval 4"/>
          <p:cNvSpPr/>
          <p:nvPr/>
        </p:nvSpPr>
        <p:spPr>
          <a:xfrm>
            <a:off x="8458200" y="9144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smtClean="0">
                <a:solidFill>
                  <a:schemeClr val="bg1"/>
                </a:solidFill>
              </a:rPr>
              <a:t>1</a:t>
            </a:r>
            <a:endParaRPr lang="ar-EG" sz="3200" dirty="0">
              <a:solidFill>
                <a:schemeClr val="bg1"/>
              </a:solidFill>
            </a:endParaRPr>
          </a:p>
        </p:txBody>
      </p:sp>
      <p:sp>
        <p:nvSpPr>
          <p:cNvPr id="6" name="Rounded Rectangle 5"/>
          <p:cNvSpPr/>
          <p:nvPr/>
        </p:nvSpPr>
        <p:spPr>
          <a:xfrm>
            <a:off x="876300" y="2019300"/>
            <a:ext cx="7391400" cy="7239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000" dirty="0"/>
              <a:t>ليست المشكلة في قصر الوقت بل في كيفية إدارته بفعالية</a:t>
            </a:r>
          </a:p>
        </p:txBody>
      </p:sp>
      <p:sp>
        <p:nvSpPr>
          <p:cNvPr id="7" name="Oval 6"/>
          <p:cNvSpPr/>
          <p:nvPr/>
        </p:nvSpPr>
        <p:spPr>
          <a:xfrm>
            <a:off x="8420100" y="20574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smtClean="0">
                <a:solidFill>
                  <a:schemeClr val="bg1"/>
                </a:solidFill>
              </a:rPr>
              <a:t>2</a:t>
            </a:r>
            <a:endParaRPr lang="ar-EG" sz="3200" dirty="0">
              <a:solidFill>
                <a:schemeClr val="bg1"/>
              </a:solidFill>
            </a:endParaRPr>
          </a:p>
        </p:txBody>
      </p:sp>
      <p:sp>
        <p:nvSpPr>
          <p:cNvPr id="8" name="Rounded Rectangle 7"/>
          <p:cNvSpPr/>
          <p:nvPr/>
        </p:nvSpPr>
        <p:spPr>
          <a:xfrm>
            <a:off x="838200" y="3238500"/>
            <a:ext cx="7391400" cy="723900"/>
          </a:xfrm>
          <a:prstGeom prst="roundRect">
            <a:avLst/>
          </a:prstGeom>
          <a:ln/>
        </p:spPr>
        <p:style>
          <a:lnRef idx="0">
            <a:schemeClr val="accent4"/>
          </a:lnRef>
          <a:fillRef idx="3">
            <a:schemeClr val="accent4"/>
          </a:fillRef>
          <a:effectRef idx="3">
            <a:schemeClr val="accent4"/>
          </a:effectRef>
          <a:fontRef idx="minor">
            <a:schemeClr val="lt1"/>
          </a:fontRef>
        </p:style>
        <p:txBody>
          <a:bodyPr rtlCol="1" anchor="ctr"/>
          <a:lstStyle/>
          <a:p>
            <a:pPr algn="ctr" rtl="1"/>
            <a:r>
              <a:rPr lang="ar-EG" sz="2700" dirty="0"/>
              <a:t>تذكر أن هناك الكثير الذي يمكن تعويضه في هذه الحياة إلا الوقت</a:t>
            </a:r>
          </a:p>
        </p:txBody>
      </p:sp>
      <p:sp>
        <p:nvSpPr>
          <p:cNvPr id="9" name="Oval 8"/>
          <p:cNvSpPr/>
          <p:nvPr/>
        </p:nvSpPr>
        <p:spPr>
          <a:xfrm>
            <a:off x="8382000" y="32766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smtClean="0">
                <a:solidFill>
                  <a:schemeClr val="bg1"/>
                </a:solidFill>
              </a:rPr>
              <a:t>3</a:t>
            </a:r>
            <a:endParaRPr lang="ar-EG" sz="3200" dirty="0">
              <a:solidFill>
                <a:schemeClr val="bg1"/>
              </a:solidFill>
            </a:endParaRPr>
          </a:p>
        </p:txBody>
      </p:sp>
      <p:sp>
        <p:nvSpPr>
          <p:cNvPr id="10" name="Rounded Rectangle 9"/>
          <p:cNvSpPr/>
          <p:nvPr/>
        </p:nvSpPr>
        <p:spPr>
          <a:xfrm>
            <a:off x="800100" y="4457700"/>
            <a:ext cx="7391400" cy="723900"/>
          </a:xfrm>
          <a:prstGeom prst="roundRect">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rtl="1"/>
            <a:r>
              <a:rPr lang="ar-EG" sz="3200" dirty="0"/>
              <a:t>تيقن أن نشاطك اليومي يتماشى مع أهدافك</a:t>
            </a:r>
          </a:p>
        </p:txBody>
      </p:sp>
      <p:sp>
        <p:nvSpPr>
          <p:cNvPr id="11" name="Oval 10"/>
          <p:cNvSpPr/>
          <p:nvPr/>
        </p:nvSpPr>
        <p:spPr>
          <a:xfrm>
            <a:off x="8343900" y="44958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dirty="0" smtClean="0">
                <a:solidFill>
                  <a:schemeClr val="bg1"/>
                </a:solidFill>
              </a:rPr>
              <a:t>4</a:t>
            </a:r>
            <a:endParaRPr lang="ar-EG" sz="3200" dirty="0">
              <a:solidFill>
                <a:schemeClr val="bg1"/>
              </a:solidFill>
            </a:endParaRPr>
          </a:p>
        </p:txBody>
      </p:sp>
      <p:sp>
        <p:nvSpPr>
          <p:cNvPr id="12" name="Rounded Rectangle 11"/>
          <p:cNvSpPr/>
          <p:nvPr/>
        </p:nvSpPr>
        <p:spPr>
          <a:xfrm>
            <a:off x="762000" y="5524500"/>
            <a:ext cx="7391400" cy="723900"/>
          </a:xfrm>
          <a:prstGeom prst="roundRect">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rtl="1"/>
            <a:r>
              <a:rPr lang="ar-EG" sz="3200" dirty="0"/>
              <a:t>اسأل من حولك إبداء رأيهم في كيفية إدارتك لوقتك</a:t>
            </a:r>
          </a:p>
        </p:txBody>
      </p:sp>
      <p:sp>
        <p:nvSpPr>
          <p:cNvPr id="13" name="Oval 12"/>
          <p:cNvSpPr/>
          <p:nvPr/>
        </p:nvSpPr>
        <p:spPr>
          <a:xfrm>
            <a:off x="8305800" y="55626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dirty="0" smtClean="0">
                <a:solidFill>
                  <a:schemeClr val="bg1"/>
                </a:solidFill>
              </a:rPr>
              <a:t>5</a:t>
            </a:r>
            <a:endParaRPr lang="ar-EG" sz="3200" dirty="0">
              <a:solidFill>
                <a:schemeClr val="bg1"/>
              </a:solidFill>
            </a:endParaRPr>
          </a:p>
        </p:txBody>
      </p:sp>
    </p:spTree>
    <p:extLst>
      <p:ext uri="{BB962C8B-B14F-4D97-AF65-F5344CB8AC3E}">
        <p14:creationId xmlns:p14="http://schemas.microsoft.com/office/powerpoint/2010/main" xmlns="" val="284337524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500"/>
                                        <p:tgtEl>
                                          <p:spTgt spid="13"/>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up)">
                                      <p:cBhvr>
                                        <p:cTn id="27" dur="500"/>
                                        <p:tgtEl>
                                          <p:spTgt spid="4"/>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500"/>
                                        <p:tgtEl>
                                          <p:spTgt spid="6"/>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up)">
                                      <p:cBhvr>
                                        <p:cTn id="35" dur="500"/>
                                        <p:tgtEl>
                                          <p:spTgt spid="8"/>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500"/>
                                        <p:tgtEl>
                                          <p:spTgt spid="10"/>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4953000" y="304800"/>
            <a:ext cx="3948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المقصود بإدارة الذات </a:t>
            </a:r>
          </a:p>
        </p:txBody>
      </p:sp>
      <p:sp>
        <p:nvSpPr>
          <p:cNvPr id="7" name="AutoShape 1"/>
          <p:cNvSpPr>
            <a:spLocks noChangeArrowheads="1"/>
          </p:cNvSpPr>
          <p:nvPr/>
        </p:nvSpPr>
        <p:spPr bwMode="auto">
          <a:xfrm>
            <a:off x="547274" y="4419600"/>
            <a:ext cx="7987126" cy="1181100"/>
          </a:xfrm>
          <a:prstGeom prst="roundRect">
            <a:avLst>
              <a:gd name="adj" fmla="val 11741"/>
            </a:avLst>
          </a:prstGeom>
          <a:ln/>
          <a:extLst/>
        </p:spPr>
        <p:style>
          <a:lnRef idx="0">
            <a:schemeClr val="accent5"/>
          </a:lnRef>
          <a:fillRef idx="3">
            <a:schemeClr val="accent5"/>
          </a:fillRef>
          <a:effectRef idx="3">
            <a:schemeClr val="accent5"/>
          </a:effectRef>
          <a:fontRef idx="minor">
            <a:schemeClr val="lt1"/>
          </a:fontRef>
        </p:style>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وضع خطة وجدول لشخص ما لإنجاز أعمال وتنظيم أموره </a:t>
            </a:r>
            <a:endParaRPr lang="ar-EG" sz="3200" dirty="0" smtClean="0">
              <a:solidFill>
                <a:srgbClr val="000000"/>
              </a:solidFill>
              <a:cs typeface="Arial" panose="020B0604020202020204" pitchFamily="34" charset="0"/>
            </a:endParaRPr>
          </a:p>
          <a:p>
            <a:pPr algn="ctr" rtl="1" fontAlgn="base">
              <a:spcBef>
                <a:spcPct val="0"/>
              </a:spcBef>
              <a:spcAft>
                <a:spcPct val="0"/>
              </a:spcAft>
            </a:pPr>
            <a:r>
              <a:rPr lang="ar-EG" sz="3200" dirty="0" smtClean="0">
                <a:solidFill>
                  <a:srgbClr val="000000"/>
                </a:solidFill>
                <a:cs typeface="Arial" panose="020B0604020202020204" pitchFamily="34" charset="0"/>
              </a:rPr>
              <a:t>من </a:t>
            </a:r>
            <a:r>
              <a:rPr lang="ar-EG" sz="3200" dirty="0">
                <a:solidFill>
                  <a:srgbClr val="000000"/>
                </a:solidFill>
                <a:cs typeface="Arial" panose="020B0604020202020204" pitchFamily="34" charset="0"/>
              </a:rPr>
              <a:t>المهم إلى الأهم وفق إمكاناته وقدراته في زمن يحدده</a:t>
            </a:r>
          </a:p>
        </p:txBody>
      </p:sp>
      <p:pic>
        <p:nvPicPr>
          <p:cNvPr id="8194" name="Picture 2" descr="F:\دينى\work\صور\imagبe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1295400"/>
            <a:ext cx="3124200" cy="2209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7931688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914400" y="609600"/>
            <a:ext cx="7391400" cy="7239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تبدأ إدارة الوقت بإدارة الأفكار و المشاعر أولا</a:t>
            </a:r>
          </a:p>
        </p:txBody>
      </p:sp>
      <p:sp>
        <p:nvSpPr>
          <p:cNvPr id="5" name="Oval 4"/>
          <p:cNvSpPr/>
          <p:nvPr/>
        </p:nvSpPr>
        <p:spPr>
          <a:xfrm>
            <a:off x="8458200" y="6477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smtClean="0">
                <a:solidFill>
                  <a:schemeClr val="bg1"/>
                </a:solidFill>
              </a:rPr>
              <a:t>6</a:t>
            </a:r>
            <a:endParaRPr lang="ar-EG" sz="3200" dirty="0">
              <a:solidFill>
                <a:schemeClr val="bg1"/>
              </a:solidFill>
            </a:endParaRPr>
          </a:p>
        </p:txBody>
      </p:sp>
      <p:sp>
        <p:nvSpPr>
          <p:cNvPr id="6" name="Rounded Rectangle 5"/>
          <p:cNvSpPr/>
          <p:nvPr/>
        </p:nvSpPr>
        <p:spPr>
          <a:xfrm>
            <a:off x="876300" y="1638300"/>
            <a:ext cx="7391400" cy="9906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حلل ما تقوم به يوميا ، و حاول تحسينه و تطويره لتقوم به بطريقة أفضل و بوقت أقل</a:t>
            </a:r>
          </a:p>
        </p:txBody>
      </p:sp>
      <p:sp>
        <p:nvSpPr>
          <p:cNvPr id="7" name="Oval 6"/>
          <p:cNvSpPr/>
          <p:nvPr/>
        </p:nvSpPr>
        <p:spPr>
          <a:xfrm>
            <a:off x="8420100" y="17907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smtClean="0">
                <a:solidFill>
                  <a:schemeClr val="bg1"/>
                </a:solidFill>
              </a:rPr>
              <a:t>7</a:t>
            </a:r>
            <a:endParaRPr lang="ar-EG" sz="3200" dirty="0">
              <a:solidFill>
                <a:schemeClr val="bg1"/>
              </a:solidFill>
            </a:endParaRPr>
          </a:p>
        </p:txBody>
      </p:sp>
      <p:sp>
        <p:nvSpPr>
          <p:cNvPr id="8" name="Rounded Rectangle 7"/>
          <p:cNvSpPr/>
          <p:nvPr/>
        </p:nvSpPr>
        <p:spPr>
          <a:xfrm>
            <a:off x="838200" y="2971800"/>
            <a:ext cx="7391400" cy="723900"/>
          </a:xfrm>
          <a:prstGeom prst="roundRect">
            <a:avLst/>
          </a:prstGeom>
          <a:ln/>
        </p:spPr>
        <p:style>
          <a:lnRef idx="0">
            <a:schemeClr val="accent4"/>
          </a:lnRef>
          <a:fillRef idx="3">
            <a:schemeClr val="accent4"/>
          </a:fillRef>
          <a:effectRef idx="3">
            <a:schemeClr val="accent4"/>
          </a:effectRef>
          <a:fontRef idx="minor">
            <a:schemeClr val="lt1"/>
          </a:fontRef>
        </p:style>
        <p:txBody>
          <a:bodyPr rtlCol="1" anchor="ctr"/>
          <a:lstStyle/>
          <a:p>
            <a:pPr algn="ctr" rtl="1"/>
            <a:r>
              <a:rPr lang="ar-EG" sz="3200" dirty="0"/>
              <a:t>ارات الحفاظ على الوقت لا تعني أبدا العجلة أو التسرع</a:t>
            </a:r>
          </a:p>
        </p:txBody>
      </p:sp>
      <p:sp>
        <p:nvSpPr>
          <p:cNvPr id="9" name="Oval 8"/>
          <p:cNvSpPr/>
          <p:nvPr/>
        </p:nvSpPr>
        <p:spPr>
          <a:xfrm>
            <a:off x="8382000" y="30099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smtClean="0">
                <a:solidFill>
                  <a:schemeClr val="bg1"/>
                </a:solidFill>
              </a:rPr>
              <a:t>8</a:t>
            </a:r>
            <a:endParaRPr lang="ar-EG" sz="3200" dirty="0">
              <a:solidFill>
                <a:schemeClr val="bg1"/>
              </a:solidFill>
            </a:endParaRPr>
          </a:p>
        </p:txBody>
      </p:sp>
      <p:sp>
        <p:nvSpPr>
          <p:cNvPr id="10" name="Rounded Rectangle 9"/>
          <p:cNvSpPr/>
          <p:nvPr/>
        </p:nvSpPr>
        <p:spPr>
          <a:xfrm>
            <a:off x="800100" y="4191000"/>
            <a:ext cx="7391400" cy="723900"/>
          </a:xfrm>
          <a:prstGeom prst="roundRect">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rtl="1"/>
            <a:r>
              <a:rPr lang="ar-EG" sz="3200" dirty="0"/>
              <a:t>ذكر نفسك بأن هناك الكثير لتقوم به فابدأ بالتنفيذ فورا</a:t>
            </a:r>
          </a:p>
        </p:txBody>
      </p:sp>
      <p:sp>
        <p:nvSpPr>
          <p:cNvPr id="11" name="Oval 10"/>
          <p:cNvSpPr/>
          <p:nvPr/>
        </p:nvSpPr>
        <p:spPr>
          <a:xfrm>
            <a:off x="8343900" y="42291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dirty="0" smtClean="0">
                <a:solidFill>
                  <a:schemeClr val="bg1"/>
                </a:solidFill>
              </a:rPr>
              <a:t>9</a:t>
            </a:r>
            <a:endParaRPr lang="ar-EG" sz="3200" dirty="0">
              <a:solidFill>
                <a:schemeClr val="bg1"/>
              </a:solidFill>
            </a:endParaRPr>
          </a:p>
        </p:txBody>
      </p:sp>
      <p:sp>
        <p:nvSpPr>
          <p:cNvPr id="12" name="Rounded Rectangle 11"/>
          <p:cNvSpPr/>
          <p:nvPr/>
        </p:nvSpPr>
        <p:spPr>
          <a:xfrm>
            <a:off x="762000" y="5257800"/>
            <a:ext cx="7391400" cy="876300"/>
          </a:xfrm>
          <a:prstGeom prst="roundRect">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rtl="1"/>
            <a:r>
              <a:rPr lang="ar-EG" sz="3200" dirty="0"/>
              <a:t>رتب أولوياتك لكل يوم ... الأهم أولا ...فالأقل أهمية ، وابدأ بتنفيذ الأهم</a:t>
            </a:r>
          </a:p>
        </p:txBody>
      </p:sp>
      <p:sp>
        <p:nvSpPr>
          <p:cNvPr id="13" name="Oval 12"/>
          <p:cNvSpPr/>
          <p:nvPr/>
        </p:nvSpPr>
        <p:spPr>
          <a:xfrm>
            <a:off x="8305800" y="53721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smtClean="0">
                <a:solidFill>
                  <a:schemeClr val="bg1"/>
                </a:solidFill>
              </a:rPr>
              <a:t>10</a:t>
            </a:r>
            <a:endParaRPr lang="ar-EG" dirty="0">
              <a:solidFill>
                <a:schemeClr val="bg1"/>
              </a:solidFill>
            </a:endParaRPr>
          </a:p>
        </p:txBody>
      </p:sp>
    </p:spTree>
    <p:extLst>
      <p:ext uri="{BB962C8B-B14F-4D97-AF65-F5344CB8AC3E}">
        <p14:creationId xmlns:p14="http://schemas.microsoft.com/office/powerpoint/2010/main" xmlns="" val="122146480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500"/>
                                        <p:tgtEl>
                                          <p:spTgt spid="13"/>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up)">
                                      <p:cBhvr>
                                        <p:cTn id="27" dur="500"/>
                                        <p:tgtEl>
                                          <p:spTgt spid="4"/>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500"/>
                                        <p:tgtEl>
                                          <p:spTgt spid="6"/>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up)">
                                      <p:cBhvr>
                                        <p:cTn id="35" dur="500"/>
                                        <p:tgtEl>
                                          <p:spTgt spid="8"/>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500"/>
                                        <p:tgtEl>
                                          <p:spTgt spid="10"/>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914400" y="381000"/>
            <a:ext cx="7391400" cy="1219200"/>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100" dirty="0"/>
              <a:t>تذكر أن بعض الوقت سيضيع حتما بسبب ظروف لا تملك السيطرة عليها ، فلا تغضب و تابع تطبيق برنامجك</a:t>
            </a:r>
          </a:p>
        </p:txBody>
      </p:sp>
      <p:sp>
        <p:nvSpPr>
          <p:cNvPr id="5" name="Oval 4"/>
          <p:cNvSpPr/>
          <p:nvPr/>
        </p:nvSpPr>
        <p:spPr>
          <a:xfrm>
            <a:off x="8458200" y="6096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dirty="0" smtClean="0">
                <a:solidFill>
                  <a:schemeClr val="bg1"/>
                </a:solidFill>
              </a:rPr>
              <a:t>11</a:t>
            </a:r>
            <a:endParaRPr lang="ar-EG" dirty="0">
              <a:solidFill>
                <a:schemeClr val="bg1"/>
              </a:solidFill>
            </a:endParaRPr>
          </a:p>
        </p:txBody>
      </p:sp>
      <p:sp>
        <p:nvSpPr>
          <p:cNvPr id="6" name="Rounded Rectangle 5"/>
          <p:cNvSpPr/>
          <p:nvPr/>
        </p:nvSpPr>
        <p:spPr>
          <a:xfrm>
            <a:off x="876300" y="1981200"/>
            <a:ext cx="7391400" cy="914400"/>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تذكر أن ضبط الوقت من ضبط النفس ، فالعجز عن ضبط الوقت هو عجز عن ضبط النفس</a:t>
            </a:r>
          </a:p>
        </p:txBody>
      </p:sp>
      <p:sp>
        <p:nvSpPr>
          <p:cNvPr id="7" name="Oval 6"/>
          <p:cNvSpPr/>
          <p:nvPr/>
        </p:nvSpPr>
        <p:spPr>
          <a:xfrm>
            <a:off x="8420100" y="21336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dirty="0" smtClean="0">
                <a:solidFill>
                  <a:schemeClr val="bg1"/>
                </a:solidFill>
              </a:rPr>
              <a:t>12</a:t>
            </a:r>
            <a:endParaRPr lang="ar-EG" dirty="0">
              <a:solidFill>
                <a:schemeClr val="bg1"/>
              </a:solidFill>
            </a:endParaRPr>
          </a:p>
        </p:txBody>
      </p:sp>
      <p:sp>
        <p:nvSpPr>
          <p:cNvPr id="8" name="Rounded Rectangle 7"/>
          <p:cNvSpPr/>
          <p:nvPr/>
        </p:nvSpPr>
        <p:spPr>
          <a:xfrm>
            <a:off x="838200" y="3238500"/>
            <a:ext cx="7391400" cy="723900"/>
          </a:xfrm>
          <a:prstGeom prst="roundRect">
            <a:avLst/>
          </a:prstGeom>
          <a:ln/>
        </p:spPr>
        <p:style>
          <a:lnRef idx="0">
            <a:schemeClr val="accent4"/>
          </a:lnRef>
          <a:fillRef idx="3">
            <a:schemeClr val="accent4"/>
          </a:fillRef>
          <a:effectRef idx="3">
            <a:schemeClr val="accent4"/>
          </a:effectRef>
          <a:fontRef idx="minor">
            <a:schemeClr val="lt1"/>
          </a:fontRef>
        </p:style>
        <p:txBody>
          <a:bodyPr rtlCol="1" anchor="ctr"/>
          <a:lstStyle/>
          <a:p>
            <a:pPr algn="ctr" rtl="1"/>
            <a:r>
              <a:rPr lang="ar-EG" sz="3200" dirty="0"/>
              <a:t>إن لم تتحكم في وقتك تحكم فيه الآخرون من حولك</a:t>
            </a:r>
          </a:p>
        </p:txBody>
      </p:sp>
      <p:sp>
        <p:nvSpPr>
          <p:cNvPr id="9" name="Oval 8"/>
          <p:cNvSpPr/>
          <p:nvPr/>
        </p:nvSpPr>
        <p:spPr>
          <a:xfrm>
            <a:off x="8382000" y="32766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dirty="0" smtClean="0">
                <a:solidFill>
                  <a:schemeClr val="bg1"/>
                </a:solidFill>
              </a:rPr>
              <a:t>13</a:t>
            </a:r>
            <a:endParaRPr lang="ar-EG" dirty="0">
              <a:solidFill>
                <a:schemeClr val="bg1"/>
              </a:solidFill>
            </a:endParaRPr>
          </a:p>
        </p:txBody>
      </p:sp>
      <p:sp>
        <p:nvSpPr>
          <p:cNvPr id="10" name="Rounded Rectangle 9"/>
          <p:cNvSpPr/>
          <p:nvPr/>
        </p:nvSpPr>
        <p:spPr>
          <a:xfrm>
            <a:off x="800100" y="4457700"/>
            <a:ext cx="7391400" cy="723900"/>
          </a:xfrm>
          <a:prstGeom prst="roundRect">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rtl="1"/>
            <a:r>
              <a:rPr lang="ar-EG" sz="3000" dirty="0"/>
              <a:t>حدد ما يجب إنجازه و قم بذلك سواء أحببت ذلك أم لم تحبه</a:t>
            </a:r>
          </a:p>
        </p:txBody>
      </p:sp>
      <p:sp>
        <p:nvSpPr>
          <p:cNvPr id="11" name="Oval 10"/>
          <p:cNvSpPr/>
          <p:nvPr/>
        </p:nvSpPr>
        <p:spPr>
          <a:xfrm>
            <a:off x="8343900" y="44958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smtClean="0">
                <a:solidFill>
                  <a:schemeClr val="bg1"/>
                </a:solidFill>
              </a:rPr>
              <a:t>14</a:t>
            </a:r>
            <a:endParaRPr lang="ar-EG" dirty="0">
              <a:solidFill>
                <a:schemeClr val="bg1"/>
              </a:solidFill>
            </a:endParaRPr>
          </a:p>
        </p:txBody>
      </p:sp>
      <p:sp>
        <p:nvSpPr>
          <p:cNvPr id="12" name="Rounded Rectangle 11"/>
          <p:cNvSpPr/>
          <p:nvPr/>
        </p:nvSpPr>
        <p:spPr>
          <a:xfrm>
            <a:off x="762000" y="5524500"/>
            <a:ext cx="7391400" cy="723900"/>
          </a:xfrm>
          <a:prstGeom prst="roundRect">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rtl="1"/>
            <a:r>
              <a:rPr lang="ar-EG" sz="3200" dirty="0"/>
              <a:t>كن صادقا مع نفسك عند قيامك بأي عمل</a:t>
            </a:r>
          </a:p>
        </p:txBody>
      </p:sp>
      <p:sp>
        <p:nvSpPr>
          <p:cNvPr id="13" name="Oval 12"/>
          <p:cNvSpPr/>
          <p:nvPr/>
        </p:nvSpPr>
        <p:spPr>
          <a:xfrm>
            <a:off x="8305800" y="5562600"/>
            <a:ext cx="609600" cy="609600"/>
          </a:xfrm>
          <a:prstGeom prst="ellipse">
            <a:avLst/>
          </a:prstGeom>
          <a:solidFill>
            <a:schemeClr val="accent1">
              <a:lumMod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smtClean="0">
                <a:solidFill>
                  <a:schemeClr val="bg1"/>
                </a:solidFill>
              </a:rPr>
              <a:t>15</a:t>
            </a:r>
            <a:endParaRPr lang="ar-EG" dirty="0">
              <a:solidFill>
                <a:schemeClr val="bg1"/>
              </a:solidFill>
            </a:endParaRPr>
          </a:p>
        </p:txBody>
      </p:sp>
    </p:spTree>
    <p:extLst>
      <p:ext uri="{BB962C8B-B14F-4D97-AF65-F5344CB8AC3E}">
        <p14:creationId xmlns:p14="http://schemas.microsoft.com/office/powerpoint/2010/main" xmlns="" val="346540916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500"/>
                                        <p:tgtEl>
                                          <p:spTgt spid="13"/>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up)">
                                      <p:cBhvr>
                                        <p:cTn id="27" dur="500"/>
                                        <p:tgtEl>
                                          <p:spTgt spid="4"/>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500"/>
                                        <p:tgtEl>
                                          <p:spTgt spid="6"/>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up)">
                                      <p:cBhvr>
                                        <p:cTn id="35" dur="500"/>
                                        <p:tgtEl>
                                          <p:spTgt spid="8"/>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500"/>
                                        <p:tgtEl>
                                          <p:spTgt spid="10"/>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664" y="0"/>
            <a:ext cx="3810000" cy="381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750085" y="0"/>
            <a:ext cx="2381250" cy="2381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1752600" y="3311098"/>
            <a:ext cx="5714998"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1">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rtl="1"/>
            <a:r>
              <a:rPr lang="ar-EG" sz="4800" b="1" dirty="0" smtClean="0">
                <a:ln/>
                <a:solidFill>
                  <a:schemeClr val="accent5">
                    <a:tint val="50000"/>
                    <a:satMod val="180000"/>
                  </a:schemeClr>
                </a:solidFill>
              </a:rPr>
              <a:t>فن ادارة الوقت</a:t>
            </a:r>
            <a:endParaRPr lang="ar-EG" sz="4800" b="1" dirty="0">
              <a:ln/>
              <a:solidFill>
                <a:schemeClr val="accent5">
                  <a:tint val="50000"/>
                  <a:satMod val="180000"/>
                </a:schemeClr>
              </a:solidFill>
            </a:endParaRPr>
          </a:p>
        </p:txBody>
      </p:sp>
    </p:spTree>
    <p:extLst>
      <p:ext uri="{BB962C8B-B14F-4D97-AF65-F5344CB8AC3E}">
        <p14:creationId xmlns:p14="http://schemas.microsoft.com/office/powerpoint/2010/main" xmlns="" val="51978492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9218" name="Picture 2" descr="F:\دينى\work\صور\imلage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22140"/>
            <a:ext cx="2828926" cy="238434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828800" y="2362200"/>
            <a:ext cx="2857500" cy="3571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loud Callout 2"/>
          <p:cNvSpPr/>
          <p:nvPr/>
        </p:nvSpPr>
        <p:spPr>
          <a:xfrm>
            <a:off x="4091940" y="856456"/>
            <a:ext cx="4648200" cy="1443038"/>
          </a:xfrm>
          <a:prstGeom prst="cloudCallout">
            <a:avLst>
              <a:gd name="adj1" fmla="val -57769"/>
              <a:gd name="adj2" fmla="val 149748"/>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2700" b="1" dirty="0" smtClean="0">
                <a:solidFill>
                  <a:srgbClr val="002060"/>
                </a:solidFill>
              </a:rPr>
              <a:t>ما </a:t>
            </a:r>
            <a:r>
              <a:rPr lang="ar-EG" sz="2700" b="1" dirty="0">
                <a:solidFill>
                  <a:srgbClr val="002060"/>
                </a:solidFill>
              </a:rPr>
              <a:t>الذي يتحكم </a:t>
            </a:r>
            <a:r>
              <a:rPr lang="ar-EG" sz="2700" b="1" dirty="0" smtClean="0">
                <a:solidFill>
                  <a:srgbClr val="002060"/>
                </a:solidFill>
              </a:rPr>
              <a:t>في </a:t>
            </a:r>
            <a:r>
              <a:rPr lang="ar-EG" sz="2700" b="1" dirty="0">
                <a:solidFill>
                  <a:srgbClr val="002060"/>
                </a:solidFill>
              </a:rPr>
              <a:t>وقتك ؟ </a:t>
            </a:r>
          </a:p>
        </p:txBody>
      </p:sp>
    </p:spTree>
    <p:extLst>
      <p:ext uri="{BB962C8B-B14F-4D97-AF65-F5344CB8AC3E}">
        <p14:creationId xmlns:p14="http://schemas.microsoft.com/office/powerpoint/2010/main" xmlns="" val="159539043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3733800" y="304800"/>
            <a:ext cx="51677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إدارة الوقت من منظور إسلامي</a:t>
            </a:r>
          </a:p>
        </p:txBody>
      </p:sp>
      <p:sp>
        <p:nvSpPr>
          <p:cNvPr id="8" name="AutoShape 1"/>
          <p:cNvSpPr>
            <a:spLocks noChangeArrowheads="1"/>
          </p:cNvSpPr>
          <p:nvPr/>
        </p:nvSpPr>
        <p:spPr bwMode="auto">
          <a:xfrm>
            <a:off x="1143000" y="44069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قال تعالى</a:t>
            </a:r>
          </a:p>
          <a:p>
            <a:pPr algn="ctr" rtl="1" fontAlgn="base">
              <a:spcBef>
                <a:spcPct val="0"/>
              </a:spcBef>
              <a:spcAft>
                <a:spcPct val="0"/>
              </a:spcAft>
            </a:pPr>
            <a:r>
              <a:rPr lang="ar-EG" sz="3200" dirty="0" smtClean="0">
                <a:solidFill>
                  <a:srgbClr val="000000"/>
                </a:solidFill>
                <a:cs typeface="Arial" panose="020B0604020202020204" pitchFamily="34" charset="0"/>
              </a:rPr>
              <a:t>﴿</a:t>
            </a:r>
            <a:r>
              <a:rPr lang="ar-EG" sz="3200" dirty="0">
                <a:solidFill>
                  <a:srgbClr val="000000"/>
                </a:solidFill>
                <a:cs typeface="Arial" panose="020B0604020202020204" pitchFamily="34" charset="0"/>
              </a:rPr>
              <a:t>وَاَلعَصْرِ إِنَّ الإِنْسَانَ لَفِي خُسْرٍ﴾</a:t>
            </a:r>
          </a:p>
        </p:txBody>
      </p:sp>
      <p:sp>
        <p:nvSpPr>
          <p:cNvPr id="9" name="AutoShape 1"/>
          <p:cNvSpPr>
            <a:spLocks noChangeArrowheads="1"/>
          </p:cNvSpPr>
          <p:nvPr/>
        </p:nvSpPr>
        <p:spPr bwMode="auto">
          <a:xfrm>
            <a:off x="1179516" y="25146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قال </a:t>
            </a:r>
            <a:r>
              <a:rPr lang="ar-EG" sz="3200" dirty="0" smtClean="0">
                <a:solidFill>
                  <a:srgbClr val="000000"/>
                </a:solidFill>
                <a:cs typeface="Arial" panose="020B0604020202020204" pitchFamily="34" charset="0"/>
              </a:rPr>
              <a:t>تعالى</a:t>
            </a:r>
          </a:p>
          <a:p>
            <a:pPr algn="ctr" rtl="1" fontAlgn="base">
              <a:spcBef>
                <a:spcPct val="0"/>
              </a:spcBef>
              <a:spcAft>
                <a:spcPct val="0"/>
              </a:spcAft>
            </a:pPr>
            <a:r>
              <a:rPr lang="ar-EG" sz="3200" dirty="0" smtClean="0">
                <a:solidFill>
                  <a:srgbClr val="000000"/>
                </a:solidFill>
                <a:cs typeface="Arial" panose="020B0604020202020204" pitchFamily="34" charset="0"/>
              </a:rPr>
              <a:t>﴿</a:t>
            </a:r>
            <a:r>
              <a:rPr lang="ar-EG" sz="3200" dirty="0">
                <a:solidFill>
                  <a:srgbClr val="000000"/>
                </a:solidFill>
                <a:cs typeface="Arial" panose="020B0604020202020204" pitchFamily="34" charset="0"/>
              </a:rPr>
              <a:t>وَالَّليْلِ إِذَا يَغْشَى وَ النَّهَارِ إِذَا تَّجْلَّى﴾</a:t>
            </a:r>
            <a:endParaRPr lang="en-US" sz="3200" dirty="0">
              <a:solidFill>
                <a:srgbClr val="000000"/>
              </a:solidFill>
              <a:cs typeface="Arial" panose="020B0604020202020204" pitchFamily="34" charset="0"/>
            </a:endParaRPr>
          </a:p>
        </p:txBody>
      </p:sp>
      <p:grpSp>
        <p:nvGrpSpPr>
          <p:cNvPr id="10" name="Group 9"/>
          <p:cNvGrpSpPr>
            <a:grpSpLocks/>
          </p:cNvGrpSpPr>
          <p:nvPr/>
        </p:nvGrpSpPr>
        <p:grpSpPr bwMode="auto">
          <a:xfrm>
            <a:off x="6677025" y="2362200"/>
            <a:ext cx="1323975" cy="1320800"/>
            <a:chOff x="0" y="0"/>
            <a:chExt cx="1360" cy="1356"/>
          </a:xfrm>
        </p:grpSpPr>
        <p:grpSp>
          <p:nvGrpSpPr>
            <p:cNvPr id="11" name="Group 10"/>
            <p:cNvGrpSpPr>
              <a:grpSpLocks/>
            </p:cNvGrpSpPr>
            <p:nvPr/>
          </p:nvGrpSpPr>
          <p:grpSpPr bwMode="auto">
            <a:xfrm>
              <a:off x="0" y="0"/>
              <a:ext cx="1360" cy="1356"/>
              <a:chOff x="0" y="0"/>
              <a:chExt cx="1248" cy="1240"/>
            </a:xfrm>
          </p:grpSpPr>
          <p:sp>
            <p:nvSpPr>
              <p:cNvPr id="13"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4"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5"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6"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7"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12"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8" name="Group 17"/>
          <p:cNvGrpSpPr>
            <a:grpSpLocks/>
          </p:cNvGrpSpPr>
          <p:nvPr/>
        </p:nvGrpSpPr>
        <p:grpSpPr bwMode="auto">
          <a:xfrm>
            <a:off x="6907213" y="2570163"/>
            <a:ext cx="879475" cy="885825"/>
            <a:chOff x="0" y="0"/>
            <a:chExt cx="876" cy="882"/>
          </a:xfrm>
        </p:grpSpPr>
        <p:sp>
          <p:nvSpPr>
            <p:cNvPr id="19" name="Oval 18"/>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2" name="Freeform 21"/>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3" name="Freeform 22"/>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4" name="Freeform 23"/>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5" name="Freeform 24"/>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6" name="Rectangle 25"/>
          <p:cNvSpPr>
            <a:spLocks noChangeArrowheads="1"/>
          </p:cNvSpPr>
          <p:nvPr/>
        </p:nvSpPr>
        <p:spPr bwMode="auto">
          <a:xfrm>
            <a:off x="7107171" y="26670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1</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7" name="Group 26"/>
          <p:cNvGrpSpPr>
            <a:grpSpLocks/>
          </p:cNvGrpSpPr>
          <p:nvPr/>
        </p:nvGrpSpPr>
        <p:grpSpPr bwMode="auto">
          <a:xfrm>
            <a:off x="6705600" y="4318000"/>
            <a:ext cx="1323975" cy="1320800"/>
            <a:chOff x="0" y="0"/>
            <a:chExt cx="1360" cy="1356"/>
          </a:xfrm>
        </p:grpSpPr>
        <p:grpSp>
          <p:nvGrpSpPr>
            <p:cNvPr id="28" name="Group 27"/>
            <p:cNvGrpSpPr>
              <a:grpSpLocks/>
            </p:cNvGrpSpPr>
            <p:nvPr/>
          </p:nvGrpSpPr>
          <p:grpSpPr bwMode="auto">
            <a:xfrm>
              <a:off x="0" y="0"/>
              <a:ext cx="1360" cy="1356"/>
              <a:chOff x="0" y="0"/>
              <a:chExt cx="1248" cy="1240"/>
            </a:xfrm>
          </p:grpSpPr>
          <p:sp>
            <p:nvSpPr>
              <p:cNvPr id="30"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2"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3"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4"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9"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5" name="Group 34"/>
          <p:cNvGrpSpPr>
            <a:grpSpLocks/>
          </p:cNvGrpSpPr>
          <p:nvPr/>
        </p:nvGrpSpPr>
        <p:grpSpPr bwMode="auto">
          <a:xfrm>
            <a:off x="6919913" y="4525964"/>
            <a:ext cx="879475" cy="885825"/>
            <a:chOff x="0" y="0"/>
            <a:chExt cx="876" cy="882"/>
          </a:xfrm>
        </p:grpSpPr>
        <p:sp>
          <p:nvSpPr>
            <p:cNvPr id="36" name="Oval 35"/>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0" name="Freeform 39"/>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1" name="Freeform 40"/>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2" name="Freeform 41"/>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3" name="Rectangle 42"/>
          <p:cNvSpPr>
            <a:spLocks noChangeArrowheads="1"/>
          </p:cNvSpPr>
          <p:nvPr/>
        </p:nvSpPr>
        <p:spPr bwMode="auto">
          <a:xfrm>
            <a:off x="7135746" y="46228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2</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2" name="Rectangle 1"/>
          <p:cNvSpPr/>
          <p:nvPr/>
        </p:nvSpPr>
        <p:spPr>
          <a:xfrm>
            <a:off x="-228600" y="1457980"/>
            <a:ext cx="8915400" cy="523220"/>
          </a:xfrm>
          <a:prstGeom prst="rect">
            <a:avLst/>
          </a:prstGeom>
        </p:spPr>
        <p:txBody>
          <a:bodyPr wrap="square">
            <a:spAutoFit/>
          </a:bodyPr>
          <a:lstStyle/>
          <a:p>
            <a:pPr algn="r" rtl="1"/>
            <a:r>
              <a:rPr lang="ar-EG" sz="2800" dirty="0"/>
              <a:t>ولأهمية الوقت في القران الكريم ورد ذكره عدة مرات فقد أقسم الله بالوقت</a:t>
            </a:r>
          </a:p>
        </p:txBody>
      </p:sp>
    </p:spTree>
    <p:extLst>
      <p:ext uri="{BB962C8B-B14F-4D97-AF65-F5344CB8AC3E}">
        <p14:creationId xmlns:p14="http://schemas.microsoft.com/office/powerpoint/2010/main" xmlns="" val="364027441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692275" y="1733550"/>
            <a:ext cx="5688013"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إن الوقت هو عمر الإنسان وحياته كلها</a:t>
            </a:r>
          </a:p>
        </p:txBody>
      </p:sp>
      <p:sp>
        <p:nvSpPr>
          <p:cNvPr id="3" name="Rectangle 4"/>
          <p:cNvSpPr>
            <a:spLocks noChangeArrowheads="1"/>
          </p:cNvSpPr>
          <p:nvPr/>
        </p:nvSpPr>
        <p:spPr bwMode="auto">
          <a:xfrm>
            <a:off x="1692275" y="2765425"/>
            <a:ext cx="5688013"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مورد شديد الندرة</a:t>
            </a:r>
            <a:endParaRPr lang="zh-CN" altLang="en-US" sz="2400" b="1" dirty="0">
              <a:solidFill>
                <a:srgbClr val="002060"/>
              </a:solidFill>
              <a:ea typeface="幼圆" pitchFamily="1" charset="-122"/>
            </a:endParaRPr>
          </a:p>
        </p:txBody>
      </p:sp>
      <p:sp>
        <p:nvSpPr>
          <p:cNvPr id="4" name="Rectangle 5"/>
          <p:cNvSpPr>
            <a:spLocks noChangeArrowheads="1"/>
          </p:cNvSpPr>
          <p:nvPr/>
        </p:nvSpPr>
        <p:spPr bwMode="auto">
          <a:xfrm>
            <a:off x="1692275" y="3797300"/>
            <a:ext cx="5688013"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مورد غير قابل للتخزين</a:t>
            </a:r>
            <a:endParaRPr lang="zh-CN" altLang="en-US" sz="2400" b="1" dirty="0">
              <a:solidFill>
                <a:srgbClr val="002060"/>
              </a:solidFill>
              <a:ea typeface="幼圆" pitchFamily="1" charset="-122"/>
            </a:endParaRPr>
          </a:p>
        </p:txBody>
      </p:sp>
      <p:sp>
        <p:nvSpPr>
          <p:cNvPr id="5" name="Rectangle 6"/>
          <p:cNvSpPr>
            <a:spLocks noChangeArrowheads="1"/>
          </p:cNvSpPr>
          <p:nvPr/>
        </p:nvSpPr>
        <p:spPr bwMode="auto">
          <a:xfrm>
            <a:off x="1692275" y="4829175"/>
            <a:ext cx="5688013"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مورد غير قابل للبدل أو التعويض</a:t>
            </a:r>
            <a:endParaRPr lang="zh-CN" altLang="en-US" sz="2400" b="1" dirty="0">
              <a:solidFill>
                <a:srgbClr val="002060"/>
              </a:solidFill>
              <a:ea typeface="幼圆" pitchFamily="1" charset="-122"/>
            </a:endParaRP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5334000" y="304800"/>
            <a:ext cx="3567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أهمية الوقت </a:t>
            </a:r>
          </a:p>
        </p:txBody>
      </p:sp>
    </p:spTree>
    <p:extLst>
      <p:ext uri="{BB962C8B-B14F-4D97-AF65-F5344CB8AC3E}">
        <p14:creationId xmlns:p14="http://schemas.microsoft.com/office/powerpoint/2010/main" xmlns="" val="429010498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828800" y="2362200"/>
            <a:ext cx="5562600" cy="21336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latin typeface="Gulim" panose="020B0600000101010101" pitchFamily="34" charset="-127"/>
                <a:ea typeface="Gulim" panose="020B0600000101010101" pitchFamily="34" charset="-127"/>
              </a:rPr>
              <a:t>احصائيات في إدارة الوقت</a:t>
            </a:r>
          </a:p>
        </p:txBody>
      </p:sp>
    </p:spTree>
    <p:extLst>
      <p:ext uri="{BB962C8B-B14F-4D97-AF65-F5344CB8AC3E}">
        <p14:creationId xmlns:p14="http://schemas.microsoft.com/office/powerpoint/2010/main" xmlns="" val="370816674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6" name="AutoShape 7"/>
          <p:cNvSpPr>
            <a:spLocks noChangeArrowheads="1"/>
          </p:cNvSpPr>
          <p:nvPr/>
        </p:nvSpPr>
        <p:spPr bwMode="auto">
          <a:xfrm>
            <a:off x="2057400" y="76200"/>
            <a:ext cx="68441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إذا كان متوسط عمر الإنسان ستين عاماً </a:t>
            </a:r>
          </a:p>
        </p:txBody>
      </p:sp>
      <p:sp>
        <p:nvSpPr>
          <p:cNvPr id="3" name="Rounded Rectangle 2"/>
          <p:cNvSpPr/>
          <p:nvPr/>
        </p:nvSpPr>
        <p:spPr>
          <a:xfrm>
            <a:off x="4800600" y="990600"/>
            <a:ext cx="4038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 ربط الأحذية 8 أيام</a:t>
            </a:r>
          </a:p>
        </p:txBody>
      </p:sp>
      <p:sp>
        <p:nvSpPr>
          <p:cNvPr id="44" name="Rounded Rectangle 43"/>
          <p:cNvSpPr/>
          <p:nvPr/>
        </p:nvSpPr>
        <p:spPr>
          <a:xfrm>
            <a:off x="4800600" y="1905000"/>
            <a:ext cx="4038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 انتظار إشارات المرور شهر</a:t>
            </a:r>
          </a:p>
        </p:txBody>
      </p:sp>
      <p:sp>
        <p:nvSpPr>
          <p:cNvPr id="45" name="Rounded Rectangle 44"/>
          <p:cNvSpPr/>
          <p:nvPr/>
        </p:nvSpPr>
        <p:spPr>
          <a:xfrm>
            <a:off x="4800600" y="2819400"/>
            <a:ext cx="4038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 الوقت الذي تقضيه عند الحلاق شهر</a:t>
            </a:r>
          </a:p>
        </p:txBody>
      </p:sp>
      <p:sp>
        <p:nvSpPr>
          <p:cNvPr id="46" name="Rounded Rectangle 45"/>
          <p:cNvSpPr/>
          <p:nvPr/>
        </p:nvSpPr>
        <p:spPr>
          <a:xfrm>
            <a:off x="4800600" y="3810000"/>
            <a:ext cx="4038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100" b="1" dirty="0">
                <a:solidFill>
                  <a:schemeClr val="bg1"/>
                </a:solidFill>
              </a:rPr>
              <a:t> ركوب المصاعد في المدن الكبرى 3 شهور</a:t>
            </a:r>
          </a:p>
        </p:txBody>
      </p:sp>
      <p:sp>
        <p:nvSpPr>
          <p:cNvPr id="47" name="Rounded Rectangle 46"/>
          <p:cNvSpPr/>
          <p:nvPr/>
        </p:nvSpPr>
        <p:spPr>
          <a:xfrm>
            <a:off x="4800600" y="4800600"/>
            <a:ext cx="4038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 تنظيف الأسنان بالفرشاة 3 شهور</a:t>
            </a:r>
          </a:p>
        </p:txBody>
      </p:sp>
      <p:sp>
        <p:nvSpPr>
          <p:cNvPr id="48" name="Rounded Rectangle 47"/>
          <p:cNvSpPr/>
          <p:nvPr/>
        </p:nvSpPr>
        <p:spPr>
          <a:xfrm>
            <a:off x="457200" y="990600"/>
            <a:ext cx="40386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2400" b="1" dirty="0">
                <a:solidFill>
                  <a:schemeClr val="bg1"/>
                </a:solidFill>
              </a:rPr>
              <a:t> انتظار الحافلات في المدن 5 شهور</a:t>
            </a:r>
          </a:p>
        </p:txBody>
      </p:sp>
      <p:sp>
        <p:nvSpPr>
          <p:cNvPr id="49" name="Rounded Rectangle 48"/>
          <p:cNvSpPr/>
          <p:nvPr/>
        </p:nvSpPr>
        <p:spPr>
          <a:xfrm>
            <a:off x="457200" y="1905000"/>
            <a:ext cx="40386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2400" b="1" dirty="0">
                <a:solidFill>
                  <a:schemeClr val="bg1"/>
                </a:solidFill>
              </a:rPr>
              <a:t> الوقت الذي تقضيه في الحمام 6 شهور</a:t>
            </a:r>
          </a:p>
        </p:txBody>
      </p:sp>
      <p:sp>
        <p:nvSpPr>
          <p:cNvPr id="50" name="Rounded Rectangle 49"/>
          <p:cNvSpPr/>
          <p:nvPr/>
        </p:nvSpPr>
        <p:spPr>
          <a:xfrm>
            <a:off x="457200" y="2819400"/>
            <a:ext cx="40386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2400" b="1" dirty="0">
                <a:solidFill>
                  <a:schemeClr val="bg1"/>
                </a:solidFill>
              </a:rPr>
              <a:t> قراءة الكتب سنتان</a:t>
            </a:r>
          </a:p>
        </p:txBody>
      </p:sp>
      <p:sp>
        <p:nvSpPr>
          <p:cNvPr id="51" name="Rounded Rectangle 50"/>
          <p:cNvSpPr/>
          <p:nvPr/>
        </p:nvSpPr>
        <p:spPr>
          <a:xfrm>
            <a:off x="457200" y="3810000"/>
            <a:ext cx="40386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2400" b="1" dirty="0">
                <a:solidFill>
                  <a:schemeClr val="bg1"/>
                </a:solidFill>
              </a:rPr>
              <a:t> وقت الأكل 4 سنوات</a:t>
            </a:r>
          </a:p>
        </p:txBody>
      </p:sp>
      <p:sp>
        <p:nvSpPr>
          <p:cNvPr id="52" name="Rounded Rectangle 51"/>
          <p:cNvSpPr/>
          <p:nvPr/>
        </p:nvSpPr>
        <p:spPr>
          <a:xfrm>
            <a:off x="457200" y="4800600"/>
            <a:ext cx="4038600" cy="7620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2400" b="1" dirty="0">
                <a:solidFill>
                  <a:schemeClr val="bg1"/>
                </a:solidFill>
              </a:rPr>
              <a:t> اكتساب الرزق 9 سنوات</a:t>
            </a:r>
          </a:p>
        </p:txBody>
      </p:sp>
      <p:sp>
        <p:nvSpPr>
          <p:cNvPr id="53" name="Rounded Rectangle 52"/>
          <p:cNvSpPr/>
          <p:nvPr/>
        </p:nvSpPr>
        <p:spPr>
          <a:xfrm>
            <a:off x="2590800" y="5791200"/>
            <a:ext cx="4038600" cy="533400"/>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rtl="1"/>
            <a:r>
              <a:rPr lang="ar-EG" sz="2400" b="1" dirty="0">
                <a:solidFill>
                  <a:schemeClr val="bg1"/>
                </a:solidFill>
              </a:rPr>
              <a:t> النوم 20 سنة</a:t>
            </a:r>
          </a:p>
        </p:txBody>
      </p:sp>
    </p:spTree>
    <p:extLst>
      <p:ext uri="{BB962C8B-B14F-4D97-AF65-F5344CB8AC3E}">
        <p14:creationId xmlns:p14="http://schemas.microsoft.com/office/powerpoint/2010/main" xmlns="" val="223521032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barn(inVertical)">
                                      <p:cBhvr>
                                        <p:cTn id="11" dur="500"/>
                                        <p:tgtEl>
                                          <p:spTgt spid="4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barn(inVertical)">
                                      <p:cBhvr>
                                        <p:cTn id="15" dur="500"/>
                                        <p:tgtEl>
                                          <p:spTgt spid="4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barn(inVertical)">
                                      <p:cBhvr>
                                        <p:cTn id="19" dur="500"/>
                                        <p:tgtEl>
                                          <p:spTgt spid="4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barn(inVertical)">
                                      <p:cBhvr>
                                        <p:cTn id="23" dur="500"/>
                                        <p:tgtEl>
                                          <p:spTgt spid="47"/>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barn(inVertical)">
                                      <p:cBhvr>
                                        <p:cTn id="27" dur="500"/>
                                        <p:tgtEl>
                                          <p:spTgt spid="48"/>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barn(inVertical)">
                                      <p:cBhvr>
                                        <p:cTn id="31" dur="500"/>
                                        <p:tgtEl>
                                          <p:spTgt spid="49"/>
                                        </p:tgtEl>
                                      </p:cBhvr>
                                    </p:animEffect>
                                  </p:childTnLst>
                                </p:cTn>
                              </p:par>
                            </p:childTnLst>
                          </p:cTn>
                        </p:par>
                        <p:par>
                          <p:cTn id="32" fill="hold">
                            <p:stCondLst>
                              <p:cond delay="3500"/>
                            </p:stCondLst>
                            <p:childTnLst>
                              <p:par>
                                <p:cTn id="33" presetID="16" presetClass="entr" presetSubtype="21" fill="hold" grpId="0" nodeType="after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barn(inVertical)">
                                      <p:cBhvr>
                                        <p:cTn id="35" dur="500"/>
                                        <p:tgtEl>
                                          <p:spTgt spid="50"/>
                                        </p:tgtEl>
                                      </p:cBhvr>
                                    </p:animEffect>
                                  </p:childTnLst>
                                </p:cTn>
                              </p:par>
                            </p:childTnLst>
                          </p:cTn>
                        </p:par>
                        <p:par>
                          <p:cTn id="36" fill="hold">
                            <p:stCondLst>
                              <p:cond delay="4000"/>
                            </p:stCondLst>
                            <p:childTnLst>
                              <p:par>
                                <p:cTn id="37" presetID="16" presetClass="entr" presetSubtype="21" fill="hold" grpId="0" nodeType="after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barn(inVertical)">
                                      <p:cBhvr>
                                        <p:cTn id="39" dur="500"/>
                                        <p:tgtEl>
                                          <p:spTgt spid="51"/>
                                        </p:tgtEl>
                                      </p:cBhvr>
                                    </p:animEffect>
                                  </p:childTnLst>
                                </p:cTn>
                              </p:par>
                            </p:childTnLst>
                          </p:cTn>
                        </p:par>
                        <p:par>
                          <p:cTn id="40" fill="hold">
                            <p:stCondLst>
                              <p:cond delay="4500"/>
                            </p:stCondLst>
                            <p:childTnLst>
                              <p:par>
                                <p:cTn id="41" presetID="16" presetClass="entr" presetSubtype="21" fill="hold" grpId="0" nodeType="after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barn(inVertical)">
                                      <p:cBhvr>
                                        <p:cTn id="43" dur="500"/>
                                        <p:tgtEl>
                                          <p:spTgt spid="52"/>
                                        </p:tgtEl>
                                      </p:cBhvr>
                                    </p:animEffect>
                                  </p:childTnLst>
                                </p:cTn>
                              </p:par>
                            </p:childTnLst>
                          </p:cTn>
                        </p:par>
                        <p:par>
                          <p:cTn id="44" fill="hold">
                            <p:stCondLst>
                              <p:cond delay="5000"/>
                            </p:stCondLst>
                            <p:childTnLst>
                              <p:par>
                                <p:cTn id="45" presetID="16" presetClass="entr" presetSubtype="21" fill="hold" grpId="0" nodeType="after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barn(inVertical)">
                                      <p:cBhvr>
                                        <p:cTn id="4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Bevel 1"/>
          <p:cNvSpPr/>
          <p:nvPr/>
        </p:nvSpPr>
        <p:spPr>
          <a:xfrm>
            <a:off x="609600" y="1905000"/>
            <a:ext cx="8001000" cy="31242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dirty="0"/>
              <a:t>نتائج بحث موسع تم في الولايات المتحدة الأمريكية  </a:t>
            </a:r>
          </a:p>
          <a:p>
            <a:pPr algn="ctr" rtl="1"/>
            <a:r>
              <a:rPr lang="ar-EG" sz="3200" dirty="0"/>
              <a:t> 20% فقط من الوقت أي موظف تستغل في أعمال مهمة مرتبطة مباشرة بمهام الوظيفة </a:t>
            </a:r>
            <a:r>
              <a:rPr lang="ar-EG" sz="3200" dirty="0" smtClean="0"/>
              <a:t>وأهداف المؤسسة</a:t>
            </a:r>
            <a:endParaRPr lang="ar-EG" sz="3200" dirty="0"/>
          </a:p>
        </p:txBody>
      </p:sp>
    </p:spTree>
    <p:extLst>
      <p:ext uri="{BB962C8B-B14F-4D97-AF65-F5344CB8AC3E}">
        <p14:creationId xmlns:p14="http://schemas.microsoft.com/office/powerpoint/2010/main" xmlns="" val="18065340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ounded Rectangle 2"/>
          <p:cNvSpPr/>
          <p:nvPr/>
        </p:nvSpPr>
        <p:spPr>
          <a:xfrm>
            <a:off x="533400" y="304800"/>
            <a:ext cx="8229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يقضي الموظف في المتوسط ساعتان في القراءة </a:t>
            </a:r>
          </a:p>
        </p:txBody>
      </p:sp>
      <p:sp>
        <p:nvSpPr>
          <p:cNvPr id="15" name="Rounded Rectangle 14"/>
          <p:cNvSpPr/>
          <p:nvPr/>
        </p:nvSpPr>
        <p:spPr>
          <a:xfrm>
            <a:off x="533400" y="1219200"/>
            <a:ext cx="8229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يقضي الموظف في المتوسط 40 دقيقة للوصول من وإلى مكان العمل</a:t>
            </a:r>
          </a:p>
        </p:txBody>
      </p:sp>
      <p:sp>
        <p:nvSpPr>
          <p:cNvPr id="16" name="Rounded Rectangle 15"/>
          <p:cNvSpPr/>
          <p:nvPr/>
        </p:nvSpPr>
        <p:spPr>
          <a:xfrm>
            <a:off x="533400" y="2133600"/>
            <a:ext cx="8229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يقضي الموظف 45دقيقة في البحث عن أوراق أو متعلقات خاصة بالعمل</a:t>
            </a:r>
          </a:p>
        </p:txBody>
      </p:sp>
      <p:sp>
        <p:nvSpPr>
          <p:cNvPr id="17" name="Rounded Rectangle 16"/>
          <p:cNvSpPr/>
          <p:nvPr/>
        </p:nvSpPr>
        <p:spPr>
          <a:xfrm>
            <a:off x="533400" y="3048000"/>
            <a:ext cx="8229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يقضي الموظف الذي يعمل في مكتب يتسم بالفوضى 90دقيقة في البحث عن أغراض مفقودة </a:t>
            </a:r>
          </a:p>
        </p:txBody>
      </p:sp>
      <p:sp>
        <p:nvSpPr>
          <p:cNvPr id="18" name="Rounded Rectangle 17"/>
          <p:cNvSpPr/>
          <p:nvPr/>
        </p:nvSpPr>
        <p:spPr>
          <a:xfrm>
            <a:off x="533400" y="3962400"/>
            <a:ext cx="8229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يتعرض الموظف العادي كل 10دقائق لمقاطعة ( هاتفية – محادثة عادية )</a:t>
            </a:r>
          </a:p>
        </p:txBody>
      </p:sp>
      <p:sp>
        <p:nvSpPr>
          <p:cNvPr id="19" name="Rounded Rectangle 18"/>
          <p:cNvSpPr/>
          <p:nvPr/>
        </p:nvSpPr>
        <p:spPr>
          <a:xfrm>
            <a:off x="533400" y="4876800"/>
            <a:ext cx="82296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2400" b="1" dirty="0">
                <a:solidFill>
                  <a:schemeClr val="bg1"/>
                </a:solidFill>
              </a:rPr>
              <a:t>يقضي الموظف العادي  40 دقيقة في تحديد بأي المهام يبدأ</a:t>
            </a:r>
          </a:p>
        </p:txBody>
      </p:sp>
    </p:spTree>
    <p:extLst>
      <p:ext uri="{BB962C8B-B14F-4D97-AF65-F5344CB8AC3E}">
        <p14:creationId xmlns:p14="http://schemas.microsoft.com/office/powerpoint/2010/main" xmlns="" val="210919872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6" grpId="0" animBg="1"/>
      <p:bldP spid="17" grpId="0" animBg="1"/>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828800" y="2362200"/>
            <a:ext cx="5562600" cy="21336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latin typeface="Gulim" panose="020B0600000101010101" pitchFamily="34" charset="-127"/>
                <a:ea typeface="Gulim" panose="020B0600000101010101" pitchFamily="34" charset="-127"/>
              </a:rPr>
              <a:t>نصائح في إدارة الوقت</a:t>
            </a:r>
          </a:p>
        </p:txBody>
      </p:sp>
    </p:spTree>
    <p:extLst>
      <p:ext uri="{BB962C8B-B14F-4D97-AF65-F5344CB8AC3E}">
        <p14:creationId xmlns:p14="http://schemas.microsoft.com/office/powerpoint/2010/main" xmlns="" val="332500620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تمرير أفقي 8"/>
          <p:cNvSpPr/>
          <p:nvPr/>
        </p:nvSpPr>
        <p:spPr bwMode="auto">
          <a:xfrm>
            <a:off x="2558948" y="2060837"/>
            <a:ext cx="4012449" cy="1910687"/>
          </a:xfrm>
          <a:prstGeom prst="horizontalScroll">
            <a:avLst/>
          </a:prstGeom>
          <a:gradFill>
            <a:gsLst>
              <a:gs pos="0">
                <a:srgbClr val="00B0F0"/>
              </a:gs>
              <a:gs pos="50000">
                <a:srgbClr val="00B0F0"/>
              </a:gs>
              <a:gs pos="100000">
                <a:schemeClr val="tx2">
                  <a:lumMod val="60000"/>
                  <a:lumOff val="40000"/>
                </a:schemeClr>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fontAlgn="base" latinLnBrk="1">
              <a:spcBef>
                <a:spcPct val="0"/>
              </a:spcBef>
              <a:spcAft>
                <a:spcPct val="0"/>
              </a:spcAft>
            </a:pPr>
            <a:endParaRPr lang="ar-EG" dirty="0" smtClean="0">
              <a:latin typeface="Gulim" panose="020B0600000101010101" pitchFamily="34" charset="-127"/>
              <a:ea typeface="Gulim" panose="020B0600000101010101" pitchFamily="34" charset="-127"/>
            </a:endParaRPr>
          </a:p>
          <a:p>
            <a:pPr algn="ctr" fontAlgn="base" latinLnBrk="1">
              <a:spcBef>
                <a:spcPct val="0"/>
              </a:spcBef>
              <a:spcAft>
                <a:spcPct val="0"/>
              </a:spcAft>
            </a:pPr>
            <a:r>
              <a:rPr lang="ar-EG" sz="5000" dirty="0" smtClean="0">
                <a:latin typeface="Gulim" panose="020B0600000101010101" pitchFamily="34" charset="-127"/>
                <a:ea typeface="Gulim" panose="020B0600000101010101" pitchFamily="34" charset="-127"/>
              </a:rPr>
              <a:t>تعارف</a:t>
            </a:r>
            <a:endParaRPr lang="ar-SA" sz="5000" dirty="0">
              <a:latin typeface="Gulim" panose="020B0600000101010101" pitchFamily="34" charset="-127"/>
              <a:ea typeface="Gulim" panose="020B0600000101010101" pitchFamily="34" charset="-127"/>
            </a:endParaRPr>
          </a:p>
        </p:txBody>
      </p:sp>
    </p:spTree>
    <p:extLst>
      <p:ext uri="{BB962C8B-B14F-4D97-AF65-F5344CB8AC3E}">
        <p14:creationId xmlns:p14="http://schemas.microsoft.com/office/powerpoint/2010/main" xmlns="" val="347320256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ساعة واحدة من التخطيط توفر 10 ساعات من التنفيذ</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الشخص المتوتر يحتاج ضعف الوقت لإنجاز نفس المهمة </a:t>
            </a:r>
            <a:endParaRPr lang="zh-CN" altLang="en-US" sz="2400" b="1" dirty="0">
              <a:solidFill>
                <a:srgbClr val="002060"/>
              </a:solidFill>
              <a:ea typeface="幼圆" pitchFamily="1" charset="-122"/>
            </a:endParaRP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اكتساب عادة جديدة يستغرق في المتوسط يوما من المواظبة</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إدارة الوقت لا تعني أداء الأعمال بشكل أكثر سرعة</a:t>
            </a:r>
            <a:endParaRPr lang="zh-CN" altLang="en-US" sz="2400" b="1" dirty="0">
              <a:solidFill>
                <a:srgbClr val="002060"/>
              </a:solidFill>
              <a:ea typeface="幼圆" pitchFamily="1" charset="-122"/>
            </a:endParaRP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6502440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828800" y="2362200"/>
            <a:ext cx="5562600" cy="21336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latin typeface="Gulim" panose="020B0600000101010101" pitchFamily="34" charset="-127"/>
                <a:ea typeface="Gulim" panose="020B0600000101010101" pitchFamily="34" charset="-127"/>
              </a:rPr>
              <a:t>مشكلة الوقت </a:t>
            </a:r>
          </a:p>
        </p:txBody>
      </p:sp>
    </p:spTree>
    <p:extLst>
      <p:ext uri="{BB962C8B-B14F-4D97-AF65-F5344CB8AC3E}">
        <p14:creationId xmlns:p14="http://schemas.microsoft.com/office/powerpoint/2010/main" xmlns="" val="38266368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Rounded Rectangle 10"/>
          <p:cNvSpPr/>
          <p:nvPr/>
        </p:nvSpPr>
        <p:spPr>
          <a:xfrm>
            <a:off x="533400" y="990600"/>
            <a:ext cx="8229600" cy="10668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يشتكي كثير من الناس في العصر الحاضر من مشكلة عدم توفر الوقت ،  يقول مكانزي ، وريتشارد </a:t>
            </a:r>
          </a:p>
        </p:txBody>
      </p:sp>
      <p:sp>
        <p:nvSpPr>
          <p:cNvPr id="8" name="Rounded Rectangle 7"/>
          <p:cNvSpPr/>
          <p:nvPr/>
        </p:nvSpPr>
        <p:spPr>
          <a:xfrm>
            <a:off x="533400" y="2514600"/>
            <a:ext cx="8229600" cy="14478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 لا يوجد شخص لديه الوقت الكافي مؤكدين ذلك ثم يتبعان ذلك بقولهما : </a:t>
            </a:r>
          </a:p>
          <a:p>
            <a:pPr algn="ctr" rtl="1"/>
            <a:r>
              <a:rPr lang="ar-EG" sz="3200" dirty="0">
                <a:solidFill>
                  <a:schemeClr val="bg1"/>
                </a:solidFill>
              </a:rPr>
              <a:t>   ( هل الوقت هو المشكلة أم أنك أنت المشكلة </a:t>
            </a:r>
            <a:r>
              <a:rPr lang="ar-EG" sz="3200" dirty="0" smtClean="0">
                <a:solidFill>
                  <a:schemeClr val="bg1"/>
                </a:solidFill>
              </a:rPr>
              <a:t>)</a:t>
            </a:r>
            <a:endParaRPr lang="ar-EG" sz="3200" dirty="0">
              <a:solidFill>
                <a:schemeClr val="bg1"/>
              </a:solidFill>
            </a:endParaRPr>
          </a:p>
        </p:txBody>
      </p:sp>
      <p:sp>
        <p:nvSpPr>
          <p:cNvPr id="12" name="Rounded Rectangle 11"/>
          <p:cNvSpPr/>
          <p:nvPr/>
        </p:nvSpPr>
        <p:spPr>
          <a:xfrm>
            <a:off x="533400" y="4267200"/>
            <a:ext cx="8229600" cy="14478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 لكن مع ذلك كل شخص لديه كل ما هو متوافر من </a:t>
            </a:r>
            <a:endParaRPr lang="ar-EG" sz="3200" dirty="0" smtClean="0">
              <a:solidFill>
                <a:schemeClr val="bg1"/>
              </a:solidFill>
            </a:endParaRPr>
          </a:p>
          <a:p>
            <a:pPr algn="ctr" rtl="1"/>
            <a:r>
              <a:rPr lang="ar-EG" sz="3200" dirty="0" smtClean="0">
                <a:solidFill>
                  <a:schemeClr val="bg1"/>
                </a:solidFill>
              </a:rPr>
              <a:t>هذا </a:t>
            </a:r>
            <a:r>
              <a:rPr lang="ar-EG" sz="3200" dirty="0">
                <a:solidFill>
                  <a:schemeClr val="bg1"/>
                </a:solidFill>
              </a:rPr>
              <a:t>الوقت " </a:t>
            </a:r>
          </a:p>
          <a:p>
            <a:pPr algn="ctr" rtl="1"/>
            <a:r>
              <a:rPr lang="ar-EG" sz="3200" dirty="0">
                <a:solidFill>
                  <a:schemeClr val="bg1"/>
                </a:solidFill>
              </a:rPr>
              <a:t>            أنت المشكلة </a:t>
            </a:r>
            <a:r>
              <a:rPr lang="ar-EG" sz="3200" dirty="0" smtClean="0">
                <a:solidFill>
                  <a:schemeClr val="bg1"/>
                </a:solidFill>
              </a:rPr>
              <a:t>؟ </a:t>
            </a:r>
            <a:r>
              <a:rPr lang="ar-EG" sz="3200" dirty="0">
                <a:solidFill>
                  <a:schemeClr val="bg1"/>
                </a:solidFill>
              </a:rPr>
              <a:t>إذن ، هل الوقت هو المشكلة أم أنك </a:t>
            </a:r>
          </a:p>
        </p:txBody>
      </p:sp>
    </p:spTree>
    <p:extLst>
      <p:ext uri="{BB962C8B-B14F-4D97-AF65-F5344CB8AC3E}">
        <p14:creationId xmlns:p14="http://schemas.microsoft.com/office/powerpoint/2010/main" xmlns="" val="77749867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828800" y="2362200"/>
            <a:ext cx="5562600" cy="21336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latin typeface="Gulim" panose="020B0600000101010101" pitchFamily="34" charset="-127"/>
                <a:ea typeface="Gulim" panose="020B0600000101010101" pitchFamily="34" charset="-127"/>
              </a:rPr>
              <a:t>فوائد التنظيم السليم للوقت </a:t>
            </a:r>
          </a:p>
        </p:txBody>
      </p:sp>
    </p:spTree>
    <p:extLst>
      <p:ext uri="{BB962C8B-B14F-4D97-AF65-F5344CB8AC3E}">
        <p14:creationId xmlns:p14="http://schemas.microsoft.com/office/powerpoint/2010/main" xmlns="" val="111018633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تحقيق نتائج أفضل في العمل</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تحسين نوعية العمل</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زيادة سرعة إنجاز العمل </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التخفيف من ضغط العمل</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2957926" y="228601"/>
            <a:ext cx="5957474" cy="761999"/>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إن فوائد التنظيم السليم للوقت كثيرة منها</a:t>
            </a:r>
          </a:p>
        </p:txBody>
      </p:sp>
    </p:spTree>
    <p:extLst>
      <p:ext uri="{BB962C8B-B14F-4D97-AF65-F5344CB8AC3E}">
        <p14:creationId xmlns:p14="http://schemas.microsoft.com/office/powerpoint/2010/main" xmlns="" val="392373479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828800" y="2362200"/>
            <a:ext cx="5562600" cy="21336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latin typeface="Gulim" panose="020B0600000101010101" pitchFamily="34" charset="-127"/>
                <a:ea typeface="Gulim" panose="020B0600000101010101" pitchFamily="34" charset="-127"/>
              </a:rPr>
              <a:t>خطوات تنظيم الوقت </a:t>
            </a:r>
          </a:p>
        </p:txBody>
      </p:sp>
    </p:spTree>
    <p:extLst>
      <p:ext uri="{BB962C8B-B14F-4D97-AF65-F5344CB8AC3E}">
        <p14:creationId xmlns:p14="http://schemas.microsoft.com/office/powerpoint/2010/main" xmlns="" val="376876479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0477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فكر في أهدافك</a:t>
            </a:r>
          </a:p>
        </p:txBody>
      </p:sp>
      <p:sp>
        <p:nvSpPr>
          <p:cNvPr id="3" name="Rectangle 4"/>
          <p:cNvSpPr>
            <a:spLocks noChangeArrowheads="1"/>
          </p:cNvSpPr>
          <p:nvPr/>
        </p:nvSpPr>
        <p:spPr bwMode="auto">
          <a:xfrm>
            <a:off x="1447801" y="20796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انظر إلى أدوارك في الحياة</a:t>
            </a:r>
          </a:p>
        </p:txBody>
      </p:sp>
      <p:sp>
        <p:nvSpPr>
          <p:cNvPr id="4" name="Rectangle 5"/>
          <p:cNvSpPr>
            <a:spLocks noChangeArrowheads="1"/>
          </p:cNvSpPr>
          <p:nvPr/>
        </p:nvSpPr>
        <p:spPr bwMode="auto">
          <a:xfrm>
            <a:off x="1447801" y="31115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حدد أهدافا لكل دور</a:t>
            </a:r>
          </a:p>
        </p:txBody>
      </p:sp>
      <p:sp>
        <p:nvSpPr>
          <p:cNvPr id="5" name="Rectangle 6"/>
          <p:cNvSpPr>
            <a:spLocks noChangeArrowheads="1"/>
          </p:cNvSpPr>
          <p:nvPr/>
        </p:nvSpPr>
        <p:spPr bwMode="auto">
          <a:xfrm>
            <a:off x="1447801" y="41433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نظم وهذا التنظيم هو أن تضع جدولاً أسبوعياً</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1191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1272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1353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2164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6"/>
          <p:cNvSpPr>
            <a:spLocks noChangeArrowheads="1"/>
          </p:cNvSpPr>
          <p:nvPr/>
        </p:nvSpPr>
        <p:spPr bwMode="auto">
          <a:xfrm>
            <a:off x="1447800" y="5210175"/>
            <a:ext cx="5932488" cy="504825"/>
          </a:xfrm>
          <a:prstGeom prst="rect">
            <a:avLst/>
          </a:prstGeom>
          <a:ln/>
          <a:extLst/>
        </p:spPr>
        <p:style>
          <a:lnRef idx="0">
            <a:schemeClr val="accent2"/>
          </a:lnRef>
          <a:fillRef idx="3">
            <a:schemeClr val="accent2"/>
          </a:fillRef>
          <a:effectRef idx="3">
            <a:schemeClr val="accent2"/>
          </a:effectRef>
          <a:fontRef idx="minor">
            <a:schemeClr val="lt1"/>
          </a:fontRef>
        </p:style>
        <p:txBody>
          <a:bodyPr wrap="none" anchor="ctr"/>
          <a:lstStyle/>
          <a:p>
            <a:pPr algn="ctr" rtl="1"/>
            <a:r>
              <a:rPr lang="ar-EG" altLang="zh-CN" sz="2400" b="1" dirty="0">
                <a:solidFill>
                  <a:srgbClr val="002060"/>
                </a:solidFill>
                <a:ea typeface="幼圆" pitchFamily="1" charset="-122"/>
              </a:rPr>
              <a:t>نفذ، وهنا حاول أن تلتزم بما وضعت من أهداف في أسبوعك</a:t>
            </a:r>
          </a:p>
        </p:txBody>
      </p:sp>
      <p:pic>
        <p:nvPicPr>
          <p:cNvPr id="13" name="Picture 10" descr="Green_01"/>
          <p:cNvPicPr>
            <a:picLocks noChangeAspect="1" noChangeArrowheads="1"/>
          </p:cNvPicPr>
          <p:nvPr/>
        </p:nvPicPr>
        <p:blipFill>
          <a:blip r:embed="rId3">
            <a:duotone>
              <a:prstClr val="black"/>
              <a:srgbClr val="C00000">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4" y="5283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138005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mph" presetSubtype="0" fill="hold" nodeType="clickEffect">
                                  <p:stCondLst>
                                    <p:cond delay="0"/>
                                  </p:stCondLst>
                                  <p:childTnLst>
                                    <p:animRot by="21600000">
                                      <p:cBhvr>
                                        <p:cTn id="38" dur="2000" fill="hold"/>
                                        <p:tgtEl>
                                          <p:spTgt spid="13"/>
                                        </p:tgtEl>
                                        <p:attrNameLst>
                                          <p:attrName>r</p:attrName>
                                        </p:attrNameLst>
                                      </p:cBhvr>
                                    </p:animRot>
                                  </p:childTnLst>
                                </p:cTn>
                              </p:par>
                            </p:childTnLst>
                          </p:cTn>
                        </p:par>
                        <p:par>
                          <p:cTn id="39" fill="hold">
                            <p:stCondLst>
                              <p:cond delay="2000"/>
                            </p:stCondLst>
                            <p:childTnLst>
                              <p:par>
                                <p:cTn id="40" presetID="16" presetClass="entr" presetSubtype="21"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828800" y="2362200"/>
            <a:ext cx="5562600" cy="21336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latin typeface="Gulim" panose="020B0600000101010101" pitchFamily="34" charset="-127"/>
                <a:ea typeface="Gulim" panose="020B0600000101010101" pitchFamily="34" charset="-127"/>
              </a:rPr>
              <a:t>قواعد إدارة وقتك بفعالية</a:t>
            </a:r>
          </a:p>
        </p:txBody>
      </p:sp>
    </p:spTree>
    <p:extLst>
      <p:ext uri="{BB962C8B-B14F-4D97-AF65-F5344CB8AC3E}">
        <p14:creationId xmlns:p14="http://schemas.microsoft.com/office/powerpoint/2010/main" xmlns="" val="254127482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9" name="AutoShape 1"/>
          <p:cNvSpPr>
            <a:spLocks noChangeArrowheads="1"/>
          </p:cNvSpPr>
          <p:nvPr/>
        </p:nvSpPr>
        <p:spPr bwMode="auto">
          <a:xfrm>
            <a:off x="1143000" y="4125912"/>
            <a:ext cx="5832612" cy="1101390"/>
          </a:xfrm>
          <a:prstGeom prst="roundRect">
            <a:avLst>
              <a:gd name="adj" fmla="val 11741"/>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أتقن فن الاتصال الهاتفي</a:t>
            </a:r>
            <a:endParaRPr lang="en-US" sz="3200" dirty="0">
              <a:solidFill>
                <a:srgbClr val="000000"/>
              </a:solidFill>
              <a:cs typeface="Arial" panose="020B0604020202020204" pitchFamily="34" charset="0"/>
            </a:endParaRPr>
          </a:p>
        </p:txBody>
      </p:sp>
      <p:sp>
        <p:nvSpPr>
          <p:cNvPr id="68" name="AutoShape 1"/>
          <p:cNvSpPr>
            <a:spLocks noChangeArrowheads="1"/>
          </p:cNvSpPr>
          <p:nvPr/>
        </p:nvSpPr>
        <p:spPr bwMode="auto">
          <a:xfrm>
            <a:off x="1143000" y="26797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كن قادراٌ على قول ( لا )</a:t>
            </a:r>
          </a:p>
        </p:txBody>
      </p:sp>
      <p:sp>
        <p:nvSpPr>
          <p:cNvPr id="67" name="AutoShape 1"/>
          <p:cNvSpPr>
            <a:spLocks noChangeArrowheads="1"/>
          </p:cNvSpPr>
          <p:nvPr/>
        </p:nvSpPr>
        <p:spPr bwMode="auto">
          <a:xfrm>
            <a:off x="1179516" y="12954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حدد أهدافك وأولويات</a:t>
            </a:r>
            <a:endParaRPr lang="en-US" sz="3200" dirty="0">
              <a:solidFill>
                <a:srgbClr val="000000"/>
              </a:solidFill>
              <a:cs typeface="Arial" panose="020B0604020202020204" pitchFamily="34" charset="0"/>
            </a:endParaRPr>
          </a:p>
        </p:txBody>
      </p:sp>
      <p:grpSp>
        <p:nvGrpSpPr>
          <p:cNvPr id="6" name="Group 5"/>
          <p:cNvGrpSpPr>
            <a:grpSpLocks/>
          </p:cNvGrpSpPr>
          <p:nvPr/>
        </p:nvGrpSpPr>
        <p:grpSpPr bwMode="auto">
          <a:xfrm>
            <a:off x="6677025" y="1143000"/>
            <a:ext cx="1323975" cy="1320800"/>
            <a:chOff x="0" y="0"/>
            <a:chExt cx="1360" cy="1356"/>
          </a:xfrm>
        </p:grpSpPr>
        <p:grpSp>
          <p:nvGrpSpPr>
            <p:cNvPr id="7" name="Group 6"/>
            <p:cNvGrpSpPr>
              <a:grpSpLocks/>
            </p:cNvGrpSpPr>
            <p:nvPr/>
          </p:nvGrpSpPr>
          <p:grpSpPr bwMode="auto">
            <a:xfrm>
              <a:off x="0" y="0"/>
              <a:ext cx="1360" cy="1356"/>
              <a:chOff x="0" y="0"/>
              <a:chExt cx="1248" cy="1240"/>
            </a:xfrm>
          </p:grpSpPr>
          <p:sp>
            <p:nvSpPr>
              <p:cNvPr id="9"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0"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1"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2"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3"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8"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4" name="Group 13"/>
          <p:cNvGrpSpPr>
            <a:grpSpLocks/>
          </p:cNvGrpSpPr>
          <p:nvPr/>
        </p:nvGrpSpPr>
        <p:grpSpPr bwMode="auto">
          <a:xfrm>
            <a:off x="6907213" y="1350963"/>
            <a:ext cx="879475" cy="885825"/>
            <a:chOff x="0" y="0"/>
            <a:chExt cx="876" cy="882"/>
          </a:xfrm>
        </p:grpSpPr>
        <p:sp>
          <p:nvSpPr>
            <p:cNvPr id="15" name="Oval 14"/>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6"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7"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8" name="Freeform 17"/>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9" name="Freeform 18"/>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Freeform 19"/>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Freeform 20"/>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2" name="Rectangle 21"/>
          <p:cNvSpPr>
            <a:spLocks noChangeArrowheads="1"/>
          </p:cNvSpPr>
          <p:nvPr/>
        </p:nvSpPr>
        <p:spPr bwMode="auto">
          <a:xfrm>
            <a:off x="7107171" y="14478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1</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7" name="Group 26"/>
          <p:cNvGrpSpPr>
            <a:grpSpLocks/>
          </p:cNvGrpSpPr>
          <p:nvPr/>
        </p:nvGrpSpPr>
        <p:grpSpPr bwMode="auto">
          <a:xfrm>
            <a:off x="6705600" y="2590800"/>
            <a:ext cx="1323975" cy="1320800"/>
            <a:chOff x="0" y="0"/>
            <a:chExt cx="1360" cy="1356"/>
          </a:xfrm>
        </p:grpSpPr>
        <p:grpSp>
          <p:nvGrpSpPr>
            <p:cNvPr id="28" name="Group 27"/>
            <p:cNvGrpSpPr>
              <a:grpSpLocks/>
            </p:cNvGrpSpPr>
            <p:nvPr/>
          </p:nvGrpSpPr>
          <p:grpSpPr bwMode="auto">
            <a:xfrm>
              <a:off x="0" y="0"/>
              <a:ext cx="1360" cy="1356"/>
              <a:chOff x="0" y="0"/>
              <a:chExt cx="1248" cy="1240"/>
            </a:xfrm>
          </p:grpSpPr>
          <p:sp>
            <p:nvSpPr>
              <p:cNvPr id="30"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2"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3"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4"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9"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5" name="Group 34"/>
          <p:cNvGrpSpPr>
            <a:grpSpLocks/>
          </p:cNvGrpSpPr>
          <p:nvPr/>
        </p:nvGrpSpPr>
        <p:grpSpPr bwMode="auto">
          <a:xfrm>
            <a:off x="6919913" y="2798764"/>
            <a:ext cx="879475" cy="885825"/>
            <a:chOff x="0" y="0"/>
            <a:chExt cx="876" cy="882"/>
          </a:xfrm>
        </p:grpSpPr>
        <p:sp>
          <p:nvSpPr>
            <p:cNvPr id="36" name="Oval 35"/>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0" name="Freeform 39"/>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1" name="Freeform 40"/>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2" name="Freeform 41"/>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3" name="Rectangle 42"/>
          <p:cNvSpPr>
            <a:spLocks noChangeArrowheads="1"/>
          </p:cNvSpPr>
          <p:nvPr/>
        </p:nvSpPr>
        <p:spPr bwMode="auto">
          <a:xfrm>
            <a:off x="7135746" y="28956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2</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48" name="Group 47"/>
          <p:cNvGrpSpPr>
            <a:grpSpLocks/>
          </p:cNvGrpSpPr>
          <p:nvPr/>
        </p:nvGrpSpPr>
        <p:grpSpPr bwMode="auto">
          <a:xfrm>
            <a:off x="6753225" y="3962400"/>
            <a:ext cx="1323975" cy="1320800"/>
            <a:chOff x="0" y="0"/>
            <a:chExt cx="1360" cy="1356"/>
          </a:xfrm>
        </p:grpSpPr>
        <p:grpSp>
          <p:nvGrpSpPr>
            <p:cNvPr id="49" name="Group 48"/>
            <p:cNvGrpSpPr>
              <a:grpSpLocks/>
            </p:cNvGrpSpPr>
            <p:nvPr/>
          </p:nvGrpSpPr>
          <p:grpSpPr bwMode="auto">
            <a:xfrm>
              <a:off x="0" y="0"/>
              <a:ext cx="1360" cy="1356"/>
              <a:chOff x="0" y="0"/>
              <a:chExt cx="1248" cy="1240"/>
            </a:xfrm>
          </p:grpSpPr>
          <p:sp>
            <p:nvSpPr>
              <p:cNvPr id="51"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2"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3"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4"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5"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50"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56" name="Group 55"/>
          <p:cNvGrpSpPr>
            <a:grpSpLocks/>
          </p:cNvGrpSpPr>
          <p:nvPr/>
        </p:nvGrpSpPr>
        <p:grpSpPr bwMode="auto">
          <a:xfrm>
            <a:off x="6967538" y="4170363"/>
            <a:ext cx="879475" cy="885825"/>
            <a:chOff x="0" y="0"/>
            <a:chExt cx="876" cy="882"/>
          </a:xfrm>
        </p:grpSpPr>
        <p:sp>
          <p:nvSpPr>
            <p:cNvPr id="57" name="Oval 56"/>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8"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9"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0" name="Freeform 59"/>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1" name="Freeform 60"/>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2" name="Freeform 61"/>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3" name="Freeform 62"/>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64" name="Rectangle 63"/>
          <p:cNvSpPr>
            <a:spLocks noChangeArrowheads="1"/>
          </p:cNvSpPr>
          <p:nvPr/>
        </p:nvSpPr>
        <p:spPr bwMode="auto">
          <a:xfrm>
            <a:off x="7183371" y="42672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3</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88" name="AutoShape 1"/>
          <p:cNvSpPr>
            <a:spLocks noChangeArrowheads="1"/>
          </p:cNvSpPr>
          <p:nvPr/>
        </p:nvSpPr>
        <p:spPr bwMode="auto">
          <a:xfrm>
            <a:off x="1143000" y="5422900"/>
            <a:ext cx="5832612" cy="1101390"/>
          </a:xfrm>
          <a:prstGeom prst="roundRect">
            <a:avLst>
              <a:gd name="adj" fmla="val 11741"/>
            </a:avLst>
          </a:prstGeom>
          <a:gradFill rotWithShape="1">
            <a:gsLst>
              <a:gs pos="0">
                <a:srgbClr val="833635"/>
              </a:gs>
              <a:gs pos="100000">
                <a:srgbClr val="C0504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التزم الاستراتيجيات الذكية</a:t>
            </a:r>
          </a:p>
        </p:txBody>
      </p:sp>
      <p:grpSp>
        <p:nvGrpSpPr>
          <p:cNvPr id="89" name="Group 88"/>
          <p:cNvGrpSpPr>
            <a:grpSpLocks/>
          </p:cNvGrpSpPr>
          <p:nvPr/>
        </p:nvGrpSpPr>
        <p:grpSpPr bwMode="auto">
          <a:xfrm>
            <a:off x="6705600" y="5334000"/>
            <a:ext cx="1323975" cy="1320800"/>
            <a:chOff x="0" y="0"/>
            <a:chExt cx="1360" cy="1356"/>
          </a:xfrm>
        </p:grpSpPr>
        <p:grpSp>
          <p:nvGrpSpPr>
            <p:cNvPr id="90" name="Group 89"/>
            <p:cNvGrpSpPr>
              <a:grpSpLocks/>
            </p:cNvGrpSpPr>
            <p:nvPr/>
          </p:nvGrpSpPr>
          <p:grpSpPr bwMode="auto">
            <a:xfrm>
              <a:off x="0" y="0"/>
              <a:ext cx="1360" cy="1356"/>
              <a:chOff x="0" y="0"/>
              <a:chExt cx="1248" cy="1240"/>
            </a:xfrm>
          </p:grpSpPr>
          <p:sp>
            <p:nvSpPr>
              <p:cNvPr id="92"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93"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94"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95"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96"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91"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97" name="Group 96"/>
          <p:cNvGrpSpPr>
            <a:grpSpLocks/>
          </p:cNvGrpSpPr>
          <p:nvPr/>
        </p:nvGrpSpPr>
        <p:grpSpPr bwMode="auto">
          <a:xfrm>
            <a:off x="6919913" y="5541964"/>
            <a:ext cx="879475" cy="885825"/>
            <a:chOff x="0" y="0"/>
            <a:chExt cx="876" cy="882"/>
          </a:xfrm>
        </p:grpSpPr>
        <p:sp>
          <p:nvSpPr>
            <p:cNvPr id="98" name="Oval 97"/>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99"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00"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01" name="Freeform 100"/>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02" name="Freeform 101"/>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03" name="Freeform 102"/>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04" name="Freeform 103"/>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105" name="Rectangle 104"/>
          <p:cNvSpPr>
            <a:spLocks noChangeArrowheads="1"/>
          </p:cNvSpPr>
          <p:nvPr/>
        </p:nvSpPr>
        <p:spPr bwMode="auto">
          <a:xfrm>
            <a:off x="7135746" y="56388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4</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106" name="AutoShape 7"/>
          <p:cNvSpPr>
            <a:spLocks noChangeArrowheads="1"/>
          </p:cNvSpPr>
          <p:nvPr/>
        </p:nvSpPr>
        <p:spPr bwMode="auto">
          <a:xfrm>
            <a:off x="1295400" y="282575"/>
            <a:ext cx="5957888" cy="708025"/>
          </a:xfrm>
          <a:prstGeom prst="roundRect">
            <a:avLst>
              <a:gd name="adj" fmla="val 50000"/>
            </a:avLst>
          </a:prstGeom>
          <a:gradFill rotWithShape="1">
            <a:gsLst>
              <a:gs pos="0">
                <a:srgbClr val="00B0F0"/>
              </a:gs>
              <a:gs pos="100000">
                <a:srgbClr val="3CA1E6">
                  <a:alpha val="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توجد أربع قواعد لإدارة الوقت</a:t>
            </a:r>
          </a:p>
        </p:txBody>
      </p:sp>
    </p:spTree>
    <p:extLst>
      <p:ext uri="{BB962C8B-B14F-4D97-AF65-F5344CB8AC3E}">
        <p14:creationId xmlns:p14="http://schemas.microsoft.com/office/powerpoint/2010/main" xmlns="" val="321769771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2000"/>
                                        <p:tgtEl>
                                          <p:spTgt spid="69"/>
                                        </p:tgtEl>
                                      </p:cBhvr>
                                    </p:animEffect>
                                    <p:anim calcmode="lin" valueType="num">
                                      <p:cBhvr>
                                        <p:cTn id="8" dur="2000" fill="hold"/>
                                        <p:tgtEl>
                                          <p:spTgt spid="69"/>
                                        </p:tgtEl>
                                        <p:attrNameLst>
                                          <p:attrName>style.rotation</p:attrName>
                                        </p:attrNameLst>
                                      </p:cBhvr>
                                      <p:tavLst>
                                        <p:tav tm="0">
                                          <p:val>
                                            <p:fltVal val="720"/>
                                          </p:val>
                                        </p:tav>
                                        <p:tav tm="100000">
                                          <p:val>
                                            <p:fltVal val="0"/>
                                          </p:val>
                                        </p:tav>
                                      </p:tavLst>
                                    </p:anim>
                                    <p:anim calcmode="lin" valueType="num">
                                      <p:cBhvr>
                                        <p:cTn id="9" dur="2000" fill="hold"/>
                                        <p:tgtEl>
                                          <p:spTgt spid="69"/>
                                        </p:tgtEl>
                                        <p:attrNameLst>
                                          <p:attrName>ppt_h</p:attrName>
                                        </p:attrNameLst>
                                      </p:cBhvr>
                                      <p:tavLst>
                                        <p:tav tm="0">
                                          <p:val>
                                            <p:fltVal val="0"/>
                                          </p:val>
                                        </p:tav>
                                        <p:tav tm="100000">
                                          <p:val>
                                            <p:strVal val="#ppt_h"/>
                                          </p:val>
                                        </p:tav>
                                      </p:tavLst>
                                    </p:anim>
                                    <p:anim calcmode="lin" valueType="num">
                                      <p:cBhvr>
                                        <p:cTn id="10" dur="2000" fill="hold"/>
                                        <p:tgtEl>
                                          <p:spTgt spid="69"/>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2000"/>
                                        <p:tgtEl>
                                          <p:spTgt spid="68"/>
                                        </p:tgtEl>
                                      </p:cBhvr>
                                    </p:animEffect>
                                    <p:anim calcmode="lin" valueType="num">
                                      <p:cBhvr>
                                        <p:cTn id="14" dur="2000" fill="hold"/>
                                        <p:tgtEl>
                                          <p:spTgt spid="68"/>
                                        </p:tgtEl>
                                        <p:attrNameLst>
                                          <p:attrName>style.rotation</p:attrName>
                                        </p:attrNameLst>
                                      </p:cBhvr>
                                      <p:tavLst>
                                        <p:tav tm="0">
                                          <p:val>
                                            <p:fltVal val="720"/>
                                          </p:val>
                                        </p:tav>
                                        <p:tav tm="100000">
                                          <p:val>
                                            <p:fltVal val="0"/>
                                          </p:val>
                                        </p:tav>
                                      </p:tavLst>
                                    </p:anim>
                                    <p:anim calcmode="lin" valueType="num">
                                      <p:cBhvr>
                                        <p:cTn id="15" dur="2000" fill="hold"/>
                                        <p:tgtEl>
                                          <p:spTgt spid="68"/>
                                        </p:tgtEl>
                                        <p:attrNameLst>
                                          <p:attrName>ppt_h</p:attrName>
                                        </p:attrNameLst>
                                      </p:cBhvr>
                                      <p:tavLst>
                                        <p:tav tm="0">
                                          <p:val>
                                            <p:fltVal val="0"/>
                                          </p:val>
                                        </p:tav>
                                        <p:tav tm="100000">
                                          <p:val>
                                            <p:strVal val="#ppt_h"/>
                                          </p:val>
                                        </p:tav>
                                      </p:tavLst>
                                    </p:anim>
                                    <p:anim calcmode="lin" valueType="num">
                                      <p:cBhvr>
                                        <p:cTn id="16" dur="2000" fill="hold"/>
                                        <p:tgtEl>
                                          <p:spTgt spid="68"/>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2000"/>
                                        <p:tgtEl>
                                          <p:spTgt spid="67"/>
                                        </p:tgtEl>
                                      </p:cBhvr>
                                    </p:animEffect>
                                    <p:anim calcmode="lin" valueType="num">
                                      <p:cBhvr>
                                        <p:cTn id="20" dur="2000" fill="hold"/>
                                        <p:tgtEl>
                                          <p:spTgt spid="67"/>
                                        </p:tgtEl>
                                        <p:attrNameLst>
                                          <p:attrName>style.rotation</p:attrName>
                                        </p:attrNameLst>
                                      </p:cBhvr>
                                      <p:tavLst>
                                        <p:tav tm="0">
                                          <p:val>
                                            <p:fltVal val="720"/>
                                          </p:val>
                                        </p:tav>
                                        <p:tav tm="100000">
                                          <p:val>
                                            <p:fltVal val="0"/>
                                          </p:val>
                                        </p:tav>
                                      </p:tavLst>
                                    </p:anim>
                                    <p:anim calcmode="lin" valueType="num">
                                      <p:cBhvr>
                                        <p:cTn id="21" dur="2000" fill="hold"/>
                                        <p:tgtEl>
                                          <p:spTgt spid="67"/>
                                        </p:tgtEl>
                                        <p:attrNameLst>
                                          <p:attrName>ppt_h</p:attrName>
                                        </p:attrNameLst>
                                      </p:cBhvr>
                                      <p:tavLst>
                                        <p:tav tm="0">
                                          <p:val>
                                            <p:fltVal val="0"/>
                                          </p:val>
                                        </p:tav>
                                        <p:tav tm="100000">
                                          <p:val>
                                            <p:strVal val="#ppt_h"/>
                                          </p:val>
                                        </p:tav>
                                      </p:tavLst>
                                    </p:anim>
                                    <p:anim calcmode="lin" valueType="num">
                                      <p:cBhvr>
                                        <p:cTn id="22" dur="2000" fill="hold"/>
                                        <p:tgtEl>
                                          <p:spTgt spid="67"/>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anim calcmode="lin" valueType="num">
                                      <p:cBhvr>
                                        <p:cTn id="26" dur="2000" fill="hold"/>
                                        <p:tgtEl>
                                          <p:spTgt spid="6"/>
                                        </p:tgtEl>
                                        <p:attrNameLst>
                                          <p:attrName>style.rotation</p:attrName>
                                        </p:attrNameLst>
                                      </p:cBhvr>
                                      <p:tavLst>
                                        <p:tav tm="0">
                                          <p:val>
                                            <p:fltVal val="720"/>
                                          </p:val>
                                        </p:tav>
                                        <p:tav tm="100000">
                                          <p:val>
                                            <p:fltVal val="0"/>
                                          </p:val>
                                        </p:tav>
                                      </p:tavLst>
                                    </p:anim>
                                    <p:anim calcmode="lin" valueType="num">
                                      <p:cBhvr>
                                        <p:cTn id="27" dur="2000" fill="hold"/>
                                        <p:tgtEl>
                                          <p:spTgt spid="6"/>
                                        </p:tgtEl>
                                        <p:attrNameLst>
                                          <p:attrName>ppt_h</p:attrName>
                                        </p:attrNameLst>
                                      </p:cBhvr>
                                      <p:tavLst>
                                        <p:tav tm="0">
                                          <p:val>
                                            <p:fltVal val="0"/>
                                          </p:val>
                                        </p:tav>
                                        <p:tav tm="100000">
                                          <p:val>
                                            <p:strVal val="#ppt_h"/>
                                          </p:val>
                                        </p:tav>
                                      </p:tavLst>
                                    </p:anim>
                                    <p:anim calcmode="lin" valueType="num">
                                      <p:cBhvr>
                                        <p:cTn id="28" dur="2000" fill="hold"/>
                                        <p:tgtEl>
                                          <p:spTgt spid="6"/>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style.rotation</p:attrName>
                                        </p:attrNameLst>
                                      </p:cBhvr>
                                      <p:tavLst>
                                        <p:tav tm="0">
                                          <p:val>
                                            <p:fltVal val="720"/>
                                          </p:val>
                                        </p:tav>
                                        <p:tav tm="100000">
                                          <p:val>
                                            <p:fltVal val="0"/>
                                          </p:val>
                                        </p:tav>
                                      </p:tavLst>
                                    </p:anim>
                                    <p:anim calcmode="lin" valueType="num">
                                      <p:cBhvr>
                                        <p:cTn id="33" dur="2000" fill="hold"/>
                                        <p:tgtEl>
                                          <p:spTgt spid="14"/>
                                        </p:tgtEl>
                                        <p:attrNameLst>
                                          <p:attrName>ppt_h</p:attrName>
                                        </p:attrNameLst>
                                      </p:cBhvr>
                                      <p:tavLst>
                                        <p:tav tm="0">
                                          <p:val>
                                            <p:fltVal val="0"/>
                                          </p:val>
                                        </p:tav>
                                        <p:tav tm="100000">
                                          <p:val>
                                            <p:strVal val="#ppt_h"/>
                                          </p:val>
                                        </p:tav>
                                      </p:tavLst>
                                    </p:anim>
                                    <p:anim calcmode="lin" valueType="num">
                                      <p:cBhvr>
                                        <p:cTn id="34" dur="2000" fill="hold"/>
                                        <p:tgtEl>
                                          <p:spTgt spid="14"/>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style.rotation</p:attrName>
                                        </p:attrNameLst>
                                      </p:cBhvr>
                                      <p:tavLst>
                                        <p:tav tm="0">
                                          <p:val>
                                            <p:fltVal val="720"/>
                                          </p:val>
                                        </p:tav>
                                        <p:tav tm="100000">
                                          <p:val>
                                            <p:fltVal val="0"/>
                                          </p:val>
                                        </p:tav>
                                      </p:tavLst>
                                    </p:anim>
                                    <p:anim calcmode="lin" valueType="num">
                                      <p:cBhvr>
                                        <p:cTn id="39" dur="2000" fill="hold"/>
                                        <p:tgtEl>
                                          <p:spTgt spid="22"/>
                                        </p:tgtEl>
                                        <p:attrNameLst>
                                          <p:attrName>ppt_h</p:attrName>
                                        </p:attrNameLst>
                                      </p:cBhvr>
                                      <p:tavLst>
                                        <p:tav tm="0">
                                          <p:val>
                                            <p:fltVal val="0"/>
                                          </p:val>
                                        </p:tav>
                                        <p:tav tm="100000">
                                          <p:val>
                                            <p:strVal val="#ppt_h"/>
                                          </p:val>
                                        </p:tav>
                                      </p:tavLst>
                                    </p:anim>
                                    <p:anim calcmode="lin" valueType="num">
                                      <p:cBhvr>
                                        <p:cTn id="40" dur="2000" fill="hold"/>
                                        <p:tgtEl>
                                          <p:spTgt spid="22"/>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2000"/>
                                        <p:tgtEl>
                                          <p:spTgt spid="27"/>
                                        </p:tgtEl>
                                      </p:cBhvr>
                                    </p:animEffect>
                                    <p:anim calcmode="lin" valueType="num">
                                      <p:cBhvr>
                                        <p:cTn id="44" dur="2000" fill="hold"/>
                                        <p:tgtEl>
                                          <p:spTgt spid="27"/>
                                        </p:tgtEl>
                                        <p:attrNameLst>
                                          <p:attrName>style.rotation</p:attrName>
                                        </p:attrNameLst>
                                      </p:cBhvr>
                                      <p:tavLst>
                                        <p:tav tm="0">
                                          <p:val>
                                            <p:fltVal val="720"/>
                                          </p:val>
                                        </p:tav>
                                        <p:tav tm="100000">
                                          <p:val>
                                            <p:fltVal val="0"/>
                                          </p:val>
                                        </p:tav>
                                      </p:tavLst>
                                    </p:anim>
                                    <p:anim calcmode="lin" valueType="num">
                                      <p:cBhvr>
                                        <p:cTn id="45" dur="2000" fill="hold"/>
                                        <p:tgtEl>
                                          <p:spTgt spid="27"/>
                                        </p:tgtEl>
                                        <p:attrNameLst>
                                          <p:attrName>ppt_h</p:attrName>
                                        </p:attrNameLst>
                                      </p:cBhvr>
                                      <p:tavLst>
                                        <p:tav tm="0">
                                          <p:val>
                                            <p:fltVal val="0"/>
                                          </p:val>
                                        </p:tav>
                                        <p:tav tm="100000">
                                          <p:val>
                                            <p:strVal val="#ppt_h"/>
                                          </p:val>
                                        </p:tav>
                                      </p:tavLst>
                                    </p:anim>
                                    <p:anim calcmode="lin" valueType="num">
                                      <p:cBhvr>
                                        <p:cTn id="46" dur="2000" fill="hold"/>
                                        <p:tgtEl>
                                          <p:spTgt spid="27"/>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2000"/>
                                        <p:tgtEl>
                                          <p:spTgt spid="35"/>
                                        </p:tgtEl>
                                      </p:cBhvr>
                                    </p:animEffect>
                                    <p:anim calcmode="lin" valueType="num">
                                      <p:cBhvr>
                                        <p:cTn id="50" dur="2000" fill="hold"/>
                                        <p:tgtEl>
                                          <p:spTgt spid="35"/>
                                        </p:tgtEl>
                                        <p:attrNameLst>
                                          <p:attrName>style.rotation</p:attrName>
                                        </p:attrNameLst>
                                      </p:cBhvr>
                                      <p:tavLst>
                                        <p:tav tm="0">
                                          <p:val>
                                            <p:fltVal val="720"/>
                                          </p:val>
                                        </p:tav>
                                        <p:tav tm="100000">
                                          <p:val>
                                            <p:fltVal val="0"/>
                                          </p:val>
                                        </p:tav>
                                      </p:tavLst>
                                    </p:anim>
                                    <p:anim calcmode="lin" valueType="num">
                                      <p:cBhvr>
                                        <p:cTn id="51" dur="2000" fill="hold"/>
                                        <p:tgtEl>
                                          <p:spTgt spid="35"/>
                                        </p:tgtEl>
                                        <p:attrNameLst>
                                          <p:attrName>ppt_h</p:attrName>
                                        </p:attrNameLst>
                                      </p:cBhvr>
                                      <p:tavLst>
                                        <p:tav tm="0">
                                          <p:val>
                                            <p:fltVal val="0"/>
                                          </p:val>
                                        </p:tav>
                                        <p:tav tm="100000">
                                          <p:val>
                                            <p:strVal val="#ppt_h"/>
                                          </p:val>
                                        </p:tav>
                                      </p:tavLst>
                                    </p:anim>
                                    <p:anim calcmode="lin" valueType="num">
                                      <p:cBhvr>
                                        <p:cTn id="52" dur="2000" fill="hold"/>
                                        <p:tgtEl>
                                          <p:spTgt spid="35"/>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fade">
                                      <p:cBhvr>
                                        <p:cTn id="55" dur="2000"/>
                                        <p:tgtEl>
                                          <p:spTgt spid="43"/>
                                        </p:tgtEl>
                                      </p:cBhvr>
                                    </p:animEffect>
                                    <p:anim calcmode="lin" valueType="num">
                                      <p:cBhvr>
                                        <p:cTn id="56" dur="2000" fill="hold"/>
                                        <p:tgtEl>
                                          <p:spTgt spid="43"/>
                                        </p:tgtEl>
                                        <p:attrNameLst>
                                          <p:attrName>style.rotation</p:attrName>
                                        </p:attrNameLst>
                                      </p:cBhvr>
                                      <p:tavLst>
                                        <p:tav tm="0">
                                          <p:val>
                                            <p:fltVal val="720"/>
                                          </p:val>
                                        </p:tav>
                                        <p:tav tm="100000">
                                          <p:val>
                                            <p:fltVal val="0"/>
                                          </p:val>
                                        </p:tav>
                                      </p:tavLst>
                                    </p:anim>
                                    <p:anim calcmode="lin" valueType="num">
                                      <p:cBhvr>
                                        <p:cTn id="57" dur="2000" fill="hold"/>
                                        <p:tgtEl>
                                          <p:spTgt spid="43"/>
                                        </p:tgtEl>
                                        <p:attrNameLst>
                                          <p:attrName>ppt_h</p:attrName>
                                        </p:attrNameLst>
                                      </p:cBhvr>
                                      <p:tavLst>
                                        <p:tav tm="0">
                                          <p:val>
                                            <p:fltVal val="0"/>
                                          </p:val>
                                        </p:tav>
                                        <p:tav tm="100000">
                                          <p:val>
                                            <p:strVal val="#ppt_h"/>
                                          </p:val>
                                        </p:tav>
                                      </p:tavLst>
                                    </p:anim>
                                    <p:anim calcmode="lin" valueType="num">
                                      <p:cBhvr>
                                        <p:cTn id="58" dur="2000" fill="hold"/>
                                        <p:tgtEl>
                                          <p:spTgt spid="43"/>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48"/>
                                        </p:tgtEl>
                                        <p:attrNameLst>
                                          <p:attrName>style.visibility</p:attrName>
                                        </p:attrNameLst>
                                      </p:cBhvr>
                                      <p:to>
                                        <p:strVal val="visible"/>
                                      </p:to>
                                    </p:set>
                                    <p:animEffect transition="in" filter="fade">
                                      <p:cBhvr>
                                        <p:cTn id="61" dur="2000"/>
                                        <p:tgtEl>
                                          <p:spTgt spid="48"/>
                                        </p:tgtEl>
                                      </p:cBhvr>
                                    </p:animEffect>
                                    <p:anim calcmode="lin" valueType="num">
                                      <p:cBhvr>
                                        <p:cTn id="62" dur="2000" fill="hold"/>
                                        <p:tgtEl>
                                          <p:spTgt spid="48"/>
                                        </p:tgtEl>
                                        <p:attrNameLst>
                                          <p:attrName>style.rotation</p:attrName>
                                        </p:attrNameLst>
                                      </p:cBhvr>
                                      <p:tavLst>
                                        <p:tav tm="0">
                                          <p:val>
                                            <p:fltVal val="720"/>
                                          </p:val>
                                        </p:tav>
                                        <p:tav tm="100000">
                                          <p:val>
                                            <p:fltVal val="0"/>
                                          </p:val>
                                        </p:tav>
                                      </p:tavLst>
                                    </p:anim>
                                    <p:anim calcmode="lin" valueType="num">
                                      <p:cBhvr>
                                        <p:cTn id="63" dur="2000" fill="hold"/>
                                        <p:tgtEl>
                                          <p:spTgt spid="48"/>
                                        </p:tgtEl>
                                        <p:attrNameLst>
                                          <p:attrName>ppt_h</p:attrName>
                                        </p:attrNameLst>
                                      </p:cBhvr>
                                      <p:tavLst>
                                        <p:tav tm="0">
                                          <p:val>
                                            <p:fltVal val="0"/>
                                          </p:val>
                                        </p:tav>
                                        <p:tav tm="100000">
                                          <p:val>
                                            <p:strVal val="#ppt_h"/>
                                          </p:val>
                                        </p:tav>
                                      </p:tavLst>
                                    </p:anim>
                                    <p:anim calcmode="lin" valueType="num">
                                      <p:cBhvr>
                                        <p:cTn id="64" dur="2000" fill="hold"/>
                                        <p:tgtEl>
                                          <p:spTgt spid="48"/>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2000"/>
                                        <p:tgtEl>
                                          <p:spTgt spid="56"/>
                                        </p:tgtEl>
                                      </p:cBhvr>
                                    </p:animEffect>
                                    <p:anim calcmode="lin" valueType="num">
                                      <p:cBhvr>
                                        <p:cTn id="68" dur="2000" fill="hold"/>
                                        <p:tgtEl>
                                          <p:spTgt spid="56"/>
                                        </p:tgtEl>
                                        <p:attrNameLst>
                                          <p:attrName>style.rotation</p:attrName>
                                        </p:attrNameLst>
                                      </p:cBhvr>
                                      <p:tavLst>
                                        <p:tav tm="0">
                                          <p:val>
                                            <p:fltVal val="720"/>
                                          </p:val>
                                        </p:tav>
                                        <p:tav tm="100000">
                                          <p:val>
                                            <p:fltVal val="0"/>
                                          </p:val>
                                        </p:tav>
                                      </p:tavLst>
                                    </p:anim>
                                    <p:anim calcmode="lin" valueType="num">
                                      <p:cBhvr>
                                        <p:cTn id="69" dur="2000" fill="hold"/>
                                        <p:tgtEl>
                                          <p:spTgt spid="56"/>
                                        </p:tgtEl>
                                        <p:attrNameLst>
                                          <p:attrName>ppt_h</p:attrName>
                                        </p:attrNameLst>
                                      </p:cBhvr>
                                      <p:tavLst>
                                        <p:tav tm="0">
                                          <p:val>
                                            <p:fltVal val="0"/>
                                          </p:val>
                                        </p:tav>
                                        <p:tav tm="100000">
                                          <p:val>
                                            <p:strVal val="#ppt_h"/>
                                          </p:val>
                                        </p:tav>
                                      </p:tavLst>
                                    </p:anim>
                                    <p:anim calcmode="lin" valueType="num">
                                      <p:cBhvr>
                                        <p:cTn id="70" dur="2000" fill="hold"/>
                                        <p:tgtEl>
                                          <p:spTgt spid="56"/>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64"/>
                                        </p:tgtEl>
                                        <p:attrNameLst>
                                          <p:attrName>style.visibility</p:attrName>
                                        </p:attrNameLst>
                                      </p:cBhvr>
                                      <p:to>
                                        <p:strVal val="visible"/>
                                      </p:to>
                                    </p:set>
                                    <p:animEffect transition="in" filter="fade">
                                      <p:cBhvr>
                                        <p:cTn id="73" dur="2000"/>
                                        <p:tgtEl>
                                          <p:spTgt spid="64"/>
                                        </p:tgtEl>
                                      </p:cBhvr>
                                    </p:animEffect>
                                    <p:anim calcmode="lin" valueType="num">
                                      <p:cBhvr>
                                        <p:cTn id="74" dur="2000" fill="hold"/>
                                        <p:tgtEl>
                                          <p:spTgt spid="64"/>
                                        </p:tgtEl>
                                        <p:attrNameLst>
                                          <p:attrName>style.rotation</p:attrName>
                                        </p:attrNameLst>
                                      </p:cBhvr>
                                      <p:tavLst>
                                        <p:tav tm="0">
                                          <p:val>
                                            <p:fltVal val="720"/>
                                          </p:val>
                                        </p:tav>
                                        <p:tav tm="100000">
                                          <p:val>
                                            <p:fltVal val="0"/>
                                          </p:val>
                                        </p:tav>
                                      </p:tavLst>
                                    </p:anim>
                                    <p:anim calcmode="lin" valueType="num">
                                      <p:cBhvr>
                                        <p:cTn id="75" dur="2000" fill="hold"/>
                                        <p:tgtEl>
                                          <p:spTgt spid="64"/>
                                        </p:tgtEl>
                                        <p:attrNameLst>
                                          <p:attrName>ppt_h</p:attrName>
                                        </p:attrNameLst>
                                      </p:cBhvr>
                                      <p:tavLst>
                                        <p:tav tm="0">
                                          <p:val>
                                            <p:fltVal val="0"/>
                                          </p:val>
                                        </p:tav>
                                        <p:tav tm="100000">
                                          <p:val>
                                            <p:strVal val="#ppt_h"/>
                                          </p:val>
                                        </p:tav>
                                      </p:tavLst>
                                    </p:anim>
                                    <p:anim calcmode="lin" valueType="num">
                                      <p:cBhvr>
                                        <p:cTn id="76" dur="2000" fill="hold"/>
                                        <p:tgtEl>
                                          <p:spTgt spid="64"/>
                                        </p:tgtEl>
                                        <p:attrNameLst>
                                          <p:attrName>ppt_w</p:attrName>
                                        </p:attrNameLst>
                                      </p:cBhvr>
                                      <p:tavLst>
                                        <p:tav tm="0">
                                          <p:val>
                                            <p:fltVal val="0"/>
                                          </p:val>
                                        </p:tav>
                                        <p:tav tm="100000">
                                          <p:val>
                                            <p:strVal val="#ppt_w"/>
                                          </p:val>
                                        </p:tav>
                                      </p:tavLst>
                                    </p:anim>
                                  </p:childTnLst>
                                </p:cTn>
                              </p:par>
                              <p:par>
                                <p:cTn id="77" presetID="35" presetClass="entr" presetSubtype="0" fill="hold" grpId="0" nodeType="withEffect">
                                  <p:stCondLst>
                                    <p:cond delay="0"/>
                                  </p:stCondLst>
                                  <p:childTnLst>
                                    <p:set>
                                      <p:cBhvr>
                                        <p:cTn id="78" dur="1" fill="hold">
                                          <p:stCondLst>
                                            <p:cond delay="0"/>
                                          </p:stCondLst>
                                        </p:cTn>
                                        <p:tgtEl>
                                          <p:spTgt spid="88"/>
                                        </p:tgtEl>
                                        <p:attrNameLst>
                                          <p:attrName>style.visibility</p:attrName>
                                        </p:attrNameLst>
                                      </p:cBhvr>
                                      <p:to>
                                        <p:strVal val="visible"/>
                                      </p:to>
                                    </p:set>
                                    <p:animEffect transition="in" filter="fade">
                                      <p:cBhvr>
                                        <p:cTn id="79" dur="2000"/>
                                        <p:tgtEl>
                                          <p:spTgt spid="88"/>
                                        </p:tgtEl>
                                      </p:cBhvr>
                                    </p:animEffect>
                                    <p:anim calcmode="lin" valueType="num">
                                      <p:cBhvr>
                                        <p:cTn id="80" dur="2000" fill="hold"/>
                                        <p:tgtEl>
                                          <p:spTgt spid="88"/>
                                        </p:tgtEl>
                                        <p:attrNameLst>
                                          <p:attrName>style.rotation</p:attrName>
                                        </p:attrNameLst>
                                      </p:cBhvr>
                                      <p:tavLst>
                                        <p:tav tm="0">
                                          <p:val>
                                            <p:fltVal val="720"/>
                                          </p:val>
                                        </p:tav>
                                        <p:tav tm="100000">
                                          <p:val>
                                            <p:fltVal val="0"/>
                                          </p:val>
                                        </p:tav>
                                      </p:tavLst>
                                    </p:anim>
                                    <p:anim calcmode="lin" valueType="num">
                                      <p:cBhvr>
                                        <p:cTn id="81" dur="2000" fill="hold"/>
                                        <p:tgtEl>
                                          <p:spTgt spid="88"/>
                                        </p:tgtEl>
                                        <p:attrNameLst>
                                          <p:attrName>ppt_h</p:attrName>
                                        </p:attrNameLst>
                                      </p:cBhvr>
                                      <p:tavLst>
                                        <p:tav tm="0">
                                          <p:val>
                                            <p:fltVal val="0"/>
                                          </p:val>
                                        </p:tav>
                                        <p:tav tm="100000">
                                          <p:val>
                                            <p:strVal val="#ppt_h"/>
                                          </p:val>
                                        </p:tav>
                                      </p:tavLst>
                                    </p:anim>
                                    <p:anim calcmode="lin" valueType="num">
                                      <p:cBhvr>
                                        <p:cTn id="82" dur="2000" fill="hold"/>
                                        <p:tgtEl>
                                          <p:spTgt spid="88"/>
                                        </p:tgtEl>
                                        <p:attrNameLst>
                                          <p:attrName>ppt_w</p:attrName>
                                        </p:attrNameLst>
                                      </p:cBhvr>
                                      <p:tavLst>
                                        <p:tav tm="0">
                                          <p:val>
                                            <p:fltVal val="0"/>
                                          </p:val>
                                        </p:tav>
                                        <p:tav tm="100000">
                                          <p:val>
                                            <p:strVal val="#ppt_w"/>
                                          </p:val>
                                        </p:tav>
                                      </p:tavLst>
                                    </p:anim>
                                  </p:childTnLst>
                                </p:cTn>
                              </p:par>
                              <p:par>
                                <p:cTn id="83" presetID="35" presetClass="entr" presetSubtype="0" fill="hold" nodeType="withEffect">
                                  <p:stCondLst>
                                    <p:cond delay="0"/>
                                  </p:stCondLst>
                                  <p:childTnLst>
                                    <p:set>
                                      <p:cBhvr>
                                        <p:cTn id="84" dur="1" fill="hold">
                                          <p:stCondLst>
                                            <p:cond delay="0"/>
                                          </p:stCondLst>
                                        </p:cTn>
                                        <p:tgtEl>
                                          <p:spTgt spid="89"/>
                                        </p:tgtEl>
                                        <p:attrNameLst>
                                          <p:attrName>style.visibility</p:attrName>
                                        </p:attrNameLst>
                                      </p:cBhvr>
                                      <p:to>
                                        <p:strVal val="visible"/>
                                      </p:to>
                                    </p:set>
                                    <p:animEffect transition="in" filter="fade">
                                      <p:cBhvr>
                                        <p:cTn id="85" dur="2000"/>
                                        <p:tgtEl>
                                          <p:spTgt spid="89"/>
                                        </p:tgtEl>
                                      </p:cBhvr>
                                    </p:animEffect>
                                    <p:anim calcmode="lin" valueType="num">
                                      <p:cBhvr>
                                        <p:cTn id="86" dur="2000" fill="hold"/>
                                        <p:tgtEl>
                                          <p:spTgt spid="89"/>
                                        </p:tgtEl>
                                        <p:attrNameLst>
                                          <p:attrName>style.rotation</p:attrName>
                                        </p:attrNameLst>
                                      </p:cBhvr>
                                      <p:tavLst>
                                        <p:tav tm="0">
                                          <p:val>
                                            <p:fltVal val="720"/>
                                          </p:val>
                                        </p:tav>
                                        <p:tav tm="100000">
                                          <p:val>
                                            <p:fltVal val="0"/>
                                          </p:val>
                                        </p:tav>
                                      </p:tavLst>
                                    </p:anim>
                                    <p:anim calcmode="lin" valueType="num">
                                      <p:cBhvr>
                                        <p:cTn id="87" dur="2000" fill="hold"/>
                                        <p:tgtEl>
                                          <p:spTgt spid="89"/>
                                        </p:tgtEl>
                                        <p:attrNameLst>
                                          <p:attrName>ppt_h</p:attrName>
                                        </p:attrNameLst>
                                      </p:cBhvr>
                                      <p:tavLst>
                                        <p:tav tm="0">
                                          <p:val>
                                            <p:fltVal val="0"/>
                                          </p:val>
                                        </p:tav>
                                        <p:tav tm="100000">
                                          <p:val>
                                            <p:strVal val="#ppt_h"/>
                                          </p:val>
                                        </p:tav>
                                      </p:tavLst>
                                    </p:anim>
                                    <p:anim calcmode="lin" valueType="num">
                                      <p:cBhvr>
                                        <p:cTn id="88" dur="2000" fill="hold"/>
                                        <p:tgtEl>
                                          <p:spTgt spid="89"/>
                                        </p:tgtEl>
                                        <p:attrNameLst>
                                          <p:attrName>ppt_w</p:attrName>
                                        </p:attrNameLst>
                                      </p:cBhvr>
                                      <p:tavLst>
                                        <p:tav tm="0">
                                          <p:val>
                                            <p:fltVal val="0"/>
                                          </p:val>
                                        </p:tav>
                                        <p:tav tm="100000">
                                          <p:val>
                                            <p:strVal val="#ppt_w"/>
                                          </p:val>
                                        </p:tav>
                                      </p:tavLst>
                                    </p:anim>
                                  </p:childTnLst>
                                </p:cTn>
                              </p:par>
                              <p:par>
                                <p:cTn id="89" presetID="35" presetClass="entr" presetSubtype="0" fill="hold" nodeType="withEffect">
                                  <p:stCondLst>
                                    <p:cond delay="0"/>
                                  </p:stCondLst>
                                  <p:childTnLst>
                                    <p:set>
                                      <p:cBhvr>
                                        <p:cTn id="90" dur="1" fill="hold">
                                          <p:stCondLst>
                                            <p:cond delay="0"/>
                                          </p:stCondLst>
                                        </p:cTn>
                                        <p:tgtEl>
                                          <p:spTgt spid="97"/>
                                        </p:tgtEl>
                                        <p:attrNameLst>
                                          <p:attrName>style.visibility</p:attrName>
                                        </p:attrNameLst>
                                      </p:cBhvr>
                                      <p:to>
                                        <p:strVal val="visible"/>
                                      </p:to>
                                    </p:set>
                                    <p:animEffect transition="in" filter="fade">
                                      <p:cBhvr>
                                        <p:cTn id="91" dur="2000"/>
                                        <p:tgtEl>
                                          <p:spTgt spid="97"/>
                                        </p:tgtEl>
                                      </p:cBhvr>
                                    </p:animEffect>
                                    <p:anim calcmode="lin" valueType="num">
                                      <p:cBhvr>
                                        <p:cTn id="92" dur="2000" fill="hold"/>
                                        <p:tgtEl>
                                          <p:spTgt spid="97"/>
                                        </p:tgtEl>
                                        <p:attrNameLst>
                                          <p:attrName>style.rotation</p:attrName>
                                        </p:attrNameLst>
                                      </p:cBhvr>
                                      <p:tavLst>
                                        <p:tav tm="0">
                                          <p:val>
                                            <p:fltVal val="720"/>
                                          </p:val>
                                        </p:tav>
                                        <p:tav tm="100000">
                                          <p:val>
                                            <p:fltVal val="0"/>
                                          </p:val>
                                        </p:tav>
                                      </p:tavLst>
                                    </p:anim>
                                    <p:anim calcmode="lin" valueType="num">
                                      <p:cBhvr>
                                        <p:cTn id="93" dur="2000" fill="hold"/>
                                        <p:tgtEl>
                                          <p:spTgt spid="97"/>
                                        </p:tgtEl>
                                        <p:attrNameLst>
                                          <p:attrName>ppt_h</p:attrName>
                                        </p:attrNameLst>
                                      </p:cBhvr>
                                      <p:tavLst>
                                        <p:tav tm="0">
                                          <p:val>
                                            <p:fltVal val="0"/>
                                          </p:val>
                                        </p:tav>
                                        <p:tav tm="100000">
                                          <p:val>
                                            <p:strVal val="#ppt_h"/>
                                          </p:val>
                                        </p:tav>
                                      </p:tavLst>
                                    </p:anim>
                                    <p:anim calcmode="lin" valueType="num">
                                      <p:cBhvr>
                                        <p:cTn id="94" dur="2000" fill="hold"/>
                                        <p:tgtEl>
                                          <p:spTgt spid="97"/>
                                        </p:tgtEl>
                                        <p:attrNameLst>
                                          <p:attrName>ppt_w</p:attrName>
                                        </p:attrNameLst>
                                      </p:cBhvr>
                                      <p:tavLst>
                                        <p:tav tm="0">
                                          <p:val>
                                            <p:fltVal val="0"/>
                                          </p:val>
                                        </p:tav>
                                        <p:tav tm="100000">
                                          <p:val>
                                            <p:strVal val="#ppt_w"/>
                                          </p:val>
                                        </p:tav>
                                      </p:tavLst>
                                    </p:anim>
                                  </p:childTnLst>
                                </p:cTn>
                              </p:par>
                              <p:par>
                                <p:cTn id="95" presetID="35" presetClass="entr" presetSubtype="0" fill="hold" grpId="0" nodeType="withEffect">
                                  <p:stCondLst>
                                    <p:cond delay="0"/>
                                  </p:stCondLst>
                                  <p:childTnLst>
                                    <p:set>
                                      <p:cBhvr>
                                        <p:cTn id="96" dur="1" fill="hold">
                                          <p:stCondLst>
                                            <p:cond delay="0"/>
                                          </p:stCondLst>
                                        </p:cTn>
                                        <p:tgtEl>
                                          <p:spTgt spid="105"/>
                                        </p:tgtEl>
                                        <p:attrNameLst>
                                          <p:attrName>style.visibility</p:attrName>
                                        </p:attrNameLst>
                                      </p:cBhvr>
                                      <p:to>
                                        <p:strVal val="visible"/>
                                      </p:to>
                                    </p:set>
                                    <p:animEffect transition="in" filter="fade">
                                      <p:cBhvr>
                                        <p:cTn id="97" dur="2000"/>
                                        <p:tgtEl>
                                          <p:spTgt spid="105"/>
                                        </p:tgtEl>
                                      </p:cBhvr>
                                    </p:animEffect>
                                    <p:anim calcmode="lin" valueType="num">
                                      <p:cBhvr>
                                        <p:cTn id="98" dur="2000" fill="hold"/>
                                        <p:tgtEl>
                                          <p:spTgt spid="105"/>
                                        </p:tgtEl>
                                        <p:attrNameLst>
                                          <p:attrName>style.rotation</p:attrName>
                                        </p:attrNameLst>
                                      </p:cBhvr>
                                      <p:tavLst>
                                        <p:tav tm="0">
                                          <p:val>
                                            <p:fltVal val="720"/>
                                          </p:val>
                                        </p:tav>
                                        <p:tav tm="100000">
                                          <p:val>
                                            <p:fltVal val="0"/>
                                          </p:val>
                                        </p:tav>
                                      </p:tavLst>
                                    </p:anim>
                                    <p:anim calcmode="lin" valueType="num">
                                      <p:cBhvr>
                                        <p:cTn id="99" dur="2000" fill="hold"/>
                                        <p:tgtEl>
                                          <p:spTgt spid="105"/>
                                        </p:tgtEl>
                                        <p:attrNameLst>
                                          <p:attrName>ppt_h</p:attrName>
                                        </p:attrNameLst>
                                      </p:cBhvr>
                                      <p:tavLst>
                                        <p:tav tm="0">
                                          <p:val>
                                            <p:fltVal val="0"/>
                                          </p:val>
                                        </p:tav>
                                        <p:tav tm="100000">
                                          <p:val>
                                            <p:strVal val="#ppt_h"/>
                                          </p:val>
                                        </p:tav>
                                      </p:tavLst>
                                    </p:anim>
                                    <p:anim calcmode="lin" valueType="num">
                                      <p:cBhvr>
                                        <p:cTn id="100" dur="2000" fill="hold"/>
                                        <p:tgtEl>
                                          <p:spTgt spid="10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68" grpId="0" animBg="1"/>
      <p:bldP spid="67" grpId="0" animBg="1"/>
      <p:bldP spid="22" grpId="0"/>
      <p:bldP spid="43" grpId="0"/>
      <p:bldP spid="64" grpId="0"/>
      <p:bldP spid="88" grpId="0" animBg="1"/>
      <p:bldP spid="10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محددة</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متفق عليها</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واقعية ممكنة التحقيق</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مرتبط إنجازها بزمن</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2957926" y="228601"/>
            <a:ext cx="5957474" cy="761999"/>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smtClean="0">
                <a:latin typeface="SimHei" panose="02010609060101010101" pitchFamily="49" charset="-122"/>
              </a:rPr>
              <a:t>حدد أهدافك مواصفات الأهداف الذكية</a:t>
            </a:r>
            <a:endParaRPr lang="ar-EG" sz="3200" dirty="0">
              <a:latin typeface="SimHei" panose="02010609060101010101" pitchFamily="49" charset="-122"/>
            </a:endParaRPr>
          </a:p>
        </p:txBody>
      </p:sp>
    </p:spTree>
    <p:extLst>
      <p:ext uri="{BB962C8B-B14F-4D97-AF65-F5344CB8AC3E}">
        <p14:creationId xmlns:p14="http://schemas.microsoft.com/office/powerpoint/2010/main" xmlns="" val="297662327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3" name="Group 2"/>
          <p:cNvGrpSpPr>
            <a:grpSpLocks/>
          </p:cNvGrpSpPr>
          <p:nvPr/>
        </p:nvGrpSpPr>
        <p:grpSpPr bwMode="auto">
          <a:xfrm>
            <a:off x="2677355" y="1748782"/>
            <a:ext cx="2065735" cy="2752725"/>
            <a:chOff x="0" y="0"/>
            <a:chExt cx="2754313" cy="2752725"/>
          </a:xfrm>
        </p:grpSpPr>
        <p:grpSp>
          <p:nvGrpSpPr>
            <p:cNvPr id="24" name="Group 3"/>
            <p:cNvGrpSpPr>
              <a:grpSpLocks noChangeAspect="1"/>
            </p:cNvGrpSpPr>
            <p:nvPr/>
          </p:nvGrpSpPr>
          <p:grpSpPr bwMode="auto">
            <a:xfrm>
              <a:off x="0" y="0"/>
              <a:ext cx="2754313" cy="2752725"/>
              <a:chOff x="0" y="0"/>
              <a:chExt cx="3060000" cy="3060000"/>
            </a:xfrm>
          </p:grpSpPr>
          <p:sp>
            <p:nvSpPr>
              <p:cNvPr id="37" name="椭圆 2"/>
              <p:cNvSpPr>
                <a:spLocks noChangeAspect="1"/>
              </p:cNvSpPr>
              <p:nvPr/>
            </p:nvSpPr>
            <p:spPr bwMode="auto">
              <a:xfrm>
                <a:off x="0" y="0"/>
                <a:ext cx="3060000" cy="3060000"/>
              </a:xfrm>
              <a:prstGeom prst="ellipse">
                <a:avLst/>
              </a:prstGeom>
              <a:noFill/>
              <a:ln w="76200">
                <a:solidFill>
                  <a:srgbClr val="595959"/>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endParaRPr lang="zh-CN" altLang="en-US">
                  <a:solidFill>
                    <a:srgbClr val="FFFFFF"/>
                  </a:solidFill>
                  <a:latin typeface="Calibri" panose="020F0502020204030204" pitchFamily="34" charset="0"/>
                  <a:ea typeface="宋体" panose="02010600030101010101" pitchFamily="2" charset="-122"/>
                </a:endParaRPr>
              </a:p>
            </p:txBody>
          </p:sp>
          <p:sp>
            <p:nvSpPr>
              <p:cNvPr id="38" name="椭圆 3"/>
              <p:cNvSpPr>
                <a:spLocks noChangeAspect="1"/>
              </p:cNvSpPr>
              <p:nvPr/>
            </p:nvSpPr>
            <p:spPr bwMode="auto">
              <a:xfrm>
                <a:off x="234571" y="234706"/>
                <a:ext cx="2590858" cy="2590588"/>
              </a:xfrm>
              <a:prstGeom prst="ellipse">
                <a:avLst/>
              </a:prstGeom>
              <a:solidFill>
                <a:schemeClr val="bg1">
                  <a:alpha val="25098"/>
                </a:schemeClr>
              </a:solidFill>
              <a:ln w="76200">
                <a:solidFill>
                  <a:srgbClr val="595959">
                    <a:alpha val="25098"/>
                  </a:srgbClr>
                </a:solidFill>
                <a:round/>
                <a:headEnd/>
                <a:tailEnd/>
              </a:ln>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endParaRPr lang="zh-CN" altLang="en-US">
                  <a:solidFill>
                    <a:srgbClr val="FFFFFF"/>
                  </a:solidFill>
                  <a:latin typeface="Calibri" panose="020F0502020204030204" pitchFamily="34" charset="0"/>
                  <a:ea typeface="宋体" panose="02010600030101010101" pitchFamily="2" charset="-122"/>
                </a:endParaRPr>
              </a:p>
            </p:txBody>
          </p:sp>
        </p:grpSp>
        <p:sp>
          <p:nvSpPr>
            <p:cNvPr id="36" name="Rectangle 13"/>
            <p:cNvSpPr>
              <a:spLocks noChangeArrowheads="1"/>
            </p:cNvSpPr>
            <p:nvPr/>
          </p:nvSpPr>
          <p:spPr bwMode="auto">
            <a:xfrm>
              <a:off x="690563" y="1022350"/>
              <a:ext cx="137318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endParaRPr lang="ar-EG" altLang="zh-CN" sz="2000">
                <a:solidFill>
                  <a:srgbClr val="404040"/>
                </a:solidFill>
                <a:latin typeface="Microsoft YaHei" panose="020B0503020204020204" pitchFamily="34" charset="-122"/>
                <a:ea typeface="Microsoft YaHei" panose="020B0503020204020204" pitchFamily="34" charset="-122"/>
              </a:endParaRPr>
            </a:p>
          </p:txBody>
        </p:sp>
      </p:grpSp>
      <p:grpSp>
        <p:nvGrpSpPr>
          <p:cNvPr id="39" name="Group 7"/>
          <p:cNvGrpSpPr>
            <a:grpSpLocks/>
          </p:cNvGrpSpPr>
          <p:nvPr/>
        </p:nvGrpSpPr>
        <p:grpSpPr bwMode="auto">
          <a:xfrm>
            <a:off x="4422812" y="1607167"/>
            <a:ext cx="3278981" cy="726181"/>
            <a:chOff x="0" y="0"/>
            <a:chExt cx="4371975" cy="388938"/>
          </a:xfrm>
        </p:grpSpPr>
        <p:sp>
          <p:nvSpPr>
            <p:cNvPr id="40" name="矩形 6"/>
            <p:cNvSpPr>
              <a:spLocks/>
            </p:cNvSpPr>
            <p:nvPr/>
          </p:nvSpPr>
          <p:spPr bwMode="auto">
            <a:xfrm>
              <a:off x="0" y="0"/>
              <a:ext cx="4371975" cy="388938"/>
            </a:xfrm>
            <a:prstGeom prst="rect">
              <a:avLst/>
            </a:prstGeom>
            <a:solidFill>
              <a:srgbClr val="22BAD8">
                <a:alpha val="85097"/>
              </a:srgbClr>
            </a:solidFill>
            <a:ln w="12700">
              <a:solidFill>
                <a:schemeClr val="bg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41" name="TextBox 146"/>
            <p:cNvSpPr txBox="1">
              <a:spLocks noChangeArrowheads="1"/>
            </p:cNvSpPr>
            <p:nvPr/>
          </p:nvSpPr>
          <p:spPr bwMode="auto">
            <a:xfrm>
              <a:off x="193675" y="19437"/>
              <a:ext cx="4178300" cy="3132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ar-SA" sz="3200" dirty="0" err="1">
                  <a:ln w="18415" cmpd="sng">
                    <a:solidFill>
                      <a:srgbClr val="FFFFFF"/>
                    </a:solidFill>
                    <a:prstDash val="solid"/>
                  </a:ln>
                  <a:solidFill>
                    <a:srgbClr val="FFFFFF"/>
                  </a:solidFill>
                  <a:effectLst>
                    <a:outerShdw blurRad="50800" dist="63500" dir="4560000" sx="101000" sy="101000" algn="ctr" rotWithShape="0">
                      <a:srgbClr val="000000">
                        <a:alpha val="42000"/>
                      </a:srgbClr>
                    </a:outerShdw>
                  </a:effectLst>
                  <a:cs typeface="AGA Aladdin Regular" pitchFamily="2" charset="-78"/>
                </a:rPr>
                <a:t>الإسم</a:t>
              </a:r>
              <a:endParaRPr lang="zh-CN" altLang="en-US" sz="3000" dirty="0">
                <a:solidFill>
                  <a:schemeClr val="bg1"/>
                </a:solidFill>
                <a:latin typeface="Microsoft YaHei" panose="020B0503020204020204" pitchFamily="34" charset="-122"/>
                <a:ea typeface="Microsoft YaHei" panose="020B0503020204020204" pitchFamily="34" charset="-122"/>
              </a:endParaRPr>
            </a:p>
          </p:txBody>
        </p:sp>
      </p:grpSp>
      <p:grpSp>
        <p:nvGrpSpPr>
          <p:cNvPr id="42" name="Group 11"/>
          <p:cNvGrpSpPr>
            <a:grpSpLocks/>
          </p:cNvGrpSpPr>
          <p:nvPr/>
        </p:nvGrpSpPr>
        <p:grpSpPr bwMode="auto">
          <a:xfrm>
            <a:off x="4905006" y="2801294"/>
            <a:ext cx="2796778" cy="735783"/>
            <a:chOff x="0" y="0"/>
            <a:chExt cx="3729037" cy="388937"/>
          </a:xfrm>
          <a:noFill/>
        </p:grpSpPr>
        <p:sp>
          <p:nvSpPr>
            <p:cNvPr id="43" name="矩形 5"/>
            <p:cNvSpPr>
              <a:spLocks/>
            </p:cNvSpPr>
            <p:nvPr/>
          </p:nvSpPr>
          <p:spPr bwMode="auto">
            <a:xfrm>
              <a:off x="0" y="0"/>
              <a:ext cx="3729037" cy="388937"/>
            </a:xfrm>
            <a:prstGeom prst="rect">
              <a:avLst/>
            </a:prstGeom>
            <a:grpFill/>
            <a:ln w="12700">
              <a:solidFill>
                <a:schemeClr val="bg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44" name="TextBox 146"/>
            <p:cNvSpPr txBox="1">
              <a:spLocks noChangeArrowheads="1"/>
            </p:cNvSpPr>
            <p:nvPr/>
          </p:nvSpPr>
          <p:spPr bwMode="auto">
            <a:xfrm>
              <a:off x="255587" y="55562"/>
              <a:ext cx="3473450" cy="309114"/>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ar-SA" sz="3200" dirty="0">
                  <a:ln w="18415" cmpd="sng">
                    <a:solidFill>
                      <a:srgbClr val="FFFFFF"/>
                    </a:solidFill>
                    <a:prstDash val="solid"/>
                  </a:ln>
                  <a:solidFill>
                    <a:srgbClr val="FFFFFF"/>
                  </a:solidFill>
                  <a:effectLst>
                    <a:outerShdw blurRad="50800" dist="63500" dir="4560000" sx="101000" sy="101000" algn="ctr" rotWithShape="0">
                      <a:srgbClr val="000000">
                        <a:alpha val="42000"/>
                      </a:srgbClr>
                    </a:outerShdw>
                  </a:effectLst>
                  <a:cs typeface="AGA Aladdin Regular" pitchFamily="2" charset="-78"/>
                </a:rPr>
                <a:t>العمل</a:t>
              </a:r>
              <a:endParaRPr lang="zh-CN" altLang="en-US" sz="3000" dirty="0">
                <a:solidFill>
                  <a:schemeClr val="bg1"/>
                </a:solidFill>
                <a:latin typeface="Microsoft YaHei" panose="020B0503020204020204" pitchFamily="34" charset="-122"/>
                <a:ea typeface="Microsoft YaHei" panose="020B0503020204020204" pitchFamily="34" charset="-122"/>
              </a:endParaRPr>
            </a:p>
          </p:txBody>
        </p:sp>
      </p:grpSp>
      <p:grpSp>
        <p:nvGrpSpPr>
          <p:cNvPr id="45" name="Group 15"/>
          <p:cNvGrpSpPr>
            <a:grpSpLocks/>
          </p:cNvGrpSpPr>
          <p:nvPr/>
        </p:nvGrpSpPr>
        <p:grpSpPr bwMode="auto">
          <a:xfrm>
            <a:off x="4422812" y="3976022"/>
            <a:ext cx="3278981" cy="724172"/>
            <a:chOff x="0" y="0"/>
            <a:chExt cx="4371975" cy="388937"/>
          </a:xfrm>
        </p:grpSpPr>
        <p:sp>
          <p:nvSpPr>
            <p:cNvPr id="46" name="矩形 4"/>
            <p:cNvSpPr>
              <a:spLocks/>
            </p:cNvSpPr>
            <p:nvPr/>
          </p:nvSpPr>
          <p:spPr bwMode="auto">
            <a:xfrm>
              <a:off x="0" y="0"/>
              <a:ext cx="4371975" cy="388937"/>
            </a:xfrm>
            <a:prstGeom prst="rect">
              <a:avLst/>
            </a:prstGeom>
            <a:solidFill>
              <a:srgbClr val="595959">
                <a:alpha val="79999"/>
              </a:srgbClr>
            </a:solidFill>
            <a:ln w="12700">
              <a:solidFill>
                <a:schemeClr val="bg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47" name="TextBox 146"/>
            <p:cNvSpPr txBox="1">
              <a:spLocks noChangeArrowheads="1"/>
            </p:cNvSpPr>
            <p:nvPr/>
          </p:nvSpPr>
          <p:spPr bwMode="auto">
            <a:xfrm>
              <a:off x="193675" y="55562"/>
              <a:ext cx="4178300" cy="3140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ar-SA" sz="3200" dirty="0">
                  <a:ln w="18415" cmpd="sng">
                    <a:solidFill>
                      <a:srgbClr val="FFFFFF"/>
                    </a:solidFill>
                    <a:prstDash val="solid"/>
                  </a:ln>
                  <a:solidFill>
                    <a:srgbClr val="FFFFFF"/>
                  </a:solidFill>
                  <a:effectLst>
                    <a:outerShdw blurRad="50800" dist="63500" dir="4560000" sx="101000" sy="101000" algn="ctr" rotWithShape="0">
                      <a:srgbClr val="000000">
                        <a:alpha val="42000"/>
                      </a:srgbClr>
                    </a:outerShdw>
                  </a:effectLst>
                  <a:cs typeface="AGA Aladdin Regular" pitchFamily="2" charset="-78"/>
                </a:rPr>
                <a:t>لماذا ؟</a:t>
              </a:r>
            </a:p>
          </p:txBody>
        </p:sp>
      </p:grpSp>
      <p:grpSp>
        <p:nvGrpSpPr>
          <p:cNvPr id="48" name="Group 19"/>
          <p:cNvGrpSpPr>
            <a:grpSpLocks/>
          </p:cNvGrpSpPr>
          <p:nvPr/>
        </p:nvGrpSpPr>
        <p:grpSpPr bwMode="auto">
          <a:xfrm>
            <a:off x="3915605" y="1588422"/>
            <a:ext cx="560785" cy="741362"/>
            <a:chOff x="0" y="0"/>
            <a:chExt cx="747713" cy="741362"/>
          </a:xfrm>
        </p:grpSpPr>
        <p:grpSp>
          <p:nvGrpSpPr>
            <p:cNvPr id="49" name="Group 20"/>
            <p:cNvGrpSpPr>
              <a:grpSpLocks noChangeAspect="1"/>
            </p:cNvGrpSpPr>
            <p:nvPr/>
          </p:nvGrpSpPr>
          <p:grpSpPr bwMode="auto">
            <a:xfrm>
              <a:off x="3175" y="0"/>
              <a:ext cx="741363" cy="741362"/>
              <a:chOff x="0" y="0"/>
              <a:chExt cx="823237" cy="823237"/>
            </a:xfrm>
          </p:grpSpPr>
          <p:sp>
            <p:nvSpPr>
              <p:cNvPr id="51" name="椭圆 11"/>
              <p:cNvSpPr>
                <a:spLocks noChangeAspect="1" noChangeArrowheads="1"/>
              </p:cNvSpPr>
              <p:nvPr/>
            </p:nvSpPr>
            <p:spPr bwMode="auto">
              <a:xfrm>
                <a:off x="0" y="0"/>
                <a:ext cx="823237" cy="82323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52" name="椭圆 12"/>
              <p:cNvSpPr>
                <a:spLocks noChangeAspect="1"/>
              </p:cNvSpPr>
              <p:nvPr/>
            </p:nvSpPr>
            <p:spPr bwMode="auto">
              <a:xfrm>
                <a:off x="51620" y="51621"/>
                <a:ext cx="720000" cy="720000"/>
              </a:xfrm>
              <a:prstGeom prst="ellipse">
                <a:avLst/>
              </a:prstGeom>
              <a:solidFill>
                <a:srgbClr val="22BAD8">
                  <a:alpha val="79999"/>
                </a:srgbClr>
              </a:solidFill>
              <a:ln w="12700">
                <a:solidFill>
                  <a:srgbClr val="1E8FB2"/>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grpSp>
        <p:sp>
          <p:nvSpPr>
            <p:cNvPr id="50" name="Rectangle 13"/>
            <p:cNvSpPr>
              <a:spLocks noChangeArrowheads="1"/>
            </p:cNvSpPr>
            <p:nvPr/>
          </p:nvSpPr>
          <p:spPr bwMode="auto">
            <a:xfrm>
              <a:off x="0" y="171450"/>
              <a:ext cx="7477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en-US" sz="2000" dirty="0">
                  <a:solidFill>
                    <a:schemeClr val="bg1"/>
                  </a:solidFill>
                  <a:latin typeface="Microsoft YaHei" panose="020B0503020204020204" pitchFamily="34" charset="-122"/>
                  <a:ea typeface="Microsoft YaHei" panose="020B0503020204020204" pitchFamily="34" charset="-122"/>
                </a:rPr>
                <a:t>1</a:t>
              </a:r>
              <a:endParaRPr lang="zh-CN" altLang="en-US" sz="2000" dirty="0">
                <a:solidFill>
                  <a:schemeClr val="bg1"/>
                </a:solidFill>
                <a:latin typeface="Microsoft YaHei" panose="020B0503020204020204" pitchFamily="34" charset="-122"/>
                <a:ea typeface="Microsoft YaHei" panose="020B0503020204020204" pitchFamily="34" charset="-122"/>
              </a:endParaRPr>
            </a:p>
          </p:txBody>
        </p:sp>
      </p:grpSp>
      <p:grpSp>
        <p:nvGrpSpPr>
          <p:cNvPr id="53" name="Group 24"/>
          <p:cNvGrpSpPr>
            <a:grpSpLocks/>
          </p:cNvGrpSpPr>
          <p:nvPr/>
        </p:nvGrpSpPr>
        <p:grpSpPr bwMode="auto">
          <a:xfrm>
            <a:off x="4446617" y="2755257"/>
            <a:ext cx="560785" cy="739775"/>
            <a:chOff x="0" y="0"/>
            <a:chExt cx="747713" cy="739775"/>
          </a:xfrm>
        </p:grpSpPr>
        <p:grpSp>
          <p:nvGrpSpPr>
            <p:cNvPr id="54" name="Group 25"/>
            <p:cNvGrpSpPr>
              <a:grpSpLocks noChangeAspect="1"/>
            </p:cNvGrpSpPr>
            <p:nvPr/>
          </p:nvGrpSpPr>
          <p:grpSpPr bwMode="auto">
            <a:xfrm>
              <a:off x="3175" y="0"/>
              <a:ext cx="739775" cy="739775"/>
              <a:chOff x="0" y="0"/>
              <a:chExt cx="822211" cy="822211"/>
            </a:xfrm>
          </p:grpSpPr>
          <p:sp>
            <p:nvSpPr>
              <p:cNvPr id="56" name="椭圆 8"/>
              <p:cNvSpPr>
                <a:spLocks noChangeAspect="1" noChangeArrowheads="1"/>
              </p:cNvSpPr>
              <p:nvPr/>
            </p:nvSpPr>
            <p:spPr bwMode="auto">
              <a:xfrm>
                <a:off x="0" y="0"/>
                <a:ext cx="822211" cy="822211"/>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57" name="椭圆 9"/>
              <p:cNvSpPr>
                <a:spLocks noChangeAspect="1"/>
              </p:cNvSpPr>
              <p:nvPr/>
            </p:nvSpPr>
            <p:spPr bwMode="auto">
              <a:xfrm>
                <a:off x="51168" y="51168"/>
                <a:ext cx="719876" cy="719876"/>
              </a:xfrm>
              <a:prstGeom prst="ellipse">
                <a:avLst/>
              </a:prstGeom>
              <a:solidFill>
                <a:srgbClr val="7F7F7F">
                  <a:alpha val="79999"/>
                </a:srgbClr>
              </a:solidFill>
              <a:ln w="12700">
                <a:solidFill>
                  <a:srgbClr val="7F7F7F"/>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grpSp>
        <p:sp>
          <p:nvSpPr>
            <p:cNvPr id="55" name="Rectangle 13"/>
            <p:cNvSpPr>
              <a:spLocks noChangeArrowheads="1"/>
            </p:cNvSpPr>
            <p:nvPr/>
          </p:nvSpPr>
          <p:spPr bwMode="auto">
            <a:xfrm>
              <a:off x="0" y="169863"/>
              <a:ext cx="7477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en-US" sz="2000" dirty="0">
                  <a:solidFill>
                    <a:schemeClr val="bg1"/>
                  </a:solidFill>
                  <a:latin typeface="Microsoft YaHei" panose="020B0503020204020204" pitchFamily="34" charset="-122"/>
                  <a:ea typeface="Microsoft YaHei" panose="020B0503020204020204" pitchFamily="34" charset="-122"/>
                </a:rPr>
                <a:t>2</a:t>
              </a:r>
              <a:endParaRPr lang="zh-CN" altLang="en-US" sz="2000" dirty="0">
                <a:solidFill>
                  <a:schemeClr val="bg1"/>
                </a:solidFill>
                <a:latin typeface="Microsoft YaHei" panose="020B0503020204020204" pitchFamily="34" charset="-122"/>
                <a:ea typeface="Microsoft YaHei" panose="020B0503020204020204" pitchFamily="34" charset="-122"/>
              </a:endParaRPr>
            </a:p>
          </p:txBody>
        </p:sp>
      </p:grpSp>
      <p:grpSp>
        <p:nvGrpSpPr>
          <p:cNvPr id="58" name="Group 29"/>
          <p:cNvGrpSpPr>
            <a:grpSpLocks/>
          </p:cNvGrpSpPr>
          <p:nvPr/>
        </p:nvGrpSpPr>
        <p:grpSpPr bwMode="auto">
          <a:xfrm>
            <a:off x="3915605" y="3930007"/>
            <a:ext cx="560785" cy="739775"/>
            <a:chOff x="0" y="0"/>
            <a:chExt cx="747713" cy="739775"/>
          </a:xfrm>
        </p:grpSpPr>
        <p:grpSp>
          <p:nvGrpSpPr>
            <p:cNvPr id="59" name="Group 30"/>
            <p:cNvGrpSpPr>
              <a:grpSpLocks noChangeAspect="1"/>
            </p:cNvGrpSpPr>
            <p:nvPr/>
          </p:nvGrpSpPr>
          <p:grpSpPr bwMode="auto">
            <a:xfrm>
              <a:off x="4763" y="0"/>
              <a:ext cx="739775" cy="739775"/>
              <a:chOff x="0" y="0"/>
              <a:chExt cx="822355" cy="822355"/>
            </a:xfrm>
          </p:grpSpPr>
          <p:sp>
            <p:nvSpPr>
              <p:cNvPr id="61" name="椭圆 14"/>
              <p:cNvSpPr>
                <a:spLocks noChangeAspect="1" noChangeArrowheads="1"/>
              </p:cNvSpPr>
              <p:nvPr/>
            </p:nvSpPr>
            <p:spPr bwMode="auto">
              <a:xfrm>
                <a:off x="0" y="0"/>
                <a:ext cx="822355" cy="82235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sp>
            <p:nvSpPr>
              <p:cNvPr id="62" name="椭圆 15"/>
              <p:cNvSpPr>
                <a:spLocks noChangeAspect="1"/>
              </p:cNvSpPr>
              <p:nvPr/>
            </p:nvSpPr>
            <p:spPr bwMode="auto">
              <a:xfrm>
                <a:off x="51176" y="51177"/>
                <a:ext cx="720002" cy="720002"/>
              </a:xfrm>
              <a:prstGeom prst="ellipse">
                <a:avLst/>
              </a:prstGeom>
              <a:solidFill>
                <a:srgbClr val="595959">
                  <a:alpha val="79999"/>
                </a:srgbClr>
              </a:solidFill>
              <a:ln w="12700">
                <a:solidFill>
                  <a:srgbClr val="595959"/>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fontAlgn="ctr">
                  <a:buClr>
                    <a:srgbClr val="FF0000"/>
                  </a:buClr>
                  <a:buSzPct val="70000"/>
                </a:pPr>
                <a:endParaRPr lang="zh-CN" altLang="en-US" sz="2000">
                  <a:solidFill>
                    <a:schemeClr val="tx2"/>
                  </a:solidFill>
                  <a:latin typeface="Calibri" panose="020F0502020204030204" pitchFamily="34" charset="0"/>
                  <a:ea typeface="Microsoft YaHei" panose="020B0503020204020204" pitchFamily="34" charset="-122"/>
                </a:endParaRPr>
              </a:p>
            </p:txBody>
          </p:sp>
        </p:grpSp>
        <p:sp>
          <p:nvSpPr>
            <p:cNvPr id="60" name="Rectangle 13"/>
            <p:cNvSpPr>
              <a:spLocks noChangeArrowheads="1"/>
            </p:cNvSpPr>
            <p:nvPr/>
          </p:nvSpPr>
          <p:spPr bwMode="auto">
            <a:xfrm>
              <a:off x="0" y="169863"/>
              <a:ext cx="7477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rtl="0" eaLnBrk="0" fontAlgn="base" hangingPunct="0">
                <a:spcBef>
                  <a:spcPct val="0"/>
                </a:spcBef>
                <a:spcAft>
                  <a:spcPct val="0"/>
                </a:spcAft>
                <a:defRPr>
                  <a:solidFill>
                    <a:schemeClr val="tx1"/>
                  </a:solidFill>
                  <a:latin typeface="Verdana" panose="020B0604030504040204" pitchFamily="34" charset="0"/>
                </a:defRPr>
              </a:lvl6pPr>
              <a:lvl7pPr marL="2971800" indent="-228600" algn="ctr" rtl="0" eaLnBrk="0" fontAlgn="base" hangingPunct="0">
                <a:spcBef>
                  <a:spcPct val="0"/>
                </a:spcBef>
                <a:spcAft>
                  <a:spcPct val="0"/>
                </a:spcAft>
                <a:defRPr>
                  <a:solidFill>
                    <a:schemeClr val="tx1"/>
                  </a:solidFill>
                  <a:latin typeface="Verdana" panose="020B0604030504040204" pitchFamily="34" charset="0"/>
                </a:defRPr>
              </a:lvl7pPr>
              <a:lvl8pPr marL="3429000" indent="-228600" algn="ctr" rtl="0" eaLnBrk="0" fontAlgn="base" hangingPunct="0">
                <a:spcBef>
                  <a:spcPct val="0"/>
                </a:spcBef>
                <a:spcAft>
                  <a:spcPct val="0"/>
                </a:spcAft>
                <a:defRPr>
                  <a:solidFill>
                    <a:schemeClr val="tx1"/>
                  </a:solidFill>
                  <a:latin typeface="Verdana" panose="020B0604030504040204" pitchFamily="34" charset="0"/>
                </a:defRPr>
              </a:lvl8pPr>
              <a:lvl9pPr marL="3886200" indent="-228600" algn="ctr" rtl="0" eaLnBrk="0" fontAlgn="base" hangingPunct="0">
                <a:spcBef>
                  <a:spcPct val="0"/>
                </a:spcBef>
                <a:spcAft>
                  <a:spcPct val="0"/>
                </a:spcAft>
                <a:defRPr>
                  <a:solidFill>
                    <a:schemeClr val="tx1"/>
                  </a:solidFill>
                  <a:latin typeface="Verdana" panose="020B0604030504040204" pitchFamily="34" charset="0"/>
                </a:defRPr>
              </a:lvl9pPr>
            </a:lstStyle>
            <a:p>
              <a:pPr algn="ctr"/>
              <a:r>
                <a:rPr lang="en-US" sz="2000" dirty="0">
                  <a:solidFill>
                    <a:schemeClr val="bg1"/>
                  </a:solidFill>
                  <a:latin typeface="Microsoft YaHei" panose="020B0503020204020204" pitchFamily="34" charset="-122"/>
                  <a:ea typeface="Microsoft YaHei" panose="020B0503020204020204" pitchFamily="34" charset="-122"/>
                </a:rPr>
                <a:t>3</a:t>
              </a:r>
              <a:endParaRPr lang="zh-CN" altLang="en-US" sz="2000" dirty="0">
                <a:solidFill>
                  <a:schemeClr val="bg1"/>
                </a:solidFill>
                <a:latin typeface="Microsoft YaHei" panose="020B0503020204020204" pitchFamily="34" charset="-122"/>
                <a:ea typeface="Microsoft YaHei" panose="020B0503020204020204" pitchFamily="34" charset="-122"/>
              </a:endParaRPr>
            </a:p>
          </p:txBody>
        </p:sp>
      </p:grpSp>
      <p:pic>
        <p:nvPicPr>
          <p:cNvPr id="66" name="صورة 65" descr="1312988697.jpg"/>
          <p:cNvPicPr>
            <a:picLocks noChangeAspect="1"/>
          </p:cNvPicPr>
          <p:nvPr/>
        </p:nvPicPr>
        <p:blipFill>
          <a:blip r:embed="rId3">
            <a:clrChange>
              <a:clrFrom>
                <a:srgbClr val="FFFFFF"/>
              </a:clrFrom>
              <a:clrTo>
                <a:srgbClr val="FFFFFF">
                  <a:alpha val="0"/>
                </a:srgbClr>
              </a:clrTo>
            </a:clrChange>
          </a:blip>
          <a:stretch>
            <a:fillRect/>
          </a:stretch>
        </p:blipFill>
        <p:spPr>
          <a:xfrm>
            <a:off x="2976988" y="2169487"/>
            <a:ext cx="1468434" cy="18807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52891289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3"/>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par>
                          <p:cTn id="10" fill="hold">
                            <p:stCondLst>
                              <p:cond delay="1000"/>
                            </p:stCondLst>
                            <p:childTnLst>
                              <p:par>
                                <p:cTn id="11" presetID="15" presetClass="entr" presetSubtype="0" fill="hold" nodeType="after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p:cTn id="13" dur="1000" fill="hold"/>
                                        <p:tgtEl>
                                          <p:spTgt spid="48"/>
                                        </p:tgtEl>
                                        <p:attrNameLst>
                                          <p:attrName>ppt_w</p:attrName>
                                        </p:attrNameLst>
                                      </p:cBhvr>
                                      <p:tavLst>
                                        <p:tav tm="0">
                                          <p:val>
                                            <p:fltVal val="0"/>
                                          </p:val>
                                        </p:tav>
                                        <p:tav tm="100000">
                                          <p:val>
                                            <p:strVal val="#ppt_w"/>
                                          </p:val>
                                        </p:tav>
                                      </p:tavLst>
                                    </p:anim>
                                    <p:anim calcmode="lin" valueType="num">
                                      <p:cBhvr>
                                        <p:cTn id="14" dur="1000" fill="hold"/>
                                        <p:tgtEl>
                                          <p:spTgt spid="48"/>
                                        </p:tgtEl>
                                        <p:attrNameLst>
                                          <p:attrName>ppt_h</p:attrName>
                                        </p:attrNameLst>
                                      </p:cBhvr>
                                      <p:tavLst>
                                        <p:tav tm="0">
                                          <p:val>
                                            <p:fltVal val="0"/>
                                          </p:val>
                                        </p:tav>
                                        <p:tav tm="100000">
                                          <p:val>
                                            <p:strVal val="#ppt_h"/>
                                          </p:val>
                                        </p:tav>
                                      </p:tavLst>
                                    </p:anim>
                                    <p:anim calcmode="lin" valueType="num">
                                      <p:cBhvr>
                                        <p:cTn id="15" dur="1000" fill="hold"/>
                                        <p:tgtEl>
                                          <p:spTgt spid="4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300"/>
                                  </p:stCondLst>
                                  <p:childTnLst>
                                    <p:set>
                                      <p:cBhvr>
                                        <p:cTn id="18" dur="1" fill="hold">
                                          <p:stCondLst>
                                            <p:cond delay="0"/>
                                          </p:stCondLst>
                                        </p:cTn>
                                        <p:tgtEl>
                                          <p:spTgt spid="53"/>
                                        </p:tgtEl>
                                        <p:attrNameLst>
                                          <p:attrName>style.visibility</p:attrName>
                                        </p:attrNameLst>
                                      </p:cBhvr>
                                      <p:to>
                                        <p:strVal val="visible"/>
                                      </p:to>
                                    </p:set>
                                    <p:anim calcmode="lin" valueType="num">
                                      <p:cBhvr>
                                        <p:cTn id="19" dur="1000" fill="hold"/>
                                        <p:tgtEl>
                                          <p:spTgt spid="53"/>
                                        </p:tgtEl>
                                        <p:attrNameLst>
                                          <p:attrName>ppt_w</p:attrName>
                                        </p:attrNameLst>
                                      </p:cBhvr>
                                      <p:tavLst>
                                        <p:tav tm="0">
                                          <p:val>
                                            <p:fltVal val="0"/>
                                          </p:val>
                                        </p:tav>
                                        <p:tav tm="100000">
                                          <p:val>
                                            <p:strVal val="#ppt_w"/>
                                          </p:val>
                                        </p:tav>
                                      </p:tavLst>
                                    </p:anim>
                                    <p:anim calcmode="lin" valueType="num">
                                      <p:cBhvr>
                                        <p:cTn id="20" dur="1000" fill="hold"/>
                                        <p:tgtEl>
                                          <p:spTgt spid="53"/>
                                        </p:tgtEl>
                                        <p:attrNameLst>
                                          <p:attrName>ppt_h</p:attrName>
                                        </p:attrNameLst>
                                      </p:cBhvr>
                                      <p:tavLst>
                                        <p:tav tm="0">
                                          <p:val>
                                            <p:fltVal val="0"/>
                                          </p:val>
                                        </p:tav>
                                        <p:tav tm="100000">
                                          <p:val>
                                            <p:strVal val="#ppt_h"/>
                                          </p:val>
                                        </p:tav>
                                      </p:tavLst>
                                    </p:anim>
                                    <p:anim calcmode="lin" valueType="num">
                                      <p:cBhvr>
                                        <p:cTn id="21" dur="1000" fill="hold"/>
                                        <p:tgtEl>
                                          <p:spTgt spid="53"/>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53"/>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600"/>
                                  </p:stCondLst>
                                  <p:childTnLst>
                                    <p:set>
                                      <p:cBhvr>
                                        <p:cTn id="24" dur="1" fill="hold">
                                          <p:stCondLst>
                                            <p:cond delay="0"/>
                                          </p:stCondLst>
                                        </p:cTn>
                                        <p:tgtEl>
                                          <p:spTgt spid="58"/>
                                        </p:tgtEl>
                                        <p:attrNameLst>
                                          <p:attrName>style.visibility</p:attrName>
                                        </p:attrNameLst>
                                      </p:cBhvr>
                                      <p:to>
                                        <p:strVal val="visible"/>
                                      </p:to>
                                    </p:set>
                                    <p:anim calcmode="lin" valueType="num">
                                      <p:cBhvr>
                                        <p:cTn id="25" dur="1000" fill="hold"/>
                                        <p:tgtEl>
                                          <p:spTgt spid="58"/>
                                        </p:tgtEl>
                                        <p:attrNameLst>
                                          <p:attrName>ppt_w</p:attrName>
                                        </p:attrNameLst>
                                      </p:cBhvr>
                                      <p:tavLst>
                                        <p:tav tm="0">
                                          <p:val>
                                            <p:fltVal val="0"/>
                                          </p:val>
                                        </p:tav>
                                        <p:tav tm="100000">
                                          <p:val>
                                            <p:strVal val="#ppt_w"/>
                                          </p:val>
                                        </p:tav>
                                      </p:tavLst>
                                    </p:anim>
                                    <p:anim calcmode="lin" valueType="num">
                                      <p:cBhvr>
                                        <p:cTn id="26" dur="1000" fill="hold"/>
                                        <p:tgtEl>
                                          <p:spTgt spid="58"/>
                                        </p:tgtEl>
                                        <p:attrNameLst>
                                          <p:attrName>ppt_h</p:attrName>
                                        </p:attrNameLst>
                                      </p:cBhvr>
                                      <p:tavLst>
                                        <p:tav tm="0">
                                          <p:val>
                                            <p:fltVal val="0"/>
                                          </p:val>
                                        </p:tav>
                                        <p:tav tm="100000">
                                          <p:val>
                                            <p:strVal val="#ppt_h"/>
                                          </p:val>
                                        </p:tav>
                                      </p:tavLst>
                                    </p:anim>
                                    <p:anim calcmode="lin" valueType="num">
                                      <p:cBhvr>
                                        <p:cTn id="27" dur="1000" fill="hold"/>
                                        <p:tgtEl>
                                          <p:spTgt spid="58"/>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58"/>
                                        </p:tgtEl>
                                        <p:attrNameLst>
                                          <p:attrName>ppt_y</p:attrName>
                                        </p:attrNameLst>
                                      </p:cBhvr>
                                      <p:tavLst>
                                        <p:tav tm="0" fmla="#ppt_y+(sin(-2*pi*(1-$))*-#ppt_x+cos(-2*pi*(1-$))*(1-#ppt_y))*(1-$)">
                                          <p:val>
                                            <p:fltVal val="0"/>
                                          </p:val>
                                        </p:tav>
                                        <p:tav tm="100000">
                                          <p:val>
                                            <p:fltVal val="1"/>
                                          </p:val>
                                        </p:tav>
                                      </p:tavLst>
                                    </p:anim>
                                  </p:childTnLst>
                                </p:cTn>
                              </p:par>
                            </p:childTnLst>
                          </p:cTn>
                        </p:par>
                        <p:par>
                          <p:cTn id="29" fill="hold">
                            <p:stCondLst>
                              <p:cond delay="2600"/>
                            </p:stCondLst>
                            <p:childTnLst>
                              <p:par>
                                <p:cTn id="30" presetID="22" presetClass="entr" presetSubtype="8" fill="hold"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500"/>
                                        <p:tgtEl>
                                          <p:spTgt spid="39"/>
                                        </p:tgtEl>
                                      </p:cBhvr>
                                    </p:animEffect>
                                  </p:childTnLst>
                                </p:cTn>
                              </p:par>
                              <p:par>
                                <p:cTn id="33" presetID="22" presetClass="entr" presetSubtype="8"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left)">
                                      <p:cBhvr>
                                        <p:cTn id="35" dur="500"/>
                                        <p:tgtEl>
                                          <p:spTgt spid="42"/>
                                        </p:tgtEl>
                                      </p:cBhvr>
                                    </p:animEffect>
                                  </p:childTnLst>
                                </p:cTn>
                              </p:par>
                              <p:par>
                                <p:cTn id="36" presetID="22" presetClass="entr" presetSubtype="8" fill="hold" nodeType="with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wipe(left)">
                                      <p:cBhvr>
                                        <p:cTn id="3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2114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دون خسارة الآخرين </a:t>
            </a:r>
          </a:p>
        </p:txBody>
      </p:sp>
      <p:sp>
        <p:nvSpPr>
          <p:cNvPr id="3" name="Rectangle 4"/>
          <p:cNvSpPr>
            <a:spLocks noChangeArrowheads="1"/>
          </p:cNvSpPr>
          <p:nvPr/>
        </p:nvSpPr>
        <p:spPr bwMode="auto">
          <a:xfrm>
            <a:off x="1447801" y="3146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بتأدب وبصوت غير مرتفع ولا منفر</a:t>
            </a:r>
          </a:p>
        </p:txBody>
      </p:sp>
      <p:sp>
        <p:nvSpPr>
          <p:cNvPr id="4" name="Rectangle 5"/>
          <p:cNvSpPr>
            <a:spLocks noChangeArrowheads="1"/>
          </p:cNvSpPr>
          <p:nvPr/>
        </p:nvSpPr>
        <p:spPr bwMode="auto">
          <a:xfrm>
            <a:off x="1447801" y="4178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مع ذكر البدائل</a:t>
            </a:r>
          </a:p>
        </p:txBody>
      </p:sp>
      <p:sp>
        <p:nvSpPr>
          <p:cNvPr id="5" name="Rectangle 6"/>
          <p:cNvSpPr>
            <a:spLocks noChangeArrowheads="1"/>
          </p:cNvSpPr>
          <p:nvPr/>
        </p:nvSpPr>
        <p:spPr bwMode="auto">
          <a:xfrm>
            <a:off x="1447801" y="5210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بعد ذكر المبررات وأسباب الرفض</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185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194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202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5283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2957926" y="228601"/>
            <a:ext cx="5957474" cy="761999"/>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كن قادراً على قول </a:t>
            </a:r>
            <a:r>
              <a:rPr lang="ar-EG" sz="3200" dirty="0" smtClean="0">
                <a:latin typeface="SimHei" panose="02010609060101010101" pitchFamily="49" charset="-122"/>
              </a:rPr>
              <a:t>(لا)</a:t>
            </a:r>
            <a:endParaRPr lang="ar-EG" sz="3200" dirty="0">
              <a:latin typeface="SimHei" panose="02010609060101010101" pitchFamily="49" charset="-122"/>
            </a:endParaRPr>
          </a:p>
        </p:txBody>
      </p:sp>
      <p:sp>
        <p:nvSpPr>
          <p:cNvPr id="12" name="Rectangle 11"/>
          <p:cNvSpPr/>
          <p:nvPr/>
        </p:nvSpPr>
        <p:spPr>
          <a:xfrm>
            <a:off x="2213036" y="1143000"/>
            <a:ext cx="4721164" cy="584775"/>
          </a:xfrm>
          <a:prstGeom prst="rect">
            <a:avLst/>
          </a:prstGeom>
        </p:spPr>
        <p:txBody>
          <a:bodyPr wrap="none">
            <a:spAutoFit/>
          </a:bodyPr>
          <a:lstStyle/>
          <a:p>
            <a:r>
              <a:rPr lang="ar-SA" sz="3200" dirty="0"/>
              <a:t>الوسائل التي تمكنك من قول (  لا )</a:t>
            </a:r>
            <a:endParaRPr lang="en-US" sz="3200" dirty="0"/>
          </a:p>
        </p:txBody>
      </p:sp>
    </p:spTree>
    <p:extLst>
      <p:ext uri="{BB962C8B-B14F-4D97-AF65-F5344CB8AC3E}">
        <p14:creationId xmlns:p14="http://schemas.microsoft.com/office/powerpoint/2010/main" xmlns="" val="305356697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2114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قم بإعداد دليل خاص بأرقام الهواتف التي تتعامل </a:t>
            </a:r>
            <a:r>
              <a:rPr lang="ar-EG" altLang="zh-CN" sz="2400" b="1" dirty="0" smtClean="0">
                <a:solidFill>
                  <a:srgbClr val="002060"/>
                </a:solidFill>
                <a:ea typeface="幼圆" pitchFamily="1" charset="-122"/>
              </a:rPr>
              <a:t>معها</a:t>
            </a:r>
            <a:endParaRPr lang="ar-EG" altLang="zh-CN" sz="2400" b="1" dirty="0">
              <a:solidFill>
                <a:srgbClr val="002060"/>
              </a:solidFill>
              <a:ea typeface="幼圆" pitchFamily="1" charset="-122"/>
            </a:endParaRPr>
          </a:p>
        </p:txBody>
      </p:sp>
      <p:sp>
        <p:nvSpPr>
          <p:cNvPr id="3" name="Rectangle 4"/>
          <p:cNvSpPr>
            <a:spLocks noChangeArrowheads="1"/>
          </p:cNvSpPr>
          <p:nvPr/>
        </p:nvSpPr>
        <p:spPr bwMode="auto">
          <a:xfrm>
            <a:off x="1447801" y="3146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حدد الهدف من المكالمات </a:t>
            </a:r>
            <a:r>
              <a:rPr lang="ar-EG" altLang="zh-CN" sz="2400" b="1" dirty="0" smtClean="0">
                <a:solidFill>
                  <a:srgbClr val="002060"/>
                </a:solidFill>
                <a:ea typeface="幼圆" pitchFamily="1" charset="-122"/>
              </a:rPr>
              <a:t>الهاتفية</a:t>
            </a:r>
            <a:endParaRPr lang="ar-EG" altLang="zh-CN" sz="2400" b="1" dirty="0">
              <a:solidFill>
                <a:srgbClr val="002060"/>
              </a:solidFill>
              <a:ea typeface="幼圆" pitchFamily="1" charset="-122"/>
            </a:endParaRPr>
          </a:p>
        </p:txBody>
      </p:sp>
      <p:sp>
        <p:nvSpPr>
          <p:cNvPr id="4" name="Rectangle 5"/>
          <p:cNvSpPr>
            <a:spLocks noChangeArrowheads="1"/>
          </p:cNvSpPr>
          <p:nvPr/>
        </p:nvSpPr>
        <p:spPr bwMode="auto">
          <a:xfrm>
            <a:off x="1447801" y="4178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حدد زمن المكالمة قبل أن تبدأ بها</a:t>
            </a:r>
          </a:p>
        </p:txBody>
      </p:sp>
      <p:sp>
        <p:nvSpPr>
          <p:cNvPr id="5" name="Rectangle 6"/>
          <p:cNvSpPr>
            <a:spLocks noChangeArrowheads="1"/>
          </p:cNvSpPr>
          <p:nvPr/>
        </p:nvSpPr>
        <p:spPr bwMode="auto">
          <a:xfrm>
            <a:off x="1447801" y="5210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كلف أحد أفراد أسرتك بالرد على المكالمات خلال انشغالك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185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194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202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5283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2957926" y="228601"/>
            <a:ext cx="5957474" cy="761999"/>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أتقن فن الاتصال الهاتفي</a:t>
            </a:r>
          </a:p>
        </p:txBody>
      </p:sp>
      <p:sp>
        <p:nvSpPr>
          <p:cNvPr id="12" name="Rectangle 11"/>
          <p:cNvSpPr/>
          <p:nvPr/>
        </p:nvSpPr>
        <p:spPr>
          <a:xfrm>
            <a:off x="2213036" y="1143000"/>
            <a:ext cx="4990469" cy="584775"/>
          </a:xfrm>
          <a:prstGeom prst="rect">
            <a:avLst/>
          </a:prstGeom>
        </p:spPr>
        <p:txBody>
          <a:bodyPr wrap="none">
            <a:spAutoFit/>
          </a:bodyPr>
          <a:lstStyle/>
          <a:p>
            <a:r>
              <a:rPr lang="ar-SA" sz="3200" dirty="0"/>
              <a:t> توصيات لتحسين فعالية إدارة الهاتف</a:t>
            </a:r>
          </a:p>
        </p:txBody>
      </p:sp>
    </p:spTree>
    <p:extLst>
      <p:ext uri="{BB962C8B-B14F-4D97-AF65-F5344CB8AC3E}">
        <p14:creationId xmlns:p14="http://schemas.microsoft.com/office/powerpoint/2010/main" xmlns="" val="426867407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كن </a:t>
            </a:r>
            <a:r>
              <a:rPr lang="ar-EG" altLang="zh-CN" sz="2400" b="1" dirty="0" smtClean="0">
                <a:solidFill>
                  <a:srgbClr val="002060"/>
                </a:solidFill>
                <a:ea typeface="幼圆" pitchFamily="1" charset="-122"/>
              </a:rPr>
              <a:t>حازما</a:t>
            </a:r>
            <a:endParaRPr lang="ar-EG" altLang="zh-CN" sz="2400" b="1" dirty="0">
              <a:solidFill>
                <a:srgbClr val="002060"/>
              </a:solidFill>
              <a:ea typeface="幼圆" pitchFamily="1" charset="-122"/>
            </a:endParaRP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لا تبدأ دائماً من الصفر</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درب نفسك على إنجاز العمل</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تعرف على مضيعات وقتك وتجنبها</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2957926" y="228601"/>
            <a:ext cx="5957474" cy="761999"/>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التزم الإستراتيجيات الذكية</a:t>
            </a:r>
          </a:p>
        </p:txBody>
      </p:sp>
    </p:spTree>
    <p:extLst>
      <p:ext uri="{BB962C8B-B14F-4D97-AF65-F5344CB8AC3E}">
        <p14:creationId xmlns:p14="http://schemas.microsoft.com/office/powerpoint/2010/main" xmlns="" val="158844302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Horizontal Scroll 2"/>
          <p:cNvSpPr/>
          <p:nvPr/>
        </p:nvSpPr>
        <p:spPr>
          <a:xfrm>
            <a:off x="1828800" y="2362200"/>
            <a:ext cx="5562600" cy="21336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latin typeface="Gulim" panose="020B0600000101010101" pitchFamily="34" charset="-127"/>
                <a:ea typeface="Gulim" panose="020B0600000101010101" pitchFamily="34" charset="-127"/>
              </a:rPr>
              <a:t>ضع التوتر تحت سيطرتك </a:t>
            </a:r>
          </a:p>
        </p:txBody>
      </p:sp>
    </p:spTree>
    <p:extLst>
      <p:ext uri="{BB962C8B-B14F-4D97-AF65-F5344CB8AC3E}">
        <p14:creationId xmlns:p14="http://schemas.microsoft.com/office/powerpoint/2010/main" xmlns="" val="307160317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كن متفائلاً </a:t>
            </a:r>
            <a:r>
              <a:rPr lang="ar-EG" altLang="zh-CN" sz="2400" b="1" dirty="0" smtClean="0">
                <a:solidFill>
                  <a:srgbClr val="002060"/>
                </a:solidFill>
                <a:ea typeface="幼圆" pitchFamily="1" charset="-122"/>
              </a:rPr>
              <a:t>وانظر </a:t>
            </a:r>
            <a:r>
              <a:rPr lang="ar-EG" altLang="zh-CN" sz="2400" b="1" dirty="0">
                <a:solidFill>
                  <a:srgbClr val="002060"/>
                </a:solidFill>
                <a:ea typeface="幼圆" pitchFamily="1" charset="-122"/>
              </a:rPr>
              <a:t>إلى الأخطاء كفرص للتعلم</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ارفض أن تسمح للآخرين بتوتيرك</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قل أشياء إيجابية تعزز الثقة والافتخار بنفسك</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أثن على نفسك عندما تقوم بعمل جيد</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6513488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Wave 1"/>
          <p:cNvSpPr/>
          <p:nvPr/>
        </p:nvSpPr>
        <p:spPr>
          <a:xfrm>
            <a:off x="1752600" y="2133600"/>
            <a:ext cx="5257800" cy="2590800"/>
          </a:xfrm>
          <a:prstGeom prst="wave">
            <a:avLst/>
          </a:prstGeom>
        </p:spPr>
        <p:style>
          <a:lnRef idx="1">
            <a:schemeClr val="accent5"/>
          </a:lnRef>
          <a:fillRef idx="3">
            <a:schemeClr val="accent5"/>
          </a:fillRef>
          <a:effectRef idx="2">
            <a:schemeClr val="accent5"/>
          </a:effectRef>
          <a:fontRef idx="minor">
            <a:schemeClr val="lt1"/>
          </a:fontRef>
        </p:style>
        <p:txBody>
          <a:bodyPr rtlCol="1" anchor="ctr"/>
          <a:lstStyle/>
          <a:p>
            <a:pPr algn="ctr"/>
            <a:r>
              <a:rPr lang="ar-EG" sz="5000" dirty="0">
                <a:solidFill>
                  <a:schemeClr val="lt1"/>
                </a:solidFill>
              </a:rPr>
              <a:t>اليوم التدريبي الثانى</a:t>
            </a:r>
          </a:p>
        </p:txBody>
      </p:sp>
    </p:spTree>
    <p:extLst>
      <p:ext uri="{BB962C8B-B14F-4D97-AF65-F5344CB8AC3E}">
        <p14:creationId xmlns:p14="http://schemas.microsoft.com/office/powerpoint/2010/main" xmlns="" val="316245437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1"/>
          <p:cNvSpPr>
            <a:spLocks noChangeArrowheads="1"/>
          </p:cNvSpPr>
          <p:nvPr/>
        </p:nvSpPr>
        <p:spPr bwMode="auto">
          <a:xfrm>
            <a:off x="1143000" y="4659312"/>
            <a:ext cx="5832612" cy="1101390"/>
          </a:xfrm>
          <a:prstGeom prst="roundRect">
            <a:avLst>
              <a:gd name="adj" fmla="val 11741"/>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الثانية</a:t>
            </a:r>
          </a:p>
          <a:p>
            <a:pPr algn="ctr" rtl="1" fontAlgn="base">
              <a:spcBef>
                <a:spcPct val="0"/>
              </a:spcBef>
              <a:spcAft>
                <a:spcPct val="0"/>
              </a:spcAft>
            </a:pPr>
            <a:r>
              <a:rPr lang="ar-EG" sz="3200" dirty="0">
                <a:solidFill>
                  <a:srgbClr val="000000"/>
                </a:solidFill>
                <a:cs typeface="Arial" panose="020B0604020202020204" pitchFamily="34" charset="0"/>
              </a:rPr>
              <a:t>(أدوات استثمار الوقت )</a:t>
            </a:r>
          </a:p>
        </p:txBody>
      </p:sp>
      <p:sp>
        <p:nvSpPr>
          <p:cNvPr id="5" name="AutoShape 1"/>
          <p:cNvSpPr>
            <a:spLocks noChangeArrowheads="1"/>
          </p:cNvSpPr>
          <p:nvPr/>
        </p:nvSpPr>
        <p:spPr bwMode="auto">
          <a:xfrm>
            <a:off x="1143000" y="32131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استراحة</a:t>
            </a:r>
          </a:p>
        </p:txBody>
      </p:sp>
      <p:sp>
        <p:nvSpPr>
          <p:cNvPr id="6" name="AutoShape 1"/>
          <p:cNvSpPr>
            <a:spLocks noChangeArrowheads="1"/>
          </p:cNvSpPr>
          <p:nvPr/>
        </p:nvSpPr>
        <p:spPr bwMode="auto">
          <a:xfrm>
            <a:off x="1179516" y="18288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الأولى</a:t>
            </a:r>
          </a:p>
          <a:p>
            <a:pPr algn="ctr" rtl="1" fontAlgn="base">
              <a:spcBef>
                <a:spcPct val="0"/>
              </a:spcBef>
              <a:spcAft>
                <a:spcPct val="0"/>
              </a:spcAft>
            </a:pPr>
            <a:r>
              <a:rPr lang="ar-EG" sz="3200" dirty="0">
                <a:solidFill>
                  <a:srgbClr val="000000"/>
                </a:solidFill>
                <a:cs typeface="Arial" panose="020B0604020202020204" pitchFamily="34" charset="0"/>
              </a:rPr>
              <a:t>( التخطيط لتنظيم الوقت )</a:t>
            </a:r>
          </a:p>
        </p:txBody>
      </p:sp>
      <p:grpSp>
        <p:nvGrpSpPr>
          <p:cNvPr id="7" name="Group 6"/>
          <p:cNvGrpSpPr>
            <a:grpSpLocks/>
          </p:cNvGrpSpPr>
          <p:nvPr/>
        </p:nvGrpSpPr>
        <p:grpSpPr bwMode="auto">
          <a:xfrm>
            <a:off x="6677025" y="1676400"/>
            <a:ext cx="1323975" cy="1320800"/>
            <a:chOff x="0" y="0"/>
            <a:chExt cx="1360" cy="1356"/>
          </a:xfrm>
        </p:grpSpPr>
        <p:grpSp>
          <p:nvGrpSpPr>
            <p:cNvPr id="8" name="Group 7"/>
            <p:cNvGrpSpPr>
              <a:grpSpLocks/>
            </p:cNvGrpSpPr>
            <p:nvPr/>
          </p:nvGrpSpPr>
          <p:grpSpPr bwMode="auto">
            <a:xfrm>
              <a:off x="0" y="0"/>
              <a:ext cx="1360" cy="1356"/>
              <a:chOff x="0" y="0"/>
              <a:chExt cx="1248" cy="1240"/>
            </a:xfrm>
          </p:grpSpPr>
          <p:sp>
            <p:nvSpPr>
              <p:cNvPr id="10"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1"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2"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3"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4"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9"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5" name="Group 14"/>
          <p:cNvGrpSpPr>
            <a:grpSpLocks/>
          </p:cNvGrpSpPr>
          <p:nvPr/>
        </p:nvGrpSpPr>
        <p:grpSpPr bwMode="auto">
          <a:xfrm>
            <a:off x="6907213" y="1884363"/>
            <a:ext cx="879475" cy="885825"/>
            <a:chOff x="0" y="0"/>
            <a:chExt cx="876" cy="882"/>
          </a:xfrm>
        </p:grpSpPr>
        <p:sp>
          <p:nvSpPr>
            <p:cNvPr id="16" name="Oval 15"/>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7"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8"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9" name="Freeform 18"/>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Freeform 19"/>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Freeform 20"/>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2" name="Freeform 21"/>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3" name="Rectangle 22"/>
          <p:cNvSpPr>
            <a:spLocks noChangeArrowheads="1"/>
          </p:cNvSpPr>
          <p:nvPr/>
        </p:nvSpPr>
        <p:spPr bwMode="auto">
          <a:xfrm>
            <a:off x="7107171" y="19812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1</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4" name="Group 23"/>
          <p:cNvGrpSpPr>
            <a:grpSpLocks/>
          </p:cNvGrpSpPr>
          <p:nvPr/>
        </p:nvGrpSpPr>
        <p:grpSpPr bwMode="auto">
          <a:xfrm>
            <a:off x="6705600" y="3124200"/>
            <a:ext cx="1323975" cy="1320800"/>
            <a:chOff x="0" y="0"/>
            <a:chExt cx="1360" cy="1356"/>
          </a:xfrm>
        </p:grpSpPr>
        <p:grpSp>
          <p:nvGrpSpPr>
            <p:cNvPr id="25" name="Group 24"/>
            <p:cNvGrpSpPr>
              <a:grpSpLocks/>
            </p:cNvGrpSpPr>
            <p:nvPr/>
          </p:nvGrpSpPr>
          <p:grpSpPr bwMode="auto">
            <a:xfrm>
              <a:off x="0" y="0"/>
              <a:ext cx="1360" cy="1356"/>
              <a:chOff x="0" y="0"/>
              <a:chExt cx="1248" cy="1240"/>
            </a:xfrm>
          </p:grpSpPr>
          <p:sp>
            <p:nvSpPr>
              <p:cNvPr id="27"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8"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9"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0"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6"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2" name="Group 31"/>
          <p:cNvGrpSpPr>
            <a:grpSpLocks/>
          </p:cNvGrpSpPr>
          <p:nvPr/>
        </p:nvGrpSpPr>
        <p:grpSpPr bwMode="auto">
          <a:xfrm>
            <a:off x="6919913" y="3332164"/>
            <a:ext cx="879475" cy="885825"/>
            <a:chOff x="0" y="0"/>
            <a:chExt cx="876" cy="882"/>
          </a:xfrm>
        </p:grpSpPr>
        <p:sp>
          <p:nvSpPr>
            <p:cNvPr id="33" name="Oval 32"/>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4"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5"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6" name="Freeform 35"/>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Freeform 36"/>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Freeform 37"/>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0" name="Rectangle 39"/>
          <p:cNvSpPr>
            <a:spLocks noChangeArrowheads="1"/>
          </p:cNvSpPr>
          <p:nvPr/>
        </p:nvSpPr>
        <p:spPr bwMode="auto">
          <a:xfrm>
            <a:off x="7135746" y="34290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2</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41" name="Group 40"/>
          <p:cNvGrpSpPr>
            <a:grpSpLocks/>
          </p:cNvGrpSpPr>
          <p:nvPr/>
        </p:nvGrpSpPr>
        <p:grpSpPr bwMode="auto">
          <a:xfrm>
            <a:off x="6753225" y="4495800"/>
            <a:ext cx="1323975" cy="1320800"/>
            <a:chOff x="0" y="0"/>
            <a:chExt cx="1360" cy="1356"/>
          </a:xfrm>
        </p:grpSpPr>
        <p:grpSp>
          <p:nvGrpSpPr>
            <p:cNvPr id="42" name="Group 41"/>
            <p:cNvGrpSpPr>
              <a:grpSpLocks/>
            </p:cNvGrpSpPr>
            <p:nvPr/>
          </p:nvGrpSpPr>
          <p:grpSpPr bwMode="auto">
            <a:xfrm>
              <a:off x="0" y="0"/>
              <a:ext cx="1360" cy="1356"/>
              <a:chOff x="0" y="0"/>
              <a:chExt cx="1248" cy="1240"/>
            </a:xfrm>
          </p:grpSpPr>
          <p:sp>
            <p:nvSpPr>
              <p:cNvPr id="44"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5"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6"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7"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8"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3"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49" name="Group 48"/>
          <p:cNvGrpSpPr>
            <a:grpSpLocks/>
          </p:cNvGrpSpPr>
          <p:nvPr/>
        </p:nvGrpSpPr>
        <p:grpSpPr bwMode="auto">
          <a:xfrm>
            <a:off x="6967538" y="4703763"/>
            <a:ext cx="879475" cy="885825"/>
            <a:chOff x="0" y="0"/>
            <a:chExt cx="876" cy="882"/>
          </a:xfrm>
        </p:grpSpPr>
        <p:sp>
          <p:nvSpPr>
            <p:cNvPr id="50" name="Oval 49"/>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1"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2"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3" name="Freeform 52"/>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4" name="Freeform 53"/>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5" name="Freeform 54"/>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6" name="Freeform 55"/>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57" name="Rectangle 56"/>
          <p:cNvSpPr>
            <a:spLocks noChangeArrowheads="1"/>
          </p:cNvSpPr>
          <p:nvPr/>
        </p:nvSpPr>
        <p:spPr bwMode="auto">
          <a:xfrm>
            <a:off x="7183371" y="48006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3</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76" name="AutoShape 7"/>
          <p:cNvSpPr>
            <a:spLocks noChangeArrowheads="1"/>
          </p:cNvSpPr>
          <p:nvPr/>
        </p:nvSpPr>
        <p:spPr bwMode="auto">
          <a:xfrm>
            <a:off x="1295400" y="282575"/>
            <a:ext cx="5957888" cy="708025"/>
          </a:xfrm>
          <a:prstGeom prst="roundRect">
            <a:avLst>
              <a:gd name="adj" fmla="val 50000"/>
            </a:avLst>
          </a:prstGeom>
          <a:gradFill rotWithShape="1">
            <a:gsLst>
              <a:gs pos="0">
                <a:srgbClr val="00B0F0"/>
              </a:gs>
              <a:gs pos="100000">
                <a:srgbClr val="3CA1E6">
                  <a:alpha val="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برنامج اليوم </a:t>
            </a:r>
            <a:r>
              <a:rPr lang="ar-EG" sz="4000" dirty="0" smtClean="0">
                <a:latin typeface="SimHei" panose="02010609060101010101" pitchFamily="49" charset="-122"/>
              </a:rPr>
              <a:t>الثانى</a:t>
            </a:r>
            <a:endParaRPr lang="ar-EG" sz="4000" dirty="0">
              <a:latin typeface="SimHei" panose="02010609060101010101" pitchFamily="49" charset="-122"/>
            </a:endParaRPr>
          </a:p>
        </p:txBody>
      </p:sp>
    </p:spTree>
    <p:extLst>
      <p:ext uri="{BB962C8B-B14F-4D97-AF65-F5344CB8AC3E}">
        <p14:creationId xmlns:p14="http://schemas.microsoft.com/office/powerpoint/2010/main" xmlns="" val="28790265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style.rotation</p:attrName>
                                        </p:attrNameLst>
                                      </p:cBhvr>
                                      <p:tavLst>
                                        <p:tav tm="0">
                                          <p:val>
                                            <p:fltVal val="720"/>
                                          </p:val>
                                        </p:tav>
                                        <p:tav tm="100000">
                                          <p:val>
                                            <p:fltVal val="0"/>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style.rotation</p:attrName>
                                        </p:attrNameLst>
                                      </p:cBhvr>
                                      <p:tavLst>
                                        <p:tav tm="0">
                                          <p:val>
                                            <p:fltVal val="720"/>
                                          </p:val>
                                        </p:tav>
                                        <p:tav tm="100000">
                                          <p:val>
                                            <p:fltVal val="0"/>
                                          </p:val>
                                        </p:tav>
                                      </p:tavLst>
                                    </p:anim>
                                    <p:anim calcmode="lin" valueType="num">
                                      <p:cBhvr>
                                        <p:cTn id="21" dur="2000" fill="hold"/>
                                        <p:tgtEl>
                                          <p:spTgt spid="6"/>
                                        </p:tgtEl>
                                        <p:attrNameLst>
                                          <p:attrName>ppt_h</p:attrName>
                                        </p:attrNameLst>
                                      </p:cBhvr>
                                      <p:tavLst>
                                        <p:tav tm="0">
                                          <p:val>
                                            <p:fltVal val="0"/>
                                          </p:val>
                                        </p:tav>
                                        <p:tav tm="100000">
                                          <p:val>
                                            <p:strVal val="#ppt_h"/>
                                          </p:val>
                                        </p:tav>
                                      </p:tavLst>
                                    </p:anim>
                                    <p:anim calcmode="lin" valueType="num">
                                      <p:cBhvr>
                                        <p:cTn id="22" dur="2000" fill="hold"/>
                                        <p:tgtEl>
                                          <p:spTgt spid="6"/>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anim calcmode="lin" valueType="num">
                                      <p:cBhvr>
                                        <p:cTn id="26" dur="2000" fill="hold"/>
                                        <p:tgtEl>
                                          <p:spTgt spid="7"/>
                                        </p:tgtEl>
                                        <p:attrNameLst>
                                          <p:attrName>style.rotation</p:attrName>
                                        </p:attrNameLst>
                                      </p:cBhvr>
                                      <p:tavLst>
                                        <p:tav tm="0">
                                          <p:val>
                                            <p:fltVal val="720"/>
                                          </p:val>
                                        </p:tav>
                                        <p:tav tm="100000">
                                          <p:val>
                                            <p:fltVal val="0"/>
                                          </p:val>
                                        </p:tav>
                                      </p:tavLst>
                                    </p:anim>
                                    <p:anim calcmode="lin" valueType="num">
                                      <p:cBhvr>
                                        <p:cTn id="27" dur="2000" fill="hold"/>
                                        <p:tgtEl>
                                          <p:spTgt spid="7"/>
                                        </p:tgtEl>
                                        <p:attrNameLst>
                                          <p:attrName>ppt_h</p:attrName>
                                        </p:attrNameLst>
                                      </p:cBhvr>
                                      <p:tavLst>
                                        <p:tav tm="0">
                                          <p:val>
                                            <p:fltVal val="0"/>
                                          </p:val>
                                        </p:tav>
                                        <p:tav tm="100000">
                                          <p:val>
                                            <p:strVal val="#ppt_h"/>
                                          </p:val>
                                        </p:tav>
                                      </p:tavLst>
                                    </p:anim>
                                    <p:anim calcmode="lin" valueType="num">
                                      <p:cBhvr>
                                        <p:cTn id="28" dur="2000" fill="hold"/>
                                        <p:tgtEl>
                                          <p:spTgt spid="7"/>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2000"/>
                                        <p:tgtEl>
                                          <p:spTgt spid="15"/>
                                        </p:tgtEl>
                                      </p:cBhvr>
                                    </p:animEffect>
                                    <p:anim calcmode="lin" valueType="num">
                                      <p:cBhvr>
                                        <p:cTn id="32" dur="2000" fill="hold"/>
                                        <p:tgtEl>
                                          <p:spTgt spid="15"/>
                                        </p:tgtEl>
                                        <p:attrNameLst>
                                          <p:attrName>style.rotation</p:attrName>
                                        </p:attrNameLst>
                                      </p:cBhvr>
                                      <p:tavLst>
                                        <p:tav tm="0">
                                          <p:val>
                                            <p:fltVal val="720"/>
                                          </p:val>
                                        </p:tav>
                                        <p:tav tm="100000">
                                          <p:val>
                                            <p:fltVal val="0"/>
                                          </p:val>
                                        </p:tav>
                                      </p:tavLst>
                                    </p:anim>
                                    <p:anim calcmode="lin" valueType="num">
                                      <p:cBhvr>
                                        <p:cTn id="33" dur="2000" fill="hold"/>
                                        <p:tgtEl>
                                          <p:spTgt spid="15"/>
                                        </p:tgtEl>
                                        <p:attrNameLst>
                                          <p:attrName>ppt_h</p:attrName>
                                        </p:attrNameLst>
                                      </p:cBhvr>
                                      <p:tavLst>
                                        <p:tav tm="0">
                                          <p:val>
                                            <p:fltVal val="0"/>
                                          </p:val>
                                        </p:tav>
                                        <p:tav tm="100000">
                                          <p:val>
                                            <p:strVal val="#ppt_h"/>
                                          </p:val>
                                        </p:tav>
                                      </p:tavLst>
                                    </p:anim>
                                    <p:anim calcmode="lin" valueType="num">
                                      <p:cBhvr>
                                        <p:cTn id="34" dur="2000" fill="hold"/>
                                        <p:tgtEl>
                                          <p:spTgt spid="15"/>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2000"/>
                                        <p:tgtEl>
                                          <p:spTgt spid="23"/>
                                        </p:tgtEl>
                                      </p:cBhvr>
                                    </p:animEffect>
                                    <p:anim calcmode="lin" valueType="num">
                                      <p:cBhvr>
                                        <p:cTn id="38" dur="2000" fill="hold"/>
                                        <p:tgtEl>
                                          <p:spTgt spid="23"/>
                                        </p:tgtEl>
                                        <p:attrNameLst>
                                          <p:attrName>style.rotation</p:attrName>
                                        </p:attrNameLst>
                                      </p:cBhvr>
                                      <p:tavLst>
                                        <p:tav tm="0">
                                          <p:val>
                                            <p:fltVal val="720"/>
                                          </p:val>
                                        </p:tav>
                                        <p:tav tm="100000">
                                          <p:val>
                                            <p:fltVal val="0"/>
                                          </p:val>
                                        </p:tav>
                                      </p:tavLst>
                                    </p:anim>
                                    <p:anim calcmode="lin" valueType="num">
                                      <p:cBhvr>
                                        <p:cTn id="39" dur="2000" fill="hold"/>
                                        <p:tgtEl>
                                          <p:spTgt spid="23"/>
                                        </p:tgtEl>
                                        <p:attrNameLst>
                                          <p:attrName>ppt_h</p:attrName>
                                        </p:attrNameLst>
                                      </p:cBhvr>
                                      <p:tavLst>
                                        <p:tav tm="0">
                                          <p:val>
                                            <p:fltVal val="0"/>
                                          </p:val>
                                        </p:tav>
                                        <p:tav tm="100000">
                                          <p:val>
                                            <p:strVal val="#ppt_h"/>
                                          </p:val>
                                        </p:tav>
                                      </p:tavLst>
                                    </p:anim>
                                    <p:anim calcmode="lin" valueType="num">
                                      <p:cBhvr>
                                        <p:cTn id="40" dur="2000" fill="hold"/>
                                        <p:tgtEl>
                                          <p:spTgt spid="23"/>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2000"/>
                                        <p:tgtEl>
                                          <p:spTgt spid="24"/>
                                        </p:tgtEl>
                                      </p:cBhvr>
                                    </p:animEffect>
                                    <p:anim calcmode="lin" valueType="num">
                                      <p:cBhvr>
                                        <p:cTn id="44" dur="2000" fill="hold"/>
                                        <p:tgtEl>
                                          <p:spTgt spid="24"/>
                                        </p:tgtEl>
                                        <p:attrNameLst>
                                          <p:attrName>style.rotation</p:attrName>
                                        </p:attrNameLst>
                                      </p:cBhvr>
                                      <p:tavLst>
                                        <p:tav tm="0">
                                          <p:val>
                                            <p:fltVal val="720"/>
                                          </p:val>
                                        </p:tav>
                                        <p:tav tm="100000">
                                          <p:val>
                                            <p:fltVal val="0"/>
                                          </p:val>
                                        </p:tav>
                                      </p:tavLst>
                                    </p:anim>
                                    <p:anim calcmode="lin" valueType="num">
                                      <p:cBhvr>
                                        <p:cTn id="45" dur="2000" fill="hold"/>
                                        <p:tgtEl>
                                          <p:spTgt spid="24"/>
                                        </p:tgtEl>
                                        <p:attrNameLst>
                                          <p:attrName>ppt_h</p:attrName>
                                        </p:attrNameLst>
                                      </p:cBhvr>
                                      <p:tavLst>
                                        <p:tav tm="0">
                                          <p:val>
                                            <p:fltVal val="0"/>
                                          </p:val>
                                        </p:tav>
                                        <p:tav tm="100000">
                                          <p:val>
                                            <p:strVal val="#ppt_h"/>
                                          </p:val>
                                        </p:tav>
                                      </p:tavLst>
                                    </p:anim>
                                    <p:anim calcmode="lin" valueType="num">
                                      <p:cBhvr>
                                        <p:cTn id="46" dur="2000" fill="hold"/>
                                        <p:tgtEl>
                                          <p:spTgt spid="24"/>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2000"/>
                                        <p:tgtEl>
                                          <p:spTgt spid="32"/>
                                        </p:tgtEl>
                                      </p:cBhvr>
                                    </p:animEffect>
                                    <p:anim calcmode="lin" valueType="num">
                                      <p:cBhvr>
                                        <p:cTn id="50" dur="2000" fill="hold"/>
                                        <p:tgtEl>
                                          <p:spTgt spid="32"/>
                                        </p:tgtEl>
                                        <p:attrNameLst>
                                          <p:attrName>style.rotation</p:attrName>
                                        </p:attrNameLst>
                                      </p:cBhvr>
                                      <p:tavLst>
                                        <p:tav tm="0">
                                          <p:val>
                                            <p:fltVal val="720"/>
                                          </p:val>
                                        </p:tav>
                                        <p:tav tm="100000">
                                          <p:val>
                                            <p:fltVal val="0"/>
                                          </p:val>
                                        </p:tav>
                                      </p:tavLst>
                                    </p:anim>
                                    <p:anim calcmode="lin" valueType="num">
                                      <p:cBhvr>
                                        <p:cTn id="51" dur="2000" fill="hold"/>
                                        <p:tgtEl>
                                          <p:spTgt spid="32"/>
                                        </p:tgtEl>
                                        <p:attrNameLst>
                                          <p:attrName>ppt_h</p:attrName>
                                        </p:attrNameLst>
                                      </p:cBhvr>
                                      <p:tavLst>
                                        <p:tav tm="0">
                                          <p:val>
                                            <p:fltVal val="0"/>
                                          </p:val>
                                        </p:tav>
                                        <p:tav tm="100000">
                                          <p:val>
                                            <p:strVal val="#ppt_h"/>
                                          </p:val>
                                        </p:tav>
                                      </p:tavLst>
                                    </p:anim>
                                    <p:anim calcmode="lin" valueType="num">
                                      <p:cBhvr>
                                        <p:cTn id="52" dur="2000" fill="hold"/>
                                        <p:tgtEl>
                                          <p:spTgt spid="32"/>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fade">
                                      <p:cBhvr>
                                        <p:cTn id="55" dur="2000"/>
                                        <p:tgtEl>
                                          <p:spTgt spid="40"/>
                                        </p:tgtEl>
                                      </p:cBhvr>
                                    </p:animEffect>
                                    <p:anim calcmode="lin" valueType="num">
                                      <p:cBhvr>
                                        <p:cTn id="56" dur="2000" fill="hold"/>
                                        <p:tgtEl>
                                          <p:spTgt spid="40"/>
                                        </p:tgtEl>
                                        <p:attrNameLst>
                                          <p:attrName>style.rotation</p:attrName>
                                        </p:attrNameLst>
                                      </p:cBhvr>
                                      <p:tavLst>
                                        <p:tav tm="0">
                                          <p:val>
                                            <p:fltVal val="720"/>
                                          </p:val>
                                        </p:tav>
                                        <p:tav tm="100000">
                                          <p:val>
                                            <p:fltVal val="0"/>
                                          </p:val>
                                        </p:tav>
                                      </p:tavLst>
                                    </p:anim>
                                    <p:anim calcmode="lin" valueType="num">
                                      <p:cBhvr>
                                        <p:cTn id="57" dur="2000" fill="hold"/>
                                        <p:tgtEl>
                                          <p:spTgt spid="40"/>
                                        </p:tgtEl>
                                        <p:attrNameLst>
                                          <p:attrName>ppt_h</p:attrName>
                                        </p:attrNameLst>
                                      </p:cBhvr>
                                      <p:tavLst>
                                        <p:tav tm="0">
                                          <p:val>
                                            <p:fltVal val="0"/>
                                          </p:val>
                                        </p:tav>
                                        <p:tav tm="100000">
                                          <p:val>
                                            <p:strVal val="#ppt_h"/>
                                          </p:val>
                                        </p:tav>
                                      </p:tavLst>
                                    </p:anim>
                                    <p:anim calcmode="lin" valueType="num">
                                      <p:cBhvr>
                                        <p:cTn id="58" dur="2000" fill="hold"/>
                                        <p:tgtEl>
                                          <p:spTgt spid="40"/>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fade">
                                      <p:cBhvr>
                                        <p:cTn id="61" dur="2000"/>
                                        <p:tgtEl>
                                          <p:spTgt spid="41"/>
                                        </p:tgtEl>
                                      </p:cBhvr>
                                    </p:animEffect>
                                    <p:anim calcmode="lin" valueType="num">
                                      <p:cBhvr>
                                        <p:cTn id="62" dur="2000" fill="hold"/>
                                        <p:tgtEl>
                                          <p:spTgt spid="41"/>
                                        </p:tgtEl>
                                        <p:attrNameLst>
                                          <p:attrName>style.rotation</p:attrName>
                                        </p:attrNameLst>
                                      </p:cBhvr>
                                      <p:tavLst>
                                        <p:tav tm="0">
                                          <p:val>
                                            <p:fltVal val="720"/>
                                          </p:val>
                                        </p:tav>
                                        <p:tav tm="100000">
                                          <p:val>
                                            <p:fltVal val="0"/>
                                          </p:val>
                                        </p:tav>
                                      </p:tavLst>
                                    </p:anim>
                                    <p:anim calcmode="lin" valueType="num">
                                      <p:cBhvr>
                                        <p:cTn id="63" dur="2000" fill="hold"/>
                                        <p:tgtEl>
                                          <p:spTgt spid="41"/>
                                        </p:tgtEl>
                                        <p:attrNameLst>
                                          <p:attrName>ppt_h</p:attrName>
                                        </p:attrNameLst>
                                      </p:cBhvr>
                                      <p:tavLst>
                                        <p:tav tm="0">
                                          <p:val>
                                            <p:fltVal val="0"/>
                                          </p:val>
                                        </p:tav>
                                        <p:tav tm="100000">
                                          <p:val>
                                            <p:strVal val="#ppt_h"/>
                                          </p:val>
                                        </p:tav>
                                      </p:tavLst>
                                    </p:anim>
                                    <p:anim calcmode="lin" valueType="num">
                                      <p:cBhvr>
                                        <p:cTn id="64" dur="2000" fill="hold"/>
                                        <p:tgtEl>
                                          <p:spTgt spid="41"/>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2000"/>
                                        <p:tgtEl>
                                          <p:spTgt spid="49"/>
                                        </p:tgtEl>
                                      </p:cBhvr>
                                    </p:animEffect>
                                    <p:anim calcmode="lin" valueType="num">
                                      <p:cBhvr>
                                        <p:cTn id="68" dur="2000" fill="hold"/>
                                        <p:tgtEl>
                                          <p:spTgt spid="49"/>
                                        </p:tgtEl>
                                        <p:attrNameLst>
                                          <p:attrName>style.rotation</p:attrName>
                                        </p:attrNameLst>
                                      </p:cBhvr>
                                      <p:tavLst>
                                        <p:tav tm="0">
                                          <p:val>
                                            <p:fltVal val="720"/>
                                          </p:val>
                                        </p:tav>
                                        <p:tav tm="100000">
                                          <p:val>
                                            <p:fltVal val="0"/>
                                          </p:val>
                                        </p:tav>
                                      </p:tavLst>
                                    </p:anim>
                                    <p:anim calcmode="lin" valueType="num">
                                      <p:cBhvr>
                                        <p:cTn id="69" dur="2000" fill="hold"/>
                                        <p:tgtEl>
                                          <p:spTgt spid="49"/>
                                        </p:tgtEl>
                                        <p:attrNameLst>
                                          <p:attrName>ppt_h</p:attrName>
                                        </p:attrNameLst>
                                      </p:cBhvr>
                                      <p:tavLst>
                                        <p:tav tm="0">
                                          <p:val>
                                            <p:fltVal val="0"/>
                                          </p:val>
                                        </p:tav>
                                        <p:tav tm="100000">
                                          <p:val>
                                            <p:strVal val="#ppt_h"/>
                                          </p:val>
                                        </p:tav>
                                      </p:tavLst>
                                    </p:anim>
                                    <p:anim calcmode="lin" valueType="num">
                                      <p:cBhvr>
                                        <p:cTn id="70" dur="2000" fill="hold"/>
                                        <p:tgtEl>
                                          <p:spTgt spid="49"/>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fade">
                                      <p:cBhvr>
                                        <p:cTn id="73" dur="2000"/>
                                        <p:tgtEl>
                                          <p:spTgt spid="57"/>
                                        </p:tgtEl>
                                      </p:cBhvr>
                                    </p:animEffect>
                                    <p:anim calcmode="lin" valueType="num">
                                      <p:cBhvr>
                                        <p:cTn id="74" dur="2000" fill="hold"/>
                                        <p:tgtEl>
                                          <p:spTgt spid="57"/>
                                        </p:tgtEl>
                                        <p:attrNameLst>
                                          <p:attrName>style.rotation</p:attrName>
                                        </p:attrNameLst>
                                      </p:cBhvr>
                                      <p:tavLst>
                                        <p:tav tm="0">
                                          <p:val>
                                            <p:fltVal val="720"/>
                                          </p:val>
                                        </p:tav>
                                        <p:tav tm="100000">
                                          <p:val>
                                            <p:fltVal val="0"/>
                                          </p:val>
                                        </p:tav>
                                      </p:tavLst>
                                    </p:anim>
                                    <p:anim calcmode="lin" valueType="num">
                                      <p:cBhvr>
                                        <p:cTn id="75" dur="2000" fill="hold"/>
                                        <p:tgtEl>
                                          <p:spTgt spid="57"/>
                                        </p:tgtEl>
                                        <p:attrNameLst>
                                          <p:attrName>ppt_h</p:attrName>
                                        </p:attrNameLst>
                                      </p:cBhvr>
                                      <p:tavLst>
                                        <p:tav tm="0">
                                          <p:val>
                                            <p:fltVal val="0"/>
                                          </p:val>
                                        </p:tav>
                                        <p:tav tm="100000">
                                          <p:val>
                                            <p:strVal val="#ppt_h"/>
                                          </p:val>
                                        </p:tav>
                                      </p:tavLst>
                                    </p:anim>
                                    <p:anim calcmode="lin" valueType="num">
                                      <p:cBhvr>
                                        <p:cTn id="76" dur="2000" fill="hold"/>
                                        <p:tgtEl>
                                          <p:spTgt spid="5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3" grpId="0"/>
      <p:bldP spid="40" grpId="0"/>
      <p:bldP spid="5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5715000" y="762000"/>
            <a:ext cx="3186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التخطيط </a:t>
            </a:r>
          </a:p>
        </p:txBody>
      </p:sp>
      <p:sp>
        <p:nvSpPr>
          <p:cNvPr id="73" name="Rounded Rectangle 72"/>
          <p:cNvSpPr/>
          <p:nvPr/>
        </p:nvSpPr>
        <p:spPr>
          <a:xfrm>
            <a:off x="685800" y="4267200"/>
            <a:ext cx="8001000" cy="16002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 هو التفكير المنظم اللازم لتنفيذ أي عمل ، والذي ينتهي باتخاذ القرارات </a:t>
            </a:r>
            <a:r>
              <a:rPr lang="ar-EG" sz="3200" dirty="0" smtClean="0">
                <a:solidFill>
                  <a:schemeClr val="bg1"/>
                </a:solidFill>
              </a:rPr>
              <a:t>المتعلقة </a:t>
            </a:r>
            <a:r>
              <a:rPr lang="ar-EG" sz="3200" dirty="0">
                <a:solidFill>
                  <a:schemeClr val="bg1"/>
                </a:solidFill>
              </a:rPr>
              <a:t>بما يجب عمله ، ومتى يعمل وكيف ، وما هي الإمكانات البشرية </a:t>
            </a:r>
            <a:r>
              <a:rPr lang="ar-EG" sz="3200" dirty="0" smtClean="0">
                <a:solidFill>
                  <a:schemeClr val="bg1"/>
                </a:solidFill>
              </a:rPr>
              <a:t>والمادية </a:t>
            </a:r>
            <a:r>
              <a:rPr lang="ar-EG" sz="3200" dirty="0">
                <a:solidFill>
                  <a:schemeClr val="bg1"/>
                </a:solidFill>
              </a:rPr>
              <a:t>اللازمة لتنفيذه</a:t>
            </a:r>
          </a:p>
        </p:txBody>
      </p:sp>
      <p:pic>
        <p:nvPicPr>
          <p:cNvPr id="10242" name="Picture 2" descr="F:\دينى\work\صور\تعريف_التخطيط_المالي.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6250" y="685800"/>
            <a:ext cx="3562350" cy="24955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0421537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fade">
                                      <p:cBhvr>
                                        <p:cTn id="1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5715000" y="457200"/>
            <a:ext cx="3186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تعريف أخر </a:t>
            </a:r>
          </a:p>
        </p:txBody>
      </p:sp>
      <p:sp>
        <p:nvSpPr>
          <p:cNvPr id="73" name="Rounded Rectangle 72"/>
          <p:cNvSpPr/>
          <p:nvPr/>
        </p:nvSpPr>
        <p:spPr>
          <a:xfrm>
            <a:off x="685800" y="4114800"/>
            <a:ext cx="8001000" cy="16002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هو عملية وضع الأهداف وتوضيحها وتحويلها إلى أهداف مرحلية وإجرائية </a:t>
            </a:r>
            <a:r>
              <a:rPr lang="ar-EG" sz="3200" dirty="0" smtClean="0">
                <a:solidFill>
                  <a:schemeClr val="bg1"/>
                </a:solidFill>
              </a:rPr>
              <a:t>وكتابة </a:t>
            </a:r>
            <a:r>
              <a:rPr lang="ar-EG" sz="3200" dirty="0">
                <a:solidFill>
                  <a:schemeClr val="bg1"/>
                </a:solidFill>
              </a:rPr>
              <a:t>برنامج زمني لتنفيذها</a:t>
            </a:r>
          </a:p>
        </p:txBody>
      </p:sp>
      <p:pic>
        <p:nvPicPr>
          <p:cNvPr id="11266" name="Picture 2" descr="F:\دينى\work\صور\9889.imgcache.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9500" y="1054100"/>
            <a:ext cx="3340100" cy="2603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7796804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500"/>
                                        <p:tgtEl>
                                          <p:spTgt spid="1126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fade">
                                      <p:cBhvr>
                                        <p:cTn id="1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22098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أهمية التخطيط </a:t>
            </a:r>
          </a:p>
        </p:txBody>
      </p:sp>
    </p:spTree>
    <p:extLst>
      <p:ext uri="{BB962C8B-B14F-4D97-AF65-F5344CB8AC3E}">
        <p14:creationId xmlns:p14="http://schemas.microsoft.com/office/powerpoint/2010/main" xmlns="" val="186798960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تمرير أفقي 8"/>
          <p:cNvSpPr/>
          <p:nvPr/>
        </p:nvSpPr>
        <p:spPr bwMode="auto">
          <a:xfrm>
            <a:off x="519746" y="2060837"/>
            <a:ext cx="8090854" cy="1910687"/>
          </a:xfrm>
          <a:prstGeom prst="horizontalScroll">
            <a:avLst/>
          </a:prstGeom>
          <a:ln>
            <a:headEnd type="none" w="med" len="med"/>
            <a:tailEnd type="none" w="med" len="med"/>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fontAlgn="base" latinLnBrk="1">
              <a:spcBef>
                <a:spcPct val="0"/>
              </a:spcBef>
              <a:spcAft>
                <a:spcPct val="0"/>
              </a:spcAft>
            </a:pPr>
            <a:endParaRPr lang="ar-EG" dirty="0">
              <a:latin typeface="Gulim" panose="020B0600000101010101" pitchFamily="34" charset="-127"/>
              <a:ea typeface="Gulim" panose="020B0600000101010101" pitchFamily="34" charset="-127"/>
            </a:endParaRPr>
          </a:p>
          <a:p>
            <a:pPr algn="ctr" rtl="1" fontAlgn="base" latinLnBrk="1">
              <a:spcBef>
                <a:spcPct val="0"/>
              </a:spcBef>
              <a:spcAft>
                <a:spcPct val="0"/>
              </a:spcAft>
            </a:pPr>
            <a:r>
              <a:rPr lang="ar-EG" sz="5000" dirty="0">
                <a:latin typeface="Gulim" panose="020B0600000101010101" pitchFamily="34" charset="-127"/>
                <a:ea typeface="Gulim" panose="020B0600000101010101" pitchFamily="34" charset="-127"/>
              </a:rPr>
              <a:t>في نهاية الدورة تصبح قادرا على</a:t>
            </a:r>
            <a:endParaRPr lang="ar-SA" sz="5000" dirty="0">
              <a:latin typeface="Gulim" panose="020B0600000101010101" pitchFamily="34" charset="-127"/>
              <a:ea typeface="Gulim" panose="020B0600000101010101" pitchFamily="34" charset="-127"/>
            </a:endParaRPr>
          </a:p>
        </p:txBody>
      </p:sp>
    </p:spTree>
    <p:extLst>
      <p:ext uri="{BB962C8B-B14F-4D97-AF65-F5344CB8AC3E}">
        <p14:creationId xmlns:p14="http://schemas.microsoft.com/office/powerpoint/2010/main" xmlns="" val="21296921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التخطيط هو الجسر الذي نعبر من خلاله للوصول إلى أهدافنا</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يساعد التخطيط على سرعة إنجاز العمل بالشكل المطلوب</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يؤدي التخطيط إلى المعرفة والمتابعة الصادقة لما سيتم تنفيذه</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يحافظ على الوقت والجهد والمال من الضياع</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7300210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يقضي على الفوضى</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يساعد على ترتيب الأولويات في حياتنا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يساعد في التجديد في الأساليب والوسائل التعليمية</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يزيد من فاعلية وإنتاجية الفرد والجماعة</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5132413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عناصر التخطيط </a:t>
            </a:r>
          </a:p>
        </p:txBody>
      </p:sp>
    </p:spTree>
    <p:extLst>
      <p:ext uri="{BB962C8B-B14F-4D97-AF65-F5344CB8AC3E}">
        <p14:creationId xmlns:p14="http://schemas.microsoft.com/office/powerpoint/2010/main" xmlns="" val="109967554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4"/>
          <p:cNvGrpSpPr/>
          <p:nvPr/>
        </p:nvGrpSpPr>
        <p:grpSpPr>
          <a:xfrm>
            <a:off x="2703612" y="1524000"/>
            <a:ext cx="3773388" cy="3124199"/>
            <a:chOff x="-1354454" y="1938986"/>
            <a:chExt cx="3773388" cy="3124199"/>
          </a:xfrm>
        </p:grpSpPr>
        <p:sp>
          <p:nvSpPr>
            <p:cNvPr id="7" name="Hexagon 6"/>
            <p:cNvSpPr/>
            <p:nvPr/>
          </p:nvSpPr>
          <p:spPr>
            <a:xfrm rot="5400000">
              <a:off x="-1383737" y="3339977"/>
              <a:ext cx="1734965" cy="1676400"/>
            </a:xfrm>
            <a:prstGeom prst="hexagon">
              <a:avLst>
                <a:gd name="adj" fmla="val 25000"/>
                <a:gd name="vf" fmla="val 115470"/>
              </a:avLst>
            </a:prstGeom>
            <a:gradFill>
              <a:gsLst>
                <a:gs pos="0">
                  <a:schemeClr val="accent5">
                    <a:lumMod val="75000"/>
                  </a:schemeClr>
                </a:gs>
                <a:gs pos="35000">
                  <a:schemeClr val="accent5"/>
                </a:gs>
                <a:gs pos="100000">
                  <a:schemeClr val="accent1">
                    <a:tint val="15000"/>
                    <a:satMod val="350000"/>
                  </a:schemeClr>
                </a:gs>
              </a:gsLst>
              <a:lin ang="162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Hexagon 4"/>
            <p:cNvSpPr/>
            <p:nvPr/>
          </p:nvSpPr>
          <p:spPr>
            <a:xfrm>
              <a:off x="1516784" y="2792215"/>
              <a:ext cx="902150" cy="10369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ar-EG" sz="3600" kern="1200"/>
            </a:p>
          </p:txBody>
        </p:sp>
        <p:sp>
          <p:nvSpPr>
            <p:cNvPr id="10" name="Hexagon 9"/>
            <p:cNvSpPr/>
            <p:nvPr/>
          </p:nvSpPr>
          <p:spPr>
            <a:xfrm rot="5400000">
              <a:off x="-469337" y="1968269"/>
              <a:ext cx="1734965" cy="1676400"/>
            </a:xfrm>
            <a:prstGeom prst="hexagon">
              <a:avLst>
                <a:gd name="adj" fmla="val 25000"/>
                <a:gd name="vf" fmla="val 115470"/>
              </a:avLst>
            </a:prstGeom>
            <a:gradFill>
              <a:gsLst>
                <a:gs pos="0">
                  <a:schemeClr val="accent5">
                    <a:lumMod val="75000"/>
                  </a:schemeClr>
                </a:gs>
                <a:gs pos="35000">
                  <a:schemeClr val="accent5"/>
                </a:gs>
                <a:gs pos="100000">
                  <a:schemeClr val="accent1">
                    <a:tint val="15000"/>
                    <a:satMod val="350000"/>
                  </a:schemeClr>
                </a:gs>
              </a:gsLst>
              <a:lin ang="162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Hexagon 10"/>
            <p:cNvSpPr/>
            <p:nvPr/>
          </p:nvSpPr>
          <p:spPr>
            <a:xfrm rot="5400000">
              <a:off x="445064" y="3357503"/>
              <a:ext cx="1734965" cy="1676400"/>
            </a:xfrm>
            <a:prstGeom prst="hexagon">
              <a:avLst>
                <a:gd name="adj" fmla="val 25000"/>
                <a:gd name="vf" fmla="val 115470"/>
              </a:avLst>
            </a:prstGeom>
            <a:gradFill>
              <a:gsLst>
                <a:gs pos="0">
                  <a:schemeClr val="accent5">
                    <a:lumMod val="75000"/>
                  </a:schemeClr>
                </a:gs>
                <a:gs pos="35000">
                  <a:schemeClr val="accent5"/>
                </a:gs>
                <a:gs pos="100000">
                  <a:schemeClr val="accent1">
                    <a:tint val="15000"/>
                    <a:satMod val="350000"/>
                  </a:schemeClr>
                </a:gs>
              </a:gsLst>
              <a:lin ang="162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12" name="Rectangle 11"/>
          <p:cNvSpPr/>
          <p:nvPr/>
        </p:nvSpPr>
        <p:spPr>
          <a:xfrm>
            <a:off x="4038600" y="2133600"/>
            <a:ext cx="835485" cy="584775"/>
          </a:xfrm>
          <a:prstGeom prst="rect">
            <a:avLst/>
          </a:prstGeom>
        </p:spPr>
        <p:txBody>
          <a:bodyPr wrap="none">
            <a:spAutoFit/>
          </a:bodyPr>
          <a:lstStyle/>
          <a:p>
            <a:r>
              <a:rPr lang="ar-EG" sz="3200" dirty="0"/>
              <a:t>التنبؤ</a:t>
            </a:r>
          </a:p>
        </p:txBody>
      </p:sp>
      <p:sp>
        <p:nvSpPr>
          <p:cNvPr id="13" name="Rectangle 12"/>
          <p:cNvSpPr/>
          <p:nvPr/>
        </p:nvSpPr>
        <p:spPr>
          <a:xfrm>
            <a:off x="4796388" y="3200400"/>
            <a:ext cx="1223412" cy="1077218"/>
          </a:xfrm>
          <a:prstGeom prst="rect">
            <a:avLst/>
          </a:prstGeom>
        </p:spPr>
        <p:txBody>
          <a:bodyPr wrap="none">
            <a:spAutoFit/>
          </a:bodyPr>
          <a:lstStyle/>
          <a:p>
            <a:pPr algn="ctr" rtl="1"/>
            <a:r>
              <a:rPr lang="ar-EG" sz="3200" dirty="0" smtClean="0"/>
              <a:t> تحديد </a:t>
            </a:r>
          </a:p>
          <a:p>
            <a:pPr algn="ctr" rtl="1"/>
            <a:r>
              <a:rPr lang="ar-EG" sz="3200" dirty="0" smtClean="0"/>
              <a:t>الأهداف</a:t>
            </a:r>
            <a:endParaRPr lang="ar-EG" sz="3200" dirty="0"/>
          </a:p>
        </p:txBody>
      </p:sp>
      <p:sp>
        <p:nvSpPr>
          <p:cNvPr id="14" name="Rectangle 13"/>
          <p:cNvSpPr/>
          <p:nvPr/>
        </p:nvSpPr>
        <p:spPr>
          <a:xfrm>
            <a:off x="2822459" y="3200400"/>
            <a:ext cx="1361270" cy="1077218"/>
          </a:xfrm>
          <a:prstGeom prst="rect">
            <a:avLst/>
          </a:prstGeom>
        </p:spPr>
        <p:txBody>
          <a:bodyPr wrap="none">
            <a:spAutoFit/>
          </a:bodyPr>
          <a:lstStyle/>
          <a:p>
            <a:pPr algn="ctr" rtl="1"/>
            <a:r>
              <a:rPr lang="ar-EG" sz="3200" dirty="0" smtClean="0"/>
              <a:t> قواعد </a:t>
            </a:r>
          </a:p>
          <a:p>
            <a:pPr algn="ctr" rtl="1"/>
            <a:r>
              <a:rPr lang="ar-EG" sz="3200" dirty="0" smtClean="0"/>
              <a:t>وتعليمات</a:t>
            </a:r>
            <a:endParaRPr lang="ar-EG" sz="3200" dirty="0"/>
          </a:p>
        </p:txBody>
      </p:sp>
    </p:spTree>
    <p:extLst>
      <p:ext uri="{BB962C8B-B14F-4D97-AF65-F5344CB8AC3E}">
        <p14:creationId xmlns:p14="http://schemas.microsoft.com/office/powerpoint/2010/main" xmlns="" val="222644000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5715000" y="609600"/>
            <a:ext cx="3186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أولا: التنبؤ</a:t>
            </a:r>
          </a:p>
        </p:txBody>
      </p:sp>
      <p:sp>
        <p:nvSpPr>
          <p:cNvPr id="73" name="Rounded Rectangle 72"/>
          <p:cNvSpPr/>
          <p:nvPr/>
        </p:nvSpPr>
        <p:spPr>
          <a:xfrm>
            <a:off x="685800" y="4191000"/>
            <a:ext cx="8001000" cy="16002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احرص على دقة التنبؤ وأن تكون المعلومات المطروحة من خلاله حديثة وذات فائدة مباشرة وممكنة الإدراك وسهلة الفهم ، لأن الخطط تعتمد على درجة كبيرة من المعلومات</a:t>
            </a:r>
          </a:p>
        </p:txBody>
      </p:sp>
      <p:pic>
        <p:nvPicPr>
          <p:cNvPr id="12290" name="Picture 2" descr="F:\دينى\work\صور\Forex-Forecast.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87627" y="909680"/>
            <a:ext cx="3048000" cy="2819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7383572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500"/>
                                        <p:tgtEl>
                                          <p:spTgt spid="1229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fade">
                                      <p:cBhvr>
                                        <p:cTn id="1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4953000" y="892175"/>
            <a:ext cx="3948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ثانياً : تحديد الأهداف</a:t>
            </a:r>
          </a:p>
        </p:txBody>
      </p:sp>
      <p:sp>
        <p:nvSpPr>
          <p:cNvPr id="73" name="Rounded Rectangle 72"/>
          <p:cNvSpPr/>
          <p:nvPr/>
        </p:nvSpPr>
        <p:spPr>
          <a:xfrm>
            <a:off x="685800" y="4191000"/>
            <a:ext cx="8001000" cy="12954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بعد أن قمت بتحديد الفكرة العامة للنشاط أو البرنامج جاء دور تحديد الأفكار ويشترك في الأهداف المراد تحديدها</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892175"/>
            <a:ext cx="3048000" cy="24340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663199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4953000" y="304800"/>
            <a:ext cx="3948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ثالثاً: قواعد وتعليمات</a:t>
            </a:r>
          </a:p>
        </p:txBody>
      </p:sp>
      <p:sp>
        <p:nvSpPr>
          <p:cNvPr id="73" name="Rounded Rectangle 72"/>
          <p:cNvSpPr/>
          <p:nvPr/>
        </p:nvSpPr>
        <p:spPr>
          <a:xfrm>
            <a:off x="685800" y="1333500"/>
            <a:ext cx="8001000" cy="6477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أن تكون القواعد والتعليمات التي تنظم أوجه النشاط </a:t>
            </a:r>
          </a:p>
        </p:txBody>
      </p:sp>
      <p:graphicFrame>
        <p:nvGraphicFramePr>
          <p:cNvPr id="2" name="Diagram 1"/>
          <p:cNvGraphicFramePr/>
          <p:nvPr>
            <p:extLst>
              <p:ext uri="{D42A27DB-BD31-4B8C-83A1-F6EECF244321}">
                <p14:modId xmlns:p14="http://schemas.microsoft.com/office/powerpoint/2010/main" xmlns="" val="1991481756"/>
              </p:ext>
            </p:extLst>
          </p:nvPr>
        </p:nvGraphicFramePr>
        <p:xfrm>
          <a:off x="1524000" y="2209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0816781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Graphic spid="2"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أنواع التخطيط </a:t>
            </a:r>
          </a:p>
        </p:txBody>
      </p:sp>
    </p:spTree>
    <p:extLst>
      <p:ext uri="{BB962C8B-B14F-4D97-AF65-F5344CB8AC3E}">
        <p14:creationId xmlns:p14="http://schemas.microsoft.com/office/powerpoint/2010/main" xmlns="" val="149036810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4800600" y="1730375"/>
            <a:ext cx="41009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تخطيط طويل الأجل </a:t>
            </a:r>
          </a:p>
        </p:txBody>
      </p:sp>
      <p:sp>
        <p:nvSpPr>
          <p:cNvPr id="73" name="Rounded Rectangle 72"/>
          <p:cNvSpPr/>
          <p:nvPr/>
        </p:nvSpPr>
        <p:spPr>
          <a:xfrm>
            <a:off x="685800" y="4572000"/>
            <a:ext cx="8001000" cy="1143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الخطط التي توضح ما سوف تنجزه خلال الأشهر الثلاثة القادمة مدة تزيد على أسبوع</a:t>
            </a:r>
          </a:p>
        </p:txBody>
      </p:sp>
      <p:pic>
        <p:nvPicPr>
          <p:cNvPr id="13314" name="Picture 2" descr="F:\دينى\work\صور\beb03f9e-247e-4f12-a8e6-d92acaff736a.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0" y="1066800"/>
            <a:ext cx="3238500" cy="2438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5954005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fade">
                                      <p:cBhvr>
                                        <p:cTn id="1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4800600" y="533400"/>
            <a:ext cx="41009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تخطيط قصير الأجل </a:t>
            </a:r>
          </a:p>
        </p:txBody>
      </p:sp>
      <p:sp>
        <p:nvSpPr>
          <p:cNvPr id="73" name="Rounded Rectangle 72"/>
          <p:cNvSpPr/>
          <p:nvPr/>
        </p:nvSpPr>
        <p:spPr>
          <a:xfrm>
            <a:off x="685800" y="4724400"/>
            <a:ext cx="8001000" cy="8382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الخطط المنتظر إنجازها اليوم أو خلال هذا الأسبوع</a:t>
            </a:r>
          </a:p>
        </p:txBody>
      </p:sp>
      <p:pic>
        <p:nvPicPr>
          <p:cNvPr id="14338" name="Picture 2" descr="F:\دينى\work\صور\imaلالge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4741" y="990600"/>
            <a:ext cx="3455260" cy="2590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1206100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500"/>
                                        <p:tgtEl>
                                          <p:spTgt spid="143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fade">
                                      <p:cBhvr>
                                        <p:cTn id="1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4" name="圆角矩形 4"/>
          <p:cNvSpPr>
            <a:spLocks noChangeArrowheads="1"/>
          </p:cNvSpPr>
          <p:nvPr/>
        </p:nvSpPr>
        <p:spPr bwMode="auto">
          <a:xfrm>
            <a:off x="2498404" y="446554"/>
            <a:ext cx="6430388" cy="642938"/>
          </a:xfrm>
          <a:prstGeom prst="roundRect">
            <a:avLst>
              <a:gd name="adj" fmla="val 16667"/>
            </a:avLst>
          </a:prstGeom>
          <a:gradFill>
            <a:gsLst>
              <a:gs pos="0">
                <a:srgbClr val="00B0F0"/>
              </a:gs>
              <a:gs pos="50000">
                <a:srgbClr val="00B0F0"/>
              </a:gs>
              <a:gs pos="100000">
                <a:schemeClr val="tx2">
                  <a:lumMod val="60000"/>
                  <a:lumOff val="40000"/>
                </a:schemeClr>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altLang="zh-CN" sz="3000" b="1" dirty="0">
                <a:solidFill>
                  <a:prstClr val="white"/>
                </a:solidFill>
                <a:latin typeface="Arial" panose="020B0604020202020204" pitchFamily="34" charset="0"/>
                <a:ea typeface="SimSun" panose="02010600030101010101" pitchFamily="2" charset="-122"/>
              </a:rPr>
              <a:t>تحديد مفهوم إدارة الوقت</a:t>
            </a:r>
            <a:r>
              <a:rPr lang="ar-EG" altLang="zh-CN" dirty="0">
                <a:latin typeface="Gulim" panose="020B0600000101010101" pitchFamily="34" charset="-127"/>
                <a:ea typeface="Gulim" panose="020B0600000101010101" pitchFamily="34" charset="-127"/>
              </a:rPr>
              <a:t> </a:t>
            </a:r>
          </a:p>
        </p:txBody>
      </p:sp>
      <p:sp>
        <p:nvSpPr>
          <p:cNvPr id="64" name="圆角矩形 8"/>
          <p:cNvSpPr>
            <a:spLocks noChangeArrowheads="1"/>
          </p:cNvSpPr>
          <p:nvPr/>
        </p:nvSpPr>
        <p:spPr bwMode="auto">
          <a:xfrm>
            <a:off x="2186665" y="1485679"/>
            <a:ext cx="6430388" cy="642938"/>
          </a:xfrm>
          <a:prstGeom prst="roundRect">
            <a:avLst>
              <a:gd name="adj" fmla="val 16667"/>
            </a:avLst>
          </a:prstGeom>
          <a:gradFill>
            <a:gsLst>
              <a:gs pos="0">
                <a:srgbClr val="00B0F0"/>
              </a:gs>
              <a:gs pos="50000">
                <a:srgbClr val="00B0F0"/>
              </a:gs>
              <a:gs pos="100000">
                <a:schemeClr val="tx2">
                  <a:lumMod val="60000"/>
                  <a:lumOff val="40000"/>
                </a:schemeClr>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SA" sz="3000" b="1" dirty="0">
                <a:solidFill>
                  <a:prstClr val="white"/>
                </a:solidFill>
                <a:latin typeface="Arial" panose="020B0604020202020204" pitchFamily="34" charset="0"/>
                <a:ea typeface="SimSun" panose="02010600030101010101" pitchFamily="2" charset="-122"/>
              </a:rPr>
              <a:t>معرفة أهمية تنظيم الوقت </a:t>
            </a:r>
          </a:p>
        </p:txBody>
      </p:sp>
      <p:sp>
        <p:nvSpPr>
          <p:cNvPr id="68" name="圆角矩形 12"/>
          <p:cNvSpPr>
            <a:spLocks noChangeArrowheads="1"/>
          </p:cNvSpPr>
          <p:nvPr/>
        </p:nvSpPr>
        <p:spPr bwMode="auto">
          <a:xfrm>
            <a:off x="1677493" y="2488842"/>
            <a:ext cx="6430388" cy="642937"/>
          </a:xfrm>
          <a:prstGeom prst="roundRect">
            <a:avLst>
              <a:gd name="adj" fmla="val 16667"/>
            </a:avLst>
          </a:prstGeom>
          <a:gradFill>
            <a:gsLst>
              <a:gs pos="0">
                <a:srgbClr val="00B0F0"/>
              </a:gs>
              <a:gs pos="50000">
                <a:srgbClr val="00B0F0"/>
              </a:gs>
              <a:gs pos="100000">
                <a:schemeClr val="tx2">
                  <a:lumMod val="60000"/>
                  <a:lumOff val="40000"/>
                </a:schemeClr>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SA" sz="3000" b="1" dirty="0">
                <a:solidFill>
                  <a:prstClr val="white"/>
                </a:solidFill>
                <a:latin typeface="Arial" panose="020B0604020202020204" pitchFamily="34" charset="0"/>
                <a:ea typeface="SimSun" panose="02010600030101010101" pitchFamily="2" charset="-122"/>
              </a:rPr>
              <a:t>معرفة قواعد إدارة الوقت</a:t>
            </a:r>
          </a:p>
        </p:txBody>
      </p:sp>
      <p:sp>
        <p:nvSpPr>
          <p:cNvPr id="23" name="圆角矩形 12"/>
          <p:cNvSpPr>
            <a:spLocks noChangeArrowheads="1"/>
          </p:cNvSpPr>
          <p:nvPr/>
        </p:nvSpPr>
        <p:spPr bwMode="auto">
          <a:xfrm>
            <a:off x="1293013" y="3514090"/>
            <a:ext cx="6430388" cy="642937"/>
          </a:xfrm>
          <a:prstGeom prst="roundRect">
            <a:avLst>
              <a:gd name="adj" fmla="val 16667"/>
            </a:avLst>
          </a:prstGeom>
          <a:gradFill>
            <a:gsLst>
              <a:gs pos="0">
                <a:srgbClr val="00B0F0"/>
              </a:gs>
              <a:gs pos="50000">
                <a:srgbClr val="00B0F0"/>
              </a:gs>
              <a:gs pos="100000">
                <a:schemeClr val="tx2">
                  <a:lumMod val="60000"/>
                  <a:lumOff val="40000"/>
                </a:schemeClr>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SA" sz="3000" b="1" dirty="0">
                <a:solidFill>
                  <a:prstClr val="white"/>
                </a:solidFill>
                <a:latin typeface="Arial" panose="020B0604020202020204" pitchFamily="34" charset="0"/>
                <a:ea typeface="SimSun" panose="02010600030101010101" pitchFamily="2" charset="-122"/>
              </a:rPr>
              <a:t>استنتاج خطوات ومبادئ الإدارة الناجحة للوقت</a:t>
            </a:r>
          </a:p>
        </p:txBody>
      </p:sp>
      <p:sp>
        <p:nvSpPr>
          <p:cNvPr id="24" name="圆角矩形 12"/>
          <p:cNvSpPr>
            <a:spLocks noChangeArrowheads="1"/>
          </p:cNvSpPr>
          <p:nvPr/>
        </p:nvSpPr>
        <p:spPr bwMode="auto">
          <a:xfrm>
            <a:off x="648751" y="4594792"/>
            <a:ext cx="6430388" cy="642937"/>
          </a:xfrm>
          <a:prstGeom prst="roundRect">
            <a:avLst>
              <a:gd name="adj" fmla="val 16667"/>
            </a:avLst>
          </a:prstGeom>
          <a:gradFill>
            <a:gsLst>
              <a:gs pos="0">
                <a:srgbClr val="00B0F0"/>
              </a:gs>
              <a:gs pos="50000">
                <a:srgbClr val="00B0F0"/>
              </a:gs>
              <a:gs pos="100000">
                <a:schemeClr val="tx2">
                  <a:lumMod val="60000"/>
                  <a:lumOff val="40000"/>
                </a:schemeClr>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SA" sz="3000" b="1" dirty="0">
                <a:solidFill>
                  <a:prstClr val="white"/>
                </a:solidFill>
                <a:latin typeface="Arial" panose="020B0604020202020204" pitchFamily="34" charset="0"/>
                <a:ea typeface="SimSun" panose="02010600030101010101" pitchFamily="2" charset="-122"/>
              </a:rPr>
              <a:t>معرفة مضيعات الوقت</a:t>
            </a:r>
          </a:p>
        </p:txBody>
      </p:sp>
    </p:spTree>
    <p:extLst>
      <p:ext uri="{BB962C8B-B14F-4D97-AF65-F5344CB8AC3E}">
        <p14:creationId xmlns:p14="http://schemas.microsoft.com/office/powerpoint/2010/main" xmlns="" val="189064007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barn(inVertical)">
                                      <p:cBhvr>
                                        <p:cTn id="11" dur="500"/>
                                        <p:tgtEl>
                                          <p:spTgt spid="6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68"/>
                                        </p:tgtEl>
                                        <p:attrNameLst>
                                          <p:attrName>style.visibility</p:attrName>
                                        </p:attrNameLst>
                                      </p:cBhvr>
                                      <p:to>
                                        <p:strVal val="visible"/>
                                      </p:to>
                                    </p:set>
                                    <p:animEffect transition="in" filter="barn(inVertical)">
                                      <p:cBhvr>
                                        <p:cTn id="15" dur="500"/>
                                        <p:tgtEl>
                                          <p:spTgt spid="68"/>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64" grpId="0" animBg="1"/>
      <p:bldP spid="68" grpId="0" animBg="1"/>
      <p:bldP spid="23" grpId="0" animBg="1"/>
      <p:bldP spid="2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3429000" y="511175"/>
            <a:ext cx="5472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أدوات التخطيط قصيرة الأجل </a:t>
            </a:r>
          </a:p>
        </p:txBody>
      </p:sp>
      <p:sp>
        <p:nvSpPr>
          <p:cNvPr id="73" name="Rounded Rectangle 72"/>
          <p:cNvSpPr/>
          <p:nvPr/>
        </p:nvSpPr>
        <p:spPr>
          <a:xfrm>
            <a:off x="685800" y="2133600"/>
            <a:ext cx="8001000" cy="9906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solidFill>
                  <a:schemeClr val="bg1"/>
                </a:solidFill>
              </a:rPr>
              <a:t>الخطط قصيرة الأجل توضع في صورة خطوات عمل يومية </a:t>
            </a:r>
            <a:r>
              <a:rPr lang="ar-EG" sz="3200" dirty="0" smtClean="0">
                <a:solidFill>
                  <a:schemeClr val="bg1"/>
                </a:solidFill>
              </a:rPr>
              <a:t>وأسبوعية </a:t>
            </a:r>
            <a:r>
              <a:rPr lang="ar-EG" sz="3200" dirty="0">
                <a:solidFill>
                  <a:schemeClr val="bg1"/>
                </a:solidFill>
              </a:rPr>
              <a:t>وهي </a:t>
            </a:r>
          </a:p>
        </p:txBody>
      </p:sp>
      <p:sp>
        <p:nvSpPr>
          <p:cNvPr id="5" name="Rounded Rectangle 4"/>
          <p:cNvSpPr/>
          <p:nvPr/>
        </p:nvSpPr>
        <p:spPr>
          <a:xfrm>
            <a:off x="2133600" y="3657600"/>
            <a:ext cx="5562600" cy="6858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الخطط الأسبوعية </a:t>
            </a:r>
            <a:endParaRPr lang="ar-EG" sz="3200" dirty="0">
              <a:solidFill>
                <a:schemeClr val="dk1"/>
              </a:solidFill>
            </a:endParaRPr>
          </a:p>
        </p:txBody>
      </p:sp>
      <p:sp>
        <p:nvSpPr>
          <p:cNvPr id="6" name="Oval 5"/>
          <p:cNvSpPr/>
          <p:nvPr/>
        </p:nvSpPr>
        <p:spPr>
          <a:xfrm>
            <a:off x="7848600" y="3733800"/>
            <a:ext cx="609600" cy="60960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smtClean="0">
                <a:solidFill>
                  <a:schemeClr val="bg1"/>
                </a:solidFill>
              </a:rPr>
              <a:t>1</a:t>
            </a:r>
            <a:endParaRPr lang="ar-EG" sz="3200" dirty="0">
              <a:solidFill>
                <a:schemeClr val="bg1"/>
              </a:solidFill>
            </a:endParaRPr>
          </a:p>
        </p:txBody>
      </p:sp>
      <p:sp>
        <p:nvSpPr>
          <p:cNvPr id="7" name="Rounded Rectangle 6"/>
          <p:cNvSpPr/>
          <p:nvPr/>
        </p:nvSpPr>
        <p:spPr>
          <a:xfrm>
            <a:off x="2133600" y="4876800"/>
            <a:ext cx="5562600" cy="6858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a:t>الخطط اليومية </a:t>
            </a:r>
            <a:endParaRPr lang="ar-EG" sz="3200" dirty="0">
              <a:solidFill>
                <a:schemeClr val="dk1"/>
              </a:solidFill>
            </a:endParaRPr>
          </a:p>
        </p:txBody>
      </p:sp>
      <p:sp>
        <p:nvSpPr>
          <p:cNvPr id="8" name="Oval 7"/>
          <p:cNvSpPr/>
          <p:nvPr/>
        </p:nvSpPr>
        <p:spPr>
          <a:xfrm>
            <a:off x="7848600" y="4953000"/>
            <a:ext cx="609600" cy="60960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ar-EG" sz="3200" dirty="0" smtClean="0">
                <a:solidFill>
                  <a:schemeClr val="bg1"/>
                </a:solidFill>
              </a:rPr>
              <a:t>2</a:t>
            </a:r>
            <a:endParaRPr lang="ar-EG" sz="3200" dirty="0">
              <a:solidFill>
                <a:schemeClr val="bg1"/>
              </a:solidFill>
            </a:endParaRPr>
          </a:p>
        </p:txBody>
      </p:sp>
    </p:spTree>
    <p:extLst>
      <p:ext uri="{BB962C8B-B14F-4D97-AF65-F5344CB8AC3E}">
        <p14:creationId xmlns:p14="http://schemas.microsoft.com/office/powerpoint/2010/main" xmlns="" val="161202823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5" grpId="0" animBg="1"/>
      <p:bldP spid="6" grpId="0" animBg="1"/>
      <p:bldP spid="7" grpId="0" animBg="1"/>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834503" y="1733550"/>
            <a:ext cx="7151689"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r" rtl="1"/>
            <a:r>
              <a:rPr lang="ar-EG" altLang="zh-CN" sz="2400" b="1" dirty="0">
                <a:solidFill>
                  <a:srgbClr val="002060"/>
                </a:solidFill>
                <a:ea typeface="幼圆" pitchFamily="1" charset="-122"/>
              </a:rPr>
              <a:t>توضح الخطط الأسبوعية الأعمال التي تود أن تنجزها بانتهاء الأسبوع</a:t>
            </a:r>
          </a:p>
        </p:txBody>
      </p:sp>
      <p:sp>
        <p:nvSpPr>
          <p:cNvPr id="3" name="Rectangle 4"/>
          <p:cNvSpPr>
            <a:spLocks noChangeArrowheads="1"/>
          </p:cNvSpPr>
          <p:nvPr/>
        </p:nvSpPr>
        <p:spPr bwMode="auto">
          <a:xfrm>
            <a:off x="834503" y="2765425"/>
            <a:ext cx="7151689"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يمكن وضعها في يوم الجمعة</a:t>
            </a:r>
          </a:p>
        </p:txBody>
      </p:sp>
      <p:sp>
        <p:nvSpPr>
          <p:cNvPr id="4" name="Rectangle 5"/>
          <p:cNvSpPr>
            <a:spLocks noChangeArrowheads="1"/>
          </p:cNvSpPr>
          <p:nvPr/>
        </p:nvSpPr>
        <p:spPr bwMode="auto">
          <a:xfrm>
            <a:off x="834503" y="3797300"/>
            <a:ext cx="7151689"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r" rtl="1"/>
            <a:r>
              <a:rPr lang="ar-EG" altLang="zh-CN" sz="2200" b="1" dirty="0">
                <a:solidFill>
                  <a:srgbClr val="002060"/>
                </a:solidFill>
                <a:ea typeface="幼圆" pitchFamily="1" charset="-122"/>
              </a:rPr>
              <a:t>عند اكتمال وضع المخطط ضعه في مكان قريب لكي يمكن الرجوع إليه بسهوله</a:t>
            </a:r>
          </a:p>
        </p:txBody>
      </p:sp>
      <p:sp>
        <p:nvSpPr>
          <p:cNvPr id="5" name="Rectangle 6"/>
          <p:cNvSpPr>
            <a:spLocks noChangeArrowheads="1"/>
          </p:cNvSpPr>
          <p:nvPr/>
        </p:nvSpPr>
        <p:spPr bwMode="auto">
          <a:xfrm>
            <a:off x="834503" y="4829175"/>
            <a:ext cx="7151689" cy="504825"/>
          </a:xfrm>
          <a:prstGeom prst="rect">
            <a:avLst/>
          </a:prstGeom>
          <a:solidFill>
            <a:srgbClr val="00B0F0"/>
          </a:solidFill>
          <a:ln>
            <a:noFill/>
          </a:ln>
          <a:effectLst/>
          <a:extLst/>
        </p:spPr>
        <p:txBody>
          <a:bodyPr wrap="none" anchor="ctr"/>
          <a:lstStyle/>
          <a:p>
            <a:pPr algn="r" rtl="1"/>
            <a:r>
              <a:rPr lang="ar-EG" altLang="zh-CN" sz="2200" b="1" dirty="0">
                <a:solidFill>
                  <a:srgbClr val="002060"/>
                </a:solidFill>
                <a:ea typeface="幼圆" pitchFamily="1" charset="-122"/>
              </a:rPr>
              <a:t>تحول الأعمال اليومية إلى الجدول اليومي وتنفذها حسب الأولوية الموضوعة</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7957"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7957"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7957"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7957"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5486400" y="228600"/>
            <a:ext cx="3415126" cy="533400"/>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الخطة الأسبوعية </a:t>
            </a:r>
          </a:p>
        </p:txBody>
      </p:sp>
    </p:spTree>
    <p:extLst>
      <p:ext uri="{BB962C8B-B14F-4D97-AF65-F5344CB8AC3E}">
        <p14:creationId xmlns:p14="http://schemas.microsoft.com/office/powerpoint/2010/main" xmlns="" val="334999868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2299874" y="304800"/>
            <a:ext cx="45581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مخطط العمل الأسبوعي</a:t>
            </a:r>
          </a:p>
        </p:txBody>
      </p:sp>
      <p:sp>
        <p:nvSpPr>
          <p:cNvPr id="2" name="Rectangle 1"/>
          <p:cNvSpPr/>
          <p:nvPr/>
        </p:nvSpPr>
        <p:spPr>
          <a:xfrm>
            <a:off x="457200" y="1371600"/>
            <a:ext cx="8382000" cy="1077218"/>
          </a:xfrm>
          <a:prstGeom prst="rect">
            <a:avLst/>
          </a:prstGeom>
        </p:spPr>
        <p:txBody>
          <a:bodyPr wrap="square">
            <a:spAutoFit/>
          </a:bodyPr>
          <a:lstStyle/>
          <a:p>
            <a:pPr algn="r" rtl="1"/>
            <a:r>
              <a:rPr lang="ar-EG" sz="3200" dirty="0">
                <a:solidFill>
                  <a:schemeClr val="bg1"/>
                </a:solidFill>
              </a:rPr>
              <a:t>للأسبوع المبتدأ في .................................</a:t>
            </a:r>
          </a:p>
          <a:p>
            <a:pPr algn="r" rtl="1"/>
            <a:r>
              <a:rPr lang="ar-EG" sz="3200" dirty="0">
                <a:solidFill>
                  <a:schemeClr val="bg1"/>
                </a:solidFill>
              </a:rPr>
              <a:t>الأهداف : </a:t>
            </a:r>
            <a:r>
              <a:rPr lang="ar-EG" sz="3200" dirty="0" smtClean="0">
                <a:solidFill>
                  <a:schemeClr val="bg1"/>
                </a:solidFill>
              </a:rPr>
              <a:t>1-............. 2- ................. 3- .................</a:t>
            </a:r>
            <a:endParaRPr lang="ar-EG" sz="3200"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xmlns="" val="3278959368"/>
              </p:ext>
            </p:extLst>
          </p:nvPr>
        </p:nvGraphicFramePr>
        <p:xfrm>
          <a:off x="304799" y="1524000"/>
          <a:ext cx="8534401" cy="4343400"/>
        </p:xfrm>
        <a:graphic>
          <a:graphicData uri="http://schemas.openxmlformats.org/drawingml/2006/table">
            <a:tbl>
              <a:tblPr rtl="1" firstRow="1" firstCol="1" lastRow="1" lastCol="1" bandRow="1" bandCol="1">
                <a:tableStyleId>{35758FB7-9AC5-4552-8A53-C91805E547FA}</a:tableStyleId>
              </a:tblPr>
              <a:tblGrid>
                <a:gridCol w="2192867"/>
                <a:gridCol w="2192867"/>
                <a:gridCol w="2192867"/>
                <a:gridCol w="1955800"/>
              </a:tblGrid>
              <a:tr h="434340">
                <a:tc>
                  <a:txBody>
                    <a:bodyPr/>
                    <a:lstStyle/>
                    <a:p>
                      <a:pPr algn="ctr" rtl="1">
                        <a:spcAft>
                          <a:spcPts val="0"/>
                        </a:spcAft>
                      </a:pPr>
                      <a:r>
                        <a:rPr lang="ar-SA" sz="2000" dirty="0">
                          <a:effectLst/>
                        </a:rPr>
                        <a:t>المهمة</a:t>
                      </a:r>
                      <a:endParaRPr lang="en-US" sz="1200" dirty="0">
                        <a:effectLst/>
                        <a:latin typeface="Times New Roman"/>
                        <a:ea typeface="Times New Roman"/>
                      </a:endParaRPr>
                    </a:p>
                  </a:txBody>
                  <a:tcPr marL="68580" marR="68580" marT="0" marB="0"/>
                </a:tc>
                <a:tc>
                  <a:txBody>
                    <a:bodyPr/>
                    <a:lstStyle/>
                    <a:p>
                      <a:pPr algn="ctr" rtl="1">
                        <a:spcAft>
                          <a:spcPts val="0"/>
                        </a:spcAft>
                      </a:pPr>
                      <a:r>
                        <a:rPr lang="ar-SA" sz="2000">
                          <a:effectLst/>
                        </a:rPr>
                        <a:t>الأولوية</a:t>
                      </a:r>
                      <a:endParaRPr lang="en-US" sz="1200">
                        <a:effectLst/>
                        <a:latin typeface="Times New Roman"/>
                        <a:ea typeface="Times New Roman"/>
                      </a:endParaRPr>
                    </a:p>
                  </a:txBody>
                  <a:tcPr marL="68580" marR="68580" marT="0" marB="0"/>
                </a:tc>
                <a:tc>
                  <a:txBody>
                    <a:bodyPr/>
                    <a:lstStyle/>
                    <a:p>
                      <a:pPr algn="ctr" rtl="1">
                        <a:spcAft>
                          <a:spcPts val="0"/>
                        </a:spcAft>
                      </a:pPr>
                      <a:r>
                        <a:rPr lang="ar-SA" sz="2000">
                          <a:effectLst/>
                        </a:rPr>
                        <a:t>الوقت</a:t>
                      </a:r>
                      <a:endParaRPr lang="en-US" sz="1200">
                        <a:effectLst/>
                        <a:latin typeface="Times New Roman"/>
                        <a:ea typeface="Times New Roman"/>
                      </a:endParaRPr>
                    </a:p>
                  </a:txBody>
                  <a:tcPr marL="68580" marR="68580" marT="0" marB="0"/>
                </a:tc>
                <a:tc>
                  <a:txBody>
                    <a:bodyPr/>
                    <a:lstStyle/>
                    <a:p>
                      <a:pPr algn="ctr" rtl="1">
                        <a:spcAft>
                          <a:spcPts val="0"/>
                        </a:spcAft>
                      </a:pPr>
                      <a:r>
                        <a:rPr lang="ar-SA" sz="2000">
                          <a:effectLst/>
                        </a:rPr>
                        <a:t>تاريخ الانجاز</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dirty="0">
                          <a:effectLst/>
                        </a:rPr>
                        <a:t> </a:t>
                      </a:r>
                      <a:endParaRPr lang="en-US" sz="1200" dirty="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r>
              <a:tr h="434340">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a:effectLst/>
                        </a:rPr>
                        <a:t> </a:t>
                      </a:r>
                      <a:endParaRPr lang="en-US" sz="1200">
                        <a:effectLst/>
                        <a:latin typeface="Times New Roman"/>
                        <a:ea typeface="Times New Roman"/>
                      </a:endParaRPr>
                    </a:p>
                  </a:txBody>
                  <a:tcPr marL="68580" marR="68580" marT="0" marB="0"/>
                </a:tc>
                <a:tc>
                  <a:txBody>
                    <a:bodyPr/>
                    <a:lstStyle/>
                    <a:p>
                      <a:pPr algn="r" rtl="1">
                        <a:spcAft>
                          <a:spcPts val="0"/>
                        </a:spcAft>
                      </a:pPr>
                      <a:r>
                        <a:rPr lang="ar-SA" sz="2000" dirty="0">
                          <a:effectLst/>
                        </a:rPr>
                        <a:t> </a:t>
                      </a:r>
                      <a:endParaRPr lang="en-US" sz="1200" dirty="0">
                        <a:effectLst/>
                        <a:latin typeface="Times New Roman"/>
                        <a:ea typeface="Times New Roman"/>
                      </a:endParaRPr>
                    </a:p>
                  </a:txBody>
                  <a:tcPr marL="68580" marR="68580" marT="0" marB="0"/>
                </a:tc>
                <a:tc>
                  <a:txBody>
                    <a:bodyPr/>
                    <a:lstStyle/>
                    <a:p>
                      <a:pPr algn="r" rtl="1">
                        <a:spcAft>
                          <a:spcPts val="0"/>
                        </a:spcAft>
                      </a:pPr>
                      <a:r>
                        <a:rPr lang="ar-SA" sz="2000" dirty="0">
                          <a:effectLst/>
                        </a:rPr>
                        <a:t> </a:t>
                      </a:r>
                      <a:endParaRPr lang="en-US" sz="12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xmlns="" val="377516836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834503" y="1733550"/>
            <a:ext cx="7151689"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عملية التخطيط اليومي هي ذروة الاستفادة من الوقت</a:t>
            </a:r>
          </a:p>
        </p:txBody>
      </p:sp>
      <p:sp>
        <p:nvSpPr>
          <p:cNvPr id="3" name="Rectangle 4"/>
          <p:cNvSpPr>
            <a:spLocks noChangeArrowheads="1"/>
          </p:cNvSpPr>
          <p:nvPr/>
        </p:nvSpPr>
        <p:spPr bwMode="auto">
          <a:xfrm>
            <a:off x="834503" y="2765425"/>
            <a:ext cx="7151689"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000" b="1" dirty="0">
                <a:solidFill>
                  <a:srgbClr val="002060"/>
                </a:solidFill>
                <a:ea typeface="幼圆" pitchFamily="1" charset="-122"/>
              </a:rPr>
              <a:t>إذا اكتسبت عادة عمل أجندة يومية فإنك ستسجل كثيرا من الأنشطة التي تقوم بها</a:t>
            </a:r>
          </a:p>
        </p:txBody>
      </p:sp>
      <p:sp>
        <p:nvSpPr>
          <p:cNvPr id="4" name="Rectangle 5"/>
          <p:cNvSpPr>
            <a:spLocks noChangeArrowheads="1"/>
          </p:cNvSpPr>
          <p:nvPr/>
        </p:nvSpPr>
        <p:spPr bwMode="auto">
          <a:xfrm>
            <a:off x="834503" y="3797300"/>
            <a:ext cx="7151689"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راجع القائمة في نهاية اليوم، وإذا بقي منها شيء </a:t>
            </a:r>
            <a:r>
              <a:rPr lang="ar-EG" altLang="zh-CN" sz="2400" b="1" dirty="0" smtClean="0">
                <a:solidFill>
                  <a:srgbClr val="002060"/>
                </a:solidFill>
                <a:ea typeface="幼圆" pitchFamily="1" charset="-122"/>
              </a:rPr>
              <a:t>فيحوله لليوم </a:t>
            </a:r>
            <a:r>
              <a:rPr lang="ar-EG" altLang="zh-CN" sz="2400" b="1" dirty="0">
                <a:solidFill>
                  <a:srgbClr val="002060"/>
                </a:solidFill>
                <a:ea typeface="幼圆" pitchFamily="1" charset="-122"/>
              </a:rPr>
              <a:t>التالي</a:t>
            </a:r>
          </a:p>
        </p:txBody>
      </p:sp>
      <p:sp>
        <p:nvSpPr>
          <p:cNvPr id="5" name="Rectangle 6"/>
          <p:cNvSpPr>
            <a:spLocks noChangeArrowheads="1"/>
          </p:cNvSpPr>
          <p:nvPr/>
        </p:nvSpPr>
        <p:spPr bwMode="auto">
          <a:xfrm>
            <a:off x="834503" y="4829175"/>
            <a:ext cx="7151689" cy="504825"/>
          </a:xfrm>
          <a:prstGeom prst="rect">
            <a:avLst/>
          </a:prstGeom>
          <a:solidFill>
            <a:srgbClr val="00B0F0"/>
          </a:solidFill>
          <a:ln>
            <a:noFill/>
          </a:ln>
          <a:effectLst/>
          <a:extLst/>
        </p:spPr>
        <p:txBody>
          <a:bodyPr wrap="none" anchor="ctr"/>
          <a:lstStyle/>
          <a:p>
            <a:pPr algn="ctr" rtl="1"/>
            <a:r>
              <a:rPr lang="ar-EG" altLang="zh-CN" sz="2200" b="1" dirty="0">
                <a:solidFill>
                  <a:srgbClr val="002060"/>
                </a:solidFill>
                <a:ea typeface="幼圆" pitchFamily="1" charset="-122"/>
              </a:rPr>
              <a:t>تحول الأعمال اليومية إلى الجدول اليومي وتنفذها حسب الأولوية الموضوعة</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7957"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7957"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7957"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7957"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5486400" y="228600"/>
            <a:ext cx="3415126" cy="685800"/>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الخطط اليومية</a:t>
            </a:r>
          </a:p>
        </p:txBody>
      </p:sp>
    </p:spTree>
    <p:extLst>
      <p:ext uri="{BB962C8B-B14F-4D97-AF65-F5344CB8AC3E}">
        <p14:creationId xmlns:p14="http://schemas.microsoft.com/office/powerpoint/2010/main" xmlns="" val="191407797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AutoShape 7"/>
          <p:cNvSpPr>
            <a:spLocks noChangeArrowheads="1"/>
          </p:cNvSpPr>
          <p:nvPr/>
        </p:nvSpPr>
        <p:spPr bwMode="auto">
          <a:xfrm>
            <a:off x="2299874" y="228600"/>
            <a:ext cx="45581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مخطط العمل اليومي</a:t>
            </a:r>
          </a:p>
        </p:txBody>
      </p:sp>
      <p:graphicFrame>
        <p:nvGraphicFramePr>
          <p:cNvPr id="6" name="Table 5"/>
          <p:cNvGraphicFramePr>
            <a:graphicFrameLocks noGrp="1"/>
          </p:cNvGraphicFramePr>
          <p:nvPr>
            <p:extLst>
              <p:ext uri="{D42A27DB-BD31-4B8C-83A1-F6EECF244321}">
                <p14:modId xmlns:p14="http://schemas.microsoft.com/office/powerpoint/2010/main" xmlns="" val="3487417426"/>
              </p:ext>
            </p:extLst>
          </p:nvPr>
        </p:nvGraphicFramePr>
        <p:xfrm>
          <a:off x="304800" y="1295399"/>
          <a:ext cx="8534400" cy="5377440"/>
        </p:xfrm>
        <a:graphic>
          <a:graphicData uri="http://schemas.openxmlformats.org/drawingml/2006/table">
            <a:tbl>
              <a:tblPr firstRow="1" firstCol="1" lastRow="1" lastCol="1" bandRow="1" bandCol="1">
                <a:tableStyleId>{35758FB7-9AC5-4552-8A53-C91805E547FA}</a:tableStyleId>
              </a:tblPr>
              <a:tblGrid>
                <a:gridCol w="2686756"/>
                <a:gridCol w="2350910"/>
                <a:gridCol w="3496734"/>
              </a:tblGrid>
              <a:tr h="427860">
                <a:tc gridSpan="3">
                  <a:txBody>
                    <a:bodyPr/>
                    <a:lstStyle/>
                    <a:p>
                      <a:pPr marR="685800" algn="ctr" rtl="0">
                        <a:spcAft>
                          <a:spcPts val="0"/>
                        </a:spcAft>
                      </a:pPr>
                      <a:r>
                        <a:rPr lang="ar-SA" sz="1600" dirty="0">
                          <a:effectLst/>
                        </a:rPr>
                        <a:t>مخطط العمل اليومي</a:t>
                      </a:r>
                      <a:endParaRPr lang="en-US" sz="1600" dirty="0">
                        <a:effectLst/>
                      </a:endParaRPr>
                    </a:p>
                    <a:p>
                      <a:pPr marR="685800" algn="ctr" rtl="0">
                        <a:spcAft>
                          <a:spcPts val="0"/>
                        </a:spcAft>
                      </a:pPr>
                      <a:r>
                        <a:rPr lang="ar-SA" sz="1600" dirty="0">
                          <a:effectLst/>
                        </a:rPr>
                        <a:t>التاريخ :      /    /   </a:t>
                      </a:r>
                      <a:r>
                        <a:rPr lang="ar-EG" sz="1600" dirty="0" smtClean="0">
                          <a:effectLst/>
                        </a:rPr>
                        <a:t>201م</a:t>
                      </a:r>
                      <a:endParaRPr lang="en-US" sz="1600" dirty="0">
                        <a:effectLst/>
                        <a:latin typeface="Times New Roman"/>
                        <a:ea typeface="Times New Roman"/>
                      </a:endParaRPr>
                    </a:p>
                  </a:txBody>
                  <a:tcPr marL="52492" marR="52492" marT="0" marB="0" anchor="ctr"/>
                </a:tc>
                <a:tc hMerge="1">
                  <a:txBody>
                    <a:bodyPr/>
                    <a:lstStyle/>
                    <a:p>
                      <a:pPr rtl="1"/>
                      <a:endParaRPr lang="ar-EG"/>
                    </a:p>
                  </a:txBody>
                  <a:tcPr/>
                </a:tc>
                <a:tc hMerge="1">
                  <a:txBody>
                    <a:bodyPr/>
                    <a:lstStyle/>
                    <a:p>
                      <a:pPr rtl="1"/>
                      <a:endParaRPr lang="ar-EG"/>
                    </a:p>
                  </a:txBody>
                  <a:tcPr/>
                </a:tc>
              </a:tr>
              <a:tr h="427860">
                <a:tc>
                  <a:txBody>
                    <a:bodyPr/>
                    <a:lstStyle/>
                    <a:p>
                      <a:pPr marR="685800" algn="ctr" rtl="0">
                        <a:spcAft>
                          <a:spcPts val="0"/>
                        </a:spcAft>
                      </a:pPr>
                      <a:r>
                        <a:rPr lang="ar-SA" sz="1600" dirty="0">
                          <a:effectLst/>
                        </a:rPr>
                        <a:t>المواعيد</a:t>
                      </a:r>
                      <a:endParaRPr lang="en-US" sz="1600" dirty="0">
                        <a:effectLst/>
                        <a:latin typeface="Times New Roman"/>
                        <a:ea typeface="Times New Roman"/>
                      </a:endParaRPr>
                    </a:p>
                  </a:txBody>
                  <a:tcPr marL="52492" marR="52492" marT="0" marB="0" anchor="ctr"/>
                </a:tc>
                <a:tc>
                  <a:txBody>
                    <a:bodyPr/>
                    <a:lstStyle/>
                    <a:p>
                      <a:pPr marR="388620" algn="ctr" rtl="0">
                        <a:spcAft>
                          <a:spcPts val="0"/>
                        </a:spcAft>
                      </a:pPr>
                      <a:r>
                        <a:rPr lang="ar-SA" sz="1600" dirty="0">
                          <a:effectLst/>
                        </a:rPr>
                        <a:t>الأعمال المنجزة</a:t>
                      </a:r>
                      <a:endParaRPr lang="en-US" sz="1600" dirty="0">
                        <a:effectLst/>
                      </a:endParaRPr>
                    </a:p>
                    <a:p>
                      <a:pPr marR="45720" algn="ctr" rtl="0">
                        <a:spcAft>
                          <a:spcPts val="0"/>
                        </a:spcAft>
                      </a:pPr>
                      <a:r>
                        <a:rPr lang="ar-SA" sz="1600" dirty="0">
                          <a:effectLst/>
                        </a:rPr>
                        <a:t>       ( نفذ – لم ينفذ )</a:t>
                      </a:r>
                      <a:endParaRPr lang="en-US" sz="1600" dirty="0">
                        <a:effectLst/>
                        <a:latin typeface="Times New Roman"/>
                        <a:ea typeface="Times New Roman"/>
                      </a:endParaRPr>
                    </a:p>
                  </a:txBody>
                  <a:tcPr marL="52492" marR="52492" marT="0" marB="0" anchor="ctr"/>
                </a:tc>
                <a:tc>
                  <a:txBody>
                    <a:bodyPr/>
                    <a:lstStyle/>
                    <a:p>
                      <a:pPr marR="114300" algn="ctr" rtl="0">
                        <a:spcAft>
                          <a:spcPts val="0"/>
                        </a:spcAft>
                        <a:tabLst>
                          <a:tab pos="2004060" algn="r"/>
                        </a:tabLst>
                      </a:pPr>
                      <a:r>
                        <a:rPr lang="ar-SA" sz="1600" dirty="0">
                          <a:effectLst/>
                        </a:rPr>
                        <a:t>المهام التي يجب انجازها</a:t>
                      </a:r>
                      <a:endParaRPr lang="en-US" sz="1600" dirty="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7</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dirty="0">
                          <a:effectLst/>
                        </a:rPr>
                        <a:t> </a:t>
                      </a:r>
                      <a:endParaRPr lang="en-US" sz="900" dirty="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8</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9</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10</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11</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dirty="0">
                          <a:effectLst/>
                        </a:rPr>
                        <a:t> </a:t>
                      </a:r>
                      <a:endParaRPr lang="en-US" sz="900" dirty="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12</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13</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14</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15</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16</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17</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18</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19</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20</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21</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22</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23</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a:effectLst/>
                        </a:rPr>
                        <a:t> </a:t>
                      </a:r>
                      <a:endParaRPr lang="en-US" sz="900">
                        <a:effectLst/>
                        <a:latin typeface="Times New Roman"/>
                        <a:ea typeface="Times New Roman"/>
                      </a:endParaRPr>
                    </a:p>
                  </a:txBody>
                  <a:tcPr marL="52492" marR="52492" marT="0" marB="0" anchor="ctr"/>
                </a:tc>
                <a:tc>
                  <a:txBody>
                    <a:bodyPr/>
                    <a:lstStyle/>
                    <a:p>
                      <a:pPr marR="685800" algn="ctr" rtl="0">
                        <a:spcAft>
                          <a:spcPts val="0"/>
                        </a:spcAft>
                      </a:pPr>
                      <a:r>
                        <a:rPr lang="ar-SA" sz="1400">
                          <a:effectLst/>
                        </a:rPr>
                        <a:t> </a:t>
                      </a:r>
                      <a:endParaRPr lang="en-US" sz="900">
                        <a:effectLst/>
                        <a:latin typeface="Times New Roman"/>
                        <a:ea typeface="Times New Roman"/>
                      </a:endParaRPr>
                    </a:p>
                  </a:txBody>
                  <a:tcPr marL="52492" marR="52492" marT="0" marB="0" anchor="ctr"/>
                </a:tc>
              </a:tr>
              <a:tr h="244560">
                <a:tc>
                  <a:txBody>
                    <a:bodyPr/>
                    <a:lstStyle/>
                    <a:p>
                      <a:pPr marR="685800" algn="ctr" rtl="1">
                        <a:spcAft>
                          <a:spcPts val="0"/>
                        </a:spcAft>
                      </a:pPr>
                      <a:r>
                        <a:rPr lang="ar-SA" sz="1600" dirty="0">
                          <a:effectLst/>
                        </a:rPr>
                        <a:t>00: 00</a:t>
                      </a:r>
                      <a:endParaRPr lang="en-US" sz="1600" dirty="0">
                        <a:effectLst/>
                        <a:latin typeface="Times New Roman"/>
                        <a:ea typeface="Times New Roman"/>
                      </a:endParaRPr>
                    </a:p>
                  </a:txBody>
                  <a:tcPr marL="52492" marR="52492" marT="0" marB="0" anchor="ctr"/>
                </a:tc>
                <a:tc>
                  <a:txBody>
                    <a:bodyPr/>
                    <a:lstStyle/>
                    <a:p>
                      <a:pPr marR="685800" algn="ctr" rtl="0">
                        <a:spcAft>
                          <a:spcPts val="0"/>
                        </a:spcAft>
                      </a:pPr>
                      <a:r>
                        <a:rPr lang="en-US" sz="1400" dirty="0">
                          <a:effectLst/>
                        </a:rPr>
                        <a:t> </a:t>
                      </a:r>
                      <a:endParaRPr lang="en-US" sz="900" dirty="0">
                        <a:effectLst/>
                        <a:latin typeface="Times New Roman"/>
                        <a:ea typeface="Times New Roman"/>
                      </a:endParaRPr>
                    </a:p>
                  </a:txBody>
                  <a:tcPr marL="52492" marR="52492" marT="0" marB="0" anchor="ctr"/>
                </a:tc>
                <a:tc>
                  <a:txBody>
                    <a:bodyPr/>
                    <a:lstStyle/>
                    <a:p>
                      <a:pPr marR="685800" algn="ctr" rtl="0">
                        <a:spcAft>
                          <a:spcPts val="0"/>
                        </a:spcAft>
                      </a:pPr>
                      <a:r>
                        <a:rPr lang="ar-SA" sz="1400" dirty="0">
                          <a:effectLst/>
                        </a:rPr>
                        <a:t> </a:t>
                      </a:r>
                      <a:endParaRPr lang="en-US" sz="900" dirty="0">
                        <a:effectLst/>
                        <a:latin typeface="Times New Roman"/>
                        <a:ea typeface="Times New Roman"/>
                      </a:endParaRPr>
                    </a:p>
                  </a:txBody>
                  <a:tcPr marL="52492" marR="52492" marT="0" marB="0" anchor="ctr"/>
                </a:tc>
              </a:tr>
            </a:tbl>
          </a:graphicData>
        </a:graphic>
      </p:graphicFrame>
    </p:spTree>
    <p:extLst>
      <p:ext uri="{BB962C8B-B14F-4D97-AF65-F5344CB8AC3E}">
        <p14:creationId xmlns:p14="http://schemas.microsoft.com/office/powerpoint/2010/main" xmlns="" val="294523056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مهارات الاستفادة من الوقت</a:t>
            </a:r>
          </a:p>
        </p:txBody>
      </p:sp>
    </p:spTree>
    <p:extLst>
      <p:ext uri="{BB962C8B-B14F-4D97-AF65-F5344CB8AC3E}">
        <p14:creationId xmlns:p14="http://schemas.microsoft.com/office/powerpoint/2010/main" xmlns="" val="326082132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grpSp>
        <p:nvGrpSpPr>
          <p:cNvPr id="6" name="Group 5"/>
          <p:cNvGrpSpPr/>
          <p:nvPr/>
        </p:nvGrpSpPr>
        <p:grpSpPr>
          <a:xfrm>
            <a:off x="228600" y="381001"/>
            <a:ext cx="8763000" cy="6095998"/>
            <a:chOff x="1371600" y="1371600"/>
            <a:chExt cx="6629400" cy="4970463"/>
          </a:xfrm>
        </p:grpSpPr>
        <p:grpSp>
          <p:nvGrpSpPr>
            <p:cNvPr id="4" name="Group 1"/>
            <p:cNvGrpSpPr>
              <a:grpSpLocks noChangeAspect="1"/>
            </p:cNvGrpSpPr>
            <p:nvPr/>
          </p:nvGrpSpPr>
          <p:grpSpPr bwMode="auto">
            <a:xfrm>
              <a:off x="1371600" y="1371600"/>
              <a:ext cx="6629400" cy="4970463"/>
              <a:chOff x="674" y="2523"/>
              <a:chExt cx="10440" cy="7827"/>
            </a:xfrm>
          </p:grpSpPr>
          <p:sp>
            <p:nvSpPr>
              <p:cNvPr id="5" name="AutoShape 13"/>
              <p:cNvSpPr>
                <a:spLocks noChangeAspect="1" noChangeArrowheads="1" noTextEdit="1"/>
              </p:cNvSpPr>
              <p:nvPr/>
            </p:nvSpPr>
            <p:spPr bwMode="auto">
              <a:xfrm>
                <a:off x="674" y="2523"/>
                <a:ext cx="10440" cy="7827"/>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7" name="AutoShape 17"/>
              <p:cNvSpPr>
                <a:spLocks noChangeArrowheads="1"/>
              </p:cNvSpPr>
              <p:nvPr/>
            </p:nvSpPr>
            <p:spPr bwMode="auto">
              <a:xfrm>
                <a:off x="3721" y="5403"/>
                <a:ext cx="4645" cy="1739"/>
              </a:xfrm>
              <a:prstGeom prst="flowChartPreparation">
                <a:avLst/>
              </a:prstGeom>
              <a:noFill/>
              <a:ln w="57150" cmpd="thinThick">
                <a:solidFill>
                  <a:srgbClr val="000000"/>
                </a:solidFill>
                <a:miter lim="800000"/>
                <a:headEnd/>
                <a:tailEnd/>
              </a:ln>
              <a:extLst>
                <a:ext uri="{909E8E84-426E-40DD-AFC4-6F175D3DCCD1}">
                  <a14:hiddenFill xmlns:a14="http://schemas.microsoft.com/office/drawing/2010/main" xmlns="">
                    <a:solidFill>
                      <a:srgbClr val="FFFF00"/>
                    </a:solidFill>
                  </a14:hiddenFill>
                </a:ext>
              </a:extLst>
            </p:spPr>
            <p:txBody>
              <a:bodyPr vert="horz" wrap="none" lIns="70409" tIns="35204" rIns="70409" bIns="35204"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charset="-78"/>
                  </a:rPr>
                  <a:t>مهارات</a:t>
                </a:r>
                <a:endParaRPr kumimoji="0" lang="ar-S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charset="-78"/>
                  </a:rPr>
                  <a:t> للاستفادة من الوقت</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20"/>
              <p:cNvSpPr>
                <a:spLocks noChangeArrowheads="1"/>
              </p:cNvSpPr>
              <p:nvPr/>
            </p:nvSpPr>
            <p:spPr bwMode="auto">
              <a:xfrm>
                <a:off x="7459" y="4001"/>
                <a:ext cx="2292" cy="1043"/>
              </a:xfrm>
              <a:prstGeom prst="flowChartProcess">
                <a:avLst/>
              </a:prstGeom>
              <a:noFill/>
              <a:ln w="57150" cmpd="thinThick">
                <a:solidFill>
                  <a:srgbClr val="000000"/>
                </a:solidFill>
                <a:miter lim="800000"/>
                <a:headEnd/>
                <a:tailEnd/>
              </a:ln>
              <a:extLst>
                <a:ext uri="{909E8E84-426E-40DD-AFC4-6F175D3DCCD1}">
                  <a14:hiddenFill xmlns:a14="http://schemas.microsoft.com/office/drawing/2010/main" xmlns="">
                    <a:solidFill>
                      <a:srgbClr val="9966FF"/>
                    </a:solidFill>
                  </a14:hiddenFill>
                </a:ext>
              </a:extLst>
            </p:spPr>
            <p:txBody>
              <a:bodyPr vert="horz" wrap="none" lIns="70409" tIns="35204" rIns="70409" bIns="35204"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Arial" pitchFamily="34" charset="0"/>
                    <a:ea typeface="Times New Roman" pitchFamily="18" charset="0"/>
                    <a:cs typeface="AL-Mohanad" charset="-78"/>
                  </a:rPr>
                  <a:t>النمر الورقي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AutoShape 21"/>
              <p:cNvSpPr>
                <a:spLocks noChangeArrowheads="1"/>
              </p:cNvSpPr>
              <p:nvPr/>
            </p:nvSpPr>
            <p:spPr bwMode="auto">
              <a:xfrm>
                <a:off x="5099" y="2523"/>
                <a:ext cx="1875" cy="1042"/>
              </a:xfrm>
              <a:prstGeom prst="flowChartProcess">
                <a:avLst/>
              </a:prstGeom>
              <a:solidFill>
                <a:srgbClr val="FFFFFF"/>
              </a:solidFill>
              <a:ln w="57150" cmpd="thinThick">
                <a:solidFill>
                  <a:srgbClr val="000000"/>
                </a:solidFill>
                <a:miter lim="800000"/>
                <a:headEnd/>
                <a:tailEnd/>
              </a:ln>
            </p:spPr>
            <p:txBody>
              <a:bodyPr vert="horz" wrap="square" lIns="70409" tIns="35204" rIns="70409" bIns="35204"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Arial" pitchFamily="34" charset="0"/>
                    <a:ea typeface="Times New Roman" pitchFamily="18" charset="0"/>
                    <a:cs typeface="AL-Mohanad" charset="-78"/>
                  </a:rPr>
                  <a:t>التخطيط</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AutoShape 22"/>
              <p:cNvSpPr>
                <a:spLocks noChangeArrowheads="1"/>
              </p:cNvSpPr>
              <p:nvPr/>
            </p:nvSpPr>
            <p:spPr bwMode="auto">
              <a:xfrm>
                <a:off x="7547" y="7481"/>
                <a:ext cx="2997" cy="1045"/>
              </a:xfrm>
              <a:prstGeom prst="flowChartProcess">
                <a:avLst/>
              </a:prstGeom>
              <a:solidFill>
                <a:srgbClr val="FFFFFF"/>
              </a:solidFill>
              <a:ln w="57150" cmpd="thinThick">
                <a:solidFill>
                  <a:srgbClr val="000000"/>
                </a:solidFill>
                <a:miter lim="800000"/>
                <a:headEnd/>
                <a:tailEnd/>
              </a:ln>
            </p:spPr>
            <p:txBody>
              <a:bodyPr vert="horz" wrap="none" lIns="70409" tIns="35204" rIns="70409" bIns="35204"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Arial" pitchFamily="34" charset="0"/>
                    <a:ea typeface="Times New Roman" pitchFamily="18" charset="0"/>
                    <a:cs typeface="AL-Mohanad" charset="-78"/>
                  </a:rPr>
                  <a:t>إدارة وقت الأصحاب</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AutoShape 23"/>
              <p:cNvSpPr>
                <a:spLocks noChangeArrowheads="1"/>
              </p:cNvSpPr>
              <p:nvPr/>
            </p:nvSpPr>
            <p:spPr bwMode="auto">
              <a:xfrm>
                <a:off x="4094" y="9003"/>
                <a:ext cx="3057" cy="1303"/>
              </a:xfrm>
              <a:prstGeom prst="flowChartProcess">
                <a:avLst/>
              </a:prstGeom>
              <a:noFill/>
              <a:ln w="57150" cmpd="thinThick">
                <a:solidFill>
                  <a:srgbClr val="000000"/>
                </a:solidFill>
                <a:miter lim="800000"/>
                <a:headEnd/>
                <a:tailEnd/>
              </a:ln>
              <a:extLst>
                <a:ext uri="{909E8E84-426E-40DD-AFC4-6F175D3DCCD1}">
                  <a14:hiddenFill xmlns:a14="http://schemas.microsoft.com/office/drawing/2010/main" xmlns="">
                    <a:solidFill>
                      <a:srgbClr val="9966FF"/>
                    </a:solidFill>
                  </a14:hiddenFill>
                </a:ext>
              </a:extLst>
            </p:spPr>
            <p:txBody>
              <a:bodyPr vert="horz" wrap="none" lIns="70409" tIns="35204" rIns="70409" bIns="35204"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Arial" pitchFamily="34" charset="0"/>
                    <a:ea typeface="Times New Roman" pitchFamily="18" charset="0"/>
                    <a:cs typeface="AL-Mohanad" charset="-78"/>
                  </a:rPr>
                  <a:t>الزوجة ( والأبناء ) </a:t>
                </a:r>
                <a:endParaRPr kumimoji="0" lang="ar-SA" sz="10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smtClean="0">
                    <a:ln>
                      <a:noFill/>
                    </a:ln>
                    <a:solidFill>
                      <a:schemeClr val="tx1"/>
                    </a:solidFill>
                    <a:effectLst/>
                    <a:latin typeface="Arial" pitchFamily="34" charset="0"/>
                    <a:ea typeface="Times New Roman" pitchFamily="18" charset="0"/>
                    <a:cs typeface="AL-Mohanad" charset="-78"/>
                  </a:rPr>
                  <a:t>كمساعد لتنظيم الوقت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AutoShape 24"/>
              <p:cNvSpPr>
                <a:spLocks noChangeShapeType="1"/>
              </p:cNvSpPr>
              <p:nvPr/>
            </p:nvSpPr>
            <p:spPr bwMode="auto">
              <a:xfrm>
                <a:off x="8531" y="6483"/>
                <a:ext cx="515" cy="953"/>
              </a:xfrm>
              <a:prstGeom prst="straightConnector1">
                <a:avLst/>
              </a:prstGeom>
              <a:noFill/>
              <a:ln w="38100">
                <a:solidFill>
                  <a:srgbClr val="000000"/>
                </a:solidFill>
                <a:round/>
                <a:headEnd/>
                <a:tailEnd type="triangle" w="sm" len="lg"/>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3" name="AutoShape 26"/>
              <p:cNvSpPr>
                <a:spLocks noChangeShapeType="1"/>
              </p:cNvSpPr>
              <p:nvPr/>
            </p:nvSpPr>
            <p:spPr bwMode="auto">
              <a:xfrm flipH="1">
                <a:off x="3194" y="6483"/>
                <a:ext cx="475" cy="900"/>
              </a:xfrm>
              <a:prstGeom prst="straightConnector1">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4" name="AutoShape 28"/>
              <p:cNvSpPr>
                <a:spLocks noChangeShapeType="1"/>
              </p:cNvSpPr>
              <p:nvPr/>
            </p:nvSpPr>
            <p:spPr bwMode="auto">
              <a:xfrm flipH="1" flipV="1">
                <a:off x="6074" y="3603"/>
                <a:ext cx="38" cy="1755"/>
              </a:xfrm>
              <a:prstGeom prst="straightConnector1">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5" name="Line 4"/>
              <p:cNvSpPr>
                <a:spLocks noChangeShapeType="1"/>
              </p:cNvSpPr>
              <p:nvPr/>
            </p:nvSpPr>
            <p:spPr bwMode="auto">
              <a:xfrm flipH="1" flipV="1">
                <a:off x="3554" y="5223"/>
                <a:ext cx="360" cy="720"/>
              </a:xfrm>
              <a:prstGeom prst="line">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6" name="Line 3"/>
              <p:cNvSpPr>
                <a:spLocks noChangeShapeType="1"/>
              </p:cNvSpPr>
              <p:nvPr/>
            </p:nvSpPr>
            <p:spPr bwMode="auto">
              <a:xfrm>
                <a:off x="6074" y="7203"/>
                <a:ext cx="0" cy="1800"/>
              </a:xfrm>
              <a:prstGeom prst="line">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7" name="Line 2"/>
              <p:cNvSpPr>
                <a:spLocks noChangeShapeType="1"/>
              </p:cNvSpPr>
              <p:nvPr/>
            </p:nvSpPr>
            <p:spPr bwMode="auto">
              <a:xfrm flipV="1">
                <a:off x="8234" y="5223"/>
                <a:ext cx="180" cy="720"/>
              </a:xfrm>
              <a:prstGeom prst="line">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ar-EG"/>
              </a:p>
            </p:txBody>
          </p:sp>
        </p:grpSp>
        <p:sp>
          <p:nvSpPr>
            <p:cNvPr id="18" name="AutoShape 19"/>
            <p:cNvSpPr>
              <a:spLocks noChangeArrowheads="1"/>
            </p:cNvSpPr>
            <p:nvPr/>
          </p:nvSpPr>
          <p:spPr bwMode="auto">
            <a:xfrm>
              <a:off x="2236787" y="2310550"/>
              <a:ext cx="1771650" cy="661987"/>
            </a:xfrm>
            <a:prstGeom prst="flowChartProcess">
              <a:avLst/>
            </a:prstGeom>
            <a:noFill/>
            <a:ln w="57150" cmpd="thinThick" algn="ctr">
              <a:solidFill>
                <a:srgbClr val="000000"/>
              </a:solidFill>
              <a:miter lim="800000"/>
              <a:headEnd/>
              <a:tailEnd/>
            </a:ln>
            <a:extLst>
              <a:ext uri="{909E8E84-426E-40DD-AFC4-6F175D3DCCD1}">
                <a14:hiddenFill xmlns:a14="http://schemas.microsoft.com/office/drawing/2010/main" xmlns="">
                  <a:solidFill>
                    <a:srgbClr val="9966FF"/>
                  </a:solidFill>
                </a14:hiddenFill>
              </a:ext>
            </a:extLst>
          </p:spPr>
          <p:txBody>
            <a:bodyPr vert="horz" wrap="none" lIns="70409" tIns="35204" rIns="70409" bIns="35204"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000" b="0" i="0" u="none" strike="noStrike" cap="none" normalizeH="0" baseline="0" dirty="0" smtClean="0">
                  <a:ln>
                    <a:noFill/>
                  </a:ln>
                  <a:solidFill>
                    <a:schemeClr val="tx1"/>
                  </a:solidFill>
                  <a:effectLst/>
                  <a:latin typeface="Calibri" pitchFamily="34" charset="0"/>
                  <a:ea typeface="Arial" pitchFamily="34" charset="0"/>
                  <a:cs typeface="AL-Mohanad" charset="-78"/>
                </a:rPr>
                <a:t>تنظيم العمل المكتبي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AutoShape 18"/>
            <p:cNvSpPr>
              <a:spLocks noChangeArrowheads="1"/>
            </p:cNvSpPr>
            <p:nvPr/>
          </p:nvSpPr>
          <p:spPr bwMode="auto">
            <a:xfrm>
              <a:off x="1828800" y="4548315"/>
              <a:ext cx="1816100" cy="661988"/>
            </a:xfrm>
            <a:prstGeom prst="flowChartProcess">
              <a:avLst/>
            </a:prstGeom>
            <a:solidFill>
              <a:srgbClr val="FFFFFF"/>
            </a:solidFill>
            <a:ln w="57150" cmpd="thinThick" algn="ctr">
              <a:solidFill>
                <a:srgbClr val="000000"/>
              </a:solidFill>
              <a:miter lim="800000"/>
              <a:headEnd/>
              <a:tailEnd/>
            </a:ln>
          </p:spPr>
          <p:txBody>
            <a:bodyPr vert="horz" wrap="none" lIns="70409" tIns="35204" rIns="70409" bIns="35204"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Arial" pitchFamily="34" charset="0"/>
                  <a:cs typeface="AL-Mohanad" charset="-78"/>
                </a:rPr>
                <a:t>مهارة وضع الأولويات</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xmlns="" val="362883012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914400" y="1733550"/>
            <a:ext cx="6705600"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لا تضع على المكتب إلا الأشياء المتعلقة بالنشاط الذي أنت بصدده </a:t>
            </a:r>
          </a:p>
        </p:txBody>
      </p:sp>
      <p:sp>
        <p:nvSpPr>
          <p:cNvPr id="3" name="Rectangle 4"/>
          <p:cNvSpPr>
            <a:spLocks noChangeArrowheads="1"/>
          </p:cNvSpPr>
          <p:nvPr/>
        </p:nvSpPr>
        <p:spPr bwMode="auto">
          <a:xfrm>
            <a:off x="914400" y="2765425"/>
            <a:ext cx="6705600"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جهز سلتين أحدهما للوارد ويلزم الرد عليها عاجلا والأخرى للصادر</a:t>
            </a:r>
          </a:p>
        </p:txBody>
      </p:sp>
      <p:sp>
        <p:nvSpPr>
          <p:cNvPr id="4" name="Rectangle 5"/>
          <p:cNvSpPr>
            <a:spLocks noChangeArrowheads="1"/>
          </p:cNvSpPr>
          <p:nvPr/>
        </p:nvSpPr>
        <p:spPr bwMode="auto">
          <a:xfrm>
            <a:off x="914400" y="3797300"/>
            <a:ext cx="6705600"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الاستغناء عن الكراسي الزائدة في غرفة المكتب</a:t>
            </a:r>
          </a:p>
        </p:txBody>
      </p:sp>
      <p:sp>
        <p:nvSpPr>
          <p:cNvPr id="5" name="Rectangle 6"/>
          <p:cNvSpPr>
            <a:spLocks noChangeArrowheads="1"/>
          </p:cNvSpPr>
          <p:nvPr/>
        </p:nvSpPr>
        <p:spPr bwMode="auto">
          <a:xfrm>
            <a:off x="914400" y="4829175"/>
            <a:ext cx="6705600"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اجعل سلة المهملات قريبة منك ولا تجعل المهملات في جيبك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5486400" y="228600"/>
            <a:ext cx="3415126" cy="685800"/>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تنظيم العمل المكتبي </a:t>
            </a:r>
          </a:p>
        </p:txBody>
      </p:sp>
    </p:spTree>
    <p:extLst>
      <p:ext uri="{BB962C8B-B14F-4D97-AF65-F5344CB8AC3E}">
        <p14:creationId xmlns:p14="http://schemas.microsoft.com/office/powerpoint/2010/main" xmlns="" val="371572717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990600" y="1733550"/>
            <a:ext cx="6629400"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إذا كان لديك مذكرات وقصاصات على مكتبك فاجردها وفرغها</a:t>
            </a:r>
          </a:p>
        </p:txBody>
      </p:sp>
      <p:sp>
        <p:nvSpPr>
          <p:cNvPr id="3" name="Rectangle 4"/>
          <p:cNvSpPr>
            <a:spLocks noChangeArrowheads="1"/>
          </p:cNvSpPr>
          <p:nvPr/>
        </p:nvSpPr>
        <p:spPr bwMode="auto">
          <a:xfrm>
            <a:off x="990600" y="2765425"/>
            <a:ext cx="6629400"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أرقام الهواتف وبطاقات العمل يجب أن توضع في محافظ خاصة بها</a:t>
            </a:r>
          </a:p>
        </p:txBody>
      </p:sp>
      <p:sp>
        <p:nvSpPr>
          <p:cNvPr id="4" name="Rectangle 5"/>
          <p:cNvSpPr>
            <a:spLocks noChangeArrowheads="1"/>
          </p:cNvSpPr>
          <p:nvPr/>
        </p:nvSpPr>
        <p:spPr bwMode="auto">
          <a:xfrm>
            <a:off x="990600" y="3797300"/>
            <a:ext cx="6629400"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r" rtl="1"/>
            <a:r>
              <a:rPr lang="ar-EG" altLang="zh-CN" sz="2150" b="1" dirty="0">
                <a:solidFill>
                  <a:srgbClr val="002060"/>
                </a:solidFill>
                <a:ea typeface="幼圆" pitchFamily="1" charset="-122"/>
              </a:rPr>
              <a:t>علق ساعة في مكان بارز في غرفة المكتب، بما يتيح </a:t>
            </a:r>
            <a:r>
              <a:rPr lang="ar-EG" altLang="zh-CN" sz="2150" b="1" dirty="0" smtClean="0">
                <a:solidFill>
                  <a:srgbClr val="002060"/>
                </a:solidFill>
                <a:ea typeface="幼圆" pitchFamily="1" charset="-122"/>
              </a:rPr>
              <a:t>لك </a:t>
            </a:r>
            <a:r>
              <a:rPr lang="ar-EG" altLang="zh-CN" sz="2150" b="1" dirty="0">
                <a:solidFill>
                  <a:srgbClr val="002060"/>
                </a:solidFill>
                <a:ea typeface="幼圆" pitchFamily="1" charset="-122"/>
              </a:rPr>
              <a:t>وللزائرين رؤيتها</a:t>
            </a:r>
          </a:p>
        </p:txBody>
      </p:sp>
      <p:sp>
        <p:nvSpPr>
          <p:cNvPr id="5" name="Rectangle 6"/>
          <p:cNvSpPr>
            <a:spLocks noChangeArrowheads="1"/>
          </p:cNvSpPr>
          <p:nvPr/>
        </p:nvSpPr>
        <p:spPr bwMode="auto">
          <a:xfrm>
            <a:off x="990600" y="4829175"/>
            <a:ext cx="6629400"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مقابلة من يرغبون في المقابلة خارج المكتب</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5486400" y="228600"/>
            <a:ext cx="3415126" cy="685800"/>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تنظيم العمل المكتبي </a:t>
            </a:r>
          </a:p>
        </p:txBody>
      </p:sp>
    </p:spTree>
    <p:extLst>
      <p:ext uri="{BB962C8B-B14F-4D97-AF65-F5344CB8AC3E}">
        <p14:creationId xmlns:p14="http://schemas.microsoft.com/office/powerpoint/2010/main" xmlns="" val="280872037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990600" y="2232025"/>
            <a:ext cx="6629400"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قسم الأشياء ذات القيمة العالية مثل مفكرتك اليومية </a:t>
            </a:r>
          </a:p>
        </p:txBody>
      </p:sp>
      <p:sp>
        <p:nvSpPr>
          <p:cNvPr id="3" name="Rectangle 4"/>
          <p:cNvSpPr>
            <a:spLocks noChangeArrowheads="1"/>
          </p:cNvSpPr>
          <p:nvPr/>
        </p:nvSpPr>
        <p:spPr bwMode="auto">
          <a:xfrm>
            <a:off x="990600" y="3263900"/>
            <a:ext cx="6629400"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قسم الأشياء الأقل حاجة وتحتاج إليها من وقت </a:t>
            </a:r>
            <a:r>
              <a:rPr lang="ar-EG" altLang="zh-CN" sz="2400" b="1" dirty="0" smtClean="0">
                <a:solidFill>
                  <a:srgbClr val="002060"/>
                </a:solidFill>
                <a:ea typeface="幼圆" pitchFamily="1" charset="-122"/>
              </a:rPr>
              <a:t>لآخر</a:t>
            </a:r>
            <a:endParaRPr lang="ar-EG" altLang="zh-CN" sz="2400" b="1" dirty="0">
              <a:solidFill>
                <a:srgbClr val="002060"/>
              </a:solidFill>
              <a:ea typeface="幼圆" pitchFamily="1" charset="-122"/>
            </a:endParaRPr>
          </a:p>
        </p:txBody>
      </p:sp>
      <p:sp>
        <p:nvSpPr>
          <p:cNvPr id="4" name="Rectangle 5"/>
          <p:cNvSpPr>
            <a:spLocks noChangeArrowheads="1"/>
          </p:cNvSpPr>
          <p:nvPr/>
        </p:nvSpPr>
        <p:spPr bwMode="auto">
          <a:xfrm>
            <a:off x="990600" y="4295775"/>
            <a:ext cx="6629400"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400" b="1" dirty="0">
                <a:solidFill>
                  <a:srgbClr val="002060"/>
                </a:solidFill>
                <a:ea typeface="幼圆" pitchFamily="1" charset="-122"/>
              </a:rPr>
              <a:t>قسم الأشياء التي لا تستخدمها بكثرة</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30346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311525"/>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3195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3429000" y="228600"/>
            <a:ext cx="5472526" cy="685800"/>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قسِّم منطقة العمل في مكتبك ثلاثة أقسام </a:t>
            </a:r>
          </a:p>
        </p:txBody>
      </p:sp>
    </p:spTree>
    <p:extLst>
      <p:ext uri="{BB962C8B-B14F-4D97-AF65-F5344CB8AC3E}">
        <p14:creationId xmlns:p14="http://schemas.microsoft.com/office/powerpoint/2010/main" xmlns="" val="361282624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Wave 2"/>
          <p:cNvSpPr/>
          <p:nvPr/>
        </p:nvSpPr>
        <p:spPr>
          <a:xfrm>
            <a:off x="1752600" y="2133600"/>
            <a:ext cx="5257800" cy="2590800"/>
          </a:xfrm>
          <a:prstGeom prst="wave">
            <a:avLst/>
          </a:prstGeom>
        </p:spPr>
        <p:style>
          <a:lnRef idx="1">
            <a:schemeClr val="accent5"/>
          </a:lnRef>
          <a:fillRef idx="3">
            <a:schemeClr val="accent5"/>
          </a:fillRef>
          <a:effectRef idx="2">
            <a:schemeClr val="accent5"/>
          </a:effectRef>
          <a:fontRef idx="minor">
            <a:schemeClr val="lt1"/>
          </a:fontRef>
        </p:style>
        <p:txBody>
          <a:bodyPr rtlCol="1" anchor="ctr"/>
          <a:lstStyle/>
          <a:p>
            <a:pPr algn="ctr"/>
            <a:r>
              <a:rPr lang="ar-EG" sz="5000" dirty="0"/>
              <a:t>اليوم التدريبي الأول</a:t>
            </a:r>
          </a:p>
        </p:txBody>
      </p:sp>
    </p:spTree>
    <p:extLst>
      <p:ext uri="{BB962C8B-B14F-4D97-AF65-F5344CB8AC3E}">
        <p14:creationId xmlns:p14="http://schemas.microsoft.com/office/powerpoint/2010/main" xmlns="" val="239444641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قاعدة باريتو</a:t>
            </a:r>
          </a:p>
        </p:txBody>
      </p:sp>
    </p:spTree>
    <p:extLst>
      <p:ext uri="{BB962C8B-B14F-4D97-AF65-F5344CB8AC3E}">
        <p14:creationId xmlns:p14="http://schemas.microsoft.com/office/powerpoint/2010/main" xmlns="" val="243148378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304800" y="1219200"/>
            <a:ext cx="8001000" cy="14478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وينص القانون على :  ( 20% من عملنا هو السبب في 80% من إنتاجنا</a:t>
            </a:r>
            <a:r>
              <a:rPr lang="ar-EG" sz="3200" dirty="0" smtClean="0"/>
              <a:t>) </a:t>
            </a:r>
            <a:r>
              <a:rPr lang="ar-EG" sz="3200" dirty="0"/>
              <a:t>أي أن 20% من وقتنا المشغول يؤدي إلى 80% من النتائج...!!!</a:t>
            </a:r>
          </a:p>
        </p:txBody>
      </p:sp>
      <p:sp>
        <p:nvSpPr>
          <p:cNvPr id="5" name="Oval 4"/>
          <p:cNvSpPr/>
          <p:nvPr/>
        </p:nvSpPr>
        <p:spPr>
          <a:xfrm>
            <a:off x="8458200" y="1524000"/>
            <a:ext cx="609600" cy="609600"/>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smtClean="0">
                <a:solidFill>
                  <a:schemeClr val="bg1"/>
                </a:solidFill>
              </a:rPr>
              <a:t>1</a:t>
            </a:r>
            <a:endParaRPr lang="ar-EG" sz="3200" dirty="0">
              <a:solidFill>
                <a:schemeClr val="bg1"/>
              </a:solidFill>
            </a:endParaRPr>
          </a:p>
        </p:txBody>
      </p:sp>
      <p:sp>
        <p:nvSpPr>
          <p:cNvPr id="7" name="Rounded Rectangle 6"/>
          <p:cNvSpPr/>
          <p:nvPr/>
        </p:nvSpPr>
        <p:spPr>
          <a:xfrm>
            <a:off x="304800" y="3124200"/>
            <a:ext cx="8001000" cy="1143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يعني لو عرفت الـ 20% من الأعمال التي أتقنها و أحبها </a:t>
            </a:r>
            <a:endParaRPr lang="ar-EG" sz="3200" dirty="0" smtClean="0"/>
          </a:p>
          <a:p>
            <a:pPr algn="ctr" rtl="1"/>
            <a:r>
              <a:rPr lang="ar-EG" sz="3200" dirty="0" smtClean="0"/>
              <a:t>و </a:t>
            </a:r>
            <a:r>
              <a:rPr lang="ar-EG" sz="3200" dirty="0"/>
              <a:t>كرست وقتي لها </a:t>
            </a:r>
            <a:r>
              <a:rPr lang="ar-EG" sz="3200" dirty="0" smtClean="0"/>
              <a:t>سأنتج </a:t>
            </a:r>
            <a:r>
              <a:rPr lang="ar-EG" sz="3200" dirty="0"/>
              <a:t>80% </a:t>
            </a:r>
          </a:p>
        </p:txBody>
      </p:sp>
      <p:sp>
        <p:nvSpPr>
          <p:cNvPr id="8" name="Oval 7"/>
          <p:cNvSpPr/>
          <p:nvPr/>
        </p:nvSpPr>
        <p:spPr>
          <a:xfrm>
            <a:off x="8458200" y="3352800"/>
            <a:ext cx="609600" cy="609600"/>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smtClean="0">
                <a:solidFill>
                  <a:schemeClr val="bg1"/>
                </a:solidFill>
              </a:rPr>
              <a:t>2</a:t>
            </a:r>
            <a:endParaRPr lang="ar-EG" sz="3200" dirty="0">
              <a:solidFill>
                <a:schemeClr val="bg1"/>
              </a:solidFill>
            </a:endParaRPr>
          </a:p>
        </p:txBody>
      </p:sp>
      <p:sp>
        <p:nvSpPr>
          <p:cNvPr id="11" name="Rounded Rectangle 10"/>
          <p:cNvSpPr/>
          <p:nvPr/>
        </p:nvSpPr>
        <p:spPr>
          <a:xfrm>
            <a:off x="304800" y="4724400"/>
            <a:ext cx="8001000" cy="15240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a:t>ليس بالضروري أن أتقن 100% من الأعمال!!! لا فهذا ضياع للوقت </a:t>
            </a:r>
            <a:r>
              <a:rPr lang="ar-EG" sz="3200" dirty="0" smtClean="0"/>
              <a:t>فقط </a:t>
            </a:r>
            <a:r>
              <a:rPr lang="ar-EG" sz="3200" dirty="0"/>
              <a:t>ابحث عن 20% من الأعمال التي تتقنها و كرس جهودك وستتغير عليك 80% من </a:t>
            </a:r>
            <a:r>
              <a:rPr lang="ar-EG" sz="3200" dirty="0" smtClean="0"/>
              <a:t>حياتك</a:t>
            </a:r>
            <a:endParaRPr lang="ar-EG" sz="3200" dirty="0"/>
          </a:p>
        </p:txBody>
      </p:sp>
      <p:sp>
        <p:nvSpPr>
          <p:cNvPr id="12" name="Oval 11"/>
          <p:cNvSpPr/>
          <p:nvPr/>
        </p:nvSpPr>
        <p:spPr>
          <a:xfrm>
            <a:off x="8458200" y="5181600"/>
            <a:ext cx="609600" cy="609600"/>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1"/>
            <a:r>
              <a:rPr lang="ar-EG" sz="3200" dirty="0" smtClean="0">
                <a:solidFill>
                  <a:schemeClr val="bg1"/>
                </a:solidFill>
              </a:rPr>
              <a:t>3</a:t>
            </a:r>
            <a:endParaRPr lang="ar-EG" sz="3200" dirty="0">
              <a:solidFill>
                <a:schemeClr val="bg1"/>
              </a:solidFill>
            </a:endParaRPr>
          </a:p>
        </p:txBody>
      </p:sp>
      <p:sp>
        <p:nvSpPr>
          <p:cNvPr id="17" name="AutoShape 7"/>
          <p:cNvSpPr>
            <a:spLocks noChangeArrowheads="1"/>
          </p:cNvSpPr>
          <p:nvPr/>
        </p:nvSpPr>
        <p:spPr bwMode="auto">
          <a:xfrm>
            <a:off x="5334000" y="152400"/>
            <a:ext cx="3567526" cy="860425"/>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تنظيم العمل المكتبي </a:t>
            </a:r>
          </a:p>
        </p:txBody>
      </p:sp>
    </p:spTree>
    <p:extLst>
      <p:ext uri="{BB962C8B-B14F-4D97-AF65-F5344CB8AC3E}">
        <p14:creationId xmlns:p14="http://schemas.microsoft.com/office/powerpoint/2010/main" xmlns="" val="352475267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1" grpId="0" animBg="1"/>
      <p:bldP spid="1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نشاهد هذا الفيديو</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كيف تدبر وقتك</a:t>
            </a:r>
          </a:p>
        </p:txBody>
      </p:sp>
    </p:spTree>
    <p:extLst>
      <p:ext uri="{BB962C8B-B14F-4D97-AF65-F5344CB8AC3E}">
        <p14:creationId xmlns:p14="http://schemas.microsoft.com/office/powerpoint/2010/main" xmlns="" val="334336821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دينى\work\صور\0375.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solidFill>
            <a:schemeClr val="accent5">
              <a:lumMod val="50000"/>
              <a:alpha val="67000"/>
            </a:schemeClr>
          </a:solidFill>
        </p:spPr>
      </p:pic>
      <p:pic>
        <p:nvPicPr>
          <p:cNvPr id="2" name="‫تنظيم الوقت _ كيف تدير وقتك؟‬ - YouTube_WMV V8.wmv">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a:stretch>
            <a:fillRect/>
          </a:stretch>
        </p:blipFill>
        <p:spPr>
          <a:xfrm>
            <a:off x="0" y="-914400"/>
            <a:ext cx="9144000" cy="8458200"/>
          </a:xfrm>
          <a:prstGeom prst="rect">
            <a:avLst/>
          </a:prstGeom>
        </p:spPr>
      </p:pic>
    </p:spTree>
    <p:extLst>
      <p:ext uri="{BB962C8B-B14F-4D97-AF65-F5344CB8AC3E}">
        <p14:creationId xmlns:p14="http://schemas.microsoft.com/office/powerpoint/2010/main" xmlns="" val="282276209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ave 12"/>
          <p:cNvSpPr/>
          <p:nvPr/>
        </p:nvSpPr>
        <p:spPr>
          <a:xfrm>
            <a:off x="1752600" y="2133600"/>
            <a:ext cx="5257800" cy="2590800"/>
          </a:xfrm>
          <a:prstGeom prst="wave">
            <a:avLst/>
          </a:prstGeom>
          <a:solidFill>
            <a:schemeClr val="accent5">
              <a:lumMod val="75000"/>
            </a:schemeClr>
          </a:solidFill>
        </p:spPr>
        <p:style>
          <a:lnRef idx="1">
            <a:schemeClr val="accent1"/>
          </a:lnRef>
          <a:fillRef idx="2">
            <a:schemeClr val="accent1"/>
          </a:fillRef>
          <a:effectRef idx="1">
            <a:schemeClr val="accent1"/>
          </a:effectRef>
          <a:fontRef idx="minor">
            <a:schemeClr val="dk1"/>
          </a:fontRef>
        </p:style>
        <p:txBody>
          <a:bodyPr rtlCol="1" anchor="ctr"/>
          <a:lstStyle/>
          <a:p>
            <a:pPr algn="ctr" rtl="1"/>
            <a:r>
              <a:rPr lang="ar-EG" sz="5000" dirty="0">
                <a:solidFill>
                  <a:schemeClr val="bg1"/>
                </a:solidFill>
              </a:rPr>
              <a:t>اليوم التدريبي </a:t>
            </a:r>
            <a:r>
              <a:rPr lang="ar-EG" sz="5000" dirty="0" smtClean="0">
                <a:solidFill>
                  <a:schemeClr val="bg1"/>
                </a:solidFill>
              </a:rPr>
              <a:t>الثالث</a:t>
            </a:r>
            <a:endParaRPr lang="ar-EG" sz="5000" dirty="0">
              <a:solidFill>
                <a:schemeClr val="bg1"/>
              </a:solidFill>
            </a:endParaRPr>
          </a:p>
        </p:txBody>
      </p:sp>
    </p:spTree>
    <p:extLst>
      <p:ext uri="{BB962C8B-B14F-4D97-AF65-F5344CB8AC3E}">
        <p14:creationId xmlns:p14="http://schemas.microsoft.com/office/powerpoint/2010/main" xmlns="" val="242456027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3"/>
                                        </p:tgtEl>
                                        <p:attrNameLst>
                                          <p:attrName>ppt_x</p:attrName>
                                          <p:attrName>ppt_y</p:attrName>
                                        </p:attrNameLst>
                                      </p:cBhvr>
                                    </p:animMotion>
                                    <p:animRot by="1500000">
                                      <p:cBhvr>
                                        <p:cTn id="7" dur="125" fill="hold">
                                          <p:stCondLst>
                                            <p:cond delay="0"/>
                                          </p:stCondLst>
                                        </p:cTn>
                                        <p:tgtEl>
                                          <p:spTgt spid="13"/>
                                        </p:tgtEl>
                                        <p:attrNameLst>
                                          <p:attrName>r</p:attrName>
                                        </p:attrNameLst>
                                      </p:cBhvr>
                                    </p:animRot>
                                    <p:animRot by="-1500000">
                                      <p:cBhvr>
                                        <p:cTn id="8" dur="125" fill="hold">
                                          <p:stCondLst>
                                            <p:cond delay="125"/>
                                          </p:stCondLst>
                                        </p:cTn>
                                        <p:tgtEl>
                                          <p:spTgt spid="13"/>
                                        </p:tgtEl>
                                        <p:attrNameLst>
                                          <p:attrName>r</p:attrName>
                                        </p:attrNameLst>
                                      </p:cBhvr>
                                    </p:animRot>
                                    <p:animRot by="-1500000">
                                      <p:cBhvr>
                                        <p:cTn id="9" dur="125" fill="hold">
                                          <p:stCondLst>
                                            <p:cond delay="250"/>
                                          </p:stCondLst>
                                        </p:cTn>
                                        <p:tgtEl>
                                          <p:spTgt spid="13"/>
                                        </p:tgtEl>
                                        <p:attrNameLst>
                                          <p:attrName>r</p:attrName>
                                        </p:attrNameLst>
                                      </p:cBhvr>
                                    </p:animRot>
                                    <p:animRot by="1500000">
                                      <p:cBhvr>
                                        <p:cTn id="10" dur="125" fill="hold">
                                          <p:stCondLst>
                                            <p:cond delay="375"/>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1"/>
          <p:cNvSpPr>
            <a:spLocks noChangeArrowheads="1"/>
          </p:cNvSpPr>
          <p:nvPr/>
        </p:nvSpPr>
        <p:spPr bwMode="auto">
          <a:xfrm>
            <a:off x="1143000" y="4659312"/>
            <a:ext cx="5832612" cy="1101390"/>
          </a:xfrm>
          <a:prstGeom prst="roundRect">
            <a:avLst>
              <a:gd name="adj" fmla="val 11741"/>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الثانية </a:t>
            </a:r>
          </a:p>
          <a:p>
            <a:pPr algn="ctr" rtl="1" fontAlgn="base">
              <a:spcBef>
                <a:spcPct val="0"/>
              </a:spcBef>
              <a:spcAft>
                <a:spcPct val="0"/>
              </a:spcAft>
            </a:pPr>
            <a:r>
              <a:rPr lang="ar-EG" sz="3200" dirty="0">
                <a:solidFill>
                  <a:srgbClr val="000000"/>
                </a:solidFill>
                <a:cs typeface="Arial" panose="020B0604020202020204" pitchFamily="34" charset="0"/>
              </a:rPr>
              <a:t>(كيف تكون مع الوقت )</a:t>
            </a:r>
          </a:p>
        </p:txBody>
      </p:sp>
      <p:sp>
        <p:nvSpPr>
          <p:cNvPr id="5" name="AutoShape 1"/>
          <p:cNvSpPr>
            <a:spLocks noChangeArrowheads="1"/>
          </p:cNvSpPr>
          <p:nvPr/>
        </p:nvSpPr>
        <p:spPr bwMode="auto">
          <a:xfrm>
            <a:off x="1143000" y="32131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استراحة</a:t>
            </a:r>
          </a:p>
        </p:txBody>
      </p:sp>
      <p:sp>
        <p:nvSpPr>
          <p:cNvPr id="6" name="AutoShape 1"/>
          <p:cNvSpPr>
            <a:spLocks noChangeArrowheads="1"/>
          </p:cNvSpPr>
          <p:nvPr/>
        </p:nvSpPr>
        <p:spPr bwMode="auto">
          <a:xfrm>
            <a:off x="1179516" y="18288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الأولى</a:t>
            </a:r>
          </a:p>
          <a:p>
            <a:pPr algn="ctr" rtl="1" fontAlgn="base">
              <a:spcBef>
                <a:spcPct val="0"/>
              </a:spcBef>
              <a:spcAft>
                <a:spcPct val="0"/>
              </a:spcAft>
            </a:pPr>
            <a:r>
              <a:rPr lang="ar-EG" sz="3200" dirty="0">
                <a:solidFill>
                  <a:srgbClr val="000000"/>
                </a:solidFill>
                <a:cs typeface="Arial" panose="020B0604020202020204" pitchFamily="34" charset="0"/>
              </a:rPr>
              <a:t>( مضيعات الوقت وأساليب الحد منه )</a:t>
            </a:r>
          </a:p>
        </p:txBody>
      </p:sp>
      <p:grpSp>
        <p:nvGrpSpPr>
          <p:cNvPr id="7" name="Group 6"/>
          <p:cNvGrpSpPr>
            <a:grpSpLocks/>
          </p:cNvGrpSpPr>
          <p:nvPr/>
        </p:nvGrpSpPr>
        <p:grpSpPr bwMode="auto">
          <a:xfrm>
            <a:off x="6677025" y="1676400"/>
            <a:ext cx="1323975" cy="1320800"/>
            <a:chOff x="0" y="0"/>
            <a:chExt cx="1360" cy="1356"/>
          </a:xfrm>
        </p:grpSpPr>
        <p:grpSp>
          <p:nvGrpSpPr>
            <p:cNvPr id="8" name="Group 7"/>
            <p:cNvGrpSpPr>
              <a:grpSpLocks/>
            </p:cNvGrpSpPr>
            <p:nvPr/>
          </p:nvGrpSpPr>
          <p:grpSpPr bwMode="auto">
            <a:xfrm>
              <a:off x="0" y="0"/>
              <a:ext cx="1360" cy="1356"/>
              <a:chOff x="0" y="0"/>
              <a:chExt cx="1248" cy="1240"/>
            </a:xfrm>
          </p:grpSpPr>
          <p:sp>
            <p:nvSpPr>
              <p:cNvPr id="10"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1"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2"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4"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5"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9"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6" name="Group 15"/>
          <p:cNvGrpSpPr>
            <a:grpSpLocks/>
          </p:cNvGrpSpPr>
          <p:nvPr/>
        </p:nvGrpSpPr>
        <p:grpSpPr bwMode="auto">
          <a:xfrm>
            <a:off x="6907213" y="1884363"/>
            <a:ext cx="879475" cy="885825"/>
            <a:chOff x="0" y="0"/>
            <a:chExt cx="876" cy="882"/>
          </a:xfrm>
        </p:grpSpPr>
        <p:sp>
          <p:nvSpPr>
            <p:cNvPr id="17" name="Oval 16"/>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8"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9"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Freeform 19"/>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Freeform 20"/>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2" name="Freeform 21"/>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3" name="Freeform 22"/>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4" name="Rectangle 23"/>
          <p:cNvSpPr>
            <a:spLocks noChangeArrowheads="1"/>
          </p:cNvSpPr>
          <p:nvPr/>
        </p:nvSpPr>
        <p:spPr bwMode="auto">
          <a:xfrm>
            <a:off x="7107171" y="19812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1</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5" name="Group 24"/>
          <p:cNvGrpSpPr>
            <a:grpSpLocks/>
          </p:cNvGrpSpPr>
          <p:nvPr/>
        </p:nvGrpSpPr>
        <p:grpSpPr bwMode="auto">
          <a:xfrm>
            <a:off x="6705600" y="3124200"/>
            <a:ext cx="1323975" cy="1320800"/>
            <a:chOff x="0" y="0"/>
            <a:chExt cx="1360" cy="1356"/>
          </a:xfrm>
        </p:grpSpPr>
        <p:grpSp>
          <p:nvGrpSpPr>
            <p:cNvPr id="26" name="Group 25"/>
            <p:cNvGrpSpPr>
              <a:grpSpLocks/>
            </p:cNvGrpSpPr>
            <p:nvPr/>
          </p:nvGrpSpPr>
          <p:grpSpPr bwMode="auto">
            <a:xfrm>
              <a:off x="0" y="0"/>
              <a:ext cx="1360" cy="1356"/>
              <a:chOff x="0" y="0"/>
              <a:chExt cx="1248" cy="1240"/>
            </a:xfrm>
          </p:grpSpPr>
          <p:sp>
            <p:nvSpPr>
              <p:cNvPr id="28"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9"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0"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2"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7"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3" name="Group 32"/>
          <p:cNvGrpSpPr>
            <a:grpSpLocks/>
          </p:cNvGrpSpPr>
          <p:nvPr/>
        </p:nvGrpSpPr>
        <p:grpSpPr bwMode="auto">
          <a:xfrm>
            <a:off x="6919913" y="3332164"/>
            <a:ext cx="879475" cy="885825"/>
            <a:chOff x="0" y="0"/>
            <a:chExt cx="876" cy="882"/>
          </a:xfrm>
        </p:grpSpPr>
        <p:sp>
          <p:nvSpPr>
            <p:cNvPr id="34" name="Oval 33"/>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5"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6"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Freeform 36"/>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Freeform 37"/>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0" name="Freeform 39"/>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1" name="Rectangle 40"/>
          <p:cNvSpPr>
            <a:spLocks noChangeArrowheads="1"/>
          </p:cNvSpPr>
          <p:nvPr/>
        </p:nvSpPr>
        <p:spPr bwMode="auto">
          <a:xfrm>
            <a:off x="7135746" y="34290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2</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42" name="Group 41"/>
          <p:cNvGrpSpPr>
            <a:grpSpLocks/>
          </p:cNvGrpSpPr>
          <p:nvPr/>
        </p:nvGrpSpPr>
        <p:grpSpPr bwMode="auto">
          <a:xfrm>
            <a:off x="6753225" y="4495800"/>
            <a:ext cx="1323975" cy="1320800"/>
            <a:chOff x="0" y="0"/>
            <a:chExt cx="1360" cy="1356"/>
          </a:xfrm>
        </p:grpSpPr>
        <p:grpSp>
          <p:nvGrpSpPr>
            <p:cNvPr id="43" name="Group 42"/>
            <p:cNvGrpSpPr>
              <a:grpSpLocks/>
            </p:cNvGrpSpPr>
            <p:nvPr/>
          </p:nvGrpSpPr>
          <p:grpSpPr bwMode="auto">
            <a:xfrm>
              <a:off x="0" y="0"/>
              <a:ext cx="1360" cy="1356"/>
              <a:chOff x="0" y="0"/>
              <a:chExt cx="1248" cy="1240"/>
            </a:xfrm>
          </p:grpSpPr>
          <p:sp>
            <p:nvSpPr>
              <p:cNvPr id="45"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6"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7"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8"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9"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4"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50" name="Group 49"/>
          <p:cNvGrpSpPr>
            <a:grpSpLocks/>
          </p:cNvGrpSpPr>
          <p:nvPr/>
        </p:nvGrpSpPr>
        <p:grpSpPr bwMode="auto">
          <a:xfrm>
            <a:off x="6967538" y="4703763"/>
            <a:ext cx="879475" cy="885825"/>
            <a:chOff x="0" y="0"/>
            <a:chExt cx="876" cy="882"/>
          </a:xfrm>
        </p:grpSpPr>
        <p:sp>
          <p:nvSpPr>
            <p:cNvPr id="51" name="Oval 50"/>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2"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3"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4" name="Freeform 53"/>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5" name="Freeform 54"/>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6" name="Freeform 55"/>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7" name="Freeform 56"/>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58" name="Rectangle 57"/>
          <p:cNvSpPr>
            <a:spLocks noChangeArrowheads="1"/>
          </p:cNvSpPr>
          <p:nvPr/>
        </p:nvSpPr>
        <p:spPr bwMode="auto">
          <a:xfrm>
            <a:off x="7183371" y="48006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3</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59" name="AutoShape 7"/>
          <p:cNvSpPr>
            <a:spLocks noChangeArrowheads="1"/>
          </p:cNvSpPr>
          <p:nvPr/>
        </p:nvSpPr>
        <p:spPr bwMode="auto">
          <a:xfrm>
            <a:off x="1295400" y="282575"/>
            <a:ext cx="5957888" cy="708025"/>
          </a:xfrm>
          <a:prstGeom prst="roundRect">
            <a:avLst>
              <a:gd name="adj" fmla="val 50000"/>
            </a:avLst>
          </a:prstGeom>
          <a:gradFill rotWithShape="1">
            <a:gsLst>
              <a:gs pos="0">
                <a:srgbClr val="00B0F0"/>
              </a:gs>
              <a:gs pos="100000">
                <a:srgbClr val="3CA1E6">
                  <a:alpha val="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برنامج اليوم </a:t>
            </a:r>
            <a:r>
              <a:rPr lang="ar-EG" sz="4000" dirty="0" smtClean="0">
                <a:latin typeface="SimHei" panose="02010609060101010101" pitchFamily="49" charset="-122"/>
              </a:rPr>
              <a:t>الثالث</a:t>
            </a:r>
            <a:endParaRPr lang="ar-EG" sz="4000" dirty="0">
              <a:latin typeface="SimHei" panose="02010609060101010101" pitchFamily="49" charset="-122"/>
            </a:endParaRPr>
          </a:p>
        </p:txBody>
      </p:sp>
    </p:spTree>
    <p:extLst>
      <p:ext uri="{BB962C8B-B14F-4D97-AF65-F5344CB8AC3E}">
        <p14:creationId xmlns:p14="http://schemas.microsoft.com/office/powerpoint/2010/main" xmlns="" val="288403349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style.rotation</p:attrName>
                                        </p:attrNameLst>
                                      </p:cBhvr>
                                      <p:tavLst>
                                        <p:tav tm="0">
                                          <p:val>
                                            <p:fltVal val="720"/>
                                          </p:val>
                                        </p:tav>
                                        <p:tav tm="100000">
                                          <p:val>
                                            <p:fltVal val="0"/>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style.rotation</p:attrName>
                                        </p:attrNameLst>
                                      </p:cBhvr>
                                      <p:tavLst>
                                        <p:tav tm="0">
                                          <p:val>
                                            <p:fltVal val="720"/>
                                          </p:val>
                                        </p:tav>
                                        <p:tav tm="100000">
                                          <p:val>
                                            <p:fltVal val="0"/>
                                          </p:val>
                                        </p:tav>
                                      </p:tavLst>
                                    </p:anim>
                                    <p:anim calcmode="lin" valueType="num">
                                      <p:cBhvr>
                                        <p:cTn id="21" dur="2000" fill="hold"/>
                                        <p:tgtEl>
                                          <p:spTgt spid="6"/>
                                        </p:tgtEl>
                                        <p:attrNameLst>
                                          <p:attrName>ppt_h</p:attrName>
                                        </p:attrNameLst>
                                      </p:cBhvr>
                                      <p:tavLst>
                                        <p:tav tm="0">
                                          <p:val>
                                            <p:fltVal val="0"/>
                                          </p:val>
                                        </p:tav>
                                        <p:tav tm="100000">
                                          <p:val>
                                            <p:strVal val="#ppt_h"/>
                                          </p:val>
                                        </p:tav>
                                      </p:tavLst>
                                    </p:anim>
                                    <p:anim calcmode="lin" valueType="num">
                                      <p:cBhvr>
                                        <p:cTn id="22" dur="2000" fill="hold"/>
                                        <p:tgtEl>
                                          <p:spTgt spid="6"/>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anim calcmode="lin" valueType="num">
                                      <p:cBhvr>
                                        <p:cTn id="26" dur="2000" fill="hold"/>
                                        <p:tgtEl>
                                          <p:spTgt spid="7"/>
                                        </p:tgtEl>
                                        <p:attrNameLst>
                                          <p:attrName>style.rotation</p:attrName>
                                        </p:attrNameLst>
                                      </p:cBhvr>
                                      <p:tavLst>
                                        <p:tav tm="0">
                                          <p:val>
                                            <p:fltVal val="720"/>
                                          </p:val>
                                        </p:tav>
                                        <p:tav tm="100000">
                                          <p:val>
                                            <p:fltVal val="0"/>
                                          </p:val>
                                        </p:tav>
                                      </p:tavLst>
                                    </p:anim>
                                    <p:anim calcmode="lin" valueType="num">
                                      <p:cBhvr>
                                        <p:cTn id="27" dur="2000" fill="hold"/>
                                        <p:tgtEl>
                                          <p:spTgt spid="7"/>
                                        </p:tgtEl>
                                        <p:attrNameLst>
                                          <p:attrName>ppt_h</p:attrName>
                                        </p:attrNameLst>
                                      </p:cBhvr>
                                      <p:tavLst>
                                        <p:tav tm="0">
                                          <p:val>
                                            <p:fltVal val="0"/>
                                          </p:val>
                                        </p:tav>
                                        <p:tav tm="100000">
                                          <p:val>
                                            <p:strVal val="#ppt_h"/>
                                          </p:val>
                                        </p:tav>
                                      </p:tavLst>
                                    </p:anim>
                                    <p:anim calcmode="lin" valueType="num">
                                      <p:cBhvr>
                                        <p:cTn id="28" dur="2000" fill="hold"/>
                                        <p:tgtEl>
                                          <p:spTgt spid="7"/>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style.rotation</p:attrName>
                                        </p:attrNameLst>
                                      </p:cBhvr>
                                      <p:tavLst>
                                        <p:tav tm="0">
                                          <p:val>
                                            <p:fltVal val="720"/>
                                          </p:val>
                                        </p:tav>
                                        <p:tav tm="100000">
                                          <p:val>
                                            <p:fltVal val="0"/>
                                          </p:val>
                                        </p:tav>
                                      </p:tavLst>
                                    </p:anim>
                                    <p:anim calcmode="lin" valueType="num">
                                      <p:cBhvr>
                                        <p:cTn id="33" dur="2000" fill="hold"/>
                                        <p:tgtEl>
                                          <p:spTgt spid="16"/>
                                        </p:tgtEl>
                                        <p:attrNameLst>
                                          <p:attrName>ppt_h</p:attrName>
                                        </p:attrNameLst>
                                      </p:cBhvr>
                                      <p:tavLst>
                                        <p:tav tm="0">
                                          <p:val>
                                            <p:fltVal val="0"/>
                                          </p:val>
                                        </p:tav>
                                        <p:tav tm="100000">
                                          <p:val>
                                            <p:strVal val="#ppt_h"/>
                                          </p:val>
                                        </p:tav>
                                      </p:tavLst>
                                    </p:anim>
                                    <p:anim calcmode="lin" valueType="num">
                                      <p:cBhvr>
                                        <p:cTn id="34" dur="2000" fill="hold"/>
                                        <p:tgtEl>
                                          <p:spTgt spid="16"/>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2000"/>
                                        <p:tgtEl>
                                          <p:spTgt spid="24"/>
                                        </p:tgtEl>
                                      </p:cBhvr>
                                    </p:animEffect>
                                    <p:anim calcmode="lin" valueType="num">
                                      <p:cBhvr>
                                        <p:cTn id="38" dur="2000" fill="hold"/>
                                        <p:tgtEl>
                                          <p:spTgt spid="24"/>
                                        </p:tgtEl>
                                        <p:attrNameLst>
                                          <p:attrName>style.rotation</p:attrName>
                                        </p:attrNameLst>
                                      </p:cBhvr>
                                      <p:tavLst>
                                        <p:tav tm="0">
                                          <p:val>
                                            <p:fltVal val="720"/>
                                          </p:val>
                                        </p:tav>
                                        <p:tav tm="100000">
                                          <p:val>
                                            <p:fltVal val="0"/>
                                          </p:val>
                                        </p:tav>
                                      </p:tavLst>
                                    </p:anim>
                                    <p:anim calcmode="lin" valueType="num">
                                      <p:cBhvr>
                                        <p:cTn id="39" dur="2000" fill="hold"/>
                                        <p:tgtEl>
                                          <p:spTgt spid="24"/>
                                        </p:tgtEl>
                                        <p:attrNameLst>
                                          <p:attrName>ppt_h</p:attrName>
                                        </p:attrNameLst>
                                      </p:cBhvr>
                                      <p:tavLst>
                                        <p:tav tm="0">
                                          <p:val>
                                            <p:fltVal val="0"/>
                                          </p:val>
                                        </p:tav>
                                        <p:tav tm="100000">
                                          <p:val>
                                            <p:strVal val="#ppt_h"/>
                                          </p:val>
                                        </p:tav>
                                      </p:tavLst>
                                    </p:anim>
                                    <p:anim calcmode="lin" valueType="num">
                                      <p:cBhvr>
                                        <p:cTn id="40" dur="2000" fill="hold"/>
                                        <p:tgtEl>
                                          <p:spTgt spid="2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2000"/>
                                        <p:tgtEl>
                                          <p:spTgt spid="25"/>
                                        </p:tgtEl>
                                      </p:cBhvr>
                                    </p:animEffect>
                                    <p:anim calcmode="lin" valueType="num">
                                      <p:cBhvr>
                                        <p:cTn id="44" dur="2000" fill="hold"/>
                                        <p:tgtEl>
                                          <p:spTgt spid="25"/>
                                        </p:tgtEl>
                                        <p:attrNameLst>
                                          <p:attrName>style.rotation</p:attrName>
                                        </p:attrNameLst>
                                      </p:cBhvr>
                                      <p:tavLst>
                                        <p:tav tm="0">
                                          <p:val>
                                            <p:fltVal val="720"/>
                                          </p:val>
                                        </p:tav>
                                        <p:tav tm="100000">
                                          <p:val>
                                            <p:fltVal val="0"/>
                                          </p:val>
                                        </p:tav>
                                      </p:tavLst>
                                    </p:anim>
                                    <p:anim calcmode="lin" valueType="num">
                                      <p:cBhvr>
                                        <p:cTn id="45" dur="2000" fill="hold"/>
                                        <p:tgtEl>
                                          <p:spTgt spid="25"/>
                                        </p:tgtEl>
                                        <p:attrNameLst>
                                          <p:attrName>ppt_h</p:attrName>
                                        </p:attrNameLst>
                                      </p:cBhvr>
                                      <p:tavLst>
                                        <p:tav tm="0">
                                          <p:val>
                                            <p:fltVal val="0"/>
                                          </p:val>
                                        </p:tav>
                                        <p:tav tm="100000">
                                          <p:val>
                                            <p:strVal val="#ppt_h"/>
                                          </p:val>
                                        </p:tav>
                                      </p:tavLst>
                                    </p:anim>
                                    <p:anim calcmode="lin" valueType="num">
                                      <p:cBhvr>
                                        <p:cTn id="46" dur="2000" fill="hold"/>
                                        <p:tgtEl>
                                          <p:spTgt spid="25"/>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2000"/>
                                        <p:tgtEl>
                                          <p:spTgt spid="33"/>
                                        </p:tgtEl>
                                      </p:cBhvr>
                                    </p:animEffect>
                                    <p:anim calcmode="lin" valueType="num">
                                      <p:cBhvr>
                                        <p:cTn id="50" dur="2000" fill="hold"/>
                                        <p:tgtEl>
                                          <p:spTgt spid="33"/>
                                        </p:tgtEl>
                                        <p:attrNameLst>
                                          <p:attrName>style.rotation</p:attrName>
                                        </p:attrNameLst>
                                      </p:cBhvr>
                                      <p:tavLst>
                                        <p:tav tm="0">
                                          <p:val>
                                            <p:fltVal val="720"/>
                                          </p:val>
                                        </p:tav>
                                        <p:tav tm="100000">
                                          <p:val>
                                            <p:fltVal val="0"/>
                                          </p:val>
                                        </p:tav>
                                      </p:tavLst>
                                    </p:anim>
                                    <p:anim calcmode="lin" valueType="num">
                                      <p:cBhvr>
                                        <p:cTn id="51" dur="2000" fill="hold"/>
                                        <p:tgtEl>
                                          <p:spTgt spid="33"/>
                                        </p:tgtEl>
                                        <p:attrNameLst>
                                          <p:attrName>ppt_h</p:attrName>
                                        </p:attrNameLst>
                                      </p:cBhvr>
                                      <p:tavLst>
                                        <p:tav tm="0">
                                          <p:val>
                                            <p:fltVal val="0"/>
                                          </p:val>
                                        </p:tav>
                                        <p:tav tm="100000">
                                          <p:val>
                                            <p:strVal val="#ppt_h"/>
                                          </p:val>
                                        </p:tav>
                                      </p:tavLst>
                                    </p:anim>
                                    <p:anim calcmode="lin" valueType="num">
                                      <p:cBhvr>
                                        <p:cTn id="52" dur="2000" fill="hold"/>
                                        <p:tgtEl>
                                          <p:spTgt spid="33"/>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2000"/>
                                        <p:tgtEl>
                                          <p:spTgt spid="41"/>
                                        </p:tgtEl>
                                      </p:cBhvr>
                                    </p:animEffect>
                                    <p:anim calcmode="lin" valueType="num">
                                      <p:cBhvr>
                                        <p:cTn id="56" dur="2000" fill="hold"/>
                                        <p:tgtEl>
                                          <p:spTgt spid="41"/>
                                        </p:tgtEl>
                                        <p:attrNameLst>
                                          <p:attrName>style.rotation</p:attrName>
                                        </p:attrNameLst>
                                      </p:cBhvr>
                                      <p:tavLst>
                                        <p:tav tm="0">
                                          <p:val>
                                            <p:fltVal val="720"/>
                                          </p:val>
                                        </p:tav>
                                        <p:tav tm="100000">
                                          <p:val>
                                            <p:fltVal val="0"/>
                                          </p:val>
                                        </p:tav>
                                      </p:tavLst>
                                    </p:anim>
                                    <p:anim calcmode="lin" valueType="num">
                                      <p:cBhvr>
                                        <p:cTn id="57" dur="2000" fill="hold"/>
                                        <p:tgtEl>
                                          <p:spTgt spid="41"/>
                                        </p:tgtEl>
                                        <p:attrNameLst>
                                          <p:attrName>ppt_h</p:attrName>
                                        </p:attrNameLst>
                                      </p:cBhvr>
                                      <p:tavLst>
                                        <p:tav tm="0">
                                          <p:val>
                                            <p:fltVal val="0"/>
                                          </p:val>
                                        </p:tav>
                                        <p:tav tm="100000">
                                          <p:val>
                                            <p:strVal val="#ppt_h"/>
                                          </p:val>
                                        </p:tav>
                                      </p:tavLst>
                                    </p:anim>
                                    <p:anim calcmode="lin" valueType="num">
                                      <p:cBhvr>
                                        <p:cTn id="58" dur="2000" fill="hold"/>
                                        <p:tgtEl>
                                          <p:spTgt spid="41"/>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fade">
                                      <p:cBhvr>
                                        <p:cTn id="61" dur="2000"/>
                                        <p:tgtEl>
                                          <p:spTgt spid="42"/>
                                        </p:tgtEl>
                                      </p:cBhvr>
                                    </p:animEffect>
                                    <p:anim calcmode="lin" valueType="num">
                                      <p:cBhvr>
                                        <p:cTn id="62" dur="2000" fill="hold"/>
                                        <p:tgtEl>
                                          <p:spTgt spid="42"/>
                                        </p:tgtEl>
                                        <p:attrNameLst>
                                          <p:attrName>style.rotation</p:attrName>
                                        </p:attrNameLst>
                                      </p:cBhvr>
                                      <p:tavLst>
                                        <p:tav tm="0">
                                          <p:val>
                                            <p:fltVal val="720"/>
                                          </p:val>
                                        </p:tav>
                                        <p:tav tm="100000">
                                          <p:val>
                                            <p:fltVal val="0"/>
                                          </p:val>
                                        </p:tav>
                                      </p:tavLst>
                                    </p:anim>
                                    <p:anim calcmode="lin" valueType="num">
                                      <p:cBhvr>
                                        <p:cTn id="63" dur="2000" fill="hold"/>
                                        <p:tgtEl>
                                          <p:spTgt spid="42"/>
                                        </p:tgtEl>
                                        <p:attrNameLst>
                                          <p:attrName>ppt_h</p:attrName>
                                        </p:attrNameLst>
                                      </p:cBhvr>
                                      <p:tavLst>
                                        <p:tav tm="0">
                                          <p:val>
                                            <p:fltVal val="0"/>
                                          </p:val>
                                        </p:tav>
                                        <p:tav tm="100000">
                                          <p:val>
                                            <p:strVal val="#ppt_h"/>
                                          </p:val>
                                        </p:tav>
                                      </p:tavLst>
                                    </p:anim>
                                    <p:anim calcmode="lin" valueType="num">
                                      <p:cBhvr>
                                        <p:cTn id="64" dur="2000" fill="hold"/>
                                        <p:tgtEl>
                                          <p:spTgt spid="42"/>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2000"/>
                                        <p:tgtEl>
                                          <p:spTgt spid="50"/>
                                        </p:tgtEl>
                                      </p:cBhvr>
                                    </p:animEffect>
                                    <p:anim calcmode="lin" valueType="num">
                                      <p:cBhvr>
                                        <p:cTn id="68" dur="2000" fill="hold"/>
                                        <p:tgtEl>
                                          <p:spTgt spid="50"/>
                                        </p:tgtEl>
                                        <p:attrNameLst>
                                          <p:attrName>style.rotation</p:attrName>
                                        </p:attrNameLst>
                                      </p:cBhvr>
                                      <p:tavLst>
                                        <p:tav tm="0">
                                          <p:val>
                                            <p:fltVal val="720"/>
                                          </p:val>
                                        </p:tav>
                                        <p:tav tm="100000">
                                          <p:val>
                                            <p:fltVal val="0"/>
                                          </p:val>
                                        </p:tav>
                                      </p:tavLst>
                                    </p:anim>
                                    <p:anim calcmode="lin" valueType="num">
                                      <p:cBhvr>
                                        <p:cTn id="69" dur="2000" fill="hold"/>
                                        <p:tgtEl>
                                          <p:spTgt spid="50"/>
                                        </p:tgtEl>
                                        <p:attrNameLst>
                                          <p:attrName>ppt_h</p:attrName>
                                        </p:attrNameLst>
                                      </p:cBhvr>
                                      <p:tavLst>
                                        <p:tav tm="0">
                                          <p:val>
                                            <p:fltVal val="0"/>
                                          </p:val>
                                        </p:tav>
                                        <p:tav tm="100000">
                                          <p:val>
                                            <p:strVal val="#ppt_h"/>
                                          </p:val>
                                        </p:tav>
                                      </p:tavLst>
                                    </p:anim>
                                    <p:anim calcmode="lin" valueType="num">
                                      <p:cBhvr>
                                        <p:cTn id="70" dur="2000" fill="hold"/>
                                        <p:tgtEl>
                                          <p:spTgt spid="50"/>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2000"/>
                                        <p:tgtEl>
                                          <p:spTgt spid="58"/>
                                        </p:tgtEl>
                                      </p:cBhvr>
                                    </p:animEffect>
                                    <p:anim calcmode="lin" valueType="num">
                                      <p:cBhvr>
                                        <p:cTn id="74" dur="2000" fill="hold"/>
                                        <p:tgtEl>
                                          <p:spTgt spid="58"/>
                                        </p:tgtEl>
                                        <p:attrNameLst>
                                          <p:attrName>style.rotation</p:attrName>
                                        </p:attrNameLst>
                                      </p:cBhvr>
                                      <p:tavLst>
                                        <p:tav tm="0">
                                          <p:val>
                                            <p:fltVal val="720"/>
                                          </p:val>
                                        </p:tav>
                                        <p:tav tm="100000">
                                          <p:val>
                                            <p:fltVal val="0"/>
                                          </p:val>
                                        </p:tav>
                                      </p:tavLst>
                                    </p:anim>
                                    <p:anim calcmode="lin" valueType="num">
                                      <p:cBhvr>
                                        <p:cTn id="75" dur="2000" fill="hold"/>
                                        <p:tgtEl>
                                          <p:spTgt spid="58"/>
                                        </p:tgtEl>
                                        <p:attrNameLst>
                                          <p:attrName>ppt_h</p:attrName>
                                        </p:attrNameLst>
                                      </p:cBhvr>
                                      <p:tavLst>
                                        <p:tav tm="0">
                                          <p:val>
                                            <p:fltVal val="0"/>
                                          </p:val>
                                        </p:tav>
                                        <p:tav tm="100000">
                                          <p:val>
                                            <p:strVal val="#ppt_h"/>
                                          </p:val>
                                        </p:tav>
                                      </p:tavLst>
                                    </p:anim>
                                    <p:anim calcmode="lin" valueType="num">
                                      <p:cBhvr>
                                        <p:cTn id="76" dur="2000" fill="hold"/>
                                        <p:tgtEl>
                                          <p:spTgt spid="5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4" grpId="0"/>
      <p:bldP spid="41" grpId="0"/>
      <p:bldP spid="58"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Horizontal Scroll 5"/>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smtClean="0">
                <a:solidFill>
                  <a:schemeClr val="lt1"/>
                </a:solidFill>
                <a:latin typeface="Gulim" panose="020B0600000101010101" pitchFamily="34" charset="-127"/>
                <a:ea typeface="Gulim" panose="020B0600000101010101" pitchFamily="34" charset="-127"/>
              </a:rPr>
              <a:t>تمرين على مضيعات الوقت</a:t>
            </a:r>
            <a:endParaRPr lang="ar-EG" sz="4400" dirty="0">
              <a:solidFill>
                <a:schemeClr val="lt1"/>
              </a:solidFill>
              <a:latin typeface="Gulim" panose="020B0600000101010101" pitchFamily="34" charset="-127"/>
              <a:ea typeface="Gulim" panose="020B0600000101010101" pitchFamily="34" charset="-127"/>
            </a:endParaRPr>
          </a:p>
        </p:txBody>
      </p:sp>
    </p:spTree>
    <p:extLst>
      <p:ext uri="{BB962C8B-B14F-4D97-AF65-F5344CB8AC3E}">
        <p14:creationId xmlns:p14="http://schemas.microsoft.com/office/powerpoint/2010/main" xmlns="" val="93422274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الاتصالات الهاتفية غير المنتجة</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المقاطعات والزيارات المفاجئة</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الاجتماعات غير الفعالة</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التسويف أو التأجيل بأعذار واهية</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7"/>
          <p:cNvSpPr>
            <a:spLocks noChangeArrowheads="1"/>
          </p:cNvSpPr>
          <p:nvPr/>
        </p:nvSpPr>
        <p:spPr bwMode="auto">
          <a:xfrm>
            <a:off x="6096000" y="228600"/>
            <a:ext cx="2805526" cy="685800"/>
          </a:xfrm>
          <a:prstGeom prst="roundRect">
            <a:avLst>
              <a:gd name="adj" fmla="val 50000"/>
            </a:avLst>
          </a:prstGeom>
          <a:gradFill rotWithShape="1">
            <a:gsLst>
              <a:gs pos="87000">
                <a:srgbClr val="00B0F0"/>
              </a:gs>
              <a:gs pos="100000">
                <a:srgbClr val="3CA1E6">
                  <a:alpha val="0"/>
                  <a:lumMod val="0"/>
                  <a:lumOff val="100000"/>
                </a:srgbClr>
              </a:gs>
            </a:gsLst>
            <a:lin ang="5400000" scaled="1"/>
          </a:gradFill>
          <a:ln>
            <a:noFill/>
          </a:ln>
          <a:effectLst/>
          <a:extLst/>
        </p:spPr>
        <p:txBody>
          <a:bodyPr wrap="none" anchor="ctr"/>
          <a:lstStyle/>
          <a:p>
            <a:pPr algn="ctr" rtl="1" fontAlgn="base">
              <a:spcBef>
                <a:spcPct val="0"/>
              </a:spcBef>
              <a:spcAft>
                <a:spcPct val="0"/>
              </a:spcAft>
            </a:pPr>
            <a:r>
              <a:rPr lang="ar-EG" sz="3200" dirty="0">
                <a:latin typeface="SimHei" panose="02010609060101010101" pitchFamily="49" charset="-122"/>
              </a:rPr>
              <a:t>مضيعات الوقت </a:t>
            </a:r>
          </a:p>
        </p:txBody>
      </p:sp>
    </p:spTree>
    <p:extLst>
      <p:ext uri="{BB962C8B-B14F-4D97-AF65-F5344CB8AC3E}">
        <p14:creationId xmlns:p14="http://schemas.microsoft.com/office/powerpoint/2010/main" xmlns="" val="41323407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762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في التخطيط </a:t>
            </a:r>
          </a:p>
        </p:txBody>
      </p:sp>
      <p:pic>
        <p:nvPicPr>
          <p:cNvPr id="15362" name="Picture 2" descr="F:\دينى\work\صور\10_30295_2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71474" y="2286000"/>
            <a:ext cx="8467726" cy="3810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5798011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362"/>
                                        </p:tgtEl>
                                        <p:attrNameLst>
                                          <p:attrName>style.visibility</p:attrName>
                                        </p:attrNameLst>
                                      </p:cBhvr>
                                      <p:to>
                                        <p:strVal val="visible"/>
                                      </p:to>
                                    </p:set>
                                    <p:animEffect transition="in" filter="fade">
                                      <p:cBhvr>
                                        <p:cTn id="11"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عدم وجود أهداف / تخطيط / أولويات</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محاولة القيام بأمور كثيرة في وقت واحد</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تقديرات غير واقعية للوقت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2239962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1"/>
          <p:cNvSpPr>
            <a:spLocks noChangeArrowheads="1"/>
          </p:cNvSpPr>
          <p:nvPr/>
        </p:nvSpPr>
        <p:spPr bwMode="auto">
          <a:xfrm>
            <a:off x="1143000" y="4125912"/>
            <a:ext cx="5832612" cy="1101390"/>
          </a:xfrm>
          <a:prstGeom prst="roundRect">
            <a:avLst>
              <a:gd name="adj" fmla="val 11741"/>
            </a:avLst>
          </a:prstGeom>
          <a:gradFill rotWithShape="1">
            <a:gsLst>
              <a:gs pos="0">
                <a:srgbClr val="4F81BD"/>
              </a:gs>
              <a:gs pos="100000">
                <a:srgbClr val="B8CDE5"/>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استراحة </a:t>
            </a:r>
            <a:endParaRPr lang="en-US" sz="3200" dirty="0">
              <a:solidFill>
                <a:srgbClr val="000000"/>
              </a:solidFill>
              <a:cs typeface="Arial" panose="020B0604020202020204" pitchFamily="34" charset="0"/>
            </a:endParaRPr>
          </a:p>
        </p:txBody>
      </p:sp>
      <p:sp>
        <p:nvSpPr>
          <p:cNvPr id="5" name="AutoShape 1"/>
          <p:cNvSpPr>
            <a:spLocks noChangeArrowheads="1"/>
          </p:cNvSpPr>
          <p:nvPr/>
        </p:nvSpPr>
        <p:spPr bwMode="auto">
          <a:xfrm>
            <a:off x="1143000" y="2679700"/>
            <a:ext cx="5832612" cy="1101390"/>
          </a:xfrm>
          <a:prstGeom prst="roundRect">
            <a:avLst>
              <a:gd name="adj" fmla="val 11741"/>
            </a:avLst>
          </a:prstGeom>
          <a:gradFill rotWithShape="1">
            <a:gsLst>
              <a:gs pos="0">
                <a:srgbClr val="C0504D"/>
              </a:gs>
              <a:gs pos="100000">
                <a:srgbClr val="E5BAB8"/>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الأولى</a:t>
            </a:r>
          </a:p>
          <a:p>
            <a:pPr algn="ctr" rtl="1" fontAlgn="base">
              <a:spcBef>
                <a:spcPct val="0"/>
              </a:spcBef>
              <a:spcAft>
                <a:spcPct val="0"/>
              </a:spcAft>
            </a:pPr>
            <a:r>
              <a:rPr lang="ar-EG" sz="3200" dirty="0">
                <a:solidFill>
                  <a:srgbClr val="000000"/>
                </a:solidFill>
                <a:cs typeface="Arial" panose="020B0604020202020204" pitchFamily="34" charset="0"/>
              </a:rPr>
              <a:t>( تعريفات ومفهوم إدارة الوقت )</a:t>
            </a:r>
          </a:p>
        </p:txBody>
      </p:sp>
      <p:sp>
        <p:nvSpPr>
          <p:cNvPr id="6" name="AutoShape 1"/>
          <p:cNvSpPr>
            <a:spLocks noChangeArrowheads="1"/>
          </p:cNvSpPr>
          <p:nvPr/>
        </p:nvSpPr>
        <p:spPr bwMode="auto">
          <a:xfrm>
            <a:off x="1179516" y="1295400"/>
            <a:ext cx="5832612" cy="1101390"/>
          </a:xfrm>
          <a:prstGeom prst="roundRect">
            <a:avLst>
              <a:gd name="adj" fmla="val 11741"/>
            </a:avLst>
          </a:prstGeom>
          <a:gradFill rotWithShape="1">
            <a:gsLst>
              <a:gs pos="0">
                <a:srgbClr val="800080"/>
              </a:gs>
              <a:gs pos="100000">
                <a:srgbClr val="CD9AC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الافتتاح والتعارف</a:t>
            </a:r>
            <a:endParaRPr lang="en-US" sz="3200" dirty="0">
              <a:solidFill>
                <a:srgbClr val="000000"/>
              </a:solidFill>
              <a:cs typeface="Arial" panose="020B0604020202020204" pitchFamily="34" charset="0"/>
            </a:endParaRPr>
          </a:p>
        </p:txBody>
      </p:sp>
      <p:grpSp>
        <p:nvGrpSpPr>
          <p:cNvPr id="7" name="Group 6"/>
          <p:cNvGrpSpPr>
            <a:grpSpLocks/>
          </p:cNvGrpSpPr>
          <p:nvPr/>
        </p:nvGrpSpPr>
        <p:grpSpPr bwMode="auto">
          <a:xfrm>
            <a:off x="6677025" y="1143000"/>
            <a:ext cx="1323975" cy="1320800"/>
            <a:chOff x="0" y="0"/>
            <a:chExt cx="1360" cy="1356"/>
          </a:xfrm>
        </p:grpSpPr>
        <p:grpSp>
          <p:nvGrpSpPr>
            <p:cNvPr id="8" name="Group 7"/>
            <p:cNvGrpSpPr>
              <a:grpSpLocks/>
            </p:cNvGrpSpPr>
            <p:nvPr/>
          </p:nvGrpSpPr>
          <p:grpSpPr bwMode="auto">
            <a:xfrm>
              <a:off x="0" y="0"/>
              <a:ext cx="1360" cy="1356"/>
              <a:chOff x="0" y="0"/>
              <a:chExt cx="1248" cy="1240"/>
            </a:xfrm>
          </p:grpSpPr>
          <p:sp>
            <p:nvSpPr>
              <p:cNvPr id="10" name="Oval 7"/>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1" name="Oval 8"/>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2" name="Oval 9"/>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3" name="Oval 10"/>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4" name="Oval 11"/>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9" name="Oval 12"/>
            <p:cNvSpPr>
              <a:spLocks noChangeArrowheads="1"/>
            </p:cNvSpPr>
            <p:nvPr/>
          </p:nvSpPr>
          <p:spPr bwMode="auto">
            <a:xfrm>
              <a:off x="161" y="148"/>
              <a:ext cx="1052" cy="1054"/>
            </a:xfrm>
            <a:prstGeom prst="ellipse">
              <a:avLst/>
            </a:prstGeom>
            <a:gradFill rotWithShape="1">
              <a:gsLst>
                <a:gs pos="0">
                  <a:srgbClr val="3A003A"/>
                </a:gs>
                <a:gs pos="100000">
                  <a:srgbClr val="800080"/>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15" name="Group 14"/>
          <p:cNvGrpSpPr>
            <a:grpSpLocks/>
          </p:cNvGrpSpPr>
          <p:nvPr/>
        </p:nvGrpSpPr>
        <p:grpSpPr bwMode="auto">
          <a:xfrm>
            <a:off x="6907213" y="1350963"/>
            <a:ext cx="879475" cy="885825"/>
            <a:chOff x="0" y="0"/>
            <a:chExt cx="876" cy="882"/>
          </a:xfrm>
        </p:grpSpPr>
        <p:sp>
          <p:nvSpPr>
            <p:cNvPr id="16" name="Oval 15"/>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7" name="Line 15"/>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8" name="Line 16"/>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19" name="Freeform 18"/>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0" name="Freeform 19"/>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1" name="Freeform 20"/>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2" name="Freeform 21"/>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3" name="Rectangle 22"/>
          <p:cNvSpPr>
            <a:spLocks noChangeArrowheads="1"/>
          </p:cNvSpPr>
          <p:nvPr/>
        </p:nvSpPr>
        <p:spPr bwMode="auto">
          <a:xfrm>
            <a:off x="7107171" y="14478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1</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24" name="Group 23"/>
          <p:cNvGrpSpPr>
            <a:grpSpLocks/>
          </p:cNvGrpSpPr>
          <p:nvPr/>
        </p:nvGrpSpPr>
        <p:grpSpPr bwMode="auto">
          <a:xfrm>
            <a:off x="6705600" y="2590800"/>
            <a:ext cx="1323975" cy="1320800"/>
            <a:chOff x="0" y="0"/>
            <a:chExt cx="1360" cy="1356"/>
          </a:xfrm>
        </p:grpSpPr>
        <p:grpSp>
          <p:nvGrpSpPr>
            <p:cNvPr id="25" name="Group 24"/>
            <p:cNvGrpSpPr>
              <a:grpSpLocks/>
            </p:cNvGrpSpPr>
            <p:nvPr/>
          </p:nvGrpSpPr>
          <p:grpSpPr bwMode="auto">
            <a:xfrm>
              <a:off x="0" y="0"/>
              <a:ext cx="1360" cy="1356"/>
              <a:chOff x="0" y="0"/>
              <a:chExt cx="1248" cy="1240"/>
            </a:xfrm>
          </p:grpSpPr>
          <p:sp>
            <p:nvSpPr>
              <p:cNvPr id="27"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8"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29"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0"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1"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26"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32" name="Group 31"/>
          <p:cNvGrpSpPr>
            <a:grpSpLocks/>
          </p:cNvGrpSpPr>
          <p:nvPr/>
        </p:nvGrpSpPr>
        <p:grpSpPr bwMode="auto">
          <a:xfrm>
            <a:off x="6919913" y="2798764"/>
            <a:ext cx="879475" cy="885825"/>
            <a:chOff x="0" y="0"/>
            <a:chExt cx="876" cy="882"/>
          </a:xfrm>
        </p:grpSpPr>
        <p:sp>
          <p:nvSpPr>
            <p:cNvPr id="33" name="Oval 32"/>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4"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5"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6" name="Freeform 35"/>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7" name="Freeform 36"/>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8" name="Freeform 37"/>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39" name="Freeform 38"/>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0" name="Rectangle 39"/>
          <p:cNvSpPr>
            <a:spLocks noChangeArrowheads="1"/>
          </p:cNvSpPr>
          <p:nvPr/>
        </p:nvSpPr>
        <p:spPr bwMode="auto">
          <a:xfrm>
            <a:off x="7135746" y="28956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2</a:t>
            </a:r>
            <a:endParaRPr lang="ar-EG" altLang="en-US" sz="4000" dirty="0">
              <a:solidFill>
                <a:srgbClr val="000000"/>
              </a:solidFill>
              <a:latin typeface="Arial" panose="020B0604020202020204" pitchFamily="34" charset="0"/>
              <a:cs typeface="Arial" panose="020B0604020202020204" pitchFamily="34" charset="0"/>
            </a:endParaRPr>
          </a:p>
        </p:txBody>
      </p:sp>
      <p:grpSp>
        <p:nvGrpSpPr>
          <p:cNvPr id="41" name="Group 40"/>
          <p:cNvGrpSpPr>
            <a:grpSpLocks/>
          </p:cNvGrpSpPr>
          <p:nvPr/>
        </p:nvGrpSpPr>
        <p:grpSpPr bwMode="auto">
          <a:xfrm>
            <a:off x="6753225" y="3962400"/>
            <a:ext cx="1323975" cy="1320800"/>
            <a:chOff x="0" y="0"/>
            <a:chExt cx="1360" cy="1356"/>
          </a:xfrm>
        </p:grpSpPr>
        <p:grpSp>
          <p:nvGrpSpPr>
            <p:cNvPr id="42" name="Group 41"/>
            <p:cNvGrpSpPr>
              <a:grpSpLocks/>
            </p:cNvGrpSpPr>
            <p:nvPr/>
          </p:nvGrpSpPr>
          <p:grpSpPr bwMode="auto">
            <a:xfrm>
              <a:off x="0" y="0"/>
              <a:ext cx="1360" cy="1356"/>
              <a:chOff x="0" y="0"/>
              <a:chExt cx="1248" cy="1240"/>
            </a:xfrm>
          </p:grpSpPr>
          <p:sp>
            <p:nvSpPr>
              <p:cNvPr id="44" name="Oval 49"/>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5" name="Oval 50"/>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6" name="Oval 51"/>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7" name="Oval 52"/>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48" name="Oval 53"/>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43" name="Oval 54"/>
            <p:cNvSpPr>
              <a:spLocks noChangeArrowheads="1"/>
            </p:cNvSpPr>
            <p:nvPr/>
          </p:nvSpPr>
          <p:spPr bwMode="auto">
            <a:xfrm>
              <a:off x="161" y="148"/>
              <a:ext cx="1052" cy="1054"/>
            </a:xfrm>
            <a:prstGeom prst="ellipse">
              <a:avLst/>
            </a:prstGeom>
            <a:gradFill rotWithShape="1">
              <a:gsLst>
                <a:gs pos="0">
                  <a:srgbClr val="233B57"/>
                </a:gs>
                <a:gs pos="100000">
                  <a:srgbClr val="4F81B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49" name="Group 48"/>
          <p:cNvGrpSpPr>
            <a:grpSpLocks/>
          </p:cNvGrpSpPr>
          <p:nvPr/>
        </p:nvGrpSpPr>
        <p:grpSpPr bwMode="auto">
          <a:xfrm>
            <a:off x="6967538" y="4170363"/>
            <a:ext cx="879475" cy="885825"/>
            <a:chOff x="0" y="0"/>
            <a:chExt cx="876" cy="882"/>
          </a:xfrm>
        </p:grpSpPr>
        <p:sp>
          <p:nvSpPr>
            <p:cNvPr id="50" name="Oval 49"/>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1" name="Line 57"/>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2" name="Line 58"/>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3" name="Freeform 52"/>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4" name="Freeform 53"/>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5" name="Freeform 54"/>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56" name="Freeform 55"/>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57" name="Rectangle 56"/>
          <p:cNvSpPr>
            <a:spLocks noChangeArrowheads="1"/>
          </p:cNvSpPr>
          <p:nvPr/>
        </p:nvSpPr>
        <p:spPr bwMode="auto">
          <a:xfrm>
            <a:off x="7183371" y="42672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3</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58" name="AutoShape 1"/>
          <p:cNvSpPr>
            <a:spLocks noChangeArrowheads="1"/>
          </p:cNvSpPr>
          <p:nvPr/>
        </p:nvSpPr>
        <p:spPr bwMode="auto">
          <a:xfrm>
            <a:off x="1143000" y="5422900"/>
            <a:ext cx="5832612" cy="1101390"/>
          </a:xfrm>
          <a:prstGeom prst="roundRect">
            <a:avLst>
              <a:gd name="adj" fmla="val 11741"/>
            </a:avLst>
          </a:prstGeom>
          <a:gradFill rotWithShape="1">
            <a:gsLst>
              <a:gs pos="0">
                <a:srgbClr val="833635"/>
              </a:gs>
              <a:gs pos="100000">
                <a:srgbClr val="C0504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rtl="1" fontAlgn="base">
              <a:spcBef>
                <a:spcPct val="0"/>
              </a:spcBef>
              <a:spcAft>
                <a:spcPct val="0"/>
              </a:spcAft>
            </a:pPr>
            <a:r>
              <a:rPr lang="ar-EG" sz="3200" dirty="0">
                <a:solidFill>
                  <a:srgbClr val="000000"/>
                </a:solidFill>
                <a:cs typeface="Arial" panose="020B0604020202020204" pitchFamily="34" charset="0"/>
              </a:rPr>
              <a:t>الجلسة الثانية </a:t>
            </a:r>
          </a:p>
          <a:p>
            <a:pPr algn="ctr" rtl="1" fontAlgn="base">
              <a:spcBef>
                <a:spcPct val="0"/>
              </a:spcBef>
              <a:spcAft>
                <a:spcPct val="0"/>
              </a:spcAft>
            </a:pPr>
            <a:r>
              <a:rPr lang="ar-EG" sz="3200" dirty="0">
                <a:solidFill>
                  <a:srgbClr val="000000"/>
                </a:solidFill>
                <a:cs typeface="Arial" panose="020B0604020202020204" pitchFamily="34" charset="0"/>
              </a:rPr>
              <a:t>( قواعد إدارة الوقت </a:t>
            </a:r>
            <a:r>
              <a:rPr lang="ar-EG" sz="3200" dirty="0" smtClean="0">
                <a:solidFill>
                  <a:srgbClr val="000000"/>
                </a:solidFill>
                <a:cs typeface="Arial" panose="020B0604020202020204" pitchFamily="34" charset="0"/>
              </a:rPr>
              <a:t>– </a:t>
            </a:r>
            <a:r>
              <a:rPr lang="ar-EG" sz="3200" dirty="0">
                <a:solidFill>
                  <a:srgbClr val="000000"/>
                </a:solidFill>
                <a:cs typeface="Arial" panose="020B0604020202020204" pitchFamily="34" charset="0"/>
              </a:rPr>
              <a:t>مفاتيح إدارة الوقت )</a:t>
            </a:r>
          </a:p>
        </p:txBody>
      </p:sp>
      <p:grpSp>
        <p:nvGrpSpPr>
          <p:cNvPr id="59" name="Group 58"/>
          <p:cNvGrpSpPr>
            <a:grpSpLocks/>
          </p:cNvGrpSpPr>
          <p:nvPr/>
        </p:nvGrpSpPr>
        <p:grpSpPr bwMode="auto">
          <a:xfrm>
            <a:off x="6705600" y="5334000"/>
            <a:ext cx="1323975" cy="1320800"/>
            <a:chOff x="0" y="0"/>
            <a:chExt cx="1360" cy="1356"/>
          </a:xfrm>
        </p:grpSpPr>
        <p:grpSp>
          <p:nvGrpSpPr>
            <p:cNvPr id="60" name="Group 59"/>
            <p:cNvGrpSpPr>
              <a:grpSpLocks/>
            </p:cNvGrpSpPr>
            <p:nvPr/>
          </p:nvGrpSpPr>
          <p:grpSpPr bwMode="auto">
            <a:xfrm>
              <a:off x="0" y="0"/>
              <a:ext cx="1360" cy="1356"/>
              <a:chOff x="0" y="0"/>
              <a:chExt cx="1248" cy="1240"/>
            </a:xfrm>
          </p:grpSpPr>
          <p:sp>
            <p:nvSpPr>
              <p:cNvPr id="62" name="Oval 28"/>
              <p:cNvSpPr>
                <a:spLocks noChangeArrowheads="1"/>
              </p:cNvSpPr>
              <p:nvPr/>
            </p:nvSpPr>
            <p:spPr bwMode="auto">
              <a:xfrm>
                <a:off x="0" y="0"/>
                <a:ext cx="1248" cy="1240"/>
              </a:xfrm>
              <a:prstGeom prst="ellipse">
                <a:avLst/>
              </a:pr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3" name="Oval 29"/>
              <p:cNvSpPr>
                <a:spLocks noChangeArrowheads="1"/>
              </p:cNvSpPr>
              <p:nvPr/>
            </p:nvSpPr>
            <p:spPr bwMode="auto">
              <a:xfrm>
                <a:off x="33" y="25"/>
                <a:ext cx="1190" cy="1190"/>
              </a:xfrm>
              <a:prstGeom prst="ellipse">
                <a:avLst/>
              </a:prstGeom>
              <a:gradFill rotWithShape="1">
                <a:gsLst>
                  <a:gs pos="0">
                    <a:srgbClr val="F8F8F8"/>
                  </a:gs>
                  <a:gs pos="100000">
                    <a:srgbClr val="41414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4" name="Oval 30"/>
              <p:cNvSpPr>
                <a:spLocks noChangeArrowheads="1"/>
              </p:cNvSpPr>
              <p:nvPr/>
            </p:nvSpPr>
            <p:spPr bwMode="auto">
              <a:xfrm>
                <a:off x="82" y="74"/>
                <a:ext cx="1092" cy="1092"/>
              </a:xfrm>
              <a:prstGeom prst="ellipse">
                <a:avLst/>
              </a:prstGeom>
              <a:solidFill>
                <a:srgbClr val="808080">
                  <a:alpha val="25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5" name="Oval 31"/>
              <p:cNvSpPr>
                <a:spLocks noChangeArrowheads="1"/>
              </p:cNvSpPr>
              <p:nvPr/>
            </p:nvSpPr>
            <p:spPr bwMode="auto">
              <a:xfrm>
                <a:off x="115" y="99"/>
                <a:ext cx="1026" cy="1026"/>
              </a:xfrm>
              <a:prstGeom prst="ellipse">
                <a:avLst/>
              </a:prstGeom>
              <a:solidFill>
                <a:srgbClr val="808080">
                  <a:alpha val="29999"/>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6" name="Oval 32"/>
              <p:cNvSpPr>
                <a:spLocks noChangeArrowheads="1"/>
              </p:cNvSpPr>
              <p:nvPr/>
            </p:nvSpPr>
            <p:spPr bwMode="auto">
              <a:xfrm>
                <a:off x="129" y="115"/>
                <a:ext cx="993" cy="994"/>
              </a:xfrm>
              <a:prstGeom prst="ellipse">
                <a:avLst/>
              </a:prstGeom>
              <a:gradFill rotWithShape="1">
                <a:gsLst>
                  <a:gs pos="0">
                    <a:srgbClr val="5C5C5C"/>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61" name="Oval 33"/>
            <p:cNvSpPr>
              <a:spLocks noChangeArrowheads="1"/>
            </p:cNvSpPr>
            <p:nvPr/>
          </p:nvSpPr>
          <p:spPr bwMode="auto">
            <a:xfrm>
              <a:off x="161" y="148"/>
              <a:ext cx="1052" cy="1054"/>
            </a:xfrm>
            <a:prstGeom prst="ellipse">
              <a:avLst/>
            </a:prstGeom>
            <a:gradFill rotWithShape="1">
              <a:gsLst>
                <a:gs pos="0">
                  <a:srgbClr val="572423"/>
                </a:gs>
                <a:gs pos="100000">
                  <a:srgbClr val="C0504D"/>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grpSp>
        <p:nvGrpSpPr>
          <p:cNvPr id="67" name="Group 66"/>
          <p:cNvGrpSpPr>
            <a:grpSpLocks/>
          </p:cNvGrpSpPr>
          <p:nvPr/>
        </p:nvGrpSpPr>
        <p:grpSpPr bwMode="auto">
          <a:xfrm>
            <a:off x="6919913" y="5541964"/>
            <a:ext cx="879475" cy="885825"/>
            <a:chOff x="0" y="0"/>
            <a:chExt cx="876" cy="882"/>
          </a:xfrm>
        </p:grpSpPr>
        <p:sp>
          <p:nvSpPr>
            <p:cNvPr id="68" name="Oval 67"/>
            <p:cNvSpPr>
              <a:spLocks noChangeArrowheads="1"/>
            </p:cNvSpPr>
            <p:nvPr/>
          </p:nvSpPr>
          <p:spPr bwMode="auto">
            <a:xfrm>
              <a:off x="0" y="0"/>
              <a:ext cx="876" cy="876"/>
            </a:xfrm>
            <a:prstGeom prst="ellipse">
              <a:avLst/>
            </a:prstGeom>
            <a:noFill/>
            <a:ln w="19050" cmpd="sng">
              <a:solidFill>
                <a:srgbClr val="FFFFFF">
                  <a:alpha val="17000"/>
                </a:srgbClr>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69" name="Line 36"/>
            <p:cNvSpPr>
              <a:spLocks noChangeShapeType="1"/>
            </p:cNvSpPr>
            <p:nvPr/>
          </p:nvSpPr>
          <p:spPr bwMode="auto">
            <a:xfrm>
              <a:off x="441" y="0"/>
              <a:ext cx="1" cy="870"/>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70" name="Line 37"/>
            <p:cNvSpPr>
              <a:spLocks noChangeShapeType="1"/>
            </p:cNvSpPr>
            <p:nvPr/>
          </p:nvSpPr>
          <p:spPr bwMode="auto">
            <a:xfrm>
              <a:off x="0" y="435"/>
              <a:ext cx="876" cy="1"/>
            </a:xfrm>
            <a:prstGeom prst="line">
              <a:avLst/>
            </a:prstGeom>
            <a:noFill/>
            <a:ln w="19050" cmpd="sng">
              <a:solidFill>
                <a:srgbClr val="FFFFFF">
                  <a:alpha val="17000"/>
                </a:srgbClr>
              </a:solidFill>
              <a:round/>
              <a:headEnd/>
              <a:tailEnd/>
            </a:ln>
            <a:extLst>
              <a:ext uri="{909E8E84-426E-40DD-AFC4-6F175D3DCCD1}">
                <a14:hiddenFill xmlns:a14="http://schemas.microsoft.com/office/drawing/2010/main" xmlns="">
                  <a:no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71" name="Freeform 70"/>
            <p:cNvSpPr>
              <a:spLocks noChangeArrowheads="1"/>
            </p:cNvSpPr>
            <p:nvPr/>
          </p:nvSpPr>
          <p:spPr bwMode="auto">
            <a:xfrm>
              <a:off x="500" y="6"/>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72" name="Freeform 71"/>
            <p:cNvSpPr>
              <a:spLocks noChangeArrowheads="1"/>
            </p:cNvSpPr>
            <p:nvPr/>
          </p:nvSpPr>
          <p:spPr bwMode="auto">
            <a:xfrm>
              <a:off x="203" y="12"/>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73" name="Freeform 72"/>
            <p:cNvSpPr>
              <a:spLocks noChangeArrowheads="1"/>
            </p:cNvSpPr>
            <p:nvPr/>
          </p:nvSpPr>
          <p:spPr bwMode="auto">
            <a:xfrm rot="5400000">
              <a:off x="366" y="358"/>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sp>
          <p:nvSpPr>
            <p:cNvPr id="74" name="Freeform 73"/>
            <p:cNvSpPr>
              <a:spLocks noChangeArrowheads="1"/>
            </p:cNvSpPr>
            <p:nvPr/>
          </p:nvSpPr>
          <p:spPr bwMode="auto">
            <a:xfrm rot="16200000" flipV="1">
              <a:off x="374" y="-142"/>
              <a:ext cx="114" cy="653"/>
            </a:xfrm>
            <a:custGeom>
              <a:avLst/>
              <a:gdLst>
                <a:gd name="T0" fmla="*/ 1 w 197"/>
                <a:gd name="T1" fmla="*/ 0 h 870"/>
                <a:gd name="T2" fmla="*/ 0 w 197"/>
                <a:gd name="T3" fmla="*/ 19 h 870"/>
                <a:gd name="T4" fmla="*/ 1 w 197"/>
                <a:gd name="T5" fmla="*/ 37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custGeom>
            <a:noFill/>
            <a:ln w="19050" cmpd="sng">
              <a:solidFill>
                <a:srgbClr val="FFFFFF">
                  <a:alpha val="17000"/>
                </a:srgbClr>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algn="l" rtl="0" fontAlgn="base">
                <a:spcBef>
                  <a:spcPct val="0"/>
                </a:spcBef>
                <a:spcAft>
                  <a:spcPct val="0"/>
                </a:spcAft>
              </a:pPr>
              <a:endParaRPr lang="ar-EG" sz="4000">
                <a:solidFill>
                  <a:srgbClr val="000000"/>
                </a:solidFill>
                <a:cs typeface="Arial" panose="020B0604020202020204" pitchFamily="34" charset="0"/>
                <a:sym typeface="宋体" panose="02010600030101010101" pitchFamily="2" charset="-122"/>
              </a:endParaRPr>
            </a:p>
          </p:txBody>
        </p:sp>
      </p:grpSp>
      <p:sp>
        <p:nvSpPr>
          <p:cNvPr id="75" name="Rectangle 74"/>
          <p:cNvSpPr>
            <a:spLocks noChangeArrowheads="1"/>
          </p:cNvSpPr>
          <p:nvPr/>
        </p:nvSpPr>
        <p:spPr bwMode="auto">
          <a:xfrm>
            <a:off x="7135746" y="5638800"/>
            <a:ext cx="47320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rtl="0" fontAlgn="base">
              <a:spcBef>
                <a:spcPct val="0"/>
              </a:spcBef>
              <a:spcAft>
                <a:spcPct val="0"/>
              </a:spcAft>
            </a:pPr>
            <a:r>
              <a:rPr lang="ar-EG" sz="4000" b="1" dirty="0" smtClean="0">
                <a:solidFill>
                  <a:srgbClr val="F8F8F8"/>
                </a:solidFill>
                <a:cs typeface="Arial" panose="020B0604020202020204" pitchFamily="34" charset="0"/>
                <a:sym typeface="Calibri" panose="020F0502020204030204" pitchFamily="34" charset="0"/>
              </a:rPr>
              <a:t>4</a:t>
            </a:r>
            <a:endParaRPr lang="ar-EG" altLang="en-US" sz="4000" dirty="0">
              <a:solidFill>
                <a:srgbClr val="000000"/>
              </a:solidFill>
              <a:latin typeface="Arial" panose="020B0604020202020204" pitchFamily="34" charset="0"/>
              <a:cs typeface="Arial" panose="020B0604020202020204" pitchFamily="34" charset="0"/>
            </a:endParaRPr>
          </a:p>
        </p:txBody>
      </p:sp>
      <p:sp>
        <p:nvSpPr>
          <p:cNvPr id="76" name="AutoShape 7"/>
          <p:cNvSpPr>
            <a:spLocks noChangeArrowheads="1"/>
          </p:cNvSpPr>
          <p:nvPr/>
        </p:nvSpPr>
        <p:spPr bwMode="auto">
          <a:xfrm>
            <a:off x="1295400" y="282575"/>
            <a:ext cx="5957888" cy="708025"/>
          </a:xfrm>
          <a:prstGeom prst="roundRect">
            <a:avLst>
              <a:gd name="adj" fmla="val 50000"/>
            </a:avLst>
          </a:prstGeom>
          <a:gradFill rotWithShape="1">
            <a:gsLst>
              <a:gs pos="0">
                <a:srgbClr val="00B0F0"/>
              </a:gs>
              <a:gs pos="100000">
                <a:srgbClr val="3CA1E6">
                  <a:alpha val="0"/>
                </a:srgbClr>
              </a:gs>
            </a:gsLst>
            <a:lin ang="5400000" scaled="1"/>
          </a:gradFill>
          <a:ln>
            <a:noFill/>
          </a:ln>
          <a:effectLst/>
          <a:extLst/>
        </p:spPr>
        <p:txBody>
          <a:bodyPr wrap="none" anchor="ctr"/>
          <a:lstStyle/>
          <a:p>
            <a:pPr algn="ctr" rtl="1" fontAlgn="base">
              <a:spcBef>
                <a:spcPct val="0"/>
              </a:spcBef>
              <a:spcAft>
                <a:spcPct val="0"/>
              </a:spcAft>
            </a:pPr>
            <a:r>
              <a:rPr lang="ar-EG" sz="4000" dirty="0">
                <a:latin typeface="SimHei" panose="02010609060101010101" pitchFamily="49" charset="-122"/>
              </a:rPr>
              <a:t>برنامج اليوم الأول</a:t>
            </a:r>
          </a:p>
        </p:txBody>
      </p:sp>
    </p:spTree>
    <p:extLst>
      <p:ext uri="{BB962C8B-B14F-4D97-AF65-F5344CB8AC3E}">
        <p14:creationId xmlns:p14="http://schemas.microsoft.com/office/powerpoint/2010/main" xmlns="" val="421428371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style.rotation</p:attrName>
                                        </p:attrNameLst>
                                      </p:cBhvr>
                                      <p:tavLst>
                                        <p:tav tm="0">
                                          <p:val>
                                            <p:fltVal val="720"/>
                                          </p:val>
                                        </p:tav>
                                        <p:tav tm="100000">
                                          <p:val>
                                            <p:fltVal val="0"/>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style.rotation</p:attrName>
                                        </p:attrNameLst>
                                      </p:cBhvr>
                                      <p:tavLst>
                                        <p:tav tm="0">
                                          <p:val>
                                            <p:fltVal val="720"/>
                                          </p:val>
                                        </p:tav>
                                        <p:tav tm="100000">
                                          <p:val>
                                            <p:fltVal val="0"/>
                                          </p:val>
                                        </p:tav>
                                      </p:tavLst>
                                    </p:anim>
                                    <p:anim calcmode="lin" valueType="num">
                                      <p:cBhvr>
                                        <p:cTn id="21" dur="2000" fill="hold"/>
                                        <p:tgtEl>
                                          <p:spTgt spid="6"/>
                                        </p:tgtEl>
                                        <p:attrNameLst>
                                          <p:attrName>ppt_h</p:attrName>
                                        </p:attrNameLst>
                                      </p:cBhvr>
                                      <p:tavLst>
                                        <p:tav tm="0">
                                          <p:val>
                                            <p:fltVal val="0"/>
                                          </p:val>
                                        </p:tav>
                                        <p:tav tm="100000">
                                          <p:val>
                                            <p:strVal val="#ppt_h"/>
                                          </p:val>
                                        </p:tav>
                                      </p:tavLst>
                                    </p:anim>
                                    <p:anim calcmode="lin" valueType="num">
                                      <p:cBhvr>
                                        <p:cTn id="22" dur="2000" fill="hold"/>
                                        <p:tgtEl>
                                          <p:spTgt spid="6"/>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anim calcmode="lin" valueType="num">
                                      <p:cBhvr>
                                        <p:cTn id="26" dur="2000" fill="hold"/>
                                        <p:tgtEl>
                                          <p:spTgt spid="7"/>
                                        </p:tgtEl>
                                        <p:attrNameLst>
                                          <p:attrName>style.rotation</p:attrName>
                                        </p:attrNameLst>
                                      </p:cBhvr>
                                      <p:tavLst>
                                        <p:tav tm="0">
                                          <p:val>
                                            <p:fltVal val="720"/>
                                          </p:val>
                                        </p:tav>
                                        <p:tav tm="100000">
                                          <p:val>
                                            <p:fltVal val="0"/>
                                          </p:val>
                                        </p:tav>
                                      </p:tavLst>
                                    </p:anim>
                                    <p:anim calcmode="lin" valueType="num">
                                      <p:cBhvr>
                                        <p:cTn id="27" dur="2000" fill="hold"/>
                                        <p:tgtEl>
                                          <p:spTgt spid="7"/>
                                        </p:tgtEl>
                                        <p:attrNameLst>
                                          <p:attrName>ppt_h</p:attrName>
                                        </p:attrNameLst>
                                      </p:cBhvr>
                                      <p:tavLst>
                                        <p:tav tm="0">
                                          <p:val>
                                            <p:fltVal val="0"/>
                                          </p:val>
                                        </p:tav>
                                        <p:tav tm="100000">
                                          <p:val>
                                            <p:strVal val="#ppt_h"/>
                                          </p:val>
                                        </p:tav>
                                      </p:tavLst>
                                    </p:anim>
                                    <p:anim calcmode="lin" valueType="num">
                                      <p:cBhvr>
                                        <p:cTn id="28" dur="2000" fill="hold"/>
                                        <p:tgtEl>
                                          <p:spTgt spid="7"/>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2000"/>
                                        <p:tgtEl>
                                          <p:spTgt spid="15"/>
                                        </p:tgtEl>
                                      </p:cBhvr>
                                    </p:animEffect>
                                    <p:anim calcmode="lin" valueType="num">
                                      <p:cBhvr>
                                        <p:cTn id="32" dur="2000" fill="hold"/>
                                        <p:tgtEl>
                                          <p:spTgt spid="15"/>
                                        </p:tgtEl>
                                        <p:attrNameLst>
                                          <p:attrName>style.rotation</p:attrName>
                                        </p:attrNameLst>
                                      </p:cBhvr>
                                      <p:tavLst>
                                        <p:tav tm="0">
                                          <p:val>
                                            <p:fltVal val="720"/>
                                          </p:val>
                                        </p:tav>
                                        <p:tav tm="100000">
                                          <p:val>
                                            <p:fltVal val="0"/>
                                          </p:val>
                                        </p:tav>
                                      </p:tavLst>
                                    </p:anim>
                                    <p:anim calcmode="lin" valueType="num">
                                      <p:cBhvr>
                                        <p:cTn id="33" dur="2000" fill="hold"/>
                                        <p:tgtEl>
                                          <p:spTgt spid="15"/>
                                        </p:tgtEl>
                                        <p:attrNameLst>
                                          <p:attrName>ppt_h</p:attrName>
                                        </p:attrNameLst>
                                      </p:cBhvr>
                                      <p:tavLst>
                                        <p:tav tm="0">
                                          <p:val>
                                            <p:fltVal val="0"/>
                                          </p:val>
                                        </p:tav>
                                        <p:tav tm="100000">
                                          <p:val>
                                            <p:strVal val="#ppt_h"/>
                                          </p:val>
                                        </p:tav>
                                      </p:tavLst>
                                    </p:anim>
                                    <p:anim calcmode="lin" valueType="num">
                                      <p:cBhvr>
                                        <p:cTn id="34" dur="2000" fill="hold"/>
                                        <p:tgtEl>
                                          <p:spTgt spid="15"/>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2000"/>
                                        <p:tgtEl>
                                          <p:spTgt spid="23"/>
                                        </p:tgtEl>
                                      </p:cBhvr>
                                    </p:animEffect>
                                    <p:anim calcmode="lin" valueType="num">
                                      <p:cBhvr>
                                        <p:cTn id="38" dur="2000" fill="hold"/>
                                        <p:tgtEl>
                                          <p:spTgt spid="23"/>
                                        </p:tgtEl>
                                        <p:attrNameLst>
                                          <p:attrName>style.rotation</p:attrName>
                                        </p:attrNameLst>
                                      </p:cBhvr>
                                      <p:tavLst>
                                        <p:tav tm="0">
                                          <p:val>
                                            <p:fltVal val="720"/>
                                          </p:val>
                                        </p:tav>
                                        <p:tav tm="100000">
                                          <p:val>
                                            <p:fltVal val="0"/>
                                          </p:val>
                                        </p:tav>
                                      </p:tavLst>
                                    </p:anim>
                                    <p:anim calcmode="lin" valueType="num">
                                      <p:cBhvr>
                                        <p:cTn id="39" dur="2000" fill="hold"/>
                                        <p:tgtEl>
                                          <p:spTgt spid="23"/>
                                        </p:tgtEl>
                                        <p:attrNameLst>
                                          <p:attrName>ppt_h</p:attrName>
                                        </p:attrNameLst>
                                      </p:cBhvr>
                                      <p:tavLst>
                                        <p:tav tm="0">
                                          <p:val>
                                            <p:fltVal val="0"/>
                                          </p:val>
                                        </p:tav>
                                        <p:tav tm="100000">
                                          <p:val>
                                            <p:strVal val="#ppt_h"/>
                                          </p:val>
                                        </p:tav>
                                      </p:tavLst>
                                    </p:anim>
                                    <p:anim calcmode="lin" valueType="num">
                                      <p:cBhvr>
                                        <p:cTn id="40" dur="2000" fill="hold"/>
                                        <p:tgtEl>
                                          <p:spTgt spid="23"/>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2000"/>
                                        <p:tgtEl>
                                          <p:spTgt spid="24"/>
                                        </p:tgtEl>
                                      </p:cBhvr>
                                    </p:animEffect>
                                    <p:anim calcmode="lin" valueType="num">
                                      <p:cBhvr>
                                        <p:cTn id="44" dur="2000" fill="hold"/>
                                        <p:tgtEl>
                                          <p:spTgt spid="24"/>
                                        </p:tgtEl>
                                        <p:attrNameLst>
                                          <p:attrName>style.rotation</p:attrName>
                                        </p:attrNameLst>
                                      </p:cBhvr>
                                      <p:tavLst>
                                        <p:tav tm="0">
                                          <p:val>
                                            <p:fltVal val="720"/>
                                          </p:val>
                                        </p:tav>
                                        <p:tav tm="100000">
                                          <p:val>
                                            <p:fltVal val="0"/>
                                          </p:val>
                                        </p:tav>
                                      </p:tavLst>
                                    </p:anim>
                                    <p:anim calcmode="lin" valueType="num">
                                      <p:cBhvr>
                                        <p:cTn id="45" dur="2000" fill="hold"/>
                                        <p:tgtEl>
                                          <p:spTgt spid="24"/>
                                        </p:tgtEl>
                                        <p:attrNameLst>
                                          <p:attrName>ppt_h</p:attrName>
                                        </p:attrNameLst>
                                      </p:cBhvr>
                                      <p:tavLst>
                                        <p:tav tm="0">
                                          <p:val>
                                            <p:fltVal val="0"/>
                                          </p:val>
                                        </p:tav>
                                        <p:tav tm="100000">
                                          <p:val>
                                            <p:strVal val="#ppt_h"/>
                                          </p:val>
                                        </p:tav>
                                      </p:tavLst>
                                    </p:anim>
                                    <p:anim calcmode="lin" valueType="num">
                                      <p:cBhvr>
                                        <p:cTn id="46" dur="2000" fill="hold"/>
                                        <p:tgtEl>
                                          <p:spTgt spid="24"/>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2000"/>
                                        <p:tgtEl>
                                          <p:spTgt spid="32"/>
                                        </p:tgtEl>
                                      </p:cBhvr>
                                    </p:animEffect>
                                    <p:anim calcmode="lin" valueType="num">
                                      <p:cBhvr>
                                        <p:cTn id="50" dur="2000" fill="hold"/>
                                        <p:tgtEl>
                                          <p:spTgt spid="32"/>
                                        </p:tgtEl>
                                        <p:attrNameLst>
                                          <p:attrName>style.rotation</p:attrName>
                                        </p:attrNameLst>
                                      </p:cBhvr>
                                      <p:tavLst>
                                        <p:tav tm="0">
                                          <p:val>
                                            <p:fltVal val="720"/>
                                          </p:val>
                                        </p:tav>
                                        <p:tav tm="100000">
                                          <p:val>
                                            <p:fltVal val="0"/>
                                          </p:val>
                                        </p:tav>
                                      </p:tavLst>
                                    </p:anim>
                                    <p:anim calcmode="lin" valueType="num">
                                      <p:cBhvr>
                                        <p:cTn id="51" dur="2000" fill="hold"/>
                                        <p:tgtEl>
                                          <p:spTgt spid="32"/>
                                        </p:tgtEl>
                                        <p:attrNameLst>
                                          <p:attrName>ppt_h</p:attrName>
                                        </p:attrNameLst>
                                      </p:cBhvr>
                                      <p:tavLst>
                                        <p:tav tm="0">
                                          <p:val>
                                            <p:fltVal val="0"/>
                                          </p:val>
                                        </p:tav>
                                        <p:tav tm="100000">
                                          <p:val>
                                            <p:strVal val="#ppt_h"/>
                                          </p:val>
                                        </p:tav>
                                      </p:tavLst>
                                    </p:anim>
                                    <p:anim calcmode="lin" valueType="num">
                                      <p:cBhvr>
                                        <p:cTn id="52" dur="2000" fill="hold"/>
                                        <p:tgtEl>
                                          <p:spTgt spid="32"/>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fade">
                                      <p:cBhvr>
                                        <p:cTn id="55" dur="2000"/>
                                        <p:tgtEl>
                                          <p:spTgt spid="40"/>
                                        </p:tgtEl>
                                      </p:cBhvr>
                                    </p:animEffect>
                                    <p:anim calcmode="lin" valueType="num">
                                      <p:cBhvr>
                                        <p:cTn id="56" dur="2000" fill="hold"/>
                                        <p:tgtEl>
                                          <p:spTgt spid="40"/>
                                        </p:tgtEl>
                                        <p:attrNameLst>
                                          <p:attrName>style.rotation</p:attrName>
                                        </p:attrNameLst>
                                      </p:cBhvr>
                                      <p:tavLst>
                                        <p:tav tm="0">
                                          <p:val>
                                            <p:fltVal val="720"/>
                                          </p:val>
                                        </p:tav>
                                        <p:tav tm="100000">
                                          <p:val>
                                            <p:fltVal val="0"/>
                                          </p:val>
                                        </p:tav>
                                      </p:tavLst>
                                    </p:anim>
                                    <p:anim calcmode="lin" valueType="num">
                                      <p:cBhvr>
                                        <p:cTn id="57" dur="2000" fill="hold"/>
                                        <p:tgtEl>
                                          <p:spTgt spid="40"/>
                                        </p:tgtEl>
                                        <p:attrNameLst>
                                          <p:attrName>ppt_h</p:attrName>
                                        </p:attrNameLst>
                                      </p:cBhvr>
                                      <p:tavLst>
                                        <p:tav tm="0">
                                          <p:val>
                                            <p:fltVal val="0"/>
                                          </p:val>
                                        </p:tav>
                                        <p:tav tm="100000">
                                          <p:val>
                                            <p:strVal val="#ppt_h"/>
                                          </p:val>
                                        </p:tav>
                                      </p:tavLst>
                                    </p:anim>
                                    <p:anim calcmode="lin" valueType="num">
                                      <p:cBhvr>
                                        <p:cTn id="58" dur="2000" fill="hold"/>
                                        <p:tgtEl>
                                          <p:spTgt spid="40"/>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fade">
                                      <p:cBhvr>
                                        <p:cTn id="61" dur="2000"/>
                                        <p:tgtEl>
                                          <p:spTgt spid="41"/>
                                        </p:tgtEl>
                                      </p:cBhvr>
                                    </p:animEffect>
                                    <p:anim calcmode="lin" valueType="num">
                                      <p:cBhvr>
                                        <p:cTn id="62" dur="2000" fill="hold"/>
                                        <p:tgtEl>
                                          <p:spTgt spid="41"/>
                                        </p:tgtEl>
                                        <p:attrNameLst>
                                          <p:attrName>style.rotation</p:attrName>
                                        </p:attrNameLst>
                                      </p:cBhvr>
                                      <p:tavLst>
                                        <p:tav tm="0">
                                          <p:val>
                                            <p:fltVal val="720"/>
                                          </p:val>
                                        </p:tav>
                                        <p:tav tm="100000">
                                          <p:val>
                                            <p:fltVal val="0"/>
                                          </p:val>
                                        </p:tav>
                                      </p:tavLst>
                                    </p:anim>
                                    <p:anim calcmode="lin" valueType="num">
                                      <p:cBhvr>
                                        <p:cTn id="63" dur="2000" fill="hold"/>
                                        <p:tgtEl>
                                          <p:spTgt spid="41"/>
                                        </p:tgtEl>
                                        <p:attrNameLst>
                                          <p:attrName>ppt_h</p:attrName>
                                        </p:attrNameLst>
                                      </p:cBhvr>
                                      <p:tavLst>
                                        <p:tav tm="0">
                                          <p:val>
                                            <p:fltVal val="0"/>
                                          </p:val>
                                        </p:tav>
                                        <p:tav tm="100000">
                                          <p:val>
                                            <p:strVal val="#ppt_h"/>
                                          </p:val>
                                        </p:tav>
                                      </p:tavLst>
                                    </p:anim>
                                    <p:anim calcmode="lin" valueType="num">
                                      <p:cBhvr>
                                        <p:cTn id="64" dur="2000" fill="hold"/>
                                        <p:tgtEl>
                                          <p:spTgt spid="41"/>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2000"/>
                                        <p:tgtEl>
                                          <p:spTgt spid="49"/>
                                        </p:tgtEl>
                                      </p:cBhvr>
                                    </p:animEffect>
                                    <p:anim calcmode="lin" valueType="num">
                                      <p:cBhvr>
                                        <p:cTn id="68" dur="2000" fill="hold"/>
                                        <p:tgtEl>
                                          <p:spTgt spid="49"/>
                                        </p:tgtEl>
                                        <p:attrNameLst>
                                          <p:attrName>style.rotation</p:attrName>
                                        </p:attrNameLst>
                                      </p:cBhvr>
                                      <p:tavLst>
                                        <p:tav tm="0">
                                          <p:val>
                                            <p:fltVal val="720"/>
                                          </p:val>
                                        </p:tav>
                                        <p:tav tm="100000">
                                          <p:val>
                                            <p:fltVal val="0"/>
                                          </p:val>
                                        </p:tav>
                                      </p:tavLst>
                                    </p:anim>
                                    <p:anim calcmode="lin" valueType="num">
                                      <p:cBhvr>
                                        <p:cTn id="69" dur="2000" fill="hold"/>
                                        <p:tgtEl>
                                          <p:spTgt spid="49"/>
                                        </p:tgtEl>
                                        <p:attrNameLst>
                                          <p:attrName>ppt_h</p:attrName>
                                        </p:attrNameLst>
                                      </p:cBhvr>
                                      <p:tavLst>
                                        <p:tav tm="0">
                                          <p:val>
                                            <p:fltVal val="0"/>
                                          </p:val>
                                        </p:tav>
                                        <p:tav tm="100000">
                                          <p:val>
                                            <p:strVal val="#ppt_h"/>
                                          </p:val>
                                        </p:tav>
                                      </p:tavLst>
                                    </p:anim>
                                    <p:anim calcmode="lin" valueType="num">
                                      <p:cBhvr>
                                        <p:cTn id="70" dur="2000" fill="hold"/>
                                        <p:tgtEl>
                                          <p:spTgt spid="49"/>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fade">
                                      <p:cBhvr>
                                        <p:cTn id="73" dur="2000"/>
                                        <p:tgtEl>
                                          <p:spTgt spid="57"/>
                                        </p:tgtEl>
                                      </p:cBhvr>
                                    </p:animEffect>
                                    <p:anim calcmode="lin" valueType="num">
                                      <p:cBhvr>
                                        <p:cTn id="74" dur="2000" fill="hold"/>
                                        <p:tgtEl>
                                          <p:spTgt spid="57"/>
                                        </p:tgtEl>
                                        <p:attrNameLst>
                                          <p:attrName>style.rotation</p:attrName>
                                        </p:attrNameLst>
                                      </p:cBhvr>
                                      <p:tavLst>
                                        <p:tav tm="0">
                                          <p:val>
                                            <p:fltVal val="720"/>
                                          </p:val>
                                        </p:tav>
                                        <p:tav tm="100000">
                                          <p:val>
                                            <p:fltVal val="0"/>
                                          </p:val>
                                        </p:tav>
                                      </p:tavLst>
                                    </p:anim>
                                    <p:anim calcmode="lin" valueType="num">
                                      <p:cBhvr>
                                        <p:cTn id="75" dur="2000" fill="hold"/>
                                        <p:tgtEl>
                                          <p:spTgt spid="57"/>
                                        </p:tgtEl>
                                        <p:attrNameLst>
                                          <p:attrName>ppt_h</p:attrName>
                                        </p:attrNameLst>
                                      </p:cBhvr>
                                      <p:tavLst>
                                        <p:tav tm="0">
                                          <p:val>
                                            <p:fltVal val="0"/>
                                          </p:val>
                                        </p:tav>
                                        <p:tav tm="100000">
                                          <p:val>
                                            <p:strVal val="#ppt_h"/>
                                          </p:val>
                                        </p:tav>
                                      </p:tavLst>
                                    </p:anim>
                                    <p:anim calcmode="lin" valueType="num">
                                      <p:cBhvr>
                                        <p:cTn id="76" dur="2000" fill="hold"/>
                                        <p:tgtEl>
                                          <p:spTgt spid="57"/>
                                        </p:tgtEl>
                                        <p:attrNameLst>
                                          <p:attrName>ppt_w</p:attrName>
                                        </p:attrNameLst>
                                      </p:cBhvr>
                                      <p:tavLst>
                                        <p:tav tm="0">
                                          <p:val>
                                            <p:fltVal val="0"/>
                                          </p:val>
                                        </p:tav>
                                        <p:tav tm="100000">
                                          <p:val>
                                            <p:strVal val="#ppt_w"/>
                                          </p:val>
                                        </p:tav>
                                      </p:tavLst>
                                    </p:anim>
                                  </p:childTnLst>
                                </p:cTn>
                              </p:par>
                              <p:par>
                                <p:cTn id="77" presetID="35" presetClass="entr" presetSubtype="0" fill="hold" grpId="0" nodeType="with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fade">
                                      <p:cBhvr>
                                        <p:cTn id="79" dur="2000"/>
                                        <p:tgtEl>
                                          <p:spTgt spid="58"/>
                                        </p:tgtEl>
                                      </p:cBhvr>
                                    </p:animEffect>
                                    <p:anim calcmode="lin" valueType="num">
                                      <p:cBhvr>
                                        <p:cTn id="80" dur="2000" fill="hold"/>
                                        <p:tgtEl>
                                          <p:spTgt spid="58"/>
                                        </p:tgtEl>
                                        <p:attrNameLst>
                                          <p:attrName>style.rotation</p:attrName>
                                        </p:attrNameLst>
                                      </p:cBhvr>
                                      <p:tavLst>
                                        <p:tav tm="0">
                                          <p:val>
                                            <p:fltVal val="720"/>
                                          </p:val>
                                        </p:tav>
                                        <p:tav tm="100000">
                                          <p:val>
                                            <p:fltVal val="0"/>
                                          </p:val>
                                        </p:tav>
                                      </p:tavLst>
                                    </p:anim>
                                    <p:anim calcmode="lin" valueType="num">
                                      <p:cBhvr>
                                        <p:cTn id="81" dur="2000" fill="hold"/>
                                        <p:tgtEl>
                                          <p:spTgt spid="58"/>
                                        </p:tgtEl>
                                        <p:attrNameLst>
                                          <p:attrName>ppt_h</p:attrName>
                                        </p:attrNameLst>
                                      </p:cBhvr>
                                      <p:tavLst>
                                        <p:tav tm="0">
                                          <p:val>
                                            <p:fltVal val="0"/>
                                          </p:val>
                                        </p:tav>
                                        <p:tav tm="100000">
                                          <p:val>
                                            <p:strVal val="#ppt_h"/>
                                          </p:val>
                                        </p:tav>
                                      </p:tavLst>
                                    </p:anim>
                                    <p:anim calcmode="lin" valueType="num">
                                      <p:cBhvr>
                                        <p:cTn id="82" dur="2000" fill="hold"/>
                                        <p:tgtEl>
                                          <p:spTgt spid="58"/>
                                        </p:tgtEl>
                                        <p:attrNameLst>
                                          <p:attrName>ppt_w</p:attrName>
                                        </p:attrNameLst>
                                      </p:cBhvr>
                                      <p:tavLst>
                                        <p:tav tm="0">
                                          <p:val>
                                            <p:fltVal val="0"/>
                                          </p:val>
                                        </p:tav>
                                        <p:tav tm="100000">
                                          <p:val>
                                            <p:strVal val="#ppt_w"/>
                                          </p:val>
                                        </p:tav>
                                      </p:tavLst>
                                    </p:anim>
                                  </p:childTnLst>
                                </p:cTn>
                              </p:par>
                              <p:par>
                                <p:cTn id="83" presetID="35" presetClass="entr" presetSubtype="0" fill="hold" nodeType="withEffect">
                                  <p:stCondLst>
                                    <p:cond delay="0"/>
                                  </p:stCondLst>
                                  <p:childTnLst>
                                    <p:set>
                                      <p:cBhvr>
                                        <p:cTn id="84" dur="1" fill="hold">
                                          <p:stCondLst>
                                            <p:cond delay="0"/>
                                          </p:stCondLst>
                                        </p:cTn>
                                        <p:tgtEl>
                                          <p:spTgt spid="59"/>
                                        </p:tgtEl>
                                        <p:attrNameLst>
                                          <p:attrName>style.visibility</p:attrName>
                                        </p:attrNameLst>
                                      </p:cBhvr>
                                      <p:to>
                                        <p:strVal val="visible"/>
                                      </p:to>
                                    </p:set>
                                    <p:animEffect transition="in" filter="fade">
                                      <p:cBhvr>
                                        <p:cTn id="85" dur="2000"/>
                                        <p:tgtEl>
                                          <p:spTgt spid="59"/>
                                        </p:tgtEl>
                                      </p:cBhvr>
                                    </p:animEffect>
                                    <p:anim calcmode="lin" valueType="num">
                                      <p:cBhvr>
                                        <p:cTn id="86" dur="2000" fill="hold"/>
                                        <p:tgtEl>
                                          <p:spTgt spid="59"/>
                                        </p:tgtEl>
                                        <p:attrNameLst>
                                          <p:attrName>style.rotation</p:attrName>
                                        </p:attrNameLst>
                                      </p:cBhvr>
                                      <p:tavLst>
                                        <p:tav tm="0">
                                          <p:val>
                                            <p:fltVal val="720"/>
                                          </p:val>
                                        </p:tav>
                                        <p:tav tm="100000">
                                          <p:val>
                                            <p:fltVal val="0"/>
                                          </p:val>
                                        </p:tav>
                                      </p:tavLst>
                                    </p:anim>
                                    <p:anim calcmode="lin" valueType="num">
                                      <p:cBhvr>
                                        <p:cTn id="87" dur="2000" fill="hold"/>
                                        <p:tgtEl>
                                          <p:spTgt spid="59"/>
                                        </p:tgtEl>
                                        <p:attrNameLst>
                                          <p:attrName>ppt_h</p:attrName>
                                        </p:attrNameLst>
                                      </p:cBhvr>
                                      <p:tavLst>
                                        <p:tav tm="0">
                                          <p:val>
                                            <p:fltVal val="0"/>
                                          </p:val>
                                        </p:tav>
                                        <p:tav tm="100000">
                                          <p:val>
                                            <p:strVal val="#ppt_h"/>
                                          </p:val>
                                        </p:tav>
                                      </p:tavLst>
                                    </p:anim>
                                    <p:anim calcmode="lin" valueType="num">
                                      <p:cBhvr>
                                        <p:cTn id="88" dur="2000" fill="hold"/>
                                        <p:tgtEl>
                                          <p:spTgt spid="59"/>
                                        </p:tgtEl>
                                        <p:attrNameLst>
                                          <p:attrName>ppt_w</p:attrName>
                                        </p:attrNameLst>
                                      </p:cBhvr>
                                      <p:tavLst>
                                        <p:tav tm="0">
                                          <p:val>
                                            <p:fltVal val="0"/>
                                          </p:val>
                                        </p:tav>
                                        <p:tav tm="100000">
                                          <p:val>
                                            <p:strVal val="#ppt_w"/>
                                          </p:val>
                                        </p:tav>
                                      </p:tavLst>
                                    </p:anim>
                                  </p:childTnLst>
                                </p:cTn>
                              </p:par>
                              <p:par>
                                <p:cTn id="89" presetID="35" presetClass="entr" presetSubtype="0" fill="hold" nodeType="withEffect">
                                  <p:stCondLst>
                                    <p:cond delay="0"/>
                                  </p:stCondLst>
                                  <p:childTnLst>
                                    <p:set>
                                      <p:cBhvr>
                                        <p:cTn id="90" dur="1" fill="hold">
                                          <p:stCondLst>
                                            <p:cond delay="0"/>
                                          </p:stCondLst>
                                        </p:cTn>
                                        <p:tgtEl>
                                          <p:spTgt spid="67"/>
                                        </p:tgtEl>
                                        <p:attrNameLst>
                                          <p:attrName>style.visibility</p:attrName>
                                        </p:attrNameLst>
                                      </p:cBhvr>
                                      <p:to>
                                        <p:strVal val="visible"/>
                                      </p:to>
                                    </p:set>
                                    <p:animEffect transition="in" filter="fade">
                                      <p:cBhvr>
                                        <p:cTn id="91" dur="2000"/>
                                        <p:tgtEl>
                                          <p:spTgt spid="67"/>
                                        </p:tgtEl>
                                      </p:cBhvr>
                                    </p:animEffect>
                                    <p:anim calcmode="lin" valueType="num">
                                      <p:cBhvr>
                                        <p:cTn id="92" dur="2000" fill="hold"/>
                                        <p:tgtEl>
                                          <p:spTgt spid="67"/>
                                        </p:tgtEl>
                                        <p:attrNameLst>
                                          <p:attrName>style.rotation</p:attrName>
                                        </p:attrNameLst>
                                      </p:cBhvr>
                                      <p:tavLst>
                                        <p:tav tm="0">
                                          <p:val>
                                            <p:fltVal val="720"/>
                                          </p:val>
                                        </p:tav>
                                        <p:tav tm="100000">
                                          <p:val>
                                            <p:fltVal val="0"/>
                                          </p:val>
                                        </p:tav>
                                      </p:tavLst>
                                    </p:anim>
                                    <p:anim calcmode="lin" valueType="num">
                                      <p:cBhvr>
                                        <p:cTn id="93" dur="2000" fill="hold"/>
                                        <p:tgtEl>
                                          <p:spTgt spid="67"/>
                                        </p:tgtEl>
                                        <p:attrNameLst>
                                          <p:attrName>ppt_h</p:attrName>
                                        </p:attrNameLst>
                                      </p:cBhvr>
                                      <p:tavLst>
                                        <p:tav tm="0">
                                          <p:val>
                                            <p:fltVal val="0"/>
                                          </p:val>
                                        </p:tav>
                                        <p:tav tm="100000">
                                          <p:val>
                                            <p:strVal val="#ppt_h"/>
                                          </p:val>
                                        </p:tav>
                                      </p:tavLst>
                                    </p:anim>
                                    <p:anim calcmode="lin" valueType="num">
                                      <p:cBhvr>
                                        <p:cTn id="94" dur="2000" fill="hold"/>
                                        <p:tgtEl>
                                          <p:spTgt spid="67"/>
                                        </p:tgtEl>
                                        <p:attrNameLst>
                                          <p:attrName>ppt_w</p:attrName>
                                        </p:attrNameLst>
                                      </p:cBhvr>
                                      <p:tavLst>
                                        <p:tav tm="0">
                                          <p:val>
                                            <p:fltVal val="0"/>
                                          </p:val>
                                        </p:tav>
                                        <p:tav tm="100000">
                                          <p:val>
                                            <p:strVal val="#ppt_w"/>
                                          </p:val>
                                        </p:tav>
                                      </p:tavLst>
                                    </p:anim>
                                  </p:childTnLst>
                                </p:cTn>
                              </p:par>
                              <p:par>
                                <p:cTn id="95" presetID="35" presetClass="entr" presetSubtype="0" fill="hold" grpId="0" nodeType="withEffect">
                                  <p:stCondLst>
                                    <p:cond delay="0"/>
                                  </p:stCondLst>
                                  <p:childTnLst>
                                    <p:set>
                                      <p:cBhvr>
                                        <p:cTn id="96" dur="1" fill="hold">
                                          <p:stCondLst>
                                            <p:cond delay="0"/>
                                          </p:stCondLst>
                                        </p:cTn>
                                        <p:tgtEl>
                                          <p:spTgt spid="75"/>
                                        </p:tgtEl>
                                        <p:attrNameLst>
                                          <p:attrName>style.visibility</p:attrName>
                                        </p:attrNameLst>
                                      </p:cBhvr>
                                      <p:to>
                                        <p:strVal val="visible"/>
                                      </p:to>
                                    </p:set>
                                    <p:animEffect transition="in" filter="fade">
                                      <p:cBhvr>
                                        <p:cTn id="97" dur="2000"/>
                                        <p:tgtEl>
                                          <p:spTgt spid="75"/>
                                        </p:tgtEl>
                                      </p:cBhvr>
                                    </p:animEffect>
                                    <p:anim calcmode="lin" valueType="num">
                                      <p:cBhvr>
                                        <p:cTn id="98" dur="2000" fill="hold"/>
                                        <p:tgtEl>
                                          <p:spTgt spid="75"/>
                                        </p:tgtEl>
                                        <p:attrNameLst>
                                          <p:attrName>style.rotation</p:attrName>
                                        </p:attrNameLst>
                                      </p:cBhvr>
                                      <p:tavLst>
                                        <p:tav tm="0">
                                          <p:val>
                                            <p:fltVal val="720"/>
                                          </p:val>
                                        </p:tav>
                                        <p:tav tm="100000">
                                          <p:val>
                                            <p:fltVal val="0"/>
                                          </p:val>
                                        </p:tav>
                                      </p:tavLst>
                                    </p:anim>
                                    <p:anim calcmode="lin" valueType="num">
                                      <p:cBhvr>
                                        <p:cTn id="99" dur="2000" fill="hold"/>
                                        <p:tgtEl>
                                          <p:spTgt spid="75"/>
                                        </p:tgtEl>
                                        <p:attrNameLst>
                                          <p:attrName>ppt_h</p:attrName>
                                        </p:attrNameLst>
                                      </p:cBhvr>
                                      <p:tavLst>
                                        <p:tav tm="0">
                                          <p:val>
                                            <p:fltVal val="0"/>
                                          </p:val>
                                        </p:tav>
                                        <p:tav tm="100000">
                                          <p:val>
                                            <p:strVal val="#ppt_h"/>
                                          </p:val>
                                        </p:tav>
                                      </p:tavLst>
                                    </p:anim>
                                    <p:anim calcmode="lin" valueType="num">
                                      <p:cBhvr>
                                        <p:cTn id="100" dur="2000" fill="hold"/>
                                        <p:tgtEl>
                                          <p:spTgt spid="7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3" grpId="0"/>
      <p:bldP spid="40" grpId="0"/>
      <p:bldP spid="57" grpId="0"/>
      <p:bldP spid="58" grpId="0" animBg="1"/>
      <p:bldP spid="7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762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في التنظيم</a:t>
            </a:r>
          </a:p>
        </p:txBody>
      </p:sp>
      <p:pic>
        <p:nvPicPr>
          <p:cNvPr id="16386" name="Picture 2" descr="F:\دينى\work\صور\397661.gif.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0" y="2362200"/>
            <a:ext cx="7772400" cy="3581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8157824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386"/>
                                        </p:tgtEl>
                                        <p:attrNameLst>
                                          <p:attrName>style.visibility</p:attrName>
                                        </p:attrNameLst>
                                      </p:cBhvr>
                                      <p:to>
                                        <p:strVal val="visible"/>
                                      </p:to>
                                    </p:set>
                                    <p:animEffect transition="in" filter="fade">
                                      <p:cBhvr>
                                        <p:cTn id="11"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عدم التنظيم الشخصي</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ازدواجية الجهد</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القراءة – الروتين ( الأعمال الورقية ) </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معدات غير ملائمة - التسهيلات المادية غير ملائمة</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1578743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22098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في التوظيف</a:t>
            </a:r>
          </a:p>
        </p:txBody>
      </p:sp>
    </p:spTree>
    <p:extLst>
      <p:ext uri="{BB962C8B-B14F-4D97-AF65-F5344CB8AC3E}">
        <p14:creationId xmlns:p14="http://schemas.microsoft.com/office/powerpoint/2010/main" xmlns="" val="110990067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الزيادة أو النقص في عدد الموظفين</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الموظفون الاتكاليون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 غير أكفاء ( موظفون غير مدربين )</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الاستقالات – التأخر – التغيب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7663635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762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في التوجيه</a:t>
            </a:r>
          </a:p>
        </p:txBody>
      </p:sp>
      <p:pic>
        <p:nvPicPr>
          <p:cNvPr id="4" name="Picture 2" descr="F:\دينى\work\صور\e78883887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0" y="2286000"/>
            <a:ext cx="8229600" cy="4114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4808177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اللامبالاة ( نقص الدافع )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التفويض غير الفعال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الاشتراك في تفاصيل روتينية</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30718345"/>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524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في صنع القرارات</a:t>
            </a:r>
          </a:p>
        </p:txBody>
      </p:sp>
      <p:pic>
        <p:nvPicPr>
          <p:cNvPr id="18434" name="Picture 2" descr="F:\دينى\work\صور\time-management2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2362200"/>
            <a:ext cx="8382000" cy="38861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884210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434"/>
                                        </p:tgtEl>
                                        <p:attrNameLst>
                                          <p:attrName>style.visibility</p:attrName>
                                        </p:attrNameLst>
                                      </p:cBhvr>
                                      <p:to>
                                        <p:strVal val="visible"/>
                                      </p:to>
                                    </p:set>
                                    <p:animEffect transition="in" filter="fade">
                                      <p:cBhvr>
                                        <p:cTn id="11"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23495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طلب الحصول على كل المعلومات</a:t>
            </a:r>
          </a:p>
        </p:txBody>
      </p:sp>
      <p:sp>
        <p:nvSpPr>
          <p:cNvPr id="3" name="Rectangle 4"/>
          <p:cNvSpPr>
            <a:spLocks noChangeArrowheads="1"/>
          </p:cNvSpPr>
          <p:nvPr/>
        </p:nvSpPr>
        <p:spPr bwMode="auto">
          <a:xfrm>
            <a:off x="1447801" y="33813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قرارات سريعة - التأجيل - التردد</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4209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4290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4853736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في الاتصالات</a:t>
            </a:r>
          </a:p>
        </p:txBody>
      </p:sp>
      <p:pic>
        <p:nvPicPr>
          <p:cNvPr id="1945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81001" y="2438400"/>
            <a:ext cx="8382000" cy="3733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9318982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458"/>
                                        </p:tgtEl>
                                        <p:attrNameLst>
                                          <p:attrName>style.visibility</p:attrName>
                                        </p:attrNameLst>
                                      </p:cBhvr>
                                      <p:to>
                                        <p:strVal val="visible"/>
                                      </p:to>
                                    </p:set>
                                    <p:animEffect transition="in" filter="fade">
                                      <p:cBhvr>
                                        <p:cTn id="11"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234950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الاجتماعات </a:t>
            </a:r>
          </a:p>
        </p:txBody>
      </p:sp>
      <p:sp>
        <p:nvSpPr>
          <p:cNvPr id="3" name="Rectangle 4"/>
          <p:cNvSpPr>
            <a:spLocks noChangeArrowheads="1"/>
          </p:cNvSpPr>
          <p:nvPr/>
        </p:nvSpPr>
        <p:spPr bwMode="auto">
          <a:xfrm>
            <a:off x="1447801" y="338137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الاتصالات ( حمى المذكرات الداخلية ) </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242093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42900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2878275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تمرير أفقي 8"/>
          <p:cNvSpPr/>
          <p:nvPr/>
        </p:nvSpPr>
        <p:spPr bwMode="auto">
          <a:xfrm>
            <a:off x="519746" y="2060837"/>
            <a:ext cx="8090854" cy="1910687"/>
          </a:xfrm>
          <a:prstGeom prst="horizontalScroll">
            <a:avLst/>
          </a:prstGeom>
          <a:ln>
            <a:headEnd type="none" w="med" len="med"/>
            <a:tailEnd type="none" w="med" len="med"/>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fontAlgn="base" latinLnBrk="1">
              <a:spcBef>
                <a:spcPct val="0"/>
              </a:spcBef>
              <a:spcAft>
                <a:spcPct val="0"/>
              </a:spcAft>
            </a:pPr>
            <a:endParaRPr lang="ar-EG" dirty="0">
              <a:latin typeface="Gulim" panose="020B0600000101010101" pitchFamily="34" charset="-127"/>
              <a:ea typeface="Gulim" panose="020B0600000101010101" pitchFamily="34" charset="-127"/>
            </a:endParaRPr>
          </a:p>
          <a:p>
            <a:pPr algn="ctr" rtl="1" fontAlgn="base" latinLnBrk="1">
              <a:spcBef>
                <a:spcPct val="0"/>
              </a:spcBef>
              <a:spcAft>
                <a:spcPct val="0"/>
              </a:spcAft>
            </a:pPr>
            <a:r>
              <a:rPr lang="ar-EG" sz="4400" dirty="0">
                <a:latin typeface="Gulim" panose="020B0600000101010101" pitchFamily="34" charset="-127"/>
                <a:ea typeface="Gulim" panose="020B0600000101010101" pitchFamily="34" charset="-127"/>
              </a:rPr>
              <a:t>اختبار أليكساندر في تشخيص الوقت لديك</a:t>
            </a:r>
          </a:p>
        </p:txBody>
      </p:sp>
    </p:spTree>
    <p:extLst>
      <p:ext uri="{BB962C8B-B14F-4D97-AF65-F5344CB8AC3E}">
        <p14:creationId xmlns:p14="http://schemas.microsoft.com/office/powerpoint/2010/main" xmlns="" val="760948083"/>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762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في الرقابة</a:t>
            </a:r>
          </a:p>
        </p:txBody>
      </p:sp>
      <p:pic>
        <p:nvPicPr>
          <p:cNvPr id="20482" name="Picture 2" descr="F:\دينى\work\صور\_new_الرقابة.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2362200"/>
            <a:ext cx="8382000" cy="4038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57954407"/>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482"/>
                                        </p:tgtEl>
                                        <p:attrNameLst>
                                          <p:attrName>style.visibility</p:attrName>
                                        </p:attrNameLst>
                                      </p:cBhvr>
                                      <p:to>
                                        <p:strVal val="visible"/>
                                      </p:to>
                                    </p:set>
                                    <p:animEffect transition="in" filter="fade">
                                      <p:cBhvr>
                                        <p:cTn id="11"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المقاطعات الهاتفية </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عدم القدرة على قول ( لا )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نقص الانضباط الذاتي </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ترك المهام دون إنجازها</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22239059"/>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524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معوقات اخرى</a:t>
            </a:r>
          </a:p>
        </p:txBody>
      </p:sp>
      <p:pic>
        <p:nvPicPr>
          <p:cNvPr id="21506" name="Picture 2" descr="F:\دينى\work\صور\large_1238247425.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1" y="2209800"/>
            <a:ext cx="8381998" cy="4191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50043956"/>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506"/>
                                        </p:tgtEl>
                                        <p:attrNameLst>
                                          <p:attrName>style.visibility</p:attrName>
                                        </p:attrNameLst>
                                      </p:cBhvr>
                                      <p:to>
                                        <p:strVal val="visible"/>
                                      </p:to>
                                    </p:set>
                                    <p:animEffect transition="in" filter="fade">
                                      <p:cBhvr>
                                        <p:cTn id="11"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النسيان</a:t>
            </a: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التكاسل والتأجيل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مقاطعات الآخرين، وأشغالهم</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عدم إكمال الأعمال</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08528692"/>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أساليب الحد من </a:t>
            </a:r>
          </a:p>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مضيعات الوقت </a:t>
            </a:r>
          </a:p>
        </p:txBody>
      </p:sp>
    </p:spTree>
    <p:extLst>
      <p:ext uri="{BB962C8B-B14F-4D97-AF65-F5344CB8AC3E}">
        <p14:creationId xmlns:p14="http://schemas.microsoft.com/office/powerpoint/2010/main" xmlns="" val="3682370710"/>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1447801" y="1733550"/>
            <a:ext cx="5932488"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algn="ctr" rtl="1"/>
            <a:r>
              <a:rPr lang="ar-EG" altLang="zh-CN" sz="2400" b="1" dirty="0">
                <a:solidFill>
                  <a:srgbClr val="002060"/>
                </a:solidFill>
                <a:ea typeface="幼圆" pitchFamily="1" charset="-122"/>
              </a:rPr>
              <a:t>وجود خطة لتحقيق أهداف </a:t>
            </a:r>
            <a:r>
              <a:rPr lang="ar-EG" altLang="zh-CN" sz="2400" b="1" dirty="0" smtClean="0">
                <a:solidFill>
                  <a:srgbClr val="002060"/>
                </a:solidFill>
                <a:ea typeface="幼圆" pitchFamily="1" charset="-122"/>
              </a:rPr>
              <a:t>محددة</a:t>
            </a:r>
            <a:endParaRPr lang="ar-EG" altLang="zh-CN" sz="2400" b="1" dirty="0">
              <a:solidFill>
                <a:srgbClr val="002060"/>
              </a:solidFill>
              <a:ea typeface="幼圆" pitchFamily="1" charset="-122"/>
            </a:endParaRPr>
          </a:p>
        </p:txBody>
      </p:sp>
      <p:sp>
        <p:nvSpPr>
          <p:cNvPr id="3" name="Rectangle 4"/>
          <p:cNvSpPr>
            <a:spLocks noChangeArrowheads="1"/>
          </p:cNvSpPr>
          <p:nvPr/>
        </p:nvSpPr>
        <p:spPr bwMode="auto">
          <a:xfrm>
            <a:off x="1447801" y="2765425"/>
            <a:ext cx="5932488"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algn="ctr" rtl="1"/>
            <a:r>
              <a:rPr lang="ar-EG" altLang="zh-CN" sz="2400" b="1" dirty="0">
                <a:solidFill>
                  <a:srgbClr val="002060"/>
                </a:solidFill>
                <a:ea typeface="幼圆" pitchFamily="1" charset="-122"/>
              </a:rPr>
              <a:t>التدوين والتسجيل لأعمالك </a:t>
            </a:r>
          </a:p>
        </p:txBody>
      </p:sp>
      <p:sp>
        <p:nvSpPr>
          <p:cNvPr id="4" name="Rectangle 5"/>
          <p:cNvSpPr>
            <a:spLocks noChangeArrowheads="1"/>
          </p:cNvSpPr>
          <p:nvPr/>
        </p:nvSpPr>
        <p:spPr bwMode="auto">
          <a:xfrm>
            <a:off x="1447801" y="3797300"/>
            <a:ext cx="5932488"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ctr" rtl="1"/>
            <a:r>
              <a:rPr lang="ar-EG" altLang="zh-CN" sz="2350" b="1" dirty="0">
                <a:solidFill>
                  <a:srgbClr val="002060"/>
                </a:solidFill>
                <a:ea typeface="幼圆" pitchFamily="1" charset="-122"/>
              </a:rPr>
              <a:t>عدم التأجيل لأنه أشد معوقات تنظيم الوقت واستغلاله </a:t>
            </a:r>
          </a:p>
        </p:txBody>
      </p:sp>
      <p:sp>
        <p:nvSpPr>
          <p:cNvPr id="5" name="Rectangle 6"/>
          <p:cNvSpPr>
            <a:spLocks noChangeArrowheads="1"/>
          </p:cNvSpPr>
          <p:nvPr/>
        </p:nvSpPr>
        <p:spPr bwMode="auto">
          <a:xfrm>
            <a:off x="1447801" y="4829175"/>
            <a:ext cx="5932488" cy="504825"/>
          </a:xfrm>
          <a:prstGeom prst="rect">
            <a:avLst/>
          </a:prstGeom>
          <a:solidFill>
            <a:srgbClr val="00B0F0"/>
          </a:solidFill>
          <a:ln>
            <a:noFill/>
          </a:ln>
          <a:effectLst/>
          <a:extLst/>
        </p:spPr>
        <p:txBody>
          <a:bodyPr wrap="none" anchor="ctr"/>
          <a:lstStyle/>
          <a:p>
            <a:pPr algn="ctr" rtl="1"/>
            <a:r>
              <a:rPr lang="ar-EG" altLang="zh-CN" sz="2400" b="1" dirty="0">
                <a:solidFill>
                  <a:srgbClr val="002060"/>
                </a:solidFill>
                <a:ea typeface="幼圆" pitchFamily="1" charset="-122"/>
              </a:rPr>
              <a:t>التفويض من أهم الأساليب لكسب الوقت</a:t>
            </a:r>
          </a:p>
        </p:txBody>
      </p:sp>
      <p:pic>
        <p:nvPicPr>
          <p:cNvPr id="6"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7811765" y="18049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2813050"/>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3821113"/>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7811765" y="490220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9563429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8"/>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9"/>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دراسة اجريت على مستوى الأجهزة الحكومية </a:t>
            </a:r>
          </a:p>
        </p:txBody>
      </p:sp>
    </p:spTree>
    <p:extLst>
      <p:ext uri="{BB962C8B-B14F-4D97-AF65-F5344CB8AC3E}">
        <p14:creationId xmlns:p14="http://schemas.microsoft.com/office/powerpoint/2010/main" xmlns="" val="265808923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xmlns="" val="1504725213"/>
              </p:ext>
            </p:extLst>
          </p:nvPr>
        </p:nvGraphicFramePr>
        <p:xfrm>
          <a:off x="381000" y="731520"/>
          <a:ext cx="8382000" cy="5364480"/>
        </p:xfrm>
        <a:graphic>
          <a:graphicData uri="http://schemas.openxmlformats.org/drawingml/2006/table">
            <a:tbl>
              <a:tblPr firstRow="1" firstCol="1" lastRow="1" lastCol="1" bandRow="1" bandCol="1">
                <a:tableStyleId>{35758FB7-9AC5-4552-8A53-C91805E547FA}</a:tableStyleId>
              </a:tblPr>
              <a:tblGrid>
                <a:gridCol w="3581400"/>
                <a:gridCol w="4800600"/>
              </a:tblGrid>
              <a:tr h="0">
                <a:tc>
                  <a:txBody>
                    <a:bodyPr/>
                    <a:lstStyle/>
                    <a:p>
                      <a:pPr marR="228600" algn="ctr" rtl="0">
                        <a:spcAft>
                          <a:spcPts val="0"/>
                        </a:spcAft>
                      </a:pPr>
                      <a:r>
                        <a:rPr lang="ar-SA" sz="3200" dirty="0">
                          <a:effectLst/>
                        </a:rPr>
                        <a:t>معدل الوقت الضائع أسبوعياً بالدقيقة</a:t>
                      </a:r>
                      <a:endParaRPr lang="en-US" sz="3200" dirty="0">
                        <a:effectLst/>
                        <a:latin typeface="Times New Roman"/>
                        <a:ea typeface="Times New Roman"/>
                      </a:endParaRPr>
                    </a:p>
                  </a:txBody>
                  <a:tcPr marL="68580" marR="68580" marT="0" marB="0" anchor="ctr"/>
                </a:tc>
                <a:tc>
                  <a:txBody>
                    <a:bodyPr/>
                    <a:lstStyle/>
                    <a:p>
                      <a:pPr marR="228600" algn="ctr" rtl="0">
                        <a:spcAft>
                          <a:spcPts val="0"/>
                        </a:spcAft>
                      </a:pPr>
                      <a:r>
                        <a:rPr lang="ar-SA" sz="3200" dirty="0">
                          <a:effectLst/>
                        </a:rPr>
                        <a:t>أهم مضيعات الوقت</a:t>
                      </a:r>
                      <a:endParaRPr lang="en-US" sz="3200" dirty="0">
                        <a:effectLst/>
                        <a:latin typeface="Times New Roman"/>
                        <a:ea typeface="Times New Roman"/>
                      </a:endParaRPr>
                    </a:p>
                  </a:txBody>
                  <a:tcPr marL="68580" marR="68580" marT="0" marB="0" anchor="ctr"/>
                </a:tc>
              </a:tr>
              <a:tr h="0">
                <a:tc>
                  <a:txBody>
                    <a:bodyPr/>
                    <a:lstStyle/>
                    <a:p>
                      <a:pPr marR="228600" algn="ctr" rtl="1">
                        <a:spcAft>
                          <a:spcPts val="0"/>
                        </a:spcAft>
                      </a:pPr>
                      <a:r>
                        <a:rPr lang="ar-SA" sz="3200">
                          <a:effectLst/>
                        </a:rPr>
                        <a:t>61.8</a:t>
                      </a:r>
                      <a:endParaRPr lang="en-US" sz="3200">
                        <a:effectLst/>
                        <a:latin typeface="Times New Roman"/>
                        <a:ea typeface="Times New Roman"/>
                      </a:endParaRPr>
                    </a:p>
                  </a:txBody>
                  <a:tcPr marL="68580" marR="68580" marT="0" marB="0" anchor="ctr"/>
                </a:tc>
                <a:tc>
                  <a:txBody>
                    <a:bodyPr/>
                    <a:lstStyle/>
                    <a:p>
                      <a:pPr marR="228600" algn="ctr" rtl="0">
                        <a:spcAft>
                          <a:spcPts val="0"/>
                        </a:spcAft>
                      </a:pPr>
                      <a:r>
                        <a:rPr lang="ar-SA" sz="3000" dirty="0">
                          <a:effectLst/>
                        </a:rPr>
                        <a:t>تأخر في الصباح عن العمل الرسمي</a:t>
                      </a:r>
                      <a:endParaRPr lang="en-US" sz="3000" dirty="0">
                        <a:effectLst/>
                        <a:latin typeface="Times New Roman"/>
                        <a:ea typeface="Times New Roman"/>
                      </a:endParaRPr>
                    </a:p>
                  </a:txBody>
                  <a:tcPr marL="68580" marR="68580" marT="0" marB="0" anchor="ctr"/>
                </a:tc>
              </a:tr>
              <a:tr h="0">
                <a:tc>
                  <a:txBody>
                    <a:bodyPr/>
                    <a:lstStyle/>
                    <a:p>
                      <a:pPr marR="228600" algn="ctr" rtl="1">
                        <a:spcAft>
                          <a:spcPts val="0"/>
                        </a:spcAft>
                      </a:pPr>
                      <a:r>
                        <a:rPr lang="ar-SA" sz="3200">
                          <a:effectLst/>
                        </a:rPr>
                        <a:t>35.4</a:t>
                      </a:r>
                      <a:endParaRPr lang="en-US" sz="3200">
                        <a:effectLst/>
                        <a:latin typeface="Times New Roman"/>
                        <a:ea typeface="Times New Roman"/>
                      </a:endParaRPr>
                    </a:p>
                  </a:txBody>
                  <a:tcPr marL="68580" marR="68580" marT="0" marB="0" anchor="ctr"/>
                </a:tc>
                <a:tc>
                  <a:txBody>
                    <a:bodyPr/>
                    <a:lstStyle/>
                    <a:p>
                      <a:pPr marR="228600" algn="ctr" rtl="0">
                        <a:spcAft>
                          <a:spcPts val="0"/>
                        </a:spcAft>
                      </a:pPr>
                      <a:r>
                        <a:rPr lang="ar-SA" sz="3200" dirty="0">
                          <a:effectLst/>
                        </a:rPr>
                        <a:t>مكالمات هاتفية لأغراض خاصة</a:t>
                      </a:r>
                      <a:endParaRPr lang="en-US" sz="3200" dirty="0">
                        <a:effectLst/>
                        <a:latin typeface="Times New Roman"/>
                        <a:ea typeface="Times New Roman"/>
                      </a:endParaRPr>
                    </a:p>
                  </a:txBody>
                  <a:tcPr marL="68580" marR="68580" marT="0" marB="0" anchor="ctr"/>
                </a:tc>
              </a:tr>
              <a:tr h="0">
                <a:tc>
                  <a:txBody>
                    <a:bodyPr/>
                    <a:lstStyle/>
                    <a:p>
                      <a:pPr marR="228600" algn="ctr" rtl="1">
                        <a:spcAft>
                          <a:spcPts val="0"/>
                        </a:spcAft>
                      </a:pPr>
                      <a:r>
                        <a:rPr lang="ar-SA" sz="3200">
                          <a:effectLst/>
                        </a:rPr>
                        <a:t>49.4</a:t>
                      </a:r>
                      <a:endParaRPr lang="en-US" sz="3200">
                        <a:effectLst/>
                        <a:latin typeface="Times New Roman"/>
                        <a:ea typeface="Times New Roman"/>
                      </a:endParaRPr>
                    </a:p>
                  </a:txBody>
                  <a:tcPr marL="68580" marR="68580" marT="0" marB="0" anchor="ctr"/>
                </a:tc>
                <a:tc>
                  <a:txBody>
                    <a:bodyPr/>
                    <a:lstStyle/>
                    <a:p>
                      <a:pPr marR="228600" algn="ctr" rtl="0">
                        <a:spcAft>
                          <a:spcPts val="0"/>
                        </a:spcAft>
                      </a:pPr>
                      <a:r>
                        <a:rPr lang="ar-SA" sz="3200">
                          <a:effectLst/>
                        </a:rPr>
                        <a:t>قراءة مجلات المتعلقة بالعمل</a:t>
                      </a:r>
                      <a:endParaRPr lang="en-US" sz="3200">
                        <a:effectLst/>
                        <a:latin typeface="Times New Roman"/>
                        <a:ea typeface="Times New Roman"/>
                      </a:endParaRPr>
                    </a:p>
                  </a:txBody>
                  <a:tcPr marL="68580" marR="68580" marT="0" marB="0" anchor="ctr"/>
                </a:tc>
              </a:tr>
              <a:tr h="0">
                <a:tc>
                  <a:txBody>
                    <a:bodyPr/>
                    <a:lstStyle/>
                    <a:p>
                      <a:pPr marR="228600" algn="ctr" rtl="1">
                        <a:spcAft>
                          <a:spcPts val="0"/>
                        </a:spcAft>
                      </a:pPr>
                      <a:r>
                        <a:rPr lang="ar-SA" sz="3200">
                          <a:effectLst/>
                        </a:rPr>
                        <a:t>46.6</a:t>
                      </a:r>
                      <a:endParaRPr lang="en-US" sz="3200">
                        <a:effectLst/>
                        <a:latin typeface="Times New Roman"/>
                        <a:ea typeface="Times New Roman"/>
                      </a:endParaRPr>
                    </a:p>
                  </a:txBody>
                  <a:tcPr marL="68580" marR="68580" marT="0" marB="0" anchor="ctr"/>
                </a:tc>
                <a:tc>
                  <a:txBody>
                    <a:bodyPr/>
                    <a:lstStyle/>
                    <a:p>
                      <a:pPr marR="228600" algn="ctr" rtl="0">
                        <a:spcAft>
                          <a:spcPts val="0"/>
                        </a:spcAft>
                      </a:pPr>
                      <a:r>
                        <a:rPr lang="ar-SA" sz="3200">
                          <a:effectLst/>
                        </a:rPr>
                        <a:t>تناول الشاي والقهوة</a:t>
                      </a:r>
                      <a:endParaRPr lang="en-US" sz="3200">
                        <a:effectLst/>
                        <a:latin typeface="Times New Roman"/>
                        <a:ea typeface="Times New Roman"/>
                      </a:endParaRPr>
                    </a:p>
                  </a:txBody>
                  <a:tcPr marL="68580" marR="68580" marT="0" marB="0" anchor="ctr"/>
                </a:tc>
              </a:tr>
              <a:tr h="0">
                <a:tc>
                  <a:txBody>
                    <a:bodyPr/>
                    <a:lstStyle/>
                    <a:p>
                      <a:pPr marR="228600" algn="ctr" rtl="0">
                        <a:spcAft>
                          <a:spcPts val="0"/>
                        </a:spcAft>
                      </a:pPr>
                      <a:r>
                        <a:rPr lang="ar-EG" sz="3200" dirty="0" smtClean="0">
                          <a:effectLst/>
                          <a:latin typeface="+mn-lt"/>
                          <a:ea typeface="+mn-ea"/>
                        </a:rPr>
                        <a:t>75.5</a:t>
                      </a:r>
                      <a:endParaRPr lang="en-US" sz="3200" dirty="0">
                        <a:effectLst/>
                        <a:latin typeface="Times New Roman"/>
                        <a:ea typeface="Times New Roman"/>
                      </a:endParaRPr>
                    </a:p>
                  </a:txBody>
                  <a:tcPr marL="68580" marR="68580" marT="0" marB="0" anchor="ctr"/>
                </a:tc>
                <a:tc>
                  <a:txBody>
                    <a:bodyPr/>
                    <a:lstStyle/>
                    <a:p>
                      <a:pPr marR="228600" algn="ctr" rtl="0">
                        <a:spcAft>
                          <a:spcPts val="0"/>
                        </a:spcAft>
                      </a:pPr>
                      <a:r>
                        <a:rPr lang="ar-SA" sz="3200">
                          <a:effectLst/>
                        </a:rPr>
                        <a:t>مراجعة المستشفى</a:t>
                      </a:r>
                      <a:endParaRPr lang="en-US" sz="3200">
                        <a:effectLst/>
                        <a:latin typeface="Times New Roman"/>
                        <a:ea typeface="Times New Roman"/>
                      </a:endParaRPr>
                    </a:p>
                  </a:txBody>
                  <a:tcPr marL="68580" marR="68580" marT="0" marB="0" anchor="ctr"/>
                </a:tc>
              </a:tr>
              <a:tr h="0">
                <a:tc>
                  <a:txBody>
                    <a:bodyPr/>
                    <a:lstStyle/>
                    <a:p>
                      <a:pPr marR="228600" algn="ctr" rtl="1">
                        <a:spcAft>
                          <a:spcPts val="0"/>
                        </a:spcAft>
                      </a:pPr>
                      <a:r>
                        <a:rPr lang="ar-SA" sz="3200">
                          <a:effectLst/>
                        </a:rPr>
                        <a:t>42.5</a:t>
                      </a:r>
                      <a:endParaRPr lang="en-US" sz="3200">
                        <a:effectLst/>
                        <a:latin typeface="Times New Roman"/>
                        <a:ea typeface="Times New Roman"/>
                      </a:endParaRPr>
                    </a:p>
                  </a:txBody>
                  <a:tcPr marL="68580" marR="68580" marT="0" marB="0" anchor="ctr"/>
                </a:tc>
                <a:tc>
                  <a:txBody>
                    <a:bodyPr/>
                    <a:lstStyle/>
                    <a:p>
                      <a:pPr marR="228600" algn="ctr" rtl="0">
                        <a:spcAft>
                          <a:spcPts val="0"/>
                        </a:spcAft>
                      </a:pPr>
                      <a:r>
                        <a:rPr lang="ar-SA" sz="3200">
                          <a:effectLst/>
                        </a:rPr>
                        <a:t>مغادرة المكتب قبل نهاية الدوام</a:t>
                      </a:r>
                      <a:endParaRPr lang="en-US" sz="3200">
                        <a:effectLst/>
                        <a:latin typeface="Times New Roman"/>
                        <a:ea typeface="Times New Roman"/>
                      </a:endParaRPr>
                    </a:p>
                  </a:txBody>
                  <a:tcPr marL="68580" marR="68580" marT="0" marB="0" anchor="ctr"/>
                </a:tc>
              </a:tr>
              <a:tr h="0">
                <a:tc>
                  <a:txBody>
                    <a:bodyPr/>
                    <a:lstStyle/>
                    <a:p>
                      <a:pPr marR="228600" algn="ctr" rtl="1">
                        <a:spcAft>
                          <a:spcPts val="0"/>
                        </a:spcAft>
                      </a:pPr>
                      <a:r>
                        <a:rPr lang="ar-SA" sz="3200">
                          <a:effectLst/>
                        </a:rPr>
                        <a:t>132.5</a:t>
                      </a:r>
                      <a:endParaRPr lang="en-US" sz="3200">
                        <a:effectLst/>
                        <a:latin typeface="Times New Roman"/>
                        <a:ea typeface="Times New Roman"/>
                      </a:endParaRPr>
                    </a:p>
                  </a:txBody>
                  <a:tcPr marL="68580" marR="68580" marT="0" marB="0" anchor="ctr"/>
                </a:tc>
                <a:tc>
                  <a:txBody>
                    <a:bodyPr/>
                    <a:lstStyle/>
                    <a:p>
                      <a:pPr marR="228600" algn="ctr" rtl="0">
                        <a:spcAft>
                          <a:spcPts val="0"/>
                        </a:spcAft>
                      </a:pPr>
                      <a:r>
                        <a:rPr lang="ar-SA" sz="3200">
                          <a:effectLst/>
                        </a:rPr>
                        <a:t>مضيعات أخرى</a:t>
                      </a:r>
                      <a:endParaRPr lang="en-US" sz="3200">
                        <a:effectLst/>
                        <a:latin typeface="Times New Roman"/>
                        <a:ea typeface="Times New Roman"/>
                      </a:endParaRPr>
                    </a:p>
                  </a:txBody>
                  <a:tcPr marL="68580" marR="68580" marT="0" marB="0" anchor="ctr"/>
                </a:tc>
              </a:tr>
              <a:tr h="0">
                <a:tc>
                  <a:txBody>
                    <a:bodyPr/>
                    <a:lstStyle/>
                    <a:p>
                      <a:pPr marR="228600" algn="ctr" rtl="1">
                        <a:spcAft>
                          <a:spcPts val="0"/>
                        </a:spcAft>
                      </a:pPr>
                      <a:r>
                        <a:rPr lang="ar-SA" sz="3200">
                          <a:effectLst/>
                        </a:rPr>
                        <a:t>443.7 دقيقة = 7ساعات وأربعين دقيقة </a:t>
                      </a:r>
                      <a:endParaRPr lang="en-US" sz="3200">
                        <a:effectLst/>
                        <a:latin typeface="Times New Roman"/>
                        <a:ea typeface="Times New Roman"/>
                      </a:endParaRPr>
                    </a:p>
                  </a:txBody>
                  <a:tcPr marL="68580" marR="68580" marT="0" marB="0" anchor="ctr"/>
                </a:tc>
                <a:tc>
                  <a:txBody>
                    <a:bodyPr/>
                    <a:lstStyle/>
                    <a:p>
                      <a:pPr marR="228600" algn="ctr" rtl="0">
                        <a:spcAft>
                          <a:spcPts val="0"/>
                        </a:spcAft>
                      </a:pPr>
                      <a:r>
                        <a:rPr lang="ar-SA" sz="3200" dirty="0">
                          <a:effectLst/>
                        </a:rPr>
                        <a:t>الإجمالي</a:t>
                      </a:r>
                      <a:endParaRPr lang="en-US" sz="32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1945029231"/>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Bevel 1"/>
          <p:cNvSpPr/>
          <p:nvPr/>
        </p:nvSpPr>
        <p:spPr>
          <a:xfrm>
            <a:off x="914400" y="1447800"/>
            <a:ext cx="6934200" cy="3048000"/>
          </a:xfrm>
          <a:prstGeom prst="bevel">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1"/>
                </a:solidFill>
              </a:rPr>
              <a:t>لكي تكون مع الوقت</a:t>
            </a:r>
          </a:p>
        </p:txBody>
      </p:sp>
    </p:spTree>
    <p:extLst>
      <p:ext uri="{BB962C8B-B14F-4D97-AF65-F5344CB8AC3E}">
        <p14:creationId xmlns:p14="http://schemas.microsoft.com/office/powerpoint/2010/main" xmlns="" val="1393536088"/>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ادارة الوقت\New folder\Untitle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64" y="0"/>
            <a:ext cx="911867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Horizontal Scroll 11"/>
          <p:cNvSpPr/>
          <p:nvPr/>
        </p:nvSpPr>
        <p:spPr>
          <a:xfrm>
            <a:off x="1371600" y="1905000"/>
            <a:ext cx="6400800" cy="2209800"/>
          </a:xfrm>
          <a:prstGeom prst="horizontalScroll">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fontAlgn="base" latinLnBrk="1">
              <a:lnSpc>
                <a:spcPct val="200000"/>
              </a:lnSpc>
              <a:spcBef>
                <a:spcPct val="0"/>
              </a:spcBef>
              <a:spcAft>
                <a:spcPct val="0"/>
              </a:spcAft>
            </a:pPr>
            <a:r>
              <a:rPr lang="ar-EG" sz="4400" dirty="0">
                <a:solidFill>
                  <a:schemeClr val="lt1"/>
                </a:solidFill>
                <a:latin typeface="Gulim" panose="020B0600000101010101" pitchFamily="34" charset="-127"/>
                <a:ea typeface="Gulim" panose="020B0600000101010101" pitchFamily="34" charset="-127"/>
              </a:rPr>
              <a:t>غيّر عاداتك السلبية</a:t>
            </a:r>
          </a:p>
        </p:txBody>
      </p:sp>
    </p:spTree>
    <p:extLst>
      <p:ext uri="{BB962C8B-B14F-4D97-AF65-F5344CB8AC3E}">
        <p14:creationId xmlns:p14="http://schemas.microsoft.com/office/powerpoint/2010/main" xmlns="" val="651134114"/>
      </p:ext>
    </p:extLst>
  </p:cSld>
  <p:clrMapOvr>
    <a:masterClrMapping/>
  </p:clrMapOvr>
  <mc:AlternateContent xmlns:mc="http://schemas.openxmlformats.org/markup-compatibility/2006">
    <mc:Choice xmlns:p14="http://schemas.microsoft.com/office/powerpoint/2010/main" xmlns="" Requires="p14">
      <p:transition spd="slow" p14:dur="1200">
        <p14:prism dir="r"/>
        <p:sndAc>
          <p:endSnd/>
        </p:sndAc>
      </p:transition>
    </mc:Choice>
    <mc:Fallback>
      <p:transition spd="slow">
        <p:fade/>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249</TotalTime>
  <Words>5043</Words>
  <Application>Microsoft Office PowerPoint</Application>
  <PresentationFormat>On-screen Show (4:3)</PresentationFormat>
  <Paragraphs>805</Paragraphs>
  <Slides>212</Slides>
  <Notes>7</Notes>
  <HiddenSlides>0</HiddenSlides>
  <MMClips>5</MMClips>
  <ScaleCrop>false</ScaleCrop>
  <HeadingPairs>
    <vt:vector size="4" baseType="variant">
      <vt:variant>
        <vt:lpstr>Theme</vt:lpstr>
      </vt:variant>
      <vt:variant>
        <vt:i4>1</vt:i4>
      </vt:variant>
      <vt:variant>
        <vt:lpstr>Slide Titles</vt:lpstr>
      </vt:variant>
      <vt:variant>
        <vt:i4>212</vt:i4>
      </vt:variant>
    </vt:vector>
  </HeadingPairs>
  <TitlesOfParts>
    <vt:vector size="2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 mostafa</dc:creator>
  <cp:lastModifiedBy>SONY</cp:lastModifiedBy>
  <cp:revision>50</cp:revision>
  <dcterms:created xsi:type="dcterms:W3CDTF">2006-08-16T00:00:00Z</dcterms:created>
  <dcterms:modified xsi:type="dcterms:W3CDTF">2013-11-24T17:37:13Z</dcterms:modified>
</cp:coreProperties>
</file>