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211.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diagrams/quickStyle1.xml" ContentType="application/vnd.openxmlformats-officedocument.drawingml.diagramStyle+xml"/>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4"/>
  </p:notesMasterIdLst>
  <p:sldIdLst>
    <p:sldId id="256" r:id="rId2"/>
    <p:sldId id="450" r:id="rId3"/>
    <p:sldId id="258" r:id="rId4"/>
    <p:sldId id="259" r:id="rId5"/>
    <p:sldId id="260" r:id="rId6"/>
    <p:sldId id="261" r:id="rId7"/>
    <p:sldId id="262" r:id="rId8"/>
    <p:sldId id="263" r:id="rId9"/>
    <p:sldId id="264"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307" r:id="rId25"/>
    <p:sldId id="283" r:id="rId26"/>
    <p:sldId id="285" r:id="rId27"/>
    <p:sldId id="286" r:id="rId28"/>
    <p:sldId id="287" r:id="rId29"/>
    <p:sldId id="288" r:id="rId30"/>
    <p:sldId id="308" r:id="rId31"/>
    <p:sldId id="290" r:id="rId32"/>
    <p:sldId id="291" r:id="rId33"/>
    <p:sldId id="293" r:id="rId34"/>
    <p:sldId id="309" r:id="rId35"/>
    <p:sldId id="295" r:id="rId36"/>
    <p:sldId id="310" r:id="rId37"/>
    <p:sldId id="297" r:id="rId38"/>
    <p:sldId id="298" r:id="rId39"/>
    <p:sldId id="311" r:id="rId40"/>
    <p:sldId id="312" r:id="rId41"/>
    <p:sldId id="313" r:id="rId42"/>
    <p:sldId id="314" r:id="rId43"/>
    <p:sldId id="303" r:id="rId44"/>
    <p:sldId id="315" r:id="rId45"/>
    <p:sldId id="316" r:id="rId46"/>
    <p:sldId id="317" r:id="rId47"/>
    <p:sldId id="319" r:id="rId48"/>
    <p:sldId id="320" r:id="rId49"/>
    <p:sldId id="321" r:id="rId50"/>
    <p:sldId id="422" r:id="rId51"/>
    <p:sldId id="423" r:id="rId52"/>
    <p:sldId id="324" r:id="rId53"/>
    <p:sldId id="325" r:id="rId54"/>
    <p:sldId id="326" r:id="rId55"/>
    <p:sldId id="327" r:id="rId56"/>
    <p:sldId id="328" r:id="rId57"/>
    <p:sldId id="329" r:id="rId58"/>
    <p:sldId id="330" r:id="rId59"/>
    <p:sldId id="331" r:id="rId60"/>
    <p:sldId id="332" r:id="rId61"/>
    <p:sldId id="424" r:id="rId62"/>
    <p:sldId id="334" r:id="rId63"/>
    <p:sldId id="425" r:id="rId64"/>
    <p:sldId id="336" r:id="rId65"/>
    <p:sldId id="337" r:id="rId66"/>
    <p:sldId id="338" r:id="rId67"/>
    <p:sldId id="426" r:id="rId68"/>
    <p:sldId id="427" r:id="rId69"/>
    <p:sldId id="428" r:id="rId70"/>
    <p:sldId id="343" r:id="rId71"/>
    <p:sldId id="344" r:id="rId72"/>
    <p:sldId id="345" r:id="rId73"/>
    <p:sldId id="346" r:id="rId74"/>
    <p:sldId id="347" r:id="rId75"/>
    <p:sldId id="348" r:id="rId76"/>
    <p:sldId id="452" r:id="rId77"/>
    <p:sldId id="429" r:id="rId78"/>
    <p:sldId id="352" r:id="rId79"/>
    <p:sldId id="430" r:id="rId80"/>
    <p:sldId id="354" r:id="rId81"/>
    <p:sldId id="431" r:id="rId82"/>
    <p:sldId id="357" r:id="rId83"/>
    <p:sldId id="432" r:id="rId84"/>
    <p:sldId id="359" r:id="rId85"/>
    <p:sldId id="433" r:id="rId86"/>
    <p:sldId id="361" r:id="rId87"/>
    <p:sldId id="434" r:id="rId88"/>
    <p:sldId id="363" r:id="rId89"/>
    <p:sldId id="435" r:id="rId90"/>
    <p:sldId id="365" r:id="rId91"/>
    <p:sldId id="436" r:id="rId92"/>
    <p:sldId id="368" r:id="rId93"/>
    <p:sldId id="437" r:id="rId94"/>
    <p:sldId id="370" r:id="rId95"/>
    <p:sldId id="438" r:id="rId96"/>
    <p:sldId id="372" r:id="rId97"/>
    <p:sldId id="373" r:id="rId98"/>
    <p:sldId id="374" r:id="rId99"/>
    <p:sldId id="375" r:id="rId100"/>
    <p:sldId id="439" r:id="rId101"/>
    <p:sldId id="377" r:id="rId102"/>
    <p:sldId id="440" r:id="rId103"/>
    <p:sldId id="379" r:id="rId104"/>
    <p:sldId id="441" r:id="rId105"/>
    <p:sldId id="381" r:id="rId106"/>
    <p:sldId id="442" r:id="rId107"/>
    <p:sldId id="383" r:id="rId108"/>
    <p:sldId id="443" r:id="rId109"/>
    <p:sldId id="385" r:id="rId110"/>
    <p:sldId id="444" r:id="rId111"/>
    <p:sldId id="387" r:id="rId112"/>
    <p:sldId id="445" r:id="rId113"/>
    <p:sldId id="389" r:id="rId114"/>
    <p:sldId id="446" r:id="rId115"/>
    <p:sldId id="391" r:id="rId116"/>
    <p:sldId id="392" r:id="rId117"/>
    <p:sldId id="393" r:id="rId118"/>
    <p:sldId id="394" r:id="rId119"/>
    <p:sldId id="395" r:id="rId120"/>
    <p:sldId id="396" r:id="rId121"/>
    <p:sldId id="397" r:id="rId122"/>
    <p:sldId id="399" r:id="rId123"/>
    <p:sldId id="400" r:id="rId124"/>
    <p:sldId id="447" r:id="rId125"/>
    <p:sldId id="403" r:id="rId126"/>
    <p:sldId id="448" r:id="rId127"/>
    <p:sldId id="405" r:id="rId128"/>
    <p:sldId id="449" r:id="rId129"/>
    <p:sldId id="407" r:id="rId130"/>
    <p:sldId id="408" r:id="rId131"/>
    <p:sldId id="409" r:id="rId132"/>
    <p:sldId id="410" r:id="rId133"/>
    <p:sldId id="411" r:id="rId134"/>
    <p:sldId id="416" r:id="rId135"/>
    <p:sldId id="417" r:id="rId136"/>
    <p:sldId id="418" r:id="rId137"/>
    <p:sldId id="419" r:id="rId138"/>
    <p:sldId id="420" r:id="rId139"/>
    <p:sldId id="421" r:id="rId140"/>
    <p:sldId id="453" r:id="rId141"/>
    <p:sldId id="454" r:id="rId142"/>
    <p:sldId id="455" r:id="rId143"/>
    <p:sldId id="456" r:id="rId144"/>
    <p:sldId id="457" r:id="rId145"/>
    <p:sldId id="464" r:id="rId146"/>
    <p:sldId id="465" r:id="rId147"/>
    <p:sldId id="466" r:id="rId148"/>
    <p:sldId id="467" r:id="rId149"/>
    <p:sldId id="468" r:id="rId150"/>
    <p:sldId id="469" r:id="rId151"/>
    <p:sldId id="470" r:id="rId152"/>
    <p:sldId id="471" r:id="rId153"/>
    <p:sldId id="474" r:id="rId154"/>
    <p:sldId id="476" r:id="rId155"/>
    <p:sldId id="478" r:id="rId156"/>
    <p:sldId id="480" r:id="rId157"/>
    <p:sldId id="482" r:id="rId158"/>
    <p:sldId id="484" r:id="rId159"/>
    <p:sldId id="488" r:id="rId160"/>
    <p:sldId id="565" r:id="rId161"/>
    <p:sldId id="566" r:id="rId162"/>
    <p:sldId id="492" r:id="rId163"/>
    <p:sldId id="567" r:id="rId164"/>
    <p:sldId id="568" r:id="rId165"/>
    <p:sldId id="495" r:id="rId166"/>
    <p:sldId id="569" r:id="rId167"/>
    <p:sldId id="499" r:id="rId168"/>
    <p:sldId id="570" r:id="rId169"/>
    <p:sldId id="571" r:id="rId170"/>
    <p:sldId id="572" r:id="rId171"/>
    <p:sldId id="505" r:id="rId172"/>
    <p:sldId id="510" r:id="rId173"/>
    <p:sldId id="512" r:id="rId174"/>
    <p:sldId id="513" r:id="rId175"/>
    <p:sldId id="515" r:id="rId176"/>
    <p:sldId id="516" r:id="rId177"/>
    <p:sldId id="517" r:id="rId178"/>
    <p:sldId id="518" r:id="rId179"/>
    <p:sldId id="520" r:id="rId180"/>
    <p:sldId id="521" r:id="rId181"/>
    <p:sldId id="523" r:id="rId182"/>
    <p:sldId id="525" r:id="rId183"/>
    <p:sldId id="526" r:id="rId184"/>
    <p:sldId id="527" r:id="rId185"/>
    <p:sldId id="528" r:id="rId186"/>
    <p:sldId id="529" r:id="rId187"/>
    <p:sldId id="530" r:id="rId188"/>
    <p:sldId id="532" r:id="rId189"/>
    <p:sldId id="533" r:id="rId190"/>
    <p:sldId id="534" r:id="rId191"/>
    <p:sldId id="535" r:id="rId192"/>
    <p:sldId id="536" r:id="rId193"/>
    <p:sldId id="537" r:id="rId194"/>
    <p:sldId id="538" r:id="rId195"/>
    <p:sldId id="539" r:id="rId196"/>
    <p:sldId id="540" r:id="rId197"/>
    <p:sldId id="543" r:id="rId198"/>
    <p:sldId id="544" r:id="rId199"/>
    <p:sldId id="545" r:id="rId200"/>
    <p:sldId id="546" r:id="rId201"/>
    <p:sldId id="547" r:id="rId202"/>
    <p:sldId id="548" r:id="rId203"/>
    <p:sldId id="549" r:id="rId204"/>
    <p:sldId id="550" r:id="rId205"/>
    <p:sldId id="551" r:id="rId206"/>
    <p:sldId id="558" r:id="rId207"/>
    <p:sldId id="559" r:id="rId208"/>
    <p:sldId id="560" r:id="rId209"/>
    <p:sldId id="561" r:id="rId210"/>
    <p:sldId id="562" r:id="rId211"/>
    <p:sldId id="563" r:id="rId212"/>
    <p:sldId id="564" r:id="rId2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6" d="100"/>
          <a:sy n="66" d="100"/>
        </p:scale>
        <p:origin x="-1284" y="-24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507F4E-2A0E-4351-A715-E1718D1A302A}"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pPr rtl="1"/>
          <a:endParaRPr lang="ar-EG"/>
        </a:p>
      </dgm:t>
    </dgm:pt>
    <dgm:pt modelId="{36DC51F2-D2A9-4EA5-88DD-FD65379BBFBF}">
      <dgm:prSet phldrT="[Text]"/>
      <dgm:spPr/>
      <dgm:t>
        <a:bodyPr/>
        <a:lstStyle/>
        <a:p>
          <a:pPr rtl="1"/>
          <a:r>
            <a:rPr lang="ar-EG" dirty="0" smtClean="0"/>
            <a:t>مرنه </a:t>
          </a:r>
          <a:endParaRPr lang="ar-EG" dirty="0"/>
        </a:p>
      </dgm:t>
    </dgm:pt>
    <dgm:pt modelId="{5B56203D-B2DA-482B-BF16-D814131D8126}" type="parTrans" cxnId="{18017960-A72F-40B4-9F40-604932AEF588}">
      <dgm:prSet/>
      <dgm:spPr/>
      <dgm:t>
        <a:bodyPr/>
        <a:lstStyle/>
        <a:p>
          <a:pPr rtl="1"/>
          <a:endParaRPr lang="ar-EG"/>
        </a:p>
      </dgm:t>
    </dgm:pt>
    <dgm:pt modelId="{A46A0F3E-6756-4AE2-97BE-5D27EE9F11A9}" type="sibTrans" cxnId="{18017960-A72F-40B4-9F40-604932AEF588}">
      <dgm:prSet/>
      <dgm:spPr/>
      <dgm:t>
        <a:bodyPr/>
        <a:lstStyle/>
        <a:p>
          <a:pPr rtl="1"/>
          <a:endParaRPr lang="ar-EG"/>
        </a:p>
      </dgm:t>
    </dgm:pt>
    <dgm:pt modelId="{954BF07B-FD63-4A74-A199-423781084858}">
      <dgm:prSet phldrT="[Text]"/>
      <dgm:spPr/>
      <dgm:t>
        <a:bodyPr/>
        <a:lstStyle/>
        <a:p>
          <a:pPr rtl="1"/>
          <a:r>
            <a:rPr lang="ar-EG" dirty="0" smtClean="0"/>
            <a:t>واضحة </a:t>
          </a:r>
          <a:endParaRPr lang="ar-EG" dirty="0"/>
        </a:p>
      </dgm:t>
    </dgm:pt>
    <dgm:pt modelId="{456E804C-8651-45D5-B94A-7C0877A06D41}" type="parTrans" cxnId="{A73EDA18-8120-412C-8EEF-41673C0FC3BB}">
      <dgm:prSet/>
      <dgm:spPr/>
      <dgm:t>
        <a:bodyPr/>
        <a:lstStyle/>
        <a:p>
          <a:pPr rtl="1"/>
          <a:endParaRPr lang="ar-EG"/>
        </a:p>
      </dgm:t>
    </dgm:pt>
    <dgm:pt modelId="{993D374F-54AA-486A-BF0A-381DA8A38795}" type="sibTrans" cxnId="{A73EDA18-8120-412C-8EEF-41673C0FC3BB}">
      <dgm:prSet/>
      <dgm:spPr/>
      <dgm:t>
        <a:bodyPr/>
        <a:lstStyle/>
        <a:p>
          <a:pPr rtl="1"/>
          <a:endParaRPr lang="ar-EG"/>
        </a:p>
      </dgm:t>
    </dgm:pt>
    <dgm:pt modelId="{269E6E80-D207-4B14-BCFA-6AE1DC74A320}">
      <dgm:prSet phldrT="[Text]"/>
      <dgm:spPr/>
      <dgm:t>
        <a:bodyPr/>
        <a:lstStyle/>
        <a:p>
          <a:pPr rtl="1"/>
          <a:r>
            <a:rPr lang="ar-EG" dirty="0" smtClean="0"/>
            <a:t>مستمرة</a:t>
          </a:r>
          <a:endParaRPr lang="ar-EG" dirty="0"/>
        </a:p>
      </dgm:t>
    </dgm:pt>
    <dgm:pt modelId="{E780AF77-7D14-4E03-AF95-4F58B3B297B3}" type="parTrans" cxnId="{0B29DF2A-F11A-4271-A283-2D45B31672AB}">
      <dgm:prSet/>
      <dgm:spPr/>
      <dgm:t>
        <a:bodyPr/>
        <a:lstStyle/>
        <a:p>
          <a:pPr rtl="1"/>
          <a:endParaRPr lang="ar-EG"/>
        </a:p>
      </dgm:t>
    </dgm:pt>
    <dgm:pt modelId="{FEADC030-9B84-40E8-8D6C-885979521EB8}" type="sibTrans" cxnId="{0B29DF2A-F11A-4271-A283-2D45B31672AB}">
      <dgm:prSet/>
      <dgm:spPr/>
      <dgm:t>
        <a:bodyPr/>
        <a:lstStyle/>
        <a:p>
          <a:pPr rtl="1"/>
          <a:endParaRPr lang="ar-EG"/>
        </a:p>
      </dgm:t>
    </dgm:pt>
    <dgm:pt modelId="{EAB65470-C507-4CD0-9042-5CED44E52517}">
      <dgm:prSet phldrT="[Text]"/>
      <dgm:spPr/>
      <dgm:t>
        <a:bodyPr/>
        <a:lstStyle/>
        <a:p>
          <a:pPr rtl="1"/>
          <a:r>
            <a:rPr lang="ar-EG" dirty="0" smtClean="0"/>
            <a:t>قواعد وتعليمات</a:t>
          </a:r>
          <a:endParaRPr lang="ar-EG" dirty="0"/>
        </a:p>
      </dgm:t>
    </dgm:pt>
    <dgm:pt modelId="{D86683A3-041C-4430-A5D4-0BAD6D92D722}" type="parTrans" cxnId="{1E9AAADF-E7DD-4A79-B27C-649829B4393D}">
      <dgm:prSet/>
      <dgm:spPr/>
      <dgm:t>
        <a:bodyPr/>
        <a:lstStyle/>
        <a:p>
          <a:pPr rtl="1"/>
          <a:endParaRPr lang="ar-EG"/>
        </a:p>
      </dgm:t>
    </dgm:pt>
    <dgm:pt modelId="{2AE25046-F5CF-4855-B576-3A82761117E5}" type="sibTrans" cxnId="{1E9AAADF-E7DD-4A79-B27C-649829B4393D}">
      <dgm:prSet/>
      <dgm:spPr/>
      <dgm:t>
        <a:bodyPr/>
        <a:lstStyle/>
        <a:p>
          <a:pPr rtl="1"/>
          <a:endParaRPr lang="ar-EG"/>
        </a:p>
      </dgm:t>
    </dgm:pt>
    <dgm:pt modelId="{00C6B465-2F62-44C7-9354-BF3D875D9AD0}" type="pres">
      <dgm:prSet presAssocID="{65507F4E-2A0E-4351-A715-E1718D1A302A}" presName="Name0" presStyleCnt="0">
        <dgm:presLayoutVars>
          <dgm:chMax val="4"/>
          <dgm:resizeHandles val="exact"/>
        </dgm:presLayoutVars>
      </dgm:prSet>
      <dgm:spPr/>
      <dgm:t>
        <a:bodyPr/>
        <a:lstStyle/>
        <a:p>
          <a:pPr rtl="1"/>
          <a:endParaRPr lang="ar-EG"/>
        </a:p>
      </dgm:t>
    </dgm:pt>
    <dgm:pt modelId="{8633D36E-6623-433A-9121-5259764463CD}" type="pres">
      <dgm:prSet presAssocID="{65507F4E-2A0E-4351-A715-E1718D1A302A}" presName="ellipse" presStyleLbl="trBgShp" presStyleIdx="0" presStyleCnt="1"/>
      <dgm:spPr/>
    </dgm:pt>
    <dgm:pt modelId="{7B0522E4-C2E3-4EF7-8380-FBFD9844634B}" type="pres">
      <dgm:prSet presAssocID="{65507F4E-2A0E-4351-A715-E1718D1A302A}" presName="arrow1" presStyleLbl="fgShp" presStyleIdx="0" presStyleCnt="1"/>
      <dgm:spPr/>
    </dgm:pt>
    <dgm:pt modelId="{2E33D19F-4CD4-4A7B-AD7E-B183750F1C04}" type="pres">
      <dgm:prSet presAssocID="{65507F4E-2A0E-4351-A715-E1718D1A302A}" presName="rectangle" presStyleLbl="revTx" presStyleIdx="0" presStyleCnt="1">
        <dgm:presLayoutVars>
          <dgm:bulletEnabled val="1"/>
        </dgm:presLayoutVars>
      </dgm:prSet>
      <dgm:spPr/>
      <dgm:t>
        <a:bodyPr/>
        <a:lstStyle/>
        <a:p>
          <a:pPr rtl="1"/>
          <a:endParaRPr lang="ar-EG"/>
        </a:p>
      </dgm:t>
    </dgm:pt>
    <dgm:pt modelId="{6EAAD20A-48D3-4D39-9503-9BB16D4D63B0}" type="pres">
      <dgm:prSet presAssocID="{954BF07B-FD63-4A74-A199-423781084858}" presName="item1" presStyleLbl="node1" presStyleIdx="0" presStyleCnt="3">
        <dgm:presLayoutVars>
          <dgm:bulletEnabled val="1"/>
        </dgm:presLayoutVars>
      </dgm:prSet>
      <dgm:spPr/>
      <dgm:t>
        <a:bodyPr/>
        <a:lstStyle/>
        <a:p>
          <a:pPr rtl="1"/>
          <a:endParaRPr lang="ar-EG"/>
        </a:p>
      </dgm:t>
    </dgm:pt>
    <dgm:pt modelId="{DB3EE9B0-0AAC-4C2D-9D7D-693E0136A3FC}" type="pres">
      <dgm:prSet presAssocID="{269E6E80-D207-4B14-BCFA-6AE1DC74A320}" presName="item2" presStyleLbl="node1" presStyleIdx="1" presStyleCnt="3">
        <dgm:presLayoutVars>
          <dgm:bulletEnabled val="1"/>
        </dgm:presLayoutVars>
      </dgm:prSet>
      <dgm:spPr/>
      <dgm:t>
        <a:bodyPr/>
        <a:lstStyle/>
        <a:p>
          <a:pPr rtl="1"/>
          <a:endParaRPr lang="ar-EG"/>
        </a:p>
      </dgm:t>
    </dgm:pt>
    <dgm:pt modelId="{6435C8EF-9CDC-4854-8F1B-32B77A82ED06}" type="pres">
      <dgm:prSet presAssocID="{EAB65470-C507-4CD0-9042-5CED44E52517}" presName="item3" presStyleLbl="node1" presStyleIdx="2" presStyleCnt="3">
        <dgm:presLayoutVars>
          <dgm:bulletEnabled val="1"/>
        </dgm:presLayoutVars>
      </dgm:prSet>
      <dgm:spPr/>
      <dgm:t>
        <a:bodyPr/>
        <a:lstStyle/>
        <a:p>
          <a:pPr rtl="1"/>
          <a:endParaRPr lang="ar-EG"/>
        </a:p>
      </dgm:t>
    </dgm:pt>
    <dgm:pt modelId="{7C91318E-ADFD-41C2-A4EE-693073AB77E6}" type="pres">
      <dgm:prSet presAssocID="{65507F4E-2A0E-4351-A715-E1718D1A302A}" presName="funnel" presStyleLbl="trAlignAcc1" presStyleIdx="0" presStyleCnt="1"/>
      <dgm:spPr/>
    </dgm:pt>
  </dgm:ptLst>
  <dgm:cxnLst>
    <dgm:cxn modelId="{AC647752-78BB-4D3D-82B6-47766BEB3936}" type="presOf" srcId="{EAB65470-C507-4CD0-9042-5CED44E52517}" destId="{2E33D19F-4CD4-4A7B-AD7E-B183750F1C04}" srcOrd="0" destOrd="0" presId="urn:microsoft.com/office/officeart/2005/8/layout/funnel1"/>
    <dgm:cxn modelId="{B40E1134-E325-48EB-813D-443D439CF50C}" type="presOf" srcId="{269E6E80-D207-4B14-BCFA-6AE1DC74A320}" destId="{6EAAD20A-48D3-4D39-9503-9BB16D4D63B0}" srcOrd="0" destOrd="0" presId="urn:microsoft.com/office/officeart/2005/8/layout/funnel1"/>
    <dgm:cxn modelId="{1E9AAADF-E7DD-4A79-B27C-649829B4393D}" srcId="{65507F4E-2A0E-4351-A715-E1718D1A302A}" destId="{EAB65470-C507-4CD0-9042-5CED44E52517}" srcOrd="3" destOrd="0" parTransId="{D86683A3-041C-4430-A5D4-0BAD6D92D722}" sibTransId="{2AE25046-F5CF-4855-B576-3A82761117E5}"/>
    <dgm:cxn modelId="{EF3F67B4-E257-46CA-ACF7-6321C636F6E8}" type="presOf" srcId="{36DC51F2-D2A9-4EA5-88DD-FD65379BBFBF}" destId="{6435C8EF-9CDC-4854-8F1B-32B77A82ED06}" srcOrd="0" destOrd="0" presId="urn:microsoft.com/office/officeart/2005/8/layout/funnel1"/>
    <dgm:cxn modelId="{54514C7A-28A1-4D0A-838D-071D8B006B15}" type="presOf" srcId="{954BF07B-FD63-4A74-A199-423781084858}" destId="{DB3EE9B0-0AAC-4C2D-9D7D-693E0136A3FC}" srcOrd="0" destOrd="0" presId="urn:microsoft.com/office/officeart/2005/8/layout/funnel1"/>
    <dgm:cxn modelId="{18017960-A72F-40B4-9F40-604932AEF588}" srcId="{65507F4E-2A0E-4351-A715-E1718D1A302A}" destId="{36DC51F2-D2A9-4EA5-88DD-FD65379BBFBF}" srcOrd="0" destOrd="0" parTransId="{5B56203D-B2DA-482B-BF16-D814131D8126}" sibTransId="{A46A0F3E-6756-4AE2-97BE-5D27EE9F11A9}"/>
    <dgm:cxn modelId="{086444D8-2289-4856-9169-E84EE2196710}" type="presOf" srcId="{65507F4E-2A0E-4351-A715-E1718D1A302A}" destId="{00C6B465-2F62-44C7-9354-BF3D875D9AD0}" srcOrd="0" destOrd="0" presId="urn:microsoft.com/office/officeart/2005/8/layout/funnel1"/>
    <dgm:cxn modelId="{A73EDA18-8120-412C-8EEF-41673C0FC3BB}" srcId="{65507F4E-2A0E-4351-A715-E1718D1A302A}" destId="{954BF07B-FD63-4A74-A199-423781084858}" srcOrd="1" destOrd="0" parTransId="{456E804C-8651-45D5-B94A-7C0877A06D41}" sibTransId="{993D374F-54AA-486A-BF0A-381DA8A38795}"/>
    <dgm:cxn modelId="{0B29DF2A-F11A-4271-A283-2D45B31672AB}" srcId="{65507F4E-2A0E-4351-A715-E1718D1A302A}" destId="{269E6E80-D207-4B14-BCFA-6AE1DC74A320}" srcOrd="2" destOrd="0" parTransId="{E780AF77-7D14-4E03-AF95-4F58B3B297B3}" sibTransId="{FEADC030-9B84-40E8-8D6C-885979521EB8}"/>
    <dgm:cxn modelId="{3B8CA0F2-E7D9-476F-98F8-022313B1DD15}" type="presParOf" srcId="{00C6B465-2F62-44C7-9354-BF3D875D9AD0}" destId="{8633D36E-6623-433A-9121-5259764463CD}" srcOrd="0" destOrd="0" presId="urn:microsoft.com/office/officeart/2005/8/layout/funnel1"/>
    <dgm:cxn modelId="{C33F5A0D-F827-487C-BD15-960BD61FC3E2}" type="presParOf" srcId="{00C6B465-2F62-44C7-9354-BF3D875D9AD0}" destId="{7B0522E4-C2E3-4EF7-8380-FBFD9844634B}" srcOrd="1" destOrd="0" presId="urn:microsoft.com/office/officeart/2005/8/layout/funnel1"/>
    <dgm:cxn modelId="{BD8A9DB1-DC11-4E75-A598-B8BE0D84C776}" type="presParOf" srcId="{00C6B465-2F62-44C7-9354-BF3D875D9AD0}" destId="{2E33D19F-4CD4-4A7B-AD7E-B183750F1C04}" srcOrd="2" destOrd="0" presId="urn:microsoft.com/office/officeart/2005/8/layout/funnel1"/>
    <dgm:cxn modelId="{F1CD1BD4-A846-42A9-863F-627678255CF9}" type="presParOf" srcId="{00C6B465-2F62-44C7-9354-BF3D875D9AD0}" destId="{6EAAD20A-48D3-4D39-9503-9BB16D4D63B0}" srcOrd="3" destOrd="0" presId="urn:microsoft.com/office/officeart/2005/8/layout/funnel1"/>
    <dgm:cxn modelId="{55B0952B-8737-4272-9FA3-921FBC20C256}" type="presParOf" srcId="{00C6B465-2F62-44C7-9354-BF3D875D9AD0}" destId="{DB3EE9B0-0AAC-4C2D-9D7D-693E0136A3FC}" srcOrd="4" destOrd="0" presId="urn:microsoft.com/office/officeart/2005/8/layout/funnel1"/>
    <dgm:cxn modelId="{04D6474C-23F2-40FF-B32D-ED4712F71919}" type="presParOf" srcId="{00C6B465-2F62-44C7-9354-BF3D875D9AD0}" destId="{6435C8EF-9CDC-4854-8F1B-32B77A82ED06}" srcOrd="5" destOrd="0" presId="urn:microsoft.com/office/officeart/2005/8/layout/funnel1"/>
    <dgm:cxn modelId="{EC9BB145-4D57-4620-B6D6-C80E4A64430A}" type="presParOf" srcId="{00C6B465-2F62-44C7-9354-BF3D875D9AD0}" destId="{7C91318E-ADFD-41C2-A4EE-693073AB77E6}" srcOrd="6" destOrd="0" presId="urn:microsoft.com/office/officeart/2005/8/layout/funne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3D36E-6623-433A-9121-5259764463CD}">
      <dsp:nvSpPr>
        <dsp:cNvPr id="0" name=""/>
        <dsp:cNvSpPr/>
      </dsp:nvSpPr>
      <dsp:spPr>
        <a:xfrm>
          <a:off x="1404620" y="165099"/>
          <a:ext cx="3276600" cy="113792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0522E4-C2E3-4EF7-8380-FBFD9844634B}">
      <dsp:nvSpPr>
        <dsp:cNvPr id="0" name=""/>
        <dsp:cNvSpPr/>
      </dsp:nvSpPr>
      <dsp:spPr>
        <a:xfrm>
          <a:off x="2730500" y="2951479"/>
          <a:ext cx="635000" cy="40640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33D19F-4CD4-4A7B-AD7E-B183750F1C04}">
      <dsp:nvSpPr>
        <dsp:cNvPr id="0" name=""/>
        <dsp:cNvSpPr/>
      </dsp:nvSpPr>
      <dsp:spPr>
        <a:xfrm>
          <a:off x="1524000" y="327660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lvl="0" algn="ctr" defTabSz="1200150" rtl="1">
            <a:lnSpc>
              <a:spcPct val="90000"/>
            </a:lnSpc>
            <a:spcBef>
              <a:spcPct val="0"/>
            </a:spcBef>
            <a:spcAft>
              <a:spcPct val="35000"/>
            </a:spcAft>
          </a:pPr>
          <a:r>
            <a:rPr lang="ar-EG" sz="2700" kern="1200" dirty="0" smtClean="0"/>
            <a:t>قواعد وتعليمات</a:t>
          </a:r>
          <a:endParaRPr lang="ar-EG" sz="2700" kern="1200" dirty="0"/>
        </a:p>
      </dsp:txBody>
      <dsp:txXfrm>
        <a:off x="1524000" y="3276600"/>
        <a:ext cx="3048000" cy="762000"/>
      </dsp:txXfrm>
    </dsp:sp>
    <dsp:sp modelId="{6EAAD20A-48D3-4D39-9503-9BB16D4D63B0}">
      <dsp:nvSpPr>
        <dsp:cNvPr id="0" name=""/>
        <dsp:cNvSpPr/>
      </dsp:nvSpPr>
      <dsp:spPr>
        <a:xfrm>
          <a:off x="2595880" y="1390904"/>
          <a:ext cx="1143000" cy="1143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ar-EG" sz="2400" kern="1200" dirty="0" smtClean="0"/>
            <a:t>مستمرة</a:t>
          </a:r>
          <a:endParaRPr lang="ar-EG" sz="2400" kern="1200" dirty="0"/>
        </a:p>
      </dsp:txBody>
      <dsp:txXfrm>
        <a:off x="2763268" y="1558292"/>
        <a:ext cx="808224" cy="808224"/>
      </dsp:txXfrm>
    </dsp:sp>
    <dsp:sp modelId="{DB3EE9B0-0AAC-4C2D-9D7D-693E0136A3FC}">
      <dsp:nvSpPr>
        <dsp:cNvPr id="0" name=""/>
        <dsp:cNvSpPr/>
      </dsp:nvSpPr>
      <dsp:spPr>
        <a:xfrm>
          <a:off x="1778000" y="533399"/>
          <a:ext cx="1143000" cy="1143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ar-EG" sz="2400" kern="1200" dirty="0" smtClean="0"/>
            <a:t>واضحة </a:t>
          </a:r>
          <a:endParaRPr lang="ar-EG" sz="2400" kern="1200" dirty="0"/>
        </a:p>
      </dsp:txBody>
      <dsp:txXfrm>
        <a:off x="1945388" y="700787"/>
        <a:ext cx="808224" cy="808224"/>
      </dsp:txXfrm>
    </dsp:sp>
    <dsp:sp modelId="{6435C8EF-9CDC-4854-8F1B-32B77A82ED06}">
      <dsp:nvSpPr>
        <dsp:cNvPr id="0" name=""/>
        <dsp:cNvSpPr/>
      </dsp:nvSpPr>
      <dsp:spPr>
        <a:xfrm>
          <a:off x="2946400" y="257047"/>
          <a:ext cx="1143000" cy="1143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ar-EG" sz="2400" kern="1200" dirty="0" smtClean="0"/>
            <a:t>مرنه </a:t>
          </a:r>
          <a:endParaRPr lang="ar-EG" sz="2400" kern="1200" dirty="0"/>
        </a:p>
      </dsp:txBody>
      <dsp:txXfrm>
        <a:off x="3113788" y="424435"/>
        <a:ext cx="808224" cy="808224"/>
      </dsp:txXfrm>
    </dsp:sp>
    <dsp:sp modelId="{7C91318E-ADFD-41C2-A4EE-693073AB77E6}">
      <dsp:nvSpPr>
        <dsp:cNvPr id="0" name=""/>
        <dsp:cNvSpPr/>
      </dsp:nvSpPr>
      <dsp:spPr>
        <a:xfrm>
          <a:off x="1270000" y="25399"/>
          <a:ext cx="3556000" cy="284480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BEFBFC7-BE09-4C4A-AADE-BD9F308E33B4}" type="datetimeFigureOut">
              <a:rPr lang="ar-EG" smtClean="0"/>
              <a:pPr/>
              <a:t>21/01/1435</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E4718F4-49E3-4F3E-94C3-1F930C2F806A}" type="slidenum">
              <a:rPr lang="ar-EG" smtClean="0"/>
              <a:pPr/>
              <a:t>‹#›</a:t>
            </a:fld>
            <a:endParaRPr lang="ar-EG"/>
          </a:p>
        </p:txBody>
      </p:sp>
    </p:spTree>
    <p:extLst>
      <p:ext uri="{BB962C8B-B14F-4D97-AF65-F5344CB8AC3E}">
        <p14:creationId xmlns:p14="http://schemas.microsoft.com/office/powerpoint/2010/main" xmlns="" val="282397889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117</a:t>
            </a:fld>
            <a:endParaRPr lang="ar-EG"/>
          </a:p>
        </p:txBody>
      </p:sp>
    </p:spTree>
    <p:extLst>
      <p:ext uri="{BB962C8B-B14F-4D97-AF65-F5344CB8AC3E}">
        <p14:creationId xmlns:p14="http://schemas.microsoft.com/office/powerpoint/2010/main" xmlns="" val="174878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1E4718F4-49E3-4F3E-94C3-1F930C2F806A}" type="slidenum">
              <a:rPr lang="ar-EG" smtClean="0"/>
              <a:pPr/>
              <a:t>147</a:t>
            </a:fld>
            <a:endParaRPr lang="ar-EG"/>
          </a:p>
        </p:txBody>
      </p:sp>
    </p:spTree>
    <p:extLst>
      <p:ext uri="{BB962C8B-B14F-4D97-AF65-F5344CB8AC3E}">
        <p14:creationId xmlns:p14="http://schemas.microsoft.com/office/powerpoint/2010/main" xmlns="" val="554831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F0530059-06CF-4AB0-B3F5-38262D3017DF}" type="slidenum">
              <a:rPr lang="ar-EG" smtClean="0"/>
              <a:pPr/>
              <a:t>155</a:t>
            </a:fld>
            <a:endParaRPr lang="ar-EG"/>
          </a:p>
        </p:txBody>
      </p:sp>
    </p:spTree>
    <p:extLst>
      <p:ext uri="{BB962C8B-B14F-4D97-AF65-F5344CB8AC3E}">
        <p14:creationId xmlns:p14="http://schemas.microsoft.com/office/powerpoint/2010/main" xmlns="" val="943632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F0530059-06CF-4AB0-B3F5-38262D3017DF}" type="slidenum">
              <a:rPr lang="ar-EG" smtClean="0"/>
              <a:pPr/>
              <a:t>193</a:t>
            </a:fld>
            <a:endParaRPr lang="ar-EG"/>
          </a:p>
        </p:txBody>
      </p:sp>
    </p:spTree>
    <p:extLst>
      <p:ext uri="{BB962C8B-B14F-4D97-AF65-F5344CB8AC3E}">
        <p14:creationId xmlns:p14="http://schemas.microsoft.com/office/powerpoint/2010/main" xmlns="" val="471576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F0530059-06CF-4AB0-B3F5-38262D3017DF}" type="slidenum">
              <a:rPr lang="ar-EG" smtClean="0"/>
              <a:pPr/>
              <a:t>195</a:t>
            </a:fld>
            <a:endParaRPr lang="ar-EG"/>
          </a:p>
        </p:txBody>
      </p:sp>
    </p:spTree>
    <p:extLst>
      <p:ext uri="{BB962C8B-B14F-4D97-AF65-F5344CB8AC3E}">
        <p14:creationId xmlns:p14="http://schemas.microsoft.com/office/powerpoint/2010/main" xmlns="" val="57044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F0530059-06CF-4AB0-B3F5-38262D3017DF}" type="slidenum">
              <a:rPr lang="ar-EG" smtClean="0"/>
              <a:pPr/>
              <a:t>196</a:t>
            </a:fld>
            <a:endParaRPr lang="ar-EG"/>
          </a:p>
        </p:txBody>
      </p:sp>
    </p:spTree>
    <p:extLst>
      <p:ext uri="{BB962C8B-B14F-4D97-AF65-F5344CB8AC3E}">
        <p14:creationId xmlns:p14="http://schemas.microsoft.com/office/powerpoint/2010/main" xmlns="" val="155731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F0530059-06CF-4AB0-B3F5-38262D3017DF}" type="slidenum">
              <a:rPr lang="ar-EG" smtClean="0"/>
              <a:pPr/>
              <a:t>197</a:t>
            </a:fld>
            <a:endParaRPr lang="ar-EG"/>
          </a:p>
        </p:txBody>
      </p:sp>
    </p:spTree>
    <p:extLst>
      <p:ext uri="{BB962C8B-B14F-4D97-AF65-F5344CB8AC3E}">
        <p14:creationId xmlns:p14="http://schemas.microsoft.com/office/powerpoint/2010/main" xmlns="" val="1739640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عنوان، ونص، ومخطط">
    <p:spTree>
      <p:nvGrpSpPr>
        <p:cNvPr id="1" name=""/>
        <p:cNvGrpSpPr/>
        <p:nvPr/>
      </p:nvGrpSpPr>
      <p:grpSpPr>
        <a:xfrm>
          <a:off x="0" y="0"/>
          <a:ext cx="0" cy="0"/>
          <a:chOff x="0" y="0"/>
          <a:chExt cx="0" cy="0"/>
        </a:xfrm>
      </p:grpSpPr>
      <p:sp>
        <p:nvSpPr>
          <p:cNvPr id="2" name="عنوان 1"/>
          <p:cNvSpPr>
            <a:spLocks noGrp="1"/>
          </p:cNvSpPr>
          <p:nvPr>
            <p:ph type="title"/>
          </p:nvPr>
        </p:nvSpPr>
        <p:spPr>
          <a:xfrm>
            <a:off x="628650" y="365129"/>
            <a:ext cx="7886700" cy="1325563"/>
          </a:xfrm>
          <a:prstGeom prst="rect">
            <a:avLst/>
          </a:prstGeom>
        </p:spPr>
        <p:txBody>
          <a:bodyPr/>
          <a:lstStyle/>
          <a:p>
            <a:r>
              <a:rPr lang="ar-SA" smtClean="0"/>
              <a:t>انقر لتحرير نمط العنوان الرئيسي</a:t>
            </a:r>
            <a:endParaRPr lang="ar-EG"/>
          </a:p>
        </p:txBody>
      </p:sp>
      <p:sp>
        <p:nvSpPr>
          <p:cNvPr id="3" name="عنصر نائب للنص 2"/>
          <p:cNvSpPr>
            <a:spLocks noGrp="1"/>
          </p:cNvSpPr>
          <p:nvPr>
            <p:ph type="body" sz="half" idx="1"/>
          </p:nvPr>
        </p:nvSpPr>
        <p:spPr>
          <a:xfrm>
            <a:off x="628650" y="1825625"/>
            <a:ext cx="3867150" cy="4351338"/>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مخطط 3"/>
          <p:cNvSpPr>
            <a:spLocks noGrp="1"/>
          </p:cNvSpPr>
          <p:nvPr>
            <p:ph type="chart" sz="half" idx="2"/>
          </p:nvPr>
        </p:nvSpPr>
        <p:spPr>
          <a:xfrm>
            <a:off x="4648200" y="1825625"/>
            <a:ext cx="3867150" cy="4351338"/>
          </a:xfrm>
          <a:prstGeom prst="rect">
            <a:avLst/>
          </a:prstGeom>
        </p:spPr>
        <p:txBody>
          <a:bodyPr/>
          <a:lstStyle/>
          <a:p>
            <a:endParaRPr lang="ar-EG"/>
          </a:p>
        </p:txBody>
      </p:sp>
    </p:spTree>
    <p:extLst>
      <p:ext uri="{BB962C8B-B14F-4D97-AF65-F5344CB8AC3E}">
        <p14:creationId xmlns:p14="http://schemas.microsoft.com/office/powerpoint/2010/main" xmlns="" val="160867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3.png"/><Relationship Id="rId5" Type="http://schemas.microsoft.com/office/2007/relationships/media" Target="../media/media3.wmv"/><Relationship Id="rId4" Type="http://schemas.openxmlformats.org/officeDocument/2006/relationships/image" Target="../media/image42.jpeg"/></Relationships>
</file>

<file path=ppt/slides/_rels/slide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1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1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microsoft.com/office/2007/relationships/media" Target="../media/media4.wmv"/><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62.png"/><Relationship Id="rId4" Type="http://schemas.microsoft.com/office/2007/relationships/media" Target="../media/media5.wmv"/></Relationships>
</file>

<file path=ppt/slides/_rels/slide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34.png"/><Relationship Id="rId4" Type="http://schemas.microsoft.com/office/2007/relationships/media" Target="../media/media2.wmv"/></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38100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50085" y="0"/>
            <a:ext cx="2381250" cy="2381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752600" y="3311098"/>
            <a:ext cx="5714998" cy="830997"/>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rtl="1"/>
            <a:r>
              <a:rPr lang="ar-EG" sz="4800" b="1" dirty="0" smtClean="0">
                <a:ln/>
                <a:solidFill>
                  <a:schemeClr val="accent5">
                    <a:tint val="50000"/>
                    <a:satMod val="180000"/>
                  </a:schemeClr>
                </a:solidFill>
              </a:rPr>
              <a:t>فن ادارة الوقت</a:t>
            </a:r>
            <a:endParaRPr lang="ar-EG" sz="4800" b="1" dirty="0">
              <a:ln/>
              <a:solidFill>
                <a:schemeClr val="accent5">
                  <a:tint val="50000"/>
                  <a:satMod val="180000"/>
                </a:schemeClr>
              </a:solidFill>
            </a:endParaRPr>
          </a:p>
        </p:txBody>
      </p:sp>
    </p:spTree>
    <p:extLst>
      <p:ext uri="{BB962C8B-B14F-4D97-AF65-F5344CB8AC3E}">
        <p14:creationId xmlns:p14="http://schemas.microsoft.com/office/powerpoint/2010/main" xmlns="" val="10344032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Horizontal Scroll 2"/>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latin typeface="Gulim" panose="020B0600000101010101" pitchFamily="34" charset="-127"/>
                <a:ea typeface="Gulim" panose="020B0600000101010101" pitchFamily="34" charset="-127"/>
              </a:rPr>
              <a:t>نشاهد هذا الفيديو</a:t>
            </a:r>
          </a:p>
          <a:p>
            <a:pPr algn="ctr" rtl="1" fontAlgn="base" latinLnBrk="1">
              <a:spcBef>
                <a:spcPct val="0"/>
              </a:spcBef>
              <a:spcAft>
                <a:spcPct val="0"/>
              </a:spcAft>
            </a:pPr>
            <a:r>
              <a:rPr lang="ar-EG" sz="4400" dirty="0">
                <a:latin typeface="Gulim" panose="020B0600000101010101" pitchFamily="34" charset="-127"/>
                <a:ea typeface="Gulim" panose="020B0600000101010101" pitchFamily="34" charset="-127"/>
              </a:rPr>
              <a:t>يوضح فيه قمية الوقت</a:t>
            </a:r>
          </a:p>
        </p:txBody>
      </p:sp>
    </p:spTree>
    <p:extLst>
      <p:ext uri="{BB962C8B-B14F-4D97-AF65-F5344CB8AC3E}">
        <p14:creationId xmlns:p14="http://schemas.microsoft.com/office/powerpoint/2010/main" xmlns="" val="317357998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عادات النوم </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الدوام المتأخر</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قراءة الصحف اليومية</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جلسات الدردشة أثناء العمل</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8741196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اعرف ماذا تريد </a:t>
            </a:r>
          </a:p>
        </p:txBody>
      </p:sp>
    </p:spTree>
    <p:extLst>
      <p:ext uri="{BB962C8B-B14F-4D97-AF65-F5344CB8AC3E}">
        <p14:creationId xmlns:p14="http://schemas.microsoft.com/office/powerpoint/2010/main" xmlns="" val="403901414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لكل عمل غاية حتى لو كان استراحة وترفيه</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إذا لم تحدد الهدف قبل أن تبدأ فلن تصل إليه</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معظم الأوقات تضيع في إعادة العمل والبدء من جديد</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1094045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ابذل القليل من </a:t>
            </a:r>
            <a:r>
              <a:rPr lang="ar-EG" sz="4400" dirty="0" smtClean="0">
                <a:solidFill>
                  <a:schemeClr val="lt1"/>
                </a:solidFill>
                <a:latin typeface="Gulim" panose="020B0600000101010101" pitchFamily="34" charset="-127"/>
                <a:ea typeface="Gulim" panose="020B0600000101010101" pitchFamily="34" charset="-127"/>
              </a:rPr>
              <a:t>الوقت                لتكسب الكثير</a:t>
            </a:r>
            <a:endParaRPr lang="ar-EG" sz="4400" dirty="0">
              <a:solidFill>
                <a:schemeClr val="lt1"/>
              </a:solidFill>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xmlns="" val="268799088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وقت الاستعداد </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وقت التدريب</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وقت التفكير</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وقت التخطيط</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9444754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لا تنشغل بإزالة العقبات التي </a:t>
            </a:r>
            <a:r>
              <a:rPr lang="ar-EG" sz="4400" dirty="0" smtClean="0">
                <a:solidFill>
                  <a:schemeClr val="lt1"/>
                </a:solidFill>
                <a:latin typeface="Gulim" panose="020B0600000101010101" pitchFamily="34" charset="-127"/>
                <a:ea typeface="Gulim" panose="020B0600000101010101" pitchFamily="34" charset="-127"/>
              </a:rPr>
              <a:t>      يمكن </a:t>
            </a:r>
            <a:r>
              <a:rPr lang="ar-EG" sz="4400" dirty="0">
                <a:solidFill>
                  <a:schemeClr val="lt1"/>
                </a:solidFill>
                <a:latin typeface="Gulim" panose="020B0600000101010101" pitchFamily="34" charset="-127"/>
                <a:ea typeface="Gulim" panose="020B0600000101010101" pitchFamily="34" charset="-127"/>
              </a:rPr>
              <a:t>تجاوزها</a:t>
            </a:r>
          </a:p>
        </p:txBody>
      </p:sp>
    </p:spTree>
    <p:extLst>
      <p:ext uri="{BB962C8B-B14F-4D97-AF65-F5344CB8AC3E}">
        <p14:creationId xmlns:p14="http://schemas.microsoft.com/office/powerpoint/2010/main" xmlns="" val="2141230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الطرق البديلة موجودة غالباً</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الدوران حول الجبل أسرع من فتح نفق فيه</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000" b="1" dirty="0">
                <a:solidFill>
                  <a:srgbClr val="002060"/>
                </a:solidFill>
                <a:ea typeface="幼圆" pitchFamily="1" charset="-122"/>
              </a:rPr>
              <a:t>عندما تنشغل بالعقبات تتحول إلى أهداف تصرفك عن </a:t>
            </a:r>
            <a:r>
              <a:rPr lang="ar-EG" altLang="zh-CN" sz="2000" b="1" dirty="0" smtClean="0">
                <a:solidFill>
                  <a:srgbClr val="002060"/>
                </a:solidFill>
                <a:ea typeface="幼圆" pitchFamily="1" charset="-122"/>
              </a:rPr>
              <a:t>الهدف </a:t>
            </a:r>
            <a:r>
              <a:rPr lang="ar-EG" altLang="zh-CN" sz="2000" b="1" dirty="0">
                <a:solidFill>
                  <a:srgbClr val="002060"/>
                </a:solidFill>
                <a:ea typeface="幼圆" pitchFamily="1" charset="-122"/>
              </a:rPr>
              <a:t>الحقيقي</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26281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طبق مبدأ السهولة والتبسيط</a:t>
            </a:r>
          </a:p>
        </p:txBody>
      </p:sp>
    </p:spTree>
    <p:extLst>
      <p:ext uri="{BB962C8B-B14F-4D97-AF65-F5344CB8AC3E}">
        <p14:creationId xmlns:p14="http://schemas.microsoft.com/office/powerpoint/2010/main" xmlns="" val="254184445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معظم الأمور والمشاكل بسيطة وسهلة فلا تجعلها معقدة </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السهولة والتبسيط لا تعني الاستخفاف والسطحية </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السهل الممتنع أكثر الأساليب فاعلية وتوفيراً للوقت </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3962585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احسب كلفة الوقت</a:t>
            </a:r>
          </a:p>
        </p:txBody>
      </p:sp>
    </p:spTree>
    <p:extLst>
      <p:ext uri="{BB962C8B-B14F-4D97-AF65-F5344CB8AC3E}">
        <p14:creationId xmlns:p14="http://schemas.microsoft.com/office/powerpoint/2010/main" xmlns="" val="46588248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اذا يعني لك الوقت ؟‬ - YouTube_WMV V8.wm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609600"/>
            <a:ext cx="9144000" cy="8153400"/>
          </a:xfrm>
          <a:prstGeom prst="rect">
            <a:avLst/>
          </a:prstGeom>
        </p:spPr>
      </p:pic>
    </p:spTree>
    <p:extLst>
      <p:ext uri="{BB962C8B-B14F-4D97-AF65-F5344CB8AC3E}">
        <p14:creationId xmlns:p14="http://schemas.microsoft.com/office/powerpoint/2010/main" xmlns="" val="27975269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كلفة الوقت في كثير من الأحيان أعلى من كلفة الخطأ</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معظم الأعمال نعتبرها رابحة لأننا لا نحسب كلفة الوقت</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200" b="1" dirty="0">
                <a:solidFill>
                  <a:srgbClr val="002060"/>
                </a:solidFill>
                <a:ea typeface="幼圆" pitchFamily="1" charset="-122"/>
              </a:rPr>
              <a:t>في الأعمال الجماعية كلفة الوقت تتضاعف بمقدار </a:t>
            </a:r>
            <a:r>
              <a:rPr lang="ar-EG" altLang="zh-CN" sz="2200" b="1" dirty="0" smtClean="0">
                <a:solidFill>
                  <a:srgbClr val="002060"/>
                </a:solidFill>
                <a:ea typeface="幼圆" pitchFamily="1" charset="-122"/>
              </a:rPr>
              <a:t>عدد </a:t>
            </a:r>
            <a:r>
              <a:rPr lang="ar-EG" altLang="zh-CN" sz="2200" b="1" dirty="0">
                <a:solidFill>
                  <a:srgbClr val="002060"/>
                </a:solidFill>
                <a:ea typeface="幼圆" pitchFamily="1" charset="-122"/>
              </a:rPr>
              <a:t>المشاركين</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8016126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اعرف وقت الانطلاق</a:t>
            </a:r>
          </a:p>
        </p:txBody>
      </p:sp>
    </p:spTree>
    <p:extLst>
      <p:ext uri="{BB962C8B-B14F-4D97-AF65-F5344CB8AC3E}">
        <p14:creationId xmlns:p14="http://schemas.microsoft.com/office/powerpoint/2010/main" xmlns="" val="52276610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الصباح الباكر</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في منتصف وقت العمل</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ساعات الأولى من المساء</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4495837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اترك في برنامجك </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وقتاً احتياطيا</a:t>
            </a:r>
          </a:p>
        </p:txBody>
      </p:sp>
    </p:spTree>
    <p:extLst>
      <p:ext uri="{BB962C8B-B14F-4D97-AF65-F5344CB8AC3E}">
        <p14:creationId xmlns:p14="http://schemas.microsoft.com/office/powerpoint/2010/main" xmlns="" val="568833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المفاجآت واردة دائماً فاجعل لها وقتاً </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عندما لا تحتاط للمفاجآت تتأجل باقي الأعمال </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الوقت الاحتياطي ليس وقتاً ضائعاً حتى عندما لا تحتاج إليه </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8837591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Bevel 1"/>
          <p:cNvSpPr/>
          <p:nvPr/>
        </p:nvSpPr>
        <p:spPr>
          <a:xfrm>
            <a:off x="533400" y="1447800"/>
            <a:ext cx="7696200" cy="3048000"/>
          </a:xfrm>
          <a:prstGeom prst="beve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dirty="0">
                <a:solidFill>
                  <a:schemeClr val="bg1"/>
                </a:solidFill>
              </a:rPr>
              <a:t>تذكـــر:  أن المعادلة هي :</a:t>
            </a:r>
          </a:p>
          <a:p>
            <a:pPr algn="ctr" rtl="1"/>
            <a:r>
              <a:rPr lang="ar-EG" sz="3200" dirty="0">
                <a:solidFill>
                  <a:schemeClr val="bg1"/>
                </a:solidFill>
              </a:rPr>
              <a:t>تخطيط جيد للوقت +  إجراءات إيجابية في مواجهة</a:t>
            </a:r>
          </a:p>
          <a:p>
            <a:pPr algn="ctr" rtl="1"/>
            <a:r>
              <a:rPr lang="ar-EG" sz="3200" dirty="0">
                <a:solidFill>
                  <a:schemeClr val="bg1"/>
                </a:solidFill>
              </a:rPr>
              <a:t>مضيعات الوقت =  إدارة فعّالة للوقت </a:t>
            </a:r>
          </a:p>
        </p:txBody>
      </p:sp>
    </p:spTree>
    <p:extLst>
      <p:ext uri="{BB962C8B-B14F-4D97-AF65-F5344CB8AC3E}">
        <p14:creationId xmlns:p14="http://schemas.microsoft.com/office/powerpoint/2010/main" xmlns="" val="170626455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نشاهد هذا الفيديو</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كيف تدير وقتك وتنظم يومك</a:t>
            </a:r>
          </a:p>
        </p:txBody>
      </p:sp>
    </p:spTree>
    <p:extLst>
      <p:ext uri="{BB962C8B-B14F-4D97-AF65-F5344CB8AC3E}">
        <p14:creationId xmlns:p14="http://schemas.microsoft.com/office/powerpoint/2010/main" xmlns="" val="260970999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دينى\work\صور\blur_lights_ppt_background.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كيف تدير وقتك وتنظم يومك - عُمار الأرض2‬ - YouTube_WMV V8.wm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0" y="-609600"/>
            <a:ext cx="9144000" cy="8153400"/>
          </a:xfrm>
          <a:prstGeom prst="rect">
            <a:avLst/>
          </a:prstGeom>
        </p:spPr>
      </p:pic>
    </p:spTree>
    <p:extLst>
      <p:ext uri="{BB962C8B-B14F-4D97-AF65-F5344CB8AC3E}">
        <p14:creationId xmlns:p14="http://schemas.microsoft.com/office/powerpoint/2010/main" xmlns="" val="130753179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Wave 4"/>
          <p:cNvSpPr/>
          <p:nvPr/>
        </p:nvSpPr>
        <p:spPr>
          <a:xfrm>
            <a:off x="1752600" y="2133600"/>
            <a:ext cx="5257800" cy="2590800"/>
          </a:xfrm>
          <a:prstGeom prst="wave">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EG" sz="5000" dirty="0">
                <a:solidFill>
                  <a:schemeClr val="bg1"/>
                </a:solidFill>
              </a:rPr>
              <a:t>اليوم التدريبي الرابع</a:t>
            </a:r>
          </a:p>
        </p:txBody>
      </p:sp>
    </p:spTree>
    <p:extLst>
      <p:ext uri="{BB962C8B-B14F-4D97-AF65-F5344CB8AC3E}">
        <p14:creationId xmlns:p14="http://schemas.microsoft.com/office/powerpoint/2010/main" xmlns="" val="92354567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1"/>
          <p:cNvSpPr>
            <a:spLocks noChangeArrowheads="1"/>
          </p:cNvSpPr>
          <p:nvPr/>
        </p:nvSpPr>
        <p:spPr bwMode="auto">
          <a:xfrm>
            <a:off x="1143000" y="4659312"/>
            <a:ext cx="5832612" cy="1101390"/>
          </a:xfrm>
          <a:prstGeom prst="roundRect">
            <a:avLst>
              <a:gd name="adj" fmla="val 11741"/>
            </a:avLst>
          </a:prstGeom>
          <a:gradFill rotWithShape="1">
            <a:gsLst>
              <a:gs pos="0">
                <a:srgbClr val="4F81BD"/>
              </a:gs>
              <a:gs pos="100000">
                <a:srgbClr val="B8CDE5"/>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الجلسة الثانية </a:t>
            </a:r>
          </a:p>
          <a:p>
            <a:pPr algn="ctr" rtl="1" fontAlgn="base">
              <a:spcBef>
                <a:spcPct val="0"/>
              </a:spcBef>
              <a:spcAft>
                <a:spcPct val="0"/>
              </a:spcAft>
            </a:pPr>
            <a:r>
              <a:rPr lang="ar-EG" sz="3200" dirty="0">
                <a:solidFill>
                  <a:srgbClr val="000000"/>
                </a:solidFill>
                <a:cs typeface="Arial" panose="020B0604020202020204" pitchFamily="34" charset="0"/>
              </a:rPr>
              <a:t>(النمر الورقي )</a:t>
            </a:r>
          </a:p>
        </p:txBody>
      </p:sp>
      <p:sp>
        <p:nvSpPr>
          <p:cNvPr id="6" name="AutoShape 1"/>
          <p:cNvSpPr>
            <a:spLocks noChangeArrowheads="1"/>
          </p:cNvSpPr>
          <p:nvPr/>
        </p:nvSpPr>
        <p:spPr bwMode="auto">
          <a:xfrm>
            <a:off x="1143000" y="3213100"/>
            <a:ext cx="5832612" cy="1101390"/>
          </a:xfrm>
          <a:prstGeom prst="roundRect">
            <a:avLst>
              <a:gd name="adj" fmla="val 11741"/>
            </a:avLst>
          </a:prstGeom>
          <a:gradFill rotWithShape="1">
            <a:gsLst>
              <a:gs pos="0">
                <a:srgbClr val="C0504D"/>
              </a:gs>
              <a:gs pos="100000">
                <a:srgbClr val="E5BAB8"/>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استراحة</a:t>
            </a:r>
          </a:p>
        </p:txBody>
      </p:sp>
      <p:sp>
        <p:nvSpPr>
          <p:cNvPr id="7" name="AutoShape 1"/>
          <p:cNvSpPr>
            <a:spLocks noChangeArrowheads="1"/>
          </p:cNvSpPr>
          <p:nvPr/>
        </p:nvSpPr>
        <p:spPr bwMode="auto">
          <a:xfrm>
            <a:off x="1179516" y="1828800"/>
            <a:ext cx="5832612" cy="1101390"/>
          </a:xfrm>
          <a:prstGeom prst="roundRect">
            <a:avLst>
              <a:gd name="adj" fmla="val 11741"/>
            </a:avLst>
          </a:prstGeom>
          <a:gradFill rotWithShape="1">
            <a:gsLst>
              <a:gs pos="0">
                <a:srgbClr val="800080"/>
              </a:gs>
              <a:gs pos="100000">
                <a:srgbClr val="CD9ACD"/>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الجلسة الأولى</a:t>
            </a:r>
          </a:p>
          <a:p>
            <a:pPr algn="ctr" rtl="1" fontAlgn="base">
              <a:spcBef>
                <a:spcPct val="0"/>
              </a:spcBef>
              <a:spcAft>
                <a:spcPct val="0"/>
              </a:spcAft>
            </a:pPr>
            <a:r>
              <a:rPr lang="ar-EG" sz="3200" dirty="0">
                <a:solidFill>
                  <a:srgbClr val="000000"/>
                </a:solidFill>
                <a:cs typeface="Arial" panose="020B0604020202020204" pitchFamily="34" charset="0"/>
              </a:rPr>
              <a:t>( خطوات ومبادئ الإدارة الناجحة للوقت )</a:t>
            </a:r>
          </a:p>
        </p:txBody>
      </p:sp>
      <p:grpSp>
        <p:nvGrpSpPr>
          <p:cNvPr id="8" name="Group 7"/>
          <p:cNvGrpSpPr>
            <a:grpSpLocks/>
          </p:cNvGrpSpPr>
          <p:nvPr/>
        </p:nvGrpSpPr>
        <p:grpSpPr bwMode="auto">
          <a:xfrm>
            <a:off x="6677025" y="1676400"/>
            <a:ext cx="1323975" cy="1320800"/>
            <a:chOff x="0" y="0"/>
            <a:chExt cx="1360" cy="1356"/>
          </a:xfrm>
        </p:grpSpPr>
        <p:grpSp>
          <p:nvGrpSpPr>
            <p:cNvPr id="9" name="Group 8"/>
            <p:cNvGrpSpPr>
              <a:grpSpLocks/>
            </p:cNvGrpSpPr>
            <p:nvPr/>
          </p:nvGrpSpPr>
          <p:grpSpPr bwMode="auto">
            <a:xfrm>
              <a:off x="0" y="0"/>
              <a:ext cx="1360" cy="1356"/>
              <a:chOff x="0" y="0"/>
              <a:chExt cx="1248" cy="1240"/>
            </a:xfrm>
          </p:grpSpPr>
          <p:sp>
            <p:nvSpPr>
              <p:cNvPr id="11" name="Oval 7"/>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2" name="Oval 8"/>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3" name="Oval 9"/>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4" name="Oval 10"/>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5" name="Oval 11"/>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10" name="Oval 12"/>
            <p:cNvSpPr>
              <a:spLocks noChangeArrowheads="1"/>
            </p:cNvSpPr>
            <p:nvPr/>
          </p:nvSpPr>
          <p:spPr bwMode="auto">
            <a:xfrm>
              <a:off x="161" y="148"/>
              <a:ext cx="1052" cy="1054"/>
            </a:xfrm>
            <a:prstGeom prst="ellipse">
              <a:avLst/>
            </a:prstGeom>
            <a:gradFill rotWithShape="1">
              <a:gsLst>
                <a:gs pos="0">
                  <a:srgbClr val="3A003A"/>
                </a:gs>
                <a:gs pos="100000">
                  <a:srgbClr val="80008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16" name="Group 15"/>
          <p:cNvGrpSpPr>
            <a:grpSpLocks/>
          </p:cNvGrpSpPr>
          <p:nvPr/>
        </p:nvGrpSpPr>
        <p:grpSpPr bwMode="auto">
          <a:xfrm>
            <a:off x="6907213" y="1884363"/>
            <a:ext cx="879475" cy="885825"/>
            <a:chOff x="0" y="0"/>
            <a:chExt cx="876" cy="882"/>
          </a:xfrm>
        </p:grpSpPr>
        <p:sp>
          <p:nvSpPr>
            <p:cNvPr id="17" name="Oval 16"/>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8" name="Line 15"/>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9" name="Line 16"/>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0" name="Freeform 19"/>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1" name="Freeform 20"/>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2" name="Freeform 21"/>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3" name="Freeform 22"/>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4" name="Rectangle 23"/>
          <p:cNvSpPr>
            <a:spLocks noChangeArrowheads="1"/>
          </p:cNvSpPr>
          <p:nvPr/>
        </p:nvSpPr>
        <p:spPr bwMode="auto">
          <a:xfrm>
            <a:off x="7107171" y="19812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1</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25" name="Group 24"/>
          <p:cNvGrpSpPr>
            <a:grpSpLocks/>
          </p:cNvGrpSpPr>
          <p:nvPr/>
        </p:nvGrpSpPr>
        <p:grpSpPr bwMode="auto">
          <a:xfrm>
            <a:off x="6705600" y="3124200"/>
            <a:ext cx="1323975" cy="1320800"/>
            <a:chOff x="0" y="0"/>
            <a:chExt cx="1360" cy="1356"/>
          </a:xfrm>
        </p:grpSpPr>
        <p:grpSp>
          <p:nvGrpSpPr>
            <p:cNvPr id="26" name="Group 25"/>
            <p:cNvGrpSpPr>
              <a:grpSpLocks/>
            </p:cNvGrpSpPr>
            <p:nvPr/>
          </p:nvGrpSpPr>
          <p:grpSpPr bwMode="auto">
            <a:xfrm>
              <a:off x="0" y="0"/>
              <a:ext cx="1360" cy="1356"/>
              <a:chOff x="0" y="0"/>
              <a:chExt cx="1248" cy="1240"/>
            </a:xfrm>
          </p:grpSpPr>
          <p:sp>
            <p:nvSpPr>
              <p:cNvPr id="28" name="Oval 28"/>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9" name="Oval 29"/>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0" name="Oval 30"/>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1" name="Oval 31"/>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2" name="Oval 32"/>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7" name="Oval 33"/>
            <p:cNvSpPr>
              <a:spLocks noChangeArrowheads="1"/>
            </p:cNvSpPr>
            <p:nvPr/>
          </p:nvSpPr>
          <p:spPr bwMode="auto">
            <a:xfrm>
              <a:off x="161" y="148"/>
              <a:ext cx="1052" cy="1054"/>
            </a:xfrm>
            <a:prstGeom prst="ellipse">
              <a:avLst/>
            </a:prstGeom>
            <a:gradFill rotWithShape="1">
              <a:gsLst>
                <a:gs pos="0">
                  <a:srgbClr val="572423"/>
                </a:gs>
                <a:gs pos="100000">
                  <a:srgbClr val="C0504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33" name="Group 32"/>
          <p:cNvGrpSpPr>
            <a:grpSpLocks/>
          </p:cNvGrpSpPr>
          <p:nvPr/>
        </p:nvGrpSpPr>
        <p:grpSpPr bwMode="auto">
          <a:xfrm>
            <a:off x="6919913" y="3332164"/>
            <a:ext cx="879475" cy="885825"/>
            <a:chOff x="0" y="0"/>
            <a:chExt cx="876" cy="882"/>
          </a:xfrm>
        </p:grpSpPr>
        <p:sp>
          <p:nvSpPr>
            <p:cNvPr id="34" name="Oval 33"/>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5" name="Line 36"/>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6" name="Line 37"/>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7" name="Freeform 36"/>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8" name="Freeform 37"/>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9" name="Freeform 38"/>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0" name="Freeform 39"/>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1" name="Rectangle 40"/>
          <p:cNvSpPr>
            <a:spLocks noChangeArrowheads="1"/>
          </p:cNvSpPr>
          <p:nvPr/>
        </p:nvSpPr>
        <p:spPr bwMode="auto">
          <a:xfrm>
            <a:off x="7135746" y="34290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2</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42" name="Group 41"/>
          <p:cNvGrpSpPr>
            <a:grpSpLocks/>
          </p:cNvGrpSpPr>
          <p:nvPr/>
        </p:nvGrpSpPr>
        <p:grpSpPr bwMode="auto">
          <a:xfrm>
            <a:off x="6753225" y="4495800"/>
            <a:ext cx="1323975" cy="1320800"/>
            <a:chOff x="0" y="0"/>
            <a:chExt cx="1360" cy="1356"/>
          </a:xfrm>
        </p:grpSpPr>
        <p:grpSp>
          <p:nvGrpSpPr>
            <p:cNvPr id="43" name="Group 42"/>
            <p:cNvGrpSpPr>
              <a:grpSpLocks/>
            </p:cNvGrpSpPr>
            <p:nvPr/>
          </p:nvGrpSpPr>
          <p:grpSpPr bwMode="auto">
            <a:xfrm>
              <a:off x="0" y="0"/>
              <a:ext cx="1360" cy="1356"/>
              <a:chOff x="0" y="0"/>
              <a:chExt cx="1248" cy="1240"/>
            </a:xfrm>
          </p:grpSpPr>
          <p:sp>
            <p:nvSpPr>
              <p:cNvPr id="45" name="Oval 49"/>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6" name="Oval 50"/>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7" name="Oval 51"/>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8" name="Oval 52"/>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9" name="Oval 53"/>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4" name="Oval 54"/>
            <p:cNvSpPr>
              <a:spLocks noChangeArrowheads="1"/>
            </p:cNvSpPr>
            <p:nvPr/>
          </p:nvSpPr>
          <p:spPr bwMode="auto">
            <a:xfrm>
              <a:off x="161" y="148"/>
              <a:ext cx="1052" cy="1054"/>
            </a:xfrm>
            <a:prstGeom prst="ellipse">
              <a:avLst/>
            </a:prstGeom>
            <a:gradFill rotWithShape="1">
              <a:gsLst>
                <a:gs pos="0">
                  <a:srgbClr val="233B57"/>
                </a:gs>
                <a:gs pos="100000">
                  <a:srgbClr val="4F81B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50" name="Group 49"/>
          <p:cNvGrpSpPr>
            <a:grpSpLocks/>
          </p:cNvGrpSpPr>
          <p:nvPr/>
        </p:nvGrpSpPr>
        <p:grpSpPr bwMode="auto">
          <a:xfrm>
            <a:off x="6967538" y="4703763"/>
            <a:ext cx="879475" cy="885825"/>
            <a:chOff x="0" y="0"/>
            <a:chExt cx="876" cy="882"/>
          </a:xfrm>
        </p:grpSpPr>
        <p:sp>
          <p:nvSpPr>
            <p:cNvPr id="51" name="Oval 50"/>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2" name="Line 57"/>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3" name="Line 58"/>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4" name="Freeform 53"/>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5" name="Freeform 54"/>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6" name="Freeform 55"/>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7" name="Freeform 56"/>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58" name="Rectangle 57"/>
          <p:cNvSpPr>
            <a:spLocks noChangeArrowheads="1"/>
          </p:cNvSpPr>
          <p:nvPr/>
        </p:nvSpPr>
        <p:spPr bwMode="auto">
          <a:xfrm>
            <a:off x="7183371" y="48006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3</a:t>
            </a:r>
            <a:endParaRPr lang="ar-EG" altLang="en-US" sz="4000" dirty="0">
              <a:solidFill>
                <a:srgbClr val="000000"/>
              </a:solidFill>
              <a:latin typeface="Arial" panose="020B0604020202020204" pitchFamily="34" charset="0"/>
              <a:cs typeface="Arial" panose="020B0604020202020204" pitchFamily="34" charset="0"/>
            </a:endParaRPr>
          </a:p>
        </p:txBody>
      </p:sp>
      <p:sp>
        <p:nvSpPr>
          <p:cNvPr id="59" name="AutoShape 7"/>
          <p:cNvSpPr>
            <a:spLocks noChangeArrowheads="1"/>
          </p:cNvSpPr>
          <p:nvPr/>
        </p:nvSpPr>
        <p:spPr bwMode="auto">
          <a:xfrm>
            <a:off x="1295400" y="282575"/>
            <a:ext cx="5957888" cy="708025"/>
          </a:xfrm>
          <a:prstGeom prst="roundRect">
            <a:avLst>
              <a:gd name="adj" fmla="val 50000"/>
            </a:avLst>
          </a:prstGeom>
          <a:gradFill rotWithShape="1">
            <a:gsLst>
              <a:gs pos="0">
                <a:srgbClr val="00B0F0"/>
              </a:gs>
              <a:gs pos="100000">
                <a:srgbClr val="3CA1E6">
                  <a:alpha val="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برنامج اليوم </a:t>
            </a:r>
            <a:r>
              <a:rPr lang="ar-EG" sz="4000" dirty="0" smtClean="0">
                <a:latin typeface="SimHei" panose="02010609060101010101" pitchFamily="49" charset="-122"/>
              </a:rPr>
              <a:t>الرابع</a:t>
            </a:r>
            <a:endParaRPr lang="ar-EG" sz="4000" dirty="0">
              <a:latin typeface="SimHei" panose="02010609060101010101" pitchFamily="49" charset="-122"/>
            </a:endParaRPr>
          </a:p>
        </p:txBody>
      </p:sp>
    </p:spTree>
    <p:extLst>
      <p:ext uri="{BB962C8B-B14F-4D97-AF65-F5344CB8AC3E}">
        <p14:creationId xmlns:p14="http://schemas.microsoft.com/office/powerpoint/2010/main" xmlns="" val="10119553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style.rotation</p:attrName>
                                        </p:attrNameLst>
                                      </p:cBhvr>
                                      <p:tavLst>
                                        <p:tav tm="0">
                                          <p:val>
                                            <p:fltVal val="720"/>
                                          </p:val>
                                        </p:tav>
                                        <p:tav tm="100000">
                                          <p:val>
                                            <p:fltVal val="0"/>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style.rotation</p:attrName>
                                        </p:attrNameLst>
                                      </p:cBhvr>
                                      <p:tavLst>
                                        <p:tav tm="0">
                                          <p:val>
                                            <p:fltVal val="720"/>
                                          </p:val>
                                        </p:tav>
                                        <p:tav tm="100000">
                                          <p:val>
                                            <p:fltVal val="0"/>
                                          </p:val>
                                        </p:tav>
                                      </p:tavLst>
                                    </p:anim>
                                    <p:anim calcmode="lin" valueType="num">
                                      <p:cBhvr>
                                        <p:cTn id="21" dur="2000" fill="hold"/>
                                        <p:tgtEl>
                                          <p:spTgt spid="7"/>
                                        </p:tgtEl>
                                        <p:attrNameLst>
                                          <p:attrName>ppt_h</p:attrName>
                                        </p:attrNameLst>
                                      </p:cBhvr>
                                      <p:tavLst>
                                        <p:tav tm="0">
                                          <p:val>
                                            <p:fltVal val="0"/>
                                          </p:val>
                                        </p:tav>
                                        <p:tav tm="100000">
                                          <p:val>
                                            <p:strVal val="#ppt_h"/>
                                          </p:val>
                                        </p:tav>
                                      </p:tavLst>
                                    </p:anim>
                                    <p:anim calcmode="lin" valueType="num">
                                      <p:cBhvr>
                                        <p:cTn id="22" dur="2000" fill="hold"/>
                                        <p:tgtEl>
                                          <p:spTgt spid="7"/>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style.rotation</p:attrName>
                                        </p:attrNameLst>
                                      </p:cBhvr>
                                      <p:tavLst>
                                        <p:tav tm="0">
                                          <p:val>
                                            <p:fltVal val="720"/>
                                          </p:val>
                                        </p:tav>
                                        <p:tav tm="100000">
                                          <p:val>
                                            <p:fltVal val="0"/>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anim calcmode="lin" valueType="num">
                                      <p:cBhvr>
                                        <p:cTn id="28" dur="2000" fill="hold"/>
                                        <p:tgtEl>
                                          <p:spTgt spid="8"/>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style.rotation</p:attrName>
                                        </p:attrNameLst>
                                      </p:cBhvr>
                                      <p:tavLst>
                                        <p:tav tm="0">
                                          <p:val>
                                            <p:fltVal val="720"/>
                                          </p:val>
                                        </p:tav>
                                        <p:tav tm="100000">
                                          <p:val>
                                            <p:fltVal val="0"/>
                                          </p:val>
                                        </p:tav>
                                      </p:tavLst>
                                    </p:anim>
                                    <p:anim calcmode="lin" valueType="num">
                                      <p:cBhvr>
                                        <p:cTn id="33" dur="2000" fill="hold"/>
                                        <p:tgtEl>
                                          <p:spTgt spid="16"/>
                                        </p:tgtEl>
                                        <p:attrNameLst>
                                          <p:attrName>ppt_h</p:attrName>
                                        </p:attrNameLst>
                                      </p:cBhvr>
                                      <p:tavLst>
                                        <p:tav tm="0">
                                          <p:val>
                                            <p:fltVal val="0"/>
                                          </p:val>
                                        </p:tav>
                                        <p:tav tm="100000">
                                          <p:val>
                                            <p:strVal val="#ppt_h"/>
                                          </p:val>
                                        </p:tav>
                                      </p:tavLst>
                                    </p:anim>
                                    <p:anim calcmode="lin" valueType="num">
                                      <p:cBhvr>
                                        <p:cTn id="34" dur="2000" fill="hold"/>
                                        <p:tgtEl>
                                          <p:spTgt spid="16"/>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anim calcmode="lin" valueType="num">
                                      <p:cBhvr>
                                        <p:cTn id="38" dur="2000" fill="hold"/>
                                        <p:tgtEl>
                                          <p:spTgt spid="24"/>
                                        </p:tgtEl>
                                        <p:attrNameLst>
                                          <p:attrName>style.rotation</p:attrName>
                                        </p:attrNameLst>
                                      </p:cBhvr>
                                      <p:tavLst>
                                        <p:tav tm="0">
                                          <p:val>
                                            <p:fltVal val="720"/>
                                          </p:val>
                                        </p:tav>
                                        <p:tav tm="100000">
                                          <p:val>
                                            <p:fltVal val="0"/>
                                          </p:val>
                                        </p:tav>
                                      </p:tavLst>
                                    </p:anim>
                                    <p:anim calcmode="lin" valueType="num">
                                      <p:cBhvr>
                                        <p:cTn id="39" dur="2000" fill="hold"/>
                                        <p:tgtEl>
                                          <p:spTgt spid="24"/>
                                        </p:tgtEl>
                                        <p:attrNameLst>
                                          <p:attrName>ppt_h</p:attrName>
                                        </p:attrNameLst>
                                      </p:cBhvr>
                                      <p:tavLst>
                                        <p:tav tm="0">
                                          <p:val>
                                            <p:fltVal val="0"/>
                                          </p:val>
                                        </p:tav>
                                        <p:tav tm="100000">
                                          <p:val>
                                            <p:strVal val="#ppt_h"/>
                                          </p:val>
                                        </p:tav>
                                      </p:tavLst>
                                    </p:anim>
                                    <p:anim calcmode="lin" valueType="num">
                                      <p:cBhvr>
                                        <p:cTn id="40" dur="2000" fill="hold"/>
                                        <p:tgtEl>
                                          <p:spTgt spid="24"/>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000"/>
                                        <p:tgtEl>
                                          <p:spTgt spid="25"/>
                                        </p:tgtEl>
                                      </p:cBhvr>
                                    </p:animEffect>
                                    <p:anim calcmode="lin" valueType="num">
                                      <p:cBhvr>
                                        <p:cTn id="44" dur="2000" fill="hold"/>
                                        <p:tgtEl>
                                          <p:spTgt spid="25"/>
                                        </p:tgtEl>
                                        <p:attrNameLst>
                                          <p:attrName>style.rotation</p:attrName>
                                        </p:attrNameLst>
                                      </p:cBhvr>
                                      <p:tavLst>
                                        <p:tav tm="0">
                                          <p:val>
                                            <p:fltVal val="720"/>
                                          </p:val>
                                        </p:tav>
                                        <p:tav tm="100000">
                                          <p:val>
                                            <p:fltVal val="0"/>
                                          </p:val>
                                        </p:tav>
                                      </p:tavLst>
                                    </p:anim>
                                    <p:anim calcmode="lin" valueType="num">
                                      <p:cBhvr>
                                        <p:cTn id="45" dur="2000" fill="hold"/>
                                        <p:tgtEl>
                                          <p:spTgt spid="25"/>
                                        </p:tgtEl>
                                        <p:attrNameLst>
                                          <p:attrName>ppt_h</p:attrName>
                                        </p:attrNameLst>
                                      </p:cBhvr>
                                      <p:tavLst>
                                        <p:tav tm="0">
                                          <p:val>
                                            <p:fltVal val="0"/>
                                          </p:val>
                                        </p:tav>
                                        <p:tav tm="100000">
                                          <p:val>
                                            <p:strVal val="#ppt_h"/>
                                          </p:val>
                                        </p:tav>
                                      </p:tavLst>
                                    </p:anim>
                                    <p:anim calcmode="lin" valueType="num">
                                      <p:cBhvr>
                                        <p:cTn id="46" dur="2000" fill="hold"/>
                                        <p:tgtEl>
                                          <p:spTgt spid="25"/>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2000"/>
                                        <p:tgtEl>
                                          <p:spTgt spid="33"/>
                                        </p:tgtEl>
                                      </p:cBhvr>
                                    </p:animEffect>
                                    <p:anim calcmode="lin" valueType="num">
                                      <p:cBhvr>
                                        <p:cTn id="50" dur="2000" fill="hold"/>
                                        <p:tgtEl>
                                          <p:spTgt spid="33"/>
                                        </p:tgtEl>
                                        <p:attrNameLst>
                                          <p:attrName>style.rotation</p:attrName>
                                        </p:attrNameLst>
                                      </p:cBhvr>
                                      <p:tavLst>
                                        <p:tav tm="0">
                                          <p:val>
                                            <p:fltVal val="720"/>
                                          </p:val>
                                        </p:tav>
                                        <p:tav tm="100000">
                                          <p:val>
                                            <p:fltVal val="0"/>
                                          </p:val>
                                        </p:tav>
                                      </p:tavLst>
                                    </p:anim>
                                    <p:anim calcmode="lin" valueType="num">
                                      <p:cBhvr>
                                        <p:cTn id="51" dur="2000" fill="hold"/>
                                        <p:tgtEl>
                                          <p:spTgt spid="33"/>
                                        </p:tgtEl>
                                        <p:attrNameLst>
                                          <p:attrName>ppt_h</p:attrName>
                                        </p:attrNameLst>
                                      </p:cBhvr>
                                      <p:tavLst>
                                        <p:tav tm="0">
                                          <p:val>
                                            <p:fltVal val="0"/>
                                          </p:val>
                                        </p:tav>
                                        <p:tav tm="100000">
                                          <p:val>
                                            <p:strVal val="#ppt_h"/>
                                          </p:val>
                                        </p:tav>
                                      </p:tavLst>
                                    </p:anim>
                                    <p:anim calcmode="lin" valueType="num">
                                      <p:cBhvr>
                                        <p:cTn id="52" dur="2000" fill="hold"/>
                                        <p:tgtEl>
                                          <p:spTgt spid="33"/>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2000"/>
                                        <p:tgtEl>
                                          <p:spTgt spid="42"/>
                                        </p:tgtEl>
                                      </p:cBhvr>
                                    </p:animEffect>
                                    <p:anim calcmode="lin" valueType="num">
                                      <p:cBhvr>
                                        <p:cTn id="62" dur="2000" fill="hold"/>
                                        <p:tgtEl>
                                          <p:spTgt spid="42"/>
                                        </p:tgtEl>
                                        <p:attrNameLst>
                                          <p:attrName>style.rotation</p:attrName>
                                        </p:attrNameLst>
                                      </p:cBhvr>
                                      <p:tavLst>
                                        <p:tav tm="0">
                                          <p:val>
                                            <p:fltVal val="720"/>
                                          </p:val>
                                        </p:tav>
                                        <p:tav tm="100000">
                                          <p:val>
                                            <p:fltVal val="0"/>
                                          </p:val>
                                        </p:tav>
                                      </p:tavLst>
                                    </p:anim>
                                    <p:anim calcmode="lin" valueType="num">
                                      <p:cBhvr>
                                        <p:cTn id="63" dur="2000" fill="hold"/>
                                        <p:tgtEl>
                                          <p:spTgt spid="42"/>
                                        </p:tgtEl>
                                        <p:attrNameLst>
                                          <p:attrName>ppt_h</p:attrName>
                                        </p:attrNameLst>
                                      </p:cBhvr>
                                      <p:tavLst>
                                        <p:tav tm="0">
                                          <p:val>
                                            <p:fltVal val="0"/>
                                          </p:val>
                                        </p:tav>
                                        <p:tav tm="100000">
                                          <p:val>
                                            <p:strVal val="#ppt_h"/>
                                          </p:val>
                                        </p:tav>
                                      </p:tavLst>
                                    </p:anim>
                                    <p:anim calcmode="lin" valueType="num">
                                      <p:cBhvr>
                                        <p:cTn id="64" dur="2000" fill="hold"/>
                                        <p:tgtEl>
                                          <p:spTgt spid="42"/>
                                        </p:tgtEl>
                                        <p:attrNameLst>
                                          <p:attrName>ppt_w</p:attrName>
                                        </p:attrNameLst>
                                      </p:cBhvr>
                                      <p:tavLst>
                                        <p:tav tm="0">
                                          <p:val>
                                            <p:fltVal val="0"/>
                                          </p:val>
                                        </p:tav>
                                        <p:tav tm="100000">
                                          <p:val>
                                            <p:strVal val="#ppt_w"/>
                                          </p:val>
                                        </p:tav>
                                      </p:tavLst>
                                    </p:anim>
                                  </p:childTnLst>
                                </p:cTn>
                              </p:par>
                              <p:par>
                                <p:cTn id="65" presetID="35"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2000"/>
                                        <p:tgtEl>
                                          <p:spTgt spid="50"/>
                                        </p:tgtEl>
                                      </p:cBhvr>
                                    </p:animEffect>
                                    <p:anim calcmode="lin" valueType="num">
                                      <p:cBhvr>
                                        <p:cTn id="68" dur="2000" fill="hold"/>
                                        <p:tgtEl>
                                          <p:spTgt spid="50"/>
                                        </p:tgtEl>
                                        <p:attrNameLst>
                                          <p:attrName>style.rotation</p:attrName>
                                        </p:attrNameLst>
                                      </p:cBhvr>
                                      <p:tavLst>
                                        <p:tav tm="0">
                                          <p:val>
                                            <p:fltVal val="720"/>
                                          </p:val>
                                        </p:tav>
                                        <p:tav tm="100000">
                                          <p:val>
                                            <p:fltVal val="0"/>
                                          </p:val>
                                        </p:tav>
                                      </p:tavLst>
                                    </p:anim>
                                    <p:anim calcmode="lin" valueType="num">
                                      <p:cBhvr>
                                        <p:cTn id="69" dur="2000" fill="hold"/>
                                        <p:tgtEl>
                                          <p:spTgt spid="50"/>
                                        </p:tgtEl>
                                        <p:attrNameLst>
                                          <p:attrName>ppt_h</p:attrName>
                                        </p:attrNameLst>
                                      </p:cBhvr>
                                      <p:tavLst>
                                        <p:tav tm="0">
                                          <p:val>
                                            <p:fltVal val="0"/>
                                          </p:val>
                                        </p:tav>
                                        <p:tav tm="100000">
                                          <p:val>
                                            <p:strVal val="#ppt_h"/>
                                          </p:val>
                                        </p:tav>
                                      </p:tavLst>
                                    </p:anim>
                                    <p:anim calcmode="lin" valueType="num">
                                      <p:cBhvr>
                                        <p:cTn id="70" dur="2000" fill="hold"/>
                                        <p:tgtEl>
                                          <p:spTgt spid="50"/>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2000"/>
                                        <p:tgtEl>
                                          <p:spTgt spid="58"/>
                                        </p:tgtEl>
                                      </p:cBhvr>
                                    </p:animEffect>
                                    <p:anim calcmode="lin" valueType="num">
                                      <p:cBhvr>
                                        <p:cTn id="74" dur="2000" fill="hold"/>
                                        <p:tgtEl>
                                          <p:spTgt spid="58"/>
                                        </p:tgtEl>
                                        <p:attrNameLst>
                                          <p:attrName>style.rotation</p:attrName>
                                        </p:attrNameLst>
                                      </p:cBhvr>
                                      <p:tavLst>
                                        <p:tav tm="0">
                                          <p:val>
                                            <p:fltVal val="720"/>
                                          </p:val>
                                        </p:tav>
                                        <p:tav tm="100000">
                                          <p:val>
                                            <p:fltVal val="0"/>
                                          </p:val>
                                        </p:tav>
                                      </p:tavLst>
                                    </p:anim>
                                    <p:anim calcmode="lin" valueType="num">
                                      <p:cBhvr>
                                        <p:cTn id="75" dur="2000" fill="hold"/>
                                        <p:tgtEl>
                                          <p:spTgt spid="58"/>
                                        </p:tgtEl>
                                        <p:attrNameLst>
                                          <p:attrName>ppt_h</p:attrName>
                                        </p:attrNameLst>
                                      </p:cBhvr>
                                      <p:tavLst>
                                        <p:tav tm="0">
                                          <p:val>
                                            <p:fltVal val="0"/>
                                          </p:val>
                                        </p:tav>
                                        <p:tav tm="100000">
                                          <p:val>
                                            <p:strVal val="#ppt_h"/>
                                          </p:val>
                                        </p:tav>
                                      </p:tavLst>
                                    </p:anim>
                                    <p:anim calcmode="lin" valueType="num">
                                      <p:cBhvr>
                                        <p:cTn id="76" dur="2000" fill="hold"/>
                                        <p:tgtEl>
                                          <p:spTgt spid="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4" grpId="0"/>
      <p:bldP spid="41" grpId="0"/>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ln>
            <a:headEnd type="none" w="med" len="med"/>
            <a:tailEnd type="none" w="med" len="med"/>
          </a:ln>
          <a:extLst>
            <a:ext uri="{909E8E84-426E-40DD-AFC4-6F175D3DCCD1}">
              <a14:hiddenFill xmlns:a14="http://schemas.microsoft.com/office/drawing/2010/main" xmlns="">
                <a:solidFill>
                  <a:srgbClr val="FFFFFF"/>
                </a:solidFill>
              </a14:hiddenFill>
            </a:ext>
          </a:extLst>
        </p:spPr>
      </p:pic>
      <p:sp>
        <p:nvSpPr>
          <p:cNvPr id="3" name="Horizontal Scroll 2"/>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إدارة الوقت</a:t>
            </a:r>
          </a:p>
          <a:p>
            <a:pPr algn="ctr" rtl="1" fontAlgn="base" latinLnBrk="1">
              <a:spcBef>
                <a:spcPct val="0"/>
              </a:spcBef>
              <a:spcAft>
                <a:spcPct val="0"/>
              </a:spcAft>
            </a:pPr>
            <a:r>
              <a:rPr lang="en-GB" sz="4400" dirty="0" smtClean="0">
                <a:solidFill>
                  <a:schemeClr val="lt1"/>
                </a:solidFill>
                <a:latin typeface="Gulim" panose="020B0600000101010101" pitchFamily="34" charset="-127"/>
                <a:ea typeface="Gulim" panose="020B0600000101010101" pitchFamily="34" charset="-127"/>
              </a:rPr>
              <a:t>Time  Management</a:t>
            </a:r>
            <a:endParaRPr lang="ar-EG" sz="4400" dirty="0">
              <a:solidFill>
                <a:schemeClr val="lt1"/>
              </a:solidFill>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xmlns="" val="133758421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Bevel 59"/>
          <p:cNvSpPr/>
          <p:nvPr/>
        </p:nvSpPr>
        <p:spPr>
          <a:xfrm>
            <a:off x="914400" y="1447800"/>
            <a:ext cx="6934200" cy="3048000"/>
          </a:xfrm>
          <a:prstGeom prst="bevel">
            <a:avLst/>
          </a:prstGeom>
          <a:solidFill>
            <a:srgbClr val="CC00FF"/>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bg1"/>
                </a:solidFill>
              </a:rPr>
              <a:t>خطوات ومبادئ الإدارة الناجحة للوقت </a:t>
            </a:r>
          </a:p>
        </p:txBody>
      </p:sp>
    </p:spTree>
    <p:extLst>
      <p:ext uri="{BB962C8B-B14F-4D97-AF65-F5344CB8AC3E}">
        <p14:creationId xmlns:p14="http://schemas.microsoft.com/office/powerpoint/2010/main" xmlns="" val="127350823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مراجعة الأهداف </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والخطط والأولويات </a:t>
            </a:r>
          </a:p>
        </p:txBody>
      </p:sp>
    </p:spTree>
    <p:extLst>
      <p:ext uri="{BB962C8B-B14F-4D97-AF65-F5344CB8AC3E}">
        <p14:creationId xmlns:p14="http://schemas.microsoft.com/office/powerpoint/2010/main" xmlns="" val="192584450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304800" y="2438400"/>
            <a:ext cx="8001000" cy="2362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والوقت ثلاث ساعات كما قال ( الغزالي ):   </a:t>
            </a:r>
            <a:endParaRPr lang="ar-EG" sz="3200" dirty="0" smtClean="0"/>
          </a:p>
          <a:p>
            <a:pPr algn="ctr" rtl="1"/>
            <a:r>
              <a:rPr lang="ar-EG" sz="3200" dirty="0" smtClean="0"/>
              <a:t>(</a:t>
            </a:r>
            <a:r>
              <a:rPr lang="ar-EG" sz="3200" dirty="0"/>
              <a:t>ماضية ذهبت بخيرها وشرها ولا يمكن إرجاعها ، ومستقبلة لا ندري ما الله فاعل فيها  ولكنها تحتاج إلى تخطيط ، وحاضرة هي رأس المال ) </a:t>
            </a:r>
          </a:p>
        </p:txBody>
      </p:sp>
    </p:spTree>
    <p:extLst>
      <p:ext uri="{BB962C8B-B14F-4D97-AF65-F5344CB8AC3E}">
        <p14:creationId xmlns:p14="http://schemas.microsoft.com/office/powerpoint/2010/main" xmlns="" val="114291232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احتفظ بخطة زمنية </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أو برنامج عمل </a:t>
            </a:r>
          </a:p>
        </p:txBody>
      </p:sp>
    </p:spTree>
    <p:extLst>
      <p:ext uri="{BB962C8B-B14F-4D97-AF65-F5344CB8AC3E}">
        <p14:creationId xmlns:p14="http://schemas.microsoft.com/office/powerpoint/2010/main" xmlns="" val="3021632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ضع قائمة إنجاز يومية </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اجعل وضع القائمة اليومية جزءاً من حياتك</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لا تبالغ في وضع أشياء كثيرة في قائمة الإنجاز اليومية</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أعط نفسك راحة في الإجازات وفي نهاية الأسبوع </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7014040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سد منافذ الهروب </a:t>
            </a:r>
          </a:p>
        </p:txBody>
      </p:sp>
    </p:spTree>
    <p:extLst>
      <p:ext uri="{BB962C8B-B14F-4D97-AF65-F5344CB8AC3E}">
        <p14:creationId xmlns:p14="http://schemas.microsoft.com/office/powerpoint/2010/main" xmlns="" val="2751429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الكسل والتردد والتأجيل والتسويف والترويح الزائد عن النفس </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التوكل + مهاجمة المسؤوليات الثقيلة = النجاح </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التسويف + الهروب + التردد = الفشل </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3035164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استغل الأوقات الهامشية </a:t>
            </a:r>
          </a:p>
        </p:txBody>
      </p:sp>
    </p:spTree>
    <p:extLst>
      <p:ext uri="{BB962C8B-B14F-4D97-AF65-F5344CB8AC3E}">
        <p14:creationId xmlns:p14="http://schemas.microsoft.com/office/powerpoint/2010/main" xmlns="" val="217770116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مثل استخدام السيارة </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مثل انتظار الطبيب </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مثل السفر </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مثل انتظار الوجبات </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0692584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لا تستسلم للأمور </a:t>
            </a:r>
            <a:r>
              <a:rPr lang="ar-EG" sz="4400" dirty="0" smtClean="0">
                <a:solidFill>
                  <a:schemeClr val="lt1"/>
                </a:solidFill>
                <a:latin typeface="Gulim" panose="020B0600000101010101" pitchFamily="34" charset="-127"/>
                <a:ea typeface="Gulim" panose="020B0600000101010101" pitchFamily="34" charset="-127"/>
              </a:rPr>
              <a:t>العاجلة        غير الضرورية </a:t>
            </a:r>
            <a:endParaRPr lang="ar-EG" sz="4400" dirty="0">
              <a:solidFill>
                <a:schemeClr val="lt1"/>
              </a:solidFill>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xmlns="" val="423743986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7" name="AutoShape 1"/>
          <p:cNvSpPr>
            <a:spLocks noChangeArrowheads="1"/>
          </p:cNvSpPr>
          <p:nvPr/>
        </p:nvSpPr>
        <p:spPr bwMode="auto">
          <a:xfrm>
            <a:off x="187188" y="4572000"/>
            <a:ext cx="8575812" cy="10668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 المعرفة الدقيقة لما تريد من الرجال </a:t>
            </a:r>
            <a:r>
              <a:rPr lang="ar-EG" sz="3200" dirty="0" smtClean="0">
                <a:solidFill>
                  <a:srgbClr val="000000"/>
                </a:solidFill>
                <a:cs typeface="Arial" panose="020B0604020202020204" pitchFamily="34" charset="0"/>
              </a:rPr>
              <a:t>أن </a:t>
            </a:r>
            <a:r>
              <a:rPr lang="ar-EG" sz="3200" dirty="0">
                <a:solidFill>
                  <a:srgbClr val="000000"/>
                </a:solidFill>
                <a:cs typeface="Arial" panose="020B0604020202020204" pitchFamily="34" charset="0"/>
              </a:rPr>
              <a:t>يعملوه ثم التأكد من أنهم </a:t>
            </a:r>
            <a:endParaRPr lang="ar-EG" sz="3200" dirty="0" smtClean="0">
              <a:solidFill>
                <a:srgbClr val="000000"/>
              </a:solidFill>
              <a:cs typeface="Arial" panose="020B0604020202020204" pitchFamily="34" charset="0"/>
            </a:endParaRPr>
          </a:p>
          <a:p>
            <a:pPr algn="ctr" rtl="1" fontAlgn="base">
              <a:spcBef>
                <a:spcPct val="0"/>
              </a:spcBef>
              <a:spcAft>
                <a:spcPct val="0"/>
              </a:spcAft>
            </a:pPr>
            <a:r>
              <a:rPr lang="ar-EG" sz="3200" dirty="0" smtClean="0">
                <a:solidFill>
                  <a:srgbClr val="000000"/>
                </a:solidFill>
                <a:cs typeface="Arial" panose="020B0604020202020204" pitchFamily="34" charset="0"/>
              </a:rPr>
              <a:t>يقومون </a:t>
            </a:r>
            <a:r>
              <a:rPr lang="ar-EG" sz="3200" dirty="0">
                <a:solidFill>
                  <a:srgbClr val="000000"/>
                </a:solidFill>
                <a:cs typeface="Arial" panose="020B0604020202020204" pitchFamily="34" charset="0"/>
              </a:rPr>
              <a:t>بعمله </a:t>
            </a:r>
            <a:r>
              <a:rPr lang="ar-EG" sz="3200" dirty="0" smtClean="0">
                <a:solidFill>
                  <a:srgbClr val="000000"/>
                </a:solidFill>
                <a:cs typeface="Arial" panose="020B0604020202020204" pitchFamily="34" charset="0"/>
              </a:rPr>
              <a:t>بأحسن </a:t>
            </a:r>
            <a:r>
              <a:rPr lang="ar-EG" sz="3200" dirty="0">
                <a:solidFill>
                  <a:srgbClr val="000000"/>
                </a:solidFill>
                <a:cs typeface="Arial" panose="020B0604020202020204" pitchFamily="34" charset="0"/>
              </a:rPr>
              <a:t>طريقة وأرخصها )</a:t>
            </a:r>
            <a:endParaRPr lang="en-US" sz="3200" dirty="0">
              <a:solidFill>
                <a:srgbClr val="000000"/>
              </a:solidFill>
              <a:cs typeface="Arial" panose="020B0604020202020204" pitchFamily="34" charset="0"/>
            </a:endParaRPr>
          </a:p>
        </p:txBody>
      </p:sp>
      <p:sp>
        <p:nvSpPr>
          <p:cNvPr id="106" name="AutoShape 7"/>
          <p:cNvSpPr>
            <a:spLocks noChangeArrowheads="1"/>
          </p:cNvSpPr>
          <p:nvPr/>
        </p:nvSpPr>
        <p:spPr bwMode="auto">
          <a:xfrm>
            <a:off x="6220238" y="381000"/>
            <a:ext cx="2681288"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تعريف الإدارة</a:t>
            </a:r>
          </a:p>
        </p:txBody>
      </p:sp>
      <p:sp>
        <p:nvSpPr>
          <p:cNvPr id="76" name="AutoShape 3"/>
          <p:cNvSpPr>
            <a:spLocks noChangeArrowheads="1"/>
          </p:cNvSpPr>
          <p:nvPr/>
        </p:nvSpPr>
        <p:spPr bwMode="auto">
          <a:xfrm flipH="1">
            <a:off x="2895600" y="1981200"/>
            <a:ext cx="6248400" cy="990600"/>
          </a:xfrm>
          <a:prstGeom prst="chevron">
            <a:avLst>
              <a:gd name="adj" fmla="val 53146"/>
            </a:avLst>
          </a:prstGeom>
          <a:gradFill rotWithShape="1">
            <a:gsLst>
              <a:gs pos="0">
                <a:srgbClr val="580058"/>
              </a:gs>
              <a:gs pos="100000">
                <a:srgbClr val="80008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rtl="1" fontAlgn="base">
              <a:spcBef>
                <a:spcPct val="0"/>
              </a:spcBef>
              <a:spcAft>
                <a:spcPct val="0"/>
              </a:spcAft>
            </a:pPr>
            <a:r>
              <a:rPr lang="ar-EG" sz="3200" dirty="0">
                <a:solidFill>
                  <a:schemeClr val="bg1"/>
                </a:solidFill>
                <a:cs typeface="Arial" panose="020B0604020202020204" pitchFamily="34" charset="0"/>
                <a:sym typeface="宋体" panose="02010600030101010101" pitchFamily="2" charset="-122"/>
              </a:rPr>
              <a:t>يعرفها فردريك </a:t>
            </a:r>
            <a:r>
              <a:rPr lang="ar-EG" sz="3200" dirty="0" smtClean="0">
                <a:solidFill>
                  <a:schemeClr val="bg1"/>
                </a:solidFill>
                <a:cs typeface="Arial" panose="020B0604020202020204" pitchFamily="34" charset="0"/>
                <a:sym typeface="宋体" panose="02010600030101010101" pitchFamily="2" charset="-122"/>
              </a:rPr>
              <a:t>تايلور </a:t>
            </a:r>
            <a:r>
              <a:rPr lang="ar-EG" sz="3200" dirty="0">
                <a:solidFill>
                  <a:schemeClr val="bg1"/>
                </a:solidFill>
                <a:cs typeface="Arial" panose="020B0604020202020204" pitchFamily="34" charset="0"/>
                <a:sym typeface="宋体" panose="02010600030101010101" pitchFamily="2" charset="-122"/>
              </a:rPr>
              <a:t>أبو الإدارة العلمية </a:t>
            </a:r>
            <a:endParaRPr lang="ar-EG" sz="3200" dirty="0" smtClean="0">
              <a:solidFill>
                <a:schemeClr val="bg1"/>
              </a:solidFill>
              <a:cs typeface="Arial" panose="020B0604020202020204" pitchFamily="34" charset="0"/>
              <a:sym typeface="宋体" panose="02010600030101010101" pitchFamily="2" charset="-122"/>
            </a:endParaRPr>
          </a:p>
          <a:p>
            <a:pPr algn="r" rtl="1" fontAlgn="base">
              <a:spcBef>
                <a:spcPct val="0"/>
              </a:spcBef>
              <a:spcAft>
                <a:spcPct val="0"/>
              </a:spcAft>
            </a:pPr>
            <a:r>
              <a:rPr lang="ar-EG" sz="3200" dirty="0" smtClean="0">
                <a:solidFill>
                  <a:schemeClr val="bg1"/>
                </a:solidFill>
                <a:cs typeface="Arial" panose="020B0604020202020204" pitchFamily="34" charset="0"/>
                <a:sym typeface="宋体" panose="02010600030101010101" pitchFamily="2" charset="-122"/>
              </a:rPr>
              <a:t>ومؤسس المدرسة الكلاسيكية بأنها هي</a:t>
            </a:r>
            <a:endParaRPr lang="ar-EG" sz="3200" dirty="0">
              <a:solidFill>
                <a:schemeClr val="bg1"/>
              </a:solidFill>
              <a:cs typeface="Arial" panose="020B0604020202020204" pitchFamily="34" charset="0"/>
              <a:sym typeface="宋体" panose="02010600030101010101" pitchFamily="2" charset="-122"/>
            </a:endParaRPr>
          </a:p>
        </p:txBody>
      </p:sp>
      <p:pic>
        <p:nvPicPr>
          <p:cNvPr id="8194" name="Picture 2" descr="F:\دينى\work\صور\Taylor_Fred_nov2006_small.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1447800"/>
            <a:ext cx="2669088" cy="20513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621879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barn(inVertical)">
                                      <p:cBhvr>
                                        <p:cTn id="11" dur="500"/>
                                        <p:tgtEl>
                                          <p:spTgt spid="819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286000" y="228600"/>
            <a:ext cx="4038600" cy="723900"/>
          </a:xfrm>
          <a:prstGeom prst="roundRect">
            <a:avLst/>
          </a:prstGeom>
          <a:solidFill>
            <a:schemeClr val="accent4">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dirty="0" smtClean="0">
                <a:solidFill>
                  <a:schemeClr val="bg1"/>
                </a:solidFill>
              </a:rPr>
              <a:t>نشاط تحديد الاولويات</a:t>
            </a:r>
            <a:endParaRPr lang="ar-EG" sz="320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xmlns="" val="3732394195"/>
              </p:ext>
            </p:extLst>
          </p:nvPr>
        </p:nvGraphicFramePr>
        <p:xfrm>
          <a:off x="762000" y="1397000"/>
          <a:ext cx="7620000" cy="5229860"/>
        </p:xfrm>
        <a:graphic>
          <a:graphicData uri="http://schemas.openxmlformats.org/drawingml/2006/table">
            <a:tbl>
              <a:tblPr rtl="1" firstRow="1" bandRow="1">
                <a:tableStyleId>{E269D01E-BC32-4049-B463-5C60D7B0CCD2}</a:tableStyleId>
              </a:tblPr>
              <a:tblGrid>
                <a:gridCol w="3810000"/>
                <a:gridCol w="3810000"/>
              </a:tblGrid>
              <a:tr h="2501900">
                <a:tc>
                  <a:txBody>
                    <a:bodyPr/>
                    <a:lstStyle/>
                    <a:p>
                      <a:pPr algn="ctr" rtl="1"/>
                      <a:r>
                        <a:rPr lang="ar-SA" sz="3200" kern="1200" dirty="0" smtClean="0">
                          <a:ln>
                            <a:solidFill>
                              <a:schemeClr val="bg1"/>
                            </a:solidFill>
                          </a:ln>
                          <a:solidFill>
                            <a:schemeClr val="bg1"/>
                          </a:solidFill>
                          <a:effectLst>
                            <a:outerShdw blurRad="50800" dist="38100" algn="tr" rotWithShape="0">
                              <a:prstClr val="black">
                                <a:alpha val="40000"/>
                              </a:prstClr>
                            </a:outerShdw>
                          </a:effectLst>
                        </a:rPr>
                        <a:t>مهم وعاجل ( طوارئ )</a:t>
                      </a:r>
                      <a:endParaRPr lang="en-US" sz="32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b="1" kern="1200" dirty="0" smtClean="0">
                        <a:ln>
                          <a:solidFill>
                            <a:schemeClr val="bg1"/>
                          </a:solidFill>
                        </a:ln>
                        <a:solidFill>
                          <a:schemeClr val="bg1"/>
                        </a:solidFill>
                        <a:effectLst/>
                        <a:latin typeface="+mn-lt"/>
                        <a:ea typeface="+mn-ea"/>
                        <a:cs typeface="+mn-cs"/>
                      </a:endParaRPr>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rtl="1"/>
                      <a:r>
                        <a:rPr lang="ar-SA" sz="3200" kern="1200" dirty="0" smtClean="0">
                          <a:ln>
                            <a:solidFill>
                              <a:schemeClr val="bg1"/>
                            </a:solidFill>
                          </a:ln>
                          <a:solidFill>
                            <a:schemeClr val="bg1"/>
                          </a:solidFill>
                          <a:effectLst>
                            <a:outerShdw blurRad="50800" dist="38100" algn="tr" rotWithShape="0">
                              <a:prstClr val="black">
                                <a:alpha val="40000"/>
                              </a:prstClr>
                            </a:outerShdw>
                          </a:effectLst>
                        </a:rPr>
                        <a:t>مهم وغير عاجل ( نجاح )</a:t>
                      </a:r>
                      <a:endParaRPr lang="en-US" sz="32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ctr" rtl="1"/>
                      <a:endParaRPr lang="ar-EG" dirty="0">
                        <a:ln>
                          <a:solidFill>
                            <a:schemeClr val="bg1"/>
                          </a:solidFill>
                        </a:ln>
                        <a:solidFill>
                          <a:schemeClr val="bg1"/>
                        </a:solidFill>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r>
              <a:tr h="2501900">
                <a:tc>
                  <a:txBody>
                    <a:bodyPr/>
                    <a:lstStyle/>
                    <a:p>
                      <a:pPr algn="ctr" rtl="1"/>
                      <a:r>
                        <a:rPr lang="ar-EG" sz="3200" dirty="0" smtClean="0">
                          <a:ln>
                            <a:solidFill>
                              <a:schemeClr val="bg1"/>
                            </a:solidFill>
                          </a:ln>
                          <a:solidFill>
                            <a:schemeClr val="bg1"/>
                          </a:solidFill>
                        </a:rPr>
                        <a:t>عاجل وغير مهم  ( ضائع )</a:t>
                      </a:r>
                    </a:p>
                    <a:p>
                      <a:pPr algn="r" rtl="1"/>
                      <a:r>
                        <a:rPr lang="ar-EG" dirty="0" smtClean="0">
                          <a:ln>
                            <a:solidFill>
                              <a:schemeClr val="bg1"/>
                            </a:solidFill>
                          </a:ln>
                          <a:solidFill>
                            <a:schemeClr val="bg1"/>
                          </a:solidFill>
                        </a:rPr>
                        <a:t>-</a:t>
                      </a:r>
                    </a:p>
                    <a:p>
                      <a:pPr algn="r" rtl="1"/>
                      <a:r>
                        <a:rPr lang="ar-EG" dirty="0" smtClean="0">
                          <a:ln>
                            <a:solidFill>
                              <a:schemeClr val="bg1"/>
                            </a:solidFill>
                          </a:ln>
                          <a:solidFill>
                            <a:schemeClr val="bg1"/>
                          </a:solidFill>
                        </a:rPr>
                        <a:t>-</a:t>
                      </a:r>
                    </a:p>
                    <a:p>
                      <a:pPr algn="r" rtl="1"/>
                      <a:r>
                        <a:rPr lang="ar-EG" dirty="0" smtClean="0">
                          <a:ln>
                            <a:solidFill>
                              <a:schemeClr val="bg1"/>
                            </a:solidFill>
                          </a:ln>
                          <a:solidFill>
                            <a:schemeClr val="bg1"/>
                          </a:solidFill>
                        </a:rPr>
                        <a:t>-</a:t>
                      </a:r>
                    </a:p>
                    <a:p>
                      <a:pPr algn="r" rtl="1"/>
                      <a:r>
                        <a:rPr lang="ar-EG" dirty="0" smtClean="0">
                          <a:ln>
                            <a:solidFill>
                              <a:schemeClr val="bg1"/>
                            </a:solidFill>
                          </a:ln>
                          <a:solidFill>
                            <a:schemeClr val="bg1"/>
                          </a:solidFill>
                        </a:rPr>
                        <a:t>-</a:t>
                      </a:r>
                    </a:p>
                    <a:p>
                      <a:pPr algn="r" rtl="1"/>
                      <a:r>
                        <a:rPr lang="ar-EG" dirty="0" smtClean="0">
                          <a:ln>
                            <a:solidFill>
                              <a:schemeClr val="bg1"/>
                            </a:solidFill>
                          </a:ln>
                          <a:solidFill>
                            <a:schemeClr val="bg1"/>
                          </a:solidFill>
                        </a:rPr>
                        <a:t>-</a:t>
                      </a:r>
                    </a:p>
                    <a:p>
                      <a:pPr algn="r" rtl="1"/>
                      <a:r>
                        <a:rPr lang="ar-EG" dirty="0" smtClean="0">
                          <a:ln>
                            <a:solidFill>
                              <a:schemeClr val="bg1"/>
                            </a:solidFill>
                          </a:ln>
                          <a:solidFill>
                            <a:schemeClr val="bg1"/>
                          </a:solidFill>
                        </a:rPr>
                        <a:t>-</a:t>
                      </a:r>
                    </a:p>
                    <a:p>
                      <a:pPr algn="ctr" rtl="1"/>
                      <a:endParaRPr lang="ar-EG" dirty="0">
                        <a:ln>
                          <a:solidFill>
                            <a:schemeClr val="bg1"/>
                          </a:solidFill>
                        </a:ln>
                        <a:solidFill>
                          <a:schemeClr val="bg1"/>
                        </a:solidFill>
                      </a:endParaRP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ctr" rtl="1"/>
                      <a:r>
                        <a:rPr lang="ar-SA" sz="2900" kern="1200" dirty="0" smtClean="0">
                          <a:ln>
                            <a:solidFill>
                              <a:schemeClr val="bg1"/>
                            </a:solidFill>
                          </a:ln>
                          <a:solidFill>
                            <a:schemeClr val="bg1"/>
                          </a:solidFill>
                          <a:effectLst>
                            <a:outerShdw blurRad="50800" dist="38100" algn="tr" rotWithShape="0">
                              <a:prstClr val="black">
                                <a:alpha val="40000"/>
                              </a:prstClr>
                            </a:outerShdw>
                          </a:effectLst>
                        </a:rPr>
                        <a:t>غير مهم وغير عاجل ( خداع )</a:t>
                      </a:r>
                      <a:endParaRPr lang="en-US" sz="29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ar-SA" sz="1800" kern="1200" dirty="0" smtClean="0">
                          <a:ln>
                            <a:solidFill>
                              <a:schemeClr val="bg1"/>
                            </a:solidFill>
                          </a:ln>
                          <a:solidFill>
                            <a:schemeClr val="bg1"/>
                          </a:solidFill>
                          <a:effectLst>
                            <a:outerShdw blurRad="50800" dist="38100" algn="tr" rotWithShape="0">
                              <a:prstClr val="black">
                                <a:alpha val="40000"/>
                              </a:prstClr>
                            </a:outerShdw>
                          </a:effectLst>
                        </a:rPr>
                        <a:t>-</a:t>
                      </a:r>
                      <a:endParaRPr lang="en-US" sz="1800" kern="1200" dirty="0" smtClean="0">
                        <a:ln>
                          <a:solidFill>
                            <a:schemeClr val="bg1"/>
                          </a:solidFill>
                        </a:ln>
                        <a:solidFill>
                          <a:schemeClr val="bg1"/>
                        </a:solidFill>
                        <a:effectLst/>
                      </a:endParaRPr>
                    </a:p>
                    <a:p>
                      <a:pPr algn="r" rtl="1"/>
                      <a:r>
                        <a:rPr lang="en-US" sz="1800" kern="1200" dirty="0" smtClean="0">
                          <a:ln>
                            <a:solidFill>
                              <a:schemeClr val="bg1"/>
                            </a:solidFill>
                          </a:ln>
                          <a:solidFill>
                            <a:schemeClr val="bg1"/>
                          </a:solidFill>
                          <a:effectLst/>
                        </a:rPr>
                        <a:t> </a:t>
                      </a:r>
                    </a:p>
                    <a:p>
                      <a:pPr algn="ctr" rtl="1"/>
                      <a:endParaRPr lang="ar-EG" dirty="0">
                        <a:ln>
                          <a:solidFill>
                            <a:schemeClr val="bg1"/>
                          </a:solidFill>
                        </a:ln>
                        <a:solidFill>
                          <a:schemeClr val="bg1"/>
                        </a:solidFill>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xmlns="" val="48644174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1746" name="Picture 2" descr="F:\دينى\work\صور\free-animated-religious-powerpoint-backgrounds-1024x64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2771" name="Picture 3" descr="F:\دينى\work\صور\time-1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031210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1746" name="Picture 2" descr="F:\دينى\work\صور\free-animated-religious-powerpoint-backgrounds-1024x64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3799" name="Group 7"/>
          <p:cNvGraphicFramePr>
            <a:graphicFrameLocks noGrp="1"/>
          </p:cNvGraphicFramePr>
          <p:nvPr>
            <p:extLst>
              <p:ext uri="{D42A27DB-BD31-4B8C-83A1-F6EECF244321}">
                <p14:modId xmlns:p14="http://schemas.microsoft.com/office/powerpoint/2010/main" xmlns="" val="3582341462"/>
              </p:ext>
            </p:extLst>
          </p:nvPr>
        </p:nvGraphicFramePr>
        <p:xfrm>
          <a:off x="0" y="0"/>
          <a:ext cx="9169052" cy="6858000"/>
        </p:xfrm>
        <a:graphic>
          <a:graphicData uri="http://schemas.openxmlformats.org/drawingml/2006/table">
            <a:tbl>
              <a:tblPr rtl="1">
                <a:tableStyleId>{E269D01E-BC32-4049-B463-5C60D7B0CCD2}</a:tableStyleId>
              </a:tblPr>
              <a:tblGrid>
                <a:gridCol w="4618038"/>
                <a:gridCol w="4551014"/>
              </a:tblGrid>
              <a:tr h="3698388">
                <a:tc>
                  <a:txBody>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3200" u="none" strike="noStrike" cap="none" normalizeH="0" baseline="0" dirty="0" smtClean="0">
                          <a:ln>
                            <a:noFill/>
                          </a:ln>
                          <a:effectLst>
                            <a:outerShdw blurRad="38100" dist="38100" dir="2700000" algn="tl">
                              <a:srgbClr val="C0C0C0"/>
                            </a:outerShdw>
                          </a:effectLst>
                        </a:rPr>
                        <a:t>مهم وعاجل (طوارئ)</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الانتهاء من عمل له وقت محدد.</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 إصلاح عطل طارئ.</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 إجراء مكالمات ضرورية.</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 إسعاف مريض.</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 حضور اجتماعات مهمة</a:t>
                      </a:r>
                      <a:r>
                        <a:rPr kumimoji="0" lang="ar-SA" sz="2700" u="none" strike="noStrike" cap="none" normalizeH="0" baseline="0" dirty="0" smtClean="0">
                          <a:ln>
                            <a:noFill/>
                          </a:ln>
                          <a:effectLst>
                            <a:outerShdw blurRad="38100" dist="38100" dir="2700000" algn="tl">
                              <a:srgbClr val="C0C0C0"/>
                            </a:outerShdw>
                          </a:effectLst>
                        </a:rPr>
                        <a:t>.</a:t>
                      </a:r>
                      <a:endParaRPr kumimoji="0" lang="ar-EG"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tc>
                <a:tc>
                  <a:txBody>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3200" u="none" strike="noStrike" cap="none" normalizeH="0" baseline="0" dirty="0" smtClean="0">
                          <a:ln>
                            <a:noFill/>
                          </a:ln>
                          <a:effectLst>
                            <a:outerShdw blurRad="38100" dist="38100" dir="2700000" algn="tl">
                              <a:srgbClr val="C0C0C0"/>
                            </a:outerShdw>
                          </a:effectLst>
                        </a:rPr>
                        <a:t>مهم وغير عاجل (نجاح)</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 التحضير لمشروع قادم.</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 توقع المشكلات ومحاولة منع حدوثها.</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تطوير الذات (روحياً،جسدياً،عقلياً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 بناء العلاقات.</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 توجيه الآخرين ومساندتهم</a:t>
                      </a:r>
                      <a:r>
                        <a:rPr kumimoji="0" lang="ar-SA" sz="2700" u="none" strike="noStrike" cap="none" normalizeH="0" baseline="0" dirty="0" smtClean="0">
                          <a:ln>
                            <a:noFill/>
                          </a:ln>
                          <a:effectLst>
                            <a:outerShdw blurRad="38100" dist="38100" dir="2700000" algn="tl">
                              <a:srgbClr val="C0C0C0"/>
                            </a:outerShdw>
                          </a:effectLst>
                        </a:rPr>
                        <a:t>.</a:t>
                      </a:r>
                      <a:endParaRPr kumimoji="0" lang="ar-EG"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tc>
              </a:tr>
              <a:tr h="3159612">
                <a:tc>
                  <a:txBody>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3200" u="none" strike="noStrike" cap="none" normalizeH="0" baseline="0" dirty="0" smtClean="0">
                          <a:ln>
                            <a:noFill/>
                          </a:ln>
                          <a:effectLst>
                            <a:outerShdw blurRad="38100" dist="38100" dir="2700000" algn="tl">
                              <a:srgbClr val="C0C0C0"/>
                            </a:outerShdw>
                          </a:effectLst>
                        </a:rPr>
                        <a:t>عاجل وغير مهم  (ضائع)</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زيارات غير مجدية.</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مكالمات غير مهمة.</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 الاستجابة لرغبات وأولويات الآخرين.</a:t>
                      </a:r>
                    </a:p>
                    <a:p>
                      <a:pPr marL="0" marR="0" lvl="0" indent="0" algn="r" defTabSz="914400" rtl="1" eaLnBrk="1" fontAlgn="base" latinLnBrk="0" hangingPunct="1">
                        <a:lnSpc>
                          <a:spcPct val="100000"/>
                        </a:lnSpc>
                        <a:spcBef>
                          <a:spcPct val="0"/>
                        </a:spcBef>
                        <a:spcAft>
                          <a:spcPts val="1000"/>
                        </a:spcAft>
                        <a:buClrTx/>
                        <a:buSzTx/>
                        <a:buFontTx/>
                        <a:buNone/>
                        <a:tabLst/>
                      </a:pPr>
                      <a:r>
                        <a:rPr kumimoji="0" lang="en-US" sz="2400" u="none" strike="noStrike" cap="none" normalizeH="0" baseline="0" dirty="0" smtClean="0">
                          <a:ln>
                            <a:noFill/>
                          </a:ln>
                          <a:effectLst>
                            <a:outerShdw blurRad="38100" dist="38100" dir="2700000" algn="tl">
                              <a:srgbClr val="C0C0C0"/>
                            </a:outerShdw>
                          </a:effectLst>
                        </a:rPr>
                        <a:t>    </a:t>
                      </a:r>
                      <a:endParaRPr kumimoji="0" lang="ar-EG"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ctr" defTabSz="914400" rtl="1" eaLnBrk="1" fontAlgn="base" latinLnBrk="0" hangingPunct="1">
                        <a:lnSpc>
                          <a:spcPct val="100000"/>
                        </a:lnSpc>
                        <a:spcBef>
                          <a:spcPct val="0"/>
                        </a:spcBef>
                        <a:spcAft>
                          <a:spcPts val="1000"/>
                        </a:spcAft>
                        <a:buClrTx/>
                        <a:buSzTx/>
                        <a:buFontTx/>
                        <a:buNone/>
                        <a:tabLst/>
                      </a:pPr>
                      <a:endParaRPr kumimoji="0" lang="ar-EG" sz="1600" u="none" strike="noStrike" cap="none" normalizeH="0" baseline="0" dirty="0" smtClean="0">
                        <a:ln>
                          <a:noFill/>
                        </a:ln>
                        <a:effectLst>
                          <a:outerShdw blurRad="38100" dist="38100" dir="2700000" algn="tl">
                            <a:srgbClr val="C0C0C0"/>
                          </a:outerShdw>
                        </a:effectLst>
                      </a:endParaRPr>
                    </a:p>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3200" u="none" strike="noStrike" cap="none" normalizeH="0" baseline="0" dirty="0" smtClean="0">
                          <a:ln>
                            <a:noFill/>
                          </a:ln>
                          <a:effectLst>
                            <a:outerShdw blurRad="38100" dist="38100" dir="2700000" algn="tl">
                              <a:srgbClr val="C0C0C0"/>
                            </a:outerShdw>
                          </a:effectLst>
                        </a:rPr>
                        <a:t>غير مهم وغير عاجل(خداع) </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الثرثرة. 0</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مشاهدة التليفزيون.</a:t>
                      </a:r>
                    </a:p>
                    <a:p>
                      <a:pPr marL="0" marR="0" lvl="0" indent="0" algn="r" defTabSz="914400" rtl="1" eaLnBrk="1" fontAlgn="base" latinLnBrk="0" hangingPunct="1">
                        <a:lnSpc>
                          <a:spcPct val="100000"/>
                        </a:lnSpc>
                        <a:spcBef>
                          <a:spcPct val="0"/>
                        </a:spcBef>
                        <a:spcAft>
                          <a:spcPts val="1000"/>
                        </a:spcAft>
                        <a:buClrTx/>
                        <a:buSzTx/>
                        <a:buFontTx/>
                        <a:buNone/>
                        <a:tabLst/>
                      </a:pPr>
                      <a:r>
                        <a:rPr kumimoji="0" lang="ar-SA" sz="2400" u="none" strike="noStrike" cap="none" normalizeH="0" baseline="0" dirty="0" smtClean="0">
                          <a:ln>
                            <a:noFill/>
                          </a:ln>
                          <a:effectLst>
                            <a:outerShdw blurRad="38100" dist="38100" dir="2700000" algn="tl">
                              <a:srgbClr val="C0C0C0"/>
                            </a:outerShdw>
                          </a:effectLst>
                        </a:rPr>
                        <a:t>- الإنترنت</a:t>
                      </a:r>
                      <a:r>
                        <a:rPr kumimoji="0" lang="ar-SA" sz="2800" u="none" strike="noStrike" cap="none" normalizeH="0" baseline="0" dirty="0" smtClean="0">
                          <a:ln>
                            <a:noFill/>
                          </a:ln>
                          <a:effectLst>
                            <a:outerShdw blurRad="38100" dist="38100" dir="2700000" algn="tl">
                              <a:srgbClr val="C0C0C0"/>
                            </a:outerShdw>
                          </a:effectLst>
                        </a:rPr>
                        <a:t>.</a:t>
                      </a:r>
                    </a:p>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tc>
              </a:tr>
            </a:tbl>
          </a:graphicData>
        </a:graphic>
      </p:graphicFrame>
    </p:spTree>
    <p:extLst>
      <p:ext uri="{BB962C8B-B14F-4D97-AF65-F5344CB8AC3E}">
        <p14:creationId xmlns:p14="http://schemas.microsoft.com/office/powerpoint/2010/main" xmlns="" val="83093838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533400" y="152400"/>
            <a:ext cx="8001000" cy="15240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800" dirty="0"/>
              <a:t>هناك من الناس من يبرر الفوضى الموجودة على مكتبه بقوله أعلم مكان كل شيء إلا أن الأبحاث تثبت بأن المكتب الغير منظم يؤدي </a:t>
            </a:r>
            <a:r>
              <a:rPr lang="ar-EG" sz="2800" dirty="0" smtClean="0"/>
              <a:t>إلى هذه </a:t>
            </a:r>
            <a:r>
              <a:rPr lang="ar-EG" sz="2800" dirty="0"/>
              <a:t>الفوضى المنظمة ويؤدي ذلك إلى </a:t>
            </a:r>
          </a:p>
        </p:txBody>
      </p:sp>
      <p:sp>
        <p:nvSpPr>
          <p:cNvPr id="30" name="Rectangle 29"/>
          <p:cNvSpPr>
            <a:spLocks noChangeArrowheads="1"/>
          </p:cNvSpPr>
          <p:nvPr/>
        </p:nvSpPr>
        <p:spPr bwMode="auto">
          <a:xfrm>
            <a:off x="1447801" y="21907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إنتاج أقل </a:t>
            </a:r>
          </a:p>
        </p:txBody>
      </p:sp>
      <p:sp>
        <p:nvSpPr>
          <p:cNvPr id="31" name="Rectangle 30"/>
          <p:cNvSpPr>
            <a:spLocks noChangeArrowheads="1"/>
          </p:cNvSpPr>
          <p:nvPr/>
        </p:nvSpPr>
        <p:spPr bwMode="auto">
          <a:xfrm>
            <a:off x="1447801" y="32226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ضياع الفرص وانقضاء المهل</a:t>
            </a:r>
          </a:p>
        </p:txBody>
      </p:sp>
      <p:sp>
        <p:nvSpPr>
          <p:cNvPr id="32" name="Rectangle 31"/>
          <p:cNvSpPr>
            <a:spLocks noChangeArrowheads="1"/>
          </p:cNvSpPr>
          <p:nvPr/>
        </p:nvSpPr>
        <p:spPr bwMode="auto">
          <a:xfrm>
            <a:off x="1447801" y="42545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معنويات منخفضة</a:t>
            </a:r>
          </a:p>
        </p:txBody>
      </p:sp>
      <p:sp>
        <p:nvSpPr>
          <p:cNvPr id="33" name="Rectangle 32"/>
          <p:cNvSpPr>
            <a:spLocks noChangeArrowheads="1"/>
          </p:cNvSpPr>
          <p:nvPr/>
        </p:nvSpPr>
        <p:spPr bwMode="auto">
          <a:xfrm>
            <a:off x="1447801" y="52863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لهو غير مرغوب فيه</a:t>
            </a:r>
          </a:p>
        </p:txBody>
      </p:sp>
      <p:pic>
        <p:nvPicPr>
          <p:cNvPr id="34" name="Picture 33"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22621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2702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5"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2783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6"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53594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1223694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4"/>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5"/>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36"/>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37"/>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وهناك طرق ثلاث</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لهندرة مكتبك</a:t>
            </a:r>
          </a:p>
        </p:txBody>
      </p:sp>
    </p:spTree>
    <p:extLst>
      <p:ext uri="{BB962C8B-B14F-4D97-AF65-F5344CB8AC3E}">
        <p14:creationId xmlns:p14="http://schemas.microsoft.com/office/powerpoint/2010/main" xmlns="" val="175607964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971800" y="304800"/>
            <a:ext cx="31242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solidFill>
                  <a:schemeClr val="bg1"/>
                </a:solidFill>
              </a:rPr>
              <a:t>الطريقة الأولى</a:t>
            </a:r>
          </a:p>
        </p:txBody>
      </p:sp>
      <p:sp>
        <p:nvSpPr>
          <p:cNvPr id="7" name="Rounded Rectangle 6"/>
          <p:cNvSpPr/>
          <p:nvPr/>
        </p:nvSpPr>
        <p:spPr>
          <a:xfrm>
            <a:off x="304800" y="1905000"/>
            <a:ext cx="8001000" cy="41910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عندما تكون الأوراق متناثرة على مكتبك، فإن هذا يعني أنها غير مخزنة، ولكن إما أنك تقوم بقراءتها أو أنك تقوم بكتابتها أو أنك تُوَقِّع عليها أو تعرضها، ودعني أسألك: هل تترك أموالك على المكتب ثم تضع عليها أموالاً ثم أموالاً ثم أموالاً ثم تدعي أنك سُرِقْت؟!.. إن الأمر بالنسبة لورقة مهمة قد يكون أخطر من أموال كثيرة؛ فقد تتعلق تلك الورقة بحياة بشر. ودعني أقول.. مكتبك ليس مخزنًا، مكتبك من الفِعْل (كَتَب) (يَكْتُب) فهو للكتابة والقراءة فقط!! </a:t>
            </a:r>
          </a:p>
        </p:txBody>
      </p:sp>
    </p:spTree>
    <p:extLst>
      <p:ext uri="{BB962C8B-B14F-4D97-AF65-F5344CB8AC3E}">
        <p14:creationId xmlns:p14="http://schemas.microsoft.com/office/powerpoint/2010/main" xmlns="" val="103310169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971800" y="304800"/>
            <a:ext cx="31242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solidFill>
                  <a:schemeClr val="bg1"/>
                </a:solidFill>
              </a:rPr>
              <a:t>الطريقة الثانية</a:t>
            </a:r>
          </a:p>
        </p:txBody>
      </p:sp>
      <p:sp>
        <p:nvSpPr>
          <p:cNvPr id="7" name="Rounded Rectangle 6"/>
          <p:cNvSpPr/>
          <p:nvPr/>
        </p:nvSpPr>
        <p:spPr>
          <a:xfrm>
            <a:off x="304800" y="1524000"/>
            <a:ext cx="8001000" cy="45720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الورقة تُخَزَّن عندما لا تكون في حالة استعمال للورقة ما فلا تضعها على مكتبك أبداً، وقم بتخزينها فوراً، وتخزينها يعني أنك تضعها في الملف المناسب لها، وذلك بالآتي: اقتن مجموعة من الملفات السميكة التي تتسع لمائتي ورقة على الأقل، ثم قُمْ بترقيم تلك الملفات. قم بكتابة الموضوعات التي تتعامل فيها بالورق يوميًّا مثل الصادر، الوارد، خاص، ضرائب، بعد ذلك اكْتُب عنوان كل ملف على كعب الملف، ثم أي ورقة بعد ذلك صنفها إلى موضوعها، وأحفظها فورًا في ملفها</a:t>
            </a:r>
          </a:p>
        </p:txBody>
      </p:sp>
    </p:spTree>
    <p:extLst>
      <p:ext uri="{BB962C8B-B14F-4D97-AF65-F5344CB8AC3E}">
        <p14:creationId xmlns:p14="http://schemas.microsoft.com/office/powerpoint/2010/main" xmlns="" val="281909332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971800" y="304800"/>
            <a:ext cx="31242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solidFill>
                  <a:schemeClr val="bg1"/>
                </a:solidFill>
              </a:rPr>
              <a:t>الطريقة الثالثة</a:t>
            </a:r>
          </a:p>
        </p:txBody>
      </p:sp>
      <p:sp>
        <p:nvSpPr>
          <p:cNvPr id="7" name="Rounded Rectangle 6"/>
          <p:cNvSpPr/>
          <p:nvPr/>
        </p:nvSpPr>
        <p:spPr>
          <a:xfrm>
            <a:off x="304800" y="2209800"/>
            <a:ext cx="8001000" cy="29718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إذا كنت لن تحتفظ بالورقة فإن أقرب الأماكن لها هي سلة المهملات، واسأل نفسك: ما هو أسوأ شيء يمكن أن يحدث لو أنني تخلصت من هذه الورقة؟ وفي الواقع سوف تجد الإجابة: لا شيء؛ لأنها لو كانت ذات أهمية لاحتفظت بها في الملف الخاص بها</a:t>
            </a:r>
          </a:p>
        </p:txBody>
      </p:sp>
    </p:spTree>
    <p:extLst>
      <p:ext uri="{BB962C8B-B14F-4D97-AF65-F5344CB8AC3E}">
        <p14:creationId xmlns:p14="http://schemas.microsoft.com/office/powerpoint/2010/main" xmlns="" val="274408905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نشاهد هذا الفيديو</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الوقت هو الحياة</a:t>
            </a:r>
          </a:p>
        </p:txBody>
      </p:sp>
    </p:spTree>
    <p:extLst>
      <p:ext uri="{BB962C8B-B14F-4D97-AF65-F5344CB8AC3E}">
        <p14:creationId xmlns:p14="http://schemas.microsoft.com/office/powerpoint/2010/main" xmlns="" val="59452701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كارتون قيم إسلامية 2 - الوقت هو الحياة‬ - YouTube_WMV V8.wmv">
            <a:hlinkClick r:id="" action="ppaction://media"/>
          </p:cNvPr>
          <p:cNvPicPr>
            <a:picLocks noChangeAspect="1"/>
          </p:cNvPicPr>
          <p:nvPr>
            <a:videoFile r:link="rId1"/>
            <p:extLst>
              <p:ext uri="{DAA4B4D4-6D71-4841-9C94-3DE7FCFB9230}">
                <p14:media xmlns:p14="http://schemas.microsoft.com/office/powerpoint/2010/main" xmlns="" r:embed="rId3">
                  <p14:trim st="33" end="7858"/>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xmlns="" val="170165305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AutoShape 7"/>
          <p:cNvSpPr>
            <a:spLocks noChangeArrowheads="1"/>
          </p:cNvSpPr>
          <p:nvPr/>
        </p:nvSpPr>
        <p:spPr bwMode="auto">
          <a:xfrm>
            <a:off x="6220238" y="381000"/>
            <a:ext cx="2681288"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تعريف الإدارة</a:t>
            </a:r>
          </a:p>
        </p:txBody>
      </p:sp>
      <p:sp>
        <p:nvSpPr>
          <p:cNvPr id="76" name="AutoShape 3"/>
          <p:cNvSpPr>
            <a:spLocks noChangeArrowheads="1"/>
          </p:cNvSpPr>
          <p:nvPr/>
        </p:nvSpPr>
        <p:spPr bwMode="auto">
          <a:xfrm flipH="1">
            <a:off x="2897688" y="1905000"/>
            <a:ext cx="6248400" cy="990600"/>
          </a:xfrm>
          <a:prstGeom prst="chevron">
            <a:avLst>
              <a:gd name="adj" fmla="val 53146"/>
            </a:avLst>
          </a:prstGeom>
          <a:gradFill rotWithShape="1">
            <a:gsLst>
              <a:gs pos="0">
                <a:srgbClr val="580058"/>
              </a:gs>
              <a:gs pos="100000">
                <a:srgbClr val="80008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rtl="1" fontAlgn="base">
              <a:spcBef>
                <a:spcPct val="0"/>
              </a:spcBef>
              <a:spcAft>
                <a:spcPct val="0"/>
              </a:spcAft>
            </a:pPr>
            <a:r>
              <a:rPr lang="ar-EG" sz="3200" dirty="0">
                <a:solidFill>
                  <a:schemeClr val="bg1"/>
                </a:solidFill>
                <a:cs typeface="Arial" panose="020B0604020202020204" pitchFamily="34" charset="0"/>
                <a:sym typeface="宋体" panose="02010600030101010101" pitchFamily="2" charset="-122"/>
              </a:rPr>
              <a:t>أما هنري فايول الذي يعتبر بحق </a:t>
            </a:r>
            <a:r>
              <a:rPr lang="ar-EG" sz="3200" dirty="0" smtClean="0">
                <a:solidFill>
                  <a:schemeClr val="bg1"/>
                </a:solidFill>
                <a:cs typeface="Arial" panose="020B0604020202020204" pitchFamily="34" charset="0"/>
                <a:sym typeface="宋体" panose="02010600030101010101" pitchFamily="2" charset="-122"/>
              </a:rPr>
              <a:t>الأب</a:t>
            </a:r>
          </a:p>
          <a:p>
            <a:pPr algn="r" rtl="1" fontAlgn="base">
              <a:spcBef>
                <a:spcPct val="0"/>
              </a:spcBef>
              <a:spcAft>
                <a:spcPct val="0"/>
              </a:spcAft>
            </a:pPr>
            <a:r>
              <a:rPr lang="ar-EG" sz="3200" dirty="0" smtClean="0">
                <a:solidFill>
                  <a:schemeClr val="bg1"/>
                </a:solidFill>
                <a:cs typeface="Arial" panose="020B0604020202020204" pitchFamily="34" charset="0"/>
                <a:sym typeface="宋体" panose="02010600030101010101" pitchFamily="2" charset="-122"/>
              </a:rPr>
              <a:t> </a:t>
            </a:r>
            <a:r>
              <a:rPr lang="ar-EG" sz="3200" dirty="0">
                <a:solidFill>
                  <a:schemeClr val="bg1"/>
                </a:solidFill>
                <a:cs typeface="Arial" panose="020B0604020202020204" pitchFamily="34" charset="0"/>
                <a:sym typeface="宋体" panose="02010600030101010101" pitchFamily="2" charset="-122"/>
              </a:rPr>
              <a:t>الحقيقي للإدارة الحديثة فيعرفها قائلاً </a:t>
            </a:r>
          </a:p>
        </p:txBody>
      </p:sp>
      <p:sp>
        <p:nvSpPr>
          <p:cNvPr id="7" name="AutoShape 1"/>
          <p:cNvSpPr>
            <a:spLocks noChangeArrowheads="1"/>
          </p:cNvSpPr>
          <p:nvPr/>
        </p:nvSpPr>
        <p:spPr bwMode="auto">
          <a:xfrm>
            <a:off x="1563144" y="4876800"/>
            <a:ext cx="5823900" cy="10668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 أن تتنبأ وأن تخطط وأن تنظم </a:t>
            </a:r>
            <a:r>
              <a:rPr lang="ar-EG" sz="3200" dirty="0" smtClean="0">
                <a:solidFill>
                  <a:srgbClr val="000000"/>
                </a:solidFill>
                <a:cs typeface="Arial" panose="020B0604020202020204" pitchFamily="34" charset="0"/>
              </a:rPr>
              <a:t>وأن تصدر</a:t>
            </a:r>
          </a:p>
          <a:p>
            <a:pPr algn="ctr" rtl="1" fontAlgn="base">
              <a:spcBef>
                <a:spcPct val="0"/>
              </a:spcBef>
              <a:spcAft>
                <a:spcPct val="0"/>
              </a:spcAft>
            </a:pPr>
            <a:r>
              <a:rPr lang="ar-EG" sz="3200" dirty="0" smtClean="0">
                <a:solidFill>
                  <a:srgbClr val="000000"/>
                </a:solidFill>
                <a:cs typeface="Arial" panose="020B0604020202020204" pitchFamily="34" charset="0"/>
              </a:rPr>
              <a:t> </a:t>
            </a:r>
            <a:r>
              <a:rPr lang="ar-EG" sz="3200" dirty="0">
                <a:solidFill>
                  <a:srgbClr val="000000"/>
                </a:solidFill>
                <a:cs typeface="Arial" panose="020B0604020202020204" pitchFamily="34" charset="0"/>
              </a:rPr>
              <a:t>الأوامر وأن تنسق وأن تراقب )</a:t>
            </a:r>
            <a:endParaRPr lang="en-US" sz="3200" dirty="0">
              <a:solidFill>
                <a:srgbClr val="000000"/>
              </a:solidFill>
              <a:cs typeface="Arial" panose="020B0604020202020204" pitchFamily="34" charset="0"/>
            </a:endParaRPr>
          </a:p>
        </p:txBody>
      </p:sp>
      <p:pic>
        <p:nvPicPr>
          <p:cNvPr id="9218" name="Picture 2" descr="F:\دينى\work\صور\teoria20fayol_clip_image002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1371600"/>
            <a:ext cx="2669088" cy="20513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960689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barn(inVertical)">
                                      <p:cBhvr>
                                        <p:cTn id="11" dur="500"/>
                                        <p:tgtEl>
                                          <p:spTgt spid="92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Wave 4"/>
          <p:cNvSpPr/>
          <p:nvPr/>
        </p:nvSpPr>
        <p:spPr>
          <a:xfrm>
            <a:off x="1752600" y="2133600"/>
            <a:ext cx="5257800" cy="2590800"/>
          </a:xfrm>
          <a:prstGeom prst="wave">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EG" sz="5000" dirty="0">
                <a:solidFill>
                  <a:schemeClr val="bg1"/>
                </a:solidFill>
              </a:rPr>
              <a:t>اليوم التدريبي الخامس</a:t>
            </a:r>
          </a:p>
        </p:txBody>
      </p:sp>
    </p:spTree>
    <p:extLst>
      <p:ext uri="{BB962C8B-B14F-4D97-AF65-F5344CB8AC3E}">
        <p14:creationId xmlns:p14="http://schemas.microsoft.com/office/powerpoint/2010/main" xmlns="" val="113584012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1"/>
          <p:cNvSpPr>
            <a:spLocks noChangeArrowheads="1"/>
          </p:cNvSpPr>
          <p:nvPr/>
        </p:nvSpPr>
        <p:spPr bwMode="auto">
          <a:xfrm>
            <a:off x="1143000" y="4633912"/>
            <a:ext cx="5832612" cy="1101390"/>
          </a:xfrm>
          <a:prstGeom prst="roundRect">
            <a:avLst>
              <a:gd name="adj" fmla="val 11741"/>
            </a:avLst>
          </a:prstGeom>
          <a:gradFill rotWithShape="1">
            <a:gsLst>
              <a:gs pos="0">
                <a:srgbClr val="4F81BD"/>
              </a:gs>
              <a:gs pos="100000">
                <a:srgbClr val="B8CDE5"/>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الأخطاء الخمسة الفادحة</a:t>
            </a:r>
          </a:p>
          <a:p>
            <a:pPr algn="ctr" rtl="1" fontAlgn="base">
              <a:spcBef>
                <a:spcPct val="0"/>
              </a:spcBef>
              <a:spcAft>
                <a:spcPct val="0"/>
              </a:spcAft>
            </a:pPr>
            <a:r>
              <a:rPr lang="ar-EG" sz="3200" dirty="0">
                <a:solidFill>
                  <a:srgbClr val="000000"/>
                </a:solidFill>
                <a:cs typeface="Arial" panose="020B0604020202020204" pitchFamily="34" charset="0"/>
              </a:rPr>
              <a:t>في إدارة الوقت</a:t>
            </a:r>
          </a:p>
        </p:txBody>
      </p:sp>
      <p:sp>
        <p:nvSpPr>
          <p:cNvPr id="6" name="AutoShape 1"/>
          <p:cNvSpPr>
            <a:spLocks noChangeArrowheads="1"/>
          </p:cNvSpPr>
          <p:nvPr/>
        </p:nvSpPr>
        <p:spPr bwMode="auto">
          <a:xfrm>
            <a:off x="1143000" y="3187700"/>
            <a:ext cx="5832612" cy="1101390"/>
          </a:xfrm>
          <a:prstGeom prst="roundRect">
            <a:avLst>
              <a:gd name="adj" fmla="val 11741"/>
            </a:avLst>
          </a:prstGeom>
          <a:gradFill rotWithShape="1">
            <a:gsLst>
              <a:gs pos="0">
                <a:srgbClr val="C0504D"/>
              </a:gs>
              <a:gs pos="100000">
                <a:srgbClr val="E5BAB8"/>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من يقود الآخر </a:t>
            </a:r>
            <a:r>
              <a:rPr lang="ar-EG" sz="3200" dirty="0" smtClean="0">
                <a:solidFill>
                  <a:srgbClr val="000000"/>
                </a:solidFill>
                <a:cs typeface="Arial" panose="020B0604020202020204" pitchFamily="34" charset="0"/>
              </a:rPr>
              <a:t>:النملة </a:t>
            </a:r>
            <a:r>
              <a:rPr lang="ar-EG" sz="3200" dirty="0">
                <a:solidFill>
                  <a:srgbClr val="000000"/>
                </a:solidFill>
                <a:cs typeface="Arial" panose="020B0604020202020204" pitchFamily="34" charset="0"/>
              </a:rPr>
              <a:t>أم الفيل ؟!!</a:t>
            </a:r>
          </a:p>
        </p:txBody>
      </p:sp>
      <p:sp>
        <p:nvSpPr>
          <p:cNvPr id="7" name="AutoShape 1"/>
          <p:cNvSpPr>
            <a:spLocks noChangeArrowheads="1"/>
          </p:cNvSpPr>
          <p:nvPr/>
        </p:nvSpPr>
        <p:spPr bwMode="auto">
          <a:xfrm>
            <a:off x="1179516" y="1803400"/>
            <a:ext cx="5832612" cy="1101390"/>
          </a:xfrm>
          <a:prstGeom prst="roundRect">
            <a:avLst>
              <a:gd name="adj" fmla="val 11741"/>
            </a:avLst>
          </a:prstGeom>
          <a:gradFill rotWithShape="1">
            <a:gsLst>
              <a:gs pos="0">
                <a:srgbClr val="800080"/>
              </a:gs>
              <a:gs pos="100000">
                <a:srgbClr val="CD9ACD"/>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قيمة الدقيقة الواحدة في حياتك</a:t>
            </a:r>
          </a:p>
        </p:txBody>
      </p:sp>
      <p:grpSp>
        <p:nvGrpSpPr>
          <p:cNvPr id="8" name="Group 7"/>
          <p:cNvGrpSpPr>
            <a:grpSpLocks/>
          </p:cNvGrpSpPr>
          <p:nvPr/>
        </p:nvGrpSpPr>
        <p:grpSpPr bwMode="auto">
          <a:xfrm>
            <a:off x="6677025" y="1651000"/>
            <a:ext cx="1323975" cy="1320800"/>
            <a:chOff x="0" y="0"/>
            <a:chExt cx="1360" cy="1356"/>
          </a:xfrm>
        </p:grpSpPr>
        <p:grpSp>
          <p:nvGrpSpPr>
            <p:cNvPr id="9" name="Group 8"/>
            <p:cNvGrpSpPr>
              <a:grpSpLocks/>
            </p:cNvGrpSpPr>
            <p:nvPr/>
          </p:nvGrpSpPr>
          <p:grpSpPr bwMode="auto">
            <a:xfrm>
              <a:off x="0" y="0"/>
              <a:ext cx="1360" cy="1356"/>
              <a:chOff x="0" y="0"/>
              <a:chExt cx="1248" cy="1240"/>
            </a:xfrm>
          </p:grpSpPr>
          <p:sp>
            <p:nvSpPr>
              <p:cNvPr id="11" name="Oval 7"/>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2" name="Oval 8"/>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3" name="Oval 9"/>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4" name="Oval 10"/>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5" name="Oval 11"/>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10" name="Oval 12"/>
            <p:cNvSpPr>
              <a:spLocks noChangeArrowheads="1"/>
            </p:cNvSpPr>
            <p:nvPr/>
          </p:nvSpPr>
          <p:spPr bwMode="auto">
            <a:xfrm>
              <a:off x="161" y="148"/>
              <a:ext cx="1052" cy="1054"/>
            </a:xfrm>
            <a:prstGeom prst="ellipse">
              <a:avLst/>
            </a:prstGeom>
            <a:gradFill rotWithShape="1">
              <a:gsLst>
                <a:gs pos="0">
                  <a:srgbClr val="3A003A"/>
                </a:gs>
                <a:gs pos="100000">
                  <a:srgbClr val="80008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16" name="Group 15"/>
          <p:cNvGrpSpPr>
            <a:grpSpLocks/>
          </p:cNvGrpSpPr>
          <p:nvPr/>
        </p:nvGrpSpPr>
        <p:grpSpPr bwMode="auto">
          <a:xfrm>
            <a:off x="6907213" y="1858963"/>
            <a:ext cx="879475" cy="885825"/>
            <a:chOff x="0" y="0"/>
            <a:chExt cx="876" cy="882"/>
          </a:xfrm>
        </p:grpSpPr>
        <p:sp>
          <p:nvSpPr>
            <p:cNvPr id="17" name="Oval 16"/>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8" name="Line 15"/>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9" name="Line 16"/>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0" name="Freeform 19"/>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1" name="Freeform 20"/>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2" name="Freeform 21"/>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3" name="Freeform 22"/>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4" name="Rectangle 23"/>
          <p:cNvSpPr>
            <a:spLocks noChangeArrowheads="1"/>
          </p:cNvSpPr>
          <p:nvPr/>
        </p:nvSpPr>
        <p:spPr bwMode="auto">
          <a:xfrm>
            <a:off x="7107171" y="19558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1</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25" name="Group 24"/>
          <p:cNvGrpSpPr>
            <a:grpSpLocks/>
          </p:cNvGrpSpPr>
          <p:nvPr/>
        </p:nvGrpSpPr>
        <p:grpSpPr bwMode="auto">
          <a:xfrm>
            <a:off x="6705600" y="3098800"/>
            <a:ext cx="1323975" cy="1320800"/>
            <a:chOff x="0" y="0"/>
            <a:chExt cx="1360" cy="1356"/>
          </a:xfrm>
        </p:grpSpPr>
        <p:grpSp>
          <p:nvGrpSpPr>
            <p:cNvPr id="26" name="Group 25"/>
            <p:cNvGrpSpPr>
              <a:grpSpLocks/>
            </p:cNvGrpSpPr>
            <p:nvPr/>
          </p:nvGrpSpPr>
          <p:grpSpPr bwMode="auto">
            <a:xfrm>
              <a:off x="0" y="0"/>
              <a:ext cx="1360" cy="1356"/>
              <a:chOff x="0" y="0"/>
              <a:chExt cx="1248" cy="1240"/>
            </a:xfrm>
          </p:grpSpPr>
          <p:sp>
            <p:nvSpPr>
              <p:cNvPr id="28" name="Oval 28"/>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9" name="Oval 29"/>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0" name="Oval 30"/>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1" name="Oval 31"/>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2" name="Oval 32"/>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7" name="Oval 33"/>
            <p:cNvSpPr>
              <a:spLocks noChangeArrowheads="1"/>
            </p:cNvSpPr>
            <p:nvPr/>
          </p:nvSpPr>
          <p:spPr bwMode="auto">
            <a:xfrm>
              <a:off x="161" y="148"/>
              <a:ext cx="1052" cy="1054"/>
            </a:xfrm>
            <a:prstGeom prst="ellipse">
              <a:avLst/>
            </a:prstGeom>
            <a:gradFill rotWithShape="1">
              <a:gsLst>
                <a:gs pos="0">
                  <a:srgbClr val="572423"/>
                </a:gs>
                <a:gs pos="100000">
                  <a:srgbClr val="C0504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33" name="Group 32"/>
          <p:cNvGrpSpPr>
            <a:grpSpLocks/>
          </p:cNvGrpSpPr>
          <p:nvPr/>
        </p:nvGrpSpPr>
        <p:grpSpPr bwMode="auto">
          <a:xfrm>
            <a:off x="6919913" y="3306764"/>
            <a:ext cx="879475" cy="885825"/>
            <a:chOff x="0" y="0"/>
            <a:chExt cx="876" cy="882"/>
          </a:xfrm>
        </p:grpSpPr>
        <p:sp>
          <p:nvSpPr>
            <p:cNvPr id="34" name="Oval 33"/>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5" name="Line 36"/>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6" name="Line 37"/>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7" name="Freeform 36"/>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8" name="Freeform 37"/>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9" name="Freeform 38"/>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0" name="Freeform 39"/>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1" name="Rectangle 40"/>
          <p:cNvSpPr>
            <a:spLocks noChangeArrowheads="1"/>
          </p:cNvSpPr>
          <p:nvPr/>
        </p:nvSpPr>
        <p:spPr bwMode="auto">
          <a:xfrm>
            <a:off x="7135746" y="34036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2</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42" name="Group 41"/>
          <p:cNvGrpSpPr>
            <a:grpSpLocks/>
          </p:cNvGrpSpPr>
          <p:nvPr/>
        </p:nvGrpSpPr>
        <p:grpSpPr bwMode="auto">
          <a:xfrm>
            <a:off x="6753225" y="4470400"/>
            <a:ext cx="1323975" cy="1320800"/>
            <a:chOff x="0" y="0"/>
            <a:chExt cx="1360" cy="1356"/>
          </a:xfrm>
        </p:grpSpPr>
        <p:grpSp>
          <p:nvGrpSpPr>
            <p:cNvPr id="43" name="Group 42"/>
            <p:cNvGrpSpPr>
              <a:grpSpLocks/>
            </p:cNvGrpSpPr>
            <p:nvPr/>
          </p:nvGrpSpPr>
          <p:grpSpPr bwMode="auto">
            <a:xfrm>
              <a:off x="0" y="0"/>
              <a:ext cx="1360" cy="1356"/>
              <a:chOff x="0" y="0"/>
              <a:chExt cx="1248" cy="1240"/>
            </a:xfrm>
          </p:grpSpPr>
          <p:sp>
            <p:nvSpPr>
              <p:cNvPr id="45" name="Oval 49"/>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6" name="Oval 50"/>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7" name="Oval 51"/>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8" name="Oval 52"/>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9" name="Oval 53"/>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4" name="Oval 54"/>
            <p:cNvSpPr>
              <a:spLocks noChangeArrowheads="1"/>
            </p:cNvSpPr>
            <p:nvPr/>
          </p:nvSpPr>
          <p:spPr bwMode="auto">
            <a:xfrm>
              <a:off x="161" y="148"/>
              <a:ext cx="1052" cy="1054"/>
            </a:xfrm>
            <a:prstGeom prst="ellipse">
              <a:avLst/>
            </a:prstGeom>
            <a:gradFill rotWithShape="1">
              <a:gsLst>
                <a:gs pos="0">
                  <a:srgbClr val="233B57"/>
                </a:gs>
                <a:gs pos="100000">
                  <a:srgbClr val="4F81B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50" name="Group 49"/>
          <p:cNvGrpSpPr>
            <a:grpSpLocks/>
          </p:cNvGrpSpPr>
          <p:nvPr/>
        </p:nvGrpSpPr>
        <p:grpSpPr bwMode="auto">
          <a:xfrm>
            <a:off x="6967538" y="4678363"/>
            <a:ext cx="879475" cy="885825"/>
            <a:chOff x="0" y="0"/>
            <a:chExt cx="876" cy="882"/>
          </a:xfrm>
        </p:grpSpPr>
        <p:sp>
          <p:nvSpPr>
            <p:cNvPr id="51" name="Oval 50"/>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2" name="Line 57"/>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3" name="Line 58"/>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4" name="Freeform 53"/>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5" name="Freeform 54"/>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6" name="Freeform 55"/>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7" name="Freeform 56"/>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58" name="Rectangle 57"/>
          <p:cNvSpPr>
            <a:spLocks noChangeArrowheads="1"/>
          </p:cNvSpPr>
          <p:nvPr/>
        </p:nvSpPr>
        <p:spPr bwMode="auto">
          <a:xfrm>
            <a:off x="7183371" y="47752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3</a:t>
            </a:r>
            <a:endParaRPr lang="ar-EG" altLang="en-US" sz="4000" dirty="0">
              <a:solidFill>
                <a:srgbClr val="000000"/>
              </a:solidFill>
              <a:latin typeface="Arial" panose="020B0604020202020204" pitchFamily="34" charset="0"/>
              <a:cs typeface="Arial" panose="020B0604020202020204" pitchFamily="34" charset="0"/>
            </a:endParaRPr>
          </a:p>
        </p:txBody>
      </p:sp>
      <p:sp>
        <p:nvSpPr>
          <p:cNvPr id="77" name="AutoShape 7"/>
          <p:cNvSpPr>
            <a:spLocks noChangeArrowheads="1"/>
          </p:cNvSpPr>
          <p:nvPr/>
        </p:nvSpPr>
        <p:spPr bwMode="auto">
          <a:xfrm>
            <a:off x="1295400" y="282575"/>
            <a:ext cx="5957888" cy="708025"/>
          </a:xfrm>
          <a:prstGeom prst="roundRect">
            <a:avLst>
              <a:gd name="adj" fmla="val 50000"/>
            </a:avLst>
          </a:prstGeom>
          <a:gradFill rotWithShape="1">
            <a:gsLst>
              <a:gs pos="0">
                <a:srgbClr val="00B0F0"/>
              </a:gs>
              <a:gs pos="100000">
                <a:srgbClr val="3CA1E6">
                  <a:alpha val="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برنامج اليوم </a:t>
            </a:r>
            <a:r>
              <a:rPr lang="ar-EG" sz="4000" dirty="0" smtClean="0">
                <a:latin typeface="SimHei" panose="02010609060101010101" pitchFamily="49" charset="-122"/>
              </a:rPr>
              <a:t>الخامس</a:t>
            </a:r>
            <a:endParaRPr lang="ar-EG" sz="4000" dirty="0">
              <a:latin typeface="SimHei" panose="02010609060101010101" pitchFamily="49" charset="-122"/>
            </a:endParaRPr>
          </a:p>
        </p:txBody>
      </p:sp>
    </p:spTree>
    <p:extLst>
      <p:ext uri="{BB962C8B-B14F-4D97-AF65-F5344CB8AC3E}">
        <p14:creationId xmlns:p14="http://schemas.microsoft.com/office/powerpoint/2010/main" xmlns="" val="158726270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style.rotation</p:attrName>
                                        </p:attrNameLst>
                                      </p:cBhvr>
                                      <p:tavLst>
                                        <p:tav tm="0">
                                          <p:val>
                                            <p:fltVal val="720"/>
                                          </p:val>
                                        </p:tav>
                                        <p:tav tm="100000">
                                          <p:val>
                                            <p:fltVal val="0"/>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style.rotation</p:attrName>
                                        </p:attrNameLst>
                                      </p:cBhvr>
                                      <p:tavLst>
                                        <p:tav tm="0">
                                          <p:val>
                                            <p:fltVal val="720"/>
                                          </p:val>
                                        </p:tav>
                                        <p:tav tm="100000">
                                          <p:val>
                                            <p:fltVal val="0"/>
                                          </p:val>
                                        </p:tav>
                                      </p:tavLst>
                                    </p:anim>
                                    <p:anim calcmode="lin" valueType="num">
                                      <p:cBhvr>
                                        <p:cTn id="21" dur="2000" fill="hold"/>
                                        <p:tgtEl>
                                          <p:spTgt spid="7"/>
                                        </p:tgtEl>
                                        <p:attrNameLst>
                                          <p:attrName>ppt_h</p:attrName>
                                        </p:attrNameLst>
                                      </p:cBhvr>
                                      <p:tavLst>
                                        <p:tav tm="0">
                                          <p:val>
                                            <p:fltVal val="0"/>
                                          </p:val>
                                        </p:tav>
                                        <p:tav tm="100000">
                                          <p:val>
                                            <p:strVal val="#ppt_h"/>
                                          </p:val>
                                        </p:tav>
                                      </p:tavLst>
                                    </p:anim>
                                    <p:anim calcmode="lin" valueType="num">
                                      <p:cBhvr>
                                        <p:cTn id="22" dur="2000" fill="hold"/>
                                        <p:tgtEl>
                                          <p:spTgt spid="7"/>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style.rotation</p:attrName>
                                        </p:attrNameLst>
                                      </p:cBhvr>
                                      <p:tavLst>
                                        <p:tav tm="0">
                                          <p:val>
                                            <p:fltVal val="720"/>
                                          </p:val>
                                        </p:tav>
                                        <p:tav tm="100000">
                                          <p:val>
                                            <p:fltVal val="0"/>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anim calcmode="lin" valueType="num">
                                      <p:cBhvr>
                                        <p:cTn id="28" dur="2000" fill="hold"/>
                                        <p:tgtEl>
                                          <p:spTgt spid="8"/>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style.rotation</p:attrName>
                                        </p:attrNameLst>
                                      </p:cBhvr>
                                      <p:tavLst>
                                        <p:tav tm="0">
                                          <p:val>
                                            <p:fltVal val="720"/>
                                          </p:val>
                                        </p:tav>
                                        <p:tav tm="100000">
                                          <p:val>
                                            <p:fltVal val="0"/>
                                          </p:val>
                                        </p:tav>
                                      </p:tavLst>
                                    </p:anim>
                                    <p:anim calcmode="lin" valueType="num">
                                      <p:cBhvr>
                                        <p:cTn id="33" dur="2000" fill="hold"/>
                                        <p:tgtEl>
                                          <p:spTgt spid="16"/>
                                        </p:tgtEl>
                                        <p:attrNameLst>
                                          <p:attrName>ppt_h</p:attrName>
                                        </p:attrNameLst>
                                      </p:cBhvr>
                                      <p:tavLst>
                                        <p:tav tm="0">
                                          <p:val>
                                            <p:fltVal val="0"/>
                                          </p:val>
                                        </p:tav>
                                        <p:tav tm="100000">
                                          <p:val>
                                            <p:strVal val="#ppt_h"/>
                                          </p:val>
                                        </p:tav>
                                      </p:tavLst>
                                    </p:anim>
                                    <p:anim calcmode="lin" valueType="num">
                                      <p:cBhvr>
                                        <p:cTn id="34" dur="2000" fill="hold"/>
                                        <p:tgtEl>
                                          <p:spTgt spid="16"/>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anim calcmode="lin" valueType="num">
                                      <p:cBhvr>
                                        <p:cTn id="38" dur="2000" fill="hold"/>
                                        <p:tgtEl>
                                          <p:spTgt spid="24"/>
                                        </p:tgtEl>
                                        <p:attrNameLst>
                                          <p:attrName>style.rotation</p:attrName>
                                        </p:attrNameLst>
                                      </p:cBhvr>
                                      <p:tavLst>
                                        <p:tav tm="0">
                                          <p:val>
                                            <p:fltVal val="720"/>
                                          </p:val>
                                        </p:tav>
                                        <p:tav tm="100000">
                                          <p:val>
                                            <p:fltVal val="0"/>
                                          </p:val>
                                        </p:tav>
                                      </p:tavLst>
                                    </p:anim>
                                    <p:anim calcmode="lin" valueType="num">
                                      <p:cBhvr>
                                        <p:cTn id="39" dur="2000" fill="hold"/>
                                        <p:tgtEl>
                                          <p:spTgt spid="24"/>
                                        </p:tgtEl>
                                        <p:attrNameLst>
                                          <p:attrName>ppt_h</p:attrName>
                                        </p:attrNameLst>
                                      </p:cBhvr>
                                      <p:tavLst>
                                        <p:tav tm="0">
                                          <p:val>
                                            <p:fltVal val="0"/>
                                          </p:val>
                                        </p:tav>
                                        <p:tav tm="100000">
                                          <p:val>
                                            <p:strVal val="#ppt_h"/>
                                          </p:val>
                                        </p:tav>
                                      </p:tavLst>
                                    </p:anim>
                                    <p:anim calcmode="lin" valueType="num">
                                      <p:cBhvr>
                                        <p:cTn id="40" dur="2000" fill="hold"/>
                                        <p:tgtEl>
                                          <p:spTgt spid="24"/>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000"/>
                                        <p:tgtEl>
                                          <p:spTgt spid="25"/>
                                        </p:tgtEl>
                                      </p:cBhvr>
                                    </p:animEffect>
                                    <p:anim calcmode="lin" valueType="num">
                                      <p:cBhvr>
                                        <p:cTn id="44" dur="2000" fill="hold"/>
                                        <p:tgtEl>
                                          <p:spTgt spid="25"/>
                                        </p:tgtEl>
                                        <p:attrNameLst>
                                          <p:attrName>style.rotation</p:attrName>
                                        </p:attrNameLst>
                                      </p:cBhvr>
                                      <p:tavLst>
                                        <p:tav tm="0">
                                          <p:val>
                                            <p:fltVal val="720"/>
                                          </p:val>
                                        </p:tav>
                                        <p:tav tm="100000">
                                          <p:val>
                                            <p:fltVal val="0"/>
                                          </p:val>
                                        </p:tav>
                                      </p:tavLst>
                                    </p:anim>
                                    <p:anim calcmode="lin" valueType="num">
                                      <p:cBhvr>
                                        <p:cTn id="45" dur="2000" fill="hold"/>
                                        <p:tgtEl>
                                          <p:spTgt spid="25"/>
                                        </p:tgtEl>
                                        <p:attrNameLst>
                                          <p:attrName>ppt_h</p:attrName>
                                        </p:attrNameLst>
                                      </p:cBhvr>
                                      <p:tavLst>
                                        <p:tav tm="0">
                                          <p:val>
                                            <p:fltVal val="0"/>
                                          </p:val>
                                        </p:tav>
                                        <p:tav tm="100000">
                                          <p:val>
                                            <p:strVal val="#ppt_h"/>
                                          </p:val>
                                        </p:tav>
                                      </p:tavLst>
                                    </p:anim>
                                    <p:anim calcmode="lin" valueType="num">
                                      <p:cBhvr>
                                        <p:cTn id="46" dur="2000" fill="hold"/>
                                        <p:tgtEl>
                                          <p:spTgt spid="25"/>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2000"/>
                                        <p:tgtEl>
                                          <p:spTgt spid="33"/>
                                        </p:tgtEl>
                                      </p:cBhvr>
                                    </p:animEffect>
                                    <p:anim calcmode="lin" valueType="num">
                                      <p:cBhvr>
                                        <p:cTn id="50" dur="2000" fill="hold"/>
                                        <p:tgtEl>
                                          <p:spTgt spid="33"/>
                                        </p:tgtEl>
                                        <p:attrNameLst>
                                          <p:attrName>style.rotation</p:attrName>
                                        </p:attrNameLst>
                                      </p:cBhvr>
                                      <p:tavLst>
                                        <p:tav tm="0">
                                          <p:val>
                                            <p:fltVal val="720"/>
                                          </p:val>
                                        </p:tav>
                                        <p:tav tm="100000">
                                          <p:val>
                                            <p:fltVal val="0"/>
                                          </p:val>
                                        </p:tav>
                                      </p:tavLst>
                                    </p:anim>
                                    <p:anim calcmode="lin" valueType="num">
                                      <p:cBhvr>
                                        <p:cTn id="51" dur="2000" fill="hold"/>
                                        <p:tgtEl>
                                          <p:spTgt spid="33"/>
                                        </p:tgtEl>
                                        <p:attrNameLst>
                                          <p:attrName>ppt_h</p:attrName>
                                        </p:attrNameLst>
                                      </p:cBhvr>
                                      <p:tavLst>
                                        <p:tav tm="0">
                                          <p:val>
                                            <p:fltVal val="0"/>
                                          </p:val>
                                        </p:tav>
                                        <p:tav tm="100000">
                                          <p:val>
                                            <p:strVal val="#ppt_h"/>
                                          </p:val>
                                        </p:tav>
                                      </p:tavLst>
                                    </p:anim>
                                    <p:anim calcmode="lin" valueType="num">
                                      <p:cBhvr>
                                        <p:cTn id="52" dur="2000" fill="hold"/>
                                        <p:tgtEl>
                                          <p:spTgt spid="33"/>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2000"/>
                                        <p:tgtEl>
                                          <p:spTgt spid="42"/>
                                        </p:tgtEl>
                                      </p:cBhvr>
                                    </p:animEffect>
                                    <p:anim calcmode="lin" valueType="num">
                                      <p:cBhvr>
                                        <p:cTn id="62" dur="2000" fill="hold"/>
                                        <p:tgtEl>
                                          <p:spTgt spid="42"/>
                                        </p:tgtEl>
                                        <p:attrNameLst>
                                          <p:attrName>style.rotation</p:attrName>
                                        </p:attrNameLst>
                                      </p:cBhvr>
                                      <p:tavLst>
                                        <p:tav tm="0">
                                          <p:val>
                                            <p:fltVal val="720"/>
                                          </p:val>
                                        </p:tav>
                                        <p:tav tm="100000">
                                          <p:val>
                                            <p:fltVal val="0"/>
                                          </p:val>
                                        </p:tav>
                                      </p:tavLst>
                                    </p:anim>
                                    <p:anim calcmode="lin" valueType="num">
                                      <p:cBhvr>
                                        <p:cTn id="63" dur="2000" fill="hold"/>
                                        <p:tgtEl>
                                          <p:spTgt spid="42"/>
                                        </p:tgtEl>
                                        <p:attrNameLst>
                                          <p:attrName>ppt_h</p:attrName>
                                        </p:attrNameLst>
                                      </p:cBhvr>
                                      <p:tavLst>
                                        <p:tav tm="0">
                                          <p:val>
                                            <p:fltVal val="0"/>
                                          </p:val>
                                        </p:tav>
                                        <p:tav tm="100000">
                                          <p:val>
                                            <p:strVal val="#ppt_h"/>
                                          </p:val>
                                        </p:tav>
                                      </p:tavLst>
                                    </p:anim>
                                    <p:anim calcmode="lin" valueType="num">
                                      <p:cBhvr>
                                        <p:cTn id="64" dur="2000" fill="hold"/>
                                        <p:tgtEl>
                                          <p:spTgt spid="42"/>
                                        </p:tgtEl>
                                        <p:attrNameLst>
                                          <p:attrName>ppt_w</p:attrName>
                                        </p:attrNameLst>
                                      </p:cBhvr>
                                      <p:tavLst>
                                        <p:tav tm="0">
                                          <p:val>
                                            <p:fltVal val="0"/>
                                          </p:val>
                                        </p:tav>
                                        <p:tav tm="100000">
                                          <p:val>
                                            <p:strVal val="#ppt_w"/>
                                          </p:val>
                                        </p:tav>
                                      </p:tavLst>
                                    </p:anim>
                                  </p:childTnLst>
                                </p:cTn>
                              </p:par>
                              <p:par>
                                <p:cTn id="65" presetID="35"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2000"/>
                                        <p:tgtEl>
                                          <p:spTgt spid="50"/>
                                        </p:tgtEl>
                                      </p:cBhvr>
                                    </p:animEffect>
                                    <p:anim calcmode="lin" valueType="num">
                                      <p:cBhvr>
                                        <p:cTn id="68" dur="2000" fill="hold"/>
                                        <p:tgtEl>
                                          <p:spTgt spid="50"/>
                                        </p:tgtEl>
                                        <p:attrNameLst>
                                          <p:attrName>style.rotation</p:attrName>
                                        </p:attrNameLst>
                                      </p:cBhvr>
                                      <p:tavLst>
                                        <p:tav tm="0">
                                          <p:val>
                                            <p:fltVal val="720"/>
                                          </p:val>
                                        </p:tav>
                                        <p:tav tm="100000">
                                          <p:val>
                                            <p:fltVal val="0"/>
                                          </p:val>
                                        </p:tav>
                                      </p:tavLst>
                                    </p:anim>
                                    <p:anim calcmode="lin" valueType="num">
                                      <p:cBhvr>
                                        <p:cTn id="69" dur="2000" fill="hold"/>
                                        <p:tgtEl>
                                          <p:spTgt spid="50"/>
                                        </p:tgtEl>
                                        <p:attrNameLst>
                                          <p:attrName>ppt_h</p:attrName>
                                        </p:attrNameLst>
                                      </p:cBhvr>
                                      <p:tavLst>
                                        <p:tav tm="0">
                                          <p:val>
                                            <p:fltVal val="0"/>
                                          </p:val>
                                        </p:tav>
                                        <p:tav tm="100000">
                                          <p:val>
                                            <p:strVal val="#ppt_h"/>
                                          </p:val>
                                        </p:tav>
                                      </p:tavLst>
                                    </p:anim>
                                    <p:anim calcmode="lin" valueType="num">
                                      <p:cBhvr>
                                        <p:cTn id="70" dur="2000" fill="hold"/>
                                        <p:tgtEl>
                                          <p:spTgt spid="50"/>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2000"/>
                                        <p:tgtEl>
                                          <p:spTgt spid="58"/>
                                        </p:tgtEl>
                                      </p:cBhvr>
                                    </p:animEffect>
                                    <p:anim calcmode="lin" valueType="num">
                                      <p:cBhvr>
                                        <p:cTn id="74" dur="2000" fill="hold"/>
                                        <p:tgtEl>
                                          <p:spTgt spid="58"/>
                                        </p:tgtEl>
                                        <p:attrNameLst>
                                          <p:attrName>style.rotation</p:attrName>
                                        </p:attrNameLst>
                                      </p:cBhvr>
                                      <p:tavLst>
                                        <p:tav tm="0">
                                          <p:val>
                                            <p:fltVal val="720"/>
                                          </p:val>
                                        </p:tav>
                                        <p:tav tm="100000">
                                          <p:val>
                                            <p:fltVal val="0"/>
                                          </p:val>
                                        </p:tav>
                                      </p:tavLst>
                                    </p:anim>
                                    <p:anim calcmode="lin" valueType="num">
                                      <p:cBhvr>
                                        <p:cTn id="75" dur="2000" fill="hold"/>
                                        <p:tgtEl>
                                          <p:spTgt spid="58"/>
                                        </p:tgtEl>
                                        <p:attrNameLst>
                                          <p:attrName>ppt_h</p:attrName>
                                        </p:attrNameLst>
                                      </p:cBhvr>
                                      <p:tavLst>
                                        <p:tav tm="0">
                                          <p:val>
                                            <p:fltVal val="0"/>
                                          </p:val>
                                        </p:tav>
                                        <p:tav tm="100000">
                                          <p:val>
                                            <p:strVal val="#ppt_h"/>
                                          </p:val>
                                        </p:tav>
                                      </p:tavLst>
                                    </p:anim>
                                    <p:anim calcmode="lin" valueType="num">
                                      <p:cBhvr>
                                        <p:cTn id="76" dur="2000" fill="hold"/>
                                        <p:tgtEl>
                                          <p:spTgt spid="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4" grpId="0"/>
      <p:bldP spid="41" grpId="0"/>
      <p:bldP spid="5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1"/>
          <p:cNvSpPr>
            <a:spLocks noChangeArrowheads="1"/>
          </p:cNvSpPr>
          <p:nvPr/>
        </p:nvSpPr>
        <p:spPr bwMode="auto">
          <a:xfrm>
            <a:off x="1143000" y="4633912"/>
            <a:ext cx="5832612" cy="1101390"/>
          </a:xfrm>
          <a:prstGeom prst="roundRect">
            <a:avLst>
              <a:gd name="adj" fmla="val 11741"/>
            </a:avLst>
          </a:prstGeom>
          <a:gradFill rotWithShape="1">
            <a:gsLst>
              <a:gs pos="0">
                <a:srgbClr val="4F81BD"/>
              </a:gs>
              <a:gs pos="100000">
                <a:srgbClr val="B8CDE5"/>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فن إدارة الوقت للمرأة العاملة</a:t>
            </a:r>
          </a:p>
        </p:txBody>
      </p:sp>
      <p:sp>
        <p:nvSpPr>
          <p:cNvPr id="6" name="AutoShape 1"/>
          <p:cNvSpPr>
            <a:spLocks noChangeArrowheads="1"/>
          </p:cNvSpPr>
          <p:nvPr/>
        </p:nvSpPr>
        <p:spPr bwMode="auto">
          <a:xfrm>
            <a:off x="1143000" y="3187700"/>
            <a:ext cx="5832612" cy="1101390"/>
          </a:xfrm>
          <a:prstGeom prst="roundRect">
            <a:avLst>
              <a:gd name="adj" fmla="val 11741"/>
            </a:avLst>
          </a:prstGeom>
          <a:gradFill rotWithShape="1">
            <a:gsLst>
              <a:gs pos="0">
                <a:srgbClr val="C0504D"/>
              </a:gs>
              <a:gs pos="100000">
                <a:srgbClr val="E5BAB8"/>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smtClean="0">
                <a:solidFill>
                  <a:srgbClr val="000000"/>
                </a:solidFill>
                <a:cs typeface="Arial" panose="020B0604020202020204" pitchFamily="34" charset="0"/>
              </a:rPr>
              <a:t>المبادئ </a:t>
            </a:r>
            <a:r>
              <a:rPr lang="ar-EG" sz="3200" dirty="0">
                <a:solidFill>
                  <a:srgbClr val="000000"/>
                </a:solidFill>
                <a:cs typeface="Arial" panose="020B0604020202020204" pitchFamily="34" charset="0"/>
              </a:rPr>
              <a:t>العشرة لإدارة الوقت </a:t>
            </a:r>
            <a:r>
              <a:rPr lang="ar-EG" sz="3200" dirty="0" smtClean="0">
                <a:solidFill>
                  <a:srgbClr val="000000"/>
                </a:solidFill>
                <a:cs typeface="Arial" panose="020B0604020202020204" pitchFamily="34" charset="0"/>
              </a:rPr>
              <a:t>بفاعلية</a:t>
            </a:r>
            <a:endParaRPr lang="ar-EG" sz="3200" dirty="0">
              <a:solidFill>
                <a:srgbClr val="000000"/>
              </a:solidFill>
              <a:cs typeface="Arial" panose="020B0604020202020204" pitchFamily="34" charset="0"/>
            </a:endParaRPr>
          </a:p>
        </p:txBody>
      </p:sp>
      <p:sp>
        <p:nvSpPr>
          <p:cNvPr id="7" name="AutoShape 1"/>
          <p:cNvSpPr>
            <a:spLocks noChangeArrowheads="1"/>
          </p:cNvSpPr>
          <p:nvPr/>
        </p:nvSpPr>
        <p:spPr bwMode="auto">
          <a:xfrm>
            <a:off x="1179516" y="1803400"/>
            <a:ext cx="5832612" cy="1101390"/>
          </a:xfrm>
          <a:prstGeom prst="roundRect">
            <a:avLst>
              <a:gd name="adj" fmla="val 11741"/>
            </a:avLst>
          </a:prstGeom>
          <a:gradFill rotWithShape="1">
            <a:gsLst>
              <a:gs pos="0">
                <a:srgbClr val="800080"/>
              </a:gs>
              <a:gs pos="100000">
                <a:srgbClr val="CD9ACD"/>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فن إدارة الوقت قبل أن نبدأ</a:t>
            </a:r>
          </a:p>
        </p:txBody>
      </p:sp>
      <p:grpSp>
        <p:nvGrpSpPr>
          <p:cNvPr id="8" name="Group 7"/>
          <p:cNvGrpSpPr>
            <a:grpSpLocks/>
          </p:cNvGrpSpPr>
          <p:nvPr/>
        </p:nvGrpSpPr>
        <p:grpSpPr bwMode="auto">
          <a:xfrm>
            <a:off x="6677025" y="1651000"/>
            <a:ext cx="1323975" cy="1320800"/>
            <a:chOff x="0" y="0"/>
            <a:chExt cx="1360" cy="1356"/>
          </a:xfrm>
        </p:grpSpPr>
        <p:grpSp>
          <p:nvGrpSpPr>
            <p:cNvPr id="9" name="Group 8"/>
            <p:cNvGrpSpPr>
              <a:grpSpLocks/>
            </p:cNvGrpSpPr>
            <p:nvPr/>
          </p:nvGrpSpPr>
          <p:grpSpPr bwMode="auto">
            <a:xfrm>
              <a:off x="0" y="0"/>
              <a:ext cx="1360" cy="1356"/>
              <a:chOff x="0" y="0"/>
              <a:chExt cx="1248" cy="1240"/>
            </a:xfrm>
          </p:grpSpPr>
          <p:sp>
            <p:nvSpPr>
              <p:cNvPr id="11" name="Oval 7"/>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2" name="Oval 8"/>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3" name="Oval 9"/>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4" name="Oval 10"/>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5" name="Oval 11"/>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10" name="Oval 12"/>
            <p:cNvSpPr>
              <a:spLocks noChangeArrowheads="1"/>
            </p:cNvSpPr>
            <p:nvPr/>
          </p:nvSpPr>
          <p:spPr bwMode="auto">
            <a:xfrm>
              <a:off x="161" y="148"/>
              <a:ext cx="1052" cy="1054"/>
            </a:xfrm>
            <a:prstGeom prst="ellipse">
              <a:avLst/>
            </a:prstGeom>
            <a:gradFill rotWithShape="1">
              <a:gsLst>
                <a:gs pos="0">
                  <a:srgbClr val="3A003A"/>
                </a:gs>
                <a:gs pos="100000">
                  <a:srgbClr val="80008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16" name="Group 15"/>
          <p:cNvGrpSpPr>
            <a:grpSpLocks/>
          </p:cNvGrpSpPr>
          <p:nvPr/>
        </p:nvGrpSpPr>
        <p:grpSpPr bwMode="auto">
          <a:xfrm>
            <a:off x="6907213" y="1858963"/>
            <a:ext cx="879475" cy="885825"/>
            <a:chOff x="0" y="0"/>
            <a:chExt cx="876" cy="882"/>
          </a:xfrm>
        </p:grpSpPr>
        <p:sp>
          <p:nvSpPr>
            <p:cNvPr id="17" name="Oval 16"/>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8" name="Line 15"/>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9" name="Line 16"/>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0" name="Freeform 19"/>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1" name="Freeform 20"/>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2" name="Freeform 21"/>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3" name="Freeform 22"/>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4" name="Rectangle 23"/>
          <p:cNvSpPr>
            <a:spLocks noChangeArrowheads="1"/>
          </p:cNvSpPr>
          <p:nvPr/>
        </p:nvSpPr>
        <p:spPr bwMode="auto">
          <a:xfrm>
            <a:off x="7107171" y="19558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4</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25" name="Group 24"/>
          <p:cNvGrpSpPr>
            <a:grpSpLocks/>
          </p:cNvGrpSpPr>
          <p:nvPr/>
        </p:nvGrpSpPr>
        <p:grpSpPr bwMode="auto">
          <a:xfrm>
            <a:off x="6705600" y="3098800"/>
            <a:ext cx="1323975" cy="1320800"/>
            <a:chOff x="0" y="0"/>
            <a:chExt cx="1360" cy="1356"/>
          </a:xfrm>
        </p:grpSpPr>
        <p:grpSp>
          <p:nvGrpSpPr>
            <p:cNvPr id="26" name="Group 25"/>
            <p:cNvGrpSpPr>
              <a:grpSpLocks/>
            </p:cNvGrpSpPr>
            <p:nvPr/>
          </p:nvGrpSpPr>
          <p:grpSpPr bwMode="auto">
            <a:xfrm>
              <a:off x="0" y="0"/>
              <a:ext cx="1360" cy="1356"/>
              <a:chOff x="0" y="0"/>
              <a:chExt cx="1248" cy="1240"/>
            </a:xfrm>
          </p:grpSpPr>
          <p:sp>
            <p:nvSpPr>
              <p:cNvPr id="28" name="Oval 28"/>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9" name="Oval 29"/>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0" name="Oval 30"/>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1" name="Oval 31"/>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2" name="Oval 32"/>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7" name="Oval 33"/>
            <p:cNvSpPr>
              <a:spLocks noChangeArrowheads="1"/>
            </p:cNvSpPr>
            <p:nvPr/>
          </p:nvSpPr>
          <p:spPr bwMode="auto">
            <a:xfrm>
              <a:off x="161" y="148"/>
              <a:ext cx="1052" cy="1054"/>
            </a:xfrm>
            <a:prstGeom prst="ellipse">
              <a:avLst/>
            </a:prstGeom>
            <a:gradFill rotWithShape="1">
              <a:gsLst>
                <a:gs pos="0">
                  <a:srgbClr val="572423"/>
                </a:gs>
                <a:gs pos="100000">
                  <a:srgbClr val="C0504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33" name="Group 32"/>
          <p:cNvGrpSpPr>
            <a:grpSpLocks/>
          </p:cNvGrpSpPr>
          <p:nvPr/>
        </p:nvGrpSpPr>
        <p:grpSpPr bwMode="auto">
          <a:xfrm>
            <a:off x="6919913" y="3306764"/>
            <a:ext cx="879475" cy="885825"/>
            <a:chOff x="0" y="0"/>
            <a:chExt cx="876" cy="882"/>
          </a:xfrm>
        </p:grpSpPr>
        <p:sp>
          <p:nvSpPr>
            <p:cNvPr id="34" name="Oval 33"/>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5" name="Line 36"/>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6" name="Line 37"/>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7" name="Freeform 36"/>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8" name="Freeform 37"/>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9" name="Freeform 38"/>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0" name="Freeform 39"/>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1" name="Rectangle 40"/>
          <p:cNvSpPr>
            <a:spLocks noChangeArrowheads="1"/>
          </p:cNvSpPr>
          <p:nvPr/>
        </p:nvSpPr>
        <p:spPr bwMode="auto">
          <a:xfrm>
            <a:off x="7135746" y="34036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5</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42" name="Group 41"/>
          <p:cNvGrpSpPr>
            <a:grpSpLocks/>
          </p:cNvGrpSpPr>
          <p:nvPr/>
        </p:nvGrpSpPr>
        <p:grpSpPr bwMode="auto">
          <a:xfrm>
            <a:off x="6753225" y="4470400"/>
            <a:ext cx="1323975" cy="1320800"/>
            <a:chOff x="0" y="0"/>
            <a:chExt cx="1360" cy="1356"/>
          </a:xfrm>
        </p:grpSpPr>
        <p:grpSp>
          <p:nvGrpSpPr>
            <p:cNvPr id="43" name="Group 42"/>
            <p:cNvGrpSpPr>
              <a:grpSpLocks/>
            </p:cNvGrpSpPr>
            <p:nvPr/>
          </p:nvGrpSpPr>
          <p:grpSpPr bwMode="auto">
            <a:xfrm>
              <a:off x="0" y="0"/>
              <a:ext cx="1360" cy="1356"/>
              <a:chOff x="0" y="0"/>
              <a:chExt cx="1248" cy="1240"/>
            </a:xfrm>
          </p:grpSpPr>
          <p:sp>
            <p:nvSpPr>
              <p:cNvPr id="45" name="Oval 49"/>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6" name="Oval 50"/>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7" name="Oval 51"/>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8" name="Oval 52"/>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9" name="Oval 53"/>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4" name="Oval 54"/>
            <p:cNvSpPr>
              <a:spLocks noChangeArrowheads="1"/>
            </p:cNvSpPr>
            <p:nvPr/>
          </p:nvSpPr>
          <p:spPr bwMode="auto">
            <a:xfrm>
              <a:off x="161" y="148"/>
              <a:ext cx="1052" cy="1054"/>
            </a:xfrm>
            <a:prstGeom prst="ellipse">
              <a:avLst/>
            </a:prstGeom>
            <a:gradFill rotWithShape="1">
              <a:gsLst>
                <a:gs pos="0">
                  <a:srgbClr val="233B57"/>
                </a:gs>
                <a:gs pos="100000">
                  <a:srgbClr val="4F81B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50" name="Group 49"/>
          <p:cNvGrpSpPr>
            <a:grpSpLocks/>
          </p:cNvGrpSpPr>
          <p:nvPr/>
        </p:nvGrpSpPr>
        <p:grpSpPr bwMode="auto">
          <a:xfrm>
            <a:off x="6967538" y="4678363"/>
            <a:ext cx="879475" cy="885825"/>
            <a:chOff x="0" y="0"/>
            <a:chExt cx="876" cy="882"/>
          </a:xfrm>
        </p:grpSpPr>
        <p:sp>
          <p:nvSpPr>
            <p:cNvPr id="51" name="Oval 50"/>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2" name="Line 57"/>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3" name="Line 58"/>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4" name="Freeform 53"/>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5" name="Freeform 54"/>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6" name="Freeform 55"/>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7" name="Freeform 56"/>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58" name="Rectangle 57"/>
          <p:cNvSpPr>
            <a:spLocks noChangeArrowheads="1"/>
          </p:cNvSpPr>
          <p:nvPr/>
        </p:nvSpPr>
        <p:spPr bwMode="auto">
          <a:xfrm>
            <a:off x="7183371" y="47752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6</a:t>
            </a:r>
            <a:endParaRPr lang="ar-EG" altLang="en-US" sz="4000" dirty="0">
              <a:solidFill>
                <a:srgbClr val="000000"/>
              </a:solidFill>
              <a:latin typeface="Arial" panose="020B0604020202020204" pitchFamily="34" charset="0"/>
              <a:cs typeface="Arial" panose="020B0604020202020204" pitchFamily="34" charset="0"/>
            </a:endParaRPr>
          </a:p>
        </p:txBody>
      </p:sp>
      <p:sp>
        <p:nvSpPr>
          <p:cNvPr id="77" name="AutoShape 7"/>
          <p:cNvSpPr>
            <a:spLocks noChangeArrowheads="1"/>
          </p:cNvSpPr>
          <p:nvPr/>
        </p:nvSpPr>
        <p:spPr bwMode="auto">
          <a:xfrm>
            <a:off x="1295400" y="282575"/>
            <a:ext cx="5957888" cy="708025"/>
          </a:xfrm>
          <a:prstGeom prst="roundRect">
            <a:avLst>
              <a:gd name="adj" fmla="val 50000"/>
            </a:avLst>
          </a:prstGeom>
          <a:gradFill rotWithShape="1">
            <a:gsLst>
              <a:gs pos="0">
                <a:srgbClr val="00B0F0"/>
              </a:gs>
              <a:gs pos="100000">
                <a:srgbClr val="3CA1E6">
                  <a:alpha val="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برنامج اليوم </a:t>
            </a:r>
            <a:r>
              <a:rPr lang="ar-EG" sz="4000" dirty="0" smtClean="0">
                <a:latin typeface="SimHei" panose="02010609060101010101" pitchFamily="49" charset="-122"/>
              </a:rPr>
              <a:t>الخامس</a:t>
            </a:r>
            <a:endParaRPr lang="ar-EG" sz="4000" dirty="0">
              <a:latin typeface="SimHei" panose="02010609060101010101" pitchFamily="49" charset="-122"/>
            </a:endParaRPr>
          </a:p>
        </p:txBody>
      </p:sp>
    </p:spTree>
    <p:extLst>
      <p:ext uri="{BB962C8B-B14F-4D97-AF65-F5344CB8AC3E}">
        <p14:creationId xmlns:p14="http://schemas.microsoft.com/office/powerpoint/2010/main" xmlns="" val="198109503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anim calcmode="lin" valueType="num">
                                      <p:cBhvr>
                                        <p:cTn id="14" dur="2000" fill="hold"/>
                                        <p:tgtEl>
                                          <p:spTgt spid="6"/>
                                        </p:tgtEl>
                                        <p:attrNameLst>
                                          <p:attrName>style.rotation</p:attrName>
                                        </p:attrNameLst>
                                      </p:cBhvr>
                                      <p:tavLst>
                                        <p:tav tm="0">
                                          <p:val>
                                            <p:fltVal val="720"/>
                                          </p:val>
                                        </p:tav>
                                        <p:tav tm="100000">
                                          <p:val>
                                            <p:fltVal val="0"/>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style.rotation</p:attrName>
                                        </p:attrNameLst>
                                      </p:cBhvr>
                                      <p:tavLst>
                                        <p:tav tm="0">
                                          <p:val>
                                            <p:fltVal val="720"/>
                                          </p:val>
                                        </p:tav>
                                        <p:tav tm="100000">
                                          <p:val>
                                            <p:fltVal val="0"/>
                                          </p:val>
                                        </p:tav>
                                      </p:tavLst>
                                    </p:anim>
                                    <p:anim calcmode="lin" valueType="num">
                                      <p:cBhvr>
                                        <p:cTn id="21" dur="2000" fill="hold"/>
                                        <p:tgtEl>
                                          <p:spTgt spid="7"/>
                                        </p:tgtEl>
                                        <p:attrNameLst>
                                          <p:attrName>ppt_h</p:attrName>
                                        </p:attrNameLst>
                                      </p:cBhvr>
                                      <p:tavLst>
                                        <p:tav tm="0">
                                          <p:val>
                                            <p:fltVal val="0"/>
                                          </p:val>
                                        </p:tav>
                                        <p:tav tm="100000">
                                          <p:val>
                                            <p:strVal val="#ppt_h"/>
                                          </p:val>
                                        </p:tav>
                                      </p:tavLst>
                                    </p:anim>
                                    <p:anim calcmode="lin" valueType="num">
                                      <p:cBhvr>
                                        <p:cTn id="22" dur="2000" fill="hold"/>
                                        <p:tgtEl>
                                          <p:spTgt spid="7"/>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style.rotation</p:attrName>
                                        </p:attrNameLst>
                                      </p:cBhvr>
                                      <p:tavLst>
                                        <p:tav tm="0">
                                          <p:val>
                                            <p:fltVal val="720"/>
                                          </p:val>
                                        </p:tav>
                                        <p:tav tm="100000">
                                          <p:val>
                                            <p:fltVal val="0"/>
                                          </p:val>
                                        </p:tav>
                                      </p:tavLst>
                                    </p:anim>
                                    <p:anim calcmode="lin" valueType="num">
                                      <p:cBhvr>
                                        <p:cTn id="27" dur="2000" fill="hold"/>
                                        <p:tgtEl>
                                          <p:spTgt spid="8"/>
                                        </p:tgtEl>
                                        <p:attrNameLst>
                                          <p:attrName>ppt_h</p:attrName>
                                        </p:attrNameLst>
                                      </p:cBhvr>
                                      <p:tavLst>
                                        <p:tav tm="0">
                                          <p:val>
                                            <p:fltVal val="0"/>
                                          </p:val>
                                        </p:tav>
                                        <p:tav tm="100000">
                                          <p:val>
                                            <p:strVal val="#ppt_h"/>
                                          </p:val>
                                        </p:tav>
                                      </p:tavLst>
                                    </p:anim>
                                    <p:anim calcmode="lin" valueType="num">
                                      <p:cBhvr>
                                        <p:cTn id="28" dur="2000" fill="hold"/>
                                        <p:tgtEl>
                                          <p:spTgt spid="8"/>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style.rotation</p:attrName>
                                        </p:attrNameLst>
                                      </p:cBhvr>
                                      <p:tavLst>
                                        <p:tav tm="0">
                                          <p:val>
                                            <p:fltVal val="720"/>
                                          </p:val>
                                        </p:tav>
                                        <p:tav tm="100000">
                                          <p:val>
                                            <p:fltVal val="0"/>
                                          </p:val>
                                        </p:tav>
                                      </p:tavLst>
                                    </p:anim>
                                    <p:anim calcmode="lin" valueType="num">
                                      <p:cBhvr>
                                        <p:cTn id="33" dur="2000" fill="hold"/>
                                        <p:tgtEl>
                                          <p:spTgt spid="16"/>
                                        </p:tgtEl>
                                        <p:attrNameLst>
                                          <p:attrName>ppt_h</p:attrName>
                                        </p:attrNameLst>
                                      </p:cBhvr>
                                      <p:tavLst>
                                        <p:tav tm="0">
                                          <p:val>
                                            <p:fltVal val="0"/>
                                          </p:val>
                                        </p:tav>
                                        <p:tav tm="100000">
                                          <p:val>
                                            <p:strVal val="#ppt_h"/>
                                          </p:val>
                                        </p:tav>
                                      </p:tavLst>
                                    </p:anim>
                                    <p:anim calcmode="lin" valueType="num">
                                      <p:cBhvr>
                                        <p:cTn id="34" dur="2000" fill="hold"/>
                                        <p:tgtEl>
                                          <p:spTgt spid="16"/>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anim calcmode="lin" valueType="num">
                                      <p:cBhvr>
                                        <p:cTn id="38" dur="2000" fill="hold"/>
                                        <p:tgtEl>
                                          <p:spTgt spid="24"/>
                                        </p:tgtEl>
                                        <p:attrNameLst>
                                          <p:attrName>style.rotation</p:attrName>
                                        </p:attrNameLst>
                                      </p:cBhvr>
                                      <p:tavLst>
                                        <p:tav tm="0">
                                          <p:val>
                                            <p:fltVal val="720"/>
                                          </p:val>
                                        </p:tav>
                                        <p:tav tm="100000">
                                          <p:val>
                                            <p:fltVal val="0"/>
                                          </p:val>
                                        </p:tav>
                                      </p:tavLst>
                                    </p:anim>
                                    <p:anim calcmode="lin" valueType="num">
                                      <p:cBhvr>
                                        <p:cTn id="39" dur="2000" fill="hold"/>
                                        <p:tgtEl>
                                          <p:spTgt spid="24"/>
                                        </p:tgtEl>
                                        <p:attrNameLst>
                                          <p:attrName>ppt_h</p:attrName>
                                        </p:attrNameLst>
                                      </p:cBhvr>
                                      <p:tavLst>
                                        <p:tav tm="0">
                                          <p:val>
                                            <p:fltVal val="0"/>
                                          </p:val>
                                        </p:tav>
                                        <p:tav tm="100000">
                                          <p:val>
                                            <p:strVal val="#ppt_h"/>
                                          </p:val>
                                        </p:tav>
                                      </p:tavLst>
                                    </p:anim>
                                    <p:anim calcmode="lin" valueType="num">
                                      <p:cBhvr>
                                        <p:cTn id="40" dur="2000" fill="hold"/>
                                        <p:tgtEl>
                                          <p:spTgt spid="24"/>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000"/>
                                        <p:tgtEl>
                                          <p:spTgt spid="25"/>
                                        </p:tgtEl>
                                      </p:cBhvr>
                                    </p:animEffect>
                                    <p:anim calcmode="lin" valueType="num">
                                      <p:cBhvr>
                                        <p:cTn id="44" dur="2000" fill="hold"/>
                                        <p:tgtEl>
                                          <p:spTgt spid="25"/>
                                        </p:tgtEl>
                                        <p:attrNameLst>
                                          <p:attrName>style.rotation</p:attrName>
                                        </p:attrNameLst>
                                      </p:cBhvr>
                                      <p:tavLst>
                                        <p:tav tm="0">
                                          <p:val>
                                            <p:fltVal val="720"/>
                                          </p:val>
                                        </p:tav>
                                        <p:tav tm="100000">
                                          <p:val>
                                            <p:fltVal val="0"/>
                                          </p:val>
                                        </p:tav>
                                      </p:tavLst>
                                    </p:anim>
                                    <p:anim calcmode="lin" valueType="num">
                                      <p:cBhvr>
                                        <p:cTn id="45" dur="2000" fill="hold"/>
                                        <p:tgtEl>
                                          <p:spTgt spid="25"/>
                                        </p:tgtEl>
                                        <p:attrNameLst>
                                          <p:attrName>ppt_h</p:attrName>
                                        </p:attrNameLst>
                                      </p:cBhvr>
                                      <p:tavLst>
                                        <p:tav tm="0">
                                          <p:val>
                                            <p:fltVal val="0"/>
                                          </p:val>
                                        </p:tav>
                                        <p:tav tm="100000">
                                          <p:val>
                                            <p:strVal val="#ppt_h"/>
                                          </p:val>
                                        </p:tav>
                                      </p:tavLst>
                                    </p:anim>
                                    <p:anim calcmode="lin" valueType="num">
                                      <p:cBhvr>
                                        <p:cTn id="46" dur="2000" fill="hold"/>
                                        <p:tgtEl>
                                          <p:spTgt spid="25"/>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2000"/>
                                        <p:tgtEl>
                                          <p:spTgt spid="33"/>
                                        </p:tgtEl>
                                      </p:cBhvr>
                                    </p:animEffect>
                                    <p:anim calcmode="lin" valueType="num">
                                      <p:cBhvr>
                                        <p:cTn id="50" dur="2000" fill="hold"/>
                                        <p:tgtEl>
                                          <p:spTgt spid="33"/>
                                        </p:tgtEl>
                                        <p:attrNameLst>
                                          <p:attrName>style.rotation</p:attrName>
                                        </p:attrNameLst>
                                      </p:cBhvr>
                                      <p:tavLst>
                                        <p:tav tm="0">
                                          <p:val>
                                            <p:fltVal val="720"/>
                                          </p:val>
                                        </p:tav>
                                        <p:tav tm="100000">
                                          <p:val>
                                            <p:fltVal val="0"/>
                                          </p:val>
                                        </p:tav>
                                      </p:tavLst>
                                    </p:anim>
                                    <p:anim calcmode="lin" valueType="num">
                                      <p:cBhvr>
                                        <p:cTn id="51" dur="2000" fill="hold"/>
                                        <p:tgtEl>
                                          <p:spTgt spid="33"/>
                                        </p:tgtEl>
                                        <p:attrNameLst>
                                          <p:attrName>ppt_h</p:attrName>
                                        </p:attrNameLst>
                                      </p:cBhvr>
                                      <p:tavLst>
                                        <p:tav tm="0">
                                          <p:val>
                                            <p:fltVal val="0"/>
                                          </p:val>
                                        </p:tav>
                                        <p:tav tm="100000">
                                          <p:val>
                                            <p:strVal val="#ppt_h"/>
                                          </p:val>
                                        </p:tav>
                                      </p:tavLst>
                                    </p:anim>
                                    <p:anim calcmode="lin" valueType="num">
                                      <p:cBhvr>
                                        <p:cTn id="52" dur="2000" fill="hold"/>
                                        <p:tgtEl>
                                          <p:spTgt spid="33"/>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2000"/>
                                        <p:tgtEl>
                                          <p:spTgt spid="42"/>
                                        </p:tgtEl>
                                      </p:cBhvr>
                                    </p:animEffect>
                                    <p:anim calcmode="lin" valueType="num">
                                      <p:cBhvr>
                                        <p:cTn id="62" dur="2000" fill="hold"/>
                                        <p:tgtEl>
                                          <p:spTgt spid="42"/>
                                        </p:tgtEl>
                                        <p:attrNameLst>
                                          <p:attrName>style.rotation</p:attrName>
                                        </p:attrNameLst>
                                      </p:cBhvr>
                                      <p:tavLst>
                                        <p:tav tm="0">
                                          <p:val>
                                            <p:fltVal val="720"/>
                                          </p:val>
                                        </p:tav>
                                        <p:tav tm="100000">
                                          <p:val>
                                            <p:fltVal val="0"/>
                                          </p:val>
                                        </p:tav>
                                      </p:tavLst>
                                    </p:anim>
                                    <p:anim calcmode="lin" valueType="num">
                                      <p:cBhvr>
                                        <p:cTn id="63" dur="2000" fill="hold"/>
                                        <p:tgtEl>
                                          <p:spTgt spid="42"/>
                                        </p:tgtEl>
                                        <p:attrNameLst>
                                          <p:attrName>ppt_h</p:attrName>
                                        </p:attrNameLst>
                                      </p:cBhvr>
                                      <p:tavLst>
                                        <p:tav tm="0">
                                          <p:val>
                                            <p:fltVal val="0"/>
                                          </p:val>
                                        </p:tav>
                                        <p:tav tm="100000">
                                          <p:val>
                                            <p:strVal val="#ppt_h"/>
                                          </p:val>
                                        </p:tav>
                                      </p:tavLst>
                                    </p:anim>
                                    <p:anim calcmode="lin" valueType="num">
                                      <p:cBhvr>
                                        <p:cTn id="64" dur="2000" fill="hold"/>
                                        <p:tgtEl>
                                          <p:spTgt spid="42"/>
                                        </p:tgtEl>
                                        <p:attrNameLst>
                                          <p:attrName>ppt_w</p:attrName>
                                        </p:attrNameLst>
                                      </p:cBhvr>
                                      <p:tavLst>
                                        <p:tav tm="0">
                                          <p:val>
                                            <p:fltVal val="0"/>
                                          </p:val>
                                        </p:tav>
                                        <p:tav tm="100000">
                                          <p:val>
                                            <p:strVal val="#ppt_w"/>
                                          </p:val>
                                        </p:tav>
                                      </p:tavLst>
                                    </p:anim>
                                  </p:childTnLst>
                                </p:cTn>
                              </p:par>
                              <p:par>
                                <p:cTn id="65" presetID="35"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2000"/>
                                        <p:tgtEl>
                                          <p:spTgt spid="50"/>
                                        </p:tgtEl>
                                      </p:cBhvr>
                                    </p:animEffect>
                                    <p:anim calcmode="lin" valueType="num">
                                      <p:cBhvr>
                                        <p:cTn id="68" dur="2000" fill="hold"/>
                                        <p:tgtEl>
                                          <p:spTgt spid="50"/>
                                        </p:tgtEl>
                                        <p:attrNameLst>
                                          <p:attrName>style.rotation</p:attrName>
                                        </p:attrNameLst>
                                      </p:cBhvr>
                                      <p:tavLst>
                                        <p:tav tm="0">
                                          <p:val>
                                            <p:fltVal val="720"/>
                                          </p:val>
                                        </p:tav>
                                        <p:tav tm="100000">
                                          <p:val>
                                            <p:fltVal val="0"/>
                                          </p:val>
                                        </p:tav>
                                      </p:tavLst>
                                    </p:anim>
                                    <p:anim calcmode="lin" valueType="num">
                                      <p:cBhvr>
                                        <p:cTn id="69" dur="2000" fill="hold"/>
                                        <p:tgtEl>
                                          <p:spTgt spid="50"/>
                                        </p:tgtEl>
                                        <p:attrNameLst>
                                          <p:attrName>ppt_h</p:attrName>
                                        </p:attrNameLst>
                                      </p:cBhvr>
                                      <p:tavLst>
                                        <p:tav tm="0">
                                          <p:val>
                                            <p:fltVal val="0"/>
                                          </p:val>
                                        </p:tav>
                                        <p:tav tm="100000">
                                          <p:val>
                                            <p:strVal val="#ppt_h"/>
                                          </p:val>
                                        </p:tav>
                                      </p:tavLst>
                                    </p:anim>
                                    <p:anim calcmode="lin" valueType="num">
                                      <p:cBhvr>
                                        <p:cTn id="70" dur="2000" fill="hold"/>
                                        <p:tgtEl>
                                          <p:spTgt spid="50"/>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2000"/>
                                        <p:tgtEl>
                                          <p:spTgt spid="58"/>
                                        </p:tgtEl>
                                      </p:cBhvr>
                                    </p:animEffect>
                                    <p:anim calcmode="lin" valueType="num">
                                      <p:cBhvr>
                                        <p:cTn id="74" dur="2000" fill="hold"/>
                                        <p:tgtEl>
                                          <p:spTgt spid="58"/>
                                        </p:tgtEl>
                                        <p:attrNameLst>
                                          <p:attrName>style.rotation</p:attrName>
                                        </p:attrNameLst>
                                      </p:cBhvr>
                                      <p:tavLst>
                                        <p:tav tm="0">
                                          <p:val>
                                            <p:fltVal val="720"/>
                                          </p:val>
                                        </p:tav>
                                        <p:tav tm="100000">
                                          <p:val>
                                            <p:fltVal val="0"/>
                                          </p:val>
                                        </p:tav>
                                      </p:tavLst>
                                    </p:anim>
                                    <p:anim calcmode="lin" valueType="num">
                                      <p:cBhvr>
                                        <p:cTn id="75" dur="2000" fill="hold"/>
                                        <p:tgtEl>
                                          <p:spTgt spid="58"/>
                                        </p:tgtEl>
                                        <p:attrNameLst>
                                          <p:attrName>ppt_h</p:attrName>
                                        </p:attrNameLst>
                                      </p:cBhvr>
                                      <p:tavLst>
                                        <p:tav tm="0">
                                          <p:val>
                                            <p:fltVal val="0"/>
                                          </p:val>
                                        </p:tav>
                                        <p:tav tm="100000">
                                          <p:val>
                                            <p:strVal val="#ppt_h"/>
                                          </p:val>
                                        </p:tav>
                                      </p:tavLst>
                                    </p:anim>
                                    <p:anim calcmode="lin" valueType="num">
                                      <p:cBhvr>
                                        <p:cTn id="76" dur="2000" fill="hold"/>
                                        <p:tgtEl>
                                          <p:spTgt spid="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4" grpId="0"/>
      <p:bldP spid="41" grpId="0"/>
      <p:bldP spid="5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Bevel 77"/>
          <p:cNvSpPr/>
          <p:nvPr/>
        </p:nvSpPr>
        <p:spPr>
          <a:xfrm>
            <a:off x="914400" y="1447800"/>
            <a:ext cx="6934200" cy="3048000"/>
          </a:xfrm>
          <a:prstGeom prst="bevel">
            <a:avLst/>
          </a:prstGeom>
          <a:solidFill>
            <a:srgbClr val="CC00FF"/>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bg1"/>
                </a:solidFill>
              </a:rPr>
              <a:t>قيمة الدقيقة الواحدة في حياتك</a:t>
            </a:r>
          </a:p>
        </p:txBody>
      </p:sp>
    </p:spTree>
    <p:extLst>
      <p:ext uri="{BB962C8B-B14F-4D97-AF65-F5344CB8AC3E}">
        <p14:creationId xmlns:p14="http://schemas.microsoft.com/office/powerpoint/2010/main" xmlns="" val="103448397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609600" y="304800"/>
            <a:ext cx="8001000" cy="4038600"/>
          </a:xfrm>
          <a:prstGeom prst="roundRect">
            <a:avLst/>
          </a:prstGeom>
          <a:ln/>
        </p:spPr>
        <p:style>
          <a:lnRef idx="1">
            <a:schemeClr val="accent5"/>
          </a:lnRef>
          <a:fillRef idx="3">
            <a:schemeClr val="accent5"/>
          </a:fillRef>
          <a:effectRef idx="2">
            <a:schemeClr val="accent5"/>
          </a:effectRef>
          <a:fontRef idx="minor">
            <a:schemeClr val="lt1"/>
          </a:fontRef>
        </p:style>
        <p:txBody>
          <a:bodyPr rtlCol="1" anchor="ctr"/>
          <a:lstStyle/>
          <a:p>
            <a:pPr algn="ctr" rtl="1"/>
            <a:r>
              <a:rPr lang="ar-EG" sz="3200" dirty="0"/>
              <a:t>المقصود بإدارة الدقيقة الواحدة </a:t>
            </a:r>
            <a:endParaRPr lang="ar-EG" sz="3200" dirty="0" smtClean="0"/>
          </a:p>
          <a:p>
            <a:pPr algn="ctr" rtl="1"/>
            <a:r>
              <a:rPr lang="ar-EG" sz="3200" dirty="0" smtClean="0"/>
              <a:t>(</a:t>
            </a:r>
            <a:r>
              <a:rPr lang="en-GB" sz="3200" dirty="0" smtClean="0"/>
              <a:t>(One </a:t>
            </a:r>
            <a:r>
              <a:rPr lang="en-GB" sz="3200" dirty="0"/>
              <a:t>Minute </a:t>
            </a:r>
            <a:r>
              <a:rPr lang="en-GB" sz="3200" dirty="0" smtClean="0"/>
              <a:t>Management</a:t>
            </a:r>
            <a:endParaRPr lang="ar-EG" sz="3200" dirty="0" smtClean="0"/>
          </a:p>
          <a:p>
            <a:pPr algn="ctr" rtl="1"/>
            <a:r>
              <a:rPr lang="ar-EG" sz="3200" dirty="0" smtClean="0"/>
              <a:t>أو </a:t>
            </a:r>
            <a:r>
              <a:rPr lang="ar-EG" sz="3200" dirty="0"/>
              <a:t>الإدارة فائقة </a:t>
            </a:r>
            <a:r>
              <a:rPr lang="ar-EG" sz="3200" dirty="0" smtClean="0"/>
              <a:t>السرعة</a:t>
            </a:r>
            <a:r>
              <a:rPr lang="en-GB" sz="3200" dirty="0" smtClean="0"/>
              <a:t>(High </a:t>
            </a:r>
            <a:r>
              <a:rPr lang="en-GB" sz="3200" dirty="0"/>
              <a:t>Speed Management) </a:t>
            </a:r>
            <a:r>
              <a:rPr lang="ar-EG" sz="3200" dirty="0"/>
              <a:t>أن تدير حياتك وأعمالك وطموحاتك بصورة لا تسويف فيها ولا تأخير ولا تردد، وإنّما بسرعة فائقة (دون تهور) وبحزم وجد وقوة وإجتهاد</a:t>
            </a:r>
            <a:r>
              <a:rPr lang="ar-EG" sz="3200" dirty="0" smtClean="0"/>
              <a:t>،</a:t>
            </a:r>
          </a:p>
          <a:p>
            <a:pPr algn="ctr" rtl="1"/>
            <a:r>
              <a:rPr lang="ar-EG" sz="3200" dirty="0" smtClean="0"/>
              <a:t> </a:t>
            </a:r>
            <a:r>
              <a:rPr lang="ar-EG" sz="3200" dirty="0"/>
              <a:t>وهذه هي وصية الله لنبيه يحيى حيث قال له: </a:t>
            </a:r>
            <a:endParaRPr lang="ar-EG" sz="3200" dirty="0" smtClean="0"/>
          </a:p>
          <a:p>
            <a:pPr algn="ctr" rtl="1"/>
            <a:r>
              <a:rPr lang="ar-EG" sz="3200" dirty="0" smtClean="0"/>
              <a:t>(</a:t>
            </a:r>
            <a:r>
              <a:rPr lang="ar-EG" sz="3200" dirty="0"/>
              <a:t>يَا يَحْيَى خُذِ الْكِتَابَ بِقُوَّةٍ وَآتَيْنَاهُ الْحُكْمَ صَبِيًّا) </a:t>
            </a:r>
          </a:p>
        </p:txBody>
      </p:sp>
      <p:sp>
        <p:nvSpPr>
          <p:cNvPr id="6" name="Rounded Rectangle 5"/>
          <p:cNvSpPr/>
          <p:nvPr/>
        </p:nvSpPr>
        <p:spPr>
          <a:xfrm>
            <a:off x="304800" y="4572000"/>
            <a:ext cx="8610600" cy="17526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يقول الشاعر:</a:t>
            </a:r>
          </a:p>
          <a:p>
            <a:pPr algn="ctr" rtl="1"/>
            <a:r>
              <a:rPr lang="ar-EG" sz="3200" dirty="0" smtClean="0"/>
              <a:t>فلا </a:t>
            </a:r>
            <a:r>
              <a:rPr lang="ar-EG" sz="3200" dirty="0"/>
              <a:t>تستشر غير العزيمة في العُلا </a:t>
            </a:r>
            <a:r>
              <a:rPr lang="ar-EG" sz="3200" dirty="0" smtClean="0"/>
              <a:t>    فليس </a:t>
            </a:r>
            <a:r>
              <a:rPr lang="ar-EG" sz="3200" dirty="0"/>
              <a:t>سواها ناصحٌ ومشير</a:t>
            </a:r>
          </a:p>
        </p:txBody>
      </p:sp>
    </p:spTree>
    <p:extLst>
      <p:ext uri="{BB962C8B-B14F-4D97-AF65-F5344CB8AC3E}">
        <p14:creationId xmlns:p14="http://schemas.microsoft.com/office/powerpoint/2010/main" xmlns="" val="94522700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3200400" y="228600"/>
            <a:ext cx="2819400" cy="6096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smtClean="0"/>
              <a:t>يقول الله تعالى</a:t>
            </a:r>
            <a:endParaRPr lang="ar-EG" sz="3200" dirty="0"/>
          </a:p>
        </p:txBody>
      </p:sp>
      <p:sp>
        <p:nvSpPr>
          <p:cNvPr id="8" name="Rounded Rectangle 7"/>
          <p:cNvSpPr/>
          <p:nvPr/>
        </p:nvSpPr>
        <p:spPr>
          <a:xfrm>
            <a:off x="609600" y="1371600"/>
            <a:ext cx="80010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(فَاسْتَبِقُوا الْخَيْرَاتِ) </a:t>
            </a:r>
          </a:p>
        </p:txBody>
      </p:sp>
      <p:sp>
        <p:nvSpPr>
          <p:cNvPr id="6" name="Rounded Rectangle 5"/>
          <p:cNvSpPr/>
          <p:nvPr/>
        </p:nvSpPr>
        <p:spPr>
          <a:xfrm>
            <a:off x="609600" y="2514600"/>
            <a:ext cx="8001000" cy="11430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(وَسَارِعُوا إِلَى مَغْفِرَةٍ مِنْ رَبِّكُمْ وَجَنَّةٍ عَرْضُهَا السَّمَاوَاتُ وَالأرْضُ أُعِدَّتْ لِلْمُتَّقِينَ)</a:t>
            </a:r>
          </a:p>
        </p:txBody>
      </p:sp>
      <p:sp>
        <p:nvSpPr>
          <p:cNvPr id="9" name="Rounded Rectangle 8"/>
          <p:cNvSpPr/>
          <p:nvPr/>
        </p:nvSpPr>
        <p:spPr>
          <a:xfrm>
            <a:off x="609600" y="3886200"/>
            <a:ext cx="8001000" cy="15240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(سَابِقُوا إِلَى مَغْفِرَةٍ مِنْ رَبِّكُمْ وَجَنَّةٍ عَرْضُهَا كَعَرْضِ السَّمَاءِ وَالأرْضِ أُعِدَّتْ لِلَّذِينَ آمَنُوا بِاللَّهِ وَرُسُلِهِ ذَلِكَ فَضْلُ اللَّهِ يُؤْتِيهِ مَنْ يَشَاءُ وَاللَّهُ ذُو الْفَضْلِ الْعَظِيمِ) </a:t>
            </a:r>
          </a:p>
        </p:txBody>
      </p:sp>
      <p:sp>
        <p:nvSpPr>
          <p:cNvPr id="10" name="Rounded Rectangle 9"/>
          <p:cNvSpPr/>
          <p:nvPr/>
        </p:nvSpPr>
        <p:spPr>
          <a:xfrm>
            <a:off x="609600" y="5562600"/>
            <a:ext cx="8001000" cy="9906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إنّ الإسراع والإستباق إلى طاعة الله والجنّة لا يكون إلا بكسب الزمن ومعرفة كيفية إدارته</a:t>
            </a:r>
          </a:p>
        </p:txBody>
      </p:sp>
    </p:spTree>
    <p:extLst>
      <p:ext uri="{BB962C8B-B14F-4D97-AF65-F5344CB8AC3E}">
        <p14:creationId xmlns:p14="http://schemas.microsoft.com/office/powerpoint/2010/main" xmlns="" val="36327963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P spid="1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1981200" y="228600"/>
            <a:ext cx="5257800" cy="9906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وما أجمل ما سطره أبو مسلم إذ </a:t>
            </a:r>
            <a:r>
              <a:rPr lang="ar-EG" sz="3200" dirty="0" smtClean="0"/>
              <a:t>يقول</a:t>
            </a:r>
            <a:endParaRPr lang="ar-EG" sz="3200" dirty="0"/>
          </a:p>
        </p:txBody>
      </p:sp>
      <p:sp>
        <p:nvSpPr>
          <p:cNvPr id="8" name="Rounded Rectangle 7"/>
          <p:cNvSpPr/>
          <p:nvPr/>
        </p:nvSpPr>
        <p:spPr>
          <a:xfrm>
            <a:off x="609600" y="1752600"/>
            <a:ext cx="80010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طال الرقاد بكم هُبوا فديتُكم   </a:t>
            </a:r>
            <a:r>
              <a:rPr lang="ar-EG" sz="3200" dirty="0" smtClean="0"/>
              <a:t>  </a:t>
            </a:r>
            <a:r>
              <a:rPr lang="ar-EG" sz="3200" dirty="0"/>
              <a:t>فالشمس طالعةٌ والسيل أرعانُ</a:t>
            </a:r>
          </a:p>
        </p:txBody>
      </p:sp>
      <p:sp>
        <p:nvSpPr>
          <p:cNvPr id="11" name="Rounded Rectangle 10"/>
          <p:cNvSpPr/>
          <p:nvPr/>
        </p:nvSpPr>
        <p:spPr>
          <a:xfrm>
            <a:off x="609600" y="2971800"/>
            <a:ext cx="80010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هبوا لأخذ المعالي من مراقدكم   </a:t>
            </a:r>
            <a:r>
              <a:rPr lang="ar-EG" sz="3200" dirty="0" smtClean="0"/>
              <a:t>فليس </a:t>
            </a:r>
            <a:r>
              <a:rPr lang="ar-EG" sz="3200" dirty="0"/>
              <a:t>يستدرك العلياء نَومانُ</a:t>
            </a:r>
          </a:p>
        </p:txBody>
      </p:sp>
      <p:sp>
        <p:nvSpPr>
          <p:cNvPr id="12" name="Rounded Rectangle 11"/>
          <p:cNvSpPr/>
          <p:nvPr/>
        </p:nvSpPr>
        <p:spPr>
          <a:xfrm>
            <a:off x="609600" y="4191000"/>
            <a:ext cx="80010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هبوا لداعي الهدى هبوا لعزتكم  </a:t>
            </a:r>
            <a:r>
              <a:rPr lang="ar-EG" sz="3200" dirty="0" smtClean="0"/>
              <a:t>وكيف </a:t>
            </a:r>
            <a:r>
              <a:rPr lang="ar-EG" sz="3200" dirty="0"/>
              <a:t>نومُكم والخصم يقظان</a:t>
            </a:r>
          </a:p>
        </p:txBody>
      </p:sp>
      <p:sp>
        <p:nvSpPr>
          <p:cNvPr id="13" name="Rounded Rectangle 12"/>
          <p:cNvSpPr/>
          <p:nvPr/>
        </p:nvSpPr>
        <p:spPr>
          <a:xfrm>
            <a:off x="609600" y="5410200"/>
            <a:ext cx="80010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جدُّوا فديتكم في نصر دينكم    </a:t>
            </a:r>
            <a:r>
              <a:rPr lang="ar-EG" sz="3200" dirty="0" smtClean="0"/>
              <a:t>فاليوم </a:t>
            </a:r>
            <a:r>
              <a:rPr lang="ar-EG" sz="3200" dirty="0"/>
              <a:t>فيكم لنصر الدين إمكانُ</a:t>
            </a:r>
          </a:p>
        </p:txBody>
      </p:sp>
    </p:spTree>
    <p:extLst>
      <p:ext uri="{BB962C8B-B14F-4D97-AF65-F5344CB8AC3E}">
        <p14:creationId xmlns:p14="http://schemas.microsoft.com/office/powerpoint/2010/main" xmlns="" val="73497367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Bevel 77"/>
          <p:cNvSpPr/>
          <p:nvPr/>
        </p:nvSpPr>
        <p:spPr>
          <a:xfrm>
            <a:off x="914400" y="1447800"/>
            <a:ext cx="6934200" cy="3048000"/>
          </a:xfrm>
          <a:prstGeom prst="bevel">
            <a:avLst/>
          </a:prstGeom>
          <a:solidFill>
            <a:srgbClr val="CC00FF"/>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bg1"/>
                </a:solidFill>
              </a:rPr>
              <a:t>من يقود الآخر :</a:t>
            </a:r>
          </a:p>
          <a:p>
            <a:pPr algn="ctr" rtl="1"/>
            <a:r>
              <a:rPr lang="ar-EG" sz="5000" dirty="0">
                <a:solidFill>
                  <a:schemeClr val="bg1"/>
                </a:solidFill>
              </a:rPr>
              <a:t>النملة أم الفيل ؟!!</a:t>
            </a:r>
          </a:p>
        </p:txBody>
      </p:sp>
    </p:spTree>
    <p:extLst>
      <p:ext uri="{BB962C8B-B14F-4D97-AF65-F5344CB8AC3E}">
        <p14:creationId xmlns:p14="http://schemas.microsoft.com/office/powerpoint/2010/main" xmlns="" val="194915546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ounded Rectangle 7"/>
          <p:cNvSpPr/>
          <p:nvPr/>
        </p:nvSpPr>
        <p:spPr>
          <a:xfrm>
            <a:off x="609600" y="1828800"/>
            <a:ext cx="8001000" cy="35814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قال الدكتور بولس : بأن الإنسان يولد و تولد معه حوالي 120 بليون خلية نشطة في مخه . ومع مرور الوقت ومن خلال عملية طبيعية تسمى التآكل ، فإن الخلايا الخاملة </a:t>
            </a:r>
            <a:endParaRPr lang="ar-EG" sz="3200" dirty="0" smtClean="0"/>
          </a:p>
          <a:p>
            <a:pPr algn="ctr" rtl="1"/>
            <a:r>
              <a:rPr lang="ar-EG" sz="3200" dirty="0" smtClean="0"/>
              <a:t>و </a:t>
            </a:r>
            <a:r>
              <a:rPr lang="ar-EG" sz="3200" dirty="0"/>
              <a:t>التي لا تستخدم تصاب بالضمور ، وعليه ينتهي المطاف بالإنسان عندما يكبر وهو لا يملك أكثر من 10 بليون خلية نشطة أي لا تزيد عن 8 % يمكنه استخدامها وتوظيفها عبر أنشطة عقله الواعي وعقله الباطن </a:t>
            </a:r>
          </a:p>
        </p:txBody>
      </p:sp>
    </p:spTree>
    <p:extLst>
      <p:ext uri="{BB962C8B-B14F-4D97-AF65-F5344CB8AC3E}">
        <p14:creationId xmlns:p14="http://schemas.microsoft.com/office/powerpoint/2010/main" xmlns="" val="150298259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609600" y="1752600"/>
            <a:ext cx="8001000" cy="35814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في الثانية الواحدة يستخدم العقل الواعي حوالي 2000 خلية فقط ، بينما يستخدم العقل الباطن أكثر من 4 بلايين خلية في نفس الثانية ، هذا يعني أننا في كل ثانية نجد 2000 خلية تساعدنا على اتخاذ قراراتنا الواعية بينما تدفعنا 4 بلايين خلية أخرى لاتخاذ قرارات غير واعية وهنا نتساءل : من يقود الآخر عقلك الواعي أم عقلك الباطن ؟! أو من يدير الآخر النملة أم الفيل ؟!</a:t>
            </a:r>
          </a:p>
        </p:txBody>
      </p:sp>
    </p:spTree>
    <p:extLst>
      <p:ext uri="{BB962C8B-B14F-4D97-AF65-F5344CB8AC3E}">
        <p14:creationId xmlns:p14="http://schemas.microsoft.com/office/powerpoint/2010/main" xmlns="" val="182979927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AutoShape 7"/>
          <p:cNvSpPr>
            <a:spLocks noChangeArrowheads="1"/>
          </p:cNvSpPr>
          <p:nvPr/>
        </p:nvSpPr>
        <p:spPr bwMode="auto">
          <a:xfrm>
            <a:off x="6220238" y="381000"/>
            <a:ext cx="2681288"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تعريف الإدارة</a:t>
            </a:r>
          </a:p>
        </p:txBody>
      </p:sp>
      <p:sp>
        <p:nvSpPr>
          <p:cNvPr id="76" name="AutoShape 3"/>
          <p:cNvSpPr>
            <a:spLocks noChangeArrowheads="1"/>
          </p:cNvSpPr>
          <p:nvPr/>
        </p:nvSpPr>
        <p:spPr bwMode="auto">
          <a:xfrm flipH="1">
            <a:off x="2895600" y="2057400"/>
            <a:ext cx="6248400" cy="990600"/>
          </a:xfrm>
          <a:prstGeom prst="chevron">
            <a:avLst>
              <a:gd name="adj" fmla="val 53146"/>
            </a:avLst>
          </a:prstGeom>
          <a:gradFill rotWithShape="1">
            <a:gsLst>
              <a:gs pos="0">
                <a:srgbClr val="580058"/>
              </a:gs>
              <a:gs pos="100000">
                <a:srgbClr val="80008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rtl="1" fontAlgn="base">
              <a:spcBef>
                <a:spcPct val="0"/>
              </a:spcBef>
              <a:spcAft>
                <a:spcPct val="0"/>
              </a:spcAft>
            </a:pPr>
            <a:r>
              <a:rPr lang="ar-EG" sz="3200" dirty="0">
                <a:solidFill>
                  <a:schemeClr val="bg1"/>
                </a:solidFill>
                <a:cs typeface="Arial" panose="020B0604020202020204" pitchFamily="34" charset="0"/>
                <a:sym typeface="宋体" panose="02010600030101010101" pitchFamily="2" charset="-122"/>
              </a:rPr>
              <a:t>أما كونتز </a:t>
            </a:r>
            <a:r>
              <a:rPr lang="ar-EG" sz="3200" dirty="0" smtClean="0">
                <a:solidFill>
                  <a:schemeClr val="bg1"/>
                </a:solidFill>
                <a:cs typeface="Arial" panose="020B0604020202020204" pitchFamily="34" charset="0"/>
                <a:sym typeface="宋体" panose="02010600030101010101" pitchFamily="2" charset="-122"/>
              </a:rPr>
              <a:t>واودونيل </a:t>
            </a:r>
            <a:r>
              <a:rPr lang="ar-EG" sz="3200" dirty="0">
                <a:solidFill>
                  <a:schemeClr val="bg1"/>
                </a:solidFill>
                <a:cs typeface="Arial" panose="020B0604020202020204" pitchFamily="34" charset="0"/>
                <a:sym typeface="宋体" panose="02010600030101010101" pitchFamily="2" charset="-122"/>
              </a:rPr>
              <a:t>فقد عرفا الإدارة بأنها</a:t>
            </a:r>
          </a:p>
        </p:txBody>
      </p:sp>
      <p:sp>
        <p:nvSpPr>
          <p:cNvPr id="7" name="AutoShape 1"/>
          <p:cNvSpPr>
            <a:spLocks noChangeArrowheads="1"/>
          </p:cNvSpPr>
          <p:nvPr/>
        </p:nvSpPr>
        <p:spPr bwMode="auto">
          <a:xfrm>
            <a:off x="990600" y="4495800"/>
            <a:ext cx="6968988" cy="10668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(وظيفة تنفيذ المهمات عن طريق الآخرين ومعهم)</a:t>
            </a:r>
            <a:endParaRPr lang="en-US" sz="3200" dirty="0">
              <a:solidFill>
                <a:srgbClr val="000000"/>
              </a:solidFill>
              <a:cs typeface="Arial" panose="020B0604020202020204" pitchFamily="34" charset="0"/>
            </a:endParaRPr>
          </a:p>
        </p:txBody>
      </p:sp>
    </p:spTree>
    <p:extLst>
      <p:ext uri="{BB962C8B-B14F-4D97-AF65-F5344CB8AC3E}">
        <p14:creationId xmlns:p14="http://schemas.microsoft.com/office/powerpoint/2010/main" xmlns="" val="296430541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609600" y="457200"/>
            <a:ext cx="8001000" cy="1981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تعتبر النملة مجازا أو تعبيرا عن العقل الواعي ، بينما يعبر الفيل عن العقل الباطن ، وما لم تتعلم النملة كيف تقود وتوجه عقلها الباطن فلن تتمكن من ركوب الفيل </a:t>
            </a:r>
            <a:endParaRPr lang="ar-EG" sz="3200" dirty="0" smtClean="0"/>
          </a:p>
          <a:p>
            <a:pPr algn="ctr" rtl="1"/>
            <a:r>
              <a:rPr lang="ar-EG" sz="3200" dirty="0" smtClean="0"/>
              <a:t>و </a:t>
            </a:r>
            <a:r>
              <a:rPr lang="ar-EG" sz="3200" dirty="0"/>
              <a:t>الانطلاق لتحقيق أهدافها </a:t>
            </a:r>
          </a:p>
        </p:txBody>
      </p:sp>
      <p:sp>
        <p:nvSpPr>
          <p:cNvPr id="4" name="Rounded Rectangle 3"/>
          <p:cNvSpPr/>
          <p:nvPr/>
        </p:nvSpPr>
        <p:spPr>
          <a:xfrm>
            <a:off x="609600" y="2895600"/>
            <a:ext cx="8001000" cy="32004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النملة هي الجزء الواعي و المدرك من العقل والذي يضم أفكارنا المنطقية و التحليلية أما الفيل فهو الجزء الغريزي أو الفطري من العقل و الذي يضم العواطف و الخبرات و الخيال . وحيث تعودنا أن نوظف وعينا ، فإننا كثيرا ما نتجاهل أو نغفل عن توظيف فطرتنا وخيالنا وقوانا الداخلية التي تضاهي قوة الفيل </a:t>
            </a:r>
          </a:p>
        </p:txBody>
      </p:sp>
    </p:spTree>
    <p:extLst>
      <p:ext uri="{BB962C8B-B14F-4D97-AF65-F5344CB8AC3E}">
        <p14:creationId xmlns:p14="http://schemas.microsoft.com/office/powerpoint/2010/main" xmlns="" val="83112978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609600" y="457200"/>
            <a:ext cx="8001000" cy="17526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تخيل نملة صغيرة تتجه شرقا و هي تسير على ظهر فيل ضخم !! و مهما بلغت سرعة هذه النملة ، فإنها ستجد نفسها في أقصى الغرب إذا ما سار الفيل في الاتجاه المضاد</a:t>
            </a:r>
          </a:p>
        </p:txBody>
      </p:sp>
      <p:sp>
        <p:nvSpPr>
          <p:cNvPr id="4" name="Rounded Rectangle 3"/>
          <p:cNvSpPr/>
          <p:nvPr/>
        </p:nvSpPr>
        <p:spPr>
          <a:xfrm>
            <a:off x="609600" y="2590800"/>
            <a:ext cx="8001000" cy="22098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لكي نقود أنفسنا ونحقق أهدافنا ، يجب أن يتحكم عقلنا الواعي بعقلنا الباطن . فالإدارة في تعريفنا تعني : أن ننوي ونعني ونقرر ونتمكن من التحكم بغرائزنا ونغير عادتنا بقصد ، ومع سبق الإصرار و الترصد </a:t>
            </a:r>
          </a:p>
        </p:txBody>
      </p:sp>
      <p:sp>
        <p:nvSpPr>
          <p:cNvPr id="7" name="Rounded Rectangle 6"/>
          <p:cNvSpPr/>
          <p:nvPr/>
        </p:nvSpPr>
        <p:spPr>
          <a:xfrm>
            <a:off x="609600" y="5105400"/>
            <a:ext cx="8001000" cy="9906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يمكنك الان ان تمتطي اضخم الفيلة وتنطلق نحو تحقيق هدفك</a:t>
            </a:r>
          </a:p>
        </p:txBody>
      </p:sp>
    </p:spTree>
    <p:extLst>
      <p:ext uri="{BB962C8B-B14F-4D97-AF65-F5344CB8AC3E}">
        <p14:creationId xmlns:p14="http://schemas.microsoft.com/office/powerpoint/2010/main" xmlns="" val="90495638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Bevel 77"/>
          <p:cNvSpPr/>
          <p:nvPr/>
        </p:nvSpPr>
        <p:spPr>
          <a:xfrm>
            <a:off x="914400" y="1447800"/>
            <a:ext cx="6934200" cy="3048000"/>
          </a:xfrm>
          <a:prstGeom prst="bevel">
            <a:avLst/>
          </a:prstGeom>
          <a:solidFill>
            <a:srgbClr val="CC00FF"/>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bg1"/>
                </a:solidFill>
              </a:rPr>
              <a:t>الأخطاء الخمسة الفادحة</a:t>
            </a:r>
          </a:p>
          <a:p>
            <a:pPr algn="ctr" rtl="1"/>
            <a:r>
              <a:rPr lang="ar-EG" sz="5000" dirty="0">
                <a:solidFill>
                  <a:schemeClr val="bg1"/>
                </a:solidFill>
              </a:rPr>
              <a:t>في إدارة الوقت</a:t>
            </a:r>
          </a:p>
        </p:txBody>
      </p:sp>
    </p:spTree>
    <p:extLst>
      <p:ext uri="{BB962C8B-B14F-4D97-AF65-F5344CB8AC3E}">
        <p14:creationId xmlns:p14="http://schemas.microsoft.com/office/powerpoint/2010/main" xmlns="" val="357764585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905000" y="152400"/>
            <a:ext cx="5334000" cy="16002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ابتداء يومك بدون خطة فعلية</a:t>
            </a:r>
          </a:p>
        </p:txBody>
      </p:sp>
      <p:pic>
        <p:nvPicPr>
          <p:cNvPr id="22530" name="Picture 2" descr="F:\دينى\work\صور\imااaاges.jpg"/>
          <p:cNvPicPr>
            <a:picLocks noChangeAspect="1" noChangeArrowheads="1"/>
          </p:cNvPicPr>
          <p:nvPr/>
        </p:nvPicPr>
        <p:blipFill>
          <a:blip r:embed="rId3">
            <a:clrChange>
              <a:clrFrom>
                <a:srgbClr val="FAFAFA"/>
              </a:clrFrom>
              <a:clrTo>
                <a:srgbClr val="FAFAFA">
                  <a:alpha val="0"/>
                </a:srgbClr>
              </a:clrTo>
            </a:clrChange>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609600" y="2209800"/>
            <a:ext cx="7924800" cy="4038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296384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par>
                          <p:cTn id="11" fill="hold">
                            <p:stCondLst>
                              <p:cond delay="1550"/>
                            </p:stCondLst>
                            <p:childTnLst>
                              <p:par>
                                <p:cTn id="12" presetID="31" presetClass="entr" presetSubtype="0" fill="hold" nodeType="afterEffect">
                                  <p:stCondLst>
                                    <p:cond delay="0"/>
                                  </p:stCondLst>
                                  <p:childTnLst>
                                    <p:set>
                                      <p:cBhvr>
                                        <p:cTn id="13" dur="1" fill="hold">
                                          <p:stCondLst>
                                            <p:cond delay="0"/>
                                          </p:stCondLst>
                                        </p:cTn>
                                        <p:tgtEl>
                                          <p:spTgt spid="22530"/>
                                        </p:tgtEl>
                                        <p:attrNameLst>
                                          <p:attrName>style.visibility</p:attrName>
                                        </p:attrNameLst>
                                      </p:cBhvr>
                                      <p:to>
                                        <p:strVal val="visible"/>
                                      </p:to>
                                    </p:set>
                                    <p:anim calcmode="lin" valueType="num">
                                      <p:cBhvr>
                                        <p:cTn id="14" dur="1000" fill="hold"/>
                                        <p:tgtEl>
                                          <p:spTgt spid="22530"/>
                                        </p:tgtEl>
                                        <p:attrNameLst>
                                          <p:attrName>ppt_w</p:attrName>
                                        </p:attrNameLst>
                                      </p:cBhvr>
                                      <p:tavLst>
                                        <p:tav tm="0">
                                          <p:val>
                                            <p:fltVal val="0"/>
                                          </p:val>
                                        </p:tav>
                                        <p:tav tm="100000">
                                          <p:val>
                                            <p:strVal val="#ppt_w"/>
                                          </p:val>
                                        </p:tav>
                                      </p:tavLst>
                                    </p:anim>
                                    <p:anim calcmode="lin" valueType="num">
                                      <p:cBhvr>
                                        <p:cTn id="15" dur="1000" fill="hold"/>
                                        <p:tgtEl>
                                          <p:spTgt spid="22530"/>
                                        </p:tgtEl>
                                        <p:attrNameLst>
                                          <p:attrName>ppt_h</p:attrName>
                                        </p:attrNameLst>
                                      </p:cBhvr>
                                      <p:tavLst>
                                        <p:tav tm="0">
                                          <p:val>
                                            <p:fltVal val="0"/>
                                          </p:val>
                                        </p:tav>
                                        <p:tav tm="100000">
                                          <p:val>
                                            <p:strVal val="#ppt_h"/>
                                          </p:val>
                                        </p:tav>
                                      </p:tavLst>
                                    </p:anim>
                                    <p:anim calcmode="lin" valueType="num">
                                      <p:cBhvr>
                                        <p:cTn id="16" dur="1000" fill="hold"/>
                                        <p:tgtEl>
                                          <p:spTgt spid="22530"/>
                                        </p:tgtEl>
                                        <p:attrNameLst>
                                          <p:attrName>style.rotation</p:attrName>
                                        </p:attrNameLst>
                                      </p:cBhvr>
                                      <p:tavLst>
                                        <p:tav tm="0">
                                          <p:val>
                                            <p:fltVal val="90"/>
                                          </p:val>
                                        </p:tav>
                                        <p:tav tm="100000">
                                          <p:val>
                                            <p:fltVal val="0"/>
                                          </p:val>
                                        </p:tav>
                                      </p:tavLst>
                                    </p:anim>
                                    <p:animEffect transition="in" filter="fade">
                                      <p:cBhvr>
                                        <p:cTn id="17" dur="1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52400"/>
            <a:ext cx="6400800" cy="16002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الخروج عن التوازن في حياتك</a:t>
            </a:r>
          </a:p>
        </p:txBody>
      </p:sp>
      <p:pic>
        <p:nvPicPr>
          <p:cNvPr id="23554" name="Picture 2" descr="F:\دينى\work\صور\321523-200x300.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81000" y="2000250"/>
            <a:ext cx="8382000" cy="4324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958952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par>
                          <p:cTn id="11" fill="hold">
                            <p:stCondLst>
                              <p:cond delay="1550"/>
                            </p:stCondLst>
                            <p:childTnLst>
                              <p:par>
                                <p:cTn id="12" presetID="31" presetClass="entr" presetSubtype="0" fill="hold" nodeType="afterEffect">
                                  <p:stCondLst>
                                    <p:cond delay="0"/>
                                  </p:stCondLst>
                                  <p:childTnLst>
                                    <p:set>
                                      <p:cBhvr>
                                        <p:cTn id="13" dur="1" fill="hold">
                                          <p:stCondLst>
                                            <p:cond delay="0"/>
                                          </p:stCondLst>
                                        </p:cTn>
                                        <p:tgtEl>
                                          <p:spTgt spid="23554"/>
                                        </p:tgtEl>
                                        <p:attrNameLst>
                                          <p:attrName>style.visibility</p:attrName>
                                        </p:attrNameLst>
                                      </p:cBhvr>
                                      <p:to>
                                        <p:strVal val="visible"/>
                                      </p:to>
                                    </p:set>
                                    <p:anim calcmode="lin" valueType="num">
                                      <p:cBhvr>
                                        <p:cTn id="14" dur="1000" fill="hold"/>
                                        <p:tgtEl>
                                          <p:spTgt spid="23554"/>
                                        </p:tgtEl>
                                        <p:attrNameLst>
                                          <p:attrName>ppt_w</p:attrName>
                                        </p:attrNameLst>
                                      </p:cBhvr>
                                      <p:tavLst>
                                        <p:tav tm="0">
                                          <p:val>
                                            <p:fltVal val="0"/>
                                          </p:val>
                                        </p:tav>
                                        <p:tav tm="100000">
                                          <p:val>
                                            <p:strVal val="#ppt_w"/>
                                          </p:val>
                                        </p:tav>
                                      </p:tavLst>
                                    </p:anim>
                                    <p:anim calcmode="lin" valueType="num">
                                      <p:cBhvr>
                                        <p:cTn id="15" dur="1000" fill="hold"/>
                                        <p:tgtEl>
                                          <p:spTgt spid="23554"/>
                                        </p:tgtEl>
                                        <p:attrNameLst>
                                          <p:attrName>ppt_h</p:attrName>
                                        </p:attrNameLst>
                                      </p:cBhvr>
                                      <p:tavLst>
                                        <p:tav tm="0">
                                          <p:val>
                                            <p:fltVal val="0"/>
                                          </p:val>
                                        </p:tav>
                                        <p:tav tm="100000">
                                          <p:val>
                                            <p:strVal val="#ppt_h"/>
                                          </p:val>
                                        </p:tav>
                                      </p:tavLst>
                                    </p:anim>
                                    <p:anim calcmode="lin" valueType="num">
                                      <p:cBhvr>
                                        <p:cTn id="16" dur="1000" fill="hold"/>
                                        <p:tgtEl>
                                          <p:spTgt spid="23554"/>
                                        </p:tgtEl>
                                        <p:attrNameLst>
                                          <p:attrName>style.rotation</p:attrName>
                                        </p:attrNameLst>
                                      </p:cBhvr>
                                      <p:tavLst>
                                        <p:tav tm="0">
                                          <p:val>
                                            <p:fltVal val="90"/>
                                          </p:val>
                                        </p:tav>
                                        <p:tav tm="100000">
                                          <p:val>
                                            <p:fltVal val="0"/>
                                          </p:val>
                                        </p:tav>
                                      </p:tavLst>
                                    </p:anim>
                                    <p:animEffect transition="in" filter="fade">
                                      <p:cBhvr>
                                        <p:cTn id="17"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76200"/>
            <a:ext cx="6400800" cy="1828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العمل في مكتب فوضوي أو في مكان </a:t>
            </a:r>
          </a:p>
          <a:p>
            <a:pPr algn="ctr" rtl="1" fontAlgn="base" latinLnBrk="1">
              <a:lnSpc>
                <a:spcPct val="20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غير مرتب</a:t>
            </a:r>
          </a:p>
        </p:txBody>
      </p:sp>
      <p:pic>
        <p:nvPicPr>
          <p:cNvPr id="24578" name="Picture 2" descr="F:\دينى\work\صور\مكتب3.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 y="2133600"/>
            <a:ext cx="8229600" cy="4343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8765808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24578"/>
                                        </p:tgtEl>
                                        <p:attrNameLst>
                                          <p:attrName>style.visibility</p:attrName>
                                        </p:attrNameLst>
                                      </p:cBhvr>
                                      <p:to>
                                        <p:strVal val="visible"/>
                                      </p:to>
                                    </p:set>
                                    <p:anim calcmode="lin" valueType="num">
                                      <p:cBhvr>
                                        <p:cTn id="14" dur="1000" fill="hold"/>
                                        <p:tgtEl>
                                          <p:spTgt spid="24578"/>
                                        </p:tgtEl>
                                        <p:attrNameLst>
                                          <p:attrName>ppt_w</p:attrName>
                                        </p:attrNameLst>
                                      </p:cBhvr>
                                      <p:tavLst>
                                        <p:tav tm="0">
                                          <p:val>
                                            <p:fltVal val="0"/>
                                          </p:val>
                                        </p:tav>
                                        <p:tav tm="100000">
                                          <p:val>
                                            <p:strVal val="#ppt_w"/>
                                          </p:val>
                                        </p:tav>
                                      </p:tavLst>
                                    </p:anim>
                                    <p:anim calcmode="lin" valueType="num">
                                      <p:cBhvr>
                                        <p:cTn id="15" dur="1000" fill="hold"/>
                                        <p:tgtEl>
                                          <p:spTgt spid="24578"/>
                                        </p:tgtEl>
                                        <p:attrNameLst>
                                          <p:attrName>ppt_h</p:attrName>
                                        </p:attrNameLst>
                                      </p:cBhvr>
                                      <p:tavLst>
                                        <p:tav tm="0">
                                          <p:val>
                                            <p:fltVal val="0"/>
                                          </p:val>
                                        </p:tav>
                                        <p:tav tm="100000">
                                          <p:val>
                                            <p:strVal val="#ppt_h"/>
                                          </p:val>
                                        </p:tav>
                                      </p:tavLst>
                                    </p:anim>
                                    <p:anim calcmode="lin" valueType="num">
                                      <p:cBhvr>
                                        <p:cTn id="16" dur="1000" fill="hold"/>
                                        <p:tgtEl>
                                          <p:spTgt spid="24578"/>
                                        </p:tgtEl>
                                        <p:attrNameLst>
                                          <p:attrName>style.rotation</p:attrName>
                                        </p:attrNameLst>
                                      </p:cBhvr>
                                      <p:tavLst>
                                        <p:tav tm="0">
                                          <p:val>
                                            <p:fltVal val="90"/>
                                          </p:val>
                                        </p:tav>
                                        <p:tav tm="100000">
                                          <p:val>
                                            <p:fltVal val="0"/>
                                          </p:val>
                                        </p:tav>
                                      </p:tavLst>
                                    </p:anim>
                                    <p:animEffect transition="in" filter="fade">
                                      <p:cBhvr>
                                        <p:cTn id="17" dur="1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76200"/>
            <a:ext cx="6400800" cy="16764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عدم أخذ قسط مناسب من النوم</a:t>
            </a:r>
          </a:p>
        </p:txBody>
      </p:sp>
      <p:pic>
        <p:nvPicPr>
          <p:cNvPr id="25602" name="Picture 2" descr="F:\دينى\work\صور\sleeping_in_class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2138362"/>
            <a:ext cx="8534400" cy="41862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954885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par>
                          <p:cTn id="11" fill="hold">
                            <p:stCondLst>
                              <p:cond delay="1500"/>
                            </p:stCondLst>
                            <p:childTnLst>
                              <p:par>
                                <p:cTn id="12" presetID="31" presetClass="entr" presetSubtype="0" fill="hold" nodeType="afterEffect">
                                  <p:stCondLst>
                                    <p:cond delay="0"/>
                                  </p:stCondLst>
                                  <p:childTnLst>
                                    <p:set>
                                      <p:cBhvr>
                                        <p:cTn id="13" dur="1" fill="hold">
                                          <p:stCondLst>
                                            <p:cond delay="0"/>
                                          </p:stCondLst>
                                        </p:cTn>
                                        <p:tgtEl>
                                          <p:spTgt spid="25602"/>
                                        </p:tgtEl>
                                        <p:attrNameLst>
                                          <p:attrName>style.visibility</p:attrName>
                                        </p:attrNameLst>
                                      </p:cBhvr>
                                      <p:to>
                                        <p:strVal val="visible"/>
                                      </p:to>
                                    </p:set>
                                    <p:anim calcmode="lin" valueType="num">
                                      <p:cBhvr>
                                        <p:cTn id="14" dur="1000" fill="hold"/>
                                        <p:tgtEl>
                                          <p:spTgt spid="25602"/>
                                        </p:tgtEl>
                                        <p:attrNameLst>
                                          <p:attrName>ppt_w</p:attrName>
                                        </p:attrNameLst>
                                      </p:cBhvr>
                                      <p:tavLst>
                                        <p:tav tm="0">
                                          <p:val>
                                            <p:fltVal val="0"/>
                                          </p:val>
                                        </p:tav>
                                        <p:tav tm="100000">
                                          <p:val>
                                            <p:strVal val="#ppt_w"/>
                                          </p:val>
                                        </p:tav>
                                      </p:tavLst>
                                    </p:anim>
                                    <p:anim calcmode="lin" valueType="num">
                                      <p:cBhvr>
                                        <p:cTn id="15" dur="1000" fill="hold"/>
                                        <p:tgtEl>
                                          <p:spTgt spid="25602"/>
                                        </p:tgtEl>
                                        <p:attrNameLst>
                                          <p:attrName>ppt_h</p:attrName>
                                        </p:attrNameLst>
                                      </p:cBhvr>
                                      <p:tavLst>
                                        <p:tav tm="0">
                                          <p:val>
                                            <p:fltVal val="0"/>
                                          </p:val>
                                        </p:tav>
                                        <p:tav tm="100000">
                                          <p:val>
                                            <p:strVal val="#ppt_h"/>
                                          </p:val>
                                        </p:tav>
                                      </p:tavLst>
                                    </p:anim>
                                    <p:anim calcmode="lin" valueType="num">
                                      <p:cBhvr>
                                        <p:cTn id="16" dur="1000" fill="hold"/>
                                        <p:tgtEl>
                                          <p:spTgt spid="25602"/>
                                        </p:tgtEl>
                                        <p:attrNameLst>
                                          <p:attrName>style.rotation</p:attrName>
                                        </p:attrNameLst>
                                      </p:cBhvr>
                                      <p:tavLst>
                                        <p:tav tm="0">
                                          <p:val>
                                            <p:fltVal val="90"/>
                                          </p:val>
                                        </p:tav>
                                        <p:tav tm="100000">
                                          <p:val>
                                            <p:fltVal val="0"/>
                                          </p:val>
                                        </p:tav>
                                      </p:tavLst>
                                    </p:anim>
                                    <p:animEffect transition="in" filter="fade">
                                      <p:cBhvr>
                                        <p:cTn id="17"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52400"/>
            <a:ext cx="6400800" cy="15240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عدم أخذ استراحة غذاء</a:t>
            </a:r>
          </a:p>
        </p:txBody>
      </p:sp>
      <p:pic>
        <p:nvPicPr>
          <p:cNvPr id="26626" name="Picture 2" descr="F:\دينى\work\صور\602949_600298549990922_1726134852_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7498" y="2133600"/>
            <a:ext cx="8143102" cy="4343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7426706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par>
                          <p:cTn id="11" fill="hold">
                            <p:stCondLst>
                              <p:cond delay="1300"/>
                            </p:stCondLst>
                            <p:childTnLst>
                              <p:par>
                                <p:cTn id="12" presetID="31" presetClass="entr" presetSubtype="0" fill="hold" nodeType="afterEffect">
                                  <p:stCondLst>
                                    <p:cond delay="0"/>
                                  </p:stCondLst>
                                  <p:childTnLst>
                                    <p:set>
                                      <p:cBhvr>
                                        <p:cTn id="13" dur="1" fill="hold">
                                          <p:stCondLst>
                                            <p:cond delay="0"/>
                                          </p:stCondLst>
                                        </p:cTn>
                                        <p:tgtEl>
                                          <p:spTgt spid="26626"/>
                                        </p:tgtEl>
                                        <p:attrNameLst>
                                          <p:attrName>style.visibility</p:attrName>
                                        </p:attrNameLst>
                                      </p:cBhvr>
                                      <p:to>
                                        <p:strVal val="visible"/>
                                      </p:to>
                                    </p:set>
                                    <p:anim calcmode="lin" valueType="num">
                                      <p:cBhvr>
                                        <p:cTn id="14" dur="1000" fill="hold"/>
                                        <p:tgtEl>
                                          <p:spTgt spid="26626"/>
                                        </p:tgtEl>
                                        <p:attrNameLst>
                                          <p:attrName>ppt_w</p:attrName>
                                        </p:attrNameLst>
                                      </p:cBhvr>
                                      <p:tavLst>
                                        <p:tav tm="0">
                                          <p:val>
                                            <p:fltVal val="0"/>
                                          </p:val>
                                        </p:tav>
                                        <p:tav tm="100000">
                                          <p:val>
                                            <p:strVal val="#ppt_w"/>
                                          </p:val>
                                        </p:tav>
                                      </p:tavLst>
                                    </p:anim>
                                    <p:anim calcmode="lin" valueType="num">
                                      <p:cBhvr>
                                        <p:cTn id="15" dur="1000" fill="hold"/>
                                        <p:tgtEl>
                                          <p:spTgt spid="26626"/>
                                        </p:tgtEl>
                                        <p:attrNameLst>
                                          <p:attrName>ppt_h</p:attrName>
                                        </p:attrNameLst>
                                      </p:cBhvr>
                                      <p:tavLst>
                                        <p:tav tm="0">
                                          <p:val>
                                            <p:fltVal val="0"/>
                                          </p:val>
                                        </p:tav>
                                        <p:tav tm="100000">
                                          <p:val>
                                            <p:strVal val="#ppt_h"/>
                                          </p:val>
                                        </p:tav>
                                      </p:tavLst>
                                    </p:anim>
                                    <p:anim calcmode="lin" valueType="num">
                                      <p:cBhvr>
                                        <p:cTn id="16" dur="1000" fill="hold"/>
                                        <p:tgtEl>
                                          <p:spTgt spid="26626"/>
                                        </p:tgtEl>
                                        <p:attrNameLst>
                                          <p:attrName>style.rotation</p:attrName>
                                        </p:attrNameLst>
                                      </p:cBhvr>
                                      <p:tavLst>
                                        <p:tav tm="0">
                                          <p:val>
                                            <p:fltVal val="90"/>
                                          </p:val>
                                        </p:tav>
                                        <p:tav tm="100000">
                                          <p:val>
                                            <p:fltVal val="0"/>
                                          </p:val>
                                        </p:tav>
                                      </p:tavLst>
                                    </p:anim>
                                    <p:animEffect transition="in" filter="fade">
                                      <p:cBhvr>
                                        <p:cTn id="17" dur="1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Bevel 77"/>
          <p:cNvSpPr/>
          <p:nvPr/>
        </p:nvSpPr>
        <p:spPr>
          <a:xfrm>
            <a:off x="914400" y="1447800"/>
            <a:ext cx="6934200" cy="3048000"/>
          </a:xfrm>
          <a:prstGeom prst="bevel">
            <a:avLst/>
          </a:prstGeom>
          <a:solidFill>
            <a:srgbClr val="CC00FF"/>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bg1"/>
                </a:solidFill>
              </a:rPr>
              <a:t>فن إدارة الوقت قبل أن نبدأ</a:t>
            </a:r>
          </a:p>
        </p:txBody>
      </p:sp>
    </p:spTree>
    <p:extLst>
      <p:ext uri="{BB962C8B-B14F-4D97-AF65-F5344CB8AC3E}">
        <p14:creationId xmlns:p14="http://schemas.microsoft.com/office/powerpoint/2010/main" xmlns="" val="331226868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1066800" y="228600"/>
            <a:ext cx="7086600" cy="7620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هذه النقاط التي </a:t>
            </a:r>
            <a:r>
              <a:rPr lang="ar-EG" sz="3200" dirty="0" smtClean="0"/>
              <a:t>تساعدك </a:t>
            </a:r>
            <a:r>
              <a:rPr lang="ar-EG" sz="3200" dirty="0"/>
              <a:t>على تنظيم </a:t>
            </a:r>
            <a:r>
              <a:rPr lang="ar-EG" sz="3200" dirty="0" smtClean="0"/>
              <a:t>وقتك</a:t>
            </a:r>
            <a:endParaRPr lang="ar-EG" sz="3200" dirty="0"/>
          </a:p>
        </p:txBody>
      </p:sp>
      <p:sp>
        <p:nvSpPr>
          <p:cNvPr id="13" name="Rectangle 12"/>
          <p:cNvSpPr>
            <a:spLocks noChangeArrowheads="1"/>
          </p:cNvSpPr>
          <p:nvPr/>
        </p:nvSpPr>
        <p:spPr bwMode="auto">
          <a:xfrm>
            <a:off x="1447801" y="21907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وجود خطة</a:t>
            </a:r>
          </a:p>
        </p:txBody>
      </p:sp>
      <p:sp>
        <p:nvSpPr>
          <p:cNvPr id="14" name="Rectangle 13"/>
          <p:cNvSpPr>
            <a:spLocks noChangeArrowheads="1"/>
          </p:cNvSpPr>
          <p:nvPr/>
        </p:nvSpPr>
        <p:spPr bwMode="auto">
          <a:xfrm>
            <a:off x="1447801" y="32226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لا بد من تدوين أفكارك</a:t>
            </a:r>
          </a:p>
        </p:txBody>
      </p:sp>
      <p:sp>
        <p:nvSpPr>
          <p:cNvPr id="15" name="Rectangle 14"/>
          <p:cNvSpPr>
            <a:spLocks noChangeArrowheads="1"/>
          </p:cNvSpPr>
          <p:nvPr/>
        </p:nvSpPr>
        <p:spPr bwMode="auto">
          <a:xfrm>
            <a:off x="1447801" y="42545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بعد الانتهاء من الخطة توقع أنك ستحتاج إلى إدخال </a:t>
            </a:r>
            <a:r>
              <a:rPr lang="ar-EG" altLang="zh-CN" sz="2350" b="1" dirty="0" smtClean="0">
                <a:solidFill>
                  <a:srgbClr val="002060"/>
                </a:solidFill>
                <a:ea typeface="幼圆" pitchFamily="1" charset="-122"/>
              </a:rPr>
              <a:t>تعديلات</a:t>
            </a:r>
            <a:endParaRPr lang="ar-EG" altLang="zh-CN" sz="2350" b="1" dirty="0">
              <a:solidFill>
                <a:srgbClr val="002060"/>
              </a:solidFill>
              <a:ea typeface="幼圆" pitchFamily="1" charset="-122"/>
            </a:endParaRPr>
          </a:p>
        </p:txBody>
      </p:sp>
      <p:sp>
        <p:nvSpPr>
          <p:cNvPr id="16" name="Rectangle 15"/>
          <p:cNvSpPr>
            <a:spLocks noChangeArrowheads="1"/>
          </p:cNvSpPr>
          <p:nvPr/>
        </p:nvSpPr>
        <p:spPr bwMode="auto">
          <a:xfrm>
            <a:off x="1447801" y="52863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الفشل أو الإخفاق شيء طبيعي في حياتنا، لا تيأس</a:t>
            </a:r>
          </a:p>
        </p:txBody>
      </p:sp>
      <p:pic>
        <p:nvPicPr>
          <p:cNvPr id="17" name="Picture 16"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22621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2702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2783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53594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7105173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8"/>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9"/>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0"/>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AutoShape 7"/>
          <p:cNvSpPr>
            <a:spLocks noChangeArrowheads="1"/>
          </p:cNvSpPr>
          <p:nvPr/>
        </p:nvSpPr>
        <p:spPr bwMode="auto">
          <a:xfrm>
            <a:off x="6220238" y="381000"/>
            <a:ext cx="2681288"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مفهوم </a:t>
            </a:r>
            <a:r>
              <a:rPr lang="ar-EG" sz="4000" dirty="0" smtClean="0">
                <a:latin typeface="SimHei" panose="02010609060101010101" pitchFamily="49" charset="-122"/>
              </a:rPr>
              <a:t>الإدارة</a:t>
            </a:r>
            <a:endParaRPr lang="ar-EG" sz="4000" dirty="0">
              <a:latin typeface="SimHei" panose="02010609060101010101" pitchFamily="49" charset="-122"/>
            </a:endParaRPr>
          </a:p>
        </p:txBody>
      </p:sp>
      <p:sp>
        <p:nvSpPr>
          <p:cNvPr id="7" name="AutoShape 1"/>
          <p:cNvSpPr>
            <a:spLocks noChangeArrowheads="1"/>
          </p:cNvSpPr>
          <p:nvPr/>
        </p:nvSpPr>
        <p:spPr bwMode="auto">
          <a:xfrm>
            <a:off x="304800" y="3657600"/>
            <a:ext cx="8596726" cy="22860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من المنظور التنظيمي هي أنجاز أهداف تنظيمية من </a:t>
            </a:r>
            <a:r>
              <a:rPr lang="ar-EG" sz="3200" dirty="0" smtClean="0">
                <a:solidFill>
                  <a:srgbClr val="000000"/>
                </a:solidFill>
                <a:cs typeface="Arial" panose="020B0604020202020204" pitchFamily="34" charset="0"/>
              </a:rPr>
              <a:t>خلال الأفراد </a:t>
            </a:r>
          </a:p>
          <a:p>
            <a:pPr algn="ctr" rtl="1" fontAlgn="base">
              <a:spcBef>
                <a:spcPct val="0"/>
              </a:spcBef>
              <a:spcAft>
                <a:spcPct val="0"/>
              </a:spcAft>
            </a:pPr>
            <a:r>
              <a:rPr lang="ar-EG" sz="3200" dirty="0" smtClean="0">
                <a:solidFill>
                  <a:srgbClr val="000000"/>
                </a:solidFill>
                <a:cs typeface="Arial" panose="020B0604020202020204" pitchFamily="34" charset="0"/>
              </a:rPr>
              <a:t>وموارد </a:t>
            </a:r>
            <a:r>
              <a:rPr lang="ar-EG" sz="3200" dirty="0">
                <a:solidFill>
                  <a:srgbClr val="000000"/>
                </a:solidFill>
                <a:cs typeface="Arial" panose="020B0604020202020204" pitchFamily="34" charset="0"/>
              </a:rPr>
              <a:t>أخرى وبتعريف أكثر تفصيلاً للإدارة يتضح </a:t>
            </a:r>
            <a:r>
              <a:rPr lang="ar-EG" sz="3200" dirty="0" smtClean="0">
                <a:solidFill>
                  <a:srgbClr val="000000"/>
                </a:solidFill>
                <a:cs typeface="Arial" panose="020B0604020202020204" pitchFamily="34" charset="0"/>
              </a:rPr>
              <a:t>إنجاز </a:t>
            </a:r>
          </a:p>
          <a:p>
            <a:pPr algn="ctr" rtl="1" fontAlgn="base">
              <a:spcBef>
                <a:spcPct val="0"/>
              </a:spcBef>
              <a:spcAft>
                <a:spcPct val="0"/>
              </a:spcAft>
            </a:pPr>
            <a:r>
              <a:rPr lang="ar-EG" sz="3200" dirty="0" smtClean="0">
                <a:solidFill>
                  <a:srgbClr val="000000"/>
                </a:solidFill>
                <a:cs typeface="Arial" panose="020B0604020202020204" pitchFamily="34" charset="0"/>
              </a:rPr>
              <a:t>الأهداف </a:t>
            </a:r>
            <a:r>
              <a:rPr lang="ar-EG" sz="3200" dirty="0">
                <a:solidFill>
                  <a:srgbClr val="000000"/>
                </a:solidFill>
                <a:cs typeface="Arial" panose="020B0604020202020204" pitchFamily="34" charset="0"/>
              </a:rPr>
              <a:t>من خلال القيام بالوظائف الإدارية الخمس </a:t>
            </a:r>
            <a:r>
              <a:rPr lang="ar-EG" sz="3200" dirty="0" smtClean="0">
                <a:solidFill>
                  <a:srgbClr val="000000"/>
                </a:solidFill>
                <a:cs typeface="Arial" panose="020B0604020202020204" pitchFamily="34" charset="0"/>
              </a:rPr>
              <a:t>الأساسية </a:t>
            </a:r>
            <a:br>
              <a:rPr lang="ar-EG" sz="3200" dirty="0" smtClean="0">
                <a:solidFill>
                  <a:srgbClr val="000000"/>
                </a:solidFill>
                <a:cs typeface="Arial" panose="020B0604020202020204" pitchFamily="34" charset="0"/>
              </a:rPr>
            </a:br>
            <a:r>
              <a:rPr lang="ar-EG" sz="3200" dirty="0" smtClean="0">
                <a:solidFill>
                  <a:srgbClr val="000000"/>
                </a:solidFill>
                <a:cs typeface="Arial" panose="020B0604020202020204" pitchFamily="34" charset="0"/>
              </a:rPr>
              <a:t>( </a:t>
            </a:r>
            <a:r>
              <a:rPr lang="ar-EG" sz="3200" dirty="0">
                <a:solidFill>
                  <a:srgbClr val="000000"/>
                </a:solidFill>
                <a:cs typeface="Arial" panose="020B0604020202020204" pitchFamily="34" charset="0"/>
              </a:rPr>
              <a:t>الرقابة – التوجيه – التوظيف – التنظيم – التخطيط )</a:t>
            </a:r>
          </a:p>
        </p:txBody>
      </p:sp>
      <p:pic>
        <p:nvPicPr>
          <p:cNvPr id="3074" name="Picture 2" descr="F:\دينى\work\صور\1332711836__imagesC.WQ60Y.jp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457200"/>
            <a:ext cx="3657600" cy="259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2030990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a:spLocks noChangeArrowheads="1"/>
          </p:cNvSpPr>
          <p:nvPr/>
        </p:nvSpPr>
        <p:spPr bwMode="auto">
          <a:xfrm>
            <a:off x="1447801" y="144780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يجب أن تعود نفسك على المقارنة بين الأولويات</a:t>
            </a:r>
          </a:p>
        </p:txBody>
      </p:sp>
      <p:sp>
        <p:nvSpPr>
          <p:cNvPr id="14" name="Rectangle 13"/>
          <p:cNvSpPr>
            <a:spLocks noChangeArrowheads="1"/>
          </p:cNvSpPr>
          <p:nvPr/>
        </p:nvSpPr>
        <p:spPr bwMode="auto">
          <a:xfrm>
            <a:off x="1447801" y="247967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اقرأ خطتك وأهدافك في كل فرصة من يومك</a:t>
            </a:r>
          </a:p>
        </p:txBody>
      </p:sp>
      <p:sp>
        <p:nvSpPr>
          <p:cNvPr id="15" name="Rectangle 14"/>
          <p:cNvSpPr>
            <a:spLocks noChangeArrowheads="1"/>
          </p:cNvSpPr>
          <p:nvPr/>
        </p:nvSpPr>
        <p:spPr bwMode="auto">
          <a:xfrm>
            <a:off x="1447801" y="351155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استعن بالتقنيات الحديثة لاغتنام الفرص وتحقيق النجاح</a:t>
            </a:r>
          </a:p>
        </p:txBody>
      </p:sp>
      <p:sp>
        <p:nvSpPr>
          <p:cNvPr id="16" name="Rectangle 15"/>
          <p:cNvSpPr>
            <a:spLocks noChangeArrowheads="1"/>
          </p:cNvSpPr>
          <p:nvPr/>
        </p:nvSpPr>
        <p:spPr bwMode="auto">
          <a:xfrm>
            <a:off x="1447801" y="454342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تنظيمك لمكتبك، غرفتك، سيارتك، وكل ما يتعلق بك </a:t>
            </a:r>
          </a:p>
        </p:txBody>
      </p:sp>
      <p:pic>
        <p:nvPicPr>
          <p:cNvPr id="17" name="Picture 16"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51923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52730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53536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61645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8768634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8"/>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9"/>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0"/>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a:spLocks noChangeArrowheads="1"/>
          </p:cNvSpPr>
          <p:nvPr/>
        </p:nvSpPr>
        <p:spPr bwMode="auto">
          <a:xfrm>
            <a:off x="1447801" y="205740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الخطط والجداول ليست هي التي تجعلنا منظمين أو ناجحين</a:t>
            </a:r>
          </a:p>
        </p:txBody>
      </p:sp>
      <p:sp>
        <p:nvSpPr>
          <p:cNvPr id="14" name="Rectangle 13"/>
          <p:cNvSpPr>
            <a:spLocks noChangeArrowheads="1"/>
          </p:cNvSpPr>
          <p:nvPr/>
        </p:nvSpPr>
        <p:spPr bwMode="auto">
          <a:xfrm>
            <a:off x="1447801" y="308927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ركز، ولا تشتت ذهنك في أكثر من اتجاه</a:t>
            </a:r>
          </a:p>
        </p:txBody>
      </p:sp>
      <p:sp>
        <p:nvSpPr>
          <p:cNvPr id="15" name="Rectangle 14"/>
          <p:cNvSpPr>
            <a:spLocks noChangeArrowheads="1"/>
          </p:cNvSpPr>
          <p:nvPr/>
        </p:nvSpPr>
        <p:spPr bwMode="auto">
          <a:xfrm>
            <a:off x="1447801" y="412115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اعلم أن النجاح ليس بمقدار الأعمال التي تنجزها</a:t>
            </a:r>
          </a:p>
        </p:txBody>
      </p:sp>
      <p:pic>
        <p:nvPicPr>
          <p:cNvPr id="17" name="Picture 16"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212883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13690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14496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5145848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8"/>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9"/>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معوقات تنظيم الوقت</a:t>
            </a:r>
          </a:p>
        </p:txBody>
      </p:sp>
    </p:spTree>
    <p:extLst>
      <p:ext uri="{BB962C8B-B14F-4D97-AF65-F5344CB8AC3E}">
        <p14:creationId xmlns:p14="http://schemas.microsoft.com/office/powerpoint/2010/main" xmlns="" val="166463644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a:spLocks noChangeArrowheads="1"/>
          </p:cNvSpPr>
          <p:nvPr/>
        </p:nvSpPr>
        <p:spPr bwMode="auto">
          <a:xfrm>
            <a:off x="1447801" y="205740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عدم وجود أهداف أو خطط</a:t>
            </a:r>
          </a:p>
        </p:txBody>
      </p:sp>
      <p:sp>
        <p:nvSpPr>
          <p:cNvPr id="14" name="Rectangle 13"/>
          <p:cNvSpPr>
            <a:spLocks noChangeArrowheads="1"/>
          </p:cNvSpPr>
          <p:nvPr/>
        </p:nvSpPr>
        <p:spPr bwMode="auto">
          <a:xfrm>
            <a:off x="1447801" y="308927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التكاسل والتأجيل</a:t>
            </a:r>
          </a:p>
        </p:txBody>
      </p:sp>
      <p:sp>
        <p:nvSpPr>
          <p:cNvPr id="15" name="Rectangle 14"/>
          <p:cNvSpPr>
            <a:spLocks noChangeArrowheads="1"/>
          </p:cNvSpPr>
          <p:nvPr/>
        </p:nvSpPr>
        <p:spPr bwMode="auto">
          <a:xfrm>
            <a:off x="1447801" y="412115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النسيان</a:t>
            </a:r>
          </a:p>
        </p:txBody>
      </p:sp>
      <p:pic>
        <p:nvPicPr>
          <p:cNvPr id="17" name="Picture 16"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212883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13690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14496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711478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8"/>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9"/>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a:spLocks noChangeArrowheads="1"/>
          </p:cNvSpPr>
          <p:nvPr/>
        </p:nvSpPr>
        <p:spPr bwMode="auto">
          <a:xfrm>
            <a:off x="1447801" y="205740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مقاطعات الآخرين، وأشغالهم</a:t>
            </a:r>
          </a:p>
        </p:txBody>
      </p:sp>
      <p:sp>
        <p:nvSpPr>
          <p:cNvPr id="14" name="Rectangle 13"/>
          <p:cNvSpPr>
            <a:spLocks noChangeArrowheads="1"/>
          </p:cNvSpPr>
          <p:nvPr/>
        </p:nvSpPr>
        <p:spPr bwMode="auto">
          <a:xfrm>
            <a:off x="1447801" y="308927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300" b="1" dirty="0">
                <a:solidFill>
                  <a:srgbClr val="002060"/>
                </a:solidFill>
                <a:ea typeface="幼圆" pitchFamily="1" charset="-122"/>
              </a:rPr>
              <a:t>عدم إكمال الأعمال، أو عدم الاستمرار في التنظيم نتيجة الكسل </a:t>
            </a:r>
          </a:p>
        </p:txBody>
      </p:sp>
      <p:sp>
        <p:nvSpPr>
          <p:cNvPr id="15" name="Rectangle 14"/>
          <p:cNvSpPr>
            <a:spLocks noChangeArrowheads="1"/>
          </p:cNvSpPr>
          <p:nvPr/>
        </p:nvSpPr>
        <p:spPr bwMode="auto">
          <a:xfrm>
            <a:off x="1447801" y="412115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سوء الفهم للغير مما قد يؤدي إلى مشاكل تلتهم </a:t>
            </a:r>
            <a:r>
              <a:rPr lang="ar-EG" altLang="zh-CN" sz="2350" b="1" dirty="0" smtClean="0">
                <a:solidFill>
                  <a:srgbClr val="002060"/>
                </a:solidFill>
                <a:ea typeface="幼圆" pitchFamily="1" charset="-122"/>
              </a:rPr>
              <a:t>وقتك</a:t>
            </a:r>
            <a:endParaRPr lang="ar-EG" altLang="zh-CN" sz="2350" b="1" dirty="0">
              <a:solidFill>
                <a:srgbClr val="002060"/>
              </a:solidFill>
              <a:ea typeface="幼圆" pitchFamily="1" charset="-122"/>
            </a:endParaRPr>
          </a:p>
        </p:txBody>
      </p:sp>
      <p:pic>
        <p:nvPicPr>
          <p:cNvPr id="17" name="Picture 16"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212883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13690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14496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23854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8"/>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9"/>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خطوات تنظيم الوقت</a:t>
            </a:r>
          </a:p>
        </p:txBody>
      </p:sp>
    </p:spTree>
    <p:extLst>
      <p:ext uri="{BB962C8B-B14F-4D97-AF65-F5344CB8AC3E}">
        <p14:creationId xmlns:p14="http://schemas.microsoft.com/office/powerpoint/2010/main" xmlns="" val="213520103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a:spLocks noChangeArrowheads="1"/>
          </p:cNvSpPr>
          <p:nvPr/>
        </p:nvSpPr>
        <p:spPr bwMode="auto">
          <a:xfrm>
            <a:off x="1447801" y="144780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فكر في أهدافك، وانظر في رسالتك في هذه الحياة</a:t>
            </a:r>
          </a:p>
        </p:txBody>
      </p:sp>
      <p:sp>
        <p:nvSpPr>
          <p:cNvPr id="14" name="Rectangle 13"/>
          <p:cNvSpPr>
            <a:spLocks noChangeArrowheads="1"/>
          </p:cNvSpPr>
          <p:nvPr/>
        </p:nvSpPr>
        <p:spPr bwMode="auto">
          <a:xfrm>
            <a:off x="1447801" y="247967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أنظر إلى أدوارك في هذه الحياة</a:t>
            </a:r>
          </a:p>
        </p:txBody>
      </p:sp>
      <p:sp>
        <p:nvSpPr>
          <p:cNvPr id="15" name="Rectangle 14"/>
          <p:cNvSpPr>
            <a:spLocks noChangeArrowheads="1"/>
          </p:cNvSpPr>
          <p:nvPr/>
        </p:nvSpPr>
        <p:spPr bwMode="auto">
          <a:xfrm>
            <a:off x="1447801" y="351155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حدد أهدافاً لكل دور</a:t>
            </a:r>
          </a:p>
        </p:txBody>
      </p:sp>
      <p:sp>
        <p:nvSpPr>
          <p:cNvPr id="16" name="Rectangle 15"/>
          <p:cNvSpPr>
            <a:spLocks noChangeArrowheads="1"/>
          </p:cNvSpPr>
          <p:nvPr/>
        </p:nvSpPr>
        <p:spPr bwMode="auto">
          <a:xfrm>
            <a:off x="1447801" y="454342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نظم، وهنا التنظيم هو أن تضع جدولاً أسبوعياً </a:t>
            </a:r>
          </a:p>
        </p:txBody>
      </p:sp>
      <p:pic>
        <p:nvPicPr>
          <p:cNvPr id="17" name="Picture 16"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51923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52730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53536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61645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2714402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8"/>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9"/>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0"/>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كيف تستغل وقتك بفعالية؟</a:t>
            </a:r>
          </a:p>
        </p:txBody>
      </p:sp>
    </p:spTree>
    <p:extLst>
      <p:ext uri="{BB962C8B-B14F-4D97-AF65-F5344CB8AC3E}">
        <p14:creationId xmlns:p14="http://schemas.microsoft.com/office/powerpoint/2010/main" xmlns="" val="166979613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a:spLocks noChangeArrowheads="1"/>
          </p:cNvSpPr>
          <p:nvPr/>
        </p:nvSpPr>
        <p:spPr bwMode="auto">
          <a:xfrm>
            <a:off x="1447801" y="144780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حاول أن تستمتع بكل عمل تقوم به</a:t>
            </a:r>
          </a:p>
        </p:txBody>
      </p:sp>
      <p:sp>
        <p:nvSpPr>
          <p:cNvPr id="14" name="Rectangle 13"/>
          <p:cNvSpPr>
            <a:spLocks noChangeArrowheads="1"/>
          </p:cNvSpPr>
          <p:nvPr/>
        </p:nvSpPr>
        <p:spPr bwMode="auto">
          <a:xfrm>
            <a:off x="1447801" y="247967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تفائل وكن إيجابياً</a:t>
            </a:r>
          </a:p>
        </p:txBody>
      </p:sp>
      <p:sp>
        <p:nvSpPr>
          <p:cNvPr id="15" name="Rectangle 14"/>
          <p:cNvSpPr>
            <a:spLocks noChangeArrowheads="1"/>
          </p:cNvSpPr>
          <p:nvPr/>
        </p:nvSpPr>
        <p:spPr bwMode="auto">
          <a:xfrm>
            <a:off x="1447801" y="351155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لا تضيع وقتك ندماً على فشلك</a:t>
            </a:r>
          </a:p>
        </p:txBody>
      </p:sp>
      <p:sp>
        <p:nvSpPr>
          <p:cNvPr id="16" name="Rectangle 15"/>
          <p:cNvSpPr>
            <a:spLocks noChangeArrowheads="1"/>
          </p:cNvSpPr>
          <p:nvPr/>
        </p:nvSpPr>
        <p:spPr bwMode="auto">
          <a:xfrm>
            <a:off x="1447801" y="454342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حاول إيجاد طرق جديدة لتوفير وقتك كل يوم</a:t>
            </a:r>
          </a:p>
        </p:txBody>
      </p:sp>
      <p:pic>
        <p:nvPicPr>
          <p:cNvPr id="17" name="Picture 16"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51923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52730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53536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61645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2571273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8"/>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9"/>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0"/>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a:spLocks noChangeArrowheads="1"/>
          </p:cNvSpPr>
          <p:nvPr/>
        </p:nvSpPr>
        <p:spPr bwMode="auto">
          <a:xfrm>
            <a:off x="1447801" y="144780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أنظر لعاداتك القديمة وتخلى عن ما هو مضيع لوقتك</a:t>
            </a:r>
          </a:p>
        </p:txBody>
      </p:sp>
      <p:sp>
        <p:nvSpPr>
          <p:cNvPr id="14" name="Rectangle 13"/>
          <p:cNvSpPr>
            <a:spLocks noChangeArrowheads="1"/>
          </p:cNvSpPr>
          <p:nvPr/>
        </p:nvSpPr>
        <p:spPr bwMode="auto">
          <a:xfrm>
            <a:off x="1447801" y="247967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300" b="1" dirty="0">
                <a:solidFill>
                  <a:srgbClr val="002060"/>
                </a:solidFill>
                <a:ea typeface="幼圆" pitchFamily="1" charset="-122"/>
              </a:rPr>
              <a:t>ركز على عملك وانتهي منه ولا تشتت ذهنك في أكثر من عمل</a:t>
            </a:r>
          </a:p>
        </p:txBody>
      </p:sp>
      <p:sp>
        <p:nvSpPr>
          <p:cNvPr id="15" name="Rectangle 14"/>
          <p:cNvSpPr>
            <a:spLocks noChangeArrowheads="1"/>
          </p:cNvSpPr>
          <p:nvPr/>
        </p:nvSpPr>
        <p:spPr bwMode="auto">
          <a:xfrm>
            <a:off x="1447801" y="351155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توقف عن أي نشاط غير منتج</a:t>
            </a:r>
          </a:p>
        </p:txBody>
      </p:sp>
      <p:sp>
        <p:nvSpPr>
          <p:cNvPr id="16" name="Rectangle 15"/>
          <p:cNvSpPr>
            <a:spLocks noChangeArrowheads="1"/>
          </p:cNvSpPr>
          <p:nvPr/>
        </p:nvSpPr>
        <p:spPr bwMode="auto">
          <a:xfrm>
            <a:off x="1447801" y="454342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أنصت جيداً لكل نقاش حتى تفهم ما يقال</a:t>
            </a:r>
          </a:p>
        </p:txBody>
      </p:sp>
      <p:pic>
        <p:nvPicPr>
          <p:cNvPr id="17" name="Picture 16"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51923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52730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53536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61645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246205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8"/>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9"/>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0"/>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AutoShape 7"/>
          <p:cNvSpPr>
            <a:spLocks noChangeArrowheads="1"/>
          </p:cNvSpPr>
          <p:nvPr/>
        </p:nvSpPr>
        <p:spPr bwMode="auto">
          <a:xfrm>
            <a:off x="4419600" y="609600"/>
            <a:ext cx="44819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ماذا نعني بإدارة الوقت  ؟ </a:t>
            </a:r>
          </a:p>
        </p:txBody>
      </p:sp>
      <p:sp>
        <p:nvSpPr>
          <p:cNvPr id="7" name="AutoShape 1"/>
          <p:cNvSpPr>
            <a:spLocks noChangeArrowheads="1"/>
          </p:cNvSpPr>
          <p:nvPr/>
        </p:nvSpPr>
        <p:spPr bwMode="auto">
          <a:xfrm>
            <a:off x="242474" y="4191000"/>
            <a:ext cx="8596726" cy="14478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هي الطرق والوسائل التي تعين المرء على الاستفادة القصوى من </a:t>
            </a:r>
            <a:endParaRPr lang="ar-EG" sz="3200" dirty="0" smtClean="0">
              <a:solidFill>
                <a:srgbClr val="000000"/>
              </a:solidFill>
              <a:cs typeface="Arial" panose="020B0604020202020204" pitchFamily="34" charset="0"/>
            </a:endParaRPr>
          </a:p>
          <a:p>
            <a:pPr algn="ctr" rtl="1" fontAlgn="base">
              <a:spcBef>
                <a:spcPct val="0"/>
              </a:spcBef>
              <a:spcAft>
                <a:spcPct val="0"/>
              </a:spcAft>
            </a:pPr>
            <a:r>
              <a:rPr lang="ar-EG" sz="3200" dirty="0" smtClean="0">
                <a:solidFill>
                  <a:srgbClr val="000000"/>
                </a:solidFill>
                <a:cs typeface="Arial" panose="020B0604020202020204" pitchFamily="34" charset="0"/>
              </a:rPr>
              <a:t>وقته </a:t>
            </a:r>
            <a:r>
              <a:rPr lang="ar-EG" sz="3200" dirty="0">
                <a:solidFill>
                  <a:srgbClr val="000000"/>
                </a:solidFill>
                <a:cs typeface="Arial" panose="020B0604020202020204" pitchFamily="34" charset="0"/>
              </a:rPr>
              <a:t>في تحقيق أهدافه وخلق التوازن في حياته ما بين الواجبات </a:t>
            </a:r>
            <a:endParaRPr lang="ar-EG" sz="3200" dirty="0" smtClean="0">
              <a:solidFill>
                <a:srgbClr val="000000"/>
              </a:solidFill>
              <a:cs typeface="Arial" panose="020B0604020202020204" pitchFamily="34" charset="0"/>
            </a:endParaRPr>
          </a:p>
          <a:p>
            <a:pPr algn="ctr" rtl="1" fontAlgn="base">
              <a:spcBef>
                <a:spcPct val="0"/>
              </a:spcBef>
              <a:spcAft>
                <a:spcPct val="0"/>
              </a:spcAft>
            </a:pPr>
            <a:r>
              <a:rPr lang="ar-EG" sz="3200" dirty="0" smtClean="0">
                <a:solidFill>
                  <a:srgbClr val="000000"/>
                </a:solidFill>
                <a:cs typeface="Arial" panose="020B0604020202020204" pitchFamily="34" charset="0"/>
              </a:rPr>
              <a:t>والرغبات </a:t>
            </a:r>
            <a:r>
              <a:rPr lang="ar-EG" sz="3200" dirty="0">
                <a:solidFill>
                  <a:srgbClr val="000000"/>
                </a:solidFill>
                <a:cs typeface="Arial" panose="020B0604020202020204" pitchFamily="34" charset="0"/>
              </a:rPr>
              <a:t>والأهداف</a:t>
            </a:r>
          </a:p>
        </p:txBody>
      </p:sp>
      <p:pic>
        <p:nvPicPr>
          <p:cNvPr id="4098" name="Picture 2" descr="F:\دينى\work\صور\_new_time-management[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6240" y="737005"/>
            <a:ext cx="3261360" cy="26919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5782698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a:spLocks noChangeArrowheads="1"/>
          </p:cNvSpPr>
          <p:nvPr/>
        </p:nvSpPr>
        <p:spPr bwMode="auto">
          <a:xfrm>
            <a:off x="1447801" y="144780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قلل من مقاطعات الآخرين لك عند أدائك لعملك</a:t>
            </a:r>
          </a:p>
        </p:txBody>
      </p:sp>
      <p:sp>
        <p:nvSpPr>
          <p:cNvPr id="14" name="Rectangle 13"/>
          <p:cNvSpPr>
            <a:spLocks noChangeArrowheads="1"/>
          </p:cNvSpPr>
          <p:nvPr/>
        </p:nvSpPr>
        <p:spPr bwMode="auto">
          <a:xfrm>
            <a:off x="1447801" y="247967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300" b="1" dirty="0">
                <a:solidFill>
                  <a:srgbClr val="002060"/>
                </a:solidFill>
                <a:ea typeface="幼圆" pitchFamily="1" charset="-122"/>
              </a:rPr>
              <a:t>أسأل نفسك دائماً ما الذي أستطيع فعله لاستغلال وقتي الآن</a:t>
            </a:r>
          </a:p>
        </p:txBody>
      </p:sp>
      <p:sp>
        <p:nvSpPr>
          <p:cNvPr id="15" name="Rectangle 14"/>
          <p:cNvSpPr>
            <a:spLocks noChangeArrowheads="1"/>
          </p:cNvSpPr>
          <p:nvPr/>
        </p:nvSpPr>
        <p:spPr bwMode="auto">
          <a:xfrm>
            <a:off x="1447801" y="351155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أقرأ أهدافك وخططك في كل فرصة يومياً</a:t>
            </a:r>
          </a:p>
        </p:txBody>
      </p:sp>
      <p:sp>
        <p:nvSpPr>
          <p:cNvPr id="16" name="Rectangle 15"/>
          <p:cNvSpPr>
            <a:spLocks noChangeArrowheads="1"/>
          </p:cNvSpPr>
          <p:nvPr/>
        </p:nvSpPr>
        <p:spPr bwMode="auto">
          <a:xfrm>
            <a:off x="1447801" y="454342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لا تجعل من الجداول قيد يقيدك، بل اجعلها في خدمتك</a:t>
            </a:r>
          </a:p>
        </p:txBody>
      </p:sp>
      <p:pic>
        <p:nvPicPr>
          <p:cNvPr id="17" name="Picture 16"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51923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52730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53536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61645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7417564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8"/>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9"/>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0"/>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Bevel 77"/>
          <p:cNvSpPr/>
          <p:nvPr/>
        </p:nvSpPr>
        <p:spPr>
          <a:xfrm>
            <a:off x="914400" y="1447800"/>
            <a:ext cx="6934200" cy="3048000"/>
          </a:xfrm>
          <a:prstGeom prst="bevel">
            <a:avLst/>
          </a:prstGeom>
          <a:solidFill>
            <a:srgbClr val="CC00FF"/>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bg1"/>
                </a:solidFill>
              </a:rPr>
              <a:t>المبادئ العشرة لإدارة الوقت بفاعلية</a:t>
            </a:r>
          </a:p>
        </p:txBody>
      </p:sp>
    </p:spTree>
    <p:extLst>
      <p:ext uri="{BB962C8B-B14F-4D97-AF65-F5344CB8AC3E}">
        <p14:creationId xmlns:p14="http://schemas.microsoft.com/office/powerpoint/2010/main" xmlns="" val="266242229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أولاً: المبادئ المتعلقة بالتخطيط</a:t>
            </a:r>
          </a:p>
        </p:txBody>
      </p:sp>
      <p:sp>
        <p:nvSpPr>
          <p:cNvPr id="6" name="Rounded Rectangle 5"/>
          <p:cNvSpPr/>
          <p:nvPr/>
        </p:nvSpPr>
        <p:spPr>
          <a:xfrm>
            <a:off x="5029200" y="4308389"/>
            <a:ext cx="29718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800" dirty="0"/>
              <a:t>مبدأ تحليل الوقت</a:t>
            </a:r>
          </a:p>
        </p:txBody>
      </p:sp>
      <p:sp>
        <p:nvSpPr>
          <p:cNvPr id="7" name="Rounded Rectangle 6"/>
          <p:cNvSpPr/>
          <p:nvPr/>
        </p:nvSpPr>
        <p:spPr>
          <a:xfrm>
            <a:off x="1371600" y="4267200"/>
            <a:ext cx="29718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800" dirty="0"/>
              <a:t>مبدأ التخطيط اليومي</a:t>
            </a:r>
          </a:p>
        </p:txBody>
      </p:sp>
      <p:sp>
        <p:nvSpPr>
          <p:cNvPr id="8" name="Rounded Rectangle 7"/>
          <p:cNvSpPr/>
          <p:nvPr/>
        </p:nvSpPr>
        <p:spPr>
          <a:xfrm>
            <a:off x="5029200" y="5410200"/>
            <a:ext cx="29718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800" dirty="0"/>
              <a:t>مبدأ تخصيص الوقت حسب الأولوية</a:t>
            </a:r>
          </a:p>
        </p:txBody>
      </p:sp>
      <p:sp>
        <p:nvSpPr>
          <p:cNvPr id="9" name="Rounded Rectangle 8"/>
          <p:cNvSpPr/>
          <p:nvPr/>
        </p:nvSpPr>
        <p:spPr>
          <a:xfrm>
            <a:off x="1371600" y="5410200"/>
            <a:ext cx="29718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800" dirty="0"/>
              <a:t>مبدأ المرونة</a:t>
            </a:r>
          </a:p>
        </p:txBody>
      </p:sp>
    </p:spTree>
    <p:extLst>
      <p:ext uri="{BB962C8B-B14F-4D97-AF65-F5344CB8AC3E}">
        <p14:creationId xmlns:p14="http://schemas.microsoft.com/office/powerpoint/2010/main" xmlns="" val="321203946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9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900"/>
                            </p:stCondLst>
                            <p:childTnLst>
                              <p:par>
                                <p:cTn id="19" presetID="3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par>
                          <p:cTn id="25" fill="hold">
                            <p:stCondLst>
                              <p:cond delay="3900"/>
                            </p:stCondLst>
                            <p:childTnLst>
                              <p:par>
                                <p:cTn id="26" presetID="31"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par>
                          <p:cTn id="32" fill="hold">
                            <p:stCondLst>
                              <p:cond delay="4900"/>
                            </p:stCondLst>
                            <p:childTnLst>
                              <p:par>
                                <p:cTn id="33" presetID="3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905000" y="228600"/>
            <a:ext cx="5105400" cy="1981200"/>
          </a:xfrm>
          <a:prstGeom prst="wave">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b="1" dirty="0">
                <a:solidFill>
                  <a:srgbClr val="002060"/>
                </a:solidFill>
              </a:rPr>
              <a:t>مبدأ تحليل الوقت</a:t>
            </a:r>
          </a:p>
        </p:txBody>
      </p:sp>
      <p:pic>
        <p:nvPicPr>
          <p:cNvPr id="27650" name="Picture 2" descr="F:\دينى\work\صور\time-management.jpg"/>
          <p:cNvPicPr>
            <a:picLocks noChangeAspect="1" noChangeArrowheads="1"/>
          </p:cNvPicPr>
          <p:nvPr/>
        </p:nvPicPr>
        <p:blipFill>
          <a:blip r:embed="rId3">
            <a:clrChange>
              <a:clrFrom>
                <a:srgbClr val="F1F2ED"/>
              </a:clrFrom>
              <a:clrTo>
                <a:srgbClr val="F1F2ED">
                  <a:alpha val="0"/>
                </a:srgbClr>
              </a:clrTo>
            </a:clrChange>
            <a:extLst>
              <a:ext uri="{28A0092B-C50C-407E-A947-70E740481C1C}">
                <a14:useLocalDpi xmlns:a14="http://schemas.microsoft.com/office/drawing/2010/main" xmlns="" val="0"/>
              </a:ext>
            </a:extLst>
          </a:blip>
          <a:srcRect/>
          <a:stretch>
            <a:fillRect/>
          </a:stretch>
        </p:blipFill>
        <p:spPr bwMode="auto">
          <a:xfrm>
            <a:off x="533400" y="2590800"/>
            <a:ext cx="8077200" cy="3733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459671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150"/>
                            </p:stCondLst>
                            <p:childTnLst>
                              <p:par>
                                <p:cTn id="12" presetID="31" presetClass="entr" presetSubtype="0" fill="hold" nodeType="afterEffect">
                                  <p:stCondLst>
                                    <p:cond delay="0"/>
                                  </p:stCondLst>
                                  <p:childTnLst>
                                    <p:set>
                                      <p:cBhvr>
                                        <p:cTn id="13" dur="1" fill="hold">
                                          <p:stCondLst>
                                            <p:cond delay="0"/>
                                          </p:stCondLst>
                                        </p:cTn>
                                        <p:tgtEl>
                                          <p:spTgt spid="27650"/>
                                        </p:tgtEl>
                                        <p:attrNameLst>
                                          <p:attrName>style.visibility</p:attrName>
                                        </p:attrNameLst>
                                      </p:cBhvr>
                                      <p:to>
                                        <p:strVal val="visible"/>
                                      </p:to>
                                    </p:set>
                                    <p:anim calcmode="lin" valueType="num">
                                      <p:cBhvr>
                                        <p:cTn id="14" dur="1000" fill="hold"/>
                                        <p:tgtEl>
                                          <p:spTgt spid="27650"/>
                                        </p:tgtEl>
                                        <p:attrNameLst>
                                          <p:attrName>ppt_w</p:attrName>
                                        </p:attrNameLst>
                                      </p:cBhvr>
                                      <p:tavLst>
                                        <p:tav tm="0">
                                          <p:val>
                                            <p:fltVal val="0"/>
                                          </p:val>
                                        </p:tav>
                                        <p:tav tm="100000">
                                          <p:val>
                                            <p:strVal val="#ppt_w"/>
                                          </p:val>
                                        </p:tav>
                                      </p:tavLst>
                                    </p:anim>
                                    <p:anim calcmode="lin" valueType="num">
                                      <p:cBhvr>
                                        <p:cTn id="15" dur="1000" fill="hold"/>
                                        <p:tgtEl>
                                          <p:spTgt spid="27650"/>
                                        </p:tgtEl>
                                        <p:attrNameLst>
                                          <p:attrName>ppt_h</p:attrName>
                                        </p:attrNameLst>
                                      </p:cBhvr>
                                      <p:tavLst>
                                        <p:tav tm="0">
                                          <p:val>
                                            <p:fltVal val="0"/>
                                          </p:val>
                                        </p:tav>
                                        <p:tav tm="100000">
                                          <p:val>
                                            <p:strVal val="#ppt_h"/>
                                          </p:val>
                                        </p:tav>
                                      </p:tavLst>
                                    </p:anim>
                                    <p:anim calcmode="lin" valueType="num">
                                      <p:cBhvr>
                                        <p:cTn id="16" dur="1000" fill="hold"/>
                                        <p:tgtEl>
                                          <p:spTgt spid="27650"/>
                                        </p:tgtEl>
                                        <p:attrNameLst>
                                          <p:attrName>style.rotation</p:attrName>
                                        </p:attrNameLst>
                                      </p:cBhvr>
                                      <p:tavLst>
                                        <p:tav tm="0">
                                          <p:val>
                                            <p:fltVal val="90"/>
                                          </p:val>
                                        </p:tav>
                                        <p:tav tm="100000">
                                          <p:val>
                                            <p:fltVal val="0"/>
                                          </p:val>
                                        </p:tav>
                                      </p:tavLst>
                                    </p:anim>
                                    <p:animEffect transition="in" filter="fade">
                                      <p:cBhvr>
                                        <p:cTn id="17" dur="1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le 9"/>
          <p:cNvSpPr/>
          <p:nvPr/>
        </p:nvSpPr>
        <p:spPr>
          <a:xfrm>
            <a:off x="609600" y="3124200"/>
            <a:ext cx="8001000" cy="3124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smtClean="0"/>
              <a:t>إذا </a:t>
            </a:r>
            <a:r>
              <a:rPr lang="ar-EG" sz="3200" dirty="0"/>
              <a:t>لم يفهم المدير كيف يصرف وقته عادة فلن يتمكن من الاختيار من بين الطرق البديلة لاستخدامه. ينبغي عليه أولاً أن يحدد كيف يصرف وقته حاليا وذلك باستخدام الإجراء الشائع والمقبول وهو تحليل استخدام الفرد للوقت بواسطة البيانات التي تجمع عبر فترة من </a:t>
            </a:r>
            <a:r>
              <a:rPr lang="ar-EG" sz="3200" dirty="0" smtClean="0"/>
              <a:t>الوقت هذا </a:t>
            </a:r>
            <a:r>
              <a:rPr lang="ar-EG" sz="3200" dirty="0"/>
              <a:t>هو أول مبدأ في التخطيط ويسمى مبدأ تحليل الوقت</a:t>
            </a:r>
          </a:p>
        </p:txBody>
      </p:sp>
      <p:sp>
        <p:nvSpPr>
          <p:cNvPr id="9" name="Rounded Rectangle 8"/>
          <p:cNvSpPr/>
          <p:nvPr/>
        </p:nvSpPr>
        <p:spPr>
          <a:xfrm>
            <a:off x="609600" y="685800"/>
            <a:ext cx="8001000" cy="1981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تحليل الوقت من متطلبات إدارة </a:t>
            </a:r>
            <a:r>
              <a:rPr lang="ar-EG" sz="3200" dirty="0" smtClean="0"/>
              <a:t>الوقت </a:t>
            </a:r>
            <a:r>
              <a:rPr lang="ar-EG" sz="3200" dirty="0"/>
              <a:t>من الضروري، كأساس لهذا التحليل الاحتفاظ بجدول يومي للنشاطات لتسجيلها عبر فترات من 15 إلى 30 دقيقة ولمدة أسبوعين متتاليين</a:t>
            </a:r>
          </a:p>
        </p:txBody>
      </p:sp>
    </p:spTree>
    <p:extLst>
      <p:ext uri="{BB962C8B-B14F-4D97-AF65-F5344CB8AC3E}">
        <p14:creationId xmlns:p14="http://schemas.microsoft.com/office/powerpoint/2010/main" xmlns="" val="374518072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905000" y="152400"/>
            <a:ext cx="5105400" cy="1905000"/>
          </a:xfrm>
          <a:prstGeom prst="wave">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b="1" dirty="0">
                <a:solidFill>
                  <a:srgbClr val="002060"/>
                </a:solidFill>
              </a:rPr>
              <a:t>مبدأ التخطيط اليومي</a:t>
            </a:r>
          </a:p>
        </p:txBody>
      </p:sp>
      <p:pic>
        <p:nvPicPr>
          <p:cNvPr id="28674" name="Picture 2" descr="F:\دينى\work\صور\VIP-plan-imag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0999" y="2133600"/>
            <a:ext cx="8382002"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162673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300"/>
                            </p:stCondLst>
                            <p:childTnLst>
                              <p:par>
                                <p:cTn id="12" presetID="31" presetClass="entr" presetSubtype="0" fill="hold" nodeType="afterEffect">
                                  <p:stCondLst>
                                    <p:cond delay="0"/>
                                  </p:stCondLst>
                                  <p:childTnLst>
                                    <p:set>
                                      <p:cBhvr>
                                        <p:cTn id="13" dur="1" fill="hold">
                                          <p:stCondLst>
                                            <p:cond delay="0"/>
                                          </p:stCondLst>
                                        </p:cTn>
                                        <p:tgtEl>
                                          <p:spTgt spid="28674"/>
                                        </p:tgtEl>
                                        <p:attrNameLst>
                                          <p:attrName>style.visibility</p:attrName>
                                        </p:attrNameLst>
                                      </p:cBhvr>
                                      <p:to>
                                        <p:strVal val="visible"/>
                                      </p:to>
                                    </p:set>
                                    <p:anim calcmode="lin" valueType="num">
                                      <p:cBhvr>
                                        <p:cTn id="14" dur="1000" fill="hold"/>
                                        <p:tgtEl>
                                          <p:spTgt spid="28674"/>
                                        </p:tgtEl>
                                        <p:attrNameLst>
                                          <p:attrName>ppt_w</p:attrName>
                                        </p:attrNameLst>
                                      </p:cBhvr>
                                      <p:tavLst>
                                        <p:tav tm="0">
                                          <p:val>
                                            <p:fltVal val="0"/>
                                          </p:val>
                                        </p:tav>
                                        <p:tav tm="100000">
                                          <p:val>
                                            <p:strVal val="#ppt_w"/>
                                          </p:val>
                                        </p:tav>
                                      </p:tavLst>
                                    </p:anim>
                                    <p:anim calcmode="lin" valueType="num">
                                      <p:cBhvr>
                                        <p:cTn id="15" dur="1000" fill="hold"/>
                                        <p:tgtEl>
                                          <p:spTgt spid="28674"/>
                                        </p:tgtEl>
                                        <p:attrNameLst>
                                          <p:attrName>ppt_h</p:attrName>
                                        </p:attrNameLst>
                                      </p:cBhvr>
                                      <p:tavLst>
                                        <p:tav tm="0">
                                          <p:val>
                                            <p:fltVal val="0"/>
                                          </p:val>
                                        </p:tav>
                                        <p:tav tm="100000">
                                          <p:val>
                                            <p:strVal val="#ppt_h"/>
                                          </p:val>
                                        </p:tav>
                                      </p:tavLst>
                                    </p:anim>
                                    <p:anim calcmode="lin" valueType="num">
                                      <p:cBhvr>
                                        <p:cTn id="16" dur="1000" fill="hold"/>
                                        <p:tgtEl>
                                          <p:spTgt spid="28674"/>
                                        </p:tgtEl>
                                        <p:attrNameLst>
                                          <p:attrName>style.rotation</p:attrName>
                                        </p:attrNameLst>
                                      </p:cBhvr>
                                      <p:tavLst>
                                        <p:tav tm="0">
                                          <p:val>
                                            <p:fltVal val="90"/>
                                          </p:val>
                                        </p:tav>
                                        <p:tav tm="100000">
                                          <p:val>
                                            <p:fltVal val="0"/>
                                          </p:val>
                                        </p:tav>
                                      </p:tavLst>
                                    </p:anim>
                                    <p:animEffect transition="in" filter="fade">
                                      <p:cBhvr>
                                        <p:cTn id="17" dur="1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le 9"/>
          <p:cNvSpPr/>
          <p:nvPr/>
        </p:nvSpPr>
        <p:spPr>
          <a:xfrm>
            <a:off x="609600" y="2590800"/>
            <a:ext cx="8001000" cy="39624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smtClean="0"/>
              <a:t>إن </a:t>
            </a:r>
            <a:r>
              <a:rPr lang="ar-EG" sz="3200" dirty="0"/>
              <a:t>التخطيط غير الملائم هو السبب الأساسي للإدارة السيئة للوقت. فالتخطيط الفعال سيقضي على مشكلة تضييع الوقت، والتوصيات لإعداد الخطط تأخذ أشكالاً مختلفة. فمعظم الكتاب يتفقون على أن الخطط ينبغي أن تعد يوميا، وان تتألف من قائمة من الأعمال وجدول زمني لإنجازها، ويبدو أن عند تحديد الخطة اليومية يجب ترتيب الأولويات للقيام بالعمل المقرر. وعليه" حدد الأولويات واتبع قراراتك التي اتخذتها في ذلك".</a:t>
            </a:r>
          </a:p>
        </p:txBody>
      </p:sp>
      <p:sp>
        <p:nvSpPr>
          <p:cNvPr id="9" name="Rounded Rectangle 8"/>
          <p:cNvSpPr/>
          <p:nvPr/>
        </p:nvSpPr>
        <p:spPr>
          <a:xfrm>
            <a:off x="609600" y="304800"/>
            <a:ext cx="8001000" cy="1981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من الضروري القيام بالتخطيط اليومي بعد انتهاء عمل اليوم أو قبل ابتداء العمل في اليوم التالي، بحيث يتلاءم مع الأهداف القصيرة الأجل ومع المهمات، وذلك من اجل الاستفادة الفعالة من الوقت الشخصي</a:t>
            </a:r>
          </a:p>
        </p:txBody>
      </p:sp>
    </p:spTree>
    <p:extLst>
      <p:ext uri="{BB962C8B-B14F-4D97-AF65-F5344CB8AC3E}">
        <p14:creationId xmlns:p14="http://schemas.microsoft.com/office/powerpoint/2010/main" xmlns="" val="356034989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905000" y="152400"/>
            <a:ext cx="5105400" cy="1828800"/>
          </a:xfrm>
          <a:prstGeom prst="wave">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b="1" dirty="0">
                <a:solidFill>
                  <a:srgbClr val="002060"/>
                </a:solidFill>
              </a:rPr>
              <a:t>مبدأ تخصيص الوقت حسب الأولوية</a:t>
            </a:r>
          </a:p>
        </p:txBody>
      </p:sp>
      <p:pic>
        <p:nvPicPr>
          <p:cNvPr id="29698" name="Picture 2" descr="F:\دينى\work\صور\zxasd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1" y="2133600"/>
            <a:ext cx="8229598" cy="4229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259518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700"/>
                            </p:stCondLst>
                            <p:childTnLst>
                              <p:par>
                                <p:cTn id="12" presetID="31" presetClass="entr" presetSubtype="0" fill="hold" nodeType="afterEffect">
                                  <p:stCondLst>
                                    <p:cond delay="0"/>
                                  </p:stCondLst>
                                  <p:childTnLst>
                                    <p:set>
                                      <p:cBhvr>
                                        <p:cTn id="13" dur="1" fill="hold">
                                          <p:stCondLst>
                                            <p:cond delay="0"/>
                                          </p:stCondLst>
                                        </p:cTn>
                                        <p:tgtEl>
                                          <p:spTgt spid="29698"/>
                                        </p:tgtEl>
                                        <p:attrNameLst>
                                          <p:attrName>style.visibility</p:attrName>
                                        </p:attrNameLst>
                                      </p:cBhvr>
                                      <p:to>
                                        <p:strVal val="visible"/>
                                      </p:to>
                                    </p:set>
                                    <p:anim calcmode="lin" valueType="num">
                                      <p:cBhvr>
                                        <p:cTn id="14" dur="1000" fill="hold"/>
                                        <p:tgtEl>
                                          <p:spTgt spid="29698"/>
                                        </p:tgtEl>
                                        <p:attrNameLst>
                                          <p:attrName>ppt_w</p:attrName>
                                        </p:attrNameLst>
                                      </p:cBhvr>
                                      <p:tavLst>
                                        <p:tav tm="0">
                                          <p:val>
                                            <p:fltVal val="0"/>
                                          </p:val>
                                        </p:tav>
                                        <p:tav tm="100000">
                                          <p:val>
                                            <p:strVal val="#ppt_w"/>
                                          </p:val>
                                        </p:tav>
                                      </p:tavLst>
                                    </p:anim>
                                    <p:anim calcmode="lin" valueType="num">
                                      <p:cBhvr>
                                        <p:cTn id="15" dur="1000" fill="hold"/>
                                        <p:tgtEl>
                                          <p:spTgt spid="29698"/>
                                        </p:tgtEl>
                                        <p:attrNameLst>
                                          <p:attrName>ppt_h</p:attrName>
                                        </p:attrNameLst>
                                      </p:cBhvr>
                                      <p:tavLst>
                                        <p:tav tm="0">
                                          <p:val>
                                            <p:fltVal val="0"/>
                                          </p:val>
                                        </p:tav>
                                        <p:tav tm="100000">
                                          <p:val>
                                            <p:strVal val="#ppt_h"/>
                                          </p:val>
                                        </p:tav>
                                      </p:tavLst>
                                    </p:anim>
                                    <p:anim calcmode="lin" valueType="num">
                                      <p:cBhvr>
                                        <p:cTn id="16" dur="1000" fill="hold"/>
                                        <p:tgtEl>
                                          <p:spTgt spid="29698"/>
                                        </p:tgtEl>
                                        <p:attrNameLst>
                                          <p:attrName>style.rotation</p:attrName>
                                        </p:attrNameLst>
                                      </p:cBhvr>
                                      <p:tavLst>
                                        <p:tav tm="0">
                                          <p:val>
                                            <p:fltVal val="90"/>
                                          </p:val>
                                        </p:tav>
                                        <p:tav tm="100000">
                                          <p:val>
                                            <p:fltVal val="0"/>
                                          </p:val>
                                        </p:tav>
                                      </p:tavLst>
                                    </p:anim>
                                    <p:animEffect transition="in" filter="fade">
                                      <p:cBhvr>
                                        <p:cTn id="17" dur="1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609600" y="304800"/>
            <a:ext cx="8001000" cy="1219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يجب تخصيص الوقت المتوافر في يوم العمل لإنجاز تلك الأعمال التي تعتبر ذات أولوية عالية</a:t>
            </a:r>
          </a:p>
        </p:txBody>
      </p:sp>
      <p:sp>
        <p:nvSpPr>
          <p:cNvPr id="6" name="Rounded Rectangle 5"/>
          <p:cNvSpPr/>
          <p:nvPr/>
        </p:nvSpPr>
        <p:spPr>
          <a:xfrm>
            <a:off x="609600" y="1828800"/>
            <a:ext cx="8001000" cy="1981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المبدأ الثالث من مبادئ التخطيط فهو تخصيص الوقت حسب الأولوية. ونقوم بذلك بعد أن نكتب الأعمال المطلوب القيام بها في الخطة اليومية، وذلك حسب أولوياتها وتخصيص الوقت المتاح لإنجازها</a:t>
            </a:r>
          </a:p>
        </p:txBody>
      </p:sp>
      <p:sp>
        <p:nvSpPr>
          <p:cNvPr id="7" name="Rounded Rectangle 6"/>
          <p:cNvSpPr/>
          <p:nvPr/>
        </p:nvSpPr>
        <p:spPr>
          <a:xfrm>
            <a:off x="609600" y="4114800"/>
            <a:ext cx="8001000" cy="21336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إن طريقة تحديد الأولويات قد درست بشمول بواسطة المفكرين الذين اقترحوا تصنيف مهمات العمل بثلاث طرق تساعد في الوصول إلى تحديد الأولويات. تعتمد طريقته على ظاهرة إن الأشياء التي نعتبرها ملحة ليست دائما مهمة</a:t>
            </a:r>
          </a:p>
        </p:txBody>
      </p:sp>
    </p:spTree>
    <p:extLst>
      <p:ext uri="{BB962C8B-B14F-4D97-AF65-F5344CB8AC3E}">
        <p14:creationId xmlns:p14="http://schemas.microsoft.com/office/powerpoint/2010/main" xmlns="" val="59014054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905000" y="228600"/>
            <a:ext cx="5105400" cy="1676400"/>
          </a:xfrm>
          <a:prstGeom prst="wave">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b="1" dirty="0">
                <a:solidFill>
                  <a:srgbClr val="002060"/>
                </a:solidFill>
              </a:rPr>
              <a:t>مبدأ المرونة</a:t>
            </a:r>
          </a:p>
        </p:txBody>
      </p:sp>
      <p:pic>
        <p:nvPicPr>
          <p:cNvPr id="30722" name="Picture 2" descr="F:\دينى\work\صور\المرونة.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400" y="2262187"/>
            <a:ext cx="8077200" cy="39862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9945562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0722"/>
                                        </p:tgtEl>
                                        <p:attrNameLst>
                                          <p:attrName>style.visibility</p:attrName>
                                        </p:attrNameLst>
                                      </p:cBhvr>
                                      <p:to>
                                        <p:strVal val="visible"/>
                                      </p:to>
                                    </p:set>
                                    <p:anim calcmode="lin" valueType="num">
                                      <p:cBhvr>
                                        <p:cTn id="14" dur="1000" fill="hold"/>
                                        <p:tgtEl>
                                          <p:spTgt spid="30722"/>
                                        </p:tgtEl>
                                        <p:attrNameLst>
                                          <p:attrName>ppt_w</p:attrName>
                                        </p:attrNameLst>
                                      </p:cBhvr>
                                      <p:tavLst>
                                        <p:tav tm="0">
                                          <p:val>
                                            <p:fltVal val="0"/>
                                          </p:val>
                                        </p:tav>
                                        <p:tav tm="100000">
                                          <p:val>
                                            <p:strVal val="#ppt_w"/>
                                          </p:val>
                                        </p:tav>
                                      </p:tavLst>
                                    </p:anim>
                                    <p:anim calcmode="lin" valueType="num">
                                      <p:cBhvr>
                                        <p:cTn id="15" dur="1000" fill="hold"/>
                                        <p:tgtEl>
                                          <p:spTgt spid="30722"/>
                                        </p:tgtEl>
                                        <p:attrNameLst>
                                          <p:attrName>ppt_h</p:attrName>
                                        </p:attrNameLst>
                                      </p:cBhvr>
                                      <p:tavLst>
                                        <p:tav tm="0">
                                          <p:val>
                                            <p:fltVal val="0"/>
                                          </p:val>
                                        </p:tav>
                                        <p:tav tm="100000">
                                          <p:val>
                                            <p:strVal val="#ppt_h"/>
                                          </p:val>
                                        </p:tav>
                                      </p:tavLst>
                                    </p:anim>
                                    <p:anim calcmode="lin" valueType="num">
                                      <p:cBhvr>
                                        <p:cTn id="16" dur="1000" fill="hold"/>
                                        <p:tgtEl>
                                          <p:spTgt spid="30722"/>
                                        </p:tgtEl>
                                        <p:attrNameLst>
                                          <p:attrName>style.rotation</p:attrName>
                                        </p:attrNameLst>
                                      </p:cBhvr>
                                      <p:tavLst>
                                        <p:tav tm="0">
                                          <p:val>
                                            <p:fltVal val="90"/>
                                          </p:val>
                                        </p:tav>
                                        <p:tav tm="100000">
                                          <p:val>
                                            <p:fltVal val="0"/>
                                          </p:val>
                                        </p:tav>
                                      </p:tavLst>
                                    </p:anim>
                                    <p:animEffect transition="in" filter="fade">
                                      <p:cBhvr>
                                        <p:cTn id="17" dur="1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AutoShape 7"/>
          <p:cNvSpPr>
            <a:spLocks noChangeArrowheads="1"/>
          </p:cNvSpPr>
          <p:nvPr/>
        </p:nvSpPr>
        <p:spPr bwMode="auto">
          <a:xfrm>
            <a:off x="4419600" y="815975"/>
            <a:ext cx="44819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تعريف هلمر لإدارة الوقت</a:t>
            </a:r>
          </a:p>
        </p:txBody>
      </p:sp>
      <p:sp>
        <p:nvSpPr>
          <p:cNvPr id="7" name="AutoShape 1"/>
          <p:cNvSpPr>
            <a:spLocks noChangeArrowheads="1"/>
          </p:cNvSpPr>
          <p:nvPr/>
        </p:nvSpPr>
        <p:spPr bwMode="auto">
          <a:xfrm>
            <a:off x="242474" y="4572000"/>
            <a:ext cx="8596726" cy="11049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تحديد ووضع أولويات لأهدافنا بحيث يمكننا  تخصيص وقت </a:t>
            </a:r>
            <a:r>
              <a:rPr lang="ar-EG" sz="3200" dirty="0" smtClean="0">
                <a:solidFill>
                  <a:srgbClr val="000000"/>
                </a:solidFill>
                <a:cs typeface="Arial" panose="020B0604020202020204" pitchFamily="34" charset="0"/>
              </a:rPr>
              <a:t>أكبر</a:t>
            </a:r>
          </a:p>
          <a:p>
            <a:pPr algn="ctr" rtl="1" fontAlgn="base">
              <a:spcBef>
                <a:spcPct val="0"/>
              </a:spcBef>
              <a:spcAft>
                <a:spcPct val="0"/>
              </a:spcAft>
            </a:pPr>
            <a:r>
              <a:rPr lang="ar-EG" sz="3200" dirty="0" smtClean="0">
                <a:solidFill>
                  <a:srgbClr val="000000"/>
                </a:solidFill>
                <a:cs typeface="Arial" panose="020B0604020202020204" pitchFamily="34" charset="0"/>
              </a:rPr>
              <a:t> </a:t>
            </a:r>
            <a:r>
              <a:rPr lang="ar-EG" sz="3200" dirty="0">
                <a:solidFill>
                  <a:srgbClr val="000000"/>
                </a:solidFill>
                <a:cs typeface="Arial" panose="020B0604020202020204" pitchFamily="34" charset="0"/>
              </a:rPr>
              <a:t>للمهام المهمة ووقت أقل للمهام الغير مهمة</a:t>
            </a:r>
          </a:p>
        </p:txBody>
      </p:sp>
      <p:pic>
        <p:nvPicPr>
          <p:cNvPr id="5122" name="Picture 2" descr="F:\دينى\work\صور\2216ر08.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5276" y="304800"/>
            <a:ext cx="3514724"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0436862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609600" y="152400"/>
            <a:ext cx="8001000" cy="1981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يجب أن تكون المرونة من الأمور الرئيسية التي تؤخذ في الاعتبار عند اختيار الخطط فيما يتعلق باستخدام الوقت الشخصي، أي انه يجب إلا يتم الإفراط أو التقليل من الوقت المطلوب</a:t>
            </a:r>
          </a:p>
        </p:txBody>
      </p:sp>
      <p:sp>
        <p:nvSpPr>
          <p:cNvPr id="6" name="Rounded Rectangle 5"/>
          <p:cNvSpPr/>
          <p:nvPr/>
        </p:nvSpPr>
        <p:spPr>
          <a:xfrm>
            <a:off x="609600" y="2286000"/>
            <a:ext cx="8001000" cy="1981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وعند إعداد الخطة اليومية ينبغي أن يدرك الفرد حدود مقدار الوقت في يوم العمل الذي يمكن أن تجدول فيه المهام. فالمدير الذي يخطط لملء كل دقيقة من يوم العمل سيجد أن عدم المرونة في الجدول لا يمكن أن يجعله قادرا على اتباعه</a:t>
            </a:r>
          </a:p>
        </p:txBody>
      </p:sp>
      <p:sp>
        <p:nvSpPr>
          <p:cNvPr id="7" name="Rounded Rectangle 6"/>
          <p:cNvSpPr/>
          <p:nvPr/>
        </p:nvSpPr>
        <p:spPr>
          <a:xfrm>
            <a:off x="609600" y="4495800"/>
            <a:ext cx="8001000" cy="21336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إن أي شخص في موقع إداري مهم يقوم بجدولة اكثر من نصف يومه يكون مغاليا. فعلى الأقل يمكن أن نتوقع أن نصف وقت المدير سيقضيه في معالجة الأزمات والطوارئ وضغوط العمل اليومي في منظمة كبيرة.</a:t>
            </a:r>
          </a:p>
        </p:txBody>
      </p:sp>
    </p:spTree>
    <p:extLst>
      <p:ext uri="{BB962C8B-B14F-4D97-AF65-F5344CB8AC3E}">
        <p14:creationId xmlns:p14="http://schemas.microsoft.com/office/powerpoint/2010/main" xmlns="" val="382029027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ثانيا: المبادئ المتعلقة بالتنظيم</a:t>
            </a:r>
          </a:p>
        </p:txBody>
      </p:sp>
      <p:sp>
        <p:nvSpPr>
          <p:cNvPr id="10" name="Rounded Rectangle 9"/>
          <p:cNvSpPr/>
          <p:nvPr/>
        </p:nvSpPr>
        <p:spPr>
          <a:xfrm>
            <a:off x="4876800" y="4343400"/>
            <a:ext cx="29718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مبدأ التفويض</a:t>
            </a:r>
          </a:p>
        </p:txBody>
      </p:sp>
      <p:sp>
        <p:nvSpPr>
          <p:cNvPr id="11" name="Rounded Rectangle 10"/>
          <p:cNvSpPr/>
          <p:nvPr/>
        </p:nvSpPr>
        <p:spPr>
          <a:xfrm>
            <a:off x="4876800" y="5486400"/>
            <a:ext cx="29718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مبدأ تقسيم النشاط </a:t>
            </a:r>
            <a:endParaRPr lang="ar-EG" sz="3200" dirty="0" smtClean="0"/>
          </a:p>
        </p:txBody>
      </p:sp>
      <p:sp>
        <p:nvSpPr>
          <p:cNvPr id="12" name="Rounded Rectangle 11"/>
          <p:cNvSpPr/>
          <p:nvPr/>
        </p:nvSpPr>
        <p:spPr>
          <a:xfrm>
            <a:off x="1295400" y="4343400"/>
            <a:ext cx="29718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مبدأ التحكم في المعوقات</a:t>
            </a:r>
          </a:p>
        </p:txBody>
      </p:sp>
      <p:sp>
        <p:nvSpPr>
          <p:cNvPr id="13" name="Rounded Rectangle 12"/>
          <p:cNvSpPr/>
          <p:nvPr/>
        </p:nvSpPr>
        <p:spPr>
          <a:xfrm>
            <a:off x="1295400" y="5486400"/>
            <a:ext cx="29718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مبدأ الإقلال من الأعمال الروتينية</a:t>
            </a:r>
          </a:p>
        </p:txBody>
      </p:sp>
    </p:spTree>
    <p:extLst>
      <p:ext uri="{BB962C8B-B14F-4D97-AF65-F5344CB8AC3E}">
        <p14:creationId xmlns:p14="http://schemas.microsoft.com/office/powerpoint/2010/main" xmlns="" val="352133346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900"/>
                            </p:stCondLst>
                            <p:childTnLst>
                              <p:par>
                                <p:cTn id="12" presetID="3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2900"/>
                            </p:stCondLst>
                            <p:childTnLst>
                              <p:par>
                                <p:cTn id="19" presetID="3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par>
                          <p:cTn id="25" fill="hold">
                            <p:stCondLst>
                              <p:cond delay="3900"/>
                            </p:stCondLst>
                            <p:childTnLst>
                              <p:par>
                                <p:cTn id="26" presetID="3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par>
                          <p:cTn id="32" fill="hold">
                            <p:stCondLst>
                              <p:cond delay="4900"/>
                            </p:stCondLst>
                            <p:childTnLst>
                              <p:par>
                                <p:cTn id="33" presetID="31"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 calcmode="lin" valueType="num">
                                      <p:cBhvr>
                                        <p:cTn id="37" dur="1000" fill="hold"/>
                                        <p:tgtEl>
                                          <p:spTgt spid="13"/>
                                        </p:tgtEl>
                                        <p:attrNameLst>
                                          <p:attrName>style.rotation</p:attrName>
                                        </p:attrNameLst>
                                      </p:cBhvr>
                                      <p:tavLst>
                                        <p:tav tm="0">
                                          <p:val>
                                            <p:fltVal val="90"/>
                                          </p:val>
                                        </p:tav>
                                        <p:tav tm="100000">
                                          <p:val>
                                            <p:fltVal val="0"/>
                                          </p:val>
                                        </p:tav>
                                      </p:tavLst>
                                    </p:anim>
                                    <p:animEffect transition="in" filter="fade">
                                      <p:cBhvr>
                                        <p:cTn id="3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905000" y="152400"/>
            <a:ext cx="5105400" cy="1828800"/>
          </a:xfrm>
          <a:prstGeom prst="wave">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b="1" dirty="0">
                <a:solidFill>
                  <a:srgbClr val="002060"/>
                </a:solidFill>
              </a:rPr>
              <a:t>مبدأ التفويض</a:t>
            </a:r>
          </a:p>
        </p:txBody>
      </p:sp>
      <p:pic>
        <p:nvPicPr>
          <p:cNvPr id="31746" name="Picture 2" descr="F:\دينى\work\صور\7987.jpg.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1" y="2145261"/>
            <a:ext cx="8077198" cy="42555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956957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1746"/>
                                        </p:tgtEl>
                                        <p:attrNameLst>
                                          <p:attrName>style.visibility</p:attrName>
                                        </p:attrNameLst>
                                      </p:cBhvr>
                                      <p:to>
                                        <p:strVal val="visible"/>
                                      </p:to>
                                    </p:set>
                                    <p:anim calcmode="lin" valueType="num">
                                      <p:cBhvr>
                                        <p:cTn id="14" dur="1000" fill="hold"/>
                                        <p:tgtEl>
                                          <p:spTgt spid="31746"/>
                                        </p:tgtEl>
                                        <p:attrNameLst>
                                          <p:attrName>ppt_w</p:attrName>
                                        </p:attrNameLst>
                                      </p:cBhvr>
                                      <p:tavLst>
                                        <p:tav tm="0">
                                          <p:val>
                                            <p:fltVal val="0"/>
                                          </p:val>
                                        </p:tav>
                                        <p:tav tm="100000">
                                          <p:val>
                                            <p:strVal val="#ppt_w"/>
                                          </p:val>
                                        </p:tav>
                                      </p:tavLst>
                                    </p:anim>
                                    <p:anim calcmode="lin" valueType="num">
                                      <p:cBhvr>
                                        <p:cTn id="15" dur="1000" fill="hold"/>
                                        <p:tgtEl>
                                          <p:spTgt spid="31746"/>
                                        </p:tgtEl>
                                        <p:attrNameLst>
                                          <p:attrName>ppt_h</p:attrName>
                                        </p:attrNameLst>
                                      </p:cBhvr>
                                      <p:tavLst>
                                        <p:tav tm="0">
                                          <p:val>
                                            <p:fltVal val="0"/>
                                          </p:val>
                                        </p:tav>
                                        <p:tav tm="100000">
                                          <p:val>
                                            <p:strVal val="#ppt_h"/>
                                          </p:val>
                                        </p:tav>
                                      </p:tavLst>
                                    </p:anim>
                                    <p:anim calcmode="lin" valueType="num">
                                      <p:cBhvr>
                                        <p:cTn id="16" dur="1000" fill="hold"/>
                                        <p:tgtEl>
                                          <p:spTgt spid="31746"/>
                                        </p:tgtEl>
                                        <p:attrNameLst>
                                          <p:attrName>style.rotation</p:attrName>
                                        </p:attrNameLst>
                                      </p:cBhvr>
                                      <p:tavLst>
                                        <p:tav tm="0">
                                          <p:val>
                                            <p:fltVal val="90"/>
                                          </p:val>
                                        </p:tav>
                                        <p:tav tm="100000">
                                          <p:val>
                                            <p:fltVal val="0"/>
                                          </p:val>
                                        </p:tav>
                                      </p:tavLst>
                                    </p:anim>
                                    <p:animEffect transition="in" filter="fade">
                                      <p:cBhvr>
                                        <p:cTn id="17" dur="1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609600" y="457200"/>
            <a:ext cx="8001000" cy="17526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إن تفويض كل الأعمال الممكنة بما يتناسب مع حدود عمل المدير أمر ضروري  لتوفير الوقت المطلوب للقيام بالمهام الإدارية</a:t>
            </a:r>
          </a:p>
        </p:txBody>
      </p:sp>
      <p:sp>
        <p:nvSpPr>
          <p:cNvPr id="6" name="Rounded Rectangle 5"/>
          <p:cNvSpPr/>
          <p:nvPr/>
        </p:nvSpPr>
        <p:spPr>
          <a:xfrm>
            <a:off x="571500" y="2667000"/>
            <a:ext cx="8001000" cy="35814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تبدأ عملية تحديد أولويات الأعمال وترتيبها في الخطة اليومية بان يتم أولاً تحديد أي من هذه الأعمال يمكن تفويضها. كل الأعمال التي يمكن تفويضها ينبغي أن تعطي المدير وقتاً حراً يستطيع في خلاله أن يقوم بأعمال أخرى لا يمكن لغيره القيام بها. ولكي يتم تحديد الأعمال التي يمكن تفويضها ينبغي على المدير أن يتبع مبادئ التفويض المعروفة والراسخة</a:t>
            </a:r>
          </a:p>
        </p:txBody>
      </p:sp>
    </p:spTree>
    <p:extLst>
      <p:ext uri="{BB962C8B-B14F-4D97-AF65-F5344CB8AC3E}">
        <p14:creationId xmlns:p14="http://schemas.microsoft.com/office/powerpoint/2010/main" xmlns="" val="217019685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905000" y="152400"/>
            <a:ext cx="5105400" cy="1524000"/>
          </a:xfrm>
          <a:prstGeom prst="wave">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b="1" dirty="0">
                <a:solidFill>
                  <a:srgbClr val="002060"/>
                </a:solidFill>
              </a:rPr>
              <a:t>مبدأ تقسيم النشاط ( العمل)</a:t>
            </a:r>
          </a:p>
        </p:txBody>
      </p:sp>
      <p:pic>
        <p:nvPicPr>
          <p:cNvPr id="32770" name="Picture 2" descr="F:\دينى\work\صور\Collaboration_01resized600.jpg.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04800" y="2286000"/>
            <a:ext cx="8534400"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3458507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550"/>
                            </p:stCondLst>
                            <p:childTnLst>
                              <p:par>
                                <p:cTn id="12" presetID="31" presetClass="entr" presetSubtype="0" fill="hold" nodeType="afterEffect">
                                  <p:stCondLst>
                                    <p:cond delay="0"/>
                                  </p:stCondLst>
                                  <p:childTnLst>
                                    <p:set>
                                      <p:cBhvr>
                                        <p:cTn id="13" dur="1" fill="hold">
                                          <p:stCondLst>
                                            <p:cond delay="0"/>
                                          </p:stCondLst>
                                        </p:cTn>
                                        <p:tgtEl>
                                          <p:spTgt spid="32770"/>
                                        </p:tgtEl>
                                        <p:attrNameLst>
                                          <p:attrName>style.visibility</p:attrName>
                                        </p:attrNameLst>
                                      </p:cBhvr>
                                      <p:to>
                                        <p:strVal val="visible"/>
                                      </p:to>
                                    </p:set>
                                    <p:anim calcmode="lin" valueType="num">
                                      <p:cBhvr>
                                        <p:cTn id="14" dur="1000" fill="hold"/>
                                        <p:tgtEl>
                                          <p:spTgt spid="32770"/>
                                        </p:tgtEl>
                                        <p:attrNameLst>
                                          <p:attrName>ppt_w</p:attrName>
                                        </p:attrNameLst>
                                      </p:cBhvr>
                                      <p:tavLst>
                                        <p:tav tm="0">
                                          <p:val>
                                            <p:fltVal val="0"/>
                                          </p:val>
                                        </p:tav>
                                        <p:tav tm="100000">
                                          <p:val>
                                            <p:strVal val="#ppt_w"/>
                                          </p:val>
                                        </p:tav>
                                      </p:tavLst>
                                    </p:anim>
                                    <p:anim calcmode="lin" valueType="num">
                                      <p:cBhvr>
                                        <p:cTn id="15" dur="1000" fill="hold"/>
                                        <p:tgtEl>
                                          <p:spTgt spid="32770"/>
                                        </p:tgtEl>
                                        <p:attrNameLst>
                                          <p:attrName>ppt_h</p:attrName>
                                        </p:attrNameLst>
                                      </p:cBhvr>
                                      <p:tavLst>
                                        <p:tav tm="0">
                                          <p:val>
                                            <p:fltVal val="0"/>
                                          </p:val>
                                        </p:tav>
                                        <p:tav tm="100000">
                                          <p:val>
                                            <p:strVal val="#ppt_h"/>
                                          </p:val>
                                        </p:tav>
                                      </p:tavLst>
                                    </p:anim>
                                    <p:anim calcmode="lin" valueType="num">
                                      <p:cBhvr>
                                        <p:cTn id="16" dur="1000" fill="hold"/>
                                        <p:tgtEl>
                                          <p:spTgt spid="32770"/>
                                        </p:tgtEl>
                                        <p:attrNameLst>
                                          <p:attrName>style.rotation</p:attrName>
                                        </p:attrNameLst>
                                      </p:cBhvr>
                                      <p:tavLst>
                                        <p:tav tm="0">
                                          <p:val>
                                            <p:fltVal val="90"/>
                                          </p:val>
                                        </p:tav>
                                        <p:tav tm="100000">
                                          <p:val>
                                            <p:fltVal val="0"/>
                                          </p:val>
                                        </p:tav>
                                      </p:tavLst>
                                    </p:anim>
                                    <p:animEffect transition="in" filter="fade">
                                      <p:cBhvr>
                                        <p:cTn id="17" dur="1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609600" y="2971800"/>
            <a:ext cx="8001000" cy="17526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كل الأعمال المتشابهة بطبيعتها والتي تتطلب بيئة وموارد مماثلة لإنجازها ينبغي أن تجمع معا في أقسام من خطة العمل اليومية</a:t>
            </a:r>
          </a:p>
        </p:txBody>
      </p:sp>
    </p:spTree>
    <p:extLst>
      <p:ext uri="{BB962C8B-B14F-4D97-AF65-F5344CB8AC3E}">
        <p14:creationId xmlns:p14="http://schemas.microsoft.com/office/powerpoint/2010/main" xmlns="" val="354548869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905000" y="152400"/>
            <a:ext cx="5105400" cy="1600200"/>
          </a:xfrm>
          <a:prstGeom prst="wave">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b="1" dirty="0">
                <a:solidFill>
                  <a:srgbClr val="002060"/>
                </a:solidFill>
              </a:rPr>
              <a:t>مبدأ التحكم في المعوقات</a:t>
            </a:r>
          </a:p>
        </p:txBody>
      </p:sp>
      <p:pic>
        <p:nvPicPr>
          <p:cNvPr id="33794" name="Picture 2" descr="F:\دينى\work\صور\021811110256eiuaqtng8h5nnv.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1" y="2286000"/>
            <a:ext cx="8229598"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0535013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450"/>
                            </p:stCondLst>
                            <p:childTnLst>
                              <p:par>
                                <p:cTn id="12" presetID="31" presetClass="entr" presetSubtype="0" fill="hold" nodeType="afterEffect">
                                  <p:stCondLst>
                                    <p:cond delay="0"/>
                                  </p:stCondLst>
                                  <p:childTnLst>
                                    <p:set>
                                      <p:cBhvr>
                                        <p:cTn id="13" dur="1" fill="hold">
                                          <p:stCondLst>
                                            <p:cond delay="0"/>
                                          </p:stCondLst>
                                        </p:cTn>
                                        <p:tgtEl>
                                          <p:spTgt spid="33794"/>
                                        </p:tgtEl>
                                        <p:attrNameLst>
                                          <p:attrName>style.visibility</p:attrName>
                                        </p:attrNameLst>
                                      </p:cBhvr>
                                      <p:to>
                                        <p:strVal val="visible"/>
                                      </p:to>
                                    </p:set>
                                    <p:anim calcmode="lin" valueType="num">
                                      <p:cBhvr>
                                        <p:cTn id="14" dur="1000" fill="hold"/>
                                        <p:tgtEl>
                                          <p:spTgt spid="33794"/>
                                        </p:tgtEl>
                                        <p:attrNameLst>
                                          <p:attrName>ppt_w</p:attrName>
                                        </p:attrNameLst>
                                      </p:cBhvr>
                                      <p:tavLst>
                                        <p:tav tm="0">
                                          <p:val>
                                            <p:fltVal val="0"/>
                                          </p:val>
                                        </p:tav>
                                        <p:tav tm="100000">
                                          <p:val>
                                            <p:strVal val="#ppt_w"/>
                                          </p:val>
                                        </p:tav>
                                      </p:tavLst>
                                    </p:anim>
                                    <p:anim calcmode="lin" valueType="num">
                                      <p:cBhvr>
                                        <p:cTn id="15" dur="1000" fill="hold"/>
                                        <p:tgtEl>
                                          <p:spTgt spid="33794"/>
                                        </p:tgtEl>
                                        <p:attrNameLst>
                                          <p:attrName>ppt_h</p:attrName>
                                        </p:attrNameLst>
                                      </p:cBhvr>
                                      <p:tavLst>
                                        <p:tav tm="0">
                                          <p:val>
                                            <p:fltVal val="0"/>
                                          </p:val>
                                        </p:tav>
                                        <p:tav tm="100000">
                                          <p:val>
                                            <p:strVal val="#ppt_h"/>
                                          </p:val>
                                        </p:tav>
                                      </p:tavLst>
                                    </p:anim>
                                    <p:anim calcmode="lin" valueType="num">
                                      <p:cBhvr>
                                        <p:cTn id="16" dur="1000" fill="hold"/>
                                        <p:tgtEl>
                                          <p:spTgt spid="33794"/>
                                        </p:tgtEl>
                                        <p:attrNameLst>
                                          <p:attrName>style.rotation</p:attrName>
                                        </p:attrNameLst>
                                      </p:cBhvr>
                                      <p:tavLst>
                                        <p:tav tm="0">
                                          <p:val>
                                            <p:fltVal val="90"/>
                                          </p:val>
                                        </p:tav>
                                        <p:tav tm="100000">
                                          <p:val>
                                            <p:fltVal val="0"/>
                                          </p:val>
                                        </p:tav>
                                      </p:tavLst>
                                    </p:anim>
                                    <p:animEffect transition="in" filter="fade">
                                      <p:cBhvr>
                                        <p:cTn id="17" dur="1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609600" y="2743200"/>
            <a:ext cx="8001000" cy="17526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من الضروري جدا لإدارة الوقت أن يكون هناك نوع من التحكم في النشاطات وترتيبها بحيث تقل عدد ومدة المقاطعات غير الضرورية</a:t>
            </a:r>
          </a:p>
        </p:txBody>
      </p:sp>
    </p:spTree>
    <p:extLst>
      <p:ext uri="{BB962C8B-B14F-4D97-AF65-F5344CB8AC3E}">
        <p14:creationId xmlns:p14="http://schemas.microsoft.com/office/powerpoint/2010/main" xmlns="" val="329569384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905000" y="152400"/>
            <a:ext cx="5105400" cy="1828800"/>
          </a:xfrm>
          <a:prstGeom prst="wave">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b="1" dirty="0">
                <a:solidFill>
                  <a:srgbClr val="002060"/>
                </a:solidFill>
              </a:rPr>
              <a:t>مبدأ الإقلال من الأعمال الروتينية</a:t>
            </a:r>
          </a:p>
        </p:txBody>
      </p:sp>
      <p:pic>
        <p:nvPicPr>
          <p:cNvPr id="34818" name="Picture 2" descr="F:\دينى\work\صور\imانتages.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401" y="2286001"/>
            <a:ext cx="8077198" cy="4038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5894225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900"/>
                            </p:stCondLst>
                            <p:childTnLst>
                              <p:par>
                                <p:cTn id="12" presetID="31" presetClass="entr" presetSubtype="0" fill="hold" nodeType="afterEffect">
                                  <p:stCondLst>
                                    <p:cond delay="0"/>
                                  </p:stCondLst>
                                  <p:childTnLst>
                                    <p:set>
                                      <p:cBhvr>
                                        <p:cTn id="13" dur="1" fill="hold">
                                          <p:stCondLst>
                                            <p:cond delay="0"/>
                                          </p:stCondLst>
                                        </p:cTn>
                                        <p:tgtEl>
                                          <p:spTgt spid="34818"/>
                                        </p:tgtEl>
                                        <p:attrNameLst>
                                          <p:attrName>style.visibility</p:attrName>
                                        </p:attrNameLst>
                                      </p:cBhvr>
                                      <p:to>
                                        <p:strVal val="visible"/>
                                      </p:to>
                                    </p:set>
                                    <p:anim calcmode="lin" valueType="num">
                                      <p:cBhvr>
                                        <p:cTn id="14" dur="1000" fill="hold"/>
                                        <p:tgtEl>
                                          <p:spTgt spid="34818"/>
                                        </p:tgtEl>
                                        <p:attrNameLst>
                                          <p:attrName>ppt_w</p:attrName>
                                        </p:attrNameLst>
                                      </p:cBhvr>
                                      <p:tavLst>
                                        <p:tav tm="0">
                                          <p:val>
                                            <p:fltVal val="0"/>
                                          </p:val>
                                        </p:tav>
                                        <p:tav tm="100000">
                                          <p:val>
                                            <p:strVal val="#ppt_w"/>
                                          </p:val>
                                        </p:tav>
                                      </p:tavLst>
                                    </p:anim>
                                    <p:anim calcmode="lin" valueType="num">
                                      <p:cBhvr>
                                        <p:cTn id="15" dur="1000" fill="hold"/>
                                        <p:tgtEl>
                                          <p:spTgt spid="34818"/>
                                        </p:tgtEl>
                                        <p:attrNameLst>
                                          <p:attrName>ppt_h</p:attrName>
                                        </p:attrNameLst>
                                      </p:cBhvr>
                                      <p:tavLst>
                                        <p:tav tm="0">
                                          <p:val>
                                            <p:fltVal val="0"/>
                                          </p:val>
                                        </p:tav>
                                        <p:tav tm="100000">
                                          <p:val>
                                            <p:strVal val="#ppt_h"/>
                                          </p:val>
                                        </p:tav>
                                      </p:tavLst>
                                    </p:anim>
                                    <p:anim calcmode="lin" valueType="num">
                                      <p:cBhvr>
                                        <p:cTn id="16" dur="1000" fill="hold"/>
                                        <p:tgtEl>
                                          <p:spTgt spid="34818"/>
                                        </p:tgtEl>
                                        <p:attrNameLst>
                                          <p:attrName>style.rotation</p:attrName>
                                        </p:attrNameLst>
                                      </p:cBhvr>
                                      <p:tavLst>
                                        <p:tav tm="0">
                                          <p:val>
                                            <p:fltVal val="90"/>
                                          </p:val>
                                        </p:tav>
                                        <p:tav tm="100000">
                                          <p:val>
                                            <p:fltVal val="0"/>
                                          </p:val>
                                        </p:tav>
                                      </p:tavLst>
                                    </p:anim>
                                    <p:animEffect transition="in" filter="fade">
                                      <p:cBhvr>
                                        <p:cTn id="17" dur="1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609600" y="457200"/>
            <a:ext cx="8001000" cy="12954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3200" dirty="0"/>
              <a:t>إن الأعمال اليومية ذات الطبيعة الروتينية والتي تشكل قيمة بسيطة لتحقيق الأهداف العامة ينبغي الإقلال منها كثيراً</a:t>
            </a:r>
          </a:p>
        </p:txBody>
      </p:sp>
      <p:sp>
        <p:nvSpPr>
          <p:cNvPr id="4" name="Rounded Rectangle 3"/>
          <p:cNvSpPr/>
          <p:nvPr/>
        </p:nvSpPr>
        <p:spPr>
          <a:xfrm>
            <a:off x="609600" y="2209800"/>
            <a:ext cx="8001000" cy="3886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3200" dirty="0"/>
              <a:t>إن تنظيم العمل والعاملين بحيث نقلل من كمية العمل الروتيني سيؤدي إلى استخدام اكثر فعالية </a:t>
            </a:r>
            <a:r>
              <a:rPr lang="ar-EG" sz="3200" dirty="0" smtClean="0"/>
              <a:t>للوقت لن </a:t>
            </a:r>
            <a:r>
              <a:rPr lang="ar-EG" sz="3200" dirty="0"/>
              <a:t>يستطيع أي مدير أن يخلص نفسه من الأعمال الروتينية تماما، لكن ينبغي الإقلال منها. تعرف الأعمال الروتينية بأنها إجراءات صغيرة كثيرة الحدوث في المنظمة، ويقدر الوقت الذي يمضيه المديرون في الأعمال الروتينية بين 30% و 65% من الوقت المتاح أمامهم</a:t>
            </a:r>
          </a:p>
        </p:txBody>
      </p:sp>
    </p:spTree>
    <p:extLst>
      <p:ext uri="{BB962C8B-B14F-4D97-AF65-F5344CB8AC3E}">
        <p14:creationId xmlns:p14="http://schemas.microsoft.com/office/powerpoint/2010/main" xmlns="" val="132652450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AutoShape 7"/>
          <p:cNvSpPr>
            <a:spLocks noChangeArrowheads="1"/>
          </p:cNvSpPr>
          <p:nvPr/>
        </p:nvSpPr>
        <p:spPr bwMode="auto">
          <a:xfrm>
            <a:off x="4191000" y="228600"/>
            <a:ext cx="4710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تعريف داركر لإدارة الوقت </a:t>
            </a:r>
          </a:p>
        </p:txBody>
      </p:sp>
      <p:sp>
        <p:nvSpPr>
          <p:cNvPr id="7" name="AutoShape 1"/>
          <p:cNvSpPr>
            <a:spLocks noChangeArrowheads="1"/>
          </p:cNvSpPr>
          <p:nvPr/>
        </p:nvSpPr>
        <p:spPr bwMode="auto">
          <a:xfrm>
            <a:off x="242474" y="4572000"/>
            <a:ext cx="8596726" cy="11049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إدارة الوقت تعني إدارة الذات لأن من لا يستطيع إدارة ذاته </a:t>
            </a:r>
            <a:endParaRPr lang="ar-EG" sz="3200" dirty="0" smtClean="0">
              <a:solidFill>
                <a:srgbClr val="000000"/>
              </a:solidFill>
              <a:cs typeface="Arial" panose="020B0604020202020204" pitchFamily="34" charset="0"/>
            </a:endParaRPr>
          </a:p>
          <a:p>
            <a:pPr algn="ctr" rtl="1" fontAlgn="base">
              <a:spcBef>
                <a:spcPct val="0"/>
              </a:spcBef>
              <a:spcAft>
                <a:spcPct val="0"/>
              </a:spcAft>
            </a:pPr>
            <a:r>
              <a:rPr lang="ar-EG" sz="3200" dirty="0" smtClean="0">
                <a:solidFill>
                  <a:srgbClr val="000000"/>
                </a:solidFill>
                <a:cs typeface="Arial" panose="020B0604020202020204" pitchFamily="34" charset="0"/>
              </a:rPr>
              <a:t>لا </a:t>
            </a:r>
            <a:r>
              <a:rPr lang="ar-EG" sz="3200" dirty="0">
                <a:solidFill>
                  <a:srgbClr val="000000"/>
                </a:solidFill>
                <a:cs typeface="Arial" panose="020B0604020202020204" pitchFamily="34" charset="0"/>
              </a:rPr>
              <a:t>يستطيع إدارة وقت الآخرين</a:t>
            </a:r>
          </a:p>
        </p:txBody>
      </p:sp>
      <p:pic>
        <p:nvPicPr>
          <p:cNvPr id="6146" name="Picture 2" descr="F:\دينى\work\صور\123814828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2474" y="990599"/>
            <a:ext cx="3567526" cy="28956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796469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ثالثا: المبادئ المتعلقة بالرقابة</a:t>
            </a:r>
          </a:p>
        </p:txBody>
      </p:sp>
      <p:sp>
        <p:nvSpPr>
          <p:cNvPr id="9" name="Rounded Rectangle 8"/>
          <p:cNvSpPr/>
          <p:nvPr/>
        </p:nvSpPr>
        <p:spPr>
          <a:xfrm>
            <a:off x="5029200" y="4267200"/>
            <a:ext cx="2971800" cy="1981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مبدأ تنفيذ الخطة اليومية والمتابعة اليومية ضروريان لإدارة الوقت</a:t>
            </a:r>
          </a:p>
        </p:txBody>
      </p:sp>
      <p:sp>
        <p:nvSpPr>
          <p:cNvPr id="14" name="Rounded Rectangle 13"/>
          <p:cNvSpPr/>
          <p:nvPr/>
        </p:nvSpPr>
        <p:spPr>
          <a:xfrm>
            <a:off x="1676400" y="4343400"/>
            <a:ext cx="2971800" cy="19050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مبدأ إعادة التحليل</a:t>
            </a:r>
            <a:endParaRPr lang="ar-EG" sz="3200" dirty="0" smtClean="0"/>
          </a:p>
        </p:txBody>
      </p:sp>
    </p:spTree>
    <p:extLst>
      <p:ext uri="{BB962C8B-B14F-4D97-AF65-F5344CB8AC3E}">
        <p14:creationId xmlns:p14="http://schemas.microsoft.com/office/powerpoint/2010/main" xmlns="" val="34241656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900"/>
                            </p:stCondLst>
                            <p:childTnLst>
                              <p:par>
                                <p:cTn id="12" presetID="3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2900"/>
                            </p:stCondLst>
                            <p:childTnLst>
                              <p:par>
                                <p:cTn id="19" presetID="3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4"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609600" y="457200"/>
            <a:ext cx="8001000" cy="12954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3200" dirty="0"/>
              <a:t>بعد تخطيط وتنظيم العمل بما يتفق والمبادئ ذات العلاقة يبقى فقط تنفيذ الخطة والمتابعة اليومية</a:t>
            </a:r>
          </a:p>
        </p:txBody>
      </p:sp>
      <p:sp>
        <p:nvSpPr>
          <p:cNvPr id="4" name="Rounded Rectangle 3"/>
          <p:cNvSpPr/>
          <p:nvPr/>
        </p:nvSpPr>
        <p:spPr>
          <a:xfrm>
            <a:off x="609600" y="2209800"/>
            <a:ext cx="8001000" cy="3886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3200" dirty="0"/>
              <a:t>إن فكرة الرقابة من خلال الخطط والجداول أساس للإدارة السليمة ولزيادة الفاعلية.... لكي يحقق الهدف كما خطط له.... يقارن الإنفاق الحقيقي للمورد بالخطة وبالجدول. يسمح له التباين بان يصنع قرارات تتعلق بالخطة وبالجدول وبالأداء، ويسمح له بتعديل هذه الأشياء الثلاثة لتتلاءم مع الهدف ومع الظروف التي يواجهها. يتطلب الأمر استخدام المبادئ التالية</a:t>
            </a:r>
          </a:p>
        </p:txBody>
      </p:sp>
    </p:spTree>
    <p:extLst>
      <p:ext uri="{BB962C8B-B14F-4D97-AF65-F5344CB8AC3E}">
        <p14:creationId xmlns:p14="http://schemas.microsoft.com/office/powerpoint/2010/main" xmlns="" val="172054240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905000" y="0"/>
            <a:ext cx="5105400" cy="2362200"/>
          </a:xfrm>
          <a:prstGeom prst="wave">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b="1" dirty="0">
                <a:solidFill>
                  <a:srgbClr val="002060"/>
                </a:solidFill>
              </a:rPr>
              <a:t>مبدأ تنفيذ الخطة اليومية والمتابعة اليومية ضروريان لإدارة الوقت</a:t>
            </a:r>
          </a:p>
        </p:txBody>
      </p:sp>
      <p:pic>
        <p:nvPicPr>
          <p:cNvPr id="35842" name="Picture 2" descr="F:\دينى\work\صور\14-5-2010-16-27-57669.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7806" y="2514600"/>
            <a:ext cx="10770006" cy="3733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204130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3200"/>
                            </p:stCondLst>
                            <p:childTnLst>
                              <p:par>
                                <p:cTn id="12" presetID="31" presetClass="entr" presetSubtype="0" fill="hold" nodeType="afterEffect">
                                  <p:stCondLst>
                                    <p:cond delay="0"/>
                                  </p:stCondLst>
                                  <p:childTnLst>
                                    <p:set>
                                      <p:cBhvr>
                                        <p:cTn id="13" dur="1" fill="hold">
                                          <p:stCondLst>
                                            <p:cond delay="0"/>
                                          </p:stCondLst>
                                        </p:cTn>
                                        <p:tgtEl>
                                          <p:spTgt spid="35842"/>
                                        </p:tgtEl>
                                        <p:attrNameLst>
                                          <p:attrName>style.visibility</p:attrName>
                                        </p:attrNameLst>
                                      </p:cBhvr>
                                      <p:to>
                                        <p:strVal val="visible"/>
                                      </p:to>
                                    </p:set>
                                    <p:anim calcmode="lin" valueType="num">
                                      <p:cBhvr>
                                        <p:cTn id="14" dur="1000" fill="hold"/>
                                        <p:tgtEl>
                                          <p:spTgt spid="35842"/>
                                        </p:tgtEl>
                                        <p:attrNameLst>
                                          <p:attrName>ppt_w</p:attrName>
                                        </p:attrNameLst>
                                      </p:cBhvr>
                                      <p:tavLst>
                                        <p:tav tm="0">
                                          <p:val>
                                            <p:fltVal val="0"/>
                                          </p:val>
                                        </p:tav>
                                        <p:tav tm="100000">
                                          <p:val>
                                            <p:strVal val="#ppt_w"/>
                                          </p:val>
                                        </p:tav>
                                      </p:tavLst>
                                    </p:anim>
                                    <p:anim calcmode="lin" valueType="num">
                                      <p:cBhvr>
                                        <p:cTn id="15" dur="1000" fill="hold"/>
                                        <p:tgtEl>
                                          <p:spTgt spid="35842"/>
                                        </p:tgtEl>
                                        <p:attrNameLst>
                                          <p:attrName>ppt_h</p:attrName>
                                        </p:attrNameLst>
                                      </p:cBhvr>
                                      <p:tavLst>
                                        <p:tav tm="0">
                                          <p:val>
                                            <p:fltVal val="0"/>
                                          </p:val>
                                        </p:tav>
                                        <p:tav tm="100000">
                                          <p:val>
                                            <p:strVal val="#ppt_h"/>
                                          </p:val>
                                        </p:tav>
                                      </p:tavLst>
                                    </p:anim>
                                    <p:anim calcmode="lin" valueType="num">
                                      <p:cBhvr>
                                        <p:cTn id="16" dur="1000" fill="hold"/>
                                        <p:tgtEl>
                                          <p:spTgt spid="35842"/>
                                        </p:tgtEl>
                                        <p:attrNameLst>
                                          <p:attrName>style.rotation</p:attrName>
                                        </p:attrNameLst>
                                      </p:cBhvr>
                                      <p:tavLst>
                                        <p:tav tm="0">
                                          <p:val>
                                            <p:fltVal val="90"/>
                                          </p:val>
                                        </p:tav>
                                        <p:tav tm="100000">
                                          <p:val>
                                            <p:fltVal val="0"/>
                                          </p:val>
                                        </p:tav>
                                      </p:tavLst>
                                    </p:anim>
                                    <p:animEffect transition="in" filter="fade">
                                      <p:cBhvr>
                                        <p:cTn id="17" dur="1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609600" y="1828800"/>
            <a:ext cx="8001000" cy="29718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3200" dirty="0"/>
              <a:t>إن تنفيذ الخطة أمر ضروري لوظيفة الرقابة، إذ لا يمكن إنجاز هذه الوظيفة إلا إذا هناك خطة أو معيار تتم مقارنة النتائج المتوقعة به. فمتابعة تعديل الخطة والجدول والأداء بما يتلاءم مع الأهداف والظروف المحيطة هي الرقابة بذاتها</a:t>
            </a:r>
          </a:p>
        </p:txBody>
      </p:sp>
    </p:spTree>
    <p:extLst>
      <p:ext uri="{BB962C8B-B14F-4D97-AF65-F5344CB8AC3E}">
        <p14:creationId xmlns:p14="http://schemas.microsoft.com/office/powerpoint/2010/main" xmlns="" val="25400330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905000" y="152400"/>
            <a:ext cx="5105400" cy="1600200"/>
          </a:xfrm>
          <a:prstGeom prst="wave">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b="1" dirty="0">
                <a:solidFill>
                  <a:srgbClr val="002060"/>
                </a:solidFill>
              </a:rPr>
              <a:t>مبدأ إعادة التحليل</a:t>
            </a:r>
          </a:p>
        </p:txBody>
      </p:sp>
      <p:pic>
        <p:nvPicPr>
          <p:cNvPr id="36866" name="Picture 2" descr="F:\دينى\work\صور\2011652403513-gold24-06-2011.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2286000"/>
            <a:ext cx="8077200" cy="40893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428877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250"/>
                            </p:stCondLst>
                            <p:childTnLst>
                              <p:par>
                                <p:cTn id="12" presetID="31" presetClass="entr" presetSubtype="0" fill="hold" nodeType="afterEffect">
                                  <p:stCondLst>
                                    <p:cond delay="0"/>
                                  </p:stCondLst>
                                  <p:childTnLst>
                                    <p:set>
                                      <p:cBhvr>
                                        <p:cTn id="13" dur="1" fill="hold">
                                          <p:stCondLst>
                                            <p:cond delay="0"/>
                                          </p:stCondLst>
                                        </p:cTn>
                                        <p:tgtEl>
                                          <p:spTgt spid="36866"/>
                                        </p:tgtEl>
                                        <p:attrNameLst>
                                          <p:attrName>style.visibility</p:attrName>
                                        </p:attrNameLst>
                                      </p:cBhvr>
                                      <p:to>
                                        <p:strVal val="visible"/>
                                      </p:to>
                                    </p:set>
                                    <p:anim calcmode="lin" valueType="num">
                                      <p:cBhvr>
                                        <p:cTn id="14" dur="1000" fill="hold"/>
                                        <p:tgtEl>
                                          <p:spTgt spid="36866"/>
                                        </p:tgtEl>
                                        <p:attrNameLst>
                                          <p:attrName>ppt_w</p:attrName>
                                        </p:attrNameLst>
                                      </p:cBhvr>
                                      <p:tavLst>
                                        <p:tav tm="0">
                                          <p:val>
                                            <p:fltVal val="0"/>
                                          </p:val>
                                        </p:tav>
                                        <p:tav tm="100000">
                                          <p:val>
                                            <p:strVal val="#ppt_w"/>
                                          </p:val>
                                        </p:tav>
                                      </p:tavLst>
                                    </p:anim>
                                    <p:anim calcmode="lin" valueType="num">
                                      <p:cBhvr>
                                        <p:cTn id="15" dur="1000" fill="hold"/>
                                        <p:tgtEl>
                                          <p:spTgt spid="36866"/>
                                        </p:tgtEl>
                                        <p:attrNameLst>
                                          <p:attrName>ppt_h</p:attrName>
                                        </p:attrNameLst>
                                      </p:cBhvr>
                                      <p:tavLst>
                                        <p:tav tm="0">
                                          <p:val>
                                            <p:fltVal val="0"/>
                                          </p:val>
                                        </p:tav>
                                        <p:tav tm="100000">
                                          <p:val>
                                            <p:strVal val="#ppt_h"/>
                                          </p:val>
                                        </p:tav>
                                      </p:tavLst>
                                    </p:anim>
                                    <p:anim calcmode="lin" valueType="num">
                                      <p:cBhvr>
                                        <p:cTn id="16" dur="1000" fill="hold"/>
                                        <p:tgtEl>
                                          <p:spTgt spid="36866"/>
                                        </p:tgtEl>
                                        <p:attrNameLst>
                                          <p:attrName>style.rotation</p:attrName>
                                        </p:attrNameLst>
                                      </p:cBhvr>
                                      <p:tavLst>
                                        <p:tav tm="0">
                                          <p:val>
                                            <p:fltVal val="90"/>
                                          </p:val>
                                        </p:tav>
                                        <p:tav tm="100000">
                                          <p:val>
                                            <p:fltVal val="0"/>
                                          </p:val>
                                        </p:tav>
                                      </p:tavLst>
                                    </p:anim>
                                    <p:animEffect transition="in" filter="fade">
                                      <p:cBhvr>
                                        <p:cTn id="17" dur="1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609600" y="1066800"/>
            <a:ext cx="8001000" cy="1600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3200" dirty="0"/>
              <a:t>ينبغي إعادة تحليل استخدام الوقت على الأقل مرة كل ستة اشهر والعودة للعادات السيئة في إدارة الوقت</a:t>
            </a:r>
          </a:p>
        </p:txBody>
      </p:sp>
      <p:sp>
        <p:nvSpPr>
          <p:cNvPr id="6" name="Rounded Rectangle 5"/>
          <p:cNvSpPr/>
          <p:nvPr/>
        </p:nvSpPr>
        <p:spPr>
          <a:xfrm>
            <a:off x="609600" y="3124200"/>
            <a:ext cx="8001000" cy="25146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3200" dirty="0"/>
              <a:t>ويجب إعادة تحليل الوقت مرة كل ستة اشهر على الأقل. فقد وجد أن صعوبات تنفيذ الخطة اليومية تجعل معظم المديرين يعودون لممارساتهم القديمة. ولتفادي هذا ينبغي تكرار تحليل استخدام الوقت من وقت لآخر</a:t>
            </a:r>
          </a:p>
        </p:txBody>
      </p:sp>
    </p:spTree>
    <p:extLst>
      <p:ext uri="{BB962C8B-B14F-4D97-AF65-F5344CB8AC3E}">
        <p14:creationId xmlns:p14="http://schemas.microsoft.com/office/powerpoint/2010/main" xmlns="" val="254354770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Bevel 77"/>
          <p:cNvSpPr/>
          <p:nvPr/>
        </p:nvSpPr>
        <p:spPr>
          <a:xfrm>
            <a:off x="914400" y="1447800"/>
            <a:ext cx="6934200" cy="3048000"/>
          </a:xfrm>
          <a:prstGeom prst="bevel">
            <a:avLst/>
          </a:prstGeom>
          <a:solidFill>
            <a:srgbClr val="CC00FF"/>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bg1"/>
                </a:solidFill>
              </a:rPr>
              <a:t>فن إدارة الوقت للمرأة العاملة</a:t>
            </a:r>
          </a:p>
        </p:txBody>
      </p:sp>
    </p:spTree>
    <p:extLst>
      <p:ext uri="{BB962C8B-B14F-4D97-AF65-F5344CB8AC3E}">
        <p14:creationId xmlns:p14="http://schemas.microsoft.com/office/powerpoint/2010/main" xmlns="" val="425621336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514600" y="228600"/>
            <a:ext cx="4191000" cy="9144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a:r>
              <a:rPr lang="ar-EG" sz="3200" dirty="0"/>
              <a:t>لتنظمي وتحققي في ذلك أقصى استفادة عليكِ بإتباع الآتي</a:t>
            </a:r>
          </a:p>
        </p:txBody>
      </p:sp>
      <p:sp>
        <p:nvSpPr>
          <p:cNvPr id="6" name="Rounded Rectangle 5"/>
          <p:cNvSpPr/>
          <p:nvPr/>
        </p:nvSpPr>
        <p:spPr>
          <a:xfrm>
            <a:off x="609600" y="1524000"/>
            <a:ext cx="8001000" cy="21336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وجود خطة، فعندما تخططين لحياتك مسبقاً، وتضعين لها الأهداف الواضحة يصبح تنظيم الوقت سهلاً وميسراً، والعكس صحيح، إذا لم تخططي لحياتك فتصبح مهمتك في تنظيم الوقت صعبة</a:t>
            </a:r>
          </a:p>
        </p:txBody>
      </p:sp>
      <p:sp>
        <p:nvSpPr>
          <p:cNvPr id="7" name="Rounded Rectangle 6"/>
          <p:cNvSpPr/>
          <p:nvPr/>
        </p:nvSpPr>
        <p:spPr>
          <a:xfrm>
            <a:off x="609600" y="3962400"/>
            <a:ext cx="8001000" cy="21336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لا بد من تدوين أفكارك، وخططك وأهدافك على الورق، وغير ذلك يعتبر مجرد أفكار عابرة ستنساها بسرعة، إلا إذا كنت صاحبة ذاكرة خارقة، وذلك سيساعدك على إدخال تعديلات وإضافات وحذف بعض الأمور من خطتك</a:t>
            </a:r>
          </a:p>
        </p:txBody>
      </p:sp>
    </p:spTree>
    <p:extLst>
      <p:ext uri="{BB962C8B-B14F-4D97-AF65-F5344CB8AC3E}">
        <p14:creationId xmlns:p14="http://schemas.microsoft.com/office/powerpoint/2010/main" xmlns="" val="301082423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609600" y="533400"/>
            <a:ext cx="8001000" cy="16764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بعد الانتهاء من الخطة توقعي أنك ستحتاجين إلى إدخال تعديلات كثيرة عليها، لا تقلقي ولا ترمي بالخطة فذلك شيء طبيعي</a:t>
            </a:r>
          </a:p>
        </p:txBody>
      </p:sp>
      <p:sp>
        <p:nvSpPr>
          <p:cNvPr id="7" name="Rounded Rectangle 6"/>
          <p:cNvSpPr/>
          <p:nvPr/>
        </p:nvSpPr>
        <p:spPr>
          <a:xfrm>
            <a:off x="609600" y="2590800"/>
            <a:ext cx="8001000" cy="1219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الفشل أو الإخفاق شيء طبيعي في حياتنا، لا تيأسي، وكما قيل: أتعلم من أخطائي أكثر مما أتعلم من نجاحي</a:t>
            </a:r>
          </a:p>
        </p:txBody>
      </p:sp>
      <p:sp>
        <p:nvSpPr>
          <p:cNvPr id="8" name="Rounded Rectangle 7"/>
          <p:cNvSpPr/>
          <p:nvPr/>
        </p:nvSpPr>
        <p:spPr>
          <a:xfrm>
            <a:off x="609600" y="4114800"/>
            <a:ext cx="8001000" cy="21336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يجب أن تعودي نفسك على المقارنة بين الأولويات، لأن الفرص والواجبات قد تأتيك في نفس الوقت، فأيهما ستختارين؟ باختصار اختاري ما ترينه مفيدا لك في مستقبلك وفي نفس الوقت غير مضر لغيرك</a:t>
            </a:r>
          </a:p>
        </p:txBody>
      </p:sp>
    </p:spTree>
    <p:extLst>
      <p:ext uri="{BB962C8B-B14F-4D97-AF65-F5344CB8AC3E}">
        <p14:creationId xmlns:p14="http://schemas.microsoft.com/office/powerpoint/2010/main" xmlns="" val="14053492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609600" y="533400"/>
            <a:ext cx="8001000" cy="838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اقرئي خطتك وأهدافك في كل فرصة من يومك</a:t>
            </a:r>
          </a:p>
        </p:txBody>
      </p:sp>
      <p:sp>
        <p:nvSpPr>
          <p:cNvPr id="7" name="Rounded Rectangle 6"/>
          <p:cNvSpPr/>
          <p:nvPr/>
        </p:nvSpPr>
        <p:spPr>
          <a:xfrm>
            <a:off x="609600" y="1676400"/>
            <a:ext cx="8001000" cy="1219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استعيني بالتقنيات الحديثة لاغتنام الفرص وتحقيق النجاح، وكذلك لتنظيم وقتك، كالإنترنت والحاسوب وغيره</a:t>
            </a:r>
          </a:p>
        </p:txBody>
      </p:sp>
      <p:sp>
        <p:nvSpPr>
          <p:cNvPr id="8" name="Rounded Rectangle 7"/>
          <p:cNvSpPr/>
          <p:nvPr/>
        </p:nvSpPr>
        <p:spPr>
          <a:xfrm>
            <a:off x="609600" y="3200400"/>
            <a:ext cx="8001000" cy="16764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تنظيمكِ لمكتبكِ، غرفتك، سيارتك، وكل ما يتعلق بك سيساعدك أكثر على عدم إضاعة الوقت، ويظهرك بمظهر جميل، فاحرصي على تنظيم كل شيء من حولك</a:t>
            </a:r>
          </a:p>
        </p:txBody>
      </p:sp>
      <p:sp>
        <p:nvSpPr>
          <p:cNvPr id="9" name="Rounded Rectangle 8"/>
          <p:cNvSpPr/>
          <p:nvPr/>
        </p:nvSpPr>
        <p:spPr>
          <a:xfrm>
            <a:off x="609600" y="5181600"/>
            <a:ext cx="8001000" cy="10668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الخطط والجداول ليست هي التي تجعلنا منظمين أو ناجحين، فكوني مرنة أثناء تنفيذ الخطط</a:t>
            </a:r>
          </a:p>
        </p:txBody>
      </p:sp>
    </p:spTree>
    <p:extLst>
      <p:ext uri="{BB962C8B-B14F-4D97-AF65-F5344CB8AC3E}">
        <p14:creationId xmlns:p14="http://schemas.microsoft.com/office/powerpoint/2010/main" xmlns="" val="416053277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Rounded Rectangle 41"/>
          <p:cNvSpPr/>
          <p:nvPr/>
        </p:nvSpPr>
        <p:spPr>
          <a:xfrm>
            <a:off x="2286000" y="228600"/>
            <a:ext cx="4572000" cy="722334"/>
          </a:xfrm>
          <a:prstGeom prst="roundRect">
            <a:avLst/>
          </a:prstGeom>
          <a:solidFill>
            <a:srgbClr val="00B0F0"/>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tx2">
                    <a:lumMod val="50000"/>
                  </a:schemeClr>
                </a:solidFill>
              </a:rPr>
              <a:t>الاتفاقيات </a:t>
            </a:r>
          </a:p>
        </p:txBody>
      </p:sp>
      <p:sp>
        <p:nvSpPr>
          <p:cNvPr id="43" name="AutoShape 7"/>
          <p:cNvSpPr>
            <a:spLocks noChangeArrowheads="1"/>
          </p:cNvSpPr>
          <p:nvPr/>
        </p:nvSpPr>
        <p:spPr bwMode="auto">
          <a:xfrm>
            <a:off x="6621810" y="1247657"/>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sz="2400" b="1" dirty="0" smtClean="0">
                <a:latin typeface="Verdana" panose="020B0604030504040204" pitchFamily="34" charset="0"/>
                <a:ea typeface="HY헤드라인M" pitchFamily="2" charset="-127"/>
              </a:rPr>
              <a:t>الابتسامة طوال الوقت </a:t>
            </a:r>
            <a:endParaRPr lang="ar-SA" sz="2400" b="1" dirty="0">
              <a:latin typeface="Verdana" panose="020B0604030504040204" pitchFamily="34" charset="0"/>
              <a:ea typeface="HY헤드라인M" pitchFamily="2" charset="-127"/>
            </a:endParaRPr>
          </a:p>
        </p:txBody>
      </p:sp>
      <p:sp>
        <p:nvSpPr>
          <p:cNvPr id="44" name="AutoShape 7"/>
          <p:cNvSpPr>
            <a:spLocks noChangeArrowheads="1"/>
          </p:cNvSpPr>
          <p:nvPr/>
        </p:nvSpPr>
        <p:spPr bwMode="auto">
          <a:xfrm>
            <a:off x="1973610" y="1247657"/>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sz="2400" b="1" dirty="0">
                <a:latin typeface="Verdana" panose="020B0604030504040204" pitchFamily="34" charset="0"/>
                <a:ea typeface="HY헤드라인M" pitchFamily="2" charset="-127"/>
              </a:rPr>
              <a:t>الحضور </a:t>
            </a:r>
            <a:r>
              <a:rPr lang="ar-EG" sz="2400" b="1" dirty="0" smtClean="0">
                <a:latin typeface="Verdana" panose="020B0604030504040204" pitchFamily="34" charset="0"/>
                <a:ea typeface="HY헤드라인M" pitchFamily="2" charset="-127"/>
              </a:rPr>
              <a:t>والانصراف</a:t>
            </a:r>
          </a:p>
          <a:p>
            <a:pPr algn="ctr"/>
            <a:r>
              <a:rPr lang="ar-EG" sz="2400" b="1" dirty="0" smtClean="0">
                <a:latin typeface="Verdana" panose="020B0604030504040204" pitchFamily="34" charset="0"/>
                <a:ea typeface="HY헤드라인M" pitchFamily="2" charset="-127"/>
              </a:rPr>
              <a:t> </a:t>
            </a:r>
            <a:r>
              <a:rPr lang="ar-EG" sz="2400" b="1" dirty="0">
                <a:latin typeface="Verdana" panose="020B0604030504040204" pitchFamily="34" charset="0"/>
                <a:ea typeface="HY헤드라인M" pitchFamily="2" charset="-127"/>
              </a:rPr>
              <a:t>في الوقت المحدد</a:t>
            </a:r>
            <a:endParaRPr lang="ar-SA" sz="2400" b="1" dirty="0">
              <a:latin typeface="Verdana" panose="020B0604030504040204" pitchFamily="34" charset="0"/>
              <a:ea typeface="HY헤드라인M" pitchFamily="2" charset="-127"/>
            </a:endParaRPr>
          </a:p>
        </p:txBody>
      </p:sp>
      <p:sp>
        <p:nvSpPr>
          <p:cNvPr id="45" name="AutoShape 7"/>
          <p:cNvSpPr>
            <a:spLocks noChangeArrowheads="1"/>
          </p:cNvSpPr>
          <p:nvPr/>
        </p:nvSpPr>
        <p:spPr bwMode="auto">
          <a:xfrm>
            <a:off x="6611480" y="2361374"/>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rtl="1"/>
            <a:r>
              <a:rPr lang="ar-EG" sz="2400" b="1" dirty="0" smtClean="0">
                <a:latin typeface="Verdana" panose="020B0604030504040204" pitchFamily="34" charset="0"/>
                <a:ea typeface="HY헤드라인M" pitchFamily="2" charset="-127"/>
              </a:rPr>
              <a:t>تقبل جميع </a:t>
            </a:r>
          </a:p>
          <a:p>
            <a:pPr algn="ctr" rtl="1"/>
            <a:r>
              <a:rPr lang="ar-EG" sz="2400" b="1" dirty="0" smtClean="0">
                <a:latin typeface="Verdana" panose="020B0604030504040204" pitchFamily="34" charset="0"/>
                <a:ea typeface="HY헤드라인M" pitchFamily="2" charset="-127"/>
              </a:rPr>
              <a:t>الآراء </a:t>
            </a:r>
            <a:r>
              <a:rPr lang="ar-EG" sz="2400" b="1" dirty="0">
                <a:latin typeface="Verdana" panose="020B0604030504040204" pitchFamily="34" charset="0"/>
                <a:ea typeface="HY헤드라인M" pitchFamily="2" charset="-127"/>
              </a:rPr>
              <a:t>بصدر رحب</a:t>
            </a:r>
            <a:endParaRPr lang="ar-SA" sz="2400" b="1" dirty="0">
              <a:latin typeface="Verdana" panose="020B0604030504040204" pitchFamily="34" charset="0"/>
              <a:ea typeface="HY헤드라인M" pitchFamily="2" charset="-127"/>
            </a:endParaRPr>
          </a:p>
        </p:txBody>
      </p:sp>
      <p:sp>
        <p:nvSpPr>
          <p:cNvPr id="46" name="AutoShape 7"/>
          <p:cNvSpPr>
            <a:spLocks noChangeArrowheads="1"/>
          </p:cNvSpPr>
          <p:nvPr/>
        </p:nvSpPr>
        <p:spPr bwMode="auto">
          <a:xfrm>
            <a:off x="1963280" y="2361374"/>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sz="2400" b="1" dirty="0">
                <a:latin typeface="Verdana" panose="020B0604030504040204" pitchFamily="34" charset="0"/>
                <a:ea typeface="HY헤드라인M" pitchFamily="2" charset="-127"/>
              </a:rPr>
              <a:t>التفاعل مع المجموعة</a:t>
            </a:r>
            <a:endParaRPr lang="ar-SA" sz="2400" b="1" dirty="0">
              <a:latin typeface="Verdana" panose="020B0604030504040204" pitchFamily="34" charset="0"/>
              <a:ea typeface="HY헤드라인M" pitchFamily="2" charset="-127"/>
            </a:endParaRPr>
          </a:p>
        </p:txBody>
      </p:sp>
      <p:sp>
        <p:nvSpPr>
          <p:cNvPr id="47" name="AutoShape 7"/>
          <p:cNvSpPr>
            <a:spLocks noChangeArrowheads="1"/>
          </p:cNvSpPr>
          <p:nvPr/>
        </p:nvSpPr>
        <p:spPr bwMode="auto">
          <a:xfrm>
            <a:off x="6601150" y="3475091"/>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sz="2400" b="1" dirty="0">
                <a:latin typeface="Verdana" panose="020B0604030504040204" pitchFamily="34" charset="0"/>
                <a:ea typeface="HY헤드라인M" pitchFamily="2" charset="-127"/>
              </a:rPr>
              <a:t>المحمول مغلق </a:t>
            </a:r>
            <a:endParaRPr lang="ar-SA" sz="2400" b="1" dirty="0">
              <a:latin typeface="Verdana" panose="020B0604030504040204" pitchFamily="34" charset="0"/>
              <a:ea typeface="HY헤드라인M" pitchFamily="2" charset="-127"/>
            </a:endParaRPr>
          </a:p>
        </p:txBody>
      </p:sp>
      <p:sp>
        <p:nvSpPr>
          <p:cNvPr id="48" name="AutoShape 7"/>
          <p:cNvSpPr>
            <a:spLocks noChangeArrowheads="1"/>
          </p:cNvSpPr>
          <p:nvPr/>
        </p:nvSpPr>
        <p:spPr bwMode="auto">
          <a:xfrm>
            <a:off x="1952950" y="3475091"/>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sz="2400" b="1" dirty="0">
                <a:latin typeface="Verdana" panose="020B0604030504040204" pitchFamily="34" charset="0"/>
                <a:ea typeface="HY헤드라인M" pitchFamily="2" charset="-127"/>
              </a:rPr>
              <a:t>تنفيذ جميع التمارين</a:t>
            </a:r>
            <a:endParaRPr lang="ar-SA" sz="2400" b="1" dirty="0">
              <a:latin typeface="Verdana" panose="020B0604030504040204" pitchFamily="34" charset="0"/>
              <a:ea typeface="HY헤드라인M" pitchFamily="2" charset="-127"/>
            </a:endParaRPr>
          </a:p>
        </p:txBody>
      </p:sp>
      <p:sp>
        <p:nvSpPr>
          <p:cNvPr id="49" name="AutoShape 7"/>
          <p:cNvSpPr>
            <a:spLocks noChangeArrowheads="1"/>
          </p:cNvSpPr>
          <p:nvPr/>
        </p:nvSpPr>
        <p:spPr bwMode="auto">
          <a:xfrm>
            <a:off x="6590820" y="4588808"/>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sz="2400" b="1" dirty="0">
                <a:latin typeface="Verdana" panose="020B0604030504040204" pitchFamily="34" charset="0"/>
                <a:ea typeface="HY헤드라인M" pitchFamily="2" charset="-127"/>
              </a:rPr>
              <a:t>المحافظة على الانظباط </a:t>
            </a:r>
            <a:endParaRPr lang="ar-SA" sz="2400" b="1" dirty="0">
              <a:latin typeface="Verdana" panose="020B0604030504040204" pitchFamily="34" charset="0"/>
              <a:ea typeface="HY헤드라인M" pitchFamily="2" charset="-127"/>
            </a:endParaRPr>
          </a:p>
        </p:txBody>
      </p:sp>
      <p:sp>
        <p:nvSpPr>
          <p:cNvPr id="50" name="AutoShape 7"/>
          <p:cNvSpPr>
            <a:spLocks noChangeArrowheads="1"/>
          </p:cNvSpPr>
          <p:nvPr/>
        </p:nvSpPr>
        <p:spPr bwMode="auto">
          <a:xfrm>
            <a:off x="1942620" y="4588808"/>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sz="2400" b="1" dirty="0">
                <a:latin typeface="Verdana" panose="020B0604030504040204" pitchFamily="34" charset="0"/>
                <a:ea typeface="HY헤드라인M" pitchFamily="2" charset="-127"/>
              </a:rPr>
              <a:t>تقبل قرارات المدرب </a:t>
            </a:r>
            <a:endParaRPr lang="ar-SA" sz="2400" b="1" dirty="0">
              <a:latin typeface="Verdana" panose="020B0604030504040204" pitchFamily="34" charset="0"/>
              <a:ea typeface="HY헤드라인M" pitchFamily="2" charset="-127"/>
            </a:endParaRPr>
          </a:p>
        </p:txBody>
      </p:sp>
      <p:sp>
        <p:nvSpPr>
          <p:cNvPr id="51" name="AutoShape 7"/>
          <p:cNvSpPr>
            <a:spLocks noChangeArrowheads="1"/>
          </p:cNvSpPr>
          <p:nvPr/>
        </p:nvSpPr>
        <p:spPr bwMode="auto">
          <a:xfrm>
            <a:off x="6580490" y="5702525"/>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sz="2400" b="1" dirty="0">
                <a:latin typeface="Verdana" panose="020B0604030504040204" pitchFamily="34" charset="0"/>
                <a:ea typeface="HY헤드라인M" pitchFamily="2" charset="-127"/>
              </a:rPr>
              <a:t>حسن الظن </a:t>
            </a:r>
            <a:endParaRPr lang="ar-EG" sz="2400" b="1" dirty="0" smtClean="0">
              <a:latin typeface="Verdana" panose="020B0604030504040204" pitchFamily="34" charset="0"/>
              <a:ea typeface="HY헤드라인M" pitchFamily="2" charset="-127"/>
            </a:endParaRPr>
          </a:p>
          <a:p>
            <a:pPr algn="ctr"/>
            <a:r>
              <a:rPr lang="ar-EG" sz="2400" b="1" dirty="0" smtClean="0">
                <a:latin typeface="Verdana" panose="020B0604030504040204" pitchFamily="34" charset="0"/>
                <a:ea typeface="HY헤드라인M" pitchFamily="2" charset="-127"/>
              </a:rPr>
              <a:t>والثقة </a:t>
            </a:r>
            <a:r>
              <a:rPr lang="ar-EG" sz="2400" b="1" dirty="0">
                <a:latin typeface="Verdana" panose="020B0604030504040204" pitchFamily="34" charset="0"/>
                <a:ea typeface="HY헤드라인M" pitchFamily="2" charset="-127"/>
              </a:rPr>
              <a:t>المتبادلة</a:t>
            </a:r>
            <a:endParaRPr lang="ar-SA" sz="2400" b="1" dirty="0">
              <a:latin typeface="Verdana" panose="020B0604030504040204" pitchFamily="34" charset="0"/>
              <a:ea typeface="HY헤드라인M" pitchFamily="2" charset="-127"/>
            </a:endParaRPr>
          </a:p>
        </p:txBody>
      </p:sp>
      <p:sp>
        <p:nvSpPr>
          <p:cNvPr id="52" name="AutoShape 7"/>
          <p:cNvSpPr>
            <a:spLocks noChangeArrowheads="1"/>
          </p:cNvSpPr>
          <p:nvPr/>
        </p:nvSpPr>
        <p:spPr bwMode="auto">
          <a:xfrm>
            <a:off x="1932290" y="5702525"/>
            <a:ext cx="2369790" cy="668992"/>
          </a:xfrm>
          <a:prstGeom prst="roundRect">
            <a:avLst>
              <a:gd name="adj" fmla="val 50000"/>
            </a:avLst>
          </a:prstGeom>
          <a:gradFill>
            <a:gsLst>
              <a:gs pos="0">
                <a:schemeClr val="accent2">
                  <a:lumMod val="60000"/>
                  <a:lumOff val="40000"/>
                </a:schemeClr>
              </a:gs>
              <a:gs pos="50000">
                <a:srgbClr val="00CCFF"/>
              </a:gs>
              <a:gs pos="100000">
                <a:srgbClr val="3399FF"/>
              </a:gs>
            </a:gsLst>
            <a:lin ang="5400000" scaled="0"/>
          </a:gradFill>
          <a:ln>
            <a:noFill/>
          </a:ln>
          <a:effectLst/>
          <a:extLst/>
        </p:spPr>
        <p:txBody>
          <a:bodyPr wrap="none" anchor="ctr"/>
          <a:lstStyle/>
          <a:p>
            <a:pPr algn="ctr"/>
            <a:r>
              <a:rPr lang="ar-EG" sz="2400" b="1" dirty="0" smtClean="0">
                <a:latin typeface="Verdana" panose="020B0604030504040204" pitchFamily="34" charset="0"/>
                <a:ea typeface="HY헤드라인M" pitchFamily="2" charset="-127"/>
              </a:rPr>
              <a:t>الحب بين المجموعات</a:t>
            </a:r>
            <a:endParaRPr lang="ar-SA" sz="2400" b="1" dirty="0">
              <a:latin typeface="Verdana" panose="020B0604030504040204" pitchFamily="34" charset="0"/>
              <a:ea typeface="HY헤드라인M" pitchFamily="2" charset="-127"/>
            </a:endParaRPr>
          </a:p>
        </p:txBody>
      </p:sp>
      <p:pic>
        <p:nvPicPr>
          <p:cNvPr id="53" name="Picture 2" descr="F:\دينى\work\صور\kid-smail.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75240" y="914400"/>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54" name="Picture 3" descr="F:\دينى\work\صور\إدارة الوقت.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3060" y="838200"/>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55" name="Picture 4" descr="F:\دينى\work\صور\ثقافة-الحوار-من-أجل-سورية-افضل-297x300.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75240" y="2057400"/>
            <a:ext cx="122905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56" name="Picture 5" descr="F:\دينى\work\صور\اختلاف مشارب.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6240" y="1981200"/>
            <a:ext cx="110716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57" name="Picture 6" descr="F:\دينى\work\صور\15460_IPhone_Locked.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334000" y="3200400"/>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58" name="Picture 7" descr="F:\دينى\work\صور\large.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09600" y="3124200"/>
            <a:ext cx="12954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59" name="Picture 8" descr="F:\دينى\work\صور\imagتes.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370080" y="4305300"/>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60" name="Picture 9" descr="F:\دينى\work\صور\848484.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716240" y="4267200"/>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61" name="Picture 10" descr="F:\دينى\work\صور\zan 2.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414940" y="5391702"/>
            <a:ext cx="1143000" cy="11614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62" name="Picture 11" descr="F:\دينى\work\صور\Love-Is-Love_6.jp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785094" y="5391702"/>
            <a:ext cx="1045652" cy="11657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5844959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par>
                                <p:cTn id="11" presetID="3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1000" fill="hold"/>
                                        <p:tgtEl>
                                          <p:spTgt spid="53"/>
                                        </p:tgtEl>
                                        <p:attrNameLst>
                                          <p:attrName>ppt_w</p:attrName>
                                        </p:attrNameLst>
                                      </p:cBhvr>
                                      <p:tavLst>
                                        <p:tav tm="0">
                                          <p:val>
                                            <p:fltVal val="0"/>
                                          </p:val>
                                        </p:tav>
                                        <p:tav tm="100000">
                                          <p:val>
                                            <p:strVal val="#ppt_w"/>
                                          </p:val>
                                        </p:tav>
                                      </p:tavLst>
                                    </p:anim>
                                    <p:anim calcmode="lin" valueType="num">
                                      <p:cBhvr>
                                        <p:cTn id="14" dur="1000" fill="hold"/>
                                        <p:tgtEl>
                                          <p:spTgt spid="53"/>
                                        </p:tgtEl>
                                        <p:attrNameLst>
                                          <p:attrName>ppt_h</p:attrName>
                                        </p:attrNameLst>
                                      </p:cBhvr>
                                      <p:tavLst>
                                        <p:tav tm="0">
                                          <p:val>
                                            <p:fltVal val="0"/>
                                          </p:val>
                                        </p:tav>
                                        <p:tav tm="100000">
                                          <p:val>
                                            <p:strVal val="#ppt_h"/>
                                          </p:val>
                                        </p:tav>
                                      </p:tavLst>
                                    </p:anim>
                                    <p:anim calcmode="lin" valueType="num">
                                      <p:cBhvr>
                                        <p:cTn id="15" dur="1000" fill="hold"/>
                                        <p:tgtEl>
                                          <p:spTgt spid="53"/>
                                        </p:tgtEl>
                                        <p:attrNameLst>
                                          <p:attrName>style.rotation</p:attrName>
                                        </p:attrNameLst>
                                      </p:cBhvr>
                                      <p:tavLst>
                                        <p:tav tm="0">
                                          <p:val>
                                            <p:fltVal val="90"/>
                                          </p:val>
                                        </p:tav>
                                        <p:tav tm="100000">
                                          <p:val>
                                            <p:fltVal val="0"/>
                                          </p:val>
                                        </p:tav>
                                      </p:tavLst>
                                    </p:anim>
                                    <p:animEffect transition="in" filter="fade">
                                      <p:cBhvr>
                                        <p:cTn id="16" dur="10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1000" fill="hold"/>
                                        <p:tgtEl>
                                          <p:spTgt spid="54"/>
                                        </p:tgtEl>
                                        <p:attrNameLst>
                                          <p:attrName>ppt_w</p:attrName>
                                        </p:attrNameLst>
                                      </p:cBhvr>
                                      <p:tavLst>
                                        <p:tav tm="0">
                                          <p:val>
                                            <p:fltVal val="0"/>
                                          </p:val>
                                        </p:tav>
                                        <p:tav tm="100000">
                                          <p:val>
                                            <p:strVal val="#ppt_w"/>
                                          </p:val>
                                        </p:tav>
                                      </p:tavLst>
                                    </p:anim>
                                    <p:anim calcmode="lin" valueType="num">
                                      <p:cBhvr>
                                        <p:cTn id="28" dur="1000" fill="hold"/>
                                        <p:tgtEl>
                                          <p:spTgt spid="54"/>
                                        </p:tgtEl>
                                        <p:attrNameLst>
                                          <p:attrName>ppt_h</p:attrName>
                                        </p:attrNameLst>
                                      </p:cBhvr>
                                      <p:tavLst>
                                        <p:tav tm="0">
                                          <p:val>
                                            <p:fltVal val="0"/>
                                          </p:val>
                                        </p:tav>
                                        <p:tav tm="100000">
                                          <p:val>
                                            <p:strVal val="#ppt_h"/>
                                          </p:val>
                                        </p:tav>
                                      </p:tavLst>
                                    </p:anim>
                                    <p:anim calcmode="lin" valueType="num">
                                      <p:cBhvr>
                                        <p:cTn id="29" dur="1000" fill="hold"/>
                                        <p:tgtEl>
                                          <p:spTgt spid="54"/>
                                        </p:tgtEl>
                                        <p:attrNameLst>
                                          <p:attrName>style.rotation</p:attrName>
                                        </p:attrNameLst>
                                      </p:cBhvr>
                                      <p:tavLst>
                                        <p:tav tm="0">
                                          <p:val>
                                            <p:fltVal val="90"/>
                                          </p:val>
                                        </p:tav>
                                        <p:tav tm="100000">
                                          <p:val>
                                            <p:fltVal val="0"/>
                                          </p:val>
                                        </p:tav>
                                      </p:tavLst>
                                    </p:anim>
                                    <p:animEffect transition="in" filter="fade">
                                      <p:cBhvr>
                                        <p:cTn id="30" dur="10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1000" fill="hold"/>
                                        <p:tgtEl>
                                          <p:spTgt spid="45"/>
                                        </p:tgtEl>
                                        <p:attrNameLst>
                                          <p:attrName>ppt_w</p:attrName>
                                        </p:attrNameLst>
                                      </p:cBhvr>
                                      <p:tavLst>
                                        <p:tav tm="0">
                                          <p:val>
                                            <p:fltVal val="0"/>
                                          </p:val>
                                        </p:tav>
                                        <p:tav tm="100000">
                                          <p:val>
                                            <p:strVal val="#ppt_w"/>
                                          </p:val>
                                        </p:tav>
                                      </p:tavLst>
                                    </p:anim>
                                    <p:anim calcmode="lin" valueType="num">
                                      <p:cBhvr>
                                        <p:cTn id="36" dur="1000" fill="hold"/>
                                        <p:tgtEl>
                                          <p:spTgt spid="45"/>
                                        </p:tgtEl>
                                        <p:attrNameLst>
                                          <p:attrName>ppt_h</p:attrName>
                                        </p:attrNameLst>
                                      </p:cBhvr>
                                      <p:tavLst>
                                        <p:tav tm="0">
                                          <p:val>
                                            <p:fltVal val="0"/>
                                          </p:val>
                                        </p:tav>
                                        <p:tav tm="100000">
                                          <p:val>
                                            <p:strVal val="#ppt_h"/>
                                          </p:val>
                                        </p:tav>
                                      </p:tavLst>
                                    </p:anim>
                                    <p:anim calcmode="lin" valueType="num">
                                      <p:cBhvr>
                                        <p:cTn id="37" dur="1000" fill="hold"/>
                                        <p:tgtEl>
                                          <p:spTgt spid="45"/>
                                        </p:tgtEl>
                                        <p:attrNameLst>
                                          <p:attrName>style.rotation</p:attrName>
                                        </p:attrNameLst>
                                      </p:cBhvr>
                                      <p:tavLst>
                                        <p:tav tm="0">
                                          <p:val>
                                            <p:fltVal val="90"/>
                                          </p:val>
                                        </p:tav>
                                        <p:tav tm="100000">
                                          <p:val>
                                            <p:fltVal val="0"/>
                                          </p:val>
                                        </p:tav>
                                      </p:tavLst>
                                    </p:anim>
                                    <p:animEffect transition="in" filter="fade">
                                      <p:cBhvr>
                                        <p:cTn id="38" dur="1000"/>
                                        <p:tgtEl>
                                          <p:spTgt spid="45"/>
                                        </p:tgtEl>
                                      </p:cBhvr>
                                    </p:animEffect>
                                  </p:childTnLst>
                                </p:cTn>
                              </p:par>
                              <p:par>
                                <p:cTn id="39" presetID="3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1000" fill="hold"/>
                                        <p:tgtEl>
                                          <p:spTgt spid="55"/>
                                        </p:tgtEl>
                                        <p:attrNameLst>
                                          <p:attrName>ppt_w</p:attrName>
                                        </p:attrNameLst>
                                      </p:cBhvr>
                                      <p:tavLst>
                                        <p:tav tm="0">
                                          <p:val>
                                            <p:fltVal val="0"/>
                                          </p:val>
                                        </p:tav>
                                        <p:tav tm="100000">
                                          <p:val>
                                            <p:strVal val="#ppt_w"/>
                                          </p:val>
                                        </p:tav>
                                      </p:tavLst>
                                    </p:anim>
                                    <p:anim calcmode="lin" valueType="num">
                                      <p:cBhvr>
                                        <p:cTn id="42" dur="1000" fill="hold"/>
                                        <p:tgtEl>
                                          <p:spTgt spid="55"/>
                                        </p:tgtEl>
                                        <p:attrNameLst>
                                          <p:attrName>ppt_h</p:attrName>
                                        </p:attrNameLst>
                                      </p:cBhvr>
                                      <p:tavLst>
                                        <p:tav tm="0">
                                          <p:val>
                                            <p:fltVal val="0"/>
                                          </p:val>
                                        </p:tav>
                                        <p:tav tm="100000">
                                          <p:val>
                                            <p:strVal val="#ppt_h"/>
                                          </p:val>
                                        </p:tav>
                                      </p:tavLst>
                                    </p:anim>
                                    <p:anim calcmode="lin" valueType="num">
                                      <p:cBhvr>
                                        <p:cTn id="43" dur="1000" fill="hold"/>
                                        <p:tgtEl>
                                          <p:spTgt spid="55"/>
                                        </p:tgtEl>
                                        <p:attrNameLst>
                                          <p:attrName>style.rotation</p:attrName>
                                        </p:attrNameLst>
                                      </p:cBhvr>
                                      <p:tavLst>
                                        <p:tav tm="0">
                                          <p:val>
                                            <p:fltVal val="90"/>
                                          </p:val>
                                        </p:tav>
                                        <p:tav tm="100000">
                                          <p:val>
                                            <p:fltVal val="0"/>
                                          </p:val>
                                        </p:tav>
                                      </p:tavLst>
                                    </p:anim>
                                    <p:animEffect transition="in" filter="fade">
                                      <p:cBhvr>
                                        <p:cTn id="44" dur="10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1000" fill="hold"/>
                                        <p:tgtEl>
                                          <p:spTgt spid="46"/>
                                        </p:tgtEl>
                                        <p:attrNameLst>
                                          <p:attrName>ppt_w</p:attrName>
                                        </p:attrNameLst>
                                      </p:cBhvr>
                                      <p:tavLst>
                                        <p:tav tm="0">
                                          <p:val>
                                            <p:fltVal val="0"/>
                                          </p:val>
                                        </p:tav>
                                        <p:tav tm="100000">
                                          <p:val>
                                            <p:strVal val="#ppt_w"/>
                                          </p:val>
                                        </p:tav>
                                      </p:tavLst>
                                    </p:anim>
                                    <p:anim calcmode="lin" valueType="num">
                                      <p:cBhvr>
                                        <p:cTn id="50" dur="1000" fill="hold"/>
                                        <p:tgtEl>
                                          <p:spTgt spid="46"/>
                                        </p:tgtEl>
                                        <p:attrNameLst>
                                          <p:attrName>ppt_h</p:attrName>
                                        </p:attrNameLst>
                                      </p:cBhvr>
                                      <p:tavLst>
                                        <p:tav tm="0">
                                          <p:val>
                                            <p:fltVal val="0"/>
                                          </p:val>
                                        </p:tav>
                                        <p:tav tm="100000">
                                          <p:val>
                                            <p:strVal val="#ppt_h"/>
                                          </p:val>
                                        </p:tav>
                                      </p:tavLst>
                                    </p:anim>
                                    <p:anim calcmode="lin" valueType="num">
                                      <p:cBhvr>
                                        <p:cTn id="51" dur="1000" fill="hold"/>
                                        <p:tgtEl>
                                          <p:spTgt spid="46"/>
                                        </p:tgtEl>
                                        <p:attrNameLst>
                                          <p:attrName>style.rotation</p:attrName>
                                        </p:attrNameLst>
                                      </p:cBhvr>
                                      <p:tavLst>
                                        <p:tav tm="0">
                                          <p:val>
                                            <p:fltVal val="90"/>
                                          </p:val>
                                        </p:tav>
                                        <p:tav tm="100000">
                                          <p:val>
                                            <p:fltVal val="0"/>
                                          </p:val>
                                        </p:tav>
                                      </p:tavLst>
                                    </p:anim>
                                    <p:animEffect transition="in" filter="fade">
                                      <p:cBhvr>
                                        <p:cTn id="52" dur="1000"/>
                                        <p:tgtEl>
                                          <p:spTgt spid="46"/>
                                        </p:tgtEl>
                                      </p:cBhvr>
                                    </p:animEffect>
                                  </p:childTnLst>
                                </p:cTn>
                              </p:par>
                              <p:par>
                                <p:cTn id="53" presetID="3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1000" fill="hold"/>
                                        <p:tgtEl>
                                          <p:spTgt spid="56"/>
                                        </p:tgtEl>
                                        <p:attrNameLst>
                                          <p:attrName>ppt_w</p:attrName>
                                        </p:attrNameLst>
                                      </p:cBhvr>
                                      <p:tavLst>
                                        <p:tav tm="0">
                                          <p:val>
                                            <p:fltVal val="0"/>
                                          </p:val>
                                        </p:tav>
                                        <p:tav tm="100000">
                                          <p:val>
                                            <p:strVal val="#ppt_w"/>
                                          </p:val>
                                        </p:tav>
                                      </p:tavLst>
                                    </p:anim>
                                    <p:anim calcmode="lin" valueType="num">
                                      <p:cBhvr>
                                        <p:cTn id="56" dur="1000" fill="hold"/>
                                        <p:tgtEl>
                                          <p:spTgt spid="56"/>
                                        </p:tgtEl>
                                        <p:attrNameLst>
                                          <p:attrName>ppt_h</p:attrName>
                                        </p:attrNameLst>
                                      </p:cBhvr>
                                      <p:tavLst>
                                        <p:tav tm="0">
                                          <p:val>
                                            <p:fltVal val="0"/>
                                          </p:val>
                                        </p:tav>
                                        <p:tav tm="100000">
                                          <p:val>
                                            <p:strVal val="#ppt_h"/>
                                          </p:val>
                                        </p:tav>
                                      </p:tavLst>
                                    </p:anim>
                                    <p:anim calcmode="lin" valueType="num">
                                      <p:cBhvr>
                                        <p:cTn id="57" dur="1000" fill="hold"/>
                                        <p:tgtEl>
                                          <p:spTgt spid="56"/>
                                        </p:tgtEl>
                                        <p:attrNameLst>
                                          <p:attrName>style.rotation</p:attrName>
                                        </p:attrNameLst>
                                      </p:cBhvr>
                                      <p:tavLst>
                                        <p:tav tm="0">
                                          <p:val>
                                            <p:fltVal val="90"/>
                                          </p:val>
                                        </p:tav>
                                        <p:tav tm="100000">
                                          <p:val>
                                            <p:fltVal val="0"/>
                                          </p:val>
                                        </p:tav>
                                      </p:tavLst>
                                    </p:anim>
                                    <p:animEffect transition="in" filter="fade">
                                      <p:cBhvr>
                                        <p:cTn id="58" dur="10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p:cTn id="63" dur="1000" fill="hold"/>
                                        <p:tgtEl>
                                          <p:spTgt spid="47"/>
                                        </p:tgtEl>
                                        <p:attrNameLst>
                                          <p:attrName>ppt_w</p:attrName>
                                        </p:attrNameLst>
                                      </p:cBhvr>
                                      <p:tavLst>
                                        <p:tav tm="0">
                                          <p:val>
                                            <p:fltVal val="0"/>
                                          </p:val>
                                        </p:tav>
                                        <p:tav tm="100000">
                                          <p:val>
                                            <p:strVal val="#ppt_w"/>
                                          </p:val>
                                        </p:tav>
                                      </p:tavLst>
                                    </p:anim>
                                    <p:anim calcmode="lin" valueType="num">
                                      <p:cBhvr>
                                        <p:cTn id="64" dur="1000" fill="hold"/>
                                        <p:tgtEl>
                                          <p:spTgt spid="47"/>
                                        </p:tgtEl>
                                        <p:attrNameLst>
                                          <p:attrName>ppt_h</p:attrName>
                                        </p:attrNameLst>
                                      </p:cBhvr>
                                      <p:tavLst>
                                        <p:tav tm="0">
                                          <p:val>
                                            <p:fltVal val="0"/>
                                          </p:val>
                                        </p:tav>
                                        <p:tav tm="100000">
                                          <p:val>
                                            <p:strVal val="#ppt_h"/>
                                          </p:val>
                                        </p:tav>
                                      </p:tavLst>
                                    </p:anim>
                                    <p:anim calcmode="lin" valueType="num">
                                      <p:cBhvr>
                                        <p:cTn id="65" dur="1000" fill="hold"/>
                                        <p:tgtEl>
                                          <p:spTgt spid="47"/>
                                        </p:tgtEl>
                                        <p:attrNameLst>
                                          <p:attrName>style.rotation</p:attrName>
                                        </p:attrNameLst>
                                      </p:cBhvr>
                                      <p:tavLst>
                                        <p:tav tm="0">
                                          <p:val>
                                            <p:fltVal val="90"/>
                                          </p:val>
                                        </p:tav>
                                        <p:tav tm="100000">
                                          <p:val>
                                            <p:fltVal val="0"/>
                                          </p:val>
                                        </p:tav>
                                      </p:tavLst>
                                    </p:anim>
                                    <p:animEffect transition="in" filter="fade">
                                      <p:cBhvr>
                                        <p:cTn id="66" dur="1000"/>
                                        <p:tgtEl>
                                          <p:spTgt spid="47"/>
                                        </p:tgtEl>
                                      </p:cBhvr>
                                    </p:animEffect>
                                  </p:childTnLst>
                                </p:cTn>
                              </p:par>
                              <p:par>
                                <p:cTn id="67" presetID="31" presetClass="entr" presetSubtype="0"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p:cTn id="69" dur="1000" fill="hold"/>
                                        <p:tgtEl>
                                          <p:spTgt spid="57"/>
                                        </p:tgtEl>
                                        <p:attrNameLst>
                                          <p:attrName>ppt_w</p:attrName>
                                        </p:attrNameLst>
                                      </p:cBhvr>
                                      <p:tavLst>
                                        <p:tav tm="0">
                                          <p:val>
                                            <p:fltVal val="0"/>
                                          </p:val>
                                        </p:tav>
                                        <p:tav tm="100000">
                                          <p:val>
                                            <p:strVal val="#ppt_w"/>
                                          </p:val>
                                        </p:tav>
                                      </p:tavLst>
                                    </p:anim>
                                    <p:anim calcmode="lin" valueType="num">
                                      <p:cBhvr>
                                        <p:cTn id="70" dur="1000" fill="hold"/>
                                        <p:tgtEl>
                                          <p:spTgt spid="57"/>
                                        </p:tgtEl>
                                        <p:attrNameLst>
                                          <p:attrName>ppt_h</p:attrName>
                                        </p:attrNameLst>
                                      </p:cBhvr>
                                      <p:tavLst>
                                        <p:tav tm="0">
                                          <p:val>
                                            <p:fltVal val="0"/>
                                          </p:val>
                                        </p:tav>
                                        <p:tav tm="100000">
                                          <p:val>
                                            <p:strVal val="#ppt_h"/>
                                          </p:val>
                                        </p:tav>
                                      </p:tavLst>
                                    </p:anim>
                                    <p:anim calcmode="lin" valueType="num">
                                      <p:cBhvr>
                                        <p:cTn id="71" dur="1000" fill="hold"/>
                                        <p:tgtEl>
                                          <p:spTgt spid="57"/>
                                        </p:tgtEl>
                                        <p:attrNameLst>
                                          <p:attrName>style.rotation</p:attrName>
                                        </p:attrNameLst>
                                      </p:cBhvr>
                                      <p:tavLst>
                                        <p:tav tm="0">
                                          <p:val>
                                            <p:fltVal val="90"/>
                                          </p:val>
                                        </p:tav>
                                        <p:tav tm="100000">
                                          <p:val>
                                            <p:fltVal val="0"/>
                                          </p:val>
                                        </p:tav>
                                      </p:tavLst>
                                    </p:anim>
                                    <p:animEffect transition="in" filter="fade">
                                      <p:cBhvr>
                                        <p:cTn id="72" dur="10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p:cTn id="77" dur="1000" fill="hold"/>
                                        <p:tgtEl>
                                          <p:spTgt spid="48"/>
                                        </p:tgtEl>
                                        <p:attrNameLst>
                                          <p:attrName>ppt_w</p:attrName>
                                        </p:attrNameLst>
                                      </p:cBhvr>
                                      <p:tavLst>
                                        <p:tav tm="0">
                                          <p:val>
                                            <p:fltVal val="0"/>
                                          </p:val>
                                        </p:tav>
                                        <p:tav tm="100000">
                                          <p:val>
                                            <p:strVal val="#ppt_w"/>
                                          </p:val>
                                        </p:tav>
                                      </p:tavLst>
                                    </p:anim>
                                    <p:anim calcmode="lin" valueType="num">
                                      <p:cBhvr>
                                        <p:cTn id="78" dur="1000" fill="hold"/>
                                        <p:tgtEl>
                                          <p:spTgt spid="48"/>
                                        </p:tgtEl>
                                        <p:attrNameLst>
                                          <p:attrName>ppt_h</p:attrName>
                                        </p:attrNameLst>
                                      </p:cBhvr>
                                      <p:tavLst>
                                        <p:tav tm="0">
                                          <p:val>
                                            <p:fltVal val="0"/>
                                          </p:val>
                                        </p:tav>
                                        <p:tav tm="100000">
                                          <p:val>
                                            <p:strVal val="#ppt_h"/>
                                          </p:val>
                                        </p:tav>
                                      </p:tavLst>
                                    </p:anim>
                                    <p:anim calcmode="lin" valueType="num">
                                      <p:cBhvr>
                                        <p:cTn id="79" dur="1000" fill="hold"/>
                                        <p:tgtEl>
                                          <p:spTgt spid="48"/>
                                        </p:tgtEl>
                                        <p:attrNameLst>
                                          <p:attrName>style.rotation</p:attrName>
                                        </p:attrNameLst>
                                      </p:cBhvr>
                                      <p:tavLst>
                                        <p:tav tm="0">
                                          <p:val>
                                            <p:fltVal val="90"/>
                                          </p:val>
                                        </p:tav>
                                        <p:tav tm="100000">
                                          <p:val>
                                            <p:fltVal val="0"/>
                                          </p:val>
                                        </p:tav>
                                      </p:tavLst>
                                    </p:anim>
                                    <p:animEffect transition="in" filter="fade">
                                      <p:cBhvr>
                                        <p:cTn id="80" dur="1000"/>
                                        <p:tgtEl>
                                          <p:spTgt spid="48"/>
                                        </p:tgtEl>
                                      </p:cBhvr>
                                    </p:animEffect>
                                  </p:childTnLst>
                                </p:cTn>
                              </p:par>
                              <p:par>
                                <p:cTn id="81" presetID="31" presetClass="entr" presetSubtype="0"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 calcmode="lin" valueType="num">
                                      <p:cBhvr>
                                        <p:cTn id="83" dur="1000" fill="hold"/>
                                        <p:tgtEl>
                                          <p:spTgt spid="58"/>
                                        </p:tgtEl>
                                        <p:attrNameLst>
                                          <p:attrName>ppt_w</p:attrName>
                                        </p:attrNameLst>
                                      </p:cBhvr>
                                      <p:tavLst>
                                        <p:tav tm="0">
                                          <p:val>
                                            <p:fltVal val="0"/>
                                          </p:val>
                                        </p:tav>
                                        <p:tav tm="100000">
                                          <p:val>
                                            <p:strVal val="#ppt_w"/>
                                          </p:val>
                                        </p:tav>
                                      </p:tavLst>
                                    </p:anim>
                                    <p:anim calcmode="lin" valueType="num">
                                      <p:cBhvr>
                                        <p:cTn id="84" dur="1000" fill="hold"/>
                                        <p:tgtEl>
                                          <p:spTgt spid="58"/>
                                        </p:tgtEl>
                                        <p:attrNameLst>
                                          <p:attrName>ppt_h</p:attrName>
                                        </p:attrNameLst>
                                      </p:cBhvr>
                                      <p:tavLst>
                                        <p:tav tm="0">
                                          <p:val>
                                            <p:fltVal val="0"/>
                                          </p:val>
                                        </p:tav>
                                        <p:tav tm="100000">
                                          <p:val>
                                            <p:strVal val="#ppt_h"/>
                                          </p:val>
                                        </p:tav>
                                      </p:tavLst>
                                    </p:anim>
                                    <p:anim calcmode="lin" valueType="num">
                                      <p:cBhvr>
                                        <p:cTn id="85" dur="1000" fill="hold"/>
                                        <p:tgtEl>
                                          <p:spTgt spid="58"/>
                                        </p:tgtEl>
                                        <p:attrNameLst>
                                          <p:attrName>style.rotation</p:attrName>
                                        </p:attrNameLst>
                                      </p:cBhvr>
                                      <p:tavLst>
                                        <p:tav tm="0">
                                          <p:val>
                                            <p:fltVal val="90"/>
                                          </p:val>
                                        </p:tav>
                                        <p:tav tm="100000">
                                          <p:val>
                                            <p:fltVal val="0"/>
                                          </p:val>
                                        </p:tav>
                                      </p:tavLst>
                                    </p:anim>
                                    <p:animEffect transition="in" filter="fade">
                                      <p:cBhvr>
                                        <p:cTn id="86" dur="10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par>
                                <p:cTn id="95" presetID="31" presetClass="entr" presetSubtype="0" fill="hold" nodeType="withEffect">
                                  <p:stCondLst>
                                    <p:cond delay="0"/>
                                  </p:stCondLst>
                                  <p:childTnLst>
                                    <p:set>
                                      <p:cBhvr>
                                        <p:cTn id="96" dur="1" fill="hold">
                                          <p:stCondLst>
                                            <p:cond delay="0"/>
                                          </p:stCondLst>
                                        </p:cTn>
                                        <p:tgtEl>
                                          <p:spTgt spid="59"/>
                                        </p:tgtEl>
                                        <p:attrNameLst>
                                          <p:attrName>style.visibility</p:attrName>
                                        </p:attrNameLst>
                                      </p:cBhvr>
                                      <p:to>
                                        <p:strVal val="visible"/>
                                      </p:to>
                                    </p:set>
                                    <p:anim calcmode="lin" valueType="num">
                                      <p:cBhvr>
                                        <p:cTn id="97" dur="1000" fill="hold"/>
                                        <p:tgtEl>
                                          <p:spTgt spid="59"/>
                                        </p:tgtEl>
                                        <p:attrNameLst>
                                          <p:attrName>ppt_w</p:attrName>
                                        </p:attrNameLst>
                                      </p:cBhvr>
                                      <p:tavLst>
                                        <p:tav tm="0">
                                          <p:val>
                                            <p:fltVal val="0"/>
                                          </p:val>
                                        </p:tav>
                                        <p:tav tm="100000">
                                          <p:val>
                                            <p:strVal val="#ppt_w"/>
                                          </p:val>
                                        </p:tav>
                                      </p:tavLst>
                                    </p:anim>
                                    <p:anim calcmode="lin" valueType="num">
                                      <p:cBhvr>
                                        <p:cTn id="98" dur="1000" fill="hold"/>
                                        <p:tgtEl>
                                          <p:spTgt spid="59"/>
                                        </p:tgtEl>
                                        <p:attrNameLst>
                                          <p:attrName>ppt_h</p:attrName>
                                        </p:attrNameLst>
                                      </p:cBhvr>
                                      <p:tavLst>
                                        <p:tav tm="0">
                                          <p:val>
                                            <p:fltVal val="0"/>
                                          </p:val>
                                        </p:tav>
                                        <p:tav tm="100000">
                                          <p:val>
                                            <p:strVal val="#ppt_h"/>
                                          </p:val>
                                        </p:tav>
                                      </p:tavLst>
                                    </p:anim>
                                    <p:anim calcmode="lin" valueType="num">
                                      <p:cBhvr>
                                        <p:cTn id="99" dur="1000" fill="hold"/>
                                        <p:tgtEl>
                                          <p:spTgt spid="59"/>
                                        </p:tgtEl>
                                        <p:attrNameLst>
                                          <p:attrName>style.rotation</p:attrName>
                                        </p:attrNameLst>
                                      </p:cBhvr>
                                      <p:tavLst>
                                        <p:tav tm="0">
                                          <p:val>
                                            <p:fltVal val="90"/>
                                          </p:val>
                                        </p:tav>
                                        <p:tav tm="100000">
                                          <p:val>
                                            <p:fltVal val="0"/>
                                          </p:val>
                                        </p:tav>
                                      </p:tavLst>
                                    </p:anim>
                                    <p:animEffect transition="in" filter="fade">
                                      <p:cBhvr>
                                        <p:cTn id="100" dur="10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50"/>
                                        </p:tgtEl>
                                        <p:attrNameLst>
                                          <p:attrName>style.visibility</p:attrName>
                                        </p:attrNameLst>
                                      </p:cBhvr>
                                      <p:to>
                                        <p:strVal val="visible"/>
                                      </p:to>
                                    </p:set>
                                    <p:anim calcmode="lin" valueType="num">
                                      <p:cBhvr>
                                        <p:cTn id="105" dur="1000" fill="hold"/>
                                        <p:tgtEl>
                                          <p:spTgt spid="50"/>
                                        </p:tgtEl>
                                        <p:attrNameLst>
                                          <p:attrName>ppt_w</p:attrName>
                                        </p:attrNameLst>
                                      </p:cBhvr>
                                      <p:tavLst>
                                        <p:tav tm="0">
                                          <p:val>
                                            <p:fltVal val="0"/>
                                          </p:val>
                                        </p:tav>
                                        <p:tav tm="100000">
                                          <p:val>
                                            <p:strVal val="#ppt_w"/>
                                          </p:val>
                                        </p:tav>
                                      </p:tavLst>
                                    </p:anim>
                                    <p:anim calcmode="lin" valueType="num">
                                      <p:cBhvr>
                                        <p:cTn id="106" dur="1000" fill="hold"/>
                                        <p:tgtEl>
                                          <p:spTgt spid="50"/>
                                        </p:tgtEl>
                                        <p:attrNameLst>
                                          <p:attrName>ppt_h</p:attrName>
                                        </p:attrNameLst>
                                      </p:cBhvr>
                                      <p:tavLst>
                                        <p:tav tm="0">
                                          <p:val>
                                            <p:fltVal val="0"/>
                                          </p:val>
                                        </p:tav>
                                        <p:tav tm="100000">
                                          <p:val>
                                            <p:strVal val="#ppt_h"/>
                                          </p:val>
                                        </p:tav>
                                      </p:tavLst>
                                    </p:anim>
                                    <p:anim calcmode="lin" valueType="num">
                                      <p:cBhvr>
                                        <p:cTn id="107" dur="1000" fill="hold"/>
                                        <p:tgtEl>
                                          <p:spTgt spid="50"/>
                                        </p:tgtEl>
                                        <p:attrNameLst>
                                          <p:attrName>style.rotation</p:attrName>
                                        </p:attrNameLst>
                                      </p:cBhvr>
                                      <p:tavLst>
                                        <p:tav tm="0">
                                          <p:val>
                                            <p:fltVal val="90"/>
                                          </p:val>
                                        </p:tav>
                                        <p:tav tm="100000">
                                          <p:val>
                                            <p:fltVal val="0"/>
                                          </p:val>
                                        </p:tav>
                                      </p:tavLst>
                                    </p:anim>
                                    <p:animEffect transition="in" filter="fade">
                                      <p:cBhvr>
                                        <p:cTn id="108" dur="1000"/>
                                        <p:tgtEl>
                                          <p:spTgt spid="50"/>
                                        </p:tgtEl>
                                      </p:cBhvr>
                                    </p:animEffect>
                                  </p:childTnLst>
                                </p:cTn>
                              </p:par>
                              <p:par>
                                <p:cTn id="109" presetID="31" presetClass="entr" presetSubtype="0" fill="hold" nodeType="withEffect">
                                  <p:stCondLst>
                                    <p:cond delay="0"/>
                                  </p:stCondLst>
                                  <p:childTnLst>
                                    <p:set>
                                      <p:cBhvr>
                                        <p:cTn id="110" dur="1" fill="hold">
                                          <p:stCondLst>
                                            <p:cond delay="0"/>
                                          </p:stCondLst>
                                        </p:cTn>
                                        <p:tgtEl>
                                          <p:spTgt spid="60"/>
                                        </p:tgtEl>
                                        <p:attrNameLst>
                                          <p:attrName>style.visibility</p:attrName>
                                        </p:attrNameLst>
                                      </p:cBhvr>
                                      <p:to>
                                        <p:strVal val="visible"/>
                                      </p:to>
                                    </p:set>
                                    <p:anim calcmode="lin" valueType="num">
                                      <p:cBhvr>
                                        <p:cTn id="111" dur="1000" fill="hold"/>
                                        <p:tgtEl>
                                          <p:spTgt spid="60"/>
                                        </p:tgtEl>
                                        <p:attrNameLst>
                                          <p:attrName>ppt_w</p:attrName>
                                        </p:attrNameLst>
                                      </p:cBhvr>
                                      <p:tavLst>
                                        <p:tav tm="0">
                                          <p:val>
                                            <p:fltVal val="0"/>
                                          </p:val>
                                        </p:tav>
                                        <p:tav tm="100000">
                                          <p:val>
                                            <p:strVal val="#ppt_w"/>
                                          </p:val>
                                        </p:tav>
                                      </p:tavLst>
                                    </p:anim>
                                    <p:anim calcmode="lin" valueType="num">
                                      <p:cBhvr>
                                        <p:cTn id="112" dur="1000" fill="hold"/>
                                        <p:tgtEl>
                                          <p:spTgt spid="60"/>
                                        </p:tgtEl>
                                        <p:attrNameLst>
                                          <p:attrName>ppt_h</p:attrName>
                                        </p:attrNameLst>
                                      </p:cBhvr>
                                      <p:tavLst>
                                        <p:tav tm="0">
                                          <p:val>
                                            <p:fltVal val="0"/>
                                          </p:val>
                                        </p:tav>
                                        <p:tav tm="100000">
                                          <p:val>
                                            <p:strVal val="#ppt_h"/>
                                          </p:val>
                                        </p:tav>
                                      </p:tavLst>
                                    </p:anim>
                                    <p:anim calcmode="lin" valueType="num">
                                      <p:cBhvr>
                                        <p:cTn id="113" dur="1000" fill="hold"/>
                                        <p:tgtEl>
                                          <p:spTgt spid="60"/>
                                        </p:tgtEl>
                                        <p:attrNameLst>
                                          <p:attrName>style.rotation</p:attrName>
                                        </p:attrNameLst>
                                      </p:cBhvr>
                                      <p:tavLst>
                                        <p:tav tm="0">
                                          <p:val>
                                            <p:fltVal val="90"/>
                                          </p:val>
                                        </p:tav>
                                        <p:tav tm="100000">
                                          <p:val>
                                            <p:fltVal val="0"/>
                                          </p:val>
                                        </p:tav>
                                      </p:tavLst>
                                    </p:anim>
                                    <p:animEffect transition="in" filter="fade">
                                      <p:cBhvr>
                                        <p:cTn id="114" dur="10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anim calcmode="lin" valueType="num">
                                      <p:cBhvr>
                                        <p:cTn id="119" dur="1000" fill="hold"/>
                                        <p:tgtEl>
                                          <p:spTgt spid="51"/>
                                        </p:tgtEl>
                                        <p:attrNameLst>
                                          <p:attrName>ppt_w</p:attrName>
                                        </p:attrNameLst>
                                      </p:cBhvr>
                                      <p:tavLst>
                                        <p:tav tm="0">
                                          <p:val>
                                            <p:fltVal val="0"/>
                                          </p:val>
                                        </p:tav>
                                        <p:tav tm="100000">
                                          <p:val>
                                            <p:strVal val="#ppt_w"/>
                                          </p:val>
                                        </p:tav>
                                      </p:tavLst>
                                    </p:anim>
                                    <p:anim calcmode="lin" valueType="num">
                                      <p:cBhvr>
                                        <p:cTn id="120" dur="1000" fill="hold"/>
                                        <p:tgtEl>
                                          <p:spTgt spid="51"/>
                                        </p:tgtEl>
                                        <p:attrNameLst>
                                          <p:attrName>ppt_h</p:attrName>
                                        </p:attrNameLst>
                                      </p:cBhvr>
                                      <p:tavLst>
                                        <p:tav tm="0">
                                          <p:val>
                                            <p:fltVal val="0"/>
                                          </p:val>
                                        </p:tav>
                                        <p:tav tm="100000">
                                          <p:val>
                                            <p:strVal val="#ppt_h"/>
                                          </p:val>
                                        </p:tav>
                                      </p:tavLst>
                                    </p:anim>
                                    <p:anim calcmode="lin" valueType="num">
                                      <p:cBhvr>
                                        <p:cTn id="121" dur="1000" fill="hold"/>
                                        <p:tgtEl>
                                          <p:spTgt spid="51"/>
                                        </p:tgtEl>
                                        <p:attrNameLst>
                                          <p:attrName>style.rotation</p:attrName>
                                        </p:attrNameLst>
                                      </p:cBhvr>
                                      <p:tavLst>
                                        <p:tav tm="0">
                                          <p:val>
                                            <p:fltVal val="90"/>
                                          </p:val>
                                        </p:tav>
                                        <p:tav tm="100000">
                                          <p:val>
                                            <p:fltVal val="0"/>
                                          </p:val>
                                        </p:tav>
                                      </p:tavLst>
                                    </p:anim>
                                    <p:animEffect transition="in" filter="fade">
                                      <p:cBhvr>
                                        <p:cTn id="122" dur="1000"/>
                                        <p:tgtEl>
                                          <p:spTgt spid="51"/>
                                        </p:tgtEl>
                                      </p:cBhvr>
                                    </p:animEffect>
                                  </p:childTnLst>
                                </p:cTn>
                              </p:par>
                              <p:par>
                                <p:cTn id="123" presetID="31" presetClass="entr" presetSubtype="0" fill="hold" nodeType="withEffect">
                                  <p:stCondLst>
                                    <p:cond delay="0"/>
                                  </p:stCondLst>
                                  <p:childTnLst>
                                    <p:set>
                                      <p:cBhvr>
                                        <p:cTn id="124" dur="1" fill="hold">
                                          <p:stCondLst>
                                            <p:cond delay="0"/>
                                          </p:stCondLst>
                                        </p:cTn>
                                        <p:tgtEl>
                                          <p:spTgt spid="61"/>
                                        </p:tgtEl>
                                        <p:attrNameLst>
                                          <p:attrName>style.visibility</p:attrName>
                                        </p:attrNameLst>
                                      </p:cBhvr>
                                      <p:to>
                                        <p:strVal val="visible"/>
                                      </p:to>
                                    </p:set>
                                    <p:anim calcmode="lin" valueType="num">
                                      <p:cBhvr>
                                        <p:cTn id="125" dur="1000" fill="hold"/>
                                        <p:tgtEl>
                                          <p:spTgt spid="61"/>
                                        </p:tgtEl>
                                        <p:attrNameLst>
                                          <p:attrName>ppt_w</p:attrName>
                                        </p:attrNameLst>
                                      </p:cBhvr>
                                      <p:tavLst>
                                        <p:tav tm="0">
                                          <p:val>
                                            <p:fltVal val="0"/>
                                          </p:val>
                                        </p:tav>
                                        <p:tav tm="100000">
                                          <p:val>
                                            <p:strVal val="#ppt_w"/>
                                          </p:val>
                                        </p:tav>
                                      </p:tavLst>
                                    </p:anim>
                                    <p:anim calcmode="lin" valueType="num">
                                      <p:cBhvr>
                                        <p:cTn id="126" dur="1000" fill="hold"/>
                                        <p:tgtEl>
                                          <p:spTgt spid="61"/>
                                        </p:tgtEl>
                                        <p:attrNameLst>
                                          <p:attrName>ppt_h</p:attrName>
                                        </p:attrNameLst>
                                      </p:cBhvr>
                                      <p:tavLst>
                                        <p:tav tm="0">
                                          <p:val>
                                            <p:fltVal val="0"/>
                                          </p:val>
                                        </p:tav>
                                        <p:tav tm="100000">
                                          <p:val>
                                            <p:strVal val="#ppt_h"/>
                                          </p:val>
                                        </p:tav>
                                      </p:tavLst>
                                    </p:anim>
                                    <p:anim calcmode="lin" valueType="num">
                                      <p:cBhvr>
                                        <p:cTn id="127" dur="1000" fill="hold"/>
                                        <p:tgtEl>
                                          <p:spTgt spid="61"/>
                                        </p:tgtEl>
                                        <p:attrNameLst>
                                          <p:attrName>style.rotation</p:attrName>
                                        </p:attrNameLst>
                                      </p:cBhvr>
                                      <p:tavLst>
                                        <p:tav tm="0">
                                          <p:val>
                                            <p:fltVal val="90"/>
                                          </p:val>
                                        </p:tav>
                                        <p:tav tm="100000">
                                          <p:val>
                                            <p:fltVal val="0"/>
                                          </p:val>
                                        </p:tav>
                                      </p:tavLst>
                                    </p:anim>
                                    <p:animEffect transition="in" filter="fade">
                                      <p:cBhvr>
                                        <p:cTn id="128" dur="10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grpId="0" nodeType="clickEffect">
                                  <p:stCondLst>
                                    <p:cond delay="0"/>
                                  </p:stCondLst>
                                  <p:childTnLst>
                                    <p:set>
                                      <p:cBhvr>
                                        <p:cTn id="132" dur="1" fill="hold">
                                          <p:stCondLst>
                                            <p:cond delay="0"/>
                                          </p:stCondLst>
                                        </p:cTn>
                                        <p:tgtEl>
                                          <p:spTgt spid="52"/>
                                        </p:tgtEl>
                                        <p:attrNameLst>
                                          <p:attrName>style.visibility</p:attrName>
                                        </p:attrNameLst>
                                      </p:cBhvr>
                                      <p:to>
                                        <p:strVal val="visible"/>
                                      </p:to>
                                    </p:set>
                                    <p:anim calcmode="lin" valueType="num">
                                      <p:cBhvr>
                                        <p:cTn id="133" dur="1000" fill="hold"/>
                                        <p:tgtEl>
                                          <p:spTgt spid="52"/>
                                        </p:tgtEl>
                                        <p:attrNameLst>
                                          <p:attrName>ppt_w</p:attrName>
                                        </p:attrNameLst>
                                      </p:cBhvr>
                                      <p:tavLst>
                                        <p:tav tm="0">
                                          <p:val>
                                            <p:fltVal val="0"/>
                                          </p:val>
                                        </p:tav>
                                        <p:tav tm="100000">
                                          <p:val>
                                            <p:strVal val="#ppt_w"/>
                                          </p:val>
                                        </p:tav>
                                      </p:tavLst>
                                    </p:anim>
                                    <p:anim calcmode="lin" valueType="num">
                                      <p:cBhvr>
                                        <p:cTn id="134" dur="1000" fill="hold"/>
                                        <p:tgtEl>
                                          <p:spTgt spid="52"/>
                                        </p:tgtEl>
                                        <p:attrNameLst>
                                          <p:attrName>ppt_h</p:attrName>
                                        </p:attrNameLst>
                                      </p:cBhvr>
                                      <p:tavLst>
                                        <p:tav tm="0">
                                          <p:val>
                                            <p:fltVal val="0"/>
                                          </p:val>
                                        </p:tav>
                                        <p:tav tm="100000">
                                          <p:val>
                                            <p:strVal val="#ppt_h"/>
                                          </p:val>
                                        </p:tav>
                                      </p:tavLst>
                                    </p:anim>
                                    <p:anim calcmode="lin" valueType="num">
                                      <p:cBhvr>
                                        <p:cTn id="135" dur="1000" fill="hold"/>
                                        <p:tgtEl>
                                          <p:spTgt spid="52"/>
                                        </p:tgtEl>
                                        <p:attrNameLst>
                                          <p:attrName>style.rotation</p:attrName>
                                        </p:attrNameLst>
                                      </p:cBhvr>
                                      <p:tavLst>
                                        <p:tav tm="0">
                                          <p:val>
                                            <p:fltVal val="90"/>
                                          </p:val>
                                        </p:tav>
                                        <p:tav tm="100000">
                                          <p:val>
                                            <p:fltVal val="0"/>
                                          </p:val>
                                        </p:tav>
                                      </p:tavLst>
                                    </p:anim>
                                    <p:animEffect transition="in" filter="fade">
                                      <p:cBhvr>
                                        <p:cTn id="136" dur="1000"/>
                                        <p:tgtEl>
                                          <p:spTgt spid="52"/>
                                        </p:tgtEl>
                                      </p:cBhvr>
                                    </p:animEffect>
                                  </p:childTnLst>
                                </p:cTn>
                              </p:par>
                              <p:par>
                                <p:cTn id="137" presetID="31" presetClass="entr" presetSubtype="0" fill="hold" nodeType="withEffect">
                                  <p:stCondLst>
                                    <p:cond delay="0"/>
                                  </p:stCondLst>
                                  <p:childTnLst>
                                    <p:set>
                                      <p:cBhvr>
                                        <p:cTn id="138" dur="1" fill="hold">
                                          <p:stCondLst>
                                            <p:cond delay="0"/>
                                          </p:stCondLst>
                                        </p:cTn>
                                        <p:tgtEl>
                                          <p:spTgt spid="62"/>
                                        </p:tgtEl>
                                        <p:attrNameLst>
                                          <p:attrName>style.visibility</p:attrName>
                                        </p:attrNameLst>
                                      </p:cBhvr>
                                      <p:to>
                                        <p:strVal val="visible"/>
                                      </p:to>
                                    </p:set>
                                    <p:anim calcmode="lin" valueType="num">
                                      <p:cBhvr>
                                        <p:cTn id="139" dur="1000" fill="hold"/>
                                        <p:tgtEl>
                                          <p:spTgt spid="62"/>
                                        </p:tgtEl>
                                        <p:attrNameLst>
                                          <p:attrName>ppt_w</p:attrName>
                                        </p:attrNameLst>
                                      </p:cBhvr>
                                      <p:tavLst>
                                        <p:tav tm="0">
                                          <p:val>
                                            <p:fltVal val="0"/>
                                          </p:val>
                                        </p:tav>
                                        <p:tav tm="100000">
                                          <p:val>
                                            <p:strVal val="#ppt_w"/>
                                          </p:val>
                                        </p:tav>
                                      </p:tavLst>
                                    </p:anim>
                                    <p:anim calcmode="lin" valueType="num">
                                      <p:cBhvr>
                                        <p:cTn id="140" dur="1000" fill="hold"/>
                                        <p:tgtEl>
                                          <p:spTgt spid="62"/>
                                        </p:tgtEl>
                                        <p:attrNameLst>
                                          <p:attrName>ppt_h</p:attrName>
                                        </p:attrNameLst>
                                      </p:cBhvr>
                                      <p:tavLst>
                                        <p:tav tm="0">
                                          <p:val>
                                            <p:fltVal val="0"/>
                                          </p:val>
                                        </p:tav>
                                        <p:tav tm="100000">
                                          <p:val>
                                            <p:strVal val="#ppt_h"/>
                                          </p:val>
                                        </p:tav>
                                      </p:tavLst>
                                    </p:anim>
                                    <p:anim calcmode="lin" valueType="num">
                                      <p:cBhvr>
                                        <p:cTn id="141" dur="1000" fill="hold"/>
                                        <p:tgtEl>
                                          <p:spTgt spid="62"/>
                                        </p:tgtEl>
                                        <p:attrNameLst>
                                          <p:attrName>style.rotation</p:attrName>
                                        </p:attrNameLst>
                                      </p:cBhvr>
                                      <p:tavLst>
                                        <p:tav tm="0">
                                          <p:val>
                                            <p:fltVal val="90"/>
                                          </p:val>
                                        </p:tav>
                                        <p:tav tm="100000">
                                          <p:val>
                                            <p:fltVal val="0"/>
                                          </p:val>
                                        </p:tav>
                                      </p:tavLst>
                                    </p:anim>
                                    <p:animEffect transition="in" filter="fade">
                                      <p:cBhvr>
                                        <p:cTn id="142"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AutoShape 7"/>
          <p:cNvSpPr>
            <a:spLocks noChangeArrowheads="1"/>
          </p:cNvSpPr>
          <p:nvPr/>
        </p:nvSpPr>
        <p:spPr bwMode="auto">
          <a:xfrm>
            <a:off x="5867400" y="533400"/>
            <a:ext cx="30341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تعريف القعيد</a:t>
            </a:r>
          </a:p>
        </p:txBody>
      </p:sp>
      <p:sp>
        <p:nvSpPr>
          <p:cNvPr id="7" name="AutoShape 1"/>
          <p:cNvSpPr>
            <a:spLocks noChangeArrowheads="1"/>
          </p:cNvSpPr>
          <p:nvPr/>
        </p:nvSpPr>
        <p:spPr bwMode="auto">
          <a:xfrm>
            <a:off x="90074" y="3657600"/>
            <a:ext cx="8901526" cy="19431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وهو عملية الاستفادة من الوقت المتاح والمواهب الشخصية المتوفرة </a:t>
            </a:r>
            <a:endParaRPr lang="ar-EG" sz="3200" dirty="0" smtClean="0">
              <a:solidFill>
                <a:srgbClr val="000000"/>
              </a:solidFill>
              <a:cs typeface="Arial" panose="020B0604020202020204" pitchFamily="34" charset="0"/>
            </a:endParaRPr>
          </a:p>
          <a:p>
            <a:pPr algn="ctr" rtl="1" fontAlgn="base">
              <a:spcBef>
                <a:spcPct val="0"/>
              </a:spcBef>
              <a:spcAft>
                <a:spcPct val="0"/>
              </a:spcAft>
            </a:pPr>
            <a:r>
              <a:rPr lang="ar-EG" sz="3200" dirty="0" smtClean="0">
                <a:solidFill>
                  <a:srgbClr val="000000"/>
                </a:solidFill>
                <a:cs typeface="Arial" panose="020B0604020202020204" pitchFamily="34" charset="0"/>
              </a:rPr>
              <a:t>لدينا , </a:t>
            </a:r>
            <a:r>
              <a:rPr lang="ar-EG" sz="3200" dirty="0">
                <a:solidFill>
                  <a:srgbClr val="000000"/>
                </a:solidFill>
                <a:cs typeface="Arial" panose="020B0604020202020204" pitchFamily="34" charset="0"/>
              </a:rPr>
              <a:t>لتحقيق الأهداف المهمة التي نسعى إلها في حياتنا , </a:t>
            </a:r>
            <a:r>
              <a:rPr lang="ar-EG" sz="3200" dirty="0" smtClean="0">
                <a:solidFill>
                  <a:srgbClr val="000000"/>
                </a:solidFill>
                <a:cs typeface="Arial" panose="020B0604020202020204" pitchFamily="34" charset="0"/>
              </a:rPr>
              <a:t>مع </a:t>
            </a:r>
          </a:p>
          <a:p>
            <a:pPr algn="ctr" rtl="1" fontAlgn="base">
              <a:spcBef>
                <a:spcPct val="0"/>
              </a:spcBef>
              <a:spcAft>
                <a:spcPct val="0"/>
              </a:spcAft>
            </a:pPr>
            <a:r>
              <a:rPr lang="ar-EG" sz="3200" dirty="0" smtClean="0">
                <a:solidFill>
                  <a:srgbClr val="000000"/>
                </a:solidFill>
                <a:cs typeface="Arial" panose="020B0604020202020204" pitchFamily="34" charset="0"/>
              </a:rPr>
              <a:t>المحافظة </a:t>
            </a:r>
            <a:r>
              <a:rPr lang="ar-EG" sz="3200" dirty="0">
                <a:solidFill>
                  <a:srgbClr val="000000"/>
                </a:solidFill>
                <a:cs typeface="Arial" panose="020B0604020202020204" pitchFamily="34" charset="0"/>
              </a:rPr>
              <a:t>على تحقيق التوازن بين متطلبات العمل والحياة </a:t>
            </a:r>
            <a:r>
              <a:rPr lang="ar-EG" sz="3200" dirty="0" smtClean="0">
                <a:solidFill>
                  <a:srgbClr val="000000"/>
                </a:solidFill>
                <a:cs typeface="Arial" panose="020B0604020202020204" pitchFamily="34" charset="0"/>
              </a:rPr>
              <a:t>الخاصة</a:t>
            </a:r>
          </a:p>
          <a:p>
            <a:pPr algn="ctr" rtl="1" fontAlgn="base">
              <a:spcBef>
                <a:spcPct val="0"/>
              </a:spcBef>
              <a:spcAft>
                <a:spcPct val="0"/>
              </a:spcAft>
            </a:pPr>
            <a:r>
              <a:rPr lang="ar-EG" sz="3200" dirty="0" smtClean="0">
                <a:solidFill>
                  <a:srgbClr val="000000"/>
                </a:solidFill>
                <a:cs typeface="Arial" panose="020B0604020202020204" pitchFamily="34" charset="0"/>
              </a:rPr>
              <a:t> </a:t>
            </a:r>
            <a:r>
              <a:rPr lang="ar-EG" sz="3200" dirty="0">
                <a:solidFill>
                  <a:srgbClr val="000000"/>
                </a:solidFill>
                <a:cs typeface="Arial" panose="020B0604020202020204" pitchFamily="34" charset="0"/>
              </a:rPr>
              <a:t>, وبين حاجات الجسد والروح والعقل</a:t>
            </a:r>
          </a:p>
        </p:txBody>
      </p:sp>
      <p:pic>
        <p:nvPicPr>
          <p:cNvPr id="7170" name="Picture 2" descr="F:\دينى\work\صور\325698745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533400"/>
            <a:ext cx="3505200"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533693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609600" y="1752600"/>
            <a:ext cx="8001000" cy="1600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ركزي، ولا تشتتي ذهنك في أكثر من اتجاه، وهذه النصيحة إن طبقت ستجدين الكثير من الوقت لعمل الأمور الأخرى الأكثر أهمية وإلحاحاً</a:t>
            </a:r>
          </a:p>
        </p:txBody>
      </p:sp>
      <p:sp>
        <p:nvSpPr>
          <p:cNvPr id="7" name="Rounded Rectangle 6"/>
          <p:cNvSpPr/>
          <p:nvPr/>
        </p:nvSpPr>
        <p:spPr>
          <a:xfrm>
            <a:off x="609600" y="4648200"/>
            <a:ext cx="8001000" cy="12192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a:r>
              <a:rPr lang="ar-EG" sz="3200" dirty="0"/>
              <a:t>اعلمي أن النجاح ليس بمقدار الأعمال التي تنجزينها، بل هو بمدى تأثير هذه الأعمال بشكل إيجابي على المحيطين بك</a:t>
            </a:r>
          </a:p>
        </p:txBody>
      </p:sp>
    </p:spTree>
    <p:extLst>
      <p:ext uri="{BB962C8B-B14F-4D97-AF65-F5344CB8AC3E}">
        <p14:creationId xmlns:p14="http://schemas.microsoft.com/office/powerpoint/2010/main" xmlns="" val="262049349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orizontal Scroll 3"/>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لصوص الوقت</a:t>
            </a:r>
          </a:p>
        </p:txBody>
      </p:sp>
    </p:spTree>
    <p:extLst>
      <p:ext uri="{BB962C8B-B14F-4D97-AF65-F5344CB8AC3E}">
        <p14:creationId xmlns:p14="http://schemas.microsoft.com/office/powerpoint/2010/main" xmlns="" val="23482264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381000" y="1600200"/>
            <a:ext cx="8077200" cy="1295400"/>
          </a:xfrm>
          <a:prstGeom prst="roundRect">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وهو اللص الأكثر شهرة وتأثيراً ، وهو التسويف والمماطلة وتأجيل الأعمال</a:t>
            </a:r>
          </a:p>
        </p:txBody>
      </p:sp>
      <p:sp>
        <p:nvSpPr>
          <p:cNvPr id="2" name="Pentagon 1"/>
          <p:cNvSpPr/>
          <p:nvPr/>
        </p:nvSpPr>
        <p:spPr>
          <a:xfrm flipH="1">
            <a:off x="4267200" y="228600"/>
            <a:ext cx="4724400" cy="1104900"/>
          </a:xfrm>
          <a:prstGeom prst="homePlate">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عدم وجود أهداف أو </a:t>
            </a:r>
            <a:r>
              <a:rPr lang="ar-EG" sz="3200" dirty="0" smtClean="0"/>
              <a:t>خطط المماطلة </a:t>
            </a:r>
            <a:r>
              <a:rPr lang="ar-EG" sz="3200" dirty="0"/>
              <a:t>والتأجيل </a:t>
            </a:r>
            <a:endParaRPr lang="ar-EG" sz="3200" dirty="0">
              <a:solidFill>
                <a:schemeClr val="dk1"/>
              </a:solidFill>
            </a:endParaRPr>
          </a:p>
        </p:txBody>
      </p:sp>
      <p:sp>
        <p:nvSpPr>
          <p:cNvPr id="10" name="Rounded Rectangle 9"/>
          <p:cNvSpPr/>
          <p:nvPr/>
        </p:nvSpPr>
        <p:spPr>
          <a:xfrm>
            <a:off x="381000" y="4724400"/>
            <a:ext cx="8077200" cy="1295400"/>
          </a:xfrm>
          <a:prstGeom prst="roundRect">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كثير من البشر لا يعرفون أولوياتهم ، ماذا يقدمون وماذا يؤخرون ، بأي الأمور يبدأون وماذا يؤجلون</a:t>
            </a:r>
          </a:p>
        </p:txBody>
      </p:sp>
      <p:sp>
        <p:nvSpPr>
          <p:cNvPr id="11" name="Pentagon 10"/>
          <p:cNvSpPr/>
          <p:nvPr/>
        </p:nvSpPr>
        <p:spPr>
          <a:xfrm flipH="1">
            <a:off x="4267200" y="3352800"/>
            <a:ext cx="4724400" cy="1104900"/>
          </a:xfrm>
          <a:prstGeom prst="homePlate">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الخلط بين أهمية الأمور </a:t>
            </a:r>
            <a:endParaRPr lang="ar-EG" sz="3200" dirty="0">
              <a:solidFill>
                <a:schemeClr val="dk1"/>
              </a:solidFill>
            </a:endParaRPr>
          </a:p>
        </p:txBody>
      </p:sp>
    </p:spTree>
    <p:extLst>
      <p:ext uri="{BB962C8B-B14F-4D97-AF65-F5344CB8AC3E}">
        <p14:creationId xmlns:p14="http://schemas.microsoft.com/office/powerpoint/2010/main" xmlns="" val="288356925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381000" y="1600200"/>
            <a:ext cx="8077200" cy="1295400"/>
          </a:xfrm>
          <a:prstGeom prst="roundRect">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فقد تبدأ في عمل شيء ثم تتوقف للقيام بمكالمة أو لعمل شيء آخر كل ذلك من شأنه أن يضيع الوقت</a:t>
            </a:r>
          </a:p>
        </p:txBody>
      </p:sp>
      <p:sp>
        <p:nvSpPr>
          <p:cNvPr id="2" name="Pentagon 1"/>
          <p:cNvSpPr/>
          <p:nvPr/>
        </p:nvSpPr>
        <p:spPr>
          <a:xfrm flipH="1">
            <a:off x="4267200" y="228600"/>
            <a:ext cx="4724400" cy="1104900"/>
          </a:xfrm>
          <a:prstGeom prst="homePlate">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عدم التركيز </a:t>
            </a:r>
            <a:endParaRPr lang="ar-EG" sz="3200" dirty="0">
              <a:solidFill>
                <a:schemeClr val="dk1"/>
              </a:solidFill>
            </a:endParaRPr>
          </a:p>
        </p:txBody>
      </p:sp>
      <p:sp>
        <p:nvSpPr>
          <p:cNvPr id="10" name="Rounded Rectangle 9"/>
          <p:cNvSpPr/>
          <p:nvPr/>
        </p:nvSpPr>
        <p:spPr>
          <a:xfrm>
            <a:off x="381000" y="4724400"/>
            <a:ext cx="8077200" cy="1295400"/>
          </a:xfrm>
          <a:prstGeom prst="roundRect">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مكالمة طارئة من صديق على غير موعد ، كل ذلك يأخذ من الوقت الكثير</a:t>
            </a:r>
          </a:p>
        </p:txBody>
      </p:sp>
      <p:sp>
        <p:nvSpPr>
          <p:cNvPr id="11" name="Pentagon 10"/>
          <p:cNvSpPr/>
          <p:nvPr/>
        </p:nvSpPr>
        <p:spPr>
          <a:xfrm flipH="1">
            <a:off x="4267200" y="3352800"/>
            <a:ext cx="4724400" cy="1104900"/>
          </a:xfrm>
          <a:prstGeom prst="homePlate">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المقاطعات المفاجئة </a:t>
            </a:r>
            <a:endParaRPr lang="ar-EG" sz="3200" dirty="0">
              <a:solidFill>
                <a:schemeClr val="dk1"/>
              </a:solidFill>
            </a:endParaRPr>
          </a:p>
        </p:txBody>
      </p:sp>
    </p:spTree>
    <p:extLst>
      <p:ext uri="{BB962C8B-B14F-4D97-AF65-F5344CB8AC3E}">
        <p14:creationId xmlns:p14="http://schemas.microsoft.com/office/powerpoint/2010/main" xmlns="" val="339810668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381000" y="1600200"/>
            <a:ext cx="8077200" cy="1295400"/>
          </a:xfrm>
          <a:prstGeom prst="roundRect">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بان تكون منهمكاً في شيء ما ثم تتركه لتفعل شيئاً آخر ثم تعود لما بدأته.. كل ذلك يحتاج جهداً مضاعفاً</a:t>
            </a:r>
          </a:p>
        </p:txBody>
      </p:sp>
      <p:sp>
        <p:nvSpPr>
          <p:cNvPr id="2" name="Pentagon 1"/>
          <p:cNvSpPr/>
          <p:nvPr/>
        </p:nvSpPr>
        <p:spPr>
          <a:xfrm flipH="1">
            <a:off x="4267200" y="228600"/>
            <a:ext cx="4724400" cy="1104900"/>
          </a:xfrm>
          <a:prstGeom prst="homePlate">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المجهود المكرر </a:t>
            </a:r>
            <a:endParaRPr lang="ar-EG" sz="3200" dirty="0">
              <a:solidFill>
                <a:schemeClr val="dk1"/>
              </a:solidFill>
            </a:endParaRPr>
          </a:p>
        </p:txBody>
      </p:sp>
      <p:sp>
        <p:nvSpPr>
          <p:cNvPr id="10" name="Rounded Rectangle 9"/>
          <p:cNvSpPr/>
          <p:nvPr/>
        </p:nvSpPr>
        <p:spPr>
          <a:xfrm>
            <a:off x="381000" y="4724400"/>
            <a:ext cx="8077200" cy="1600200"/>
          </a:xfrm>
          <a:prstGeom prst="roundRect">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بأن نخطط وننظم أمورنا بشكل غير منضبط فما يستغرق يوماً نخطط له يومين وما يستغرق أسبوعاً نخطط له يومين ، كل ذلك من شأنه أن يشيع الفوضي في حياتنا</a:t>
            </a:r>
          </a:p>
        </p:txBody>
      </p:sp>
      <p:sp>
        <p:nvSpPr>
          <p:cNvPr id="11" name="Pentagon 10"/>
          <p:cNvSpPr/>
          <p:nvPr/>
        </p:nvSpPr>
        <p:spPr>
          <a:xfrm flipH="1">
            <a:off x="4267200" y="3352800"/>
            <a:ext cx="4724400" cy="1104900"/>
          </a:xfrm>
          <a:prstGeom prst="homePlate">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التخطيط غير الواقعي</a:t>
            </a:r>
            <a:endParaRPr lang="ar-EG" sz="3200" dirty="0">
              <a:solidFill>
                <a:schemeClr val="dk1"/>
              </a:solidFill>
            </a:endParaRPr>
          </a:p>
        </p:txBody>
      </p:sp>
    </p:spTree>
    <p:extLst>
      <p:ext uri="{BB962C8B-B14F-4D97-AF65-F5344CB8AC3E}">
        <p14:creationId xmlns:p14="http://schemas.microsoft.com/office/powerpoint/2010/main" xmlns="" val="218233939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381000" y="3581400"/>
            <a:ext cx="8077200" cy="1295400"/>
          </a:xfrm>
          <a:prstGeom prst="roundRect">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أوراقك مبعثرة ، حاجياتك مهملة دائم البحث عن هاتفك ومفاتيحك وحقيبة عملك كل هذه الأشياء تضيع الوقت</a:t>
            </a:r>
          </a:p>
        </p:txBody>
      </p:sp>
      <p:sp>
        <p:nvSpPr>
          <p:cNvPr id="2" name="Pentagon 1"/>
          <p:cNvSpPr/>
          <p:nvPr/>
        </p:nvSpPr>
        <p:spPr>
          <a:xfrm flipH="1">
            <a:off x="4267200" y="2209800"/>
            <a:ext cx="4724400" cy="1104900"/>
          </a:xfrm>
          <a:prstGeom prst="homePlate">
            <a:avLst/>
          </a:prstGeom>
          <a:gradFill>
            <a:gsLst>
              <a:gs pos="0">
                <a:srgbClr val="CCCCFF"/>
              </a:gs>
              <a:gs pos="35000">
                <a:schemeClr val="accent6">
                  <a:lumMod val="60000"/>
                  <a:lumOff val="40000"/>
                </a:schemeClr>
              </a:gs>
              <a:gs pos="100000">
                <a:srgbClr val="CC3300"/>
              </a:gs>
            </a:gsLst>
          </a:gradFill>
          <a:ln>
            <a:solidFill>
              <a:srgbClr val="0E9BF2"/>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EG" sz="3200" dirty="0"/>
              <a:t>عدم النظام </a:t>
            </a:r>
            <a:endParaRPr lang="ar-EG" sz="3200" dirty="0">
              <a:solidFill>
                <a:schemeClr val="dk1"/>
              </a:solidFill>
            </a:endParaRPr>
          </a:p>
        </p:txBody>
      </p:sp>
    </p:spTree>
    <p:extLst>
      <p:ext uri="{BB962C8B-B14F-4D97-AF65-F5344CB8AC3E}">
        <p14:creationId xmlns:p14="http://schemas.microsoft.com/office/powerpoint/2010/main" xmlns="" val="54496114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Horizontal Scroll 6"/>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نشاهد هذا الفيديو</a:t>
            </a:r>
          </a:p>
          <a:p>
            <a:pPr algn="ctr" rtl="1" fontAlgn="base" latinLnBrk="1">
              <a:lnSpc>
                <a:spcPct val="25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استغل وقتك بما يعود عليك بالنفع</a:t>
            </a:r>
          </a:p>
        </p:txBody>
      </p:sp>
    </p:spTree>
    <p:extLst>
      <p:ext uri="{BB962C8B-B14F-4D97-AF65-F5344CB8AC3E}">
        <p14:creationId xmlns:p14="http://schemas.microsoft.com/office/powerpoint/2010/main" xmlns="" val="89401558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دينى\work\صور\red-blue-light-and-lines-powerpoint-background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استغل وقت فراغك بما يفيدك ويعود عليك بالنفع‬ - YouTube_WMV V8.wmv">
            <a:hlinkClick r:id="" action="ppaction://media"/>
          </p:cNvPr>
          <p:cNvPicPr>
            <a:picLocks noChangeAspect="1"/>
          </p:cNvPicPr>
          <p:nvPr>
            <a:videoFile r:link="rId1"/>
            <p:extLst>
              <p:ext uri="{DAA4B4D4-6D71-4841-9C94-3DE7FCFB9230}">
                <p14:media xmlns:p14="http://schemas.microsoft.com/office/powerpoint/2010/main" xmlns="" r:embed="rId4">
                  <p14:trim end="11482.3408"/>
                </p14:media>
              </p:ext>
            </p:extLst>
          </p:nvPr>
        </p:nvPicPr>
        <p:blipFill>
          <a:blip r:embed="rId5"/>
          <a:stretch>
            <a:fillRect/>
          </a:stretch>
        </p:blipFill>
        <p:spPr>
          <a:xfrm>
            <a:off x="0" y="-1066800"/>
            <a:ext cx="9144000" cy="8839200"/>
          </a:xfrm>
          <a:prstGeom prst="rect">
            <a:avLst/>
          </a:prstGeom>
        </p:spPr>
      </p:pic>
    </p:spTree>
    <p:extLst>
      <p:ext uri="{BB962C8B-B14F-4D97-AF65-F5344CB8AC3E}">
        <p14:creationId xmlns:p14="http://schemas.microsoft.com/office/powerpoint/2010/main" xmlns="" val="258117262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Horizontal Scroll 14"/>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50000"/>
              </a:lnSpc>
              <a:spcBef>
                <a:spcPct val="0"/>
              </a:spcBef>
              <a:spcAft>
                <a:spcPct val="0"/>
              </a:spcAft>
            </a:pPr>
            <a:r>
              <a:rPr lang="ar-EG" sz="3200" b="1" dirty="0">
                <a:solidFill>
                  <a:schemeClr val="lt1"/>
                </a:solidFill>
                <a:latin typeface="Gulim" panose="020B0600000101010101" pitchFamily="34" charset="-127"/>
                <a:ea typeface="Gulim" panose="020B0600000101010101" pitchFamily="34" charset="-127"/>
              </a:rPr>
              <a:t>كلمات في إدارة الوقت</a:t>
            </a:r>
          </a:p>
        </p:txBody>
      </p:sp>
    </p:spTree>
    <p:extLst>
      <p:ext uri="{BB962C8B-B14F-4D97-AF65-F5344CB8AC3E}">
        <p14:creationId xmlns:p14="http://schemas.microsoft.com/office/powerpoint/2010/main" xmlns="" val="271398225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5"/>
                                        </p:tgtEl>
                                        <p:attrNameLst>
                                          <p:attrName>ppt_x</p:attrName>
                                          <p:attrName>ppt_y</p:attrName>
                                        </p:attrNameLst>
                                      </p:cBhvr>
                                    </p:animMotion>
                                    <p:animRot by="1500000">
                                      <p:cBhvr>
                                        <p:cTn id="7" dur="125" fill="hold">
                                          <p:stCondLst>
                                            <p:cond delay="0"/>
                                          </p:stCondLst>
                                        </p:cTn>
                                        <p:tgtEl>
                                          <p:spTgt spid="15"/>
                                        </p:tgtEl>
                                        <p:attrNameLst>
                                          <p:attrName>r</p:attrName>
                                        </p:attrNameLst>
                                      </p:cBhvr>
                                    </p:animRot>
                                    <p:animRot by="-1500000">
                                      <p:cBhvr>
                                        <p:cTn id="8" dur="125" fill="hold">
                                          <p:stCondLst>
                                            <p:cond delay="125"/>
                                          </p:stCondLst>
                                        </p:cTn>
                                        <p:tgtEl>
                                          <p:spTgt spid="15"/>
                                        </p:tgtEl>
                                        <p:attrNameLst>
                                          <p:attrName>r</p:attrName>
                                        </p:attrNameLst>
                                      </p:cBhvr>
                                    </p:animRot>
                                    <p:animRot by="-1500000">
                                      <p:cBhvr>
                                        <p:cTn id="9" dur="125" fill="hold">
                                          <p:stCondLst>
                                            <p:cond delay="250"/>
                                          </p:stCondLst>
                                        </p:cTn>
                                        <p:tgtEl>
                                          <p:spTgt spid="15"/>
                                        </p:tgtEl>
                                        <p:attrNameLst>
                                          <p:attrName>r</p:attrName>
                                        </p:attrNameLst>
                                      </p:cBhvr>
                                    </p:animRot>
                                    <p:animRot by="1500000">
                                      <p:cBhvr>
                                        <p:cTn id="10"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914400" y="876300"/>
            <a:ext cx="7391400" cy="7239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الوقت هو الحياة تنقضي بانقضائه و تنتهي بانتهائه</a:t>
            </a:r>
          </a:p>
        </p:txBody>
      </p:sp>
      <p:sp>
        <p:nvSpPr>
          <p:cNvPr id="5" name="Oval 4"/>
          <p:cNvSpPr/>
          <p:nvPr/>
        </p:nvSpPr>
        <p:spPr>
          <a:xfrm>
            <a:off x="8458200" y="9144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dirty="0" smtClean="0">
                <a:solidFill>
                  <a:schemeClr val="bg1"/>
                </a:solidFill>
              </a:rPr>
              <a:t>1</a:t>
            </a:r>
            <a:endParaRPr lang="ar-EG" sz="3200" dirty="0">
              <a:solidFill>
                <a:schemeClr val="bg1"/>
              </a:solidFill>
            </a:endParaRPr>
          </a:p>
        </p:txBody>
      </p:sp>
      <p:sp>
        <p:nvSpPr>
          <p:cNvPr id="6" name="Rounded Rectangle 5"/>
          <p:cNvSpPr/>
          <p:nvPr/>
        </p:nvSpPr>
        <p:spPr>
          <a:xfrm>
            <a:off x="876300" y="2019300"/>
            <a:ext cx="7391400" cy="7239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000" dirty="0"/>
              <a:t>ليست المشكلة في قصر الوقت بل في كيفية إدارته بفعالية</a:t>
            </a:r>
          </a:p>
        </p:txBody>
      </p:sp>
      <p:sp>
        <p:nvSpPr>
          <p:cNvPr id="7" name="Oval 6"/>
          <p:cNvSpPr/>
          <p:nvPr/>
        </p:nvSpPr>
        <p:spPr>
          <a:xfrm>
            <a:off x="8420100" y="20574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dirty="0" smtClean="0">
                <a:solidFill>
                  <a:schemeClr val="bg1"/>
                </a:solidFill>
              </a:rPr>
              <a:t>2</a:t>
            </a:r>
            <a:endParaRPr lang="ar-EG" sz="3200" dirty="0">
              <a:solidFill>
                <a:schemeClr val="bg1"/>
              </a:solidFill>
            </a:endParaRPr>
          </a:p>
        </p:txBody>
      </p:sp>
      <p:sp>
        <p:nvSpPr>
          <p:cNvPr id="8" name="Rounded Rectangle 7"/>
          <p:cNvSpPr/>
          <p:nvPr/>
        </p:nvSpPr>
        <p:spPr>
          <a:xfrm>
            <a:off x="838200" y="3238500"/>
            <a:ext cx="7391400" cy="723900"/>
          </a:xfrm>
          <a:prstGeom prst="roundRect">
            <a:avLst/>
          </a:prstGeom>
          <a:ln/>
        </p:spPr>
        <p:style>
          <a:lnRef idx="0">
            <a:schemeClr val="accent4"/>
          </a:lnRef>
          <a:fillRef idx="3">
            <a:schemeClr val="accent4"/>
          </a:fillRef>
          <a:effectRef idx="3">
            <a:schemeClr val="accent4"/>
          </a:effectRef>
          <a:fontRef idx="minor">
            <a:schemeClr val="lt1"/>
          </a:fontRef>
        </p:style>
        <p:txBody>
          <a:bodyPr rtlCol="1" anchor="ctr"/>
          <a:lstStyle/>
          <a:p>
            <a:pPr algn="ctr" rtl="1"/>
            <a:r>
              <a:rPr lang="ar-EG" sz="2700" dirty="0"/>
              <a:t>تذكر أن هناك الكثير الذي يمكن تعويضه في هذه الحياة إلا الوقت</a:t>
            </a:r>
          </a:p>
        </p:txBody>
      </p:sp>
      <p:sp>
        <p:nvSpPr>
          <p:cNvPr id="9" name="Oval 8"/>
          <p:cNvSpPr/>
          <p:nvPr/>
        </p:nvSpPr>
        <p:spPr>
          <a:xfrm>
            <a:off x="8382000" y="32766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dirty="0" smtClean="0">
                <a:solidFill>
                  <a:schemeClr val="bg1"/>
                </a:solidFill>
              </a:rPr>
              <a:t>3</a:t>
            </a:r>
            <a:endParaRPr lang="ar-EG" sz="3200" dirty="0">
              <a:solidFill>
                <a:schemeClr val="bg1"/>
              </a:solidFill>
            </a:endParaRPr>
          </a:p>
        </p:txBody>
      </p:sp>
      <p:sp>
        <p:nvSpPr>
          <p:cNvPr id="10" name="Rounded Rectangle 9"/>
          <p:cNvSpPr/>
          <p:nvPr/>
        </p:nvSpPr>
        <p:spPr>
          <a:xfrm>
            <a:off x="800100" y="4457700"/>
            <a:ext cx="7391400" cy="723900"/>
          </a:xfrm>
          <a:prstGeom prst="roundRect">
            <a:avLst/>
          </a:prstGeom>
          <a:ln/>
        </p:spPr>
        <p:style>
          <a:lnRef idx="0">
            <a:schemeClr val="accent3"/>
          </a:lnRef>
          <a:fillRef idx="3">
            <a:schemeClr val="accent3"/>
          </a:fillRef>
          <a:effectRef idx="3">
            <a:schemeClr val="accent3"/>
          </a:effectRef>
          <a:fontRef idx="minor">
            <a:schemeClr val="lt1"/>
          </a:fontRef>
        </p:style>
        <p:txBody>
          <a:bodyPr rtlCol="1" anchor="ctr"/>
          <a:lstStyle/>
          <a:p>
            <a:pPr algn="ctr" rtl="1"/>
            <a:r>
              <a:rPr lang="ar-EG" sz="3200" dirty="0"/>
              <a:t>تيقن أن نشاطك اليومي يتماشى مع أهدافك</a:t>
            </a:r>
          </a:p>
        </p:txBody>
      </p:sp>
      <p:sp>
        <p:nvSpPr>
          <p:cNvPr id="11" name="Oval 10"/>
          <p:cNvSpPr/>
          <p:nvPr/>
        </p:nvSpPr>
        <p:spPr>
          <a:xfrm>
            <a:off x="8343900" y="44958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smtClean="0">
                <a:solidFill>
                  <a:schemeClr val="bg1"/>
                </a:solidFill>
              </a:rPr>
              <a:t>4</a:t>
            </a:r>
            <a:endParaRPr lang="ar-EG" sz="3200" dirty="0">
              <a:solidFill>
                <a:schemeClr val="bg1"/>
              </a:solidFill>
            </a:endParaRPr>
          </a:p>
        </p:txBody>
      </p:sp>
      <p:sp>
        <p:nvSpPr>
          <p:cNvPr id="12" name="Rounded Rectangle 11"/>
          <p:cNvSpPr/>
          <p:nvPr/>
        </p:nvSpPr>
        <p:spPr>
          <a:xfrm>
            <a:off x="762000" y="5524500"/>
            <a:ext cx="7391400" cy="723900"/>
          </a:xfrm>
          <a:prstGeom prst="roundRect">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ar-EG" sz="3200" dirty="0"/>
              <a:t>اسأل من حولك إبداء رأيهم في كيفية إدارتك لوقتك</a:t>
            </a:r>
          </a:p>
        </p:txBody>
      </p:sp>
      <p:sp>
        <p:nvSpPr>
          <p:cNvPr id="13" name="Oval 12"/>
          <p:cNvSpPr/>
          <p:nvPr/>
        </p:nvSpPr>
        <p:spPr>
          <a:xfrm>
            <a:off x="8305800" y="55626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smtClean="0">
                <a:solidFill>
                  <a:schemeClr val="bg1"/>
                </a:solidFill>
              </a:rPr>
              <a:t>5</a:t>
            </a:r>
            <a:endParaRPr lang="ar-EG" sz="3200" dirty="0">
              <a:solidFill>
                <a:schemeClr val="bg1"/>
              </a:solidFill>
            </a:endParaRPr>
          </a:p>
        </p:txBody>
      </p:sp>
    </p:spTree>
    <p:extLst>
      <p:ext uri="{BB962C8B-B14F-4D97-AF65-F5344CB8AC3E}">
        <p14:creationId xmlns:p14="http://schemas.microsoft.com/office/powerpoint/2010/main" xmlns="" val="284337524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AutoShape 7"/>
          <p:cNvSpPr>
            <a:spLocks noChangeArrowheads="1"/>
          </p:cNvSpPr>
          <p:nvPr/>
        </p:nvSpPr>
        <p:spPr bwMode="auto">
          <a:xfrm>
            <a:off x="4953000" y="304800"/>
            <a:ext cx="3948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المقصود بإدارة الذات </a:t>
            </a:r>
          </a:p>
        </p:txBody>
      </p:sp>
      <p:sp>
        <p:nvSpPr>
          <p:cNvPr id="7" name="AutoShape 1"/>
          <p:cNvSpPr>
            <a:spLocks noChangeArrowheads="1"/>
          </p:cNvSpPr>
          <p:nvPr/>
        </p:nvSpPr>
        <p:spPr bwMode="auto">
          <a:xfrm>
            <a:off x="547274" y="4419600"/>
            <a:ext cx="7987126" cy="1181100"/>
          </a:xfrm>
          <a:prstGeom prst="roundRect">
            <a:avLst>
              <a:gd name="adj" fmla="val 11741"/>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وضع خطة وجدول لشخص ما لإنجاز أعمال وتنظيم أموره </a:t>
            </a:r>
            <a:endParaRPr lang="ar-EG" sz="3200" dirty="0" smtClean="0">
              <a:solidFill>
                <a:srgbClr val="000000"/>
              </a:solidFill>
              <a:cs typeface="Arial" panose="020B0604020202020204" pitchFamily="34" charset="0"/>
            </a:endParaRPr>
          </a:p>
          <a:p>
            <a:pPr algn="ctr" rtl="1" fontAlgn="base">
              <a:spcBef>
                <a:spcPct val="0"/>
              </a:spcBef>
              <a:spcAft>
                <a:spcPct val="0"/>
              </a:spcAft>
            </a:pPr>
            <a:r>
              <a:rPr lang="ar-EG" sz="3200" dirty="0" smtClean="0">
                <a:solidFill>
                  <a:srgbClr val="000000"/>
                </a:solidFill>
                <a:cs typeface="Arial" panose="020B0604020202020204" pitchFamily="34" charset="0"/>
              </a:rPr>
              <a:t>من </a:t>
            </a:r>
            <a:r>
              <a:rPr lang="ar-EG" sz="3200" dirty="0">
                <a:solidFill>
                  <a:srgbClr val="000000"/>
                </a:solidFill>
                <a:cs typeface="Arial" panose="020B0604020202020204" pitchFamily="34" charset="0"/>
              </a:rPr>
              <a:t>المهم إلى الأهم وفق إمكاناته وقدراته في زمن يحدده</a:t>
            </a:r>
          </a:p>
        </p:txBody>
      </p:sp>
      <p:pic>
        <p:nvPicPr>
          <p:cNvPr id="8194" name="Picture 2" descr="F:\دينى\work\صور\imagبe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1295400"/>
            <a:ext cx="3124200" cy="2209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931688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914400" y="609600"/>
            <a:ext cx="7391400" cy="7239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تبدأ إدارة الوقت بإدارة الأفكار و المشاعر أولا</a:t>
            </a:r>
          </a:p>
        </p:txBody>
      </p:sp>
      <p:sp>
        <p:nvSpPr>
          <p:cNvPr id="5" name="Oval 4"/>
          <p:cNvSpPr/>
          <p:nvPr/>
        </p:nvSpPr>
        <p:spPr>
          <a:xfrm>
            <a:off x="8458200" y="6477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dirty="0" smtClean="0">
                <a:solidFill>
                  <a:schemeClr val="bg1"/>
                </a:solidFill>
              </a:rPr>
              <a:t>6</a:t>
            </a:r>
            <a:endParaRPr lang="ar-EG" sz="3200" dirty="0">
              <a:solidFill>
                <a:schemeClr val="bg1"/>
              </a:solidFill>
            </a:endParaRPr>
          </a:p>
        </p:txBody>
      </p:sp>
      <p:sp>
        <p:nvSpPr>
          <p:cNvPr id="6" name="Rounded Rectangle 5"/>
          <p:cNvSpPr/>
          <p:nvPr/>
        </p:nvSpPr>
        <p:spPr>
          <a:xfrm>
            <a:off x="876300" y="1638300"/>
            <a:ext cx="7391400" cy="9906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حلل ما تقوم به يوميا ، و حاول تحسينه و تطويره لتقوم به بطريقة أفضل و بوقت أقل</a:t>
            </a:r>
          </a:p>
        </p:txBody>
      </p:sp>
      <p:sp>
        <p:nvSpPr>
          <p:cNvPr id="7" name="Oval 6"/>
          <p:cNvSpPr/>
          <p:nvPr/>
        </p:nvSpPr>
        <p:spPr>
          <a:xfrm>
            <a:off x="8420100" y="17907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dirty="0" smtClean="0">
                <a:solidFill>
                  <a:schemeClr val="bg1"/>
                </a:solidFill>
              </a:rPr>
              <a:t>7</a:t>
            </a:r>
            <a:endParaRPr lang="ar-EG" sz="3200" dirty="0">
              <a:solidFill>
                <a:schemeClr val="bg1"/>
              </a:solidFill>
            </a:endParaRPr>
          </a:p>
        </p:txBody>
      </p:sp>
      <p:sp>
        <p:nvSpPr>
          <p:cNvPr id="8" name="Rounded Rectangle 7"/>
          <p:cNvSpPr/>
          <p:nvPr/>
        </p:nvSpPr>
        <p:spPr>
          <a:xfrm>
            <a:off x="838200" y="2971800"/>
            <a:ext cx="7391400" cy="723900"/>
          </a:xfrm>
          <a:prstGeom prst="roundRect">
            <a:avLst/>
          </a:prstGeom>
          <a:ln/>
        </p:spPr>
        <p:style>
          <a:lnRef idx="0">
            <a:schemeClr val="accent4"/>
          </a:lnRef>
          <a:fillRef idx="3">
            <a:schemeClr val="accent4"/>
          </a:fillRef>
          <a:effectRef idx="3">
            <a:schemeClr val="accent4"/>
          </a:effectRef>
          <a:fontRef idx="minor">
            <a:schemeClr val="lt1"/>
          </a:fontRef>
        </p:style>
        <p:txBody>
          <a:bodyPr rtlCol="1" anchor="ctr"/>
          <a:lstStyle/>
          <a:p>
            <a:pPr algn="ctr" rtl="1"/>
            <a:r>
              <a:rPr lang="ar-EG" sz="3200" dirty="0"/>
              <a:t>ارات الحفاظ على الوقت لا تعني أبدا العجلة أو التسرع</a:t>
            </a:r>
          </a:p>
        </p:txBody>
      </p:sp>
      <p:sp>
        <p:nvSpPr>
          <p:cNvPr id="9" name="Oval 8"/>
          <p:cNvSpPr/>
          <p:nvPr/>
        </p:nvSpPr>
        <p:spPr>
          <a:xfrm>
            <a:off x="8382000" y="30099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dirty="0" smtClean="0">
                <a:solidFill>
                  <a:schemeClr val="bg1"/>
                </a:solidFill>
              </a:rPr>
              <a:t>8</a:t>
            </a:r>
            <a:endParaRPr lang="ar-EG" sz="3200" dirty="0">
              <a:solidFill>
                <a:schemeClr val="bg1"/>
              </a:solidFill>
            </a:endParaRPr>
          </a:p>
        </p:txBody>
      </p:sp>
      <p:sp>
        <p:nvSpPr>
          <p:cNvPr id="10" name="Rounded Rectangle 9"/>
          <p:cNvSpPr/>
          <p:nvPr/>
        </p:nvSpPr>
        <p:spPr>
          <a:xfrm>
            <a:off x="800100" y="4191000"/>
            <a:ext cx="7391400" cy="723900"/>
          </a:xfrm>
          <a:prstGeom prst="roundRect">
            <a:avLst/>
          </a:prstGeom>
          <a:ln/>
        </p:spPr>
        <p:style>
          <a:lnRef idx="0">
            <a:schemeClr val="accent3"/>
          </a:lnRef>
          <a:fillRef idx="3">
            <a:schemeClr val="accent3"/>
          </a:fillRef>
          <a:effectRef idx="3">
            <a:schemeClr val="accent3"/>
          </a:effectRef>
          <a:fontRef idx="minor">
            <a:schemeClr val="lt1"/>
          </a:fontRef>
        </p:style>
        <p:txBody>
          <a:bodyPr rtlCol="1" anchor="ctr"/>
          <a:lstStyle/>
          <a:p>
            <a:pPr algn="ctr" rtl="1"/>
            <a:r>
              <a:rPr lang="ar-EG" sz="3200" dirty="0"/>
              <a:t>ذكر نفسك بأن هناك الكثير لتقوم به فابدأ بالتنفيذ فورا</a:t>
            </a:r>
          </a:p>
        </p:txBody>
      </p:sp>
      <p:sp>
        <p:nvSpPr>
          <p:cNvPr id="11" name="Oval 10"/>
          <p:cNvSpPr/>
          <p:nvPr/>
        </p:nvSpPr>
        <p:spPr>
          <a:xfrm>
            <a:off x="8343900" y="42291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smtClean="0">
                <a:solidFill>
                  <a:schemeClr val="bg1"/>
                </a:solidFill>
              </a:rPr>
              <a:t>9</a:t>
            </a:r>
            <a:endParaRPr lang="ar-EG" sz="3200" dirty="0">
              <a:solidFill>
                <a:schemeClr val="bg1"/>
              </a:solidFill>
            </a:endParaRPr>
          </a:p>
        </p:txBody>
      </p:sp>
      <p:sp>
        <p:nvSpPr>
          <p:cNvPr id="12" name="Rounded Rectangle 11"/>
          <p:cNvSpPr/>
          <p:nvPr/>
        </p:nvSpPr>
        <p:spPr>
          <a:xfrm>
            <a:off x="762000" y="5257800"/>
            <a:ext cx="7391400" cy="876300"/>
          </a:xfrm>
          <a:prstGeom prst="roundRect">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ar-EG" sz="3200" dirty="0"/>
              <a:t>رتب أولوياتك لكل يوم ... الأهم أولا ...فالأقل أهمية ، وابدأ بتنفيذ الأهم</a:t>
            </a:r>
          </a:p>
        </p:txBody>
      </p:sp>
      <p:sp>
        <p:nvSpPr>
          <p:cNvPr id="13" name="Oval 12"/>
          <p:cNvSpPr/>
          <p:nvPr/>
        </p:nvSpPr>
        <p:spPr>
          <a:xfrm>
            <a:off x="8305800" y="53721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dirty="0" smtClean="0">
                <a:solidFill>
                  <a:schemeClr val="bg1"/>
                </a:solidFill>
              </a:rPr>
              <a:t>10</a:t>
            </a:r>
            <a:endParaRPr lang="ar-EG" dirty="0">
              <a:solidFill>
                <a:schemeClr val="bg1"/>
              </a:solidFill>
            </a:endParaRPr>
          </a:p>
        </p:txBody>
      </p:sp>
    </p:spTree>
    <p:extLst>
      <p:ext uri="{BB962C8B-B14F-4D97-AF65-F5344CB8AC3E}">
        <p14:creationId xmlns:p14="http://schemas.microsoft.com/office/powerpoint/2010/main" xmlns="" val="122146480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914400" y="381000"/>
            <a:ext cx="7391400" cy="12192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100" dirty="0"/>
              <a:t>تذكر أن بعض الوقت سيضيع حتما بسبب ظروف لا تملك السيطرة عليها ، فلا تغضب و تابع تطبيق برنامجك</a:t>
            </a:r>
          </a:p>
        </p:txBody>
      </p:sp>
      <p:sp>
        <p:nvSpPr>
          <p:cNvPr id="5" name="Oval 4"/>
          <p:cNvSpPr/>
          <p:nvPr/>
        </p:nvSpPr>
        <p:spPr>
          <a:xfrm>
            <a:off x="8458200" y="6096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dirty="0" smtClean="0">
                <a:solidFill>
                  <a:schemeClr val="bg1"/>
                </a:solidFill>
              </a:rPr>
              <a:t>11</a:t>
            </a:r>
            <a:endParaRPr lang="ar-EG" dirty="0">
              <a:solidFill>
                <a:schemeClr val="bg1"/>
              </a:solidFill>
            </a:endParaRPr>
          </a:p>
        </p:txBody>
      </p:sp>
      <p:sp>
        <p:nvSpPr>
          <p:cNvPr id="6" name="Rounded Rectangle 5"/>
          <p:cNvSpPr/>
          <p:nvPr/>
        </p:nvSpPr>
        <p:spPr>
          <a:xfrm>
            <a:off x="876300" y="1981200"/>
            <a:ext cx="7391400" cy="914400"/>
          </a:xfrm>
          <a:prstGeom prst="roundRect">
            <a:avLst/>
          </a:prstGeom>
          <a:ln/>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تذكر أن ضبط الوقت من ضبط النفس ، فالعجز عن ضبط الوقت هو عجز عن ضبط النفس</a:t>
            </a:r>
          </a:p>
        </p:txBody>
      </p:sp>
      <p:sp>
        <p:nvSpPr>
          <p:cNvPr id="7" name="Oval 6"/>
          <p:cNvSpPr/>
          <p:nvPr/>
        </p:nvSpPr>
        <p:spPr>
          <a:xfrm>
            <a:off x="8420100" y="21336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dirty="0" smtClean="0">
                <a:solidFill>
                  <a:schemeClr val="bg1"/>
                </a:solidFill>
              </a:rPr>
              <a:t>12</a:t>
            </a:r>
            <a:endParaRPr lang="ar-EG" dirty="0">
              <a:solidFill>
                <a:schemeClr val="bg1"/>
              </a:solidFill>
            </a:endParaRPr>
          </a:p>
        </p:txBody>
      </p:sp>
      <p:sp>
        <p:nvSpPr>
          <p:cNvPr id="8" name="Rounded Rectangle 7"/>
          <p:cNvSpPr/>
          <p:nvPr/>
        </p:nvSpPr>
        <p:spPr>
          <a:xfrm>
            <a:off x="838200" y="3238500"/>
            <a:ext cx="7391400" cy="723900"/>
          </a:xfrm>
          <a:prstGeom prst="roundRect">
            <a:avLst/>
          </a:prstGeom>
          <a:ln/>
        </p:spPr>
        <p:style>
          <a:lnRef idx="0">
            <a:schemeClr val="accent4"/>
          </a:lnRef>
          <a:fillRef idx="3">
            <a:schemeClr val="accent4"/>
          </a:fillRef>
          <a:effectRef idx="3">
            <a:schemeClr val="accent4"/>
          </a:effectRef>
          <a:fontRef idx="minor">
            <a:schemeClr val="lt1"/>
          </a:fontRef>
        </p:style>
        <p:txBody>
          <a:bodyPr rtlCol="1" anchor="ctr"/>
          <a:lstStyle/>
          <a:p>
            <a:pPr algn="ctr" rtl="1"/>
            <a:r>
              <a:rPr lang="ar-EG" sz="3200" dirty="0"/>
              <a:t>إن لم تتحكم في وقتك تحكم فيه الآخرون من حولك</a:t>
            </a:r>
          </a:p>
        </p:txBody>
      </p:sp>
      <p:sp>
        <p:nvSpPr>
          <p:cNvPr id="9" name="Oval 8"/>
          <p:cNvSpPr/>
          <p:nvPr/>
        </p:nvSpPr>
        <p:spPr>
          <a:xfrm>
            <a:off x="8382000" y="32766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dirty="0" smtClean="0">
                <a:solidFill>
                  <a:schemeClr val="bg1"/>
                </a:solidFill>
              </a:rPr>
              <a:t>13</a:t>
            </a:r>
            <a:endParaRPr lang="ar-EG" dirty="0">
              <a:solidFill>
                <a:schemeClr val="bg1"/>
              </a:solidFill>
            </a:endParaRPr>
          </a:p>
        </p:txBody>
      </p:sp>
      <p:sp>
        <p:nvSpPr>
          <p:cNvPr id="10" name="Rounded Rectangle 9"/>
          <p:cNvSpPr/>
          <p:nvPr/>
        </p:nvSpPr>
        <p:spPr>
          <a:xfrm>
            <a:off x="800100" y="4457700"/>
            <a:ext cx="7391400" cy="723900"/>
          </a:xfrm>
          <a:prstGeom prst="roundRect">
            <a:avLst/>
          </a:prstGeom>
          <a:ln/>
        </p:spPr>
        <p:style>
          <a:lnRef idx="0">
            <a:schemeClr val="accent3"/>
          </a:lnRef>
          <a:fillRef idx="3">
            <a:schemeClr val="accent3"/>
          </a:fillRef>
          <a:effectRef idx="3">
            <a:schemeClr val="accent3"/>
          </a:effectRef>
          <a:fontRef idx="minor">
            <a:schemeClr val="lt1"/>
          </a:fontRef>
        </p:style>
        <p:txBody>
          <a:bodyPr rtlCol="1" anchor="ctr"/>
          <a:lstStyle/>
          <a:p>
            <a:pPr algn="ctr" rtl="1"/>
            <a:r>
              <a:rPr lang="ar-EG" sz="3000" dirty="0"/>
              <a:t>حدد ما يجب إنجازه و قم بذلك سواء أحببت ذلك أم لم تحبه</a:t>
            </a:r>
          </a:p>
        </p:txBody>
      </p:sp>
      <p:sp>
        <p:nvSpPr>
          <p:cNvPr id="11" name="Oval 10"/>
          <p:cNvSpPr/>
          <p:nvPr/>
        </p:nvSpPr>
        <p:spPr>
          <a:xfrm>
            <a:off x="8343900" y="44958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dirty="0" smtClean="0">
                <a:solidFill>
                  <a:schemeClr val="bg1"/>
                </a:solidFill>
              </a:rPr>
              <a:t>14</a:t>
            </a:r>
            <a:endParaRPr lang="ar-EG" dirty="0">
              <a:solidFill>
                <a:schemeClr val="bg1"/>
              </a:solidFill>
            </a:endParaRPr>
          </a:p>
        </p:txBody>
      </p:sp>
      <p:sp>
        <p:nvSpPr>
          <p:cNvPr id="12" name="Rounded Rectangle 11"/>
          <p:cNvSpPr/>
          <p:nvPr/>
        </p:nvSpPr>
        <p:spPr>
          <a:xfrm>
            <a:off x="762000" y="5524500"/>
            <a:ext cx="7391400" cy="723900"/>
          </a:xfrm>
          <a:prstGeom prst="roundRect">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a:r>
              <a:rPr lang="ar-EG" sz="3200" dirty="0"/>
              <a:t>كن صادقا مع نفسك عند قيامك بأي عمل</a:t>
            </a:r>
          </a:p>
        </p:txBody>
      </p:sp>
      <p:sp>
        <p:nvSpPr>
          <p:cNvPr id="13" name="Oval 12"/>
          <p:cNvSpPr/>
          <p:nvPr/>
        </p:nvSpPr>
        <p:spPr>
          <a:xfrm>
            <a:off x="8305800" y="5562600"/>
            <a:ext cx="609600" cy="609600"/>
          </a:xfrm>
          <a:prstGeom prst="ellipse">
            <a:avLst/>
          </a:prstGeom>
          <a:solidFill>
            <a:schemeClr val="accent1">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dirty="0" smtClean="0">
                <a:solidFill>
                  <a:schemeClr val="bg1"/>
                </a:solidFill>
              </a:rPr>
              <a:t>15</a:t>
            </a:r>
            <a:endParaRPr lang="ar-EG" dirty="0">
              <a:solidFill>
                <a:schemeClr val="bg1"/>
              </a:solidFill>
            </a:endParaRPr>
          </a:p>
        </p:txBody>
      </p:sp>
    </p:spTree>
    <p:extLst>
      <p:ext uri="{BB962C8B-B14F-4D97-AF65-F5344CB8AC3E}">
        <p14:creationId xmlns:p14="http://schemas.microsoft.com/office/powerpoint/2010/main" xmlns="" val="346540916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664" y="0"/>
            <a:ext cx="38100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50085" y="0"/>
            <a:ext cx="2381250" cy="2381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752600" y="3311098"/>
            <a:ext cx="5714998" cy="830997"/>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rtl="1"/>
            <a:r>
              <a:rPr lang="ar-EG" sz="4800" b="1" dirty="0" smtClean="0">
                <a:ln/>
                <a:solidFill>
                  <a:schemeClr val="accent5">
                    <a:tint val="50000"/>
                    <a:satMod val="180000"/>
                  </a:schemeClr>
                </a:solidFill>
              </a:rPr>
              <a:t>فن ادارة الوقت</a:t>
            </a:r>
            <a:endParaRPr lang="ar-EG" sz="4800" b="1" dirty="0">
              <a:ln/>
              <a:solidFill>
                <a:schemeClr val="accent5">
                  <a:tint val="50000"/>
                  <a:satMod val="180000"/>
                </a:schemeClr>
              </a:solidFill>
            </a:endParaRPr>
          </a:p>
        </p:txBody>
      </p:sp>
    </p:spTree>
    <p:extLst>
      <p:ext uri="{BB962C8B-B14F-4D97-AF65-F5344CB8AC3E}">
        <p14:creationId xmlns:p14="http://schemas.microsoft.com/office/powerpoint/2010/main" xmlns="" val="51978492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F:\دينى\work\صور\imلage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2140"/>
            <a:ext cx="2828926" cy="238434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28800" y="2362200"/>
            <a:ext cx="2857500" cy="3571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loud Callout 2"/>
          <p:cNvSpPr/>
          <p:nvPr/>
        </p:nvSpPr>
        <p:spPr>
          <a:xfrm>
            <a:off x="4091940" y="856456"/>
            <a:ext cx="4648200" cy="1443038"/>
          </a:xfrm>
          <a:prstGeom prst="cloudCallout">
            <a:avLst>
              <a:gd name="adj1" fmla="val -57769"/>
              <a:gd name="adj2" fmla="val 149748"/>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700" b="1" dirty="0" smtClean="0">
                <a:solidFill>
                  <a:srgbClr val="002060"/>
                </a:solidFill>
              </a:rPr>
              <a:t>ما </a:t>
            </a:r>
            <a:r>
              <a:rPr lang="ar-EG" sz="2700" b="1" dirty="0">
                <a:solidFill>
                  <a:srgbClr val="002060"/>
                </a:solidFill>
              </a:rPr>
              <a:t>الذي يتحكم </a:t>
            </a:r>
            <a:r>
              <a:rPr lang="ar-EG" sz="2700" b="1" dirty="0" smtClean="0">
                <a:solidFill>
                  <a:srgbClr val="002060"/>
                </a:solidFill>
              </a:rPr>
              <a:t>في </a:t>
            </a:r>
            <a:r>
              <a:rPr lang="ar-EG" sz="2700" b="1" dirty="0">
                <a:solidFill>
                  <a:srgbClr val="002060"/>
                </a:solidFill>
              </a:rPr>
              <a:t>وقتك ؟ </a:t>
            </a:r>
          </a:p>
        </p:txBody>
      </p:sp>
    </p:spTree>
    <p:extLst>
      <p:ext uri="{BB962C8B-B14F-4D97-AF65-F5344CB8AC3E}">
        <p14:creationId xmlns:p14="http://schemas.microsoft.com/office/powerpoint/2010/main" xmlns="" val="159539043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AutoShape 7"/>
          <p:cNvSpPr>
            <a:spLocks noChangeArrowheads="1"/>
          </p:cNvSpPr>
          <p:nvPr/>
        </p:nvSpPr>
        <p:spPr bwMode="auto">
          <a:xfrm>
            <a:off x="3733800" y="304800"/>
            <a:ext cx="51677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إدارة الوقت من منظور إسلامي</a:t>
            </a:r>
          </a:p>
        </p:txBody>
      </p:sp>
      <p:sp>
        <p:nvSpPr>
          <p:cNvPr id="8" name="AutoShape 1"/>
          <p:cNvSpPr>
            <a:spLocks noChangeArrowheads="1"/>
          </p:cNvSpPr>
          <p:nvPr/>
        </p:nvSpPr>
        <p:spPr bwMode="auto">
          <a:xfrm>
            <a:off x="1143000" y="4406900"/>
            <a:ext cx="5832612" cy="1101390"/>
          </a:xfrm>
          <a:prstGeom prst="roundRect">
            <a:avLst>
              <a:gd name="adj" fmla="val 11741"/>
            </a:avLst>
          </a:prstGeom>
          <a:gradFill rotWithShape="1">
            <a:gsLst>
              <a:gs pos="0">
                <a:srgbClr val="C0504D"/>
              </a:gs>
              <a:gs pos="100000">
                <a:srgbClr val="E5BAB8"/>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قال تعالى</a:t>
            </a:r>
          </a:p>
          <a:p>
            <a:pPr algn="ctr" rtl="1" fontAlgn="base">
              <a:spcBef>
                <a:spcPct val="0"/>
              </a:spcBef>
              <a:spcAft>
                <a:spcPct val="0"/>
              </a:spcAft>
            </a:pPr>
            <a:r>
              <a:rPr lang="ar-EG" sz="3200" dirty="0" smtClean="0">
                <a:solidFill>
                  <a:srgbClr val="000000"/>
                </a:solidFill>
                <a:cs typeface="Arial" panose="020B0604020202020204" pitchFamily="34" charset="0"/>
              </a:rPr>
              <a:t>﴿</a:t>
            </a:r>
            <a:r>
              <a:rPr lang="ar-EG" sz="3200" dirty="0">
                <a:solidFill>
                  <a:srgbClr val="000000"/>
                </a:solidFill>
                <a:cs typeface="Arial" panose="020B0604020202020204" pitchFamily="34" charset="0"/>
              </a:rPr>
              <a:t>وَاَلعَصْرِ إِنَّ الإِنْسَانَ لَفِي خُسْرٍ﴾</a:t>
            </a:r>
          </a:p>
        </p:txBody>
      </p:sp>
      <p:sp>
        <p:nvSpPr>
          <p:cNvPr id="9" name="AutoShape 1"/>
          <p:cNvSpPr>
            <a:spLocks noChangeArrowheads="1"/>
          </p:cNvSpPr>
          <p:nvPr/>
        </p:nvSpPr>
        <p:spPr bwMode="auto">
          <a:xfrm>
            <a:off x="1179516" y="2514600"/>
            <a:ext cx="5832612" cy="1101390"/>
          </a:xfrm>
          <a:prstGeom prst="roundRect">
            <a:avLst>
              <a:gd name="adj" fmla="val 11741"/>
            </a:avLst>
          </a:prstGeom>
          <a:gradFill rotWithShape="1">
            <a:gsLst>
              <a:gs pos="0">
                <a:srgbClr val="800080"/>
              </a:gs>
              <a:gs pos="100000">
                <a:srgbClr val="CD9ACD"/>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قال </a:t>
            </a:r>
            <a:r>
              <a:rPr lang="ar-EG" sz="3200" dirty="0" smtClean="0">
                <a:solidFill>
                  <a:srgbClr val="000000"/>
                </a:solidFill>
                <a:cs typeface="Arial" panose="020B0604020202020204" pitchFamily="34" charset="0"/>
              </a:rPr>
              <a:t>تعالى</a:t>
            </a:r>
          </a:p>
          <a:p>
            <a:pPr algn="ctr" rtl="1" fontAlgn="base">
              <a:spcBef>
                <a:spcPct val="0"/>
              </a:spcBef>
              <a:spcAft>
                <a:spcPct val="0"/>
              </a:spcAft>
            </a:pPr>
            <a:r>
              <a:rPr lang="ar-EG" sz="3200" dirty="0" smtClean="0">
                <a:solidFill>
                  <a:srgbClr val="000000"/>
                </a:solidFill>
                <a:cs typeface="Arial" panose="020B0604020202020204" pitchFamily="34" charset="0"/>
              </a:rPr>
              <a:t>﴿</a:t>
            </a:r>
            <a:r>
              <a:rPr lang="ar-EG" sz="3200" dirty="0">
                <a:solidFill>
                  <a:srgbClr val="000000"/>
                </a:solidFill>
                <a:cs typeface="Arial" panose="020B0604020202020204" pitchFamily="34" charset="0"/>
              </a:rPr>
              <a:t>وَالَّليْلِ إِذَا يَغْشَى وَ النَّهَارِ إِذَا تَّجْلَّى﴾</a:t>
            </a:r>
            <a:endParaRPr lang="en-US" sz="3200" dirty="0">
              <a:solidFill>
                <a:srgbClr val="000000"/>
              </a:solidFill>
              <a:cs typeface="Arial" panose="020B0604020202020204" pitchFamily="34" charset="0"/>
            </a:endParaRPr>
          </a:p>
        </p:txBody>
      </p:sp>
      <p:grpSp>
        <p:nvGrpSpPr>
          <p:cNvPr id="10" name="Group 9"/>
          <p:cNvGrpSpPr>
            <a:grpSpLocks/>
          </p:cNvGrpSpPr>
          <p:nvPr/>
        </p:nvGrpSpPr>
        <p:grpSpPr bwMode="auto">
          <a:xfrm>
            <a:off x="6677025" y="2362200"/>
            <a:ext cx="1323975" cy="1320800"/>
            <a:chOff x="0" y="0"/>
            <a:chExt cx="1360" cy="1356"/>
          </a:xfrm>
        </p:grpSpPr>
        <p:grpSp>
          <p:nvGrpSpPr>
            <p:cNvPr id="11" name="Group 10"/>
            <p:cNvGrpSpPr>
              <a:grpSpLocks/>
            </p:cNvGrpSpPr>
            <p:nvPr/>
          </p:nvGrpSpPr>
          <p:grpSpPr bwMode="auto">
            <a:xfrm>
              <a:off x="0" y="0"/>
              <a:ext cx="1360" cy="1356"/>
              <a:chOff x="0" y="0"/>
              <a:chExt cx="1248" cy="1240"/>
            </a:xfrm>
          </p:grpSpPr>
          <p:sp>
            <p:nvSpPr>
              <p:cNvPr id="13" name="Oval 7"/>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4" name="Oval 8"/>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5" name="Oval 9"/>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6" name="Oval 10"/>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7" name="Oval 11"/>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12" name="Oval 12"/>
            <p:cNvSpPr>
              <a:spLocks noChangeArrowheads="1"/>
            </p:cNvSpPr>
            <p:nvPr/>
          </p:nvSpPr>
          <p:spPr bwMode="auto">
            <a:xfrm>
              <a:off x="161" y="148"/>
              <a:ext cx="1052" cy="1054"/>
            </a:xfrm>
            <a:prstGeom prst="ellipse">
              <a:avLst/>
            </a:prstGeom>
            <a:gradFill rotWithShape="1">
              <a:gsLst>
                <a:gs pos="0">
                  <a:srgbClr val="3A003A"/>
                </a:gs>
                <a:gs pos="100000">
                  <a:srgbClr val="80008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18" name="Group 17"/>
          <p:cNvGrpSpPr>
            <a:grpSpLocks/>
          </p:cNvGrpSpPr>
          <p:nvPr/>
        </p:nvGrpSpPr>
        <p:grpSpPr bwMode="auto">
          <a:xfrm>
            <a:off x="6907213" y="2570163"/>
            <a:ext cx="879475" cy="885825"/>
            <a:chOff x="0" y="0"/>
            <a:chExt cx="876" cy="882"/>
          </a:xfrm>
        </p:grpSpPr>
        <p:sp>
          <p:nvSpPr>
            <p:cNvPr id="19" name="Oval 18"/>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0" name="Line 15"/>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1" name="Line 16"/>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2" name="Freeform 21"/>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3" name="Freeform 22"/>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4" name="Freeform 23"/>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5" name="Freeform 24"/>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6" name="Rectangle 25"/>
          <p:cNvSpPr>
            <a:spLocks noChangeArrowheads="1"/>
          </p:cNvSpPr>
          <p:nvPr/>
        </p:nvSpPr>
        <p:spPr bwMode="auto">
          <a:xfrm>
            <a:off x="7107171" y="26670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1</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27" name="Group 26"/>
          <p:cNvGrpSpPr>
            <a:grpSpLocks/>
          </p:cNvGrpSpPr>
          <p:nvPr/>
        </p:nvGrpSpPr>
        <p:grpSpPr bwMode="auto">
          <a:xfrm>
            <a:off x="6705600" y="4318000"/>
            <a:ext cx="1323975" cy="1320800"/>
            <a:chOff x="0" y="0"/>
            <a:chExt cx="1360" cy="1356"/>
          </a:xfrm>
        </p:grpSpPr>
        <p:grpSp>
          <p:nvGrpSpPr>
            <p:cNvPr id="28" name="Group 27"/>
            <p:cNvGrpSpPr>
              <a:grpSpLocks/>
            </p:cNvGrpSpPr>
            <p:nvPr/>
          </p:nvGrpSpPr>
          <p:grpSpPr bwMode="auto">
            <a:xfrm>
              <a:off x="0" y="0"/>
              <a:ext cx="1360" cy="1356"/>
              <a:chOff x="0" y="0"/>
              <a:chExt cx="1248" cy="1240"/>
            </a:xfrm>
          </p:grpSpPr>
          <p:sp>
            <p:nvSpPr>
              <p:cNvPr id="30" name="Oval 28"/>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1" name="Oval 29"/>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2" name="Oval 30"/>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3" name="Oval 31"/>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4" name="Oval 32"/>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9" name="Oval 33"/>
            <p:cNvSpPr>
              <a:spLocks noChangeArrowheads="1"/>
            </p:cNvSpPr>
            <p:nvPr/>
          </p:nvSpPr>
          <p:spPr bwMode="auto">
            <a:xfrm>
              <a:off x="161" y="148"/>
              <a:ext cx="1052" cy="1054"/>
            </a:xfrm>
            <a:prstGeom prst="ellipse">
              <a:avLst/>
            </a:prstGeom>
            <a:gradFill rotWithShape="1">
              <a:gsLst>
                <a:gs pos="0">
                  <a:srgbClr val="572423"/>
                </a:gs>
                <a:gs pos="100000">
                  <a:srgbClr val="C0504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35" name="Group 34"/>
          <p:cNvGrpSpPr>
            <a:grpSpLocks/>
          </p:cNvGrpSpPr>
          <p:nvPr/>
        </p:nvGrpSpPr>
        <p:grpSpPr bwMode="auto">
          <a:xfrm>
            <a:off x="6919913" y="4525964"/>
            <a:ext cx="879475" cy="885825"/>
            <a:chOff x="0" y="0"/>
            <a:chExt cx="876" cy="882"/>
          </a:xfrm>
        </p:grpSpPr>
        <p:sp>
          <p:nvSpPr>
            <p:cNvPr id="36" name="Oval 35"/>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7" name="Line 36"/>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8" name="Line 37"/>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9" name="Freeform 38"/>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0" name="Freeform 39"/>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1" name="Freeform 40"/>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2" name="Freeform 41"/>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3" name="Rectangle 42"/>
          <p:cNvSpPr>
            <a:spLocks noChangeArrowheads="1"/>
          </p:cNvSpPr>
          <p:nvPr/>
        </p:nvSpPr>
        <p:spPr bwMode="auto">
          <a:xfrm>
            <a:off x="7135746" y="46228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2</a:t>
            </a:r>
            <a:endParaRPr lang="ar-EG" altLang="en-US" sz="4000" dirty="0">
              <a:solidFill>
                <a:srgbClr val="000000"/>
              </a:solidFill>
              <a:latin typeface="Arial" panose="020B0604020202020204" pitchFamily="34" charset="0"/>
              <a:cs typeface="Arial" panose="020B0604020202020204" pitchFamily="34" charset="0"/>
            </a:endParaRPr>
          </a:p>
        </p:txBody>
      </p:sp>
      <p:sp>
        <p:nvSpPr>
          <p:cNvPr id="2" name="Rectangle 1"/>
          <p:cNvSpPr/>
          <p:nvPr/>
        </p:nvSpPr>
        <p:spPr>
          <a:xfrm>
            <a:off x="-228600" y="1457980"/>
            <a:ext cx="8915400" cy="523220"/>
          </a:xfrm>
          <a:prstGeom prst="rect">
            <a:avLst/>
          </a:prstGeom>
        </p:spPr>
        <p:txBody>
          <a:bodyPr wrap="square">
            <a:spAutoFit/>
          </a:bodyPr>
          <a:lstStyle/>
          <a:p>
            <a:pPr algn="r" rtl="1"/>
            <a:r>
              <a:rPr lang="ar-EG" sz="2800" dirty="0"/>
              <a:t>ولأهمية الوقت في القران الكريم ورد ذكره عدة مرات فقد أقسم الله بالوقت</a:t>
            </a:r>
          </a:p>
        </p:txBody>
      </p:sp>
    </p:spTree>
    <p:extLst>
      <p:ext uri="{BB962C8B-B14F-4D97-AF65-F5344CB8AC3E}">
        <p14:creationId xmlns:p14="http://schemas.microsoft.com/office/powerpoint/2010/main" xmlns="" val="364027441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692275" y="1733550"/>
            <a:ext cx="5688013"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إن الوقت هو عمر الإنسان وحياته كلها</a:t>
            </a:r>
          </a:p>
        </p:txBody>
      </p:sp>
      <p:sp>
        <p:nvSpPr>
          <p:cNvPr id="3" name="Rectangle 4"/>
          <p:cNvSpPr>
            <a:spLocks noChangeArrowheads="1"/>
          </p:cNvSpPr>
          <p:nvPr/>
        </p:nvSpPr>
        <p:spPr bwMode="auto">
          <a:xfrm>
            <a:off x="1692275" y="2765425"/>
            <a:ext cx="5688013"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مورد شديد الندرة</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1692275" y="3797300"/>
            <a:ext cx="5688013"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مورد غير قابل للتخزين</a:t>
            </a:r>
            <a:endParaRPr lang="zh-CN" altLang="en-US" sz="2400" b="1" dirty="0">
              <a:solidFill>
                <a:srgbClr val="002060"/>
              </a:solidFill>
              <a:ea typeface="幼圆" pitchFamily="1" charset="-122"/>
            </a:endParaRPr>
          </a:p>
        </p:txBody>
      </p:sp>
      <p:sp>
        <p:nvSpPr>
          <p:cNvPr id="5" name="Rectangle 6"/>
          <p:cNvSpPr>
            <a:spLocks noChangeArrowheads="1"/>
          </p:cNvSpPr>
          <p:nvPr/>
        </p:nvSpPr>
        <p:spPr bwMode="auto">
          <a:xfrm>
            <a:off x="1692275" y="4829175"/>
            <a:ext cx="5688013"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مورد غير قابل للبدل أو التعويض</a:t>
            </a:r>
            <a:endParaRPr lang="zh-CN" altLang="en-US" sz="2400"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5334000" y="304800"/>
            <a:ext cx="3567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أهمية الوقت </a:t>
            </a:r>
          </a:p>
        </p:txBody>
      </p:sp>
    </p:spTree>
    <p:extLst>
      <p:ext uri="{BB962C8B-B14F-4D97-AF65-F5344CB8AC3E}">
        <p14:creationId xmlns:p14="http://schemas.microsoft.com/office/powerpoint/2010/main" xmlns="" val="429010498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Horizontal Scroll 2"/>
          <p:cNvSpPr/>
          <p:nvPr/>
        </p:nvSpPr>
        <p:spPr>
          <a:xfrm>
            <a:off x="1828800" y="2362200"/>
            <a:ext cx="5562600" cy="21336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latin typeface="Gulim" panose="020B0600000101010101" pitchFamily="34" charset="-127"/>
                <a:ea typeface="Gulim" panose="020B0600000101010101" pitchFamily="34" charset="-127"/>
              </a:rPr>
              <a:t>احصائيات في إدارة الوقت</a:t>
            </a:r>
          </a:p>
        </p:txBody>
      </p:sp>
    </p:spTree>
    <p:extLst>
      <p:ext uri="{BB962C8B-B14F-4D97-AF65-F5344CB8AC3E}">
        <p14:creationId xmlns:p14="http://schemas.microsoft.com/office/powerpoint/2010/main" xmlns="" val="370816674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AutoShape 7"/>
          <p:cNvSpPr>
            <a:spLocks noChangeArrowheads="1"/>
          </p:cNvSpPr>
          <p:nvPr/>
        </p:nvSpPr>
        <p:spPr bwMode="auto">
          <a:xfrm>
            <a:off x="2057400" y="76200"/>
            <a:ext cx="68441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إذا كان متوسط عمر الإنسان ستين عاماً </a:t>
            </a:r>
          </a:p>
        </p:txBody>
      </p:sp>
      <p:sp>
        <p:nvSpPr>
          <p:cNvPr id="3" name="Rounded Rectangle 2"/>
          <p:cNvSpPr/>
          <p:nvPr/>
        </p:nvSpPr>
        <p:spPr>
          <a:xfrm>
            <a:off x="4800600" y="990600"/>
            <a:ext cx="4038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400" b="1" dirty="0">
                <a:solidFill>
                  <a:schemeClr val="bg1"/>
                </a:solidFill>
              </a:rPr>
              <a:t> ربط الأحذية 8 أيام</a:t>
            </a:r>
          </a:p>
        </p:txBody>
      </p:sp>
      <p:sp>
        <p:nvSpPr>
          <p:cNvPr id="44" name="Rounded Rectangle 43"/>
          <p:cNvSpPr/>
          <p:nvPr/>
        </p:nvSpPr>
        <p:spPr>
          <a:xfrm>
            <a:off x="4800600" y="1905000"/>
            <a:ext cx="4038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400" b="1" dirty="0">
                <a:solidFill>
                  <a:schemeClr val="bg1"/>
                </a:solidFill>
              </a:rPr>
              <a:t> انتظار إشارات المرور شهر</a:t>
            </a:r>
          </a:p>
        </p:txBody>
      </p:sp>
      <p:sp>
        <p:nvSpPr>
          <p:cNvPr id="45" name="Rounded Rectangle 44"/>
          <p:cNvSpPr/>
          <p:nvPr/>
        </p:nvSpPr>
        <p:spPr>
          <a:xfrm>
            <a:off x="4800600" y="2819400"/>
            <a:ext cx="4038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400" b="1" dirty="0">
                <a:solidFill>
                  <a:schemeClr val="bg1"/>
                </a:solidFill>
              </a:rPr>
              <a:t> الوقت الذي تقضيه عند الحلاق شهر</a:t>
            </a:r>
          </a:p>
        </p:txBody>
      </p:sp>
      <p:sp>
        <p:nvSpPr>
          <p:cNvPr id="46" name="Rounded Rectangle 45"/>
          <p:cNvSpPr/>
          <p:nvPr/>
        </p:nvSpPr>
        <p:spPr>
          <a:xfrm>
            <a:off x="4800600" y="3810000"/>
            <a:ext cx="4038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100" b="1" dirty="0">
                <a:solidFill>
                  <a:schemeClr val="bg1"/>
                </a:solidFill>
              </a:rPr>
              <a:t> ركوب المصاعد في المدن الكبرى 3 شهور</a:t>
            </a:r>
          </a:p>
        </p:txBody>
      </p:sp>
      <p:sp>
        <p:nvSpPr>
          <p:cNvPr id="47" name="Rounded Rectangle 46"/>
          <p:cNvSpPr/>
          <p:nvPr/>
        </p:nvSpPr>
        <p:spPr>
          <a:xfrm>
            <a:off x="4800600" y="4800600"/>
            <a:ext cx="4038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400" b="1" dirty="0">
                <a:solidFill>
                  <a:schemeClr val="bg1"/>
                </a:solidFill>
              </a:rPr>
              <a:t> تنظيف الأسنان بالفرشاة 3 شهور</a:t>
            </a:r>
          </a:p>
        </p:txBody>
      </p:sp>
      <p:sp>
        <p:nvSpPr>
          <p:cNvPr id="48" name="Rounded Rectangle 47"/>
          <p:cNvSpPr/>
          <p:nvPr/>
        </p:nvSpPr>
        <p:spPr>
          <a:xfrm>
            <a:off x="457200" y="990600"/>
            <a:ext cx="40386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2400" b="1" dirty="0">
                <a:solidFill>
                  <a:schemeClr val="bg1"/>
                </a:solidFill>
              </a:rPr>
              <a:t> انتظار الحافلات في المدن 5 شهور</a:t>
            </a:r>
          </a:p>
        </p:txBody>
      </p:sp>
      <p:sp>
        <p:nvSpPr>
          <p:cNvPr id="49" name="Rounded Rectangle 48"/>
          <p:cNvSpPr/>
          <p:nvPr/>
        </p:nvSpPr>
        <p:spPr>
          <a:xfrm>
            <a:off x="457200" y="1905000"/>
            <a:ext cx="40386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2400" b="1" dirty="0">
                <a:solidFill>
                  <a:schemeClr val="bg1"/>
                </a:solidFill>
              </a:rPr>
              <a:t> الوقت الذي تقضيه في الحمام 6 شهور</a:t>
            </a:r>
          </a:p>
        </p:txBody>
      </p:sp>
      <p:sp>
        <p:nvSpPr>
          <p:cNvPr id="50" name="Rounded Rectangle 49"/>
          <p:cNvSpPr/>
          <p:nvPr/>
        </p:nvSpPr>
        <p:spPr>
          <a:xfrm>
            <a:off x="457200" y="2819400"/>
            <a:ext cx="40386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2400" b="1" dirty="0">
                <a:solidFill>
                  <a:schemeClr val="bg1"/>
                </a:solidFill>
              </a:rPr>
              <a:t> قراءة الكتب سنتان</a:t>
            </a:r>
          </a:p>
        </p:txBody>
      </p:sp>
      <p:sp>
        <p:nvSpPr>
          <p:cNvPr id="51" name="Rounded Rectangle 50"/>
          <p:cNvSpPr/>
          <p:nvPr/>
        </p:nvSpPr>
        <p:spPr>
          <a:xfrm>
            <a:off x="457200" y="3810000"/>
            <a:ext cx="40386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2400" b="1" dirty="0">
                <a:solidFill>
                  <a:schemeClr val="bg1"/>
                </a:solidFill>
              </a:rPr>
              <a:t> وقت الأكل 4 سنوات</a:t>
            </a:r>
          </a:p>
        </p:txBody>
      </p:sp>
      <p:sp>
        <p:nvSpPr>
          <p:cNvPr id="52" name="Rounded Rectangle 51"/>
          <p:cNvSpPr/>
          <p:nvPr/>
        </p:nvSpPr>
        <p:spPr>
          <a:xfrm>
            <a:off x="457200" y="4800600"/>
            <a:ext cx="40386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2400" b="1" dirty="0">
                <a:solidFill>
                  <a:schemeClr val="bg1"/>
                </a:solidFill>
              </a:rPr>
              <a:t> اكتساب الرزق 9 سنوات</a:t>
            </a:r>
          </a:p>
        </p:txBody>
      </p:sp>
      <p:sp>
        <p:nvSpPr>
          <p:cNvPr id="53" name="Rounded Rectangle 52"/>
          <p:cNvSpPr/>
          <p:nvPr/>
        </p:nvSpPr>
        <p:spPr>
          <a:xfrm>
            <a:off x="2590800" y="5791200"/>
            <a:ext cx="4038600" cy="533400"/>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rtl="1"/>
            <a:r>
              <a:rPr lang="ar-EG" sz="2400" b="1" dirty="0">
                <a:solidFill>
                  <a:schemeClr val="bg1"/>
                </a:solidFill>
              </a:rPr>
              <a:t> النوم 20 سنة</a:t>
            </a:r>
          </a:p>
        </p:txBody>
      </p:sp>
    </p:spTree>
    <p:extLst>
      <p:ext uri="{BB962C8B-B14F-4D97-AF65-F5344CB8AC3E}">
        <p14:creationId xmlns:p14="http://schemas.microsoft.com/office/powerpoint/2010/main" xmlns="" val="223521032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barn(inVertical)">
                                      <p:cBhvr>
                                        <p:cTn id="11" dur="500"/>
                                        <p:tgtEl>
                                          <p:spTgt spid="4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arn(inVertical)">
                                      <p:cBhvr>
                                        <p:cTn id="23" dur="500"/>
                                        <p:tgtEl>
                                          <p:spTgt spid="47"/>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barn(inVertical)">
                                      <p:cBhvr>
                                        <p:cTn id="35" dur="500"/>
                                        <p:tgtEl>
                                          <p:spTgt spid="50"/>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cTn>
                              </p:par>
                            </p:childTnLst>
                          </p:cTn>
                        </p:par>
                        <p:par>
                          <p:cTn id="40" fill="hold">
                            <p:stCondLst>
                              <p:cond delay="4500"/>
                            </p:stCondLst>
                            <p:childTnLst>
                              <p:par>
                                <p:cTn id="41" presetID="16" presetClass="entr" presetSubtype="21"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barn(inVertical)">
                                      <p:cBhvr>
                                        <p:cTn id="43" dur="500"/>
                                        <p:tgtEl>
                                          <p:spTgt spid="52"/>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Bevel 1"/>
          <p:cNvSpPr/>
          <p:nvPr/>
        </p:nvSpPr>
        <p:spPr>
          <a:xfrm>
            <a:off x="609600" y="1905000"/>
            <a:ext cx="8001000" cy="312420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dirty="0"/>
              <a:t>نتائج بحث موسع تم في الولايات المتحدة الأمريكية  </a:t>
            </a:r>
          </a:p>
          <a:p>
            <a:pPr algn="ctr" rtl="1"/>
            <a:r>
              <a:rPr lang="ar-EG" sz="3200" dirty="0"/>
              <a:t> 20% فقط من الوقت أي موظف تستغل في أعمال مهمة مرتبطة مباشرة بمهام الوظيفة </a:t>
            </a:r>
            <a:r>
              <a:rPr lang="ar-EG" sz="3200" dirty="0" smtClean="0"/>
              <a:t>وأهداف المؤسسة</a:t>
            </a:r>
            <a:endParaRPr lang="ar-EG" sz="3200" dirty="0"/>
          </a:p>
        </p:txBody>
      </p:sp>
    </p:spTree>
    <p:extLst>
      <p:ext uri="{BB962C8B-B14F-4D97-AF65-F5344CB8AC3E}">
        <p14:creationId xmlns:p14="http://schemas.microsoft.com/office/powerpoint/2010/main" xmlns="" val="18065340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533400" y="304800"/>
            <a:ext cx="8229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400" b="1" dirty="0">
                <a:solidFill>
                  <a:schemeClr val="bg1"/>
                </a:solidFill>
              </a:rPr>
              <a:t>يقضي الموظف في المتوسط ساعتان في القراءة </a:t>
            </a:r>
          </a:p>
        </p:txBody>
      </p:sp>
      <p:sp>
        <p:nvSpPr>
          <p:cNvPr id="15" name="Rounded Rectangle 14"/>
          <p:cNvSpPr/>
          <p:nvPr/>
        </p:nvSpPr>
        <p:spPr>
          <a:xfrm>
            <a:off x="533400" y="1219200"/>
            <a:ext cx="8229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400" b="1" dirty="0">
                <a:solidFill>
                  <a:schemeClr val="bg1"/>
                </a:solidFill>
              </a:rPr>
              <a:t>يقضي الموظف في المتوسط 40 دقيقة للوصول من وإلى مكان العمل</a:t>
            </a:r>
          </a:p>
        </p:txBody>
      </p:sp>
      <p:sp>
        <p:nvSpPr>
          <p:cNvPr id="16" name="Rounded Rectangle 15"/>
          <p:cNvSpPr/>
          <p:nvPr/>
        </p:nvSpPr>
        <p:spPr>
          <a:xfrm>
            <a:off x="533400" y="2133600"/>
            <a:ext cx="8229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400" b="1" dirty="0">
                <a:solidFill>
                  <a:schemeClr val="bg1"/>
                </a:solidFill>
              </a:rPr>
              <a:t>يقضي الموظف 45دقيقة في البحث عن أوراق أو متعلقات خاصة بالعمل</a:t>
            </a:r>
          </a:p>
        </p:txBody>
      </p:sp>
      <p:sp>
        <p:nvSpPr>
          <p:cNvPr id="17" name="Rounded Rectangle 16"/>
          <p:cNvSpPr/>
          <p:nvPr/>
        </p:nvSpPr>
        <p:spPr>
          <a:xfrm>
            <a:off x="533400" y="3048000"/>
            <a:ext cx="8229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400" b="1" dirty="0">
                <a:solidFill>
                  <a:schemeClr val="bg1"/>
                </a:solidFill>
              </a:rPr>
              <a:t>يقضي الموظف الذي يعمل في مكتب يتسم بالفوضى 90دقيقة في البحث عن أغراض مفقودة </a:t>
            </a:r>
          </a:p>
        </p:txBody>
      </p:sp>
      <p:sp>
        <p:nvSpPr>
          <p:cNvPr id="18" name="Rounded Rectangle 17"/>
          <p:cNvSpPr/>
          <p:nvPr/>
        </p:nvSpPr>
        <p:spPr>
          <a:xfrm>
            <a:off x="533400" y="3962400"/>
            <a:ext cx="8229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400" b="1" dirty="0">
                <a:solidFill>
                  <a:schemeClr val="bg1"/>
                </a:solidFill>
              </a:rPr>
              <a:t>يتعرض الموظف العادي كل 10دقائق لمقاطعة ( هاتفية – محادثة عادية )</a:t>
            </a:r>
          </a:p>
        </p:txBody>
      </p:sp>
      <p:sp>
        <p:nvSpPr>
          <p:cNvPr id="19" name="Rounded Rectangle 18"/>
          <p:cNvSpPr/>
          <p:nvPr/>
        </p:nvSpPr>
        <p:spPr>
          <a:xfrm>
            <a:off x="533400" y="4876800"/>
            <a:ext cx="82296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2400" b="1" dirty="0">
                <a:solidFill>
                  <a:schemeClr val="bg1"/>
                </a:solidFill>
              </a:rPr>
              <a:t>يقضي الموظف العادي  40 دقيقة في تحديد بأي المهام يبدأ</a:t>
            </a:r>
          </a:p>
        </p:txBody>
      </p:sp>
    </p:spTree>
    <p:extLst>
      <p:ext uri="{BB962C8B-B14F-4D97-AF65-F5344CB8AC3E}">
        <p14:creationId xmlns:p14="http://schemas.microsoft.com/office/powerpoint/2010/main" xmlns="" val="210919872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Horizontal Scroll 2"/>
          <p:cNvSpPr/>
          <p:nvPr/>
        </p:nvSpPr>
        <p:spPr>
          <a:xfrm>
            <a:off x="1828800" y="2362200"/>
            <a:ext cx="5562600" cy="21336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latin typeface="Gulim" panose="020B0600000101010101" pitchFamily="34" charset="-127"/>
                <a:ea typeface="Gulim" panose="020B0600000101010101" pitchFamily="34" charset="-127"/>
              </a:rPr>
              <a:t>نصائح في إدارة الوقت</a:t>
            </a:r>
          </a:p>
        </p:txBody>
      </p:sp>
    </p:spTree>
    <p:extLst>
      <p:ext uri="{BB962C8B-B14F-4D97-AF65-F5344CB8AC3E}">
        <p14:creationId xmlns:p14="http://schemas.microsoft.com/office/powerpoint/2010/main" xmlns="" val="332500620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تمرير أفقي 8"/>
          <p:cNvSpPr/>
          <p:nvPr/>
        </p:nvSpPr>
        <p:spPr bwMode="auto">
          <a:xfrm>
            <a:off x="2558948" y="2060837"/>
            <a:ext cx="4012449" cy="1910687"/>
          </a:xfrm>
          <a:prstGeom prst="horizontalScroll">
            <a:avLst/>
          </a:prstGeom>
          <a:gradFill>
            <a:gsLst>
              <a:gs pos="0">
                <a:srgbClr val="00B0F0"/>
              </a:gs>
              <a:gs pos="50000">
                <a:srgbClr val="00B0F0"/>
              </a:gs>
              <a:gs pos="100000">
                <a:schemeClr val="tx2">
                  <a:lumMod val="60000"/>
                  <a:lumOff val="40000"/>
                </a:schemeClr>
              </a:gs>
            </a:gsLst>
            <a:lin ang="5400000" scaled="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fontAlgn="base" latinLnBrk="1">
              <a:spcBef>
                <a:spcPct val="0"/>
              </a:spcBef>
              <a:spcAft>
                <a:spcPct val="0"/>
              </a:spcAft>
            </a:pPr>
            <a:endParaRPr lang="ar-EG" dirty="0" smtClean="0">
              <a:latin typeface="Gulim" panose="020B0600000101010101" pitchFamily="34" charset="-127"/>
              <a:ea typeface="Gulim" panose="020B0600000101010101" pitchFamily="34" charset="-127"/>
            </a:endParaRPr>
          </a:p>
          <a:p>
            <a:pPr algn="ctr" fontAlgn="base" latinLnBrk="1">
              <a:spcBef>
                <a:spcPct val="0"/>
              </a:spcBef>
              <a:spcAft>
                <a:spcPct val="0"/>
              </a:spcAft>
            </a:pPr>
            <a:r>
              <a:rPr lang="ar-EG" sz="5000" dirty="0" smtClean="0">
                <a:latin typeface="Gulim" panose="020B0600000101010101" pitchFamily="34" charset="-127"/>
                <a:ea typeface="Gulim" panose="020B0600000101010101" pitchFamily="34" charset="-127"/>
              </a:rPr>
              <a:t>تعارف</a:t>
            </a:r>
            <a:endParaRPr lang="ar-SA" sz="5000" dirty="0">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xmlns="" val="347320256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ساعة واحدة من التخطيط توفر 10 ساعات من التنفيذ</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الشخص المتوتر يحتاج ضعف الوقت لإنجاز نفس المهمة </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اكتساب عادة جديدة يستغرق في المتوسط يوما من المواظبة</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إدارة الوقت لا تعني أداء الأعمال بشكل أكثر سرعة</a:t>
            </a:r>
            <a:endParaRPr lang="zh-CN" altLang="en-US" sz="2400"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502440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Horizontal Scroll 2"/>
          <p:cNvSpPr/>
          <p:nvPr/>
        </p:nvSpPr>
        <p:spPr>
          <a:xfrm>
            <a:off x="1828800" y="2362200"/>
            <a:ext cx="5562600" cy="21336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latin typeface="Gulim" panose="020B0600000101010101" pitchFamily="34" charset="-127"/>
                <a:ea typeface="Gulim" panose="020B0600000101010101" pitchFamily="34" charset="-127"/>
              </a:rPr>
              <a:t>مشكلة الوقت </a:t>
            </a:r>
          </a:p>
        </p:txBody>
      </p:sp>
    </p:spTree>
    <p:extLst>
      <p:ext uri="{BB962C8B-B14F-4D97-AF65-F5344CB8AC3E}">
        <p14:creationId xmlns:p14="http://schemas.microsoft.com/office/powerpoint/2010/main" xmlns="" val="382663685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ounded Rectangle 10"/>
          <p:cNvSpPr/>
          <p:nvPr/>
        </p:nvSpPr>
        <p:spPr>
          <a:xfrm>
            <a:off x="533400" y="990600"/>
            <a:ext cx="8229600" cy="10668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يشتكي كثير من الناس في العصر الحاضر من مشكلة عدم توفر الوقت ،  يقول مكانزي ، وريتشارد </a:t>
            </a:r>
          </a:p>
        </p:txBody>
      </p:sp>
      <p:sp>
        <p:nvSpPr>
          <p:cNvPr id="8" name="Rounded Rectangle 7"/>
          <p:cNvSpPr/>
          <p:nvPr/>
        </p:nvSpPr>
        <p:spPr>
          <a:xfrm>
            <a:off x="533400" y="2514600"/>
            <a:ext cx="8229600" cy="14478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 لا يوجد شخص لديه الوقت الكافي مؤكدين ذلك ثم يتبعان ذلك بقولهما : </a:t>
            </a:r>
          </a:p>
          <a:p>
            <a:pPr algn="ctr" rtl="1"/>
            <a:r>
              <a:rPr lang="ar-EG" sz="3200" dirty="0">
                <a:solidFill>
                  <a:schemeClr val="bg1"/>
                </a:solidFill>
              </a:rPr>
              <a:t>   ( هل الوقت هو المشكلة أم أنك أنت المشكلة </a:t>
            </a:r>
            <a:r>
              <a:rPr lang="ar-EG" sz="3200" dirty="0" smtClean="0">
                <a:solidFill>
                  <a:schemeClr val="bg1"/>
                </a:solidFill>
              </a:rPr>
              <a:t>)</a:t>
            </a:r>
            <a:endParaRPr lang="ar-EG" sz="3200" dirty="0">
              <a:solidFill>
                <a:schemeClr val="bg1"/>
              </a:solidFill>
            </a:endParaRPr>
          </a:p>
        </p:txBody>
      </p:sp>
      <p:sp>
        <p:nvSpPr>
          <p:cNvPr id="12" name="Rounded Rectangle 11"/>
          <p:cNvSpPr/>
          <p:nvPr/>
        </p:nvSpPr>
        <p:spPr>
          <a:xfrm>
            <a:off x="533400" y="4267200"/>
            <a:ext cx="8229600" cy="14478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 لكن مع ذلك كل شخص لديه كل ما هو متوافر من </a:t>
            </a:r>
            <a:endParaRPr lang="ar-EG" sz="3200" dirty="0" smtClean="0">
              <a:solidFill>
                <a:schemeClr val="bg1"/>
              </a:solidFill>
            </a:endParaRPr>
          </a:p>
          <a:p>
            <a:pPr algn="ctr" rtl="1"/>
            <a:r>
              <a:rPr lang="ar-EG" sz="3200" dirty="0" smtClean="0">
                <a:solidFill>
                  <a:schemeClr val="bg1"/>
                </a:solidFill>
              </a:rPr>
              <a:t>هذا </a:t>
            </a:r>
            <a:r>
              <a:rPr lang="ar-EG" sz="3200" dirty="0">
                <a:solidFill>
                  <a:schemeClr val="bg1"/>
                </a:solidFill>
              </a:rPr>
              <a:t>الوقت " </a:t>
            </a:r>
          </a:p>
          <a:p>
            <a:pPr algn="ctr" rtl="1"/>
            <a:r>
              <a:rPr lang="ar-EG" sz="3200" dirty="0">
                <a:solidFill>
                  <a:schemeClr val="bg1"/>
                </a:solidFill>
              </a:rPr>
              <a:t>            أنت المشكلة </a:t>
            </a:r>
            <a:r>
              <a:rPr lang="ar-EG" sz="3200" dirty="0" smtClean="0">
                <a:solidFill>
                  <a:schemeClr val="bg1"/>
                </a:solidFill>
              </a:rPr>
              <a:t>؟ </a:t>
            </a:r>
            <a:r>
              <a:rPr lang="ar-EG" sz="3200" dirty="0">
                <a:solidFill>
                  <a:schemeClr val="bg1"/>
                </a:solidFill>
              </a:rPr>
              <a:t>إذن ، هل الوقت هو المشكلة أم أنك </a:t>
            </a:r>
          </a:p>
        </p:txBody>
      </p:sp>
    </p:spTree>
    <p:extLst>
      <p:ext uri="{BB962C8B-B14F-4D97-AF65-F5344CB8AC3E}">
        <p14:creationId xmlns:p14="http://schemas.microsoft.com/office/powerpoint/2010/main" xmlns="" val="77749867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Horizontal Scroll 2"/>
          <p:cNvSpPr/>
          <p:nvPr/>
        </p:nvSpPr>
        <p:spPr>
          <a:xfrm>
            <a:off x="1828800" y="2362200"/>
            <a:ext cx="5562600" cy="21336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latin typeface="Gulim" panose="020B0600000101010101" pitchFamily="34" charset="-127"/>
                <a:ea typeface="Gulim" panose="020B0600000101010101" pitchFamily="34" charset="-127"/>
              </a:rPr>
              <a:t>فوائد التنظيم السليم للوقت </a:t>
            </a:r>
          </a:p>
        </p:txBody>
      </p:sp>
    </p:spTree>
    <p:extLst>
      <p:ext uri="{BB962C8B-B14F-4D97-AF65-F5344CB8AC3E}">
        <p14:creationId xmlns:p14="http://schemas.microsoft.com/office/powerpoint/2010/main" xmlns="" val="111018633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تحقيق نتائج أفضل في العمل</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تحسين نوعية العمل</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زيادة سرعة إنجاز العمل </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التخفيف من ضغط العمل</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2957926" y="228601"/>
            <a:ext cx="5957474" cy="761999"/>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a:latin typeface="SimHei" panose="02010609060101010101" pitchFamily="49" charset="-122"/>
              </a:rPr>
              <a:t>إن فوائد التنظيم السليم للوقت كثيرة منها</a:t>
            </a:r>
          </a:p>
        </p:txBody>
      </p:sp>
    </p:spTree>
    <p:extLst>
      <p:ext uri="{BB962C8B-B14F-4D97-AF65-F5344CB8AC3E}">
        <p14:creationId xmlns:p14="http://schemas.microsoft.com/office/powerpoint/2010/main" xmlns="" val="392373479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Horizontal Scroll 2"/>
          <p:cNvSpPr/>
          <p:nvPr/>
        </p:nvSpPr>
        <p:spPr>
          <a:xfrm>
            <a:off x="1828800" y="2362200"/>
            <a:ext cx="5562600" cy="21336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latin typeface="Gulim" panose="020B0600000101010101" pitchFamily="34" charset="-127"/>
                <a:ea typeface="Gulim" panose="020B0600000101010101" pitchFamily="34" charset="-127"/>
              </a:rPr>
              <a:t>خطوات تنظيم الوقت </a:t>
            </a:r>
          </a:p>
        </p:txBody>
      </p:sp>
    </p:spTree>
    <p:extLst>
      <p:ext uri="{BB962C8B-B14F-4D97-AF65-F5344CB8AC3E}">
        <p14:creationId xmlns:p14="http://schemas.microsoft.com/office/powerpoint/2010/main" xmlns="" val="376876479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0477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فكر في أهدافك</a:t>
            </a:r>
          </a:p>
        </p:txBody>
      </p:sp>
      <p:sp>
        <p:nvSpPr>
          <p:cNvPr id="3" name="Rectangle 4"/>
          <p:cNvSpPr>
            <a:spLocks noChangeArrowheads="1"/>
          </p:cNvSpPr>
          <p:nvPr/>
        </p:nvSpPr>
        <p:spPr bwMode="auto">
          <a:xfrm>
            <a:off x="1447801" y="20796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انظر إلى أدوارك في الحياة</a:t>
            </a:r>
          </a:p>
        </p:txBody>
      </p:sp>
      <p:sp>
        <p:nvSpPr>
          <p:cNvPr id="4" name="Rectangle 5"/>
          <p:cNvSpPr>
            <a:spLocks noChangeArrowheads="1"/>
          </p:cNvSpPr>
          <p:nvPr/>
        </p:nvSpPr>
        <p:spPr bwMode="auto">
          <a:xfrm>
            <a:off x="1447801" y="31115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حدد أهدافا لكل دور</a:t>
            </a:r>
          </a:p>
        </p:txBody>
      </p:sp>
      <p:sp>
        <p:nvSpPr>
          <p:cNvPr id="5" name="Rectangle 6"/>
          <p:cNvSpPr>
            <a:spLocks noChangeArrowheads="1"/>
          </p:cNvSpPr>
          <p:nvPr/>
        </p:nvSpPr>
        <p:spPr bwMode="auto">
          <a:xfrm>
            <a:off x="1447801" y="41433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نظم وهذا التنظيم هو أن تضع جدولاً أسبوعياً</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1191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1272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1353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2164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6"/>
          <p:cNvSpPr>
            <a:spLocks noChangeArrowheads="1"/>
          </p:cNvSpPr>
          <p:nvPr/>
        </p:nvSpPr>
        <p:spPr bwMode="auto">
          <a:xfrm>
            <a:off x="1447800" y="5210175"/>
            <a:ext cx="5932488" cy="504825"/>
          </a:xfrm>
          <a:prstGeom prst="rect">
            <a:avLst/>
          </a:prstGeom>
          <a:ln/>
          <a:extLst/>
        </p:spPr>
        <p:style>
          <a:lnRef idx="0">
            <a:schemeClr val="accent2"/>
          </a:lnRef>
          <a:fillRef idx="3">
            <a:schemeClr val="accent2"/>
          </a:fillRef>
          <a:effectRef idx="3">
            <a:schemeClr val="accent2"/>
          </a:effectRef>
          <a:fontRef idx="minor">
            <a:schemeClr val="lt1"/>
          </a:fontRef>
        </p:style>
        <p:txBody>
          <a:bodyPr wrap="none" anchor="ctr"/>
          <a:lstStyle/>
          <a:p>
            <a:pPr algn="ctr" rtl="1"/>
            <a:r>
              <a:rPr lang="ar-EG" altLang="zh-CN" sz="2400" b="1" dirty="0">
                <a:solidFill>
                  <a:srgbClr val="002060"/>
                </a:solidFill>
                <a:ea typeface="幼圆" pitchFamily="1" charset="-122"/>
              </a:rPr>
              <a:t>نفذ، وهنا حاول أن تلتزم بما وضعت من أهداف في أسبوعك</a:t>
            </a:r>
          </a:p>
        </p:txBody>
      </p:sp>
      <p:pic>
        <p:nvPicPr>
          <p:cNvPr id="13" name="Picture 10" descr="Green_01"/>
          <p:cNvPicPr>
            <a:picLocks noChangeAspect="1" noChangeArrowheads="1"/>
          </p:cNvPicPr>
          <p:nvPr/>
        </p:nvPicPr>
        <p:blipFill>
          <a:blip r:embed="rId3">
            <a:duotone>
              <a:prstClr val="black"/>
              <a:srgbClr val="C00000">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4" y="5283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138005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13"/>
                                        </p:tgtEl>
                                        <p:attrNameLst>
                                          <p:attrName>r</p:attrName>
                                        </p:attrNameLst>
                                      </p:cBhvr>
                                    </p:animRo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Horizontal Scroll 2"/>
          <p:cNvSpPr/>
          <p:nvPr/>
        </p:nvSpPr>
        <p:spPr>
          <a:xfrm>
            <a:off x="1828800" y="2362200"/>
            <a:ext cx="5562600" cy="21336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latin typeface="Gulim" panose="020B0600000101010101" pitchFamily="34" charset="-127"/>
                <a:ea typeface="Gulim" panose="020B0600000101010101" pitchFamily="34" charset="-127"/>
              </a:rPr>
              <a:t>قواعد إدارة وقتك بفعالية</a:t>
            </a:r>
          </a:p>
        </p:txBody>
      </p:sp>
    </p:spTree>
    <p:extLst>
      <p:ext uri="{BB962C8B-B14F-4D97-AF65-F5344CB8AC3E}">
        <p14:creationId xmlns:p14="http://schemas.microsoft.com/office/powerpoint/2010/main" xmlns="" val="254127482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9" name="AutoShape 1"/>
          <p:cNvSpPr>
            <a:spLocks noChangeArrowheads="1"/>
          </p:cNvSpPr>
          <p:nvPr/>
        </p:nvSpPr>
        <p:spPr bwMode="auto">
          <a:xfrm>
            <a:off x="1143000" y="4125912"/>
            <a:ext cx="5832612" cy="1101390"/>
          </a:xfrm>
          <a:prstGeom prst="roundRect">
            <a:avLst>
              <a:gd name="adj" fmla="val 11741"/>
            </a:avLst>
          </a:prstGeom>
          <a:gradFill rotWithShape="1">
            <a:gsLst>
              <a:gs pos="0">
                <a:srgbClr val="4F81BD"/>
              </a:gs>
              <a:gs pos="100000">
                <a:srgbClr val="B8CDE5"/>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أتقن فن الاتصال الهاتفي</a:t>
            </a:r>
            <a:endParaRPr lang="en-US" sz="3200" dirty="0">
              <a:solidFill>
                <a:srgbClr val="000000"/>
              </a:solidFill>
              <a:cs typeface="Arial" panose="020B0604020202020204" pitchFamily="34" charset="0"/>
            </a:endParaRPr>
          </a:p>
        </p:txBody>
      </p:sp>
      <p:sp>
        <p:nvSpPr>
          <p:cNvPr id="68" name="AutoShape 1"/>
          <p:cNvSpPr>
            <a:spLocks noChangeArrowheads="1"/>
          </p:cNvSpPr>
          <p:nvPr/>
        </p:nvSpPr>
        <p:spPr bwMode="auto">
          <a:xfrm>
            <a:off x="1143000" y="2679700"/>
            <a:ext cx="5832612" cy="1101390"/>
          </a:xfrm>
          <a:prstGeom prst="roundRect">
            <a:avLst>
              <a:gd name="adj" fmla="val 11741"/>
            </a:avLst>
          </a:prstGeom>
          <a:gradFill rotWithShape="1">
            <a:gsLst>
              <a:gs pos="0">
                <a:srgbClr val="C0504D"/>
              </a:gs>
              <a:gs pos="100000">
                <a:srgbClr val="E5BAB8"/>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كن قادراٌ على قول ( لا )</a:t>
            </a:r>
          </a:p>
        </p:txBody>
      </p:sp>
      <p:sp>
        <p:nvSpPr>
          <p:cNvPr id="67" name="AutoShape 1"/>
          <p:cNvSpPr>
            <a:spLocks noChangeArrowheads="1"/>
          </p:cNvSpPr>
          <p:nvPr/>
        </p:nvSpPr>
        <p:spPr bwMode="auto">
          <a:xfrm>
            <a:off x="1179516" y="1295400"/>
            <a:ext cx="5832612" cy="1101390"/>
          </a:xfrm>
          <a:prstGeom prst="roundRect">
            <a:avLst>
              <a:gd name="adj" fmla="val 11741"/>
            </a:avLst>
          </a:prstGeom>
          <a:gradFill rotWithShape="1">
            <a:gsLst>
              <a:gs pos="0">
                <a:srgbClr val="800080"/>
              </a:gs>
              <a:gs pos="100000">
                <a:srgbClr val="CD9ACD"/>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حدد أهدافك وأولويات</a:t>
            </a:r>
            <a:endParaRPr lang="en-US" sz="3200" dirty="0">
              <a:solidFill>
                <a:srgbClr val="000000"/>
              </a:solidFill>
              <a:cs typeface="Arial" panose="020B0604020202020204" pitchFamily="34" charset="0"/>
            </a:endParaRPr>
          </a:p>
        </p:txBody>
      </p:sp>
      <p:grpSp>
        <p:nvGrpSpPr>
          <p:cNvPr id="6" name="Group 5"/>
          <p:cNvGrpSpPr>
            <a:grpSpLocks/>
          </p:cNvGrpSpPr>
          <p:nvPr/>
        </p:nvGrpSpPr>
        <p:grpSpPr bwMode="auto">
          <a:xfrm>
            <a:off x="6677025" y="1143000"/>
            <a:ext cx="1323975" cy="1320800"/>
            <a:chOff x="0" y="0"/>
            <a:chExt cx="1360" cy="1356"/>
          </a:xfrm>
        </p:grpSpPr>
        <p:grpSp>
          <p:nvGrpSpPr>
            <p:cNvPr id="7" name="Group 6"/>
            <p:cNvGrpSpPr>
              <a:grpSpLocks/>
            </p:cNvGrpSpPr>
            <p:nvPr/>
          </p:nvGrpSpPr>
          <p:grpSpPr bwMode="auto">
            <a:xfrm>
              <a:off x="0" y="0"/>
              <a:ext cx="1360" cy="1356"/>
              <a:chOff x="0" y="0"/>
              <a:chExt cx="1248" cy="1240"/>
            </a:xfrm>
          </p:grpSpPr>
          <p:sp>
            <p:nvSpPr>
              <p:cNvPr id="9" name="Oval 7"/>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0" name="Oval 8"/>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1" name="Oval 9"/>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2" name="Oval 10"/>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3" name="Oval 11"/>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8" name="Oval 12"/>
            <p:cNvSpPr>
              <a:spLocks noChangeArrowheads="1"/>
            </p:cNvSpPr>
            <p:nvPr/>
          </p:nvSpPr>
          <p:spPr bwMode="auto">
            <a:xfrm>
              <a:off x="161" y="148"/>
              <a:ext cx="1052" cy="1054"/>
            </a:xfrm>
            <a:prstGeom prst="ellipse">
              <a:avLst/>
            </a:prstGeom>
            <a:gradFill rotWithShape="1">
              <a:gsLst>
                <a:gs pos="0">
                  <a:srgbClr val="3A003A"/>
                </a:gs>
                <a:gs pos="100000">
                  <a:srgbClr val="80008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14" name="Group 13"/>
          <p:cNvGrpSpPr>
            <a:grpSpLocks/>
          </p:cNvGrpSpPr>
          <p:nvPr/>
        </p:nvGrpSpPr>
        <p:grpSpPr bwMode="auto">
          <a:xfrm>
            <a:off x="6907213" y="1350963"/>
            <a:ext cx="879475" cy="885825"/>
            <a:chOff x="0" y="0"/>
            <a:chExt cx="876" cy="882"/>
          </a:xfrm>
        </p:grpSpPr>
        <p:sp>
          <p:nvSpPr>
            <p:cNvPr id="15" name="Oval 14"/>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6" name="Line 15"/>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7" name="Line 16"/>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8" name="Freeform 17"/>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9" name="Freeform 18"/>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0" name="Freeform 19"/>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1" name="Freeform 20"/>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2" name="Rectangle 21"/>
          <p:cNvSpPr>
            <a:spLocks noChangeArrowheads="1"/>
          </p:cNvSpPr>
          <p:nvPr/>
        </p:nvSpPr>
        <p:spPr bwMode="auto">
          <a:xfrm>
            <a:off x="7107171" y="14478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1</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27" name="Group 26"/>
          <p:cNvGrpSpPr>
            <a:grpSpLocks/>
          </p:cNvGrpSpPr>
          <p:nvPr/>
        </p:nvGrpSpPr>
        <p:grpSpPr bwMode="auto">
          <a:xfrm>
            <a:off x="6705600" y="2590800"/>
            <a:ext cx="1323975" cy="1320800"/>
            <a:chOff x="0" y="0"/>
            <a:chExt cx="1360" cy="1356"/>
          </a:xfrm>
        </p:grpSpPr>
        <p:grpSp>
          <p:nvGrpSpPr>
            <p:cNvPr id="28" name="Group 27"/>
            <p:cNvGrpSpPr>
              <a:grpSpLocks/>
            </p:cNvGrpSpPr>
            <p:nvPr/>
          </p:nvGrpSpPr>
          <p:grpSpPr bwMode="auto">
            <a:xfrm>
              <a:off x="0" y="0"/>
              <a:ext cx="1360" cy="1356"/>
              <a:chOff x="0" y="0"/>
              <a:chExt cx="1248" cy="1240"/>
            </a:xfrm>
          </p:grpSpPr>
          <p:sp>
            <p:nvSpPr>
              <p:cNvPr id="30" name="Oval 28"/>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1" name="Oval 29"/>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2" name="Oval 30"/>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3" name="Oval 31"/>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4" name="Oval 32"/>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9" name="Oval 33"/>
            <p:cNvSpPr>
              <a:spLocks noChangeArrowheads="1"/>
            </p:cNvSpPr>
            <p:nvPr/>
          </p:nvSpPr>
          <p:spPr bwMode="auto">
            <a:xfrm>
              <a:off x="161" y="148"/>
              <a:ext cx="1052" cy="1054"/>
            </a:xfrm>
            <a:prstGeom prst="ellipse">
              <a:avLst/>
            </a:prstGeom>
            <a:gradFill rotWithShape="1">
              <a:gsLst>
                <a:gs pos="0">
                  <a:srgbClr val="572423"/>
                </a:gs>
                <a:gs pos="100000">
                  <a:srgbClr val="C0504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35" name="Group 34"/>
          <p:cNvGrpSpPr>
            <a:grpSpLocks/>
          </p:cNvGrpSpPr>
          <p:nvPr/>
        </p:nvGrpSpPr>
        <p:grpSpPr bwMode="auto">
          <a:xfrm>
            <a:off x="6919913" y="2798764"/>
            <a:ext cx="879475" cy="885825"/>
            <a:chOff x="0" y="0"/>
            <a:chExt cx="876" cy="882"/>
          </a:xfrm>
        </p:grpSpPr>
        <p:sp>
          <p:nvSpPr>
            <p:cNvPr id="36" name="Oval 35"/>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7" name="Line 36"/>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8" name="Line 37"/>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9" name="Freeform 38"/>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0" name="Freeform 39"/>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1" name="Freeform 40"/>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2" name="Freeform 41"/>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3" name="Rectangle 42"/>
          <p:cNvSpPr>
            <a:spLocks noChangeArrowheads="1"/>
          </p:cNvSpPr>
          <p:nvPr/>
        </p:nvSpPr>
        <p:spPr bwMode="auto">
          <a:xfrm>
            <a:off x="7135746" y="28956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2</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48" name="Group 47"/>
          <p:cNvGrpSpPr>
            <a:grpSpLocks/>
          </p:cNvGrpSpPr>
          <p:nvPr/>
        </p:nvGrpSpPr>
        <p:grpSpPr bwMode="auto">
          <a:xfrm>
            <a:off x="6753225" y="3962400"/>
            <a:ext cx="1323975" cy="1320800"/>
            <a:chOff x="0" y="0"/>
            <a:chExt cx="1360" cy="1356"/>
          </a:xfrm>
        </p:grpSpPr>
        <p:grpSp>
          <p:nvGrpSpPr>
            <p:cNvPr id="49" name="Group 48"/>
            <p:cNvGrpSpPr>
              <a:grpSpLocks/>
            </p:cNvGrpSpPr>
            <p:nvPr/>
          </p:nvGrpSpPr>
          <p:grpSpPr bwMode="auto">
            <a:xfrm>
              <a:off x="0" y="0"/>
              <a:ext cx="1360" cy="1356"/>
              <a:chOff x="0" y="0"/>
              <a:chExt cx="1248" cy="1240"/>
            </a:xfrm>
          </p:grpSpPr>
          <p:sp>
            <p:nvSpPr>
              <p:cNvPr id="51" name="Oval 49"/>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2" name="Oval 50"/>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3" name="Oval 51"/>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4" name="Oval 52"/>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5" name="Oval 53"/>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50" name="Oval 54"/>
            <p:cNvSpPr>
              <a:spLocks noChangeArrowheads="1"/>
            </p:cNvSpPr>
            <p:nvPr/>
          </p:nvSpPr>
          <p:spPr bwMode="auto">
            <a:xfrm>
              <a:off x="161" y="148"/>
              <a:ext cx="1052" cy="1054"/>
            </a:xfrm>
            <a:prstGeom prst="ellipse">
              <a:avLst/>
            </a:prstGeom>
            <a:gradFill rotWithShape="1">
              <a:gsLst>
                <a:gs pos="0">
                  <a:srgbClr val="233B57"/>
                </a:gs>
                <a:gs pos="100000">
                  <a:srgbClr val="4F81B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56" name="Group 55"/>
          <p:cNvGrpSpPr>
            <a:grpSpLocks/>
          </p:cNvGrpSpPr>
          <p:nvPr/>
        </p:nvGrpSpPr>
        <p:grpSpPr bwMode="auto">
          <a:xfrm>
            <a:off x="6967538" y="4170363"/>
            <a:ext cx="879475" cy="885825"/>
            <a:chOff x="0" y="0"/>
            <a:chExt cx="876" cy="882"/>
          </a:xfrm>
        </p:grpSpPr>
        <p:sp>
          <p:nvSpPr>
            <p:cNvPr id="57" name="Oval 56"/>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8" name="Line 57"/>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9" name="Line 58"/>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60" name="Freeform 59"/>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61" name="Freeform 60"/>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62" name="Freeform 61"/>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63" name="Freeform 62"/>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64" name="Rectangle 63"/>
          <p:cNvSpPr>
            <a:spLocks noChangeArrowheads="1"/>
          </p:cNvSpPr>
          <p:nvPr/>
        </p:nvSpPr>
        <p:spPr bwMode="auto">
          <a:xfrm>
            <a:off x="7183371" y="42672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3</a:t>
            </a:r>
            <a:endParaRPr lang="ar-EG" altLang="en-US" sz="4000" dirty="0">
              <a:solidFill>
                <a:srgbClr val="000000"/>
              </a:solidFill>
              <a:latin typeface="Arial" panose="020B0604020202020204" pitchFamily="34" charset="0"/>
              <a:cs typeface="Arial" panose="020B0604020202020204" pitchFamily="34" charset="0"/>
            </a:endParaRPr>
          </a:p>
        </p:txBody>
      </p:sp>
      <p:sp>
        <p:nvSpPr>
          <p:cNvPr id="88" name="AutoShape 1"/>
          <p:cNvSpPr>
            <a:spLocks noChangeArrowheads="1"/>
          </p:cNvSpPr>
          <p:nvPr/>
        </p:nvSpPr>
        <p:spPr bwMode="auto">
          <a:xfrm>
            <a:off x="1143000" y="5422900"/>
            <a:ext cx="5832612" cy="1101390"/>
          </a:xfrm>
          <a:prstGeom prst="roundRect">
            <a:avLst>
              <a:gd name="adj" fmla="val 11741"/>
            </a:avLst>
          </a:prstGeom>
          <a:gradFill rotWithShape="1">
            <a:gsLst>
              <a:gs pos="0">
                <a:srgbClr val="833635"/>
              </a:gs>
              <a:gs pos="100000">
                <a:srgbClr val="C0504D"/>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التزم الاستراتيجيات الذكية</a:t>
            </a:r>
          </a:p>
        </p:txBody>
      </p:sp>
      <p:grpSp>
        <p:nvGrpSpPr>
          <p:cNvPr id="89" name="Group 88"/>
          <p:cNvGrpSpPr>
            <a:grpSpLocks/>
          </p:cNvGrpSpPr>
          <p:nvPr/>
        </p:nvGrpSpPr>
        <p:grpSpPr bwMode="auto">
          <a:xfrm>
            <a:off x="6705600" y="5334000"/>
            <a:ext cx="1323975" cy="1320800"/>
            <a:chOff x="0" y="0"/>
            <a:chExt cx="1360" cy="1356"/>
          </a:xfrm>
        </p:grpSpPr>
        <p:grpSp>
          <p:nvGrpSpPr>
            <p:cNvPr id="90" name="Group 89"/>
            <p:cNvGrpSpPr>
              <a:grpSpLocks/>
            </p:cNvGrpSpPr>
            <p:nvPr/>
          </p:nvGrpSpPr>
          <p:grpSpPr bwMode="auto">
            <a:xfrm>
              <a:off x="0" y="0"/>
              <a:ext cx="1360" cy="1356"/>
              <a:chOff x="0" y="0"/>
              <a:chExt cx="1248" cy="1240"/>
            </a:xfrm>
          </p:grpSpPr>
          <p:sp>
            <p:nvSpPr>
              <p:cNvPr id="92" name="Oval 28"/>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93" name="Oval 29"/>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94" name="Oval 30"/>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95" name="Oval 31"/>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96" name="Oval 32"/>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91" name="Oval 33"/>
            <p:cNvSpPr>
              <a:spLocks noChangeArrowheads="1"/>
            </p:cNvSpPr>
            <p:nvPr/>
          </p:nvSpPr>
          <p:spPr bwMode="auto">
            <a:xfrm>
              <a:off x="161" y="148"/>
              <a:ext cx="1052" cy="1054"/>
            </a:xfrm>
            <a:prstGeom prst="ellipse">
              <a:avLst/>
            </a:prstGeom>
            <a:gradFill rotWithShape="1">
              <a:gsLst>
                <a:gs pos="0">
                  <a:srgbClr val="572423"/>
                </a:gs>
                <a:gs pos="100000">
                  <a:srgbClr val="C0504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97" name="Group 96"/>
          <p:cNvGrpSpPr>
            <a:grpSpLocks/>
          </p:cNvGrpSpPr>
          <p:nvPr/>
        </p:nvGrpSpPr>
        <p:grpSpPr bwMode="auto">
          <a:xfrm>
            <a:off x="6919913" y="5541964"/>
            <a:ext cx="879475" cy="885825"/>
            <a:chOff x="0" y="0"/>
            <a:chExt cx="876" cy="882"/>
          </a:xfrm>
        </p:grpSpPr>
        <p:sp>
          <p:nvSpPr>
            <p:cNvPr id="98" name="Oval 97"/>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99" name="Line 36"/>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00" name="Line 37"/>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01" name="Freeform 100"/>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02" name="Freeform 101"/>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03" name="Freeform 102"/>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04" name="Freeform 103"/>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105" name="Rectangle 104"/>
          <p:cNvSpPr>
            <a:spLocks noChangeArrowheads="1"/>
          </p:cNvSpPr>
          <p:nvPr/>
        </p:nvSpPr>
        <p:spPr bwMode="auto">
          <a:xfrm>
            <a:off x="7135746" y="56388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4</a:t>
            </a:r>
            <a:endParaRPr lang="ar-EG" altLang="en-US" sz="4000" dirty="0">
              <a:solidFill>
                <a:srgbClr val="000000"/>
              </a:solidFill>
              <a:latin typeface="Arial" panose="020B0604020202020204" pitchFamily="34" charset="0"/>
              <a:cs typeface="Arial" panose="020B0604020202020204" pitchFamily="34" charset="0"/>
            </a:endParaRPr>
          </a:p>
        </p:txBody>
      </p:sp>
      <p:sp>
        <p:nvSpPr>
          <p:cNvPr id="106" name="AutoShape 7"/>
          <p:cNvSpPr>
            <a:spLocks noChangeArrowheads="1"/>
          </p:cNvSpPr>
          <p:nvPr/>
        </p:nvSpPr>
        <p:spPr bwMode="auto">
          <a:xfrm>
            <a:off x="1295400" y="282575"/>
            <a:ext cx="5957888" cy="708025"/>
          </a:xfrm>
          <a:prstGeom prst="roundRect">
            <a:avLst>
              <a:gd name="adj" fmla="val 50000"/>
            </a:avLst>
          </a:prstGeom>
          <a:gradFill rotWithShape="1">
            <a:gsLst>
              <a:gs pos="0">
                <a:srgbClr val="00B0F0"/>
              </a:gs>
              <a:gs pos="100000">
                <a:srgbClr val="3CA1E6">
                  <a:alpha val="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توجد أربع قواعد لإدارة الوقت</a:t>
            </a:r>
          </a:p>
        </p:txBody>
      </p:sp>
    </p:spTree>
    <p:extLst>
      <p:ext uri="{BB962C8B-B14F-4D97-AF65-F5344CB8AC3E}">
        <p14:creationId xmlns:p14="http://schemas.microsoft.com/office/powerpoint/2010/main" xmlns="" val="321769771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2000"/>
                                        <p:tgtEl>
                                          <p:spTgt spid="69"/>
                                        </p:tgtEl>
                                      </p:cBhvr>
                                    </p:animEffect>
                                    <p:anim calcmode="lin" valueType="num">
                                      <p:cBhvr>
                                        <p:cTn id="8" dur="2000" fill="hold"/>
                                        <p:tgtEl>
                                          <p:spTgt spid="69"/>
                                        </p:tgtEl>
                                        <p:attrNameLst>
                                          <p:attrName>style.rotation</p:attrName>
                                        </p:attrNameLst>
                                      </p:cBhvr>
                                      <p:tavLst>
                                        <p:tav tm="0">
                                          <p:val>
                                            <p:fltVal val="720"/>
                                          </p:val>
                                        </p:tav>
                                        <p:tav tm="100000">
                                          <p:val>
                                            <p:fltVal val="0"/>
                                          </p:val>
                                        </p:tav>
                                      </p:tavLst>
                                    </p:anim>
                                    <p:anim calcmode="lin" valueType="num">
                                      <p:cBhvr>
                                        <p:cTn id="9" dur="2000" fill="hold"/>
                                        <p:tgtEl>
                                          <p:spTgt spid="69"/>
                                        </p:tgtEl>
                                        <p:attrNameLst>
                                          <p:attrName>ppt_h</p:attrName>
                                        </p:attrNameLst>
                                      </p:cBhvr>
                                      <p:tavLst>
                                        <p:tav tm="0">
                                          <p:val>
                                            <p:fltVal val="0"/>
                                          </p:val>
                                        </p:tav>
                                        <p:tav tm="100000">
                                          <p:val>
                                            <p:strVal val="#ppt_h"/>
                                          </p:val>
                                        </p:tav>
                                      </p:tavLst>
                                    </p:anim>
                                    <p:anim calcmode="lin" valueType="num">
                                      <p:cBhvr>
                                        <p:cTn id="10" dur="2000" fill="hold"/>
                                        <p:tgtEl>
                                          <p:spTgt spid="69"/>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2000"/>
                                        <p:tgtEl>
                                          <p:spTgt spid="68"/>
                                        </p:tgtEl>
                                      </p:cBhvr>
                                    </p:animEffect>
                                    <p:anim calcmode="lin" valueType="num">
                                      <p:cBhvr>
                                        <p:cTn id="14" dur="2000" fill="hold"/>
                                        <p:tgtEl>
                                          <p:spTgt spid="68"/>
                                        </p:tgtEl>
                                        <p:attrNameLst>
                                          <p:attrName>style.rotation</p:attrName>
                                        </p:attrNameLst>
                                      </p:cBhvr>
                                      <p:tavLst>
                                        <p:tav tm="0">
                                          <p:val>
                                            <p:fltVal val="720"/>
                                          </p:val>
                                        </p:tav>
                                        <p:tav tm="100000">
                                          <p:val>
                                            <p:fltVal val="0"/>
                                          </p:val>
                                        </p:tav>
                                      </p:tavLst>
                                    </p:anim>
                                    <p:anim calcmode="lin" valueType="num">
                                      <p:cBhvr>
                                        <p:cTn id="15" dur="2000" fill="hold"/>
                                        <p:tgtEl>
                                          <p:spTgt spid="68"/>
                                        </p:tgtEl>
                                        <p:attrNameLst>
                                          <p:attrName>ppt_h</p:attrName>
                                        </p:attrNameLst>
                                      </p:cBhvr>
                                      <p:tavLst>
                                        <p:tav tm="0">
                                          <p:val>
                                            <p:fltVal val="0"/>
                                          </p:val>
                                        </p:tav>
                                        <p:tav tm="100000">
                                          <p:val>
                                            <p:strVal val="#ppt_h"/>
                                          </p:val>
                                        </p:tav>
                                      </p:tavLst>
                                    </p:anim>
                                    <p:anim calcmode="lin" valueType="num">
                                      <p:cBhvr>
                                        <p:cTn id="16" dur="2000" fill="hold"/>
                                        <p:tgtEl>
                                          <p:spTgt spid="6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2000"/>
                                        <p:tgtEl>
                                          <p:spTgt spid="67"/>
                                        </p:tgtEl>
                                      </p:cBhvr>
                                    </p:animEffect>
                                    <p:anim calcmode="lin" valueType="num">
                                      <p:cBhvr>
                                        <p:cTn id="20" dur="2000" fill="hold"/>
                                        <p:tgtEl>
                                          <p:spTgt spid="67"/>
                                        </p:tgtEl>
                                        <p:attrNameLst>
                                          <p:attrName>style.rotation</p:attrName>
                                        </p:attrNameLst>
                                      </p:cBhvr>
                                      <p:tavLst>
                                        <p:tav tm="0">
                                          <p:val>
                                            <p:fltVal val="720"/>
                                          </p:val>
                                        </p:tav>
                                        <p:tav tm="100000">
                                          <p:val>
                                            <p:fltVal val="0"/>
                                          </p:val>
                                        </p:tav>
                                      </p:tavLst>
                                    </p:anim>
                                    <p:anim calcmode="lin" valueType="num">
                                      <p:cBhvr>
                                        <p:cTn id="21" dur="2000" fill="hold"/>
                                        <p:tgtEl>
                                          <p:spTgt spid="67"/>
                                        </p:tgtEl>
                                        <p:attrNameLst>
                                          <p:attrName>ppt_h</p:attrName>
                                        </p:attrNameLst>
                                      </p:cBhvr>
                                      <p:tavLst>
                                        <p:tav tm="0">
                                          <p:val>
                                            <p:fltVal val="0"/>
                                          </p:val>
                                        </p:tav>
                                        <p:tav tm="100000">
                                          <p:val>
                                            <p:strVal val="#ppt_h"/>
                                          </p:val>
                                        </p:tav>
                                      </p:tavLst>
                                    </p:anim>
                                    <p:anim calcmode="lin" valueType="num">
                                      <p:cBhvr>
                                        <p:cTn id="22" dur="2000" fill="hold"/>
                                        <p:tgtEl>
                                          <p:spTgt spid="67"/>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style.rotation</p:attrName>
                                        </p:attrNameLst>
                                      </p:cBhvr>
                                      <p:tavLst>
                                        <p:tav tm="0">
                                          <p:val>
                                            <p:fltVal val="720"/>
                                          </p:val>
                                        </p:tav>
                                        <p:tav tm="100000">
                                          <p:val>
                                            <p:fltVal val="0"/>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 calcmode="lin" valueType="num">
                                      <p:cBhvr>
                                        <p:cTn id="28" dur="2000" fill="hold"/>
                                        <p:tgtEl>
                                          <p:spTgt spid="6"/>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style.rotation</p:attrName>
                                        </p:attrNameLst>
                                      </p:cBhvr>
                                      <p:tavLst>
                                        <p:tav tm="0">
                                          <p:val>
                                            <p:fltVal val="720"/>
                                          </p:val>
                                        </p:tav>
                                        <p:tav tm="100000">
                                          <p:val>
                                            <p:fltVal val="0"/>
                                          </p:val>
                                        </p:tav>
                                      </p:tavLst>
                                    </p:anim>
                                    <p:anim calcmode="lin" valueType="num">
                                      <p:cBhvr>
                                        <p:cTn id="33" dur="2000" fill="hold"/>
                                        <p:tgtEl>
                                          <p:spTgt spid="14"/>
                                        </p:tgtEl>
                                        <p:attrNameLst>
                                          <p:attrName>ppt_h</p:attrName>
                                        </p:attrNameLst>
                                      </p:cBhvr>
                                      <p:tavLst>
                                        <p:tav tm="0">
                                          <p:val>
                                            <p:fltVal val="0"/>
                                          </p:val>
                                        </p:tav>
                                        <p:tav tm="100000">
                                          <p:val>
                                            <p:strVal val="#ppt_h"/>
                                          </p:val>
                                        </p:tav>
                                      </p:tavLst>
                                    </p:anim>
                                    <p:anim calcmode="lin" valueType="num">
                                      <p:cBhvr>
                                        <p:cTn id="34" dur="2000" fill="hold"/>
                                        <p:tgtEl>
                                          <p:spTgt spid="14"/>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style.rotation</p:attrName>
                                        </p:attrNameLst>
                                      </p:cBhvr>
                                      <p:tavLst>
                                        <p:tav tm="0">
                                          <p:val>
                                            <p:fltVal val="720"/>
                                          </p:val>
                                        </p:tav>
                                        <p:tav tm="100000">
                                          <p:val>
                                            <p:fltVal val="0"/>
                                          </p:val>
                                        </p:tav>
                                      </p:tavLst>
                                    </p:anim>
                                    <p:anim calcmode="lin" valueType="num">
                                      <p:cBhvr>
                                        <p:cTn id="39" dur="2000" fill="hold"/>
                                        <p:tgtEl>
                                          <p:spTgt spid="22"/>
                                        </p:tgtEl>
                                        <p:attrNameLst>
                                          <p:attrName>ppt_h</p:attrName>
                                        </p:attrNameLst>
                                      </p:cBhvr>
                                      <p:tavLst>
                                        <p:tav tm="0">
                                          <p:val>
                                            <p:fltVal val="0"/>
                                          </p:val>
                                        </p:tav>
                                        <p:tav tm="100000">
                                          <p:val>
                                            <p:strVal val="#ppt_h"/>
                                          </p:val>
                                        </p:tav>
                                      </p:tavLst>
                                    </p:anim>
                                    <p:anim calcmode="lin" valueType="num">
                                      <p:cBhvr>
                                        <p:cTn id="40" dur="2000" fill="hold"/>
                                        <p:tgtEl>
                                          <p:spTgt spid="22"/>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2000"/>
                                        <p:tgtEl>
                                          <p:spTgt spid="27"/>
                                        </p:tgtEl>
                                      </p:cBhvr>
                                    </p:animEffect>
                                    <p:anim calcmode="lin" valueType="num">
                                      <p:cBhvr>
                                        <p:cTn id="44" dur="2000" fill="hold"/>
                                        <p:tgtEl>
                                          <p:spTgt spid="27"/>
                                        </p:tgtEl>
                                        <p:attrNameLst>
                                          <p:attrName>style.rotation</p:attrName>
                                        </p:attrNameLst>
                                      </p:cBhvr>
                                      <p:tavLst>
                                        <p:tav tm="0">
                                          <p:val>
                                            <p:fltVal val="720"/>
                                          </p:val>
                                        </p:tav>
                                        <p:tav tm="100000">
                                          <p:val>
                                            <p:fltVal val="0"/>
                                          </p:val>
                                        </p:tav>
                                      </p:tavLst>
                                    </p:anim>
                                    <p:anim calcmode="lin" valueType="num">
                                      <p:cBhvr>
                                        <p:cTn id="45" dur="2000" fill="hold"/>
                                        <p:tgtEl>
                                          <p:spTgt spid="27"/>
                                        </p:tgtEl>
                                        <p:attrNameLst>
                                          <p:attrName>ppt_h</p:attrName>
                                        </p:attrNameLst>
                                      </p:cBhvr>
                                      <p:tavLst>
                                        <p:tav tm="0">
                                          <p:val>
                                            <p:fltVal val="0"/>
                                          </p:val>
                                        </p:tav>
                                        <p:tav tm="100000">
                                          <p:val>
                                            <p:strVal val="#ppt_h"/>
                                          </p:val>
                                        </p:tav>
                                      </p:tavLst>
                                    </p:anim>
                                    <p:anim calcmode="lin" valueType="num">
                                      <p:cBhvr>
                                        <p:cTn id="46" dur="2000" fill="hold"/>
                                        <p:tgtEl>
                                          <p:spTgt spid="27"/>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2000"/>
                                        <p:tgtEl>
                                          <p:spTgt spid="35"/>
                                        </p:tgtEl>
                                      </p:cBhvr>
                                    </p:animEffect>
                                    <p:anim calcmode="lin" valueType="num">
                                      <p:cBhvr>
                                        <p:cTn id="50" dur="2000" fill="hold"/>
                                        <p:tgtEl>
                                          <p:spTgt spid="35"/>
                                        </p:tgtEl>
                                        <p:attrNameLst>
                                          <p:attrName>style.rotation</p:attrName>
                                        </p:attrNameLst>
                                      </p:cBhvr>
                                      <p:tavLst>
                                        <p:tav tm="0">
                                          <p:val>
                                            <p:fltVal val="720"/>
                                          </p:val>
                                        </p:tav>
                                        <p:tav tm="100000">
                                          <p:val>
                                            <p:fltVal val="0"/>
                                          </p:val>
                                        </p:tav>
                                      </p:tavLst>
                                    </p:anim>
                                    <p:anim calcmode="lin" valueType="num">
                                      <p:cBhvr>
                                        <p:cTn id="51" dur="2000" fill="hold"/>
                                        <p:tgtEl>
                                          <p:spTgt spid="35"/>
                                        </p:tgtEl>
                                        <p:attrNameLst>
                                          <p:attrName>ppt_h</p:attrName>
                                        </p:attrNameLst>
                                      </p:cBhvr>
                                      <p:tavLst>
                                        <p:tav tm="0">
                                          <p:val>
                                            <p:fltVal val="0"/>
                                          </p:val>
                                        </p:tav>
                                        <p:tav tm="100000">
                                          <p:val>
                                            <p:strVal val="#ppt_h"/>
                                          </p:val>
                                        </p:tav>
                                      </p:tavLst>
                                    </p:anim>
                                    <p:anim calcmode="lin" valueType="num">
                                      <p:cBhvr>
                                        <p:cTn id="52" dur="2000" fill="hold"/>
                                        <p:tgtEl>
                                          <p:spTgt spid="35"/>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2000"/>
                                        <p:tgtEl>
                                          <p:spTgt spid="43"/>
                                        </p:tgtEl>
                                      </p:cBhvr>
                                    </p:animEffect>
                                    <p:anim calcmode="lin" valueType="num">
                                      <p:cBhvr>
                                        <p:cTn id="56" dur="2000" fill="hold"/>
                                        <p:tgtEl>
                                          <p:spTgt spid="43"/>
                                        </p:tgtEl>
                                        <p:attrNameLst>
                                          <p:attrName>style.rotation</p:attrName>
                                        </p:attrNameLst>
                                      </p:cBhvr>
                                      <p:tavLst>
                                        <p:tav tm="0">
                                          <p:val>
                                            <p:fltVal val="720"/>
                                          </p:val>
                                        </p:tav>
                                        <p:tav tm="100000">
                                          <p:val>
                                            <p:fltVal val="0"/>
                                          </p:val>
                                        </p:tav>
                                      </p:tavLst>
                                    </p:anim>
                                    <p:anim calcmode="lin" valueType="num">
                                      <p:cBhvr>
                                        <p:cTn id="57" dur="2000" fill="hold"/>
                                        <p:tgtEl>
                                          <p:spTgt spid="43"/>
                                        </p:tgtEl>
                                        <p:attrNameLst>
                                          <p:attrName>ppt_h</p:attrName>
                                        </p:attrNameLst>
                                      </p:cBhvr>
                                      <p:tavLst>
                                        <p:tav tm="0">
                                          <p:val>
                                            <p:fltVal val="0"/>
                                          </p:val>
                                        </p:tav>
                                        <p:tav tm="100000">
                                          <p:val>
                                            <p:strVal val="#ppt_h"/>
                                          </p:val>
                                        </p:tav>
                                      </p:tavLst>
                                    </p:anim>
                                    <p:anim calcmode="lin" valueType="num">
                                      <p:cBhvr>
                                        <p:cTn id="58" dur="2000" fill="hold"/>
                                        <p:tgtEl>
                                          <p:spTgt spid="43"/>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2000"/>
                                        <p:tgtEl>
                                          <p:spTgt spid="48"/>
                                        </p:tgtEl>
                                      </p:cBhvr>
                                    </p:animEffect>
                                    <p:anim calcmode="lin" valueType="num">
                                      <p:cBhvr>
                                        <p:cTn id="62" dur="2000" fill="hold"/>
                                        <p:tgtEl>
                                          <p:spTgt spid="48"/>
                                        </p:tgtEl>
                                        <p:attrNameLst>
                                          <p:attrName>style.rotation</p:attrName>
                                        </p:attrNameLst>
                                      </p:cBhvr>
                                      <p:tavLst>
                                        <p:tav tm="0">
                                          <p:val>
                                            <p:fltVal val="720"/>
                                          </p:val>
                                        </p:tav>
                                        <p:tav tm="100000">
                                          <p:val>
                                            <p:fltVal val="0"/>
                                          </p:val>
                                        </p:tav>
                                      </p:tavLst>
                                    </p:anim>
                                    <p:anim calcmode="lin" valueType="num">
                                      <p:cBhvr>
                                        <p:cTn id="63" dur="2000" fill="hold"/>
                                        <p:tgtEl>
                                          <p:spTgt spid="48"/>
                                        </p:tgtEl>
                                        <p:attrNameLst>
                                          <p:attrName>ppt_h</p:attrName>
                                        </p:attrNameLst>
                                      </p:cBhvr>
                                      <p:tavLst>
                                        <p:tav tm="0">
                                          <p:val>
                                            <p:fltVal val="0"/>
                                          </p:val>
                                        </p:tav>
                                        <p:tav tm="100000">
                                          <p:val>
                                            <p:strVal val="#ppt_h"/>
                                          </p:val>
                                        </p:tav>
                                      </p:tavLst>
                                    </p:anim>
                                    <p:anim calcmode="lin" valueType="num">
                                      <p:cBhvr>
                                        <p:cTn id="64" dur="2000" fill="hold"/>
                                        <p:tgtEl>
                                          <p:spTgt spid="48"/>
                                        </p:tgtEl>
                                        <p:attrNameLst>
                                          <p:attrName>ppt_w</p:attrName>
                                        </p:attrNameLst>
                                      </p:cBhvr>
                                      <p:tavLst>
                                        <p:tav tm="0">
                                          <p:val>
                                            <p:fltVal val="0"/>
                                          </p:val>
                                        </p:tav>
                                        <p:tav tm="100000">
                                          <p:val>
                                            <p:strVal val="#ppt_w"/>
                                          </p:val>
                                        </p:tav>
                                      </p:tavLst>
                                    </p:anim>
                                  </p:childTnLst>
                                </p:cTn>
                              </p:par>
                              <p:par>
                                <p:cTn id="65" presetID="35"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2000"/>
                                        <p:tgtEl>
                                          <p:spTgt spid="56"/>
                                        </p:tgtEl>
                                      </p:cBhvr>
                                    </p:animEffect>
                                    <p:anim calcmode="lin" valueType="num">
                                      <p:cBhvr>
                                        <p:cTn id="68" dur="2000" fill="hold"/>
                                        <p:tgtEl>
                                          <p:spTgt spid="56"/>
                                        </p:tgtEl>
                                        <p:attrNameLst>
                                          <p:attrName>style.rotation</p:attrName>
                                        </p:attrNameLst>
                                      </p:cBhvr>
                                      <p:tavLst>
                                        <p:tav tm="0">
                                          <p:val>
                                            <p:fltVal val="720"/>
                                          </p:val>
                                        </p:tav>
                                        <p:tav tm="100000">
                                          <p:val>
                                            <p:fltVal val="0"/>
                                          </p:val>
                                        </p:tav>
                                      </p:tavLst>
                                    </p:anim>
                                    <p:anim calcmode="lin" valueType="num">
                                      <p:cBhvr>
                                        <p:cTn id="69" dur="2000" fill="hold"/>
                                        <p:tgtEl>
                                          <p:spTgt spid="56"/>
                                        </p:tgtEl>
                                        <p:attrNameLst>
                                          <p:attrName>ppt_h</p:attrName>
                                        </p:attrNameLst>
                                      </p:cBhvr>
                                      <p:tavLst>
                                        <p:tav tm="0">
                                          <p:val>
                                            <p:fltVal val="0"/>
                                          </p:val>
                                        </p:tav>
                                        <p:tav tm="100000">
                                          <p:val>
                                            <p:strVal val="#ppt_h"/>
                                          </p:val>
                                        </p:tav>
                                      </p:tavLst>
                                    </p:anim>
                                    <p:anim calcmode="lin" valueType="num">
                                      <p:cBhvr>
                                        <p:cTn id="70" dur="2000" fill="hold"/>
                                        <p:tgtEl>
                                          <p:spTgt spid="56"/>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2000"/>
                                        <p:tgtEl>
                                          <p:spTgt spid="64"/>
                                        </p:tgtEl>
                                      </p:cBhvr>
                                    </p:animEffect>
                                    <p:anim calcmode="lin" valueType="num">
                                      <p:cBhvr>
                                        <p:cTn id="74" dur="2000" fill="hold"/>
                                        <p:tgtEl>
                                          <p:spTgt spid="64"/>
                                        </p:tgtEl>
                                        <p:attrNameLst>
                                          <p:attrName>style.rotation</p:attrName>
                                        </p:attrNameLst>
                                      </p:cBhvr>
                                      <p:tavLst>
                                        <p:tav tm="0">
                                          <p:val>
                                            <p:fltVal val="720"/>
                                          </p:val>
                                        </p:tav>
                                        <p:tav tm="100000">
                                          <p:val>
                                            <p:fltVal val="0"/>
                                          </p:val>
                                        </p:tav>
                                      </p:tavLst>
                                    </p:anim>
                                    <p:anim calcmode="lin" valueType="num">
                                      <p:cBhvr>
                                        <p:cTn id="75" dur="2000" fill="hold"/>
                                        <p:tgtEl>
                                          <p:spTgt spid="64"/>
                                        </p:tgtEl>
                                        <p:attrNameLst>
                                          <p:attrName>ppt_h</p:attrName>
                                        </p:attrNameLst>
                                      </p:cBhvr>
                                      <p:tavLst>
                                        <p:tav tm="0">
                                          <p:val>
                                            <p:fltVal val="0"/>
                                          </p:val>
                                        </p:tav>
                                        <p:tav tm="100000">
                                          <p:val>
                                            <p:strVal val="#ppt_h"/>
                                          </p:val>
                                        </p:tav>
                                      </p:tavLst>
                                    </p:anim>
                                    <p:anim calcmode="lin" valueType="num">
                                      <p:cBhvr>
                                        <p:cTn id="76" dur="2000" fill="hold"/>
                                        <p:tgtEl>
                                          <p:spTgt spid="64"/>
                                        </p:tgtEl>
                                        <p:attrNameLst>
                                          <p:attrName>ppt_w</p:attrName>
                                        </p:attrNameLst>
                                      </p:cBhvr>
                                      <p:tavLst>
                                        <p:tav tm="0">
                                          <p:val>
                                            <p:fltVal val="0"/>
                                          </p:val>
                                        </p:tav>
                                        <p:tav tm="100000">
                                          <p:val>
                                            <p:strVal val="#ppt_w"/>
                                          </p:val>
                                        </p:tav>
                                      </p:tavLst>
                                    </p:anim>
                                  </p:childTnLst>
                                </p:cTn>
                              </p:par>
                              <p:par>
                                <p:cTn id="77" presetID="35" presetClass="entr" presetSubtype="0" fill="hold" grpId="0" nodeType="with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2000"/>
                                        <p:tgtEl>
                                          <p:spTgt spid="88"/>
                                        </p:tgtEl>
                                      </p:cBhvr>
                                    </p:animEffect>
                                    <p:anim calcmode="lin" valueType="num">
                                      <p:cBhvr>
                                        <p:cTn id="80" dur="2000" fill="hold"/>
                                        <p:tgtEl>
                                          <p:spTgt spid="88"/>
                                        </p:tgtEl>
                                        <p:attrNameLst>
                                          <p:attrName>style.rotation</p:attrName>
                                        </p:attrNameLst>
                                      </p:cBhvr>
                                      <p:tavLst>
                                        <p:tav tm="0">
                                          <p:val>
                                            <p:fltVal val="720"/>
                                          </p:val>
                                        </p:tav>
                                        <p:tav tm="100000">
                                          <p:val>
                                            <p:fltVal val="0"/>
                                          </p:val>
                                        </p:tav>
                                      </p:tavLst>
                                    </p:anim>
                                    <p:anim calcmode="lin" valueType="num">
                                      <p:cBhvr>
                                        <p:cTn id="81" dur="2000" fill="hold"/>
                                        <p:tgtEl>
                                          <p:spTgt spid="88"/>
                                        </p:tgtEl>
                                        <p:attrNameLst>
                                          <p:attrName>ppt_h</p:attrName>
                                        </p:attrNameLst>
                                      </p:cBhvr>
                                      <p:tavLst>
                                        <p:tav tm="0">
                                          <p:val>
                                            <p:fltVal val="0"/>
                                          </p:val>
                                        </p:tav>
                                        <p:tav tm="100000">
                                          <p:val>
                                            <p:strVal val="#ppt_h"/>
                                          </p:val>
                                        </p:tav>
                                      </p:tavLst>
                                    </p:anim>
                                    <p:anim calcmode="lin" valueType="num">
                                      <p:cBhvr>
                                        <p:cTn id="82" dur="2000" fill="hold"/>
                                        <p:tgtEl>
                                          <p:spTgt spid="88"/>
                                        </p:tgtEl>
                                        <p:attrNameLst>
                                          <p:attrName>ppt_w</p:attrName>
                                        </p:attrNameLst>
                                      </p:cBhvr>
                                      <p:tavLst>
                                        <p:tav tm="0">
                                          <p:val>
                                            <p:fltVal val="0"/>
                                          </p:val>
                                        </p:tav>
                                        <p:tav tm="100000">
                                          <p:val>
                                            <p:strVal val="#ppt_w"/>
                                          </p:val>
                                        </p:tav>
                                      </p:tavLst>
                                    </p:anim>
                                  </p:childTnLst>
                                </p:cTn>
                              </p:par>
                              <p:par>
                                <p:cTn id="83" presetID="35" presetClass="entr" presetSubtype="0" fill="hold" nodeType="withEffect">
                                  <p:stCondLst>
                                    <p:cond delay="0"/>
                                  </p:stCondLst>
                                  <p:childTnLst>
                                    <p:set>
                                      <p:cBhvr>
                                        <p:cTn id="84" dur="1" fill="hold">
                                          <p:stCondLst>
                                            <p:cond delay="0"/>
                                          </p:stCondLst>
                                        </p:cTn>
                                        <p:tgtEl>
                                          <p:spTgt spid="89"/>
                                        </p:tgtEl>
                                        <p:attrNameLst>
                                          <p:attrName>style.visibility</p:attrName>
                                        </p:attrNameLst>
                                      </p:cBhvr>
                                      <p:to>
                                        <p:strVal val="visible"/>
                                      </p:to>
                                    </p:set>
                                    <p:animEffect transition="in" filter="fade">
                                      <p:cBhvr>
                                        <p:cTn id="85" dur="2000"/>
                                        <p:tgtEl>
                                          <p:spTgt spid="89"/>
                                        </p:tgtEl>
                                      </p:cBhvr>
                                    </p:animEffect>
                                    <p:anim calcmode="lin" valueType="num">
                                      <p:cBhvr>
                                        <p:cTn id="86" dur="2000" fill="hold"/>
                                        <p:tgtEl>
                                          <p:spTgt spid="89"/>
                                        </p:tgtEl>
                                        <p:attrNameLst>
                                          <p:attrName>style.rotation</p:attrName>
                                        </p:attrNameLst>
                                      </p:cBhvr>
                                      <p:tavLst>
                                        <p:tav tm="0">
                                          <p:val>
                                            <p:fltVal val="720"/>
                                          </p:val>
                                        </p:tav>
                                        <p:tav tm="100000">
                                          <p:val>
                                            <p:fltVal val="0"/>
                                          </p:val>
                                        </p:tav>
                                      </p:tavLst>
                                    </p:anim>
                                    <p:anim calcmode="lin" valueType="num">
                                      <p:cBhvr>
                                        <p:cTn id="87" dur="2000" fill="hold"/>
                                        <p:tgtEl>
                                          <p:spTgt spid="89"/>
                                        </p:tgtEl>
                                        <p:attrNameLst>
                                          <p:attrName>ppt_h</p:attrName>
                                        </p:attrNameLst>
                                      </p:cBhvr>
                                      <p:tavLst>
                                        <p:tav tm="0">
                                          <p:val>
                                            <p:fltVal val="0"/>
                                          </p:val>
                                        </p:tav>
                                        <p:tav tm="100000">
                                          <p:val>
                                            <p:strVal val="#ppt_h"/>
                                          </p:val>
                                        </p:tav>
                                      </p:tavLst>
                                    </p:anim>
                                    <p:anim calcmode="lin" valueType="num">
                                      <p:cBhvr>
                                        <p:cTn id="88" dur="2000" fill="hold"/>
                                        <p:tgtEl>
                                          <p:spTgt spid="89"/>
                                        </p:tgtEl>
                                        <p:attrNameLst>
                                          <p:attrName>ppt_w</p:attrName>
                                        </p:attrNameLst>
                                      </p:cBhvr>
                                      <p:tavLst>
                                        <p:tav tm="0">
                                          <p:val>
                                            <p:fltVal val="0"/>
                                          </p:val>
                                        </p:tav>
                                        <p:tav tm="100000">
                                          <p:val>
                                            <p:strVal val="#ppt_w"/>
                                          </p:val>
                                        </p:tav>
                                      </p:tavLst>
                                    </p:anim>
                                  </p:childTnLst>
                                </p:cTn>
                              </p:par>
                              <p:par>
                                <p:cTn id="89" presetID="35" presetClass="entr" presetSubtype="0" fill="hold" nodeType="withEffect">
                                  <p:stCondLst>
                                    <p:cond delay="0"/>
                                  </p:stCondLst>
                                  <p:childTnLst>
                                    <p:set>
                                      <p:cBhvr>
                                        <p:cTn id="90" dur="1" fill="hold">
                                          <p:stCondLst>
                                            <p:cond delay="0"/>
                                          </p:stCondLst>
                                        </p:cTn>
                                        <p:tgtEl>
                                          <p:spTgt spid="97"/>
                                        </p:tgtEl>
                                        <p:attrNameLst>
                                          <p:attrName>style.visibility</p:attrName>
                                        </p:attrNameLst>
                                      </p:cBhvr>
                                      <p:to>
                                        <p:strVal val="visible"/>
                                      </p:to>
                                    </p:set>
                                    <p:animEffect transition="in" filter="fade">
                                      <p:cBhvr>
                                        <p:cTn id="91" dur="2000"/>
                                        <p:tgtEl>
                                          <p:spTgt spid="97"/>
                                        </p:tgtEl>
                                      </p:cBhvr>
                                    </p:animEffect>
                                    <p:anim calcmode="lin" valueType="num">
                                      <p:cBhvr>
                                        <p:cTn id="92" dur="2000" fill="hold"/>
                                        <p:tgtEl>
                                          <p:spTgt spid="97"/>
                                        </p:tgtEl>
                                        <p:attrNameLst>
                                          <p:attrName>style.rotation</p:attrName>
                                        </p:attrNameLst>
                                      </p:cBhvr>
                                      <p:tavLst>
                                        <p:tav tm="0">
                                          <p:val>
                                            <p:fltVal val="720"/>
                                          </p:val>
                                        </p:tav>
                                        <p:tav tm="100000">
                                          <p:val>
                                            <p:fltVal val="0"/>
                                          </p:val>
                                        </p:tav>
                                      </p:tavLst>
                                    </p:anim>
                                    <p:anim calcmode="lin" valueType="num">
                                      <p:cBhvr>
                                        <p:cTn id="93" dur="2000" fill="hold"/>
                                        <p:tgtEl>
                                          <p:spTgt spid="97"/>
                                        </p:tgtEl>
                                        <p:attrNameLst>
                                          <p:attrName>ppt_h</p:attrName>
                                        </p:attrNameLst>
                                      </p:cBhvr>
                                      <p:tavLst>
                                        <p:tav tm="0">
                                          <p:val>
                                            <p:fltVal val="0"/>
                                          </p:val>
                                        </p:tav>
                                        <p:tav tm="100000">
                                          <p:val>
                                            <p:strVal val="#ppt_h"/>
                                          </p:val>
                                        </p:tav>
                                      </p:tavLst>
                                    </p:anim>
                                    <p:anim calcmode="lin" valueType="num">
                                      <p:cBhvr>
                                        <p:cTn id="94" dur="2000" fill="hold"/>
                                        <p:tgtEl>
                                          <p:spTgt spid="97"/>
                                        </p:tgtEl>
                                        <p:attrNameLst>
                                          <p:attrName>ppt_w</p:attrName>
                                        </p:attrNameLst>
                                      </p:cBhvr>
                                      <p:tavLst>
                                        <p:tav tm="0">
                                          <p:val>
                                            <p:fltVal val="0"/>
                                          </p:val>
                                        </p:tav>
                                        <p:tav tm="100000">
                                          <p:val>
                                            <p:strVal val="#ppt_w"/>
                                          </p:val>
                                        </p:tav>
                                      </p:tavLst>
                                    </p:anim>
                                  </p:childTnLst>
                                </p:cTn>
                              </p:par>
                              <p:par>
                                <p:cTn id="95" presetID="35" presetClass="entr" presetSubtype="0" fill="hold" grpId="0" nodeType="withEffect">
                                  <p:stCondLst>
                                    <p:cond delay="0"/>
                                  </p:stCondLst>
                                  <p:childTnLst>
                                    <p:set>
                                      <p:cBhvr>
                                        <p:cTn id="96" dur="1" fill="hold">
                                          <p:stCondLst>
                                            <p:cond delay="0"/>
                                          </p:stCondLst>
                                        </p:cTn>
                                        <p:tgtEl>
                                          <p:spTgt spid="105"/>
                                        </p:tgtEl>
                                        <p:attrNameLst>
                                          <p:attrName>style.visibility</p:attrName>
                                        </p:attrNameLst>
                                      </p:cBhvr>
                                      <p:to>
                                        <p:strVal val="visible"/>
                                      </p:to>
                                    </p:set>
                                    <p:animEffect transition="in" filter="fade">
                                      <p:cBhvr>
                                        <p:cTn id="97" dur="2000"/>
                                        <p:tgtEl>
                                          <p:spTgt spid="105"/>
                                        </p:tgtEl>
                                      </p:cBhvr>
                                    </p:animEffect>
                                    <p:anim calcmode="lin" valueType="num">
                                      <p:cBhvr>
                                        <p:cTn id="98" dur="2000" fill="hold"/>
                                        <p:tgtEl>
                                          <p:spTgt spid="105"/>
                                        </p:tgtEl>
                                        <p:attrNameLst>
                                          <p:attrName>style.rotation</p:attrName>
                                        </p:attrNameLst>
                                      </p:cBhvr>
                                      <p:tavLst>
                                        <p:tav tm="0">
                                          <p:val>
                                            <p:fltVal val="720"/>
                                          </p:val>
                                        </p:tav>
                                        <p:tav tm="100000">
                                          <p:val>
                                            <p:fltVal val="0"/>
                                          </p:val>
                                        </p:tav>
                                      </p:tavLst>
                                    </p:anim>
                                    <p:anim calcmode="lin" valueType="num">
                                      <p:cBhvr>
                                        <p:cTn id="99" dur="2000" fill="hold"/>
                                        <p:tgtEl>
                                          <p:spTgt spid="105"/>
                                        </p:tgtEl>
                                        <p:attrNameLst>
                                          <p:attrName>ppt_h</p:attrName>
                                        </p:attrNameLst>
                                      </p:cBhvr>
                                      <p:tavLst>
                                        <p:tav tm="0">
                                          <p:val>
                                            <p:fltVal val="0"/>
                                          </p:val>
                                        </p:tav>
                                        <p:tav tm="100000">
                                          <p:val>
                                            <p:strVal val="#ppt_h"/>
                                          </p:val>
                                        </p:tav>
                                      </p:tavLst>
                                    </p:anim>
                                    <p:anim calcmode="lin" valueType="num">
                                      <p:cBhvr>
                                        <p:cTn id="100" dur="2000" fill="hold"/>
                                        <p:tgtEl>
                                          <p:spTgt spid="10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8" grpId="0" animBg="1"/>
      <p:bldP spid="67" grpId="0" animBg="1"/>
      <p:bldP spid="22" grpId="0"/>
      <p:bldP spid="43" grpId="0"/>
      <p:bldP spid="64" grpId="0"/>
      <p:bldP spid="88" grpId="0" animBg="1"/>
      <p:bldP spid="10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محددة</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متفق عليها</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واقعية ممكنة التحقيق</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مرتبط إنجازها بزمن</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2957926" y="228601"/>
            <a:ext cx="5957474" cy="761999"/>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smtClean="0">
                <a:latin typeface="SimHei" panose="02010609060101010101" pitchFamily="49" charset="-122"/>
              </a:rPr>
              <a:t>حدد أهدافك مواصفات الأهداف الذكية</a:t>
            </a:r>
            <a:endParaRPr lang="ar-EG" sz="3200" dirty="0">
              <a:latin typeface="SimHei" panose="02010609060101010101" pitchFamily="49" charset="-122"/>
            </a:endParaRPr>
          </a:p>
        </p:txBody>
      </p:sp>
    </p:spTree>
    <p:extLst>
      <p:ext uri="{BB962C8B-B14F-4D97-AF65-F5344CB8AC3E}">
        <p14:creationId xmlns:p14="http://schemas.microsoft.com/office/powerpoint/2010/main" xmlns="" val="297662327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3" name="Group 2"/>
          <p:cNvGrpSpPr>
            <a:grpSpLocks/>
          </p:cNvGrpSpPr>
          <p:nvPr/>
        </p:nvGrpSpPr>
        <p:grpSpPr bwMode="auto">
          <a:xfrm>
            <a:off x="2677355" y="1748782"/>
            <a:ext cx="2065735" cy="2752725"/>
            <a:chOff x="0" y="0"/>
            <a:chExt cx="2754313" cy="2752725"/>
          </a:xfrm>
        </p:grpSpPr>
        <p:grpSp>
          <p:nvGrpSpPr>
            <p:cNvPr id="24" name="Group 3"/>
            <p:cNvGrpSpPr>
              <a:grpSpLocks noChangeAspect="1"/>
            </p:cNvGrpSpPr>
            <p:nvPr/>
          </p:nvGrpSpPr>
          <p:grpSpPr bwMode="auto">
            <a:xfrm>
              <a:off x="0" y="0"/>
              <a:ext cx="2754313" cy="2752725"/>
              <a:chOff x="0" y="0"/>
              <a:chExt cx="3060000" cy="3060000"/>
            </a:xfrm>
          </p:grpSpPr>
          <p:sp>
            <p:nvSpPr>
              <p:cNvPr id="37" name="椭圆 2"/>
              <p:cNvSpPr>
                <a:spLocks noChangeAspect="1"/>
              </p:cNvSpPr>
              <p:nvPr/>
            </p:nvSpPr>
            <p:spPr bwMode="auto">
              <a:xfrm>
                <a:off x="0" y="0"/>
                <a:ext cx="3060000" cy="3060000"/>
              </a:xfrm>
              <a:prstGeom prst="ellipse">
                <a:avLst/>
              </a:prstGeom>
              <a:noFill/>
              <a:ln w="76200">
                <a:solidFill>
                  <a:srgbClr val="595959"/>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endParaRPr lang="zh-CN" altLang="en-US">
                  <a:solidFill>
                    <a:srgbClr val="FFFFFF"/>
                  </a:solidFill>
                  <a:latin typeface="Calibri" panose="020F0502020204030204" pitchFamily="34" charset="0"/>
                  <a:ea typeface="宋体" panose="02010600030101010101" pitchFamily="2" charset="-122"/>
                </a:endParaRPr>
              </a:p>
            </p:txBody>
          </p:sp>
          <p:sp>
            <p:nvSpPr>
              <p:cNvPr id="38" name="椭圆 3"/>
              <p:cNvSpPr>
                <a:spLocks noChangeAspect="1"/>
              </p:cNvSpPr>
              <p:nvPr/>
            </p:nvSpPr>
            <p:spPr bwMode="auto">
              <a:xfrm>
                <a:off x="234571" y="234706"/>
                <a:ext cx="2590858" cy="2590588"/>
              </a:xfrm>
              <a:prstGeom prst="ellipse">
                <a:avLst/>
              </a:prstGeom>
              <a:solidFill>
                <a:schemeClr val="bg1">
                  <a:alpha val="25098"/>
                </a:schemeClr>
              </a:solidFill>
              <a:ln w="76200">
                <a:solidFill>
                  <a:srgbClr val="595959">
                    <a:alpha val="25098"/>
                  </a:srgbClr>
                </a:solidFill>
                <a:round/>
                <a:headEnd/>
                <a:tailEnd/>
              </a:ln>
            </p:spPr>
            <p:txBody>
              <a:bodyPr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endParaRPr lang="zh-CN" altLang="en-US">
                  <a:solidFill>
                    <a:srgbClr val="FFFFFF"/>
                  </a:solidFill>
                  <a:latin typeface="Calibri" panose="020F0502020204030204" pitchFamily="34" charset="0"/>
                  <a:ea typeface="宋体" panose="02010600030101010101" pitchFamily="2" charset="-122"/>
                </a:endParaRPr>
              </a:p>
            </p:txBody>
          </p:sp>
        </p:grpSp>
        <p:sp>
          <p:nvSpPr>
            <p:cNvPr id="36" name="Rectangle 13"/>
            <p:cNvSpPr>
              <a:spLocks noChangeArrowheads="1"/>
            </p:cNvSpPr>
            <p:nvPr/>
          </p:nvSpPr>
          <p:spPr bwMode="auto">
            <a:xfrm>
              <a:off x="690563" y="1022350"/>
              <a:ext cx="13731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endParaRPr lang="ar-EG" altLang="zh-CN" sz="2000">
                <a:solidFill>
                  <a:srgbClr val="404040"/>
                </a:solidFill>
                <a:latin typeface="Microsoft YaHei" panose="020B0503020204020204" pitchFamily="34" charset="-122"/>
                <a:ea typeface="Microsoft YaHei" panose="020B0503020204020204" pitchFamily="34" charset="-122"/>
              </a:endParaRPr>
            </a:p>
          </p:txBody>
        </p:sp>
      </p:grpSp>
      <p:grpSp>
        <p:nvGrpSpPr>
          <p:cNvPr id="39" name="Group 7"/>
          <p:cNvGrpSpPr>
            <a:grpSpLocks/>
          </p:cNvGrpSpPr>
          <p:nvPr/>
        </p:nvGrpSpPr>
        <p:grpSpPr bwMode="auto">
          <a:xfrm>
            <a:off x="4422812" y="1607167"/>
            <a:ext cx="3278981" cy="726181"/>
            <a:chOff x="0" y="0"/>
            <a:chExt cx="4371975" cy="388938"/>
          </a:xfrm>
        </p:grpSpPr>
        <p:sp>
          <p:nvSpPr>
            <p:cNvPr id="40" name="矩形 6"/>
            <p:cNvSpPr>
              <a:spLocks/>
            </p:cNvSpPr>
            <p:nvPr/>
          </p:nvSpPr>
          <p:spPr bwMode="auto">
            <a:xfrm>
              <a:off x="0" y="0"/>
              <a:ext cx="4371975" cy="388938"/>
            </a:xfrm>
            <a:prstGeom prst="rect">
              <a:avLst/>
            </a:prstGeom>
            <a:solidFill>
              <a:srgbClr val="22BAD8">
                <a:alpha val="85097"/>
              </a:srgbClr>
            </a:solidFill>
            <a:ln w="12700">
              <a:solidFill>
                <a:schemeClr val="bg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41" name="TextBox 146"/>
            <p:cNvSpPr txBox="1">
              <a:spLocks noChangeArrowheads="1"/>
            </p:cNvSpPr>
            <p:nvPr/>
          </p:nvSpPr>
          <p:spPr bwMode="auto">
            <a:xfrm>
              <a:off x="193675" y="19437"/>
              <a:ext cx="4178300" cy="313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ar-SA" sz="3200" dirty="0" err="1">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cs typeface="AGA Aladdin Regular" pitchFamily="2" charset="-78"/>
                </a:rPr>
                <a:t>الإسم</a:t>
              </a:r>
              <a:endParaRPr lang="zh-CN" altLang="en-US" sz="3000" dirty="0">
                <a:solidFill>
                  <a:schemeClr val="bg1"/>
                </a:solidFill>
                <a:latin typeface="Microsoft YaHei" panose="020B0503020204020204" pitchFamily="34" charset="-122"/>
                <a:ea typeface="Microsoft YaHei" panose="020B0503020204020204" pitchFamily="34" charset="-122"/>
              </a:endParaRPr>
            </a:p>
          </p:txBody>
        </p:sp>
      </p:grpSp>
      <p:grpSp>
        <p:nvGrpSpPr>
          <p:cNvPr id="42" name="Group 11"/>
          <p:cNvGrpSpPr>
            <a:grpSpLocks/>
          </p:cNvGrpSpPr>
          <p:nvPr/>
        </p:nvGrpSpPr>
        <p:grpSpPr bwMode="auto">
          <a:xfrm>
            <a:off x="4905006" y="2801294"/>
            <a:ext cx="2796778" cy="735783"/>
            <a:chOff x="0" y="0"/>
            <a:chExt cx="3729037" cy="388937"/>
          </a:xfrm>
          <a:noFill/>
        </p:grpSpPr>
        <p:sp>
          <p:nvSpPr>
            <p:cNvPr id="43" name="矩形 5"/>
            <p:cNvSpPr>
              <a:spLocks/>
            </p:cNvSpPr>
            <p:nvPr/>
          </p:nvSpPr>
          <p:spPr bwMode="auto">
            <a:xfrm>
              <a:off x="0" y="0"/>
              <a:ext cx="3729037" cy="388937"/>
            </a:xfrm>
            <a:prstGeom prst="rect">
              <a:avLst/>
            </a:prstGeom>
            <a:grpFill/>
            <a:ln w="12700">
              <a:solidFill>
                <a:schemeClr val="bg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44" name="TextBox 146"/>
            <p:cNvSpPr txBox="1">
              <a:spLocks noChangeArrowheads="1"/>
            </p:cNvSpPr>
            <p:nvPr/>
          </p:nvSpPr>
          <p:spPr bwMode="auto">
            <a:xfrm>
              <a:off x="255587" y="55562"/>
              <a:ext cx="3473450" cy="30911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ar-SA" sz="3200" dirty="0">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cs typeface="AGA Aladdin Regular" pitchFamily="2" charset="-78"/>
                </a:rPr>
                <a:t>العمل</a:t>
              </a:r>
              <a:endParaRPr lang="zh-CN" altLang="en-US" sz="3000" dirty="0">
                <a:solidFill>
                  <a:schemeClr val="bg1"/>
                </a:solidFill>
                <a:latin typeface="Microsoft YaHei" panose="020B0503020204020204" pitchFamily="34" charset="-122"/>
                <a:ea typeface="Microsoft YaHei" panose="020B0503020204020204" pitchFamily="34" charset="-122"/>
              </a:endParaRPr>
            </a:p>
          </p:txBody>
        </p:sp>
      </p:grpSp>
      <p:grpSp>
        <p:nvGrpSpPr>
          <p:cNvPr id="45" name="Group 15"/>
          <p:cNvGrpSpPr>
            <a:grpSpLocks/>
          </p:cNvGrpSpPr>
          <p:nvPr/>
        </p:nvGrpSpPr>
        <p:grpSpPr bwMode="auto">
          <a:xfrm>
            <a:off x="4422812" y="3976022"/>
            <a:ext cx="3278981" cy="724172"/>
            <a:chOff x="0" y="0"/>
            <a:chExt cx="4371975" cy="388937"/>
          </a:xfrm>
        </p:grpSpPr>
        <p:sp>
          <p:nvSpPr>
            <p:cNvPr id="46" name="矩形 4"/>
            <p:cNvSpPr>
              <a:spLocks/>
            </p:cNvSpPr>
            <p:nvPr/>
          </p:nvSpPr>
          <p:spPr bwMode="auto">
            <a:xfrm>
              <a:off x="0" y="0"/>
              <a:ext cx="4371975" cy="388937"/>
            </a:xfrm>
            <a:prstGeom prst="rect">
              <a:avLst/>
            </a:prstGeom>
            <a:solidFill>
              <a:srgbClr val="595959">
                <a:alpha val="79999"/>
              </a:srgbClr>
            </a:solidFill>
            <a:ln w="12700">
              <a:solidFill>
                <a:schemeClr val="bg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47" name="TextBox 146"/>
            <p:cNvSpPr txBox="1">
              <a:spLocks noChangeArrowheads="1"/>
            </p:cNvSpPr>
            <p:nvPr/>
          </p:nvSpPr>
          <p:spPr bwMode="auto">
            <a:xfrm>
              <a:off x="193675" y="55562"/>
              <a:ext cx="4178300" cy="314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ar-SA" sz="3200" dirty="0">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cs typeface="AGA Aladdin Regular" pitchFamily="2" charset="-78"/>
                </a:rPr>
                <a:t>لماذا ؟</a:t>
              </a:r>
            </a:p>
          </p:txBody>
        </p:sp>
      </p:grpSp>
      <p:grpSp>
        <p:nvGrpSpPr>
          <p:cNvPr id="48" name="Group 19"/>
          <p:cNvGrpSpPr>
            <a:grpSpLocks/>
          </p:cNvGrpSpPr>
          <p:nvPr/>
        </p:nvGrpSpPr>
        <p:grpSpPr bwMode="auto">
          <a:xfrm>
            <a:off x="3915605" y="1588422"/>
            <a:ext cx="560785" cy="741362"/>
            <a:chOff x="0" y="0"/>
            <a:chExt cx="747713" cy="741362"/>
          </a:xfrm>
        </p:grpSpPr>
        <p:grpSp>
          <p:nvGrpSpPr>
            <p:cNvPr id="49" name="Group 20"/>
            <p:cNvGrpSpPr>
              <a:grpSpLocks noChangeAspect="1"/>
            </p:cNvGrpSpPr>
            <p:nvPr/>
          </p:nvGrpSpPr>
          <p:grpSpPr bwMode="auto">
            <a:xfrm>
              <a:off x="3175" y="0"/>
              <a:ext cx="741363" cy="741362"/>
              <a:chOff x="0" y="0"/>
              <a:chExt cx="823237" cy="823237"/>
            </a:xfrm>
          </p:grpSpPr>
          <p:sp>
            <p:nvSpPr>
              <p:cNvPr id="51" name="椭圆 11"/>
              <p:cNvSpPr>
                <a:spLocks noChangeAspect="1" noChangeArrowheads="1"/>
              </p:cNvSpPr>
              <p:nvPr/>
            </p:nvSpPr>
            <p:spPr bwMode="auto">
              <a:xfrm>
                <a:off x="0" y="0"/>
                <a:ext cx="823237" cy="82323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52" name="椭圆 12"/>
              <p:cNvSpPr>
                <a:spLocks noChangeAspect="1"/>
              </p:cNvSpPr>
              <p:nvPr/>
            </p:nvSpPr>
            <p:spPr bwMode="auto">
              <a:xfrm>
                <a:off x="51620" y="51621"/>
                <a:ext cx="720000" cy="720000"/>
              </a:xfrm>
              <a:prstGeom prst="ellipse">
                <a:avLst/>
              </a:prstGeom>
              <a:solidFill>
                <a:srgbClr val="22BAD8">
                  <a:alpha val="79999"/>
                </a:srgbClr>
              </a:solidFill>
              <a:ln w="12700">
                <a:solidFill>
                  <a:srgbClr val="1E8FB2"/>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grpSp>
        <p:sp>
          <p:nvSpPr>
            <p:cNvPr id="50" name="Rectangle 13"/>
            <p:cNvSpPr>
              <a:spLocks noChangeArrowheads="1"/>
            </p:cNvSpPr>
            <p:nvPr/>
          </p:nvSpPr>
          <p:spPr bwMode="auto">
            <a:xfrm>
              <a:off x="0" y="171450"/>
              <a:ext cx="7477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000" dirty="0">
                  <a:solidFill>
                    <a:schemeClr val="bg1"/>
                  </a:solidFill>
                  <a:latin typeface="Microsoft YaHei" panose="020B0503020204020204" pitchFamily="34" charset="-122"/>
                  <a:ea typeface="Microsoft YaHei" panose="020B0503020204020204" pitchFamily="34" charset="-122"/>
                </a:rPr>
                <a:t>1</a:t>
              </a: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grpSp>
      <p:grpSp>
        <p:nvGrpSpPr>
          <p:cNvPr id="53" name="Group 24"/>
          <p:cNvGrpSpPr>
            <a:grpSpLocks/>
          </p:cNvGrpSpPr>
          <p:nvPr/>
        </p:nvGrpSpPr>
        <p:grpSpPr bwMode="auto">
          <a:xfrm>
            <a:off x="4446617" y="2755257"/>
            <a:ext cx="560785" cy="739775"/>
            <a:chOff x="0" y="0"/>
            <a:chExt cx="747713" cy="739775"/>
          </a:xfrm>
        </p:grpSpPr>
        <p:grpSp>
          <p:nvGrpSpPr>
            <p:cNvPr id="54" name="Group 25"/>
            <p:cNvGrpSpPr>
              <a:grpSpLocks noChangeAspect="1"/>
            </p:cNvGrpSpPr>
            <p:nvPr/>
          </p:nvGrpSpPr>
          <p:grpSpPr bwMode="auto">
            <a:xfrm>
              <a:off x="3175" y="0"/>
              <a:ext cx="739775" cy="739775"/>
              <a:chOff x="0" y="0"/>
              <a:chExt cx="822211" cy="822211"/>
            </a:xfrm>
          </p:grpSpPr>
          <p:sp>
            <p:nvSpPr>
              <p:cNvPr id="56" name="椭圆 8"/>
              <p:cNvSpPr>
                <a:spLocks noChangeAspect="1" noChangeArrowheads="1"/>
              </p:cNvSpPr>
              <p:nvPr/>
            </p:nvSpPr>
            <p:spPr bwMode="auto">
              <a:xfrm>
                <a:off x="0" y="0"/>
                <a:ext cx="822211" cy="822211"/>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57" name="椭圆 9"/>
              <p:cNvSpPr>
                <a:spLocks noChangeAspect="1"/>
              </p:cNvSpPr>
              <p:nvPr/>
            </p:nvSpPr>
            <p:spPr bwMode="auto">
              <a:xfrm>
                <a:off x="51168" y="51168"/>
                <a:ext cx="719876" cy="719876"/>
              </a:xfrm>
              <a:prstGeom prst="ellipse">
                <a:avLst/>
              </a:prstGeom>
              <a:solidFill>
                <a:srgbClr val="7F7F7F">
                  <a:alpha val="79999"/>
                </a:srgbClr>
              </a:solidFill>
              <a:ln w="12700">
                <a:solidFill>
                  <a:srgbClr val="7F7F7F"/>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grpSp>
        <p:sp>
          <p:nvSpPr>
            <p:cNvPr id="55" name="Rectangle 13"/>
            <p:cNvSpPr>
              <a:spLocks noChangeArrowheads="1"/>
            </p:cNvSpPr>
            <p:nvPr/>
          </p:nvSpPr>
          <p:spPr bwMode="auto">
            <a:xfrm>
              <a:off x="0" y="169863"/>
              <a:ext cx="7477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000" dirty="0">
                  <a:solidFill>
                    <a:schemeClr val="bg1"/>
                  </a:solidFill>
                  <a:latin typeface="Microsoft YaHei" panose="020B0503020204020204" pitchFamily="34" charset="-122"/>
                  <a:ea typeface="Microsoft YaHei" panose="020B0503020204020204" pitchFamily="34" charset="-122"/>
                </a:rPr>
                <a:t>2</a:t>
              </a: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grpSp>
      <p:grpSp>
        <p:nvGrpSpPr>
          <p:cNvPr id="58" name="Group 29"/>
          <p:cNvGrpSpPr>
            <a:grpSpLocks/>
          </p:cNvGrpSpPr>
          <p:nvPr/>
        </p:nvGrpSpPr>
        <p:grpSpPr bwMode="auto">
          <a:xfrm>
            <a:off x="3915605" y="3930007"/>
            <a:ext cx="560785" cy="739775"/>
            <a:chOff x="0" y="0"/>
            <a:chExt cx="747713" cy="739775"/>
          </a:xfrm>
        </p:grpSpPr>
        <p:grpSp>
          <p:nvGrpSpPr>
            <p:cNvPr id="59" name="Group 30"/>
            <p:cNvGrpSpPr>
              <a:grpSpLocks noChangeAspect="1"/>
            </p:cNvGrpSpPr>
            <p:nvPr/>
          </p:nvGrpSpPr>
          <p:grpSpPr bwMode="auto">
            <a:xfrm>
              <a:off x="4763" y="0"/>
              <a:ext cx="739775" cy="739775"/>
              <a:chOff x="0" y="0"/>
              <a:chExt cx="822355" cy="822355"/>
            </a:xfrm>
          </p:grpSpPr>
          <p:sp>
            <p:nvSpPr>
              <p:cNvPr id="61" name="椭圆 14"/>
              <p:cNvSpPr>
                <a:spLocks noChangeAspect="1" noChangeArrowheads="1"/>
              </p:cNvSpPr>
              <p:nvPr/>
            </p:nvSpPr>
            <p:spPr bwMode="auto">
              <a:xfrm>
                <a:off x="0" y="0"/>
                <a:ext cx="822355" cy="822355"/>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62" name="椭圆 15"/>
              <p:cNvSpPr>
                <a:spLocks noChangeAspect="1"/>
              </p:cNvSpPr>
              <p:nvPr/>
            </p:nvSpPr>
            <p:spPr bwMode="auto">
              <a:xfrm>
                <a:off x="51176" y="51177"/>
                <a:ext cx="720002" cy="720002"/>
              </a:xfrm>
              <a:prstGeom prst="ellipse">
                <a:avLst/>
              </a:prstGeom>
              <a:solidFill>
                <a:srgbClr val="595959">
                  <a:alpha val="79999"/>
                </a:srgbClr>
              </a:solidFill>
              <a:ln w="12700">
                <a:solidFill>
                  <a:srgbClr val="595959"/>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grpSp>
        <p:sp>
          <p:nvSpPr>
            <p:cNvPr id="60" name="Rectangle 13"/>
            <p:cNvSpPr>
              <a:spLocks noChangeArrowheads="1"/>
            </p:cNvSpPr>
            <p:nvPr/>
          </p:nvSpPr>
          <p:spPr bwMode="auto">
            <a:xfrm>
              <a:off x="0" y="169863"/>
              <a:ext cx="7477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000" dirty="0">
                  <a:solidFill>
                    <a:schemeClr val="bg1"/>
                  </a:solidFill>
                  <a:latin typeface="Microsoft YaHei" panose="020B0503020204020204" pitchFamily="34" charset="-122"/>
                  <a:ea typeface="Microsoft YaHei" panose="020B0503020204020204" pitchFamily="34" charset="-122"/>
                </a:rPr>
                <a:t>3</a:t>
              </a: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grpSp>
      <p:pic>
        <p:nvPicPr>
          <p:cNvPr id="66" name="صورة 65" descr="1312988697.jpg"/>
          <p:cNvPicPr>
            <a:picLocks noChangeAspect="1"/>
          </p:cNvPicPr>
          <p:nvPr/>
        </p:nvPicPr>
        <p:blipFill>
          <a:blip r:embed="rId3">
            <a:clrChange>
              <a:clrFrom>
                <a:srgbClr val="FFFFFF"/>
              </a:clrFrom>
              <a:clrTo>
                <a:srgbClr val="FFFFFF">
                  <a:alpha val="0"/>
                </a:srgbClr>
              </a:clrTo>
            </a:clrChange>
          </a:blip>
          <a:stretch>
            <a:fillRect/>
          </a:stretch>
        </p:blipFill>
        <p:spPr>
          <a:xfrm>
            <a:off x="2976988" y="2169487"/>
            <a:ext cx="1468434" cy="1880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252891289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1000" fill="hold"/>
                                        <p:tgtEl>
                                          <p:spTgt spid="48"/>
                                        </p:tgtEl>
                                        <p:attrNameLst>
                                          <p:attrName>ppt_w</p:attrName>
                                        </p:attrNameLst>
                                      </p:cBhvr>
                                      <p:tavLst>
                                        <p:tav tm="0">
                                          <p:val>
                                            <p:fltVal val="0"/>
                                          </p:val>
                                        </p:tav>
                                        <p:tav tm="100000">
                                          <p:val>
                                            <p:strVal val="#ppt_w"/>
                                          </p:val>
                                        </p:tav>
                                      </p:tavLst>
                                    </p:anim>
                                    <p:anim calcmode="lin" valueType="num">
                                      <p:cBhvr>
                                        <p:cTn id="14" dur="1000" fill="hold"/>
                                        <p:tgtEl>
                                          <p:spTgt spid="48"/>
                                        </p:tgtEl>
                                        <p:attrNameLst>
                                          <p:attrName>ppt_h</p:attrName>
                                        </p:attrNameLst>
                                      </p:cBhvr>
                                      <p:tavLst>
                                        <p:tav tm="0">
                                          <p:val>
                                            <p:fltVal val="0"/>
                                          </p:val>
                                        </p:tav>
                                        <p:tav tm="100000">
                                          <p:val>
                                            <p:strVal val="#ppt_h"/>
                                          </p:val>
                                        </p:tav>
                                      </p:tavLst>
                                    </p:anim>
                                    <p:anim calcmode="lin" valueType="num">
                                      <p:cBhvr>
                                        <p:cTn id="15"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300"/>
                                  </p:stCondLst>
                                  <p:childTnLst>
                                    <p:set>
                                      <p:cBhvr>
                                        <p:cTn id="18" dur="1" fill="hold">
                                          <p:stCondLst>
                                            <p:cond delay="0"/>
                                          </p:stCondLst>
                                        </p:cTn>
                                        <p:tgtEl>
                                          <p:spTgt spid="53"/>
                                        </p:tgtEl>
                                        <p:attrNameLst>
                                          <p:attrName>style.visibility</p:attrName>
                                        </p:attrNameLst>
                                      </p:cBhvr>
                                      <p:to>
                                        <p:strVal val="visible"/>
                                      </p:to>
                                    </p:set>
                                    <p:anim calcmode="lin" valueType="num">
                                      <p:cBhvr>
                                        <p:cTn id="19" dur="1000" fill="hold"/>
                                        <p:tgtEl>
                                          <p:spTgt spid="53"/>
                                        </p:tgtEl>
                                        <p:attrNameLst>
                                          <p:attrName>ppt_w</p:attrName>
                                        </p:attrNameLst>
                                      </p:cBhvr>
                                      <p:tavLst>
                                        <p:tav tm="0">
                                          <p:val>
                                            <p:fltVal val="0"/>
                                          </p:val>
                                        </p:tav>
                                        <p:tav tm="100000">
                                          <p:val>
                                            <p:strVal val="#ppt_w"/>
                                          </p:val>
                                        </p:tav>
                                      </p:tavLst>
                                    </p:anim>
                                    <p:anim calcmode="lin" valueType="num">
                                      <p:cBhvr>
                                        <p:cTn id="20" dur="1000" fill="hold"/>
                                        <p:tgtEl>
                                          <p:spTgt spid="53"/>
                                        </p:tgtEl>
                                        <p:attrNameLst>
                                          <p:attrName>ppt_h</p:attrName>
                                        </p:attrNameLst>
                                      </p:cBhvr>
                                      <p:tavLst>
                                        <p:tav tm="0">
                                          <p:val>
                                            <p:fltVal val="0"/>
                                          </p:val>
                                        </p:tav>
                                        <p:tav tm="100000">
                                          <p:val>
                                            <p:strVal val="#ppt_h"/>
                                          </p:val>
                                        </p:tav>
                                      </p:tavLst>
                                    </p:anim>
                                    <p:anim calcmode="lin" valueType="num">
                                      <p:cBhvr>
                                        <p:cTn id="21" dur="1000" fill="hold"/>
                                        <p:tgtEl>
                                          <p:spTgt spid="5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3"/>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600"/>
                                  </p:stCondLst>
                                  <p:childTnLst>
                                    <p:set>
                                      <p:cBhvr>
                                        <p:cTn id="24" dur="1" fill="hold">
                                          <p:stCondLst>
                                            <p:cond delay="0"/>
                                          </p:stCondLst>
                                        </p:cTn>
                                        <p:tgtEl>
                                          <p:spTgt spid="58"/>
                                        </p:tgtEl>
                                        <p:attrNameLst>
                                          <p:attrName>style.visibility</p:attrName>
                                        </p:attrNameLst>
                                      </p:cBhvr>
                                      <p:to>
                                        <p:strVal val="visible"/>
                                      </p:to>
                                    </p:set>
                                    <p:anim calcmode="lin" valueType="num">
                                      <p:cBhvr>
                                        <p:cTn id="25" dur="1000" fill="hold"/>
                                        <p:tgtEl>
                                          <p:spTgt spid="58"/>
                                        </p:tgtEl>
                                        <p:attrNameLst>
                                          <p:attrName>ppt_w</p:attrName>
                                        </p:attrNameLst>
                                      </p:cBhvr>
                                      <p:tavLst>
                                        <p:tav tm="0">
                                          <p:val>
                                            <p:fltVal val="0"/>
                                          </p:val>
                                        </p:tav>
                                        <p:tav tm="100000">
                                          <p:val>
                                            <p:strVal val="#ppt_w"/>
                                          </p:val>
                                        </p:tav>
                                      </p:tavLst>
                                    </p:anim>
                                    <p:anim calcmode="lin" valueType="num">
                                      <p:cBhvr>
                                        <p:cTn id="26" dur="1000" fill="hold"/>
                                        <p:tgtEl>
                                          <p:spTgt spid="58"/>
                                        </p:tgtEl>
                                        <p:attrNameLst>
                                          <p:attrName>ppt_h</p:attrName>
                                        </p:attrNameLst>
                                      </p:cBhvr>
                                      <p:tavLst>
                                        <p:tav tm="0">
                                          <p:val>
                                            <p:fltVal val="0"/>
                                          </p:val>
                                        </p:tav>
                                        <p:tav tm="100000">
                                          <p:val>
                                            <p:strVal val="#ppt_h"/>
                                          </p:val>
                                        </p:tav>
                                      </p:tavLst>
                                    </p:anim>
                                    <p:anim calcmode="lin" valueType="num">
                                      <p:cBhvr>
                                        <p:cTn id="27" dur="1000" fill="hold"/>
                                        <p:tgtEl>
                                          <p:spTgt spid="5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8"/>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2600"/>
                            </p:stCondLst>
                            <p:childTnLst>
                              <p:par>
                                <p:cTn id="30" presetID="22" presetClass="entr" presetSubtype="8"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par>
                                <p:cTn id="36" presetID="22" presetClass="entr" presetSubtype="8"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2114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دون خسارة الآخرين </a:t>
            </a:r>
          </a:p>
        </p:txBody>
      </p:sp>
      <p:sp>
        <p:nvSpPr>
          <p:cNvPr id="3" name="Rectangle 4"/>
          <p:cNvSpPr>
            <a:spLocks noChangeArrowheads="1"/>
          </p:cNvSpPr>
          <p:nvPr/>
        </p:nvSpPr>
        <p:spPr bwMode="auto">
          <a:xfrm>
            <a:off x="1447801" y="3146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بتأدب وبصوت غير مرتفع ولا منفر</a:t>
            </a:r>
          </a:p>
        </p:txBody>
      </p:sp>
      <p:sp>
        <p:nvSpPr>
          <p:cNvPr id="4" name="Rectangle 5"/>
          <p:cNvSpPr>
            <a:spLocks noChangeArrowheads="1"/>
          </p:cNvSpPr>
          <p:nvPr/>
        </p:nvSpPr>
        <p:spPr bwMode="auto">
          <a:xfrm>
            <a:off x="1447801" y="4178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مع ذكر البدائل</a:t>
            </a:r>
          </a:p>
        </p:txBody>
      </p:sp>
      <p:sp>
        <p:nvSpPr>
          <p:cNvPr id="5" name="Rectangle 6"/>
          <p:cNvSpPr>
            <a:spLocks noChangeArrowheads="1"/>
          </p:cNvSpPr>
          <p:nvPr/>
        </p:nvSpPr>
        <p:spPr bwMode="auto">
          <a:xfrm>
            <a:off x="1447801" y="5210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بعد ذكر المبررات وأسباب الرفض</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2185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194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202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5283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2957926" y="228601"/>
            <a:ext cx="5957474" cy="761999"/>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a:latin typeface="SimHei" panose="02010609060101010101" pitchFamily="49" charset="-122"/>
              </a:rPr>
              <a:t>كن قادراً على قول </a:t>
            </a:r>
            <a:r>
              <a:rPr lang="ar-EG" sz="3200" dirty="0" smtClean="0">
                <a:latin typeface="SimHei" panose="02010609060101010101" pitchFamily="49" charset="-122"/>
              </a:rPr>
              <a:t>(لا)</a:t>
            </a:r>
            <a:endParaRPr lang="ar-EG" sz="3200" dirty="0">
              <a:latin typeface="SimHei" panose="02010609060101010101" pitchFamily="49" charset="-122"/>
            </a:endParaRPr>
          </a:p>
        </p:txBody>
      </p:sp>
      <p:sp>
        <p:nvSpPr>
          <p:cNvPr id="12" name="Rectangle 11"/>
          <p:cNvSpPr/>
          <p:nvPr/>
        </p:nvSpPr>
        <p:spPr>
          <a:xfrm>
            <a:off x="2213036" y="1143000"/>
            <a:ext cx="4721164" cy="584775"/>
          </a:xfrm>
          <a:prstGeom prst="rect">
            <a:avLst/>
          </a:prstGeom>
        </p:spPr>
        <p:txBody>
          <a:bodyPr wrap="none">
            <a:spAutoFit/>
          </a:bodyPr>
          <a:lstStyle/>
          <a:p>
            <a:r>
              <a:rPr lang="ar-SA" sz="3200" dirty="0"/>
              <a:t>الوسائل التي تمكنك من قول (  لا )</a:t>
            </a:r>
            <a:endParaRPr lang="en-US" sz="3200" dirty="0"/>
          </a:p>
        </p:txBody>
      </p:sp>
    </p:spTree>
    <p:extLst>
      <p:ext uri="{BB962C8B-B14F-4D97-AF65-F5344CB8AC3E}">
        <p14:creationId xmlns:p14="http://schemas.microsoft.com/office/powerpoint/2010/main" xmlns="" val="305356697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2114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قم بإعداد دليل خاص بأرقام الهواتف التي تتعامل </a:t>
            </a:r>
            <a:r>
              <a:rPr lang="ar-EG" altLang="zh-CN" sz="2400" b="1" dirty="0" smtClean="0">
                <a:solidFill>
                  <a:srgbClr val="002060"/>
                </a:solidFill>
                <a:ea typeface="幼圆" pitchFamily="1" charset="-122"/>
              </a:rPr>
              <a:t>معها</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1447801" y="3146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حدد الهدف من المكالمات </a:t>
            </a:r>
            <a:r>
              <a:rPr lang="ar-EG" altLang="zh-CN" sz="2400" b="1" dirty="0" smtClean="0">
                <a:solidFill>
                  <a:srgbClr val="002060"/>
                </a:solidFill>
                <a:ea typeface="幼圆" pitchFamily="1" charset="-122"/>
              </a:rPr>
              <a:t>الهاتفية</a:t>
            </a:r>
            <a:endParaRPr lang="ar-EG" altLang="zh-CN" sz="2400" b="1" dirty="0">
              <a:solidFill>
                <a:srgbClr val="002060"/>
              </a:solidFill>
              <a:ea typeface="幼圆" pitchFamily="1" charset="-122"/>
            </a:endParaRPr>
          </a:p>
        </p:txBody>
      </p:sp>
      <p:sp>
        <p:nvSpPr>
          <p:cNvPr id="4" name="Rectangle 5"/>
          <p:cNvSpPr>
            <a:spLocks noChangeArrowheads="1"/>
          </p:cNvSpPr>
          <p:nvPr/>
        </p:nvSpPr>
        <p:spPr bwMode="auto">
          <a:xfrm>
            <a:off x="1447801" y="4178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حدد زمن المكالمة قبل أن تبدأ بها</a:t>
            </a:r>
          </a:p>
        </p:txBody>
      </p:sp>
      <p:sp>
        <p:nvSpPr>
          <p:cNvPr id="5" name="Rectangle 6"/>
          <p:cNvSpPr>
            <a:spLocks noChangeArrowheads="1"/>
          </p:cNvSpPr>
          <p:nvPr/>
        </p:nvSpPr>
        <p:spPr bwMode="auto">
          <a:xfrm>
            <a:off x="1447801" y="5210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كلف أحد أفراد أسرتك بالرد على المكالمات خلال انشغالك </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2185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194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202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5283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2957926" y="228601"/>
            <a:ext cx="5957474" cy="761999"/>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a:latin typeface="SimHei" panose="02010609060101010101" pitchFamily="49" charset="-122"/>
              </a:rPr>
              <a:t>أتقن فن الاتصال الهاتفي</a:t>
            </a:r>
          </a:p>
        </p:txBody>
      </p:sp>
      <p:sp>
        <p:nvSpPr>
          <p:cNvPr id="12" name="Rectangle 11"/>
          <p:cNvSpPr/>
          <p:nvPr/>
        </p:nvSpPr>
        <p:spPr>
          <a:xfrm>
            <a:off x="2213036" y="1143000"/>
            <a:ext cx="4990469" cy="584775"/>
          </a:xfrm>
          <a:prstGeom prst="rect">
            <a:avLst/>
          </a:prstGeom>
        </p:spPr>
        <p:txBody>
          <a:bodyPr wrap="none">
            <a:spAutoFit/>
          </a:bodyPr>
          <a:lstStyle/>
          <a:p>
            <a:r>
              <a:rPr lang="ar-SA" sz="3200" dirty="0"/>
              <a:t> توصيات لتحسين فعالية إدارة الهاتف</a:t>
            </a:r>
          </a:p>
        </p:txBody>
      </p:sp>
    </p:spTree>
    <p:extLst>
      <p:ext uri="{BB962C8B-B14F-4D97-AF65-F5344CB8AC3E}">
        <p14:creationId xmlns:p14="http://schemas.microsoft.com/office/powerpoint/2010/main" xmlns="" val="426867407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كن </a:t>
            </a:r>
            <a:r>
              <a:rPr lang="ar-EG" altLang="zh-CN" sz="2400" b="1" dirty="0" smtClean="0">
                <a:solidFill>
                  <a:srgbClr val="002060"/>
                </a:solidFill>
                <a:ea typeface="幼圆" pitchFamily="1" charset="-122"/>
              </a:rPr>
              <a:t>حازما</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لا تبدأ دائماً من الصفر</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درب نفسك على إنجاز العمل</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تعرف على مضيعات وقتك وتجنبها</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2957926" y="228601"/>
            <a:ext cx="5957474" cy="761999"/>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a:latin typeface="SimHei" panose="02010609060101010101" pitchFamily="49" charset="-122"/>
              </a:rPr>
              <a:t>التزم الإستراتيجيات الذكية</a:t>
            </a:r>
          </a:p>
        </p:txBody>
      </p:sp>
    </p:spTree>
    <p:extLst>
      <p:ext uri="{BB962C8B-B14F-4D97-AF65-F5344CB8AC3E}">
        <p14:creationId xmlns:p14="http://schemas.microsoft.com/office/powerpoint/2010/main" xmlns="" val="158844302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Horizontal Scroll 2"/>
          <p:cNvSpPr/>
          <p:nvPr/>
        </p:nvSpPr>
        <p:spPr>
          <a:xfrm>
            <a:off x="1828800" y="2362200"/>
            <a:ext cx="5562600" cy="21336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latin typeface="Gulim" panose="020B0600000101010101" pitchFamily="34" charset="-127"/>
                <a:ea typeface="Gulim" panose="020B0600000101010101" pitchFamily="34" charset="-127"/>
              </a:rPr>
              <a:t>ضع التوتر تحت سيطرتك </a:t>
            </a:r>
          </a:p>
        </p:txBody>
      </p:sp>
    </p:spTree>
    <p:extLst>
      <p:ext uri="{BB962C8B-B14F-4D97-AF65-F5344CB8AC3E}">
        <p14:creationId xmlns:p14="http://schemas.microsoft.com/office/powerpoint/2010/main" xmlns="" val="307160317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كن متفائلاً </a:t>
            </a:r>
            <a:r>
              <a:rPr lang="ar-EG" altLang="zh-CN" sz="2400" b="1" dirty="0" smtClean="0">
                <a:solidFill>
                  <a:srgbClr val="002060"/>
                </a:solidFill>
                <a:ea typeface="幼圆" pitchFamily="1" charset="-122"/>
              </a:rPr>
              <a:t>وانظر </a:t>
            </a:r>
            <a:r>
              <a:rPr lang="ar-EG" altLang="zh-CN" sz="2400" b="1" dirty="0">
                <a:solidFill>
                  <a:srgbClr val="002060"/>
                </a:solidFill>
                <a:ea typeface="幼圆" pitchFamily="1" charset="-122"/>
              </a:rPr>
              <a:t>إلى الأخطاء كفرص للتعلم</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ارفض أن تسمح للآخرين بتوتيرك</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قل أشياء إيجابية تعزز الثقة والافتخار بنفسك</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أثن على نفسك عندما تقوم بعمل جيد</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6513488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Wave 1"/>
          <p:cNvSpPr/>
          <p:nvPr/>
        </p:nvSpPr>
        <p:spPr>
          <a:xfrm>
            <a:off x="1752600" y="2133600"/>
            <a:ext cx="5257800" cy="2590800"/>
          </a:xfrm>
          <a:prstGeom prst="wave">
            <a:avLst/>
          </a:prstGeom>
        </p:spPr>
        <p:style>
          <a:lnRef idx="1">
            <a:schemeClr val="accent5"/>
          </a:lnRef>
          <a:fillRef idx="3">
            <a:schemeClr val="accent5"/>
          </a:fillRef>
          <a:effectRef idx="2">
            <a:schemeClr val="accent5"/>
          </a:effectRef>
          <a:fontRef idx="minor">
            <a:schemeClr val="lt1"/>
          </a:fontRef>
        </p:style>
        <p:txBody>
          <a:bodyPr rtlCol="1" anchor="ctr"/>
          <a:lstStyle/>
          <a:p>
            <a:pPr algn="ctr"/>
            <a:r>
              <a:rPr lang="ar-EG" sz="5000" dirty="0">
                <a:solidFill>
                  <a:schemeClr val="lt1"/>
                </a:solidFill>
              </a:rPr>
              <a:t>اليوم التدريبي الثانى</a:t>
            </a:r>
          </a:p>
        </p:txBody>
      </p:sp>
    </p:spTree>
    <p:extLst>
      <p:ext uri="{BB962C8B-B14F-4D97-AF65-F5344CB8AC3E}">
        <p14:creationId xmlns:p14="http://schemas.microsoft.com/office/powerpoint/2010/main" xmlns="" val="316245437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1"/>
          <p:cNvSpPr>
            <a:spLocks noChangeArrowheads="1"/>
          </p:cNvSpPr>
          <p:nvPr/>
        </p:nvSpPr>
        <p:spPr bwMode="auto">
          <a:xfrm>
            <a:off x="1143000" y="4659312"/>
            <a:ext cx="5832612" cy="1101390"/>
          </a:xfrm>
          <a:prstGeom prst="roundRect">
            <a:avLst>
              <a:gd name="adj" fmla="val 11741"/>
            </a:avLst>
          </a:prstGeom>
          <a:gradFill rotWithShape="1">
            <a:gsLst>
              <a:gs pos="0">
                <a:srgbClr val="4F81BD"/>
              </a:gs>
              <a:gs pos="100000">
                <a:srgbClr val="B8CDE5"/>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الجلسة الثانية</a:t>
            </a:r>
          </a:p>
          <a:p>
            <a:pPr algn="ctr" rtl="1" fontAlgn="base">
              <a:spcBef>
                <a:spcPct val="0"/>
              </a:spcBef>
              <a:spcAft>
                <a:spcPct val="0"/>
              </a:spcAft>
            </a:pPr>
            <a:r>
              <a:rPr lang="ar-EG" sz="3200" dirty="0">
                <a:solidFill>
                  <a:srgbClr val="000000"/>
                </a:solidFill>
                <a:cs typeface="Arial" panose="020B0604020202020204" pitchFamily="34" charset="0"/>
              </a:rPr>
              <a:t>(أدوات استثمار الوقت )</a:t>
            </a:r>
          </a:p>
        </p:txBody>
      </p:sp>
      <p:sp>
        <p:nvSpPr>
          <p:cNvPr id="5" name="AutoShape 1"/>
          <p:cNvSpPr>
            <a:spLocks noChangeArrowheads="1"/>
          </p:cNvSpPr>
          <p:nvPr/>
        </p:nvSpPr>
        <p:spPr bwMode="auto">
          <a:xfrm>
            <a:off x="1143000" y="3213100"/>
            <a:ext cx="5832612" cy="1101390"/>
          </a:xfrm>
          <a:prstGeom prst="roundRect">
            <a:avLst>
              <a:gd name="adj" fmla="val 11741"/>
            </a:avLst>
          </a:prstGeom>
          <a:gradFill rotWithShape="1">
            <a:gsLst>
              <a:gs pos="0">
                <a:srgbClr val="C0504D"/>
              </a:gs>
              <a:gs pos="100000">
                <a:srgbClr val="E5BAB8"/>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استراحة</a:t>
            </a:r>
          </a:p>
        </p:txBody>
      </p:sp>
      <p:sp>
        <p:nvSpPr>
          <p:cNvPr id="6" name="AutoShape 1"/>
          <p:cNvSpPr>
            <a:spLocks noChangeArrowheads="1"/>
          </p:cNvSpPr>
          <p:nvPr/>
        </p:nvSpPr>
        <p:spPr bwMode="auto">
          <a:xfrm>
            <a:off x="1179516" y="1828800"/>
            <a:ext cx="5832612" cy="1101390"/>
          </a:xfrm>
          <a:prstGeom prst="roundRect">
            <a:avLst>
              <a:gd name="adj" fmla="val 11741"/>
            </a:avLst>
          </a:prstGeom>
          <a:gradFill rotWithShape="1">
            <a:gsLst>
              <a:gs pos="0">
                <a:srgbClr val="800080"/>
              </a:gs>
              <a:gs pos="100000">
                <a:srgbClr val="CD9ACD"/>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الجلسة الأولى</a:t>
            </a:r>
          </a:p>
          <a:p>
            <a:pPr algn="ctr" rtl="1" fontAlgn="base">
              <a:spcBef>
                <a:spcPct val="0"/>
              </a:spcBef>
              <a:spcAft>
                <a:spcPct val="0"/>
              </a:spcAft>
            </a:pPr>
            <a:r>
              <a:rPr lang="ar-EG" sz="3200" dirty="0">
                <a:solidFill>
                  <a:srgbClr val="000000"/>
                </a:solidFill>
                <a:cs typeface="Arial" panose="020B0604020202020204" pitchFamily="34" charset="0"/>
              </a:rPr>
              <a:t>( التخطيط لتنظيم الوقت )</a:t>
            </a:r>
          </a:p>
        </p:txBody>
      </p:sp>
      <p:grpSp>
        <p:nvGrpSpPr>
          <p:cNvPr id="7" name="Group 6"/>
          <p:cNvGrpSpPr>
            <a:grpSpLocks/>
          </p:cNvGrpSpPr>
          <p:nvPr/>
        </p:nvGrpSpPr>
        <p:grpSpPr bwMode="auto">
          <a:xfrm>
            <a:off x="6677025" y="1676400"/>
            <a:ext cx="1323975" cy="1320800"/>
            <a:chOff x="0" y="0"/>
            <a:chExt cx="1360" cy="1356"/>
          </a:xfrm>
        </p:grpSpPr>
        <p:grpSp>
          <p:nvGrpSpPr>
            <p:cNvPr id="8" name="Group 7"/>
            <p:cNvGrpSpPr>
              <a:grpSpLocks/>
            </p:cNvGrpSpPr>
            <p:nvPr/>
          </p:nvGrpSpPr>
          <p:grpSpPr bwMode="auto">
            <a:xfrm>
              <a:off x="0" y="0"/>
              <a:ext cx="1360" cy="1356"/>
              <a:chOff x="0" y="0"/>
              <a:chExt cx="1248" cy="1240"/>
            </a:xfrm>
          </p:grpSpPr>
          <p:sp>
            <p:nvSpPr>
              <p:cNvPr id="10" name="Oval 7"/>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1" name="Oval 8"/>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2" name="Oval 9"/>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3" name="Oval 10"/>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4" name="Oval 11"/>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9" name="Oval 12"/>
            <p:cNvSpPr>
              <a:spLocks noChangeArrowheads="1"/>
            </p:cNvSpPr>
            <p:nvPr/>
          </p:nvSpPr>
          <p:spPr bwMode="auto">
            <a:xfrm>
              <a:off x="161" y="148"/>
              <a:ext cx="1052" cy="1054"/>
            </a:xfrm>
            <a:prstGeom prst="ellipse">
              <a:avLst/>
            </a:prstGeom>
            <a:gradFill rotWithShape="1">
              <a:gsLst>
                <a:gs pos="0">
                  <a:srgbClr val="3A003A"/>
                </a:gs>
                <a:gs pos="100000">
                  <a:srgbClr val="80008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15" name="Group 14"/>
          <p:cNvGrpSpPr>
            <a:grpSpLocks/>
          </p:cNvGrpSpPr>
          <p:nvPr/>
        </p:nvGrpSpPr>
        <p:grpSpPr bwMode="auto">
          <a:xfrm>
            <a:off x="6907213" y="1884363"/>
            <a:ext cx="879475" cy="885825"/>
            <a:chOff x="0" y="0"/>
            <a:chExt cx="876" cy="882"/>
          </a:xfrm>
        </p:grpSpPr>
        <p:sp>
          <p:nvSpPr>
            <p:cNvPr id="16" name="Oval 15"/>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7" name="Line 15"/>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8" name="Line 16"/>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9" name="Freeform 18"/>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0" name="Freeform 19"/>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1" name="Freeform 20"/>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2" name="Freeform 21"/>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3" name="Rectangle 22"/>
          <p:cNvSpPr>
            <a:spLocks noChangeArrowheads="1"/>
          </p:cNvSpPr>
          <p:nvPr/>
        </p:nvSpPr>
        <p:spPr bwMode="auto">
          <a:xfrm>
            <a:off x="7107171" y="19812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1</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24" name="Group 23"/>
          <p:cNvGrpSpPr>
            <a:grpSpLocks/>
          </p:cNvGrpSpPr>
          <p:nvPr/>
        </p:nvGrpSpPr>
        <p:grpSpPr bwMode="auto">
          <a:xfrm>
            <a:off x="6705600" y="3124200"/>
            <a:ext cx="1323975" cy="1320800"/>
            <a:chOff x="0" y="0"/>
            <a:chExt cx="1360" cy="1356"/>
          </a:xfrm>
        </p:grpSpPr>
        <p:grpSp>
          <p:nvGrpSpPr>
            <p:cNvPr id="25" name="Group 24"/>
            <p:cNvGrpSpPr>
              <a:grpSpLocks/>
            </p:cNvGrpSpPr>
            <p:nvPr/>
          </p:nvGrpSpPr>
          <p:grpSpPr bwMode="auto">
            <a:xfrm>
              <a:off x="0" y="0"/>
              <a:ext cx="1360" cy="1356"/>
              <a:chOff x="0" y="0"/>
              <a:chExt cx="1248" cy="1240"/>
            </a:xfrm>
          </p:grpSpPr>
          <p:sp>
            <p:nvSpPr>
              <p:cNvPr id="27" name="Oval 28"/>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8" name="Oval 29"/>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9" name="Oval 30"/>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0" name="Oval 31"/>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1" name="Oval 32"/>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6" name="Oval 33"/>
            <p:cNvSpPr>
              <a:spLocks noChangeArrowheads="1"/>
            </p:cNvSpPr>
            <p:nvPr/>
          </p:nvSpPr>
          <p:spPr bwMode="auto">
            <a:xfrm>
              <a:off x="161" y="148"/>
              <a:ext cx="1052" cy="1054"/>
            </a:xfrm>
            <a:prstGeom prst="ellipse">
              <a:avLst/>
            </a:prstGeom>
            <a:gradFill rotWithShape="1">
              <a:gsLst>
                <a:gs pos="0">
                  <a:srgbClr val="572423"/>
                </a:gs>
                <a:gs pos="100000">
                  <a:srgbClr val="C0504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32" name="Group 31"/>
          <p:cNvGrpSpPr>
            <a:grpSpLocks/>
          </p:cNvGrpSpPr>
          <p:nvPr/>
        </p:nvGrpSpPr>
        <p:grpSpPr bwMode="auto">
          <a:xfrm>
            <a:off x="6919913" y="3332164"/>
            <a:ext cx="879475" cy="885825"/>
            <a:chOff x="0" y="0"/>
            <a:chExt cx="876" cy="882"/>
          </a:xfrm>
        </p:grpSpPr>
        <p:sp>
          <p:nvSpPr>
            <p:cNvPr id="33" name="Oval 32"/>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4" name="Line 36"/>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5" name="Line 37"/>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6" name="Freeform 35"/>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7" name="Freeform 36"/>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8" name="Freeform 37"/>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9" name="Freeform 38"/>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0" name="Rectangle 39"/>
          <p:cNvSpPr>
            <a:spLocks noChangeArrowheads="1"/>
          </p:cNvSpPr>
          <p:nvPr/>
        </p:nvSpPr>
        <p:spPr bwMode="auto">
          <a:xfrm>
            <a:off x="7135746" y="34290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2</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41" name="Group 40"/>
          <p:cNvGrpSpPr>
            <a:grpSpLocks/>
          </p:cNvGrpSpPr>
          <p:nvPr/>
        </p:nvGrpSpPr>
        <p:grpSpPr bwMode="auto">
          <a:xfrm>
            <a:off x="6753225" y="4495800"/>
            <a:ext cx="1323975" cy="1320800"/>
            <a:chOff x="0" y="0"/>
            <a:chExt cx="1360" cy="1356"/>
          </a:xfrm>
        </p:grpSpPr>
        <p:grpSp>
          <p:nvGrpSpPr>
            <p:cNvPr id="42" name="Group 41"/>
            <p:cNvGrpSpPr>
              <a:grpSpLocks/>
            </p:cNvGrpSpPr>
            <p:nvPr/>
          </p:nvGrpSpPr>
          <p:grpSpPr bwMode="auto">
            <a:xfrm>
              <a:off x="0" y="0"/>
              <a:ext cx="1360" cy="1356"/>
              <a:chOff x="0" y="0"/>
              <a:chExt cx="1248" cy="1240"/>
            </a:xfrm>
          </p:grpSpPr>
          <p:sp>
            <p:nvSpPr>
              <p:cNvPr id="44" name="Oval 49"/>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5" name="Oval 50"/>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6" name="Oval 51"/>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7" name="Oval 52"/>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8" name="Oval 53"/>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3" name="Oval 54"/>
            <p:cNvSpPr>
              <a:spLocks noChangeArrowheads="1"/>
            </p:cNvSpPr>
            <p:nvPr/>
          </p:nvSpPr>
          <p:spPr bwMode="auto">
            <a:xfrm>
              <a:off x="161" y="148"/>
              <a:ext cx="1052" cy="1054"/>
            </a:xfrm>
            <a:prstGeom prst="ellipse">
              <a:avLst/>
            </a:prstGeom>
            <a:gradFill rotWithShape="1">
              <a:gsLst>
                <a:gs pos="0">
                  <a:srgbClr val="233B57"/>
                </a:gs>
                <a:gs pos="100000">
                  <a:srgbClr val="4F81B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49" name="Group 48"/>
          <p:cNvGrpSpPr>
            <a:grpSpLocks/>
          </p:cNvGrpSpPr>
          <p:nvPr/>
        </p:nvGrpSpPr>
        <p:grpSpPr bwMode="auto">
          <a:xfrm>
            <a:off x="6967538" y="4703763"/>
            <a:ext cx="879475" cy="885825"/>
            <a:chOff x="0" y="0"/>
            <a:chExt cx="876" cy="882"/>
          </a:xfrm>
        </p:grpSpPr>
        <p:sp>
          <p:nvSpPr>
            <p:cNvPr id="50" name="Oval 49"/>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1" name="Line 57"/>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2" name="Line 58"/>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3" name="Freeform 52"/>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4" name="Freeform 53"/>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5" name="Freeform 54"/>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6" name="Freeform 55"/>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57" name="Rectangle 56"/>
          <p:cNvSpPr>
            <a:spLocks noChangeArrowheads="1"/>
          </p:cNvSpPr>
          <p:nvPr/>
        </p:nvSpPr>
        <p:spPr bwMode="auto">
          <a:xfrm>
            <a:off x="7183371" y="48006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3</a:t>
            </a:r>
            <a:endParaRPr lang="ar-EG" altLang="en-US" sz="4000" dirty="0">
              <a:solidFill>
                <a:srgbClr val="000000"/>
              </a:solidFill>
              <a:latin typeface="Arial" panose="020B0604020202020204" pitchFamily="34" charset="0"/>
              <a:cs typeface="Arial" panose="020B0604020202020204" pitchFamily="34" charset="0"/>
            </a:endParaRPr>
          </a:p>
        </p:txBody>
      </p:sp>
      <p:sp>
        <p:nvSpPr>
          <p:cNvPr id="76" name="AutoShape 7"/>
          <p:cNvSpPr>
            <a:spLocks noChangeArrowheads="1"/>
          </p:cNvSpPr>
          <p:nvPr/>
        </p:nvSpPr>
        <p:spPr bwMode="auto">
          <a:xfrm>
            <a:off x="1295400" y="282575"/>
            <a:ext cx="5957888" cy="708025"/>
          </a:xfrm>
          <a:prstGeom prst="roundRect">
            <a:avLst>
              <a:gd name="adj" fmla="val 50000"/>
            </a:avLst>
          </a:prstGeom>
          <a:gradFill rotWithShape="1">
            <a:gsLst>
              <a:gs pos="0">
                <a:srgbClr val="00B0F0"/>
              </a:gs>
              <a:gs pos="100000">
                <a:srgbClr val="3CA1E6">
                  <a:alpha val="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برنامج اليوم </a:t>
            </a:r>
            <a:r>
              <a:rPr lang="ar-EG" sz="4000" dirty="0" smtClean="0">
                <a:latin typeface="SimHei" panose="02010609060101010101" pitchFamily="49" charset="-122"/>
              </a:rPr>
              <a:t>الثانى</a:t>
            </a:r>
            <a:endParaRPr lang="ar-EG" sz="4000" dirty="0">
              <a:latin typeface="SimHei" panose="02010609060101010101" pitchFamily="49" charset="-122"/>
            </a:endParaRPr>
          </a:p>
        </p:txBody>
      </p:sp>
    </p:spTree>
    <p:extLst>
      <p:ext uri="{BB962C8B-B14F-4D97-AF65-F5344CB8AC3E}">
        <p14:creationId xmlns:p14="http://schemas.microsoft.com/office/powerpoint/2010/main" xmlns="" val="287902655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style.rotation</p:attrName>
                                        </p:attrNameLst>
                                      </p:cBhvr>
                                      <p:tavLst>
                                        <p:tav tm="0">
                                          <p:val>
                                            <p:fltVal val="720"/>
                                          </p:val>
                                        </p:tav>
                                        <p:tav tm="100000">
                                          <p:val>
                                            <p:fltVal val="0"/>
                                          </p:val>
                                        </p:tav>
                                      </p:tavLst>
                                    </p:anim>
                                    <p:anim calcmode="lin" valueType="num">
                                      <p:cBhvr>
                                        <p:cTn id="21" dur="2000" fill="hold"/>
                                        <p:tgtEl>
                                          <p:spTgt spid="6"/>
                                        </p:tgtEl>
                                        <p:attrNameLst>
                                          <p:attrName>ppt_h</p:attrName>
                                        </p:attrNameLst>
                                      </p:cBhvr>
                                      <p:tavLst>
                                        <p:tav tm="0">
                                          <p:val>
                                            <p:fltVal val="0"/>
                                          </p:val>
                                        </p:tav>
                                        <p:tav tm="100000">
                                          <p:val>
                                            <p:strVal val="#ppt_h"/>
                                          </p:val>
                                        </p:tav>
                                      </p:tavLst>
                                    </p:anim>
                                    <p:anim calcmode="lin" valueType="num">
                                      <p:cBhvr>
                                        <p:cTn id="22" dur="2000" fill="hold"/>
                                        <p:tgtEl>
                                          <p:spTgt spid="6"/>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style.rotation</p:attrName>
                                        </p:attrNameLst>
                                      </p:cBhvr>
                                      <p:tavLst>
                                        <p:tav tm="0">
                                          <p:val>
                                            <p:fltVal val="720"/>
                                          </p:val>
                                        </p:tav>
                                        <p:tav tm="100000">
                                          <p:val>
                                            <p:fltVal val="0"/>
                                          </p:val>
                                        </p:tav>
                                      </p:tavLst>
                                    </p:anim>
                                    <p:anim calcmode="lin" valueType="num">
                                      <p:cBhvr>
                                        <p:cTn id="27" dur="2000" fill="hold"/>
                                        <p:tgtEl>
                                          <p:spTgt spid="7"/>
                                        </p:tgtEl>
                                        <p:attrNameLst>
                                          <p:attrName>ppt_h</p:attrName>
                                        </p:attrNameLst>
                                      </p:cBhvr>
                                      <p:tavLst>
                                        <p:tav tm="0">
                                          <p:val>
                                            <p:fltVal val="0"/>
                                          </p:val>
                                        </p:tav>
                                        <p:tav tm="100000">
                                          <p:val>
                                            <p:strVal val="#ppt_h"/>
                                          </p:val>
                                        </p:tav>
                                      </p:tavLst>
                                    </p:anim>
                                    <p:anim calcmode="lin" valueType="num">
                                      <p:cBhvr>
                                        <p:cTn id="28" dur="2000" fill="hold"/>
                                        <p:tgtEl>
                                          <p:spTgt spid="7"/>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anim calcmode="lin" valueType="num">
                                      <p:cBhvr>
                                        <p:cTn id="32" dur="2000" fill="hold"/>
                                        <p:tgtEl>
                                          <p:spTgt spid="15"/>
                                        </p:tgtEl>
                                        <p:attrNameLst>
                                          <p:attrName>style.rotation</p:attrName>
                                        </p:attrNameLst>
                                      </p:cBhvr>
                                      <p:tavLst>
                                        <p:tav tm="0">
                                          <p:val>
                                            <p:fltVal val="720"/>
                                          </p:val>
                                        </p:tav>
                                        <p:tav tm="100000">
                                          <p:val>
                                            <p:fltVal val="0"/>
                                          </p:val>
                                        </p:tav>
                                      </p:tavLst>
                                    </p:anim>
                                    <p:anim calcmode="lin" valueType="num">
                                      <p:cBhvr>
                                        <p:cTn id="33" dur="2000" fill="hold"/>
                                        <p:tgtEl>
                                          <p:spTgt spid="15"/>
                                        </p:tgtEl>
                                        <p:attrNameLst>
                                          <p:attrName>ppt_h</p:attrName>
                                        </p:attrNameLst>
                                      </p:cBhvr>
                                      <p:tavLst>
                                        <p:tav tm="0">
                                          <p:val>
                                            <p:fltVal val="0"/>
                                          </p:val>
                                        </p:tav>
                                        <p:tav tm="100000">
                                          <p:val>
                                            <p:strVal val="#ppt_h"/>
                                          </p:val>
                                        </p:tav>
                                      </p:tavLst>
                                    </p:anim>
                                    <p:anim calcmode="lin" valueType="num">
                                      <p:cBhvr>
                                        <p:cTn id="34" dur="2000" fill="hold"/>
                                        <p:tgtEl>
                                          <p:spTgt spid="15"/>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000"/>
                                        <p:tgtEl>
                                          <p:spTgt spid="23"/>
                                        </p:tgtEl>
                                      </p:cBhvr>
                                    </p:animEffect>
                                    <p:anim calcmode="lin" valueType="num">
                                      <p:cBhvr>
                                        <p:cTn id="38" dur="2000" fill="hold"/>
                                        <p:tgtEl>
                                          <p:spTgt spid="23"/>
                                        </p:tgtEl>
                                        <p:attrNameLst>
                                          <p:attrName>style.rotation</p:attrName>
                                        </p:attrNameLst>
                                      </p:cBhvr>
                                      <p:tavLst>
                                        <p:tav tm="0">
                                          <p:val>
                                            <p:fltVal val="720"/>
                                          </p:val>
                                        </p:tav>
                                        <p:tav tm="100000">
                                          <p:val>
                                            <p:fltVal val="0"/>
                                          </p:val>
                                        </p:tav>
                                      </p:tavLst>
                                    </p:anim>
                                    <p:anim calcmode="lin" valueType="num">
                                      <p:cBhvr>
                                        <p:cTn id="39" dur="2000" fill="hold"/>
                                        <p:tgtEl>
                                          <p:spTgt spid="23"/>
                                        </p:tgtEl>
                                        <p:attrNameLst>
                                          <p:attrName>ppt_h</p:attrName>
                                        </p:attrNameLst>
                                      </p:cBhvr>
                                      <p:tavLst>
                                        <p:tav tm="0">
                                          <p:val>
                                            <p:fltVal val="0"/>
                                          </p:val>
                                        </p:tav>
                                        <p:tav tm="100000">
                                          <p:val>
                                            <p:strVal val="#ppt_h"/>
                                          </p:val>
                                        </p:tav>
                                      </p:tavLst>
                                    </p:anim>
                                    <p:anim calcmode="lin" valueType="num">
                                      <p:cBhvr>
                                        <p:cTn id="40" dur="2000" fill="hold"/>
                                        <p:tgtEl>
                                          <p:spTgt spid="23"/>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0"/>
                                        <p:tgtEl>
                                          <p:spTgt spid="24"/>
                                        </p:tgtEl>
                                      </p:cBhvr>
                                    </p:animEffect>
                                    <p:anim calcmode="lin" valueType="num">
                                      <p:cBhvr>
                                        <p:cTn id="44" dur="2000" fill="hold"/>
                                        <p:tgtEl>
                                          <p:spTgt spid="24"/>
                                        </p:tgtEl>
                                        <p:attrNameLst>
                                          <p:attrName>style.rotation</p:attrName>
                                        </p:attrNameLst>
                                      </p:cBhvr>
                                      <p:tavLst>
                                        <p:tav tm="0">
                                          <p:val>
                                            <p:fltVal val="720"/>
                                          </p:val>
                                        </p:tav>
                                        <p:tav tm="100000">
                                          <p:val>
                                            <p:fltVal val="0"/>
                                          </p:val>
                                        </p:tav>
                                      </p:tavLst>
                                    </p:anim>
                                    <p:anim calcmode="lin" valueType="num">
                                      <p:cBhvr>
                                        <p:cTn id="45" dur="2000" fill="hold"/>
                                        <p:tgtEl>
                                          <p:spTgt spid="24"/>
                                        </p:tgtEl>
                                        <p:attrNameLst>
                                          <p:attrName>ppt_h</p:attrName>
                                        </p:attrNameLst>
                                      </p:cBhvr>
                                      <p:tavLst>
                                        <p:tav tm="0">
                                          <p:val>
                                            <p:fltVal val="0"/>
                                          </p:val>
                                        </p:tav>
                                        <p:tav tm="100000">
                                          <p:val>
                                            <p:strVal val="#ppt_h"/>
                                          </p:val>
                                        </p:tav>
                                      </p:tavLst>
                                    </p:anim>
                                    <p:anim calcmode="lin" valueType="num">
                                      <p:cBhvr>
                                        <p:cTn id="46" dur="2000" fill="hold"/>
                                        <p:tgtEl>
                                          <p:spTgt spid="24"/>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2000"/>
                                        <p:tgtEl>
                                          <p:spTgt spid="32"/>
                                        </p:tgtEl>
                                      </p:cBhvr>
                                    </p:animEffect>
                                    <p:anim calcmode="lin" valueType="num">
                                      <p:cBhvr>
                                        <p:cTn id="50" dur="2000" fill="hold"/>
                                        <p:tgtEl>
                                          <p:spTgt spid="32"/>
                                        </p:tgtEl>
                                        <p:attrNameLst>
                                          <p:attrName>style.rotation</p:attrName>
                                        </p:attrNameLst>
                                      </p:cBhvr>
                                      <p:tavLst>
                                        <p:tav tm="0">
                                          <p:val>
                                            <p:fltVal val="720"/>
                                          </p:val>
                                        </p:tav>
                                        <p:tav tm="100000">
                                          <p:val>
                                            <p:fltVal val="0"/>
                                          </p:val>
                                        </p:tav>
                                      </p:tavLst>
                                    </p:anim>
                                    <p:anim calcmode="lin" valueType="num">
                                      <p:cBhvr>
                                        <p:cTn id="51" dur="2000" fill="hold"/>
                                        <p:tgtEl>
                                          <p:spTgt spid="32"/>
                                        </p:tgtEl>
                                        <p:attrNameLst>
                                          <p:attrName>ppt_h</p:attrName>
                                        </p:attrNameLst>
                                      </p:cBhvr>
                                      <p:tavLst>
                                        <p:tav tm="0">
                                          <p:val>
                                            <p:fltVal val="0"/>
                                          </p:val>
                                        </p:tav>
                                        <p:tav tm="100000">
                                          <p:val>
                                            <p:strVal val="#ppt_h"/>
                                          </p:val>
                                        </p:tav>
                                      </p:tavLst>
                                    </p:anim>
                                    <p:anim calcmode="lin" valueType="num">
                                      <p:cBhvr>
                                        <p:cTn id="52" dur="2000" fill="hold"/>
                                        <p:tgtEl>
                                          <p:spTgt spid="32"/>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2000"/>
                                        <p:tgtEl>
                                          <p:spTgt spid="40"/>
                                        </p:tgtEl>
                                      </p:cBhvr>
                                    </p:animEffect>
                                    <p:anim calcmode="lin" valueType="num">
                                      <p:cBhvr>
                                        <p:cTn id="56" dur="2000" fill="hold"/>
                                        <p:tgtEl>
                                          <p:spTgt spid="40"/>
                                        </p:tgtEl>
                                        <p:attrNameLst>
                                          <p:attrName>style.rotation</p:attrName>
                                        </p:attrNameLst>
                                      </p:cBhvr>
                                      <p:tavLst>
                                        <p:tav tm="0">
                                          <p:val>
                                            <p:fltVal val="720"/>
                                          </p:val>
                                        </p:tav>
                                        <p:tav tm="100000">
                                          <p:val>
                                            <p:fltVal val="0"/>
                                          </p:val>
                                        </p:tav>
                                      </p:tavLst>
                                    </p:anim>
                                    <p:anim calcmode="lin" valueType="num">
                                      <p:cBhvr>
                                        <p:cTn id="57" dur="2000" fill="hold"/>
                                        <p:tgtEl>
                                          <p:spTgt spid="40"/>
                                        </p:tgtEl>
                                        <p:attrNameLst>
                                          <p:attrName>ppt_h</p:attrName>
                                        </p:attrNameLst>
                                      </p:cBhvr>
                                      <p:tavLst>
                                        <p:tav tm="0">
                                          <p:val>
                                            <p:fltVal val="0"/>
                                          </p:val>
                                        </p:tav>
                                        <p:tav tm="100000">
                                          <p:val>
                                            <p:strVal val="#ppt_h"/>
                                          </p:val>
                                        </p:tav>
                                      </p:tavLst>
                                    </p:anim>
                                    <p:anim calcmode="lin" valueType="num">
                                      <p:cBhvr>
                                        <p:cTn id="58" dur="2000" fill="hold"/>
                                        <p:tgtEl>
                                          <p:spTgt spid="40"/>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2000"/>
                                        <p:tgtEl>
                                          <p:spTgt spid="41"/>
                                        </p:tgtEl>
                                      </p:cBhvr>
                                    </p:animEffect>
                                    <p:anim calcmode="lin" valueType="num">
                                      <p:cBhvr>
                                        <p:cTn id="62" dur="2000" fill="hold"/>
                                        <p:tgtEl>
                                          <p:spTgt spid="41"/>
                                        </p:tgtEl>
                                        <p:attrNameLst>
                                          <p:attrName>style.rotation</p:attrName>
                                        </p:attrNameLst>
                                      </p:cBhvr>
                                      <p:tavLst>
                                        <p:tav tm="0">
                                          <p:val>
                                            <p:fltVal val="720"/>
                                          </p:val>
                                        </p:tav>
                                        <p:tav tm="100000">
                                          <p:val>
                                            <p:fltVal val="0"/>
                                          </p:val>
                                        </p:tav>
                                      </p:tavLst>
                                    </p:anim>
                                    <p:anim calcmode="lin" valueType="num">
                                      <p:cBhvr>
                                        <p:cTn id="63" dur="2000" fill="hold"/>
                                        <p:tgtEl>
                                          <p:spTgt spid="41"/>
                                        </p:tgtEl>
                                        <p:attrNameLst>
                                          <p:attrName>ppt_h</p:attrName>
                                        </p:attrNameLst>
                                      </p:cBhvr>
                                      <p:tavLst>
                                        <p:tav tm="0">
                                          <p:val>
                                            <p:fltVal val="0"/>
                                          </p:val>
                                        </p:tav>
                                        <p:tav tm="100000">
                                          <p:val>
                                            <p:strVal val="#ppt_h"/>
                                          </p:val>
                                        </p:tav>
                                      </p:tavLst>
                                    </p:anim>
                                    <p:anim calcmode="lin" valueType="num">
                                      <p:cBhvr>
                                        <p:cTn id="64" dur="2000" fill="hold"/>
                                        <p:tgtEl>
                                          <p:spTgt spid="41"/>
                                        </p:tgtEl>
                                        <p:attrNameLst>
                                          <p:attrName>ppt_w</p:attrName>
                                        </p:attrNameLst>
                                      </p:cBhvr>
                                      <p:tavLst>
                                        <p:tav tm="0">
                                          <p:val>
                                            <p:fltVal val="0"/>
                                          </p:val>
                                        </p:tav>
                                        <p:tav tm="100000">
                                          <p:val>
                                            <p:strVal val="#ppt_w"/>
                                          </p:val>
                                        </p:tav>
                                      </p:tavLst>
                                    </p:anim>
                                  </p:childTnLst>
                                </p:cTn>
                              </p:par>
                              <p:par>
                                <p:cTn id="65" presetID="35" presetClass="entr" presetSubtype="0"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2000"/>
                                        <p:tgtEl>
                                          <p:spTgt spid="49"/>
                                        </p:tgtEl>
                                      </p:cBhvr>
                                    </p:animEffect>
                                    <p:anim calcmode="lin" valueType="num">
                                      <p:cBhvr>
                                        <p:cTn id="68" dur="2000" fill="hold"/>
                                        <p:tgtEl>
                                          <p:spTgt spid="49"/>
                                        </p:tgtEl>
                                        <p:attrNameLst>
                                          <p:attrName>style.rotation</p:attrName>
                                        </p:attrNameLst>
                                      </p:cBhvr>
                                      <p:tavLst>
                                        <p:tav tm="0">
                                          <p:val>
                                            <p:fltVal val="720"/>
                                          </p:val>
                                        </p:tav>
                                        <p:tav tm="100000">
                                          <p:val>
                                            <p:fltVal val="0"/>
                                          </p:val>
                                        </p:tav>
                                      </p:tavLst>
                                    </p:anim>
                                    <p:anim calcmode="lin" valueType="num">
                                      <p:cBhvr>
                                        <p:cTn id="69" dur="2000" fill="hold"/>
                                        <p:tgtEl>
                                          <p:spTgt spid="49"/>
                                        </p:tgtEl>
                                        <p:attrNameLst>
                                          <p:attrName>ppt_h</p:attrName>
                                        </p:attrNameLst>
                                      </p:cBhvr>
                                      <p:tavLst>
                                        <p:tav tm="0">
                                          <p:val>
                                            <p:fltVal val="0"/>
                                          </p:val>
                                        </p:tav>
                                        <p:tav tm="100000">
                                          <p:val>
                                            <p:strVal val="#ppt_h"/>
                                          </p:val>
                                        </p:tav>
                                      </p:tavLst>
                                    </p:anim>
                                    <p:anim calcmode="lin" valueType="num">
                                      <p:cBhvr>
                                        <p:cTn id="70" dur="2000" fill="hold"/>
                                        <p:tgtEl>
                                          <p:spTgt spid="49"/>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2000"/>
                                        <p:tgtEl>
                                          <p:spTgt spid="57"/>
                                        </p:tgtEl>
                                      </p:cBhvr>
                                    </p:animEffect>
                                    <p:anim calcmode="lin" valueType="num">
                                      <p:cBhvr>
                                        <p:cTn id="74" dur="2000" fill="hold"/>
                                        <p:tgtEl>
                                          <p:spTgt spid="57"/>
                                        </p:tgtEl>
                                        <p:attrNameLst>
                                          <p:attrName>style.rotation</p:attrName>
                                        </p:attrNameLst>
                                      </p:cBhvr>
                                      <p:tavLst>
                                        <p:tav tm="0">
                                          <p:val>
                                            <p:fltVal val="720"/>
                                          </p:val>
                                        </p:tav>
                                        <p:tav tm="100000">
                                          <p:val>
                                            <p:fltVal val="0"/>
                                          </p:val>
                                        </p:tav>
                                      </p:tavLst>
                                    </p:anim>
                                    <p:anim calcmode="lin" valueType="num">
                                      <p:cBhvr>
                                        <p:cTn id="75" dur="2000" fill="hold"/>
                                        <p:tgtEl>
                                          <p:spTgt spid="57"/>
                                        </p:tgtEl>
                                        <p:attrNameLst>
                                          <p:attrName>ppt_h</p:attrName>
                                        </p:attrNameLst>
                                      </p:cBhvr>
                                      <p:tavLst>
                                        <p:tav tm="0">
                                          <p:val>
                                            <p:fltVal val="0"/>
                                          </p:val>
                                        </p:tav>
                                        <p:tav tm="100000">
                                          <p:val>
                                            <p:strVal val="#ppt_h"/>
                                          </p:val>
                                        </p:tav>
                                      </p:tavLst>
                                    </p:anim>
                                    <p:anim calcmode="lin" valueType="num">
                                      <p:cBhvr>
                                        <p:cTn id="76" dur="2000" fill="hold"/>
                                        <p:tgtEl>
                                          <p:spTgt spid="5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3" grpId="0"/>
      <p:bldP spid="40" grpId="0"/>
      <p:bldP spid="5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AutoShape 7"/>
          <p:cNvSpPr>
            <a:spLocks noChangeArrowheads="1"/>
          </p:cNvSpPr>
          <p:nvPr/>
        </p:nvSpPr>
        <p:spPr bwMode="auto">
          <a:xfrm>
            <a:off x="5715000" y="762000"/>
            <a:ext cx="3186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تعريف التخطيط </a:t>
            </a:r>
          </a:p>
        </p:txBody>
      </p:sp>
      <p:sp>
        <p:nvSpPr>
          <p:cNvPr id="73" name="Rounded Rectangle 72"/>
          <p:cNvSpPr/>
          <p:nvPr/>
        </p:nvSpPr>
        <p:spPr>
          <a:xfrm>
            <a:off x="685800" y="4267200"/>
            <a:ext cx="8001000" cy="16002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 هو التفكير المنظم اللازم لتنفيذ أي عمل ، والذي ينتهي باتخاذ القرارات </a:t>
            </a:r>
            <a:r>
              <a:rPr lang="ar-EG" sz="3200" dirty="0" smtClean="0">
                <a:solidFill>
                  <a:schemeClr val="bg1"/>
                </a:solidFill>
              </a:rPr>
              <a:t>المتعلقة </a:t>
            </a:r>
            <a:r>
              <a:rPr lang="ar-EG" sz="3200" dirty="0">
                <a:solidFill>
                  <a:schemeClr val="bg1"/>
                </a:solidFill>
              </a:rPr>
              <a:t>بما يجب عمله ، ومتى يعمل وكيف ، وما هي الإمكانات البشرية </a:t>
            </a:r>
            <a:r>
              <a:rPr lang="ar-EG" sz="3200" dirty="0" smtClean="0">
                <a:solidFill>
                  <a:schemeClr val="bg1"/>
                </a:solidFill>
              </a:rPr>
              <a:t>والمادية </a:t>
            </a:r>
            <a:r>
              <a:rPr lang="ar-EG" sz="3200" dirty="0">
                <a:solidFill>
                  <a:schemeClr val="bg1"/>
                </a:solidFill>
              </a:rPr>
              <a:t>اللازمة لتنفيذه</a:t>
            </a:r>
          </a:p>
        </p:txBody>
      </p:sp>
      <p:pic>
        <p:nvPicPr>
          <p:cNvPr id="10242" name="Picture 2" descr="F:\دينى\work\صور\تعريف_التخطيط_المالي.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6250" y="685800"/>
            <a:ext cx="3562350" cy="24955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0421537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AutoShape 7"/>
          <p:cNvSpPr>
            <a:spLocks noChangeArrowheads="1"/>
          </p:cNvSpPr>
          <p:nvPr/>
        </p:nvSpPr>
        <p:spPr bwMode="auto">
          <a:xfrm>
            <a:off x="5715000" y="457200"/>
            <a:ext cx="3186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تعريف أخر </a:t>
            </a:r>
          </a:p>
        </p:txBody>
      </p:sp>
      <p:sp>
        <p:nvSpPr>
          <p:cNvPr id="73" name="Rounded Rectangle 72"/>
          <p:cNvSpPr/>
          <p:nvPr/>
        </p:nvSpPr>
        <p:spPr>
          <a:xfrm>
            <a:off x="685800" y="4114800"/>
            <a:ext cx="8001000" cy="16002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هو عملية وضع الأهداف وتوضيحها وتحويلها إلى أهداف مرحلية وإجرائية </a:t>
            </a:r>
            <a:r>
              <a:rPr lang="ar-EG" sz="3200" dirty="0" smtClean="0">
                <a:solidFill>
                  <a:schemeClr val="bg1"/>
                </a:solidFill>
              </a:rPr>
              <a:t>وكتابة </a:t>
            </a:r>
            <a:r>
              <a:rPr lang="ar-EG" sz="3200" dirty="0">
                <a:solidFill>
                  <a:schemeClr val="bg1"/>
                </a:solidFill>
              </a:rPr>
              <a:t>برنامج زمني لتنفيذها</a:t>
            </a:r>
          </a:p>
        </p:txBody>
      </p:sp>
      <p:pic>
        <p:nvPicPr>
          <p:cNvPr id="11266" name="Picture 2" descr="F:\دينى\work\صور\9889.imgcach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9500" y="1054100"/>
            <a:ext cx="3340100" cy="2603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796804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22098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أهمية التخطيط </a:t>
            </a:r>
          </a:p>
        </p:txBody>
      </p:sp>
    </p:spTree>
    <p:extLst>
      <p:ext uri="{BB962C8B-B14F-4D97-AF65-F5344CB8AC3E}">
        <p14:creationId xmlns:p14="http://schemas.microsoft.com/office/powerpoint/2010/main" xmlns="" val="186798960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تمرير أفقي 8"/>
          <p:cNvSpPr/>
          <p:nvPr/>
        </p:nvSpPr>
        <p:spPr bwMode="auto">
          <a:xfrm>
            <a:off x="519746" y="2060837"/>
            <a:ext cx="8090854"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fontAlgn="base" latinLnBrk="1">
              <a:spcBef>
                <a:spcPct val="0"/>
              </a:spcBef>
              <a:spcAft>
                <a:spcPct val="0"/>
              </a:spcAft>
            </a:pPr>
            <a:endParaRPr lang="ar-EG" dirty="0">
              <a:latin typeface="Gulim" panose="020B0600000101010101" pitchFamily="34" charset="-127"/>
              <a:ea typeface="Gulim" panose="020B0600000101010101" pitchFamily="34" charset="-127"/>
            </a:endParaRPr>
          </a:p>
          <a:p>
            <a:pPr algn="ctr" rtl="1" fontAlgn="base" latinLnBrk="1">
              <a:spcBef>
                <a:spcPct val="0"/>
              </a:spcBef>
              <a:spcAft>
                <a:spcPct val="0"/>
              </a:spcAft>
            </a:pPr>
            <a:r>
              <a:rPr lang="ar-EG" sz="5000" dirty="0">
                <a:latin typeface="Gulim" panose="020B0600000101010101" pitchFamily="34" charset="-127"/>
                <a:ea typeface="Gulim" panose="020B0600000101010101" pitchFamily="34" charset="-127"/>
              </a:rPr>
              <a:t>في نهاية الدورة تصبح قادرا على</a:t>
            </a:r>
            <a:endParaRPr lang="ar-SA" sz="5000" dirty="0">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xmlns="" val="21296921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التخطيط هو الجسر الذي نعبر من خلاله للوصول إلى أهدافنا</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يساعد التخطيط على سرعة إنجاز العمل بالشكل المطلوب</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يؤدي التخطيط إلى المعرفة والمتابعة الصادقة لما سيتم تنفيذه</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يحافظ على الوقت والجهد والمال من الضياع</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7300210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يقضي على الفوضى</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يساعد على ترتيب الأولويات في حياتنا </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يساعد في التجديد في الأساليب والوسائل التعليمية</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يزيد من فاعلية وإنتاجية الفرد والجماعة</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5132413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عناصر التخطيط </a:t>
            </a:r>
          </a:p>
        </p:txBody>
      </p:sp>
    </p:spTree>
    <p:extLst>
      <p:ext uri="{BB962C8B-B14F-4D97-AF65-F5344CB8AC3E}">
        <p14:creationId xmlns:p14="http://schemas.microsoft.com/office/powerpoint/2010/main" xmlns="" val="109967554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2703612" y="1524000"/>
            <a:ext cx="3773388" cy="3124199"/>
            <a:chOff x="-1354454" y="1938986"/>
            <a:chExt cx="3773388" cy="3124199"/>
          </a:xfrm>
        </p:grpSpPr>
        <p:sp>
          <p:nvSpPr>
            <p:cNvPr id="7" name="Hexagon 6"/>
            <p:cNvSpPr/>
            <p:nvPr/>
          </p:nvSpPr>
          <p:spPr>
            <a:xfrm rot="5400000">
              <a:off x="-1383737" y="3339977"/>
              <a:ext cx="1734965" cy="1676400"/>
            </a:xfrm>
            <a:prstGeom prst="hexagon">
              <a:avLst>
                <a:gd name="adj" fmla="val 25000"/>
                <a:gd name="vf" fmla="val 115470"/>
              </a:avLst>
            </a:prstGeom>
            <a:gradFill>
              <a:gsLst>
                <a:gs pos="0">
                  <a:schemeClr val="accent5">
                    <a:lumMod val="75000"/>
                  </a:schemeClr>
                </a:gs>
                <a:gs pos="35000">
                  <a:schemeClr val="accent5"/>
                </a:gs>
                <a:gs pos="100000">
                  <a:schemeClr val="accent1">
                    <a:tint val="15000"/>
                    <a:satMod val="350000"/>
                  </a:schemeClr>
                </a:gs>
              </a:gsLst>
              <a:lin ang="16200000" scaled="1"/>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Hexagon 4"/>
            <p:cNvSpPr/>
            <p:nvPr/>
          </p:nvSpPr>
          <p:spPr>
            <a:xfrm>
              <a:off x="1516784" y="2792215"/>
              <a:ext cx="902150" cy="10369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p:txBody>
        </p:sp>
        <p:sp>
          <p:nvSpPr>
            <p:cNvPr id="10" name="Hexagon 9"/>
            <p:cNvSpPr/>
            <p:nvPr/>
          </p:nvSpPr>
          <p:spPr>
            <a:xfrm rot="5400000">
              <a:off x="-469337" y="1968269"/>
              <a:ext cx="1734965" cy="1676400"/>
            </a:xfrm>
            <a:prstGeom prst="hexagon">
              <a:avLst>
                <a:gd name="adj" fmla="val 25000"/>
                <a:gd name="vf" fmla="val 115470"/>
              </a:avLst>
            </a:prstGeom>
            <a:gradFill>
              <a:gsLst>
                <a:gs pos="0">
                  <a:schemeClr val="accent5">
                    <a:lumMod val="75000"/>
                  </a:schemeClr>
                </a:gs>
                <a:gs pos="35000">
                  <a:schemeClr val="accent5"/>
                </a:gs>
                <a:gs pos="100000">
                  <a:schemeClr val="accent1">
                    <a:tint val="15000"/>
                    <a:satMod val="350000"/>
                  </a:schemeClr>
                </a:gs>
              </a:gsLst>
              <a:lin ang="16200000" scaled="1"/>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Hexagon 10"/>
            <p:cNvSpPr/>
            <p:nvPr/>
          </p:nvSpPr>
          <p:spPr>
            <a:xfrm rot="5400000">
              <a:off x="445064" y="3357503"/>
              <a:ext cx="1734965" cy="1676400"/>
            </a:xfrm>
            <a:prstGeom prst="hexagon">
              <a:avLst>
                <a:gd name="adj" fmla="val 25000"/>
                <a:gd name="vf" fmla="val 115470"/>
              </a:avLst>
            </a:prstGeom>
            <a:gradFill>
              <a:gsLst>
                <a:gs pos="0">
                  <a:schemeClr val="accent5">
                    <a:lumMod val="75000"/>
                  </a:schemeClr>
                </a:gs>
                <a:gs pos="35000">
                  <a:schemeClr val="accent5"/>
                </a:gs>
                <a:gs pos="100000">
                  <a:schemeClr val="accent1">
                    <a:tint val="15000"/>
                    <a:satMod val="350000"/>
                  </a:schemeClr>
                </a:gs>
              </a:gsLst>
              <a:lin ang="16200000" scaled="1"/>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12" name="Rectangle 11"/>
          <p:cNvSpPr/>
          <p:nvPr/>
        </p:nvSpPr>
        <p:spPr>
          <a:xfrm>
            <a:off x="4038600" y="2133600"/>
            <a:ext cx="835485" cy="584775"/>
          </a:xfrm>
          <a:prstGeom prst="rect">
            <a:avLst/>
          </a:prstGeom>
        </p:spPr>
        <p:txBody>
          <a:bodyPr wrap="none">
            <a:spAutoFit/>
          </a:bodyPr>
          <a:lstStyle/>
          <a:p>
            <a:r>
              <a:rPr lang="ar-EG" sz="3200" dirty="0"/>
              <a:t>التنبؤ</a:t>
            </a:r>
          </a:p>
        </p:txBody>
      </p:sp>
      <p:sp>
        <p:nvSpPr>
          <p:cNvPr id="13" name="Rectangle 12"/>
          <p:cNvSpPr/>
          <p:nvPr/>
        </p:nvSpPr>
        <p:spPr>
          <a:xfrm>
            <a:off x="4796388" y="3200400"/>
            <a:ext cx="1223412" cy="1077218"/>
          </a:xfrm>
          <a:prstGeom prst="rect">
            <a:avLst/>
          </a:prstGeom>
        </p:spPr>
        <p:txBody>
          <a:bodyPr wrap="none">
            <a:spAutoFit/>
          </a:bodyPr>
          <a:lstStyle/>
          <a:p>
            <a:pPr algn="ctr" rtl="1"/>
            <a:r>
              <a:rPr lang="ar-EG" sz="3200" dirty="0" smtClean="0"/>
              <a:t> تحديد </a:t>
            </a:r>
          </a:p>
          <a:p>
            <a:pPr algn="ctr" rtl="1"/>
            <a:r>
              <a:rPr lang="ar-EG" sz="3200" dirty="0" smtClean="0"/>
              <a:t>الأهداف</a:t>
            </a:r>
            <a:endParaRPr lang="ar-EG" sz="3200" dirty="0"/>
          </a:p>
        </p:txBody>
      </p:sp>
      <p:sp>
        <p:nvSpPr>
          <p:cNvPr id="14" name="Rectangle 13"/>
          <p:cNvSpPr/>
          <p:nvPr/>
        </p:nvSpPr>
        <p:spPr>
          <a:xfrm>
            <a:off x="2822459" y="3200400"/>
            <a:ext cx="1361270" cy="1077218"/>
          </a:xfrm>
          <a:prstGeom prst="rect">
            <a:avLst/>
          </a:prstGeom>
        </p:spPr>
        <p:txBody>
          <a:bodyPr wrap="none">
            <a:spAutoFit/>
          </a:bodyPr>
          <a:lstStyle/>
          <a:p>
            <a:pPr algn="ctr" rtl="1"/>
            <a:r>
              <a:rPr lang="ar-EG" sz="3200" dirty="0" smtClean="0"/>
              <a:t> قواعد </a:t>
            </a:r>
          </a:p>
          <a:p>
            <a:pPr algn="ctr" rtl="1"/>
            <a:r>
              <a:rPr lang="ar-EG" sz="3200" dirty="0" smtClean="0"/>
              <a:t>وتعليمات</a:t>
            </a:r>
            <a:endParaRPr lang="ar-EG" sz="3200" dirty="0"/>
          </a:p>
        </p:txBody>
      </p:sp>
    </p:spTree>
    <p:extLst>
      <p:ext uri="{BB962C8B-B14F-4D97-AF65-F5344CB8AC3E}">
        <p14:creationId xmlns:p14="http://schemas.microsoft.com/office/powerpoint/2010/main" xmlns="" val="222644000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AutoShape 7"/>
          <p:cNvSpPr>
            <a:spLocks noChangeArrowheads="1"/>
          </p:cNvSpPr>
          <p:nvPr/>
        </p:nvSpPr>
        <p:spPr bwMode="auto">
          <a:xfrm>
            <a:off x="5715000" y="609600"/>
            <a:ext cx="3186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أولا: التنبؤ</a:t>
            </a:r>
          </a:p>
        </p:txBody>
      </p:sp>
      <p:sp>
        <p:nvSpPr>
          <p:cNvPr id="73" name="Rounded Rectangle 72"/>
          <p:cNvSpPr/>
          <p:nvPr/>
        </p:nvSpPr>
        <p:spPr>
          <a:xfrm>
            <a:off x="685800" y="4191000"/>
            <a:ext cx="8001000" cy="16002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احرص على دقة التنبؤ وأن تكون المعلومات المطروحة من خلاله حديثة وذات فائدة مباشرة وممكنة الإدراك وسهلة الفهم ، لأن الخطط تعتمد على درجة كبيرة من المعلومات</a:t>
            </a:r>
          </a:p>
        </p:txBody>
      </p:sp>
      <p:pic>
        <p:nvPicPr>
          <p:cNvPr id="12290" name="Picture 2" descr="F:\دينى\work\صور\Forex-Forecas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87627" y="909680"/>
            <a:ext cx="3048000" cy="2819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383572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AutoShape 7"/>
          <p:cNvSpPr>
            <a:spLocks noChangeArrowheads="1"/>
          </p:cNvSpPr>
          <p:nvPr/>
        </p:nvSpPr>
        <p:spPr bwMode="auto">
          <a:xfrm>
            <a:off x="4953000" y="892175"/>
            <a:ext cx="3948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ثانياً : تحديد الأهداف</a:t>
            </a:r>
          </a:p>
        </p:txBody>
      </p:sp>
      <p:sp>
        <p:nvSpPr>
          <p:cNvPr id="73" name="Rounded Rectangle 72"/>
          <p:cNvSpPr/>
          <p:nvPr/>
        </p:nvSpPr>
        <p:spPr>
          <a:xfrm>
            <a:off x="685800" y="4191000"/>
            <a:ext cx="8001000" cy="12954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بعد أن قمت بتحديد الفكرة العامة للنشاط أو البرنامج جاء دور تحديد الأفكار ويشترك في الأهداف المراد تحديدها</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892175"/>
            <a:ext cx="3048000" cy="24340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6631995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AutoShape 7"/>
          <p:cNvSpPr>
            <a:spLocks noChangeArrowheads="1"/>
          </p:cNvSpPr>
          <p:nvPr/>
        </p:nvSpPr>
        <p:spPr bwMode="auto">
          <a:xfrm>
            <a:off x="4953000" y="304800"/>
            <a:ext cx="3948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ثالثاً: قواعد وتعليمات</a:t>
            </a:r>
          </a:p>
        </p:txBody>
      </p:sp>
      <p:sp>
        <p:nvSpPr>
          <p:cNvPr id="73" name="Rounded Rectangle 72"/>
          <p:cNvSpPr/>
          <p:nvPr/>
        </p:nvSpPr>
        <p:spPr>
          <a:xfrm>
            <a:off x="685800" y="1333500"/>
            <a:ext cx="8001000" cy="6477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أن تكون القواعد والتعليمات التي تنظم أوجه النشاط </a:t>
            </a:r>
          </a:p>
        </p:txBody>
      </p:sp>
      <p:graphicFrame>
        <p:nvGraphicFramePr>
          <p:cNvPr id="2" name="Diagram 1"/>
          <p:cNvGraphicFramePr/>
          <p:nvPr>
            <p:extLst>
              <p:ext uri="{D42A27DB-BD31-4B8C-83A1-F6EECF244321}">
                <p14:modId xmlns:p14="http://schemas.microsoft.com/office/powerpoint/2010/main" xmlns="" val="1991481756"/>
              </p:ext>
            </p:extLst>
          </p:nvPr>
        </p:nvGraphicFramePr>
        <p:xfrm>
          <a:off x="1524000" y="2209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20816781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Graphic spid="2"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أنواع التخطيط </a:t>
            </a:r>
          </a:p>
        </p:txBody>
      </p:sp>
    </p:spTree>
    <p:extLst>
      <p:ext uri="{BB962C8B-B14F-4D97-AF65-F5344CB8AC3E}">
        <p14:creationId xmlns:p14="http://schemas.microsoft.com/office/powerpoint/2010/main" xmlns="" val="149036810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AutoShape 7"/>
          <p:cNvSpPr>
            <a:spLocks noChangeArrowheads="1"/>
          </p:cNvSpPr>
          <p:nvPr/>
        </p:nvSpPr>
        <p:spPr bwMode="auto">
          <a:xfrm>
            <a:off x="4800600" y="1730375"/>
            <a:ext cx="41009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تخطيط طويل الأجل </a:t>
            </a:r>
          </a:p>
        </p:txBody>
      </p:sp>
      <p:sp>
        <p:nvSpPr>
          <p:cNvPr id="73" name="Rounded Rectangle 72"/>
          <p:cNvSpPr/>
          <p:nvPr/>
        </p:nvSpPr>
        <p:spPr>
          <a:xfrm>
            <a:off x="685800" y="4572000"/>
            <a:ext cx="8001000" cy="1143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الخطط التي توضح ما سوف تنجزه خلال الأشهر الثلاثة القادمة مدة تزيد على أسبوع</a:t>
            </a:r>
          </a:p>
        </p:txBody>
      </p:sp>
      <p:pic>
        <p:nvPicPr>
          <p:cNvPr id="13314" name="Picture 2" descr="F:\دينى\work\صور\beb03f9e-247e-4f12-a8e6-d92acaff736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1066800"/>
            <a:ext cx="3238500" cy="2438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5954005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AutoShape 7"/>
          <p:cNvSpPr>
            <a:spLocks noChangeArrowheads="1"/>
          </p:cNvSpPr>
          <p:nvPr/>
        </p:nvSpPr>
        <p:spPr bwMode="auto">
          <a:xfrm>
            <a:off x="4800600" y="533400"/>
            <a:ext cx="41009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تخطيط قصير الأجل </a:t>
            </a:r>
          </a:p>
        </p:txBody>
      </p:sp>
      <p:sp>
        <p:nvSpPr>
          <p:cNvPr id="73" name="Rounded Rectangle 72"/>
          <p:cNvSpPr/>
          <p:nvPr/>
        </p:nvSpPr>
        <p:spPr>
          <a:xfrm>
            <a:off x="685800" y="4724400"/>
            <a:ext cx="8001000" cy="8382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الخطط المنتظر إنجازها اليوم أو خلال هذا الأسبوع</a:t>
            </a:r>
          </a:p>
        </p:txBody>
      </p:sp>
      <p:pic>
        <p:nvPicPr>
          <p:cNvPr id="14338" name="Picture 2" descr="F:\دينى\work\صور\imaلالge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4741" y="990600"/>
            <a:ext cx="3455260" cy="259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1206100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圆角矩形 4"/>
          <p:cNvSpPr>
            <a:spLocks noChangeArrowheads="1"/>
          </p:cNvSpPr>
          <p:nvPr/>
        </p:nvSpPr>
        <p:spPr bwMode="auto">
          <a:xfrm>
            <a:off x="2498404" y="446554"/>
            <a:ext cx="6430388" cy="642938"/>
          </a:xfrm>
          <a:prstGeom prst="roundRect">
            <a:avLst>
              <a:gd name="adj" fmla="val 16667"/>
            </a:avLst>
          </a:prstGeom>
          <a:gradFill>
            <a:gsLst>
              <a:gs pos="0">
                <a:srgbClr val="00B0F0"/>
              </a:gs>
              <a:gs pos="50000">
                <a:srgbClr val="00B0F0"/>
              </a:gs>
              <a:gs pos="100000">
                <a:schemeClr val="tx2">
                  <a:lumMod val="60000"/>
                  <a:lumOff val="4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altLang="zh-CN" sz="3000" b="1" dirty="0">
                <a:solidFill>
                  <a:prstClr val="white"/>
                </a:solidFill>
                <a:latin typeface="Arial" panose="020B0604020202020204" pitchFamily="34" charset="0"/>
                <a:ea typeface="SimSun" panose="02010600030101010101" pitchFamily="2" charset="-122"/>
              </a:rPr>
              <a:t>تحديد مفهوم إدارة الوقت</a:t>
            </a:r>
            <a:r>
              <a:rPr lang="ar-EG" altLang="zh-CN" dirty="0">
                <a:latin typeface="Gulim" panose="020B0600000101010101" pitchFamily="34" charset="-127"/>
                <a:ea typeface="Gulim" panose="020B0600000101010101" pitchFamily="34" charset="-127"/>
              </a:rPr>
              <a:t> </a:t>
            </a:r>
          </a:p>
        </p:txBody>
      </p:sp>
      <p:sp>
        <p:nvSpPr>
          <p:cNvPr id="64" name="圆角矩形 8"/>
          <p:cNvSpPr>
            <a:spLocks noChangeArrowheads="1"/>
          </p:cNvSpPr>
          <p:nvPr/>
        </p:nvSpPr>
        <p:spPr bwMode="auto">
          <a:xfrm>
            <a:off x="2186665" y="1485679"/>
            <a:ext cx="6430388" cy="642938"/>
          </a:xfrm>
          <a:prstGeom prst="roundRect">
            <a:avLst>
              <a:gd name="adj" fmla="val 16667"/>
            </a:avLst>
          </a:prstGeom>
          <a:gradFill>
            <a:gsLst>
              <a:gs pos="0">
                <a:srgbClr val="00B0F0"/>
              </a:gs>
              <a:gs pos="50000">
                <a:srgbClr val="00B0F0"/>
              </a:gs>
              <a:gs pos="100000">
                <a:schemeClr val="tx2">
                  <a:lumMod val="60000"/>
                  <a:lumOff val="4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SA" sz="3000" b="1" dirty="0">
                <a:solidFill>
                  <a:prstClr val="white"/>
                </a:solidFill>
                <a:latin typeface="Arial" panose="020B0604020202020204" pitchFamily="34" charset="0"/>
                <a:ea typeface="SimSun" panose="02010600030101010101" pitchFamily="2" charset="-122"/>
              </a:rPr>
              <a:t>معرفة أهمية تنظيم الوقت </a:t>
            </a:r>
          </a:p>
        </p:txBody>
      </p:sp>
      <p:sp>
        <p:nvSpPr>
          <p:cNvPr id="68" name="圆角矩形 12"/>
          <p:cNvSpPr>
            <a:spLocks noChangeArrowheads="1"/>
          </p:cNvSpPr>
          <p:nvPr/>
        </p:nvSpPr>
        <p:spPr bwMode="auto">
          <a:xfrm>
            <a:off x="1677493" y="2488842"/>
            <a:ext cx="6430388" cy="642937"/>
          </a:xfrm>
          <a:prstGeom prst="roundRect">
            <a:avLst>
              <a:gd name="adj" fmla="val 16667"/>
            </a:avLst>
          </a:prstGeom>
          <a:gradFill>
            <a:gsLst>
              <a:gs pos="0">
                <a:srgbClr val="00B0F0"/>
              </a:gs>
              <a:gs pos="50000">
                <a:srgbClr val="00B0F0"/>
              </a:gs>
              <a:gs pos="100000">
                <a:schemeClr val="tx2">
                  <a:lumMod val="60000"/>
                  <a:lumOff val="4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SA" sz="3000" b="1" dirty="0">
                <a:solidFill>
                  <a:prstClr val="white"/>
                </a:solidFill>
                <a:latin typeface="Arial" panose="020B0604020202020204" pitchFamily="34" charset="0"/>
                <a:ea typeface="SimSun" panose="02010600030101010101" pitchFamily="2" charset="-122"/>
              </a:rPr>
              <a:t>معرفة قواعد إدارة الوقت</a:t>
            </a:r>
          </a:p>
        </p:txBody>
      </p:sp>
      <p:sp>
        <p:nvSpPr>
          <p:cNvPr id="23" name="圆角矩形 12"/>
          <p:cNvSpPr>
            <a:spLocks noChangeArrowheads="1"/>
          </p:cNvSpPr>
          <p:nvPr/>
        </p:nvSpPr>
        <p:spPr bwMode="auto">
          <a:xfrm>
            <a:off x="1293013" y="3514090"/>
            <a:ext cx="6430388" cy="642937"/>
          </a:xfrm>
          <a:prstGeom prst="roundRect">
            <a:avLst>
              <a:gd name="adj" fmla="val 16667"/>
            </a:avLst>
          </a:prstGeom>
          <a:gradFill>
            <a:gsLst>
              <a:gs pos="0">
                <a:srgbClr val="00B0F0"/>
              </a:gs>
              <a:gs pos="50000">
                <a:srgbClr val="00B0F0"/>
              </a:gs>
              <a:gs pos="100000">
                <a:schemeClr val="tx2">
                  <a:lumMod val="60000"/>
                  <a:lumOff val="4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SA" sz="3000" b="1" dirty="0">
                <a:solidFill>
                  <a:prstClr val="white"/>
                </a:solidFill>
                <a:latin typeface="Arial" panose="020B0604020202020204" pitchFamily="34" charset="0"/>
                <a:ea typeface="SimSun" panose="02010600030101010101" pitchFamily="2" charset="-122"/>
              </a:rPr>
              <a:t>استنتاج خطوات ومبادئ الإدارة الناجحة للوقت</a:t>
            </a:r>
          </a:p>
        </p:txBody>
      </p:sp>
      <p:sp>
        <p:nvSpPr>
          <p:cNvPr id="24" name="圆角矩形 12"/>
          <p:cNvSpPr>
            <a:spLocks noChangeArrowheads="1"/>
          </p:cNvSpPr>
          <p:nvPr/>
        </p:nvSpPr>
        <p:spPr bwMode="auto">
          <a:xfrm>
            <a:off x="648751" y="4594792"/>
            <a:ext cx="6430388" cy="642937"/>
          </a:xfrm>
          <a:prstGeom prst="roundRect">
            <a:avLst>
              <a:gd name="adj" fmla="val 16667"/>
            </a:avLst>
          </a:prstGeom>
          <a:gradFill>
            <a:gsLst>
              <a:gs pos="0">
                <a:srgbClr val="00B0F0"/>
              </a:gs>
              <a:gs pos="50000">
                <a:srgbClr val="00B0F0"/>
              </a:gs>
              <a:gs pos="100000">
                <a:schemeClr val="tx2">
                  <a:lumMod val="60000"/>
                  <a:lumOff val="4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SA" sz="3000" b="1" dirty="0">
                <a:solidFill>
                  <a:prstClr val="white"/>
                </a:solidFill>
                <a:latin typeface="Arial" panose="020B0604020202020204" pitchFamily="34" charset="0"/>
                <a:ea typeface="SimSun" panose="02010600030101010101" pitchFamily="2" charset="-122"/>
              </a:rPr>
              <a:t>معرفة مضيعات الوقت</a:t>
            </a:r>
          </a:p>
        </p:txBody>
      </p:sp>
    </p:spTree>
    <p:extLst>
      <p:ext uri="{BB962C8B-B14F-4D97-AF65-F5344CB8AC3E}">
        <p14:creationId xmlns:p14="http://schemas.microsoft.com/office/powerpoint/2010/main" xmlns="" val="189064007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barn(inVertical)">
                                      <p:cBhvr>
                                        <p:cTn id="11" dur="500"/>
                                        <p:tgtEl>
                                          <p:spTgt spid="6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4" grpId="0" animBg="1"/>
      <p:bldP spid="68" grpId="0" animBg="1"/>
      <p:bldP spid="23" grpId="0" animBg="1"/>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AutoShape 7"/>
          <p:cNvSpPr>
            <a:spLocks noChangeArrowheads="1"/>
          </p:cNvSpPr>
          <p:nvPr/>
        </p:nvSpPr>
        <p:spPr bwMode="auto">
          <a:xfrm>
            <a:off x="3429000" y="511175"/>
            <a:ext cx="5472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أدوات التخطيط قصيرة الأجل </a:t>
            </a:r>
          </a:p>
        </p:txBody>
      </p:sp>
      <p:sp>
        <p:nvSpPr>
          <p:cNvPr id="73" name="Rounded Rectangle 72"/>
          <p:cNvSpPr/>
          <p:nvPr/>
        </p:nvSpPr>
        <p:spPr>
          <a:xfrm>
            <a:off x="685800" y="2133600"/>
            <a:ext cx="8001000" cy="9906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solidFill>
                  <a:schemeClr val="bg1"/>
                </a:solidFill>
              </a:rPr>
              <a:t>الخطط قصيرة الأجل توضع في صورة خطوات عمل يومية </a:t>
            </a:r>
            <a:r>
              <a:rPr lang="ar-EG" sz="3200" dirty="0" smtClean="0">
                <a:solidFill>
                  <a:schemeClr val="bg1"/>
                </a:solidFill>
              </a:rPr>
              <a:t>وأسبوعية </a:t>
            </a:r>
            <a:r>
              <a:rPr lang="ar-EG" sz="3200" dirty="0">
                <a:solidFill>
                  <a:schemeClr val="bg1"/>
                </a:solidFill>
              </a:rPr>
              <a:t>وهي </a:t>
            </a:r>
          </a:p>
        </p:txBody>
      </p:sp>
      <p:sp>
        <p:nvSpPr>
          <p:cNvPr id="5" name="Rounded Rectangle 4"/>
          <p:cNvSpPr/>
          <p:nvPr/>
        </p:nvSpPr>
        <p:spPr>
          <a:xfrm>
            <a:off x="2133600" y="3657600"/>
            <a:ext cx="5562600" cy="68580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الخطط الأسبوعية </a:t>
            </a:r>
            <a:endParaRPr lang="ar-EG" sz="3200" dirty="0">
              <a:solidFill>
                <a:schemeClr val="dk1"/>
              </a:solidFill>
            </a:endParaRPr>
          </a:p>
        </p:txBody>
      </p:sp>
      <p:sp>
        <p:nvSpPr>
          <p:cNvPr id="6" name="Oval 5"/>
          <p:cNvSpPr/>
          <p:nvPr/>
        </p:nvSpPr>
        <p:spPr>
          <a:xfrm>
            <a:off x="7848600" y="3733800"/>
            <a:ext cx="609600" cy="609600"/>
          </a:xfrm>
          <a:prstGeom prst="ellipse">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smtClean="0">
                <a:solidFill>
                  <a:schemeClr val="bg1"/>
                </a:solidFill>
              </a:rPr>
              <a:t>1</a:t>
            </a:r>
            <a:endParaRPr lang="ar-EG" sz="3200" dirty="0">
              <a:solidFill>
                <a:schemeClr val="bg1"/>
              </a:solidFill>
            </a:endParaRPr>
          </a:p>
        </p:txBody>
      </p:sp>
      <p:sp>
        <p:nvSpPr>
          <p:cNvPr id="7" name="Rounded Rectangle 6"/>
          <p:cNvSpPr/>
          <p:nvPr/>
        </p:nvSpPr>
        <p:spPr>
          <a:xfrm>
            <a:off x="2133600" y="4876800"/>
            <a:ext cx="5562600" cy="685800"/>
          </a:xfrm>
          <a:prstGeom prst="roundRect">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a:t>الخطط اليومية </a:t>
            </a:r>
            <a:endParaRPr lang="ar-EG" sz="3200" dirty="0">
              <a:solidFill>
                <a:schemeClr val="dk1"/>
              </a:solidFill>
            </a:endParaRPr>
          </a:p>
        </p:txBody>
      </p:sp>
      <p:sp>
        <p:nvSpPr>
          <p:cNvPr id="8" name="Oval 7"/>
          <p:cNvSpPr/>
          <p:nvPr/>
        </p:nvSpPr>
        <p:spPr>
          <a:xfrm>
            <a:off x="7848600" y="4953000"/>
            <a:ext cx="609600" cy="609600"/>
          </a:xfrm>
          <a:prstGeom prst="ellipse">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3200" dirty="0" smtClean="0">
                <a:solidFill>
                  <a:schemeClr val="bg1"/>
                </a:solidFill>
              </a:rPr>
              <a:t>2</a:t>
            </a:r>
            <a:endParaRPr lang="ar-EG" sz="3200" dirty="0">
              <a:solidFill>
                <a:schemeClr val="bg1"/>
              </a:solidFill>
            </a:endParaRPr>
          </a:p>
        </p:txBody>
      </p:sp>
    </p:spTree>
    <p:extLst>
      <p:ext uri="{BB962C8B-B14F-4D97-AF65-F5344CB8AC3E}">
        <p14:creationId xmlns:p14="http://schemas.microsoft.com/office/powerpoint/2010/main" xmlns="" val="161202823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5" grpId="0" animBg="1"/>
      <p:bldP spid="6"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834503" y="1733550"/>
            <a:ext cx="7151689"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r" rtl="1"/>
            <a:r>
              <a:rPr lang="ar-EG" altLang="zh-CN" sz="2400" b="1" dirty="0">
                <a:solidFill>
                  <a:srgbClr val="002060"/>
                </a:solidFill>
                <a:ea typeface="幼圆" pitchFamily="1" charset="-122"/>
              </a:rPr>
              <a:t>توضح الخطط الأسبوعية الأعمال التي تود أن تنجزها بانتهاء الأسبوع</a:t>
            </a:r>
          </a:p>
        </p:txBody>
      </p:sp>
      <p:sp>
        <p:nvSpPr>
          <p:cNvPr id="3" name="Rectangle 4"/>
          <p:cNvSpPr>
            <a:spLocks noChangeArrowheads="1"/>
          </p:cNvSpPr>
          <p:nvPr/>
        </p:nvSpPr>
        <p:spPr bwMode="auto">
          <a:xfrm>
            <a:off x="834503" y="2765425"/>
            <a:ext cx="7151689"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يمكن وضعها في يوم الجمعة</a:t>
            </a:r>
          </a:p>
        </p:txBody>
      </p:sp>
      <p:sp>
        <p:nvSpPr>
          <p:cNvPr id="4" name="Rectangle 5"/>
          <p:cNvSpPr>
            <a:spLocks noChangeArrowheads="1"/>
          </p:cNvSpPr>
          <p:nvPr/>
        </p:nvSpPr>
        <p:spPr bwMode="auto">
          <a:xfrm>
            <a:off x="834503" y="3797300"/>
            <a:ext cx="7151689"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r" rtl="1"/>
            <a:r>
              <a:rPr lang="ar-EG" altLang="zh-CN" sz="2200" b="1" dirty="0">
                <a:solidFill>
                  <a:srgbClr val="002060"/>
                </a:solidFill>
                <a:ea typeface="幼圆" pitchFamily="1" charset="-122"/>
              </a:rPr>
              <a:t>عند اكتمال وضع المخطط ضعه في مكان قريب لكي يمكن الرجوع إليه بسهوله</a:t>
            </a:r>
          </a:p>
        </p:txBody>
      </p:sp>
      <p:sp>
        <p:nvSpPr>
          <p:cNvPr id="5" name="Rectangle 6"/>
          <p:cNvSpPr>
            <a:spLocks noChangeArrowheads="1"/>
          </p:cNvSpPr>
          <p:nvPr/>
        </p:nvSpPr>
        <p:spPr bwMode="auto">
          <a:xfrm>
            <a:off x="834503" y="4829175"/>
            <a:ext cx="7151689" cy="504825"/>
          </a:xfrm>
          <a:prstGeom prst="rect">
            <a:avLst/>
          </a:prstGeom>
          <a:solidFill>
            <a:srgbClr val="00B0F0"/>
          </a:solidFill>
          <a:ln>
            <a:noFill/>
          </a:ln>
          <a:effectLst/>
          <a:extLst/>
        </p:spPr>
        <p:txBody>
          <a:bodyPr wrap="none" anchor="ctr"/>
          <a:lstStyle/>
          <a:p>
            <a:pPr algn="r" rtl="1"/>
            <a:r>
              <a:rPr lang="ar-EG" altLang="zh-CN" sz="2200" b="1" dirty="0">
                <a:solidFill>
                  <a:srgbClr val="002060"/>
                </a:solidFill>
                <a:ea typeface="幼圆" pitchFamily="1" charset="-122"/>
              </a:rPr>
              <a:t>تحول الأعمال اليومية إلى الجدول اليومي وتنفذها حسب الأولوية الموضوعة</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8177957"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8177957"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8177957"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8177957"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5486400" y="228600"/>
            <a:ext cx="3415126" cy="533400"/>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a:latin typeface="SimHei" panose="02010609060101010101" pitchFamily="49" charset="-122"/>
              </a:rPr>
              <a:t>الخطة الأسبوعية </a:t>
            </a:r>
          </a:p>
        </p:txBody>
      </p:sp>
    </p:spTree>
    <p:extLst>
      <p:ext uri="{BB962C8B-B14F-4D97-AF65-F5344CB8AC3E}">
        <p14:creationId xmlns:p14="http://schemas.microsoft.com/office/powerpoint/2010/main" xmlns="" val="334999868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AutoShape 7"/>
          <p:cNvSpPr>
            <a:spLocks noChangeArrowheads="1"/>
          </p:cNvSpPr>
          <p:nvPr/>
        </p:nvSpPr>
        <p:spPr bwMode="auto">
          <a:xfrm>
            <a:off x="2299874" y="304800"/>
            <a:ext cx="45581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مخطط العمل الأسبوعي</a:t>
            </a:r>
          </a:p>
        </p:txBody>
      </p:sp>
      <p:sp>
        <p:nvSpPr>
          <p:cNvPr id="2" name="Rectangle 1"/>
          <p:cNvSpPr/>
          <p:nvPr/>
        </p:nvSpPr>
        <p:spPr>
          <a:xfrm>
            <a:off x="457200" y="1371600"/>
            <a:ext cx="8382000" cy="1077218"/>
          </a:xfrm>
          <a:prstGeom prst="rect">
            <a:avLst/>
          </a:prstGeom>
        </p:spPr>
        <p:txBody>
          <a:bodyPr wrap="square">
            <a:spAutoFit/>
          </a:bodyPr>
          <a:lstStyle/>
          <a:p>
            <a:pPr algn="r" rtl="1"/>
            <a:r>
              <a:rPr lang="ar-EG" sz="3200" dirty="0">
                <a:solidFill>
                  <a:schemeClr val="bg1"/>
                </a:solidFill>
              </a:rPr>
              <a:t>للأسبوع المبتدأ في .................................</a:t>
            </a:r>
          </a:p>
          <a:p>
            <a:pPr algn="r" rtl="1"/>
            <a:r>
              <a:rPr lang="ar-EG" sz="3200" dirty="0">
                <a:solidFill>
                  <a:schemeClr val="bg1"/>
                </a:solidFill>
              </a:rPr>
              <a:t>الأهداف : </a:t>
            </a:r>
            <a:r>
              <a:rPr lang="ar-EG" sz="3200" dirty="0" smtClean="0">
                <a:solidFill>
                  <a:schemeClr val="bg1"/>
                </a:solidFill>
              </a:rPr>
              <a:t>1-............. 2- ................. 3- .................</a:t>
            </a:r>
            <a:endParaRPr lang="ar-EG" sz="32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xmlns="" val="3278959368"/>
              </p:ext>
            </p:extLst>
          </p:nvPr>
        </p:nvGraphicFramePr>
        <p:xfrm>
          <a:off x="304799" y="1524000"/>
          <a:ext cx="8534401" cy="4343400"/>
        </p:xfrm>
        <a:graphic>
          <a:graphicData uri="http://schemas.openxmlformats.org/drawingml/2006/table">
            <a:tbl>
              <a:tblPr rtl="1" firstRow="1" firstCol="1" lastRow="1" lastCol="1" bandRow="1" bandCol="1">
                <a:tableStyleId>{35758FB7-9AC5-4552-8A53-C91805E547FA}</a:tableStyleId>
              </a:tblPr>
              <a:tblGrid>
                <a:gridCol w="2192867"/>
                <a:gridCol w="2192867"/>
                <a:gridCol w="2192867"/>
                <a:gridCol w="1955800"/>
              </a:tblGrid>
              <a:tr h="434340">
                <a:tc>
                  <a:txBody>
                    <a:bodyPr/>
                    <a:lstStyle/>
                    <a:p>
                      <a:pPr algn="ctr" rtl="1">
                        <a:spcAft>
                          <a:spcPts val="0"/>
                        </a:spcAft>
                      </a:pPr>
                      <a:r>
                        <a:rPr lang="ar-SA" sz="2000" dirty="0">
                          <a:effectLst/>
                        </a:rPr>
                        <a:t>المهمة</a:t>
                      </a:r>
                      <a:endParaRPr lang="en-US" sz="1200" dirty="0">
                        <a:effectLst/>
                        <a:latin typeface="Times New Roman"/>
                        <a:ea typeface="Times New Roman"/>
                      </a:endParaRPr>
                    </a:p>
                  </a:txBody>
                  <a:tcPr marL="68580" marR="68580" marT="0" marB="0"/>
                </a:tc>
                <a:tc>
                  <a:txBody>
                    <a:bodyPr/>
                    <a:lstStyle/>
                    <a:p>
                      <a:pPr algn="ctr" rtl="1">
                        <a:spcAft>
                          <a:spcPts val="0"/>
                        </a:spcAft>
                      </a:pPr>
                      <a:r>
                        <a:rPr lang="ar-SA" sz="2000">
                          <a:effectLst/>
                        </a:rPr>
                        <a:t>الأولوية</a:t>
                      </a:r>
                      <a:endParaRPr lang="en-US" sz="1200">
                        <a:effectLst/>
                        <a:latin typeface="Times New Roman"/>
                        <a:ea typeface="Times New Roman"/>
                      </a:endParaRPr>
                    </a:p>
                  </a:txBody>
                  <a:tcPr marL="68580" marR="68580" marT="0" marB="0"/>
                </a:tc>
                <a:tc>
                  <a:txBody>
                    <a:bodyPr/>
                    <a:lstStyle/>
                    <a:p>
                      <a:pPr algn="ctr" rtl="1">
                        <a:spcAft>
                          <a:spcPts val="0"/>
                        </a:spcAft>
                      </a:pPr>
                      <a:r>
                        <a:rPr lang="ar-SA" sz="2000">
                          <a:effectLst/>
                        </a:rPr>
                        <a:t>الوقت</a:t>
                      </a:r>
                      <a:endParaRPr lang="en-US" sz="1200">
                        <a:effectLst/>
                        <a:latin typeface="Times New Roman"/>
                        <a:ea typeface="Times New Roman"/>
                      </a:endParaRPr>
                    </a:p>
                  </a:txBody>
                  <a:tcPr marL="68580" marR="68580" marT="0" marB="0"/>
                </a:tc>
                <a:tc>
                  <a:txBody>
                    <a:bodyPr/>
                    <a:lstStyle/>
                    <a:p>
                      <a:pPr algn="ctr" rtl="1">
                        <a:spcAft>
                          <a:spcPts val="0"/>
                        </a:spcAft>
                      </a:pPr>
                      <a:r>
                        <a:rPr lang="ar-SA" sz="2000">
                          <a:effectLst/>
                        </a:rPr>
                        <a:t>تاريخ الانجاز</a:t>
                      </a:r>
                      <a:endParaRPr lang="en-US" sz="1200">
                        <a:effectLst/>
                        <a:latin typeface="Times New Roman"/>
                        <a:ea typeface="Times New Roman"/>
                      </a:endParaRPr>
                    </a:p>
                  </a:txBody>
                  <a:tcPr marL="68580" marR="68580" marT="0" marB="0"/>
                </a:tc>
              </a:tr>
              <a:tr h="434340">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dirty="0">
                          <a:effectLst/>
                        </a:rPr>
                        <a:t> </a:t>
                      </a:r>
                      <a:endParaRPr lang="en-US" sz="1200" dirty="0">
                        <a:effectLst/>
                        <a:latin typeface="Times New Roman"/>
                        <a:ea typeface="Times New Roman"/>
                      </a:endParaRPr>
                    </a:p>
                  </a:txBody>
                  <a:tcPr marL="68580" marR="68580" marT="0" marB="0"/>
                </a:tc>
              </a:tr>
              <a:tr h="434340">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r>
              <a:tr h="434340">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r>
              <a:tr h="434340">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r>
              <a:tr h="434340">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r>
              <a:tr h="434340">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r>
              <a:tr h="434340">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r>
              <a:tr h="434340">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r>
              <a:tr h="434340">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a:effectLst/>
                        </a:rPr>
                        <a:t> </a:t>
                      </a:r>
                      <a:endParaRPr lang="en-US" sz="1200">
                        <a:effectLst/>
                        <a:latin typeface="Times New Roman"/>
                        <a:ea typeface="Times New Roman"/>
                      </a:endParaRPr>
                    </a:p>
                  </a:txBody>
                  <a:tcPr marL="68580" marR="68580" marT="0" marB="0"/>
                </a:tc>
                <a:tc>
                  <a:txBody>
                    <a:bodyPr/>
                    <a:lstStyle/>
                    <a:p>
                      <a:pPr algn="r" rtl="1">
                        <a:spcAft>
                          <a:spcPts val="0"/>
                        </a:spcAft>
                      </a:pPr>
                      <a:r>
                        <a:rPr lang="ar-SA" sz="2000" dirty="0">
                          <a:effectLst/>
                        </a:rPr>
                        <a:t> </a:t>
                      </a:r>
                      <a:endParaRPr lang="en-US" sz="1200" dirty="0">
                        <a:effectLst/>
                        <a:latin typeface="Times New Roman"/>
                        <a:ea typeface="Times New Roman"/>
                      </a:endParaRPr>
                    </a:p>
                  </a:txBody>
                  <a:tcPr marL="68580" marR="68580" marT="0" marB="0"/>
                </a:tc>
                <a:tc>
                  <a:txBody>
                    <a:bodyPr/>
                    <a:lstStyle/>
                    <a:p>
                      <a:pPr algn="r" rtl="1">
                        <a:spcAft>
                          <a:spcPts val="0"/>
                        </a:spcAft>
                      </a:pPr>
                      <a:r>
                        <a:rPr lang="ar-SA" sz="2000" dirty="0">
                          <a:effectLst/>
                        </a:rPr>
                        <a:t> </a:t>
                      </a:r>
                      <a:endParaRPr lang="en-US" sz="12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xmlns="" val="377516836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834503" y="1733550"/>
            <a:ext cx="7151689"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عملية التخطيط اليومي هي ذروة الاستفادة من الوقت</a:t>
            </a:r>
          </a:p>
        </p:txBody>
      </p:sp>
      <p:sp>
        <p:nvSpPr>
          <p:cNvPr id="3" name="Rectangle 4"/>
          <p:cNvSpPr>
            <a:spLocks noChangeArrowheads="1"/>
          </p:cNvSpPr>
          <p:nvPr/>
        </p:nvSpPr>
        <p:spPr bwMode="auto">
          <a:xfrm>
            <a:off x="834503" y="2765425"/>
            <a:ext cx="7151689"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000" b="1" dirty="0">
                <a:solidFill>
                  <a:srgbClr val="002060"/>
                </a:solidFill>
                <a:ea typeface="幼圆" pitchFamily="1" charset="-122"/>
              </a:rPr>
              <a:t>إذا اكتسبت عادة عمل أجندة يومية فإنك ستسجل كثيرا من الأنشطة التي تقوم بها</a:t>
            </a:r>
          </a:p>
        </p:txBody>
      </p:sp>
      <p:sp>
        <p:nvSpPr>
          <p:cNvPr id="4" name="Rectangle 5"/>
          <p:cNvSpPr>
            <a:spLocks noChangeArrowheads="1"/>
          </p:cNvSpPr>
          <p:nvPr/>
        </p:nvSpPr>
        <p:spPr bwMode="auto">
          <a:xfrm>
            <a:off x="834503" y="3797300"/>
            <a:ext cx="7151689"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راجع القائمة في نهاية اليوم، وإذا بقي منها شيء </a:t>
            </a:r>
            <a:r>
              <a:rPr lang="ar-EG" altLang="zh-CN" sz="2400" b="1" dirty="0" smtClean="0">
                <a:solidFill>
                  <a:srgbClr val="002060"/>
                </a:solidFill>
                <a:ea typeface="幼圆" pitchFamily="1" charset="-122"/>
              </a:rPr>
              <a:t>فيحوله لليوم </a:t>
            </a:r>
            <a:r>
              <a:rPr lang="ar-EG" altLang="zh-CN" sz="2400" b="1" dirty="0">
                <a:solidFill>
                  <a:srgbClr val="002060"/>
                </a:solidFill>
                <a:ea typeface="幼圆" pitchFamily="1" charset="-122"/>
              </a:rPr>
              <a:t>التالي</a:t>
            </a:r>
          </a:p>
        </p:txBody>
      </p:sp>
      <p:sp>
        <p:nvSpPr>
          <p:cNvPr id="5" name="Rectangle 6"/>
          <p:cNvSpPr>
            <a:spLocks noChangeArrowheads="1"/>
          </p:cNvSpPr>
          <p:nvPr/>
        </p:nvSpPr>
        <p:spPr bwMode="auto">
          <a:xfrm>
            <a:off x="834503" y="4829175"/>
            <a:ext cx="7151689" cy="504825"/>
          </a:xfrm>
          <a:prstGeom prst="rect">
            <a:avLst/>
          </a:prstGeom>
          <a:solidFill>
            <a:srgbClr val="00B0F0"/>
          </a:solidFill>
          <a:ln>
            <a:noFill/>
          </a:ln>
          <a:effectLst/>
          <a:extLst/>
        </p:spPr>
        <p:txBody>
          <a:bodyPr wrap="none" anchor="ctr"/>
          <a:lstStyle/>
          <a:p>
            <a:pPr algn="ctr" rtl="1"/>
            <a:r>
              <a:rPr lang="ar-EG" altLang="zh-CN" sz="2200" b="1" dirty="0">
                <a:solidFill>
                  <a:srgbClr val="002060"/>
                </a:solidFill>
                <a:ea typeface="幼圆" pitchFamily="1" charset="-122"/>
              </a:rPr>
              <a:t>تحول الأعمال اليومية إلى الجدول اليومي وتنفذها حسب الأولوية الموضوعة</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8177957"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8177957"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8177957"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8177957"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5486400" y="228600"/>
            <a:ext cx="3415126" cy="685800"/>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a:latin typeface="SimHei" panose="02010609060101010101" pitchFamily="49" charset="-122"/>
              </a:rPr>
              <a:t>الخطط اليومية</a:t>
            </a:r>
          </a:p>
        </p:txBody>
      </p:sp>
    </p:spTree>
    <p:extLst>
      <p:ext uri="{BB962C8B-B14F-4D97-AF65-F5344CB8AC3E}">
        <p14:creationId xmlns:p14="http://schemas.microsoft.com/office/powerpoint/2010/main" xmlns="" val="191407797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AutoShape 7"/>
          <p:cNvSpPr>
            <a:spLocks noChangeArrowheads="1"/>
          </p:cNvSpPr>
          <p:nvPr/>
        </p:nvSpPr>
        <p:spPr bwMode="auto">
          <a:xfrm>
            <a:off x="2299874" y="228600"/>
            <a:ext cx="45581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مخطط العمل اليومي</a:t>
            </a:r>
          </a:p>
        </p:txBody>
      </p:sp>
      <p:graphicFrame>
        <p:nvGraphicFramePr>
          <p:cNvPr id="6" name="Table 5"/>
          <p:cNvGraphicFramePr>
            <a:graphicFrameLocks noGrp="1"/>
          </p:cNvGraphicFramePr>
          <p:nvPr>
            <p:extLst>
              <p:ext uri="{D42A27DB-BD31-4B8C-83A1-F6EECF244321}">
                <p14:modId xmlns:p14="http://schemas.microsoft.com/office/powerpoint/2010/main" xmlns="" val="3487417426"/>
              </p:ext>
            </p:extLst>
          </p:nvPr>
        </p:nvGraphicFramePr>
        <p:xfrm>
          <a:off x="304800" y="1295399"/>
          <a:ext cx="8534400" cy="5377440"/>
        </p:xfrm>
        <a:graphic>
          <a:graphicData uri="http://schemas.openxmlformats.org/drawingml/2006/table">
            <a:tbl>
              <a:tblPr firstRow="1" firstCol="1" lastRow="1" lastCol="1" bandRow="1" bandCol="1">
                <a:tableStyleId>{35758FB7-9AC5-4552-8A53-C91805E547FA}</a:tableStyleId>
              </a:tblPr>
              <a:tblGrid>
                <a:gridCol w="2686756"/>
                <a:gridCol w="2350910"/>
                <a:gridCol w="3496734"/>
              </a:tblGrid>
              <a:tr h="427860">
                <a:tc gridSpan="3">
                  <a:txBody>
                    <a:bodyPr/>
                    <a:lstStyle/>
                    <a:p>
                      <a:pPr marR="685800" algn="ctr" rtl="0">
                        <a:spcAft>
                          <a:spcPts val="0"/>
                        </a:spcAft>
                      </a:pPr>
                      <a:r>
                        <a:rPr lang="ar-SA" sz="1600" dirty="0">
                          <a:effectLst/>
                        </a:rPr>
                        <a:t>مخطط العمل اليومي</a:t>
                      </a:r>
                      <a:endParaRPr lang="en-US" sz="1600" dirty="0">
                        <a:effectLst/>
                      </a:endParaRPr>
                    </a:p>
                    <a:p>
                      <a:pPr marR="685800" algn="ctr" rtl="0">
                        <a:spcAft>
                          <a:spcPts val="0"/>
                        </a:spcAft>
                      </a:pPr>
                      <a:r>
                        <a:rPr lang="ar-SA" sz="1600" dirty="0">
                          <a:effectLst/>
                        </a:rPr>
                        <a:t>التاريخ :      /    /   </a:t>
                      </a:r>
                      <a:r>
                        <a:rPr lang="ar-EG" sz="1600" dirty="0" smtClean="0">
                          <a:effectLst/>
                        </a:rPr>
                        <a:t>201م</a:t>
                      </a:r>
                      <a:endParaRPr lang="en-US" sz="1600" dirty="0">
                        <a:effectLst/>
                        <a:latin typeface="Times New Roman"/>
                        <a:ea typeface="Times New Roman"/>
                      </a:endParaRPr>
                    </a:p>
                  </a:txBody>
                  <a:tcPr marL="52492" marR="52492" marT="0" marB="0" anchor="ctr"/>
                </a:tc>
                <a:tc hMerge="1">
                  <a:txBody>
                    <a:bodyPr/>
                    <a:lstStyle/>
                    <a:p>
                      <a:pPr rtl="1"/>
                      <a:endParaRPr lang="ar-EG"/>
                    </a:p>
                  </a:txBody>
                  <a:tcPr/>
                </a:tc>
                <a:tc hMerge="1">
                  <a:txBody>
                    <a:bodyPr/>
                    <a:lstStyle/>
                    <a:p>
                      <a:pPr rtl="1"/>
                      <a:endParaRPr lang="ar-EG"/>
                    </a:p>
                  </a:txBody>
                  <a:tcPr/>
                </a:tc>
              </a:tr>
              <a:tr h="427860">
                <a:tc>
                  <a:txBody>
                    <a:bodyPr/>
                    <a:lstStyle/>
                    <a:p>
                      <a:pPr marR="685800" algn="ctr" rtl="0">
                        <a:spcAft>
                          <a:spcPts val="0"/>
                        </a:spcAft>
                      </a:pPr>
                      <a:r>
                        <a:rPr lang="ar-SA" sz="1600" dirty="0">
                          <a:effectLst/>
                        </a:rPr>
                        <a:t>المواعيد</a:t>
                      </a:r>
                      <a:endParaRPr lang="en-US" sz="1600" dirty="0">
                        <a:effectLst/>
                        <a:latin typeface="Times New Roman"/>
                        <a:ea typeface="Times New Roman"/>
                      </a:endParaRPr>
                    </a:p>
                  </a:txBody>
                  <a:tcPr marL="52492" marR="52492" marT="0" marB="0" anchor="ctr"/>
                </a:tc>
                <a:tc>
                  <a:txBody>
                    <a:bodyPr/>
                    <a:lstStyle/>
                    <a:p>
                      <a:pPr marR="388620" algn="ctr" rtl="0">
                        <a:spcAft>
                          <a:spcPts val="0"/>
                        </a:spcAft>
                      </a:pPr>
                      <a:r>
                        <a:rPr lang="ar-SA" sz="1600" dirty="0">
                          <a:effectLst/>
                        </a:rPr>
                        <a:t>الأعمال المنجزة</a:t>
                      </a:r>
                      <a:endParaRPr lang="en-US" sz="1600" dirty="0">
                        <a:effectLst/>
                      </a:endParaRPr>
                    </a:p>
                    <a:p>
                      <a:pPr marR="45720" algn="ctr" rtl="0">
                        <a:spcAft>
                          <a:spcPts val="0"/>
                        </a:spcAft>
                      </a:pPr>
                      <a:r>
                        <a:rPr lang="ar-SA" sz="1600" dirty="0">
                          <a:effectLst/>
                        </a:rPr>
                        <a:t>       ( نفذ – لم ينفذ )</a:t>
                      </a:r>
                      <a:endParaRPr lang="en-US" sz="1600" dirty="0">
                        <a:effectLst/>
                        <a:latin typeface="Times New Roman"/>
                        <a:ea typeface="Times New Roman"/>
                      </a:endParaRPr>
                    </a:p>
                  </a:txBody>
                  <a:tcPr marL="52492" marR="52492" marT="0" marB="0" anchor="ctr"/>
                </a:tc>
                <a:tc>
                  <a:txBody>
                    <a:bodyPr/>
                    <a:lstStyle/>
                    <a:p>
                      <a:pPr marR="114300" algn="ctr" rtl="0">
                        <a:spcAft>
                          <a:spcPts val="0"/>
                        </a:spcAft>
                        <a:tabLst>
                          <a:tab pos="2004060" algn="r"/>
                        </a:tabLst>
                      </a:pPr>
                      <a:r>
                        <a:rPr lang="ar-SA" sz="1600" dirty="0">
                          <a:effectLst/>
                        </a:rPr>
                        <a:t>المهام التي يجب انجازها</a:t>
                      </a:r>
                      <a:endParaRPr lang="en-US" sz="1600" dirty="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7</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dirty="0">
                          <a:effectLst/>
                        </a:rPr>
                        <a:t> </a:t>
                      </a:r>
                      <a:endParaRPr lang="en-US" sz="900" dirty="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8</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9</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10</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11</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dirty="0">
                          <a:effectLst/>
                        </a:rPr>
                        <a:t> </a:t>
                      </a:r>
                      <a:endParaRPr lang="en-US" sz="900" dirty="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12</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13</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14</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15</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16</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17</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18</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19</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20</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21</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22</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23</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a:effectLst/>
                        </a:rPr>
                        <a:t> </a:t>
                      </a:r>
                      <a:endParaRPr lang="en-US" sz="900">
                        <a:effectLst/>
                        <a:latin typeface="Times New Roman"/>
                        <a:ea typeface="Times New Roman"/>
                      </a:endParaRPr>
                    </a:p>
                  </a:txBody>
                  <a:tcPr marL="52492" marR="52492" marT="0" marB="0" anchor="ctr"/>
                </a:tc>
                <a:tc>
                  <a:txBody>
                    <a:bodyPr/>
                    <a:lstStyle/>
                    <a:p>
                      <a:pPr marR="685800" algn="ctr" rtl="0">
                        <a:spcAft>
                          <a:spcPts val="0"/>
                        </a:spcAft>
                      </a:pPr>
                      <a:r>
                        <a:rPr lang="ar-SA" sz="1400">
                          <a:effectLst/>
                        </a:rPr>
                        <a:t> </a:t>
                      </a:r>
                      <a:endParaRPr lang="en-US" sz="900">
                        <a:effectLst/>
                        <a:latin typeface="Times New Roman"/>
                        <a:ea typeface="Times New Roman"/>
                      </a:endParaRPr>
                    </a:p>
                  </a:txBody>
                  <a:tcPr marL="52492" marR="52492" marT="0" marB="0" anchor="ctr"/>
                </a:tc>
              </a:tr>
              <a:tr h="244560">
                <a:tc>
                  <a:txBody>
                    <a:bodyPr/>
                    <a:lstStyle/>
                    <a:p>
                      <a:pPr marR="685800" algn="ctr" rtl="1">
                        <a:spcAft>
                          <a:spcPts val="0"/>
                        </a:spcAft>
                      </a:pPr>
                      <a:r>
                        <a:rPr lang="ar-SA" sz="1600" dirty="0">
                          <a:effectLst/>
                        </a:rPr>
                        <a:t>00: 00</a:t>
                      </a:r>
                      <a:endParaRPr lang="en-US" sz="1600" dirty="0">
                        <a:effectLst/>
                        <a:latin typeface="Times New Roman"/>
                        <a:ea typeface="Times New Roman"/>
                      </a:endParaRPr>
                    </a:p>
                  </a:txBody>
                  <a:tcPr marL="52492" marR="52492" marT="0" marB="0" anchor="ctr"/>
                </a:tc>
                <a:tc>
                  <a:txBody>
                    <a:bodyPr/>
                    <a:lstStyle/>
                    <a:p>
                      <a:pPr marR="685800" algn="ctr" rtl="0">
                        <a:spcAft>
                          <a:spcPts val="0"/>
                        </a:spcAft>
                      </a:pPr>
                      <a:r>
                        <a:rPr lang="en-US" sz="1400" dirty="0">
                          <a:effectLst/>
                        </a:rPr>
                        <a:t> </a:t>
                      </a:r>
                      <a:endParaRPr lang="en-US" sz="900" dirty="0">
                        <a:effectLst/>
                        <a:latin typeface="Times New Roman"/>
                        <a:ea typeface="Times New Roman"/>
                      </a:endParaRPr>
                    </a:p>
                  </a:txBody>
                  <a:tcPr marL="52492" marR="52492" marT="0" marB="0" anchor="ctr"/>
                </a:tc>
                <a:tc>
                  <a:txBody>
                    <a:bodyPr/>
                    <a:lstStyle/>
                    <a:p>
                      <a:pPr marR="685800" algn="ctr" rtl="0">
                        <a:spcAft>
                          <a:spcPts val="0"/>
                        </a:spcAft>
                      </a:pPr>
                      <a:r>
                        <a:rPr lang="ar-SA" sz="1400" dirty="0">
                          <a:effectLst/>
                        </a:rPr>
                        <a:t> </a:t>
                      </a:r>
                      <a:endParaRPr lang="en-US" sz="900" dirty="0">
                        <a:effectLst/>
                        <a:latin typeface="Times New Roman"/>
                        <a:ea typeface="Times New Roman"/>
                      </a:endParaRPr>
                    </a:p>
                  </a:txBody>
                  <a:tcPr marL="52492" marR="52492" marT="0" marB="0" anchor="ctr"/>
                </a:tc>
              </a:tr>
            </a:tbl>
          </a:graphicData>
        </a:graphic>
      </p:graphicFrame>
    </p:spTree>
    <p:extLst>
      <p:ext uri="{BB962C8B-B14F-4D97-AF65-F5344CB8AC3E}">
        <p14:creationId xmlns:p14="http://schemas.microsoft.com/office/powerpoint/2010/main" xmlns="" val="294523056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مهارات الاستفادة من الوقت</a:t>
            </a:r>
          </a:p>
        </p:txBody>
      </p:sp>
    </p:spTree>
    <p:extLst>
      <p:ext uri="{BB962C8B-B14F-4D97-AF65-F5344CB8AC3E}">
        <p14:creationId xmlns:p14="http://schemas.microsoft.com/office/powerpoint/2010/main" xmlns="" val="326082132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grpSp>
        <p:nvGrpSpPr>
          <p:cNvPr id="6" name="Group 5"/>
          <p:cNvGrpSpPr/>
          <p:nvPr/>
        </p:nvGrpSpPr>
        <p:grpSpPr>
          <a:xfrm>
            <a:off x="228600" y="381001"/>
            <a:ext cx="8763000" cy="6095998"/>
            <a:chOff x="1371600" y="1371600"/>
            <a:chExt cx="6629400" cy="4970463"/>
          </a:xfrm>
        </p:grpSpPr>
        <p:grpSp>
          <p:nvGrpSpPr>
            <p:cNvPr id="4" name="Group 1"/>
            <p:cNvGrpSpPr>
              <a:grpSpLocks noChangeAspect="1"/>
            </p:cNvGrpSpPr>
            <p:nvPr/>
          </p:nvGrpSpPr>
          <p:grpSpPr bwMode="auto">
            <a:xfrm>
              <a:off x="1371600" y="1371600"/>
              <a:ext cx="6629400" cy="4970463"/>
              <a:chOff x="674" y="2523"/>
              <a:chExt cx="10440" cy="7827"/>
            </a:xfrm>
          </p:grpSpPr>
          <p:sp>
            <p:nvSpPr>
              <p:cNvPr id="5" name="AutoShape 13"/>
              <p:cNvSpPr>
                <a:spLocks noChangeAspect="1" noChangeArrowheads="1" noTextEdit="1"/>
              </p:cNvSpPr>
              <p:nvPr/>
            </p:nvSpPr>
            <p:spPr bwMode="auto">
              <a:xfrm>
                <a:off x="674" y="2523"/>
                <a:ext cx="10440" cy="7827"/>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ar-EG"/>
              </a:p>
            </p:txBody>
          </p:sp>
          <p:sp>
            <p:nvSpPr>
              <p:cNvPr id="7" name="AutoShape 17"/>
              <p:cNvSpPr>
                <a:spLocks noChangeArrowheads="1"/>
              </p:cNvSpPr>
              <p:nvPr/>
            </p:nvSpPr>
            <p:spPr bwMode="auto">
              <a:xfrm>
                <a:off x="3721" y="5403"/>
                <a:ext cx="4645" cy="1739"/>
              </a:xfrm>
              <a:prstGeom prst="flowChartPreparation">
                <a:avLst/>
              </a:prstGeom>
              <a:noFill/>
              <a:ln w="57150" cmpd="thinThick">
                <a:solidFill>
                  <a:srgbClr val="000000"/>
                </a:solidFill>
                <a:miter lim="800000"/>
                <a:headEnd/>
                <a:tailEnd/>
              </a:ln>
              <a:extLst>
                <a:ext uri="{909E8E84-426E-40DD-AFC4-6F175D3DCCD1}">
                  <a14:hiddenFill xmlns:a14="http://schemas.microsoft.com/office/drawing/2010/main" xmlns="">
                    <a:solidFill>
                      <a:srgbClr val="FFFF00"/>
                    </a:solidFill>
                  </a14:hiddenFill>
                </a:ext>
              </a:extLst>
            </p:spPr>
            <p:txBody>
              <a:bodyPr vert="horz" wrap="none" lIns="70409" tIns="35204" rIns="70409" bIns="35204"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dirty="0" smtClean="0">
                    <a:ln>
                      <a:noFill/>
                    </a:ln>
                    <a:solidFill>
                      <a:schemeClr val="tx1"/>
                    </a:solidFill>
                    <a:effectLst/>
                    <a:latin typeface="Arial" pitchFamily="34" charset="0"/>
                    <a:ea typeface="Times New Roman" pitchFamily="18" charset="0"/>
                    <a:cs typeface="AL-Mohanad" charset="-78"/>
                  </a:rPr>
                  <a:t>مهارات</a:t>
                </a:r>
                <a:endParaRPr kumimoji="0" lang="ar-SA"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2000" b="0" i="0" u="none" strike="noStrike" cap="none" normalizeH="0" baseline="0" dirty="0" smtClean="0">
                    <a:ln>
                      <a:noFill/>
                    </a:ln>
                    <a:solidFill>
                      <a:schemeClr val="tx1"/>
                    </a:solidFill>
                    <a:effectLst/>
                    <a:latin typeface="Arial" pitchFamily="34" charset="0"/>
                    <a:ea typeface="Times New Roman" pitchFamily="18" charset="0"/>
                    <a:cs typeface="AL-Mohanad" charset="-78"/>
                  </a:rPr>
                  <a:t> للاستفادة من الوقت</a:t>
                </a:r>
                <a:endParaRPr kumimoji="0" lang="ar-S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AutoShape 20"/>
              <p:cNvSpPr>
                <a:spLocks noChangeArrowheads="1"/>
              </p:cNvSpPr>
              <p:nvPr/>
            </p:nvSpPr>
            <p:spPr bwMode="auto">
              <a:xfrm>
                <a:off x="7459" y="4001"/>
                <a:ext cx="2292" cy="1043"/>
              </a:xfrm>
              <a:prstGeom prst="flowChartProcess">
                <a:avLst/>
              </a:prstGeom>
              <a:noFill/>
              <a:ln w="57150" cmpd="thinThick">
                <a:solidFill>
                  <a:srgbClr val="000000"/>
                </a:solidFill>
                <a:miter lim="800000"/>
                <a:headEnd/>
                <a:tailEnd/>
              </a:ln>
              <a:extLst>
                <a:ext uri="{909E8E84-426E-40DD-AFC4-6F175D3DCCD1}">
                  <a14:hiddenFill xmlns:a14="http://schemas.microsoft.com/office/drawing/2010/main" xmlns="">
                    <a:solidFill>
                      <a:srgbClr val="9966FF"/>
                    </a:solidFill>
                  </a14:hiddenFill>
                </a:ext>
              </a:extLst>
            </p:spPr>
            <p:txBody>
              <a:bodyPr vert="horz" wrap="none" lIns="70409" tIns="35204" rIns="70409" bIns="35204"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400" b="0" i="0" u="none" strike="noStrike" cap="none" normalizeH="0" baseline="0" smtClean="0">
                    <a:ln>
                      <a:noFill/>
                    </a:ln>
                    <a:solidFill>
                      <a:schemeClr val="tx1"/>
                    </a:solidFill>
                    <a:effectLst/>
                    <a:latin typeface="Arial" pitchFamily="34" charset="0"/>
                    <a:ea typeface="Times New Roman" pitchFamily="18" charset="0"/>
                    <a:cs typeface="AL-Mohanad" charset="-78"/>
                  </a:rPr>
                  <a:t>النمر الورقي</a:t>
                </a: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AutoShape 21"/>
              <p:cNvSpPr>
                <a:spLocks noChangeArrowheads="1"/>
              </p:cNvSpPr>
              <p:nvPr/>
            </p:nvSpPr>
            <p:spPr bwMode="auto">
              <a:xfrm>
                <a:off x="5099" y="2523"/>
                <a:ext cx="1875" cy="1042"/>
              </a:xfrm>
              <a:prstGeom prst="flowChartProcess">
                <a:avLst/>
              </a:prstGeom>
              <a:solidFill>
                <a:srgbClr val="FFFFFF"/>
              </a:solidFill>
              <a:ln w="57150" cmpd="thinThick">
                <a:solidFill>
                  <a:srgbClr val="000000"/>
                </a:solidFill>
                <a:miter lim="800000"/>
                <a:headEnd/>
                <a:tailEnd/>
              </a:ln>
            </p:spPr>
            <p:txBody>
              <a:bodyPr vert="horz" wrap="square" lIns="70409" tIns="35204" rIns="70409" bIns="35204"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Arial" pitchFamily="34" charset="0"/>
                    <a:ea typeface="Times New Roman" pitchFamily="18" charset="0"/>
                    <a:cs typeface="AL-Mohanad" charset="-78"/>
                  </a:rPr>
                  <a:t>التخطيط</a:t>
                </a: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22"/>
              <p:cNvSpPr>
                <a:spLocks noChangeArrowheads="1"/>
              </p:cNvSpPr>
              <p:nvPr/>
            </p:nvSpPr>
            <p:spPr bwMode="auto">
              <a:xfrm>
                <a:off x="7547" y="7481"/>
                <a:ext cx="2997" cy="1045"/>
              </a:xfrm>
              <a:prstGeom prst="flowChartProcess">
                <a:avLst/>
              </a:prstGeom>
              <a:solidFill>
                <a:srgbClr val="FFFFFF"/>
              </a:solidFill>
              <a:ln w="57150" cmpd="thinThick">
                <a:solidFill>
                  <a:srgbClr val="000000"/>
                </a:solidFill>
                <a:miter lim="800000"/>
                <a:headEnd/>
                <a:tailEnd/>
              </a:ln>
            </p:spPr>
            <p:txBody>
              <a:bodyPr vert="horz" wrap="none" lIns="70409" tIns="35204" rIns="70409" bIns="35204"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Arial" pitchFamily="34" charset="0"/>
                    <a:ea typeface="Times New Roman" pitchFamily="18" charset="0"/>
                    <a:cs typeface="AL-Mohanad" charset="-78"/>
                  </a:rPr>
                  <a:t>إدارة وقت الأصحاب</a:t>
                </a: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AutoShape 23"/>
              <p:cNvSpPr>
                <a:spLocks noChangeArrowheads="1"/>
              </p:cNvSpPr>
              <p:nvPr/>
            </p:nvSpPr>
            <p:spPr bwMode="auto">
              <a:xfrm>
                <a:off x="4094" y="9003"/>
                <a:ext cx="3057" cy="1303"/>
              </a:xfrm>
              <a:prstGeom prst="flowChartProcess">
                <a:avLst/>
              </a:prstGeom>
              <a:noFill/>
              <a:ln w="57150" cmpd="thinThick">
                <a:solidFill>
                  <a:srgbClr val="000000"/>
                </a:solidFill>
                <a:miter lim="800000"/>
                <a:headEnd/>
                <a:tailEnd/>
              </a:ln>
              <a:extLst>
                <a:ext uri="{909E8E84-426E-40DD-AFC4-6F175D3DCCD1}">
                  <a14:hiddenFill xmlns:a14="http://schemas.microsoft.com/office/drawing/2010/main" xmlns="">
                    <a:solidFill>
                      <a:srgbClr val="9966FF"/>
                    </a:solidFill>
                  </a14:hiddenFill>
                </a:ext>
              </a:extLst>
            </p:spPr>
            <p:txBody>
              <a:bodyPr vert="horz" wrap="none" lIns="70409" tIns="35204" rIns="70409" bIns="35204"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Arial" pitchFamily="34" charset="0"/>
                    <a:ea typeface="Times New Roman" pitchFamily="18" charset="0"/>
                    <a:cs typeface="AL-Mohanad" charset="-78"/>
                  </a:rPr>
                  <a:t>الزوجة ( والأبناء ) </a:t>
                </a:r>
                <a:endParaRPr kumimoji="0" lang="ar-SA" sz="10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2000" b="0" i="0" u="none" strike="noStrike" cap="none" normalizeH="0" baseline="0" smtClean="0">
                    <a:ln>
                      <a:noFill/>
                    </a:ln>
                    <a:solidFill>
                      <a:schemeClr val="tx1"/>
                    </a:solidFill>
                    <a:effectLst/>
                    <a:latin typeface="Arial" pitchFamily="34" charset="0"/>
                    <a:ea typeface="Times New Roman" pitchFamily="18" charset="0"/>
                    <a:cs typeface="AL-Mohanad" charset="-78"/>
                  </a:rPr>
                  <a:t>كمساعد لتنظيم الوقت</a:t>
                </a:r>
                <a:endParaRPr kumimoji="0" lang="ar-SA"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AutoShape 24"/>
              <p:cNvSpPr>
                <a:spLocks noChangeShapeType="1"/>
              </p:cNvSpPr>
              <p:nvPr/>
            </p:nvSpPr>
            <p:spPr bwMode="auto">
              <a:xfrm>
                <a:off x="8531" y="6483"/>
                <a:ext cx="515" cy="953"/>
              </a:xfrm>
              <a:prstGeom prst="straightConnector1">
                <a:avLst/>
              </a:prstGeom>
              <a:noFill/>
              <a:ln w="38100">
                <a:solidFill>
                  <a:srgbClr val="000000"/>
                </a:solidFill>
                <a:round/>
                <a:headEnd/>
                <a:tailEnd type="triangle" w="sm" len="lg"/>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ar-EG"/>
              </a:p>
            </p:txBody>
          </p:sp>
          <p:sp>
            <p:nvSpPr>
              <p:cNvPr id="13" name="AutoShape 26"/>
              <p:cNvSpPr>
                <a:spLocks noChangeShapeType="1"/>
              </p:cNvSpPr>
              <p:nvPr/>
            </p:nvSpPr>
            <p:spPr bwMode="auto">
              <a:xfrm flipH="1">
                <a:off x="3194" y="6483"/>
                <a:ext cx="475" cy="900"/>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ar-EG"/>
              </a:p>
            </p:txBody>
          </p:sp>
          <p:sp>
            <p:nvSpPr>
              <p:cNvPr id="14" name="AutoShape 28"/>
              <p:cNvSpPr>
                <a:spLocks noChangeShapeType="1"/>
              </p:cNvSpPr>
              <p:nvPr/>
            </p:nvSpPr>
            <p:spPr bwMode="auto">
              <a:xfrm flipH="1" flipV="1">
                <a:off x="6074" y="3603"/>
                <a:ext cx="38" cy="175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ar-EG"/>
              </a:p>
            </p:txBody>
          </p:sp>
          <p:sp>
            <p:nvSpPr>
              <p:cNvPr id="15" name="Line 4"/>
              <p:cNvSpPr>
                <a:spLocks noChangeShapeType="1"/>
              </p:cNvSpPr>
              <p:nvPr/>
            </p:nvSpPr>
            <p:spPr bwMode="auto">
              <a:xfrm flipH="1" flipV="1">
                <a:off x="3554" y="5223"/>
                <a:ext cx="360" cy="72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ar-EG"/>
              </a:p>
            </p:txBody>
          </p:sp>
          <p:sp>
            <p:nvSpPr>
              <p:cNvPr id="16" name="Line 3"/>
              <p:cNvSpPr>
                <a:spLocks noChangeShapeType="1"/>
              </p:cNvSpPr>
              <p:nvPr/>
            </p:nvSpPr>
            <p:spPr bwMode="auto">
              <a:xfrm>
                <a:off x="6074" y="7203"/>
                <a:ext cx="0" cy="180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ar-EG"/>
              </a:p>
            </p:txBody>
          </p:sp>
          <p:sp>
            <p:nvSpPr>
              <p:cNvPr id="17" name="Line 2"/>
              <p:cNvSpPr>
                <a:spLocks noChangeShapeType="1"/>
              </p:cNvSpPr>
              <p:nvPr/>
            </p:nvSpPr>
            <p:spPr bwMode="auto">
              <a:xfrm flipV="1">
                <a:off x="8234" y="5223"/>
                <a:ext cx="180" cy="72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ar-EG"/>
              </a:p>
            </p:txBody>
          </p:sp>
        </p:grpSp>
        <p:sp>
          <p:nvSpPr>
            <p:cNvPr id="18" name="AutoShape 19"/>
            <p:cNvSpPr>
              <a:spLocks noChangeArrowheads="1"/>
            </p:cNvSpPr>
            <p:nvPr/>
          </p:nvSpPr>
          <p:spPr bwMode="auto">
            <a:xfrm>
              <a:off x="2236787" y="2310550"/>
              <a:ext cx="1771650" cy="661987"/>
            </a:xfrm>
            <a:prstGeom prst="flowChartProcess">
              <a:avLst/>
            </a:prstGeom>
            <a:noFill/>
            <a:ln w="57150" cmpd="thinThick" algn="ctr">
              <a:solidFill>
                <a:srgbClr val="000000"/>
              </a:solidFill>
              <a:miter lim="800000"/>
              <a:headEnd/>
              <a:tailEnd/>
            </a:ln>
            <a:extLst>
              <a:ext uri="{909E8E84-426E-40DD-AFC4-6F175D3DCCD1}">
                <a14:hiddenFill xmlns:a14="http://schemas.microsoft.com/office/drawing/2010/main" xmlns="">
                  <a:solidFill>
                    <a:srgbClr val="9966FF"/>
                  </a:solidFill>
                </a14:hiddenFill>
              </a:ext>
            </a:extLst>
          </p:spPr>
          <p:txBody>
            <a:bodyPr vert="horz" wrap="none" lIns="70409" tIns="35204" rIns="70409" bIns="35204"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noFill/>
                  </a:ln>
                  <a:solidFill>
                    <a:schemeClr val="tx1"/>
                  </a:solidFill>
                  <a:effectLst/>
                  <a:latin typeface="Calibri" pitchFamily="34" charset="0"/>
                  <a:ea typeface="Arial" pitchFamily="34" charset="0"/>
                  <a:cs typeface="AL-Mohanad" charset="-78"/>
                </a:rPr>
                <a:t>تنظيم العمل المكتبي</a:t>
              </a:r>
              <a:endParaRPr kumimoji="0" lang="ar-EG"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AutoShape 18"/>
            <p:cNvSpPr>
              <a:spLocks noChangeArrowheads="1"/>
            </p:cNvSpPr>
            <p:nvPr/>
          </p:nvSpPr>
          <p:spPr bwMode="auto">
            <a:xfrm>
              <a:off x="1828800" y="4548315"/>
              <a:ext cx="1816100" cy="661988"/>
            </a:xfrm>
            <a:prstGeom prst="flowChartProcess">
              <a:avLst/>
            </a:prstGeom>
            <a:solidFill>
              <a:srgbClr val="FFFFFF"/>
            </a:solidFill>
            <a:ln w="57150" cmpd="thinThick" algn="ctr">
              <a:solidFill>
                <a:srgbClr val="000000"/>
              </a:solidFill>
              <a:miter lim="800000"/>
              <a:headEnd/>
              <a:tailEnd/>
            </a:ln>
          </p:spPr>
          <p:txBody>
            <a:bodyPr vert="horz" wrap="none" lIns="70409" tIns="35204" rIns="70409" bIns="35204" num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ts val="1000"/>
                </a:spcAft>
                <a:buClrTx/>
                <a:buSzTx/>
                <a:buFontTx/>
                <a:buNone/>
                <a:tabLst/>
              </a:pPr>
              <a:r>
                <a:rPr kumimoji="0" lang="ar-SA" sz="1800" b="0" i="0" u="none" strike="noStrike" cap="none" normalizeH="0" baseline="0" smtClean="0">
                  <a:ln>
                    <a:noFill/>
                  </a:ln>
                  <a:solidFill>
                    <a:schemeClr val="tx1"/>
                  </a:solidFill>
                  <a:effectLst/>
                  <a:latin typeface="Calibri" pitchFamily="34" charset="0"/>
                  <a:ea typeface="Arial" pitchFamily="34" charset="0"/>
                  <a:cs typeface="AL-Mohanad" charset="-78"/>
                </a:rPr>
                <a:t>مهارة وضع الأولويات</a:t>
              </a:r>
              <a:endParaRPr kumimoji="0" lang="ar-EG"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xmlns="" val="362883012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914400" y="1733550"/>
            <a:ext cx="6705600"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لا تضع على المكتب إلا الأشياء المتعلقة بالنشاط الذي أنت بصدده </a:t>
            </a:r>
          </a:p>
        </p:txBody>
      </p:sp>
      <p:sp>
        <p:nvSpPr>
          <p:cNvPr id="3" name="Rectangle 4"/>
          <p:cNvSpPr>
            <a:spLocks noChangeArrowheads="1"/>
          </p:cNvSpPr>
          <p:nvPr/>
        </p:nvSpPr>
        <p:spPr bwMode="auto">
          <a:xfrm>
            <a:off x="914400" y="2765425"/>
            <a:ext cx="6705600"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جهز سلتين أحدهما للوارد ويلزم الرد عليها عاجلا والأخرى للصادر</a:t>
            </a:r>
          </a:p>
        </p:txBody>
      </p:sp>
      <p:sp>
        <p:nvSpPr>
          <p:cNvPr id="4" name="Rectangle 5"/>
          <p:cNvSpPr>
            <a:spLocks noChangeArrowheads="1"/>
          </p:cNvSpPr>
          <p:nvPr/>
        </p:nvSpPr>
        <p:spPr bwMode="auto">
          <a:xfrm>
            <a:off x="914400" y="3797300"/>
            <a:ext cx="6705600"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الاستغناء عن الكراسي الزائدة في غرفة المكتب</a:t>
            </a:r>
          </a:p>
        </p:txBody>
      </p:sp>
      <p:sp>
        <p:nvSpPr>
          <p:cNvPr id="5" name="Rectangle 6"/>
          <p:cNvSpPr>
            <a:spLocks noChangeArrowheads="1"/>
          </p:cNvSpPr>
          <p:nvPr/>
        </p:nvSpPr>
        <p:spPr bwMode="auto">
          <a:xfrm>
            <a:off x="914400" y="4829175"/>
            <a:ext cx="6705600"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اجعل سلة المهملات قريبة منك ولا تجعل المهملات في جيبك </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5486400" y="228600"/>
            <a:ext cx="3415126" cy="685800"/>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a:latin typeface="SimHei" panose="02010609060101010101" pitchFamily="49" charset="-122"/>
              </a:rPr>
              <a:t>تنظيم العمل المكتبي </a:t>
            </a:r>
          </a:p>
        </p:txBody>
      </p:sp>
    </p:spTree>
    <p:extLst>
      <p:ext uri="{BB962C8B-B14F-4D97-AF65-F5344CB8AC3E}">
        <p14:creationId xmlns:p14="http://schemas.microsoft.com/office/powerpoint/2010/main" xmlns="" val="371572717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990600" y="1733550"/>
            <a:ext cx="6629400"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إذا كان لديك مذكرات وقصاصات على مكتبك فاجردها وفرغها</a:t>
            </a:r>
          </a:p>
        </p:txBody>
      </p:sp>
      <p:sp>
        <p:nvSpPr>
          <p:cNvPr id="3" name="Rectangle 4"/>
          <p:cNvSpPr>
            <a:spLocks noChangeArrowheads="1"/>
          </p:cNvSpPr>
          <p:nvPr/>
        </p:nvSpPr>
        <p:spPr bwMode="auto">
          <a:xfrm>
            <a:off x="990600" y="2765425"/>
            <a:ext cx="6629400"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أرقام الهواتف وبطاقات العمل يجب أن توضع في محافظ خاصة بها</a:t>
            </a:r>
          </a:p>
        </p:txBody>
      </p:sp>
      <p:sp>
        <p:nvSpPr>
          <p:cNvPr id="4" name="Rectangle 5"/>
          <p:cNvSpPr>
            <a:spLocks noChangeArrowheads="1"/>
          </p:cNvSpPr>
          <p:nvPr/>
        </p:nvSpPr>
        <p:spPr bwMode="auto">
          <a:xfrm>
            <a:off x="990600" y="3797300"/>
            <a:ext cx="6629400"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r" rtl="1"/>
            <a:r>
              <a:rPr lang="ar-EG" altLang="zh-CN" sz="2150" b="1" dirty="0">
                <a:solidFill>
                  <a:srgbClr val="002060"/>
                </a:solidFill>
                <a:ea typeface="幼圆" pitchFamily="1" charset="-122"/>
              </a:rPr>
              <a:t>علق ساعة في مكان بارز في غرفة المكتب، بما يتيح </a:t>
            </a:r>
            <a:r>
              <a:rPr lang="ar-EG" altLang="zh-CN" sz="2150" b="1" dirty="0" smtClean="0">
                <a:solidFill>
                  <a:srgbClr val="002060"/>
                </a:solidFill>
                <a:ea typeface="幼圆" pitchFamily="1" charset="-122"/>
              </a:rPr>
              <a:t>لك </a:t>
            </a:r>
            <a:r>
              <a:rPr lang="ar-EG" altLang="zh-CN" sz="2150" b="1" dirty="0">
                <a:solidFill>
                  <a:srgbClr val="002060"/>
                </a:solidFill>
                <a:ea typeface="幼圆" pitchFamily="1" charset="-122"/>
              </a:rPr>
              <a:t>وللزائرين رؤيتها</a:t>
            </a:r>
          </a:p>
        </p:txBody>
      </p:sp>
      <p:sp>
        <p:nvSpPr>
          <p:cNvPr id="5" name="Rectangle 6"/>
          <p:cNvSpPr>
            <a:spLocks noChangeArrowheads="1"/>
          </p:cNvSpPr>
          <p:nvPr/>
        </p:nvSpPr>
        <p:spPr bwMode="auto">
          <a:xfrm>
            <a:off x="990600" y="4829175"/>
            <a:ext cx="6629400"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مقابلة من يرغبون في المقابلة خارج المكتب</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5486400" y="228600"/>
            <a:ext cx="3415126" cy="685800"/>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a:latin typeface="SimHei" panose="02010609060101010101" pitchFamily="49" charset="-122"/>
              </a:rPr>
              <a:t>تنظيم العمل المكتبي </a:t>
            </a:r>
          </a:p>
        </p:txBody>
      </p:sp>
    </p:spTree>
    <p:extLst>
      <p:ext uri="{BB962C8B-B14F-4D97-AF65-F5344CB8AC3E}">
        <p14:creationId xmlns:p14="http://schemas.microsoft.com/office/powerpoint/2010/main" xmlns="" val="280872037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990600" y="2232025"/>
            <a:ext cx="6629400"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قسم الأشياء ذات القيمة العالية مثل مفكرتك اليومية </a:t>
            </a:r>
          </a:p>
        </p:txBody>
      </p:sp>
      <p:sp>
        <p:nvSpPr>
          <p:cNvPr id="3" name="Rectangle 4"/>
          <p:cNvSpPr>
            <a:spLocks noChangeArrowheads="1"/>
          </p:cNvSpPr>
          <p:nvPr/>
        </p:nvSpPr>
        <p:spPr bwMode="auto">
          <a:xfrm>
            <a:off x="990600" y="3263900"/>
            <a:ext cx="6629400"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قسم الأشياء الأقل حاجة وتحتاج إليها من وقت </a:t>
            </a:r>
            <a:r>
              <a:rPr lang="ar-EG" altLang="zh-CN" sz="2400" b="1" dirty="0" smtClean="0">
                <a:solidFill>
                  <a:srgbClr val="002060"/>
                </a:solidFill>
                <a:ea typeface="幼圆" pitchFamily="1" charset="-122"/>
              </a:rPr>
              <a:t>لآخر</a:t>
            </a:r>
            <a:endParaRPr lang="ar-EG" altLang="zh-CN" sz="2400" b="1" dirty="0">
              <a:solidFill>
                <a:srgbClr val="002060"/>
              </a:solidFill>
              <a:ea typeface="幼圆" pitchFamily="1" charset="-122"/>
            </a:endParaRPr>
          </a:p>
        </p:txBody>
      </p:sp>
      <p:sp>
        <p:nvSpPr>
          <p:cNvPr id="4" name="Rectangle 5"/>
          <p:cNvSpPr>
            <a:spLocks noChangeArrowheads="1"/>
          </p:cNvSpPr>
          <p:nvPr/>
        </p:nvSpPr>
        <p:spPr bwMode="auto">
          <a:xfrm>
            <a:off x="990600" y="4295775"/>
            <a:ext cx="6629400"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400" b="1" dirty="0">
                <a:solidFill>
                  <a:srgbClr val="002060"/>
                </a:solidFill>
                <a:ea typeface="幼圆" pitchFamily="1" charset="-122"/>
              </a:rPr>
              <a:t>قسم الأشياء التي لا تستخدمها بكثرة</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230346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311525"/>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3195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3429000" y="228600"/>
            <a:ext cx="5472526" cy="685800"/>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a:latin typeface="SimHei" panose="02010609060101010101" pitchFamily="49" charset="-122"/>
              </a:rPr>
              <a:t>قسِّم منطقة العمل في مكتبك ثلاثة أقسام </a:t>
            </a:r>
          </a:p>
        </p:txBody>
      </p:sp>
    </p:spTree>
    <p:extLst>
      <p:ext uri="{BB962C8B-B14F-4D97-AF65-F5344CB8AC3E}">
        <p14:creationId xmlns:p14="http://schemas.microsoft.com/office/powerpoint/2010/main" xmlns="" val="361282624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Wave 2"/>
          <p:cNvSpPr/>
          <p:nvPr/>
        </p:nvSpPr>
        <p:spPr>
          <a:xfrm>
            <a:off x="1752600" y="2133600"/>
            <a:ext cx="5257800" cy="2590800"/>
          </a:xfrm>
          <a:prstGeom prst="wave">
            <a:avLst/>
          </a:prstGeom>
        </p:spPr>
        <p:style>
          <a:lnRef idx="1">
            <a:schemeClr val="accent5"/>
          </a:lnRef>
          <a:fillRef idx="3">
            <a:schemeClr val="accent5"/>
          </a:fillRef>
          <a:effectRef idx="2">
            <a:schemeClr val="accent5"/>
          </a:effectRef>
          <a:fontRef idx="minor">
            <a:schemeClr val="lt1"/>
          </a:fontRef>
        </p:style>
        <p:txBody>
          <a:bodyPr rtlCol="1" anchor="ctr"/>
          <a:lstStyle/>
          <a:p>
            <a:pPr algn="ctr"/>
            <a:r>
              <a:rPr lang="ar-EG" sz="5000" dirty="0"/>
              <a:t>اليوم التدريبي الأول</a:t>
            </a:r>
          </a:p>
        </p:txBody>
      </p:sp>
    </p:spTree>
    <p:extLst>
      <p:ext uri="{BB962C8B-B14F-4D97-AF65-F5344CB8AC3E}">
        <p14:creationId xmlns:p14="http://schemas.microsoft.com/office/powerpoint/2010/main" xmlns="" val="239444641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قاعدة باريتو</a:t>
            </a:r>
          </a:p>
        </p:txBody>
      </p:sp>
    </p:spTree>
    <p:extLst>
      <p:ext uri="{BB962C8B-B14F-4D97-AF65-F5344CB8AC3E}">
        <p14:creationId xmlns:p14="http://schemas.microsoft.com/office/powerpoint/2010/main" xmlns="" val="243148378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304800" y="1219200"/>
            <a:ext cx="8001000" cy="14478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وينص القانون على :  ( 20% من عملنا هو السبب في 80% من إنتاجنا</a:t>
            </a:r>
            <a:r>
              <a:rPr lang="ar-EG" sz="3200" dirty="0" smtClean="0"/>
              <a:t>) </a:t>
            </a:r>
            <a:r>
              <a:rPr lang="ar-EG" sz="3200" dirty="0"/>
              <a:t>أي أن 20% من وقتنا المشغول يؤدي إلى 80% من النتائج...!!!</a:t>
            </a:r>
          </a:p>
        </p:txBody>
      </p:sp>
      <p:sp>
        <p:nvSpPr>
          <p:cNvPr id="5" name="Oval 4"/>
          <p:cNvSpPr/>
          <p:nvPr/>
        </p:nvSpPr>
        <p:spPr>
          <a:xfrm>
            <a:off x="8458200" y="1524000"/>
            <a:ext cx="609600" cy="609600"/>
          </a:xfrm>
          <a:prstGeom prst="ellipse">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smtClean="0">
                <a:solidFill>
                  <a:schemeClr val="bg1"/>
                </a:solidFill>
              </a:rPr>
              <a:t>1</a:t>
            </a:r>
            <a:endParaRPr lang="ar-EG" sz="3200" dirty="0">
              <a:solidFill>
                <a:schemeClr val="bg1"/>
              </a:solidFill>
            </a:endParaRPr>
          </a:p>
        </p:txBody>
      </p:sp>
      <p:sp>
        <p:nvSpPr>
          <p:cNvPr id="7" name="Rounded Rectangle 6"/>
          <p:cNvSpPr/>
          <p:nvPr/>
        </p:nvSpPr>
        <p:spPr>
          <a:xfrm>
            <a:off x="304800" y="3124200"/>
            <a:ext cx="8001000" cy="1143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يعني لو عرفت الـ 20% من الأعمال التي أتقنها و أحبها </a:t>
            </a:r>
            <a:endParaRPr lang="ar-EG" sz="3200" dirty="0" smtClean="0"/>
          </a:p>
          <a:p>
            <a:pPr algn="ctr" rtl="1"/>
            <a:r>
              <a:rPr lang="ar-EG" sz="3200" dirty="0" smtClean="0"/>
              <a:t>و </a:t>
            </a:r>
            <a:r>
              <a:rPr lang="ar-EG" sz="3200" dirty="0"/>
              <a:t>كرست وقتي لها </a:t>
            </a:r>
            <a:r>
              <a:rPr lang="ar-EG" sz="3200" dirty="0" smtClean="0"/>
              <a:t>سأنتج </a:t>
            </a:r>
            <a:r>
              <a:rPr lang="ar-EG" sz="3200" dirty="0"/>
              <a:t>80% </a:t>
            </a:r>
          </a:p>
        </p:txBody>
      </p:sp>
      <p:sp>
        <p:nvSpPr>
          <p:cNvPr id="8" name="Oval 7"/>
          <p:cNvSpPr/>
          <p:nvPr/>
        </p:nvSpPr>
        <p:spPr>
          <a:xfrm>
            <a:off x="8458200" y="3352800"/>
            <a:ext cx="609600" cy="609600"/>
          </a:xfrm>
          <a:prstGeom prst="ellipse">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smtClean="0">
                <a:solidFill>
                  <a:schemeClr val="bg1"/>
                </a:solidFill>
              </a:rPr>
              <a:t>2</a:t>
            </a:r>
            <a:endParaRPr lang="ar-EG" sz="3200" dirty="0">
              <a:solidFill>
                <a:schemeClr val="bg1"/>
              </a:solidFill>
            </a:endParaRPr>
          </a:p>
        </p:txBody>
      </p:sp>
      <p:sp>
        <p:nvSpPr>
          <p:cNvPr id="11" name="Rounded Rectangle 10"/>
          <p:cNvSpPr/>
          <p:nvPr/>
        </p:nvSpPr>
        <p:spPr>
          <a:xfrm>
            <a:off x="304800" y="4724400"/>
            <a:ext cx="8001000" cy="1524000"/>
          </a:xfrm>
          <a:prstGeom prst="roundRect">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a:t>ليس بالضروري أن أتقن 100% من الأعمال!!! لا فهذا ضياع للوقت </a:t>
            </a:r>
            <a:r>
              <a:rPr lang="ar-EG" sz="3200" dirty="0" smtClean="0"/>
              <a:t>فقط </a:t>
            </a:r>
            <a:r>
              <a:rPr lang="ar-EG" sz="3200" dirty="0"/>
              <a:t>ابحث عن 20% من الأعمال التي تتقنها و كرس جهودك وستتغير عليك 80% من </a:t>
            </a:r>
            <a:r>
              <a:rPr lang="ar-EG" sz="3200" dirty="0" smtClean="0"/>
              <a:t>حياتك</a:t>
            </a:r>
            <a:endParaRPr lang="ar-EG" sz="3200" dirty="0"/>
          </a:p>
        </p:txBody>
      </p:sp>
      <p:sp>
        <p:nvSpPr>
          <p:cNvPr id="12" name="Oval 11"/>
          <p:cNvSpPr/>
          <p:nvPr/>
        </p:nvSpPr>
        <p:spPr>
          <a:xfrm>
            <a:off x="8458200" y="5181600"/>
            <a:ext cx="609600" cy="609600"/>
          </a:xfrm>
          <a:prstGeom prst="ellipse">
            <a:avLst/>
          </a:prstGeom>
        </p:spPr>
        <p:style>
          <a:lnRef idx="0">
            <a:schemeClr val="accent5"/>
          </a:lnRef>
          <a:fillRef idx="3">
            <a:schemeClr val="accent5"/>
          </a:fillRef>
          <a:effectRef idx="3">
            <a:schemeClr val="accent5"/>
          </a:effectRef>
          <a:fontRef idx="minor">
            <a:schemeClr val="lt1"/>
          </a:fontRef>
        </p:style>
        <p:txBody>
          <a:bodyPr rtlCol="1" anchor="ctr"/>
          <a:lstStyle/>
          <a:p>
            <a:pPr algn="ctr" rtl="1"/>
            <a:r>
              <a:rPr lang="ar-EG" sz="3200" dirty="0" smtClean="0">
                <a:solidFill>
                  <a:schemeClr val="bg1"/>
                </a:solidFill>
              </a:rPr>
              <a:t>3</a:t>
            </a:r>
            <a:endParaRPr lang="ar-EG" sz="3200" dirty="0">
              <a:solidFill>
                <a:schemeClr val="bg1"/>
              </a:solidFill>
            </a:endParaRPr>
          </a:p>
        </p:txBody>
      </p:sp>
      <p:sp>
        <p:nvSpPr>
          <p:cNvPr id="17" name="AutoShape 7"/>
          <p:cNvSpPr>
            <a:spLocks noChangeArrowheads="1"/>
          </p:cNvSpPr>
          <p:nvPr/>
        </p:nvSpPr>
        <p:spPr bwMode="auto">
          <a:xfrm>
            <a:off x="5334000" y="152400"/>
            <a:ext cx="3567526" cy="860425"/>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تنظيم العمل المكتبي </a:t>
            </a:r>
          </a:p>
        </p:txBody>
      </p:sp>
    </p:spTree>
    <p:extLst>
      <p:ext uri="{BB962C8B-B14F-4D97-AF65-F5344CB8AC3E}">
        <p14:creationId xmlns:p14="http://schemas.microsoft.com/office/powerpoint/2010/main" xmlns="" val="352475267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نشاهد هذا الفيديو</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كيف تدبر وقتك</a:t>
            </a:r>
          </a:p>
        </p:txBody>
      </p:sp>
    </p:spTree>
    <p:extLst>
      <p:ext uri="{BB962C8B-B14F-4D97-AF65-F5344CB8AC3E}">
        <p14:creationId xmlns:p14="http://schemas.microsoft.com/office/powerpoint/2010/main" xmlns="" val="334336821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دينى\work\صور\037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solidFill>
            <a:schemeClr val="accent5">
              <a:lumMod val="50000"/>
              <a:alpha val="67000"/>
            </a:schemeClr>
          </a:solidFill>
        </p:spPr>
      </p:pic>
      <p:pic>
        <p:nvPicPr>
          <p:cNvPr id="2" name="‫تنظيم الوقت _ كيف تدير وقتك؟‬ - YouTube_WMV V8.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0" y="-914400"/>
            <a:ext cx="9144000" cy="8458200"/>
          </a:xfrm>
          <a:prstGeom prst="rect">
            <a:avLst/>
          </a:prstGeom>
        </p:spPr>
      </p:pic>
    </p:spTree>
    <p:extLst>
      <p:ext uri="{BB962C8B-B14F-4D97-AF65-F5344CB8AC3E}">
        <p14:creationId xmlns:p14="http://schemas.microsoft.com/office/powerpoint/2010/main" xmlns="" val="282276209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Wave 12"/>
          <p:cNvSpPr/>
          <p:nvPr/>
        </p:nvSpPr>
        <p:spPr>
          <a:xfrm>
            <a:off x="1752600" y="2133600"/>
            <a:ext cx="5257800" cy="2590800"/>
          </a:xfrm>
          <a:prstGeom prst="wave">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1" anchor="ctr"/>
          <a:lstStyle/>
          <a:p>
            <a:pPr algn="ctr" rtl="1"/>
            <a:r>
              <a:rPr lang="ar-EG" sz="5000" dirty="0">
                <a:solidFill>
                  <a:schemeClr val="bg1"/>
                </a:solidFill>
              </a:rPr>
              <a:t>اليوم التدريبي </a:t>
            </a:r>
            <a:r>
              <a:rPr lang="ar-EG" sz="5000" dirty="0" smtClean="0">
                <a:solidFill>
                  <a:schemeClr val="bg1"/>
                </a:solidFill>
              </a:rPr>
              <a:t>الثالث</a:t>
            </a:r>
            <a:endParaRPr lang="ar-EG" sz="5000" dirty="0">
              <a:solidFill>
                <a:schemeClr val="bg1"/>
              </a:solidFill>
            </a:endParaRPr>
          </a:p>
        </p:txBody>
      </p:sp>
    </p:spTree>
    <p:extLst>
      <p:ext uri="{BB962C8B-B14F-4D97-AF65-F5344CB8AC3E}">
        <p14:creationId xmlns:p14="http://schemas.microsoft.com/office/powerpoint/2010/main" xmlns="" val="242456027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3"/>
                                        </p:tgtEl>
                                        <p:attrNameLst>
                                          <p:attrName>ppt_x</p:attrName>
                                          <p:attrName>ppt_y</p:attrName>
                                        </p:attrNameLst>
                                      </p:cBhvr>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1"/>
          <p:cNvSpPr>
            <a:spLocks noChangeArrowheads="1"/>
          </p:cNvSpPr>
          <p:nvPr/>
        </p:nvSpPr>
        <p:spPr bwMode="auto">
          <a:xfrm>
            <a:off x="1143000" y="4659312"/>
            <a:ext cx="5832612" cy="1101390"/>
          </a:xfrm>
          <a:prstGeom prst="roundRect">
            <a:avLst>
              <a:gd name="adj" fmla="val 11741"/>
            </a:avLst>
          </a:prstGeom>
          <a:gradFill rotWithShape="1">
            <a:gsLst>
              <a:gs pos="0">
                <a:srgbClr val="4F81BD"/>
              </a:gs>
              <a:gs pos="100000">
                <a:srgbClr val="B8CDE5"/>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الجلسة الثانية </a:t>
            </a:r>
          </a:p>
          <a:p>
            <a:pPr algn="ctr" rtl="1" fontAlgn="base">
              <a:spcBef>
                <a:spcPct val="0"/>
              </a:spcBef>
              <a:spcAft>
                <a:spcPct val="0"/>
              </a:spcAft>
            </a:pPr>
            <a:r>
              <a:rPr lang="ar-EG" sz="3200" dirty="0">
                <a:solidFill>
                  <a:srgbClr val="000000"/>
                </a:solidFill>
                <a:cs typeface="Arial" panose="020B0604020202020204" pitchFamily="34" charset="0"/>
              </a:rPr>
              <a:t>(كيف تكون مع الوقت )</a:t>
            </a:r>
          </a:p>
        </p:txBody>
      </p:sp>
      <p:sp>
        <p:nvSpPr>
          <p:cNvPr id="5" name="AutoShape 1"/>
          <p:cNvSpPr>
            <a:spLocks noChangeArrowheads="1"/>
          </p:cNvSpPr>
          <p:nvPr/>
        </p:nvSpPr>
        <p:spPr bwMode="auto">
          <a:xfrm>
            <a:off x="1143000" y="3213100"/>
            <a:ext cx="5832612" cy="1101390"/>
          </a:xfrm>
          <a:prstGeom prst="roundRect">
            <a:avLst>
              <a:gd name="adj" fmla="val 11741"/>
            </a:avLst>
          </a:prstGeom>
          <a:gradFill rotWithShape="1">
            <a:gsLst>
              <a:gs pos="0">
                <a:srgbClr val="C0504D"/>
              </a:gs>
              <a:gs pos="100000">
                <a:srgbClr val="E5BAB8"/>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استراحة</a:t>
            </a:r>
          </a:p>
        </p:txBody>
      </p:sp>
      <p:sp>
        <p:nvSpPr>
          <p:cNvPr id="6" name="AutoShape 1"/>
          <p:cNvSpPr>
            <a:spLocks noChangeArrowheads="1"/>
          </p:cNvSpPr>
          <p:nvPr/>
        </p:nvSpPr>
        <p:spPr bwMode="auto">
          <a:xfrm>
            <a:off x="1179516" y="1828800"/>
            <a:ext cx="5832612" cy="1101390"/>
          </a:xfrm>
          <a:prstGeom prst="roundRect">
            <a:avLst>
              <a:gd name="adj" fmla="val 11741"/>
            </a:avLst>
          </a:prstGeom>
          <a:gradFill rotWithShape="1">
            <a:gsLst>
              <a:gs pos="0">
                <a:srgbClr val="800080"/>
              </a:gs>
              <a:gs pos="100000">
                <a:srgbClr val="CD9ACD"/>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الجلسة الأولى</a:t>
            </a:r>
          </a:p>
          <a:p>
            <a:pPr algn="ctr" rtl="1" fontAlgn="base">
              <a:spcBef>
                <a:spcPct val="0"/>
              </a:spcBef>
              <a:spcAft>
                <a:spcPct val="0"/>
              </a:spcAft>
            </a:pPr>
            <a:r>
              <a:rPr lang="ar-EG" sz="3200" dirty="0">
                <a:solidFill>
                  <a:srgbClr val="000000"/>
                </a:solidFill>
                <a:cs typeface="Arial" panose="020B0604020202020204" pitchFamily="34" charset="0"/>
              </a:rPr>
              <a:t>( مضيعات الوقت وأساليب الحد منه )</a:t>
            </a:r>
          </a:p>
        </p:txBody>
      </p:sp>
      <p:grpSp>
        <p:nvGrpSpPr>
          <p:cNvPr id="7" name="Group 6"/>
          <p:cNvGrpSpPr>
            <a:grpSpLocks/>
          </p:cNvGrpSpPr>
          <p:nvPr/>
        </p:nvGrpSpPr>
        <p:grpSpPr bwMode="auto">
          <a:xfrm>
            <a:off x="6677025" y="1676400"/>
            <a:ext cx="1323975" cy="1320800"/>
            <a:chOff x="0" y="0"/>
            <a:chExt cx="1360" cy="1356"/>
          </a:xfrm>
        </p:grpSpPr>
        <p:grpSp>
          <p:nvGrpSpPr>
            <p:cNvPr id="8" name="Group 7"/>
            <p:cNvGrpSpPr>
              <a:grpSpLocks/>
            </p:cNvGrpSpPr>
            <p:nvPr/>
          </p:nvGrpSpPr>
          <p:grpSpPr bwMode="auto">
            <a:xfrm>
              <a:off x="0" y="0"/>
              <a:ext cx="1360" cy="1356"/>
              <a:chOff x="0" y="0"/>
              <a:chExt cx="1248" cy="1240"/>
            </a:xfrm>
          </p:grpSpPr>
          <p:sp>
            <p:nvSpPr>
              <p:cNvPr id="10" name="Oval 7"/>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1" name="Oval 8"/>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2" name="Oval 9"/>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4" name="Oval 10"/>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5" name="Oval 11"/>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9" name="Oval 12"/>
            <p:cNvSpPr>
              <a:spLocks noChangeArrowheads="1"/>
            </p:cNvSpPr>
            <p:nvPr/>
          </p:nvSpPr>
          <p:spPr bwMode="auto">
            <a:xfrm>
              <a:off x="161" y="148"/>
              <a:ext cx="1052" cy="1054"/>
            </a:xfrm>
            <a:prstGeom prst="ellipse">
              <a:avLst/>
            </a:prstGeom>
            <a:gradFill rotWithShape="1">
              <a:gsLst>
                <a:gs pos="0">
                  <a:srgbClr val="3A003A"/>
                </a:gs>
                <a:gs pos="100000">
                  <a:srgbClr val="80008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16" name="Group 15"/>
          <p:cNvGrpSpPr>
            <a:grpSpLocks/>
          </p:cNvGrpSpPr>
          <p:nvPr/>
        </p:nvGrpSpPr>
        <p:grpSpPr bwMode="auto">
          <a:xfrm>
            <a:off x="6907213" y="1884363"/>
            <a:ext cx="879475" cy="885825"/>
            <a:chOff x="0" y="0"/>
            <a:chExt cx="876" cy="882"/>
          </a:xfrm>
        </p:grpSpPr>
        <p:sp>
          <p:nvSpPr>
            <p:cNvPr id="17" name="Oval 16"/>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8" name="Line 15"/>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9" name="Line 16"/>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0" name="Freeform 19"/>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1" name="Freeform 20"/>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2" name="Freeform 21"/>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3" name="Freeform 22"/>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4" name="Rectangle 23"/>
          <p:cNvSpPr>
            <a:spLocks noChangeArrowheads="1"/>
          </p:cNvSpPr>
          <p:nvPr/>
        </p:nvSpPr>
        <p:spPr bwMode="auto">
          <a:xfrm>
            <a:off x="7107171" y="19812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1</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25" name="Group 24"/>
          <p:cNvGrpSpPr>
            <a:grpSpLocks/>
          </p:cNvGrpSpPr>
          <p:nvPr/>
        </p:nvGrpSpPr>
        <p:grpSpPr bwMode="auto">
          <a:xfrm>
            <a:off x="6705600" y="3124200"/>
            <a:ext cx="1323975" cy="1320800"/>
            <a:chOff x="0" y="0"/>
            <a:chExt cx="1360" cy="1356"/>
          </a:xfrm>
        </p:grpSpPr>
        <p:grpSp>
          <p:nvGrpSpPr>
            <p:cNvPr id="26" name="Group 25"/>
            <p:cNvGrpSpPr>
              <a:grpSpLocks/>
            </p:cNvGrpSpPr>
            <p:nvPr/>
          </p:nvGrpSpPr>
          <p:grpSpPr bwMode="auto">
            <a:xfrm>
              <a:off x="0" y="0"/>
              <a:ext cx="1360" cy="1356"/>
              <a:chOff x="0" y="0"/>
              <a:chExt cx="1248" cy="1240"/>
            </a:xfrm>
          </p:grpSpPr>
          <p:sp>
            <p:nvSpPr>
              <p:cNvPr id="28" name="Oval 28"/>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9" name="Oval 29"/>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0" name="Oval 30"/>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1" name="Oval 31"/>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2" name="Oval 32"/>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7" name="Oval 33"/>
            <p:cNvSpPr>
              <a:spLocks noChangeArrowheads="1"/>
            </p:cNvSpPr>
            <p:nvPr/>
          </p:nvSpPr>
          <p:spPr bwMode="auto">
            <a:xfrm>
              <a:off x="161" y="148"/>
              <a:ext cx="1052" cy="1054"/>
            </a:xfrm>
            <a:prstGeom prst="ellipse">
              <a:avLst/>
            </a:prstGeom>
            <a:gradFill rotWithShape="1">
              <a:gsLst>
                <a:gs pos="0">
                  <a:srgbClr val="572423"/>
                </a:gs>
                <a:gs pos="100000">
                  <a:srgbClr val="C0504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33" name="Group 32"/>
          <p:cNvGrpSpPr>
            <a:grpSpLocks/>
          </p:cNvGrpSpPr>
          <p:nvPr/>
        </p:nvGrpSpPr>
        <p:grpSpPr bwMode="auto">
          <a:xfrm>
            <a:off x="6919913" y="3332164"/>
            <a:ext cx="879475" cy="885825"/>
            <a:chOff x="0" y="0"/>
            <a:chExt cx="876" cy="882"/>
          </a:xfrm>
        </p:grpSpPr>
        <p:sp>
          <p:nvSpPr>
            <p:cNvPr id="34" name="Oval 33"/>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5" name="Line 36"/>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6" name="Line 37"/>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7" name="Freeform 36"/>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8" name="Freeform 37"/>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9" name="Freeform 38"/>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0" name="Freeform 39"/>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1" name="Rectangle 40"/>
          <p:cNvSpPr>
            <a:spLocks noChangeArrowheads="1"/>
          </p:cNvSpPr>
          <p:nvPr/>
        </p:nvSpPr>
        <p:spPr bwMode="auto">
          <a:xfrm>
            <a:off x="7135746" y="34290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2</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42" name="Group 41"/>
          <p:cNvGrpSpPr>
            <a:grpSpLocks/>
          </p:cNvGrpSpPr>
          <p:nvPr/>
        </p:nvGrpSpPr>
        <p:grpSpPr bwMode="auto">
          <a:xfrm>
            <a:off x="6753225" y="4495800"/>
            <a:ext cx="1323975" cy="1320800"/>
            <a:chOff x="0" y="0"/>
            <a:chExt cx="1360" cy="1356"/>
          </a:xfrm>
        </p:grpSpPr>
        <p:grpSp>
          <p:nvGrpSpPr>
            <p:cNvPr id="43" name="Group 42"/>
            <p:cNvGrpSpPr>
              <a:grpSpLocks/>
            </p:cNvGrpSpPr>
            <p:nvPr/>
          </p:nvGrpSpPr>
          <p:grpSpPr bwMode="auto">
            <a:xfrm>
              <a:off x="0" y="0"/>
              <a:ext cx="1360" cy="1356"/>
              <a:chOff x="0" y="0"/>
              <a:chExt cx="1248" cy="1240"/>
            </a:xfrm>
          </p:grpSpPr>
          <p:sp>
            <p:nvSpPr>
              <p:cNvPr id="45" name="Oval 49"/>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6" name="Oval 50"/>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7" name="Oval 51"/>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8" name="Oval 52"/>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9" name="Oval 53"/>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4" name="Oval 54"/>
            <p:cNvSpPr>
              <a:spLocks noChangeArrowheads="1"/>
            </p:cNvSpPr>
            <p:nvPr/>
          </p:nvSpPr>
          <p:spPr bwMode="auto">
            <a:xfrm>
              <a:off x="161" y="148"/>
              <a:ext cx="1052" cy="1054"/>
            </a:xfrm>
            <a:prstGeom prst="ellipse">
              <a:avLst/>
            </a:prstGeom>
            <a:gradFill rotWithShape="1">
              <a:gsLst>
                <a:gs pos="0">
                  <a:srgbClr val="233B57"/>
                </a:gs>
                <a:gs pos="100000">
                  <a:srgbClr val="4F81B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50" name="Group 49"/>
          <p:cNvGrpSpPr>
            <a:grpSpLocks/>
          </p:cNvGrpSpPr>
          <p:nvPr/>
        </p:nvGrpSpPr>
        <p:grpSpPr bwMode="auto">
          <a:xfrm>
            <a:off x="6967538" y="4703763"/>
            <a:ext cx="879475" cy="885825"/>
            <a:chOff x="0" y="0"/>
            <a:chExt cx="876" cy="882"/>
          </a:xfrm>
        </p:grpSpPr>
        <p:sp>
          <p:nvSpPr>
            <p:cNvPr id="51" name="Oval 50"/>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2" name="Line 57"/>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3" name="Line 58"/>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4" name="Freeform 53"/>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5" name="Freeform 54"/>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6" name="Freeform 55"/>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7" name="Freeform 56"/>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58" name="Rectangle 57"/>
          <p:cNvSpPr>
            <a:spLocks noChangeArrowheads="1"/>
          </p:cNvSpPr>
          <p:nvPr/>
        </p:nvSpPr>
        <p:spPr bwMode="auto">
          <a:xfrm>
            <a:off x="7183371" y="48006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3</a:t>
            </a:r>
            <a:endParaRPr lang="ar-EG" altLang="en-US" sz="4000" dirty="0">
              <a:solidFill>
                <a:srgbClr val="000000"/>
              </a:solidFill>
              <a:latin typeface="Arial" panose="020B0604020202020204" pitchFamily="34" charset="0"/>
              <a:cs typeface="Arial" panose="020B0604020202020204" pitchFamily="34" charset="0"/>
            </a:endParaRPr>
          </a:p>
        </p:txBody>
      </p:sp>
      <p:sp>
        <p:nvSpPr>
          <p:cNvPr id="59" name="AutoShape 7"/>
          <p:cNvSpPr>
            <a:spLocks noChangeArrowheads="1"/>
          </p:cNvSpPr>
          <p:nvPr/>
        </p:nvSpPr>
        <p:spPr bwMode="auto">
          <a:xfrm>
            <a:off x="1295400" y="282575"/>
            <a:ext cx="5957888" cy="708025"/>
          </a:xfrm>
          <a:prstGeom prst="roundRect">
            <a:avLst>
              <a:gd name="adj" fmla="val 50000"/>
            </a:avLst>
          </a:prstGeom>
          <a:gradFill rotWithShape="1">
            <a:gsLst>
              <a:gs pos="0">
                <a:srgbClr val="00B0F0"/>
              </a:gs>
              <a:gs pos="100000">
                <a:srgbClr val="3CA1E6">
                  <a:alpha val="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برنامج اليوم </a:t>
            </a:r>
            <a:r>
              <a:rPr lang="ar-EG" sz="4000" dirty="0" smtClean="0">
                <a:latin typeface="SimHei" panose="02010609060101010101" pitchFamily="49" charset="-122"/>
              </a:rPr>
              <a:t>الثالث</a:t>
            </a:r>
            <a:endParaRPr lang="ar-EG" sz="4000" dirty="0">
              <a:latin typeface="SimHei" panose="02010609060101010101" pitchFamily="49" charset="-122"/>
            </a:endParaRPr>
          </a:p>
        </p:txBody>
      </p:sp>
    </p:spTree>
    <p:extLst>
      <p:ext uri="{BB962C8B-B14F-4D97-AF65-F5344CB8AC3E}">
        <p14:creationId xmlns:p14="http://schemas.microsoft.com/office/powerpoint/2010/main" xmlns="" val="288403349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style.rotation</p:attrName>
                                        </p:attrNameLst>
                                      </p:cBhvr>
                                      <p:tavLst>
                                        <p:tav tm="0">
                                          <p:val>
                                            <p:fltVal val="720"/>
                                          </p:val>
                                        </p:tav>
                                        <p:tav tm="100000">
                                          <p:val>
                                            <p:fltVal val="0"/>
                                          </p:val>
                                        </p:tav>
                                      </p:tavLst>
                                    </p:anim>
                                    <p:anim calcmode="lin" valueType="num">
                                      <p:cBhvr>
                                        <p:cTn id="21" dur="2000" fill="hold"/>
                                        <p:tgtEl>
                                          <p:spTgt spid="6"/>
                                        </p:tgtEl>
                                        <p:attrNameLst>
                                          <p:attrName>ppt_h</p:attrName>
                                        </p:attrNameLst>
                                      </p:cBhvr>
                                      <p:tavLst>
                                        <p:tav tm="0">
                                          <p:val>
                                            <p:fltVal val="0"/>
                                          </p:val>
                                        </p:tav>
                                        <p:tav tm="100000">
                                          <p:val>
                                            <p:strVal val="#ppt_h"/>
                                          </p:val>
                                        </p:tav>
                                      </p:tavLst>
                                    </p:anim>
                                    <p:anim calcmode="lin" valueType="num">
                                      <p:cBhvr>
                                        <p:cTn id="22" dur="2000" fill="hold"/>
                                        <p:tgtEl>
                                          <p:spTgt spid="6"/>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style.rotation</p:attrName>
                                        </p:attrNameLst>
                                      </p:cBhvr>
                                      <p:tavLst>
                                        <p:tav tm="0">
                                          <p:val>
                                            <p:fltVal val="720"/>
                                          </p:val>
                                        </p:tav>
                                        <p:tav tm="100000">
                                          <p:val>
                                            <p:fltVal val="0"/>
                                          </p:val>
                                        </p:tav>
                                      </p:tavLst>
                                    </p:anim>
                                    <p:anim calcmode="lin" valueType="num">
                                      <p:cBhvr>
                                        <p:cTn id="27" dur="2000" fill="hold"/>
                                        <p:tgtEl>
                                          <p:spTgt spid="7"/>
                                        </p:tgtEl>
                                        <p:attrNameLst>
                                          <p:attrName>ppt_h</p:attrName>
                                        </p:attrNameLst>
                                      </p:cBhvr>
                                      <p:tavLst>
                                        <p:tav tm="0">
                                          <p:val>
                                            <p:fltVal val="0"/>
                                          </p:val>
                                        </p:tav>
                                        <p:tav tm="100000">
                                          <p:val>
                                            <p:strVal val="#ppt_h"/>
                                          </p:val>
                                        </p:tav>
                                      </p:tavLst>
                                    </p:anim>
                                    <p:anim calcmode="lin" valueType="num">
                                      <p:cBhvr>
                                        <p:cTn id="28" dur="2000" fill="hold"/>
                                        <p:tgtEl>
                                          <p:spTgt spid="7"/>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style.rotation</p:attrName>
                                        </p:attrNameLst>
                                      </p:cBhvr>
                                      <p:tavLst>
                                        <p:tav tm="0">
                                          <p:val>
                                            <p:fltVal val="720"/>
                                          </p:val>
                                        </p:tav>
                                        <p:tav tm="100000">
                                          <p:val>
                                            <p:fltVal val="0"/>
                                          </p:val>
                                        </p:tav>
                                      </p:tavLst>
                                    </p:anim>
                                    <p:anim calcmode="lin" valueType="num">
                                      <p:cBhvr>
                                        <p:cTn id="33" dur="2000" fill="hold"/>
                                        <p:tgtEl>
                                          <p:spTgt spid="16"/>
                                        </p:tgtEl>
                                        <p:attrNameLst>
                                          <p:attrName>ppt_h</p:attrName>
                                        </p:attrNameLst>
                                      </p:cBhvr>
                                      <p:tavLst>
                                        <p:tav tm="0">
                                          <p:val>
                                            <p:fltVal val="0"/>
                                          </p:val>
                                        </p:tav>
                                        <p:tav tm="100000">
                                          <p:val>
                                            <p:strVal val="#ppt_h"/>
                                          </p:val>
                                        </p:tav>
                                      </p:tavLst>
                                    </p:anim>
                                    <p:anim calcmode="lin" valueType="num">
                                      <p:cBhvr>
                                        <p:cTn id="34" dur="2000" fill="hold"/>
                                        <p:tgtEl>
                                          <p:spTgt spid="16"/>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anim calcmode="lin" valueType="num">
                                      <p:cBhvr>
                                        <p:cTn id="38" dur="2000" fill="hold"/>
                                        <p:tgtEl>
                                          <p:spTgt spid="24"/>
                                        </p:tgtEl>
                                        <p:attrNameLst>
                                          <p:attrName>style.rotation</p:attrName>
                                        </p:attrNameLst>
                                      </p:cBhvr>
                                      <p:tavLst>
                                        <p:tav tm="0">
                                          <p:val>
                                            <p:fltVal val="720"/>
                                          </p:val>
                                        </p:tav>
                                        <p:tav tm="100000">
                                          <p:val>
                                            <p:fltVal val="0"/>
                                          </p:val>
                                        </p:tav>
                                      </p:tavLst>
                                    </p:anim>
                                    <p:anim calcmode="lin" valueType="num">
                                      <p:cBhvr>
                                        <p:cTn id="39" dur="2000" fill="hold"/>
                                        <p:tgtEl>
                                          <p:spTgt spid="24"/>
                                        </p:tgtEl>
                                        <p:attrNameLst>
                                          <p:attrName>ppt_h</p:attrName>
                                        </p:attrNameLst>
                                      </p:cBhvr>
                                      <p:tavLst>
                                        <p:tav tm="0">
                                          <p:val>
                                            <p:fltVal val="0"/>
                                          </p:val>
                                        </p:tav>
                                        <p:tav tm="100000">
                                          <p:val>
                                            <p:strVal val="#ppt_h"/>
                                          </p:val>
                                        </p:tav>
                                      </p:tavLst>
                                    </p:anim>
                                    <p:anim calcmode="lin" valueType="num">
                                      <p:cBhvr>
                                        <p:cTn id="40" dur="2000" fill="hold"/>
                                        <p:tgtEl>
                                          <p:spTgt spid="24"/>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000"/>
                                        <p:tgtEl>
                                          <p:spTgt spid="25"/>
                                        </p:tgtEl>
                                      </p:cBhvr>
                                    </p:animEffect>
                                    <p:anim calcmode="lin" valueType="num">
                                      <p:cBhvr>
                                        <p:cTn id="44" dur="2000" fill="hold"/>
                                        <p:tgtEl>
                                          <p:spTgt spid="25"/>
                                        </p:tgtEl>
                                        <p:attrNameLst>
                                          <p:attrName>style.rotation</p:attrName>
                                        </p:attrNameLst>
                                      </p:cBhvr>
                                      <p:tavLst>
                                        <p:tav tm="0">
                                          <p:val>
                                            <p:fltVal val="720"/>
                                          </p:val>
                                        </p:tav>
                                        <p:tav tm="100000">
                                          <p:val>
                                            <p:fltVal val="0"/>
                                          </p:val>
                                        </p:tav>
                                      </p:tavLst>
                                    </p:anim>
                                    <p:anim calcmode="lin" valueType="num">
                                      <p:cBhvr>
                                        <p:cTn id="45" dur="2000" fill="hold"/>
                                        <p:tgtEl>
                                          <p:spTgt spid="25"/>
                                        </p:tgtEl>
                                        <p:attrNameLst>
                                          <p:attrName>ppt_h</p:attrName>
                                        </p:attrNameLst>
                                      </p:cBhvr>
                                      <p:tavLst>
                                        <p:tav tm="0">
                                          <p:val>
                                            <p:fltVal val="0"/>
                                          </p:val>
                                        </p:tav>
                                        <p:tav tm="100000">
                                          <p:val>
                                            <p:strVal val="#ppt_h"/>
                                          </p:val>
                                        </p:tav>
                                      </p:tavLst>
                                    </p:anim>
                                    <p:anim calcmode="lin" valueType="num">
                                      <p:cBhvr>
                                        <p:cTn id="46" dur="2000" fill="hold"/>
                                        <p:tgtEl>
                                          <p:spTgt spid="25"/>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2000"/>
                                        <p:tgtEl>
                                          <p:spTgt spid="33"/>
                                        </p:tgtEl>
                                      </p:cBhvr>
                                    </p:animEffect>
                                    <p:anim calcmode="lin" valueType="num">
                                      <p:cBhvr>
                                        <p:cTn id="50" dur="2000" fill="hold"/>
                                        <p:tgtEl>
                                          <p:spTgt spid="33"/>
                                        </p:tgtEl>
                                        <p:attrNameLst>
                                          <p:attrName>style.rotation</p:attrName>
                                        </p:attrNameLst>
                                      </p:cBhvr>
                                      <p:tavLst>
                                        <p:tav tm="0">
                                          <p:val>
                                            <p:fltVal val="720"/>
                                          </p:val>
                                        </p:tav>
                                        <p:tav tm="100000">
                                          <p:val>
                                            <p:fltVal val="0"/>
                                          </p:val>
                                        </p:tav>
                                      </p:tavLst>
                                    </p:anim>
                                    <p:anim calcmode="lin" valueType="num">
                                      <p:cBhvr>
                                        <p:cTn id="51" dur="2000" fill="hold"/>
                                        <p:tgtEl>
                                          <p:spTgt spid="33"/>
                                        </p:tgtEl>
                                        <p:attrNameLst>
                                          <p:attrName>ppt_h</p:attrName>
                                        </p:attrNameLst>
                                      </p:cBhvr>
                                      <p:tavLst>
                                        <p:tav tm="0">
                                          <p:val>
                                            <p:fltVal val="0"/>
                                          </p:val>
                                        </p:tav>
                                        <p:tav tm="100000">
                                          <p:val>
                                            <p:strVal val="#ppt_h"/>
                                          </p:val>
                                        </p:tav>
                                      </p:tavLst>
                                    </p:anim>
                                    <p:anim calcmode="lin" valueType="num">
                                      <p:cBhvr>
                                        <p:cTn id="52" dur="2000" fill="hold"/>
                                        <p:tgtEl>
                                          <p:spTgt spid="33"/>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2000"/>
                                        <p:tgtEl>
                                          <p:spTgt spid="42"/>
                                        </p:tgtEl>
                                      </p:cBhvr>
                                    </p:animEffect>
                                    <p:anim calcmode="lin" valueType="num">
                                      <p:cBhvr>
                                        <p:cTn id="62" dur="2000" fill="hold"/>
                                        <p:tgtEl>
                                          <p:spTgt spid="42"/>
                                        </p:tgtEl>
                                        <p:attrNameLst>
                                          <p:attrName>style.rotation</p:attrName>
                                        </p:attrNameLst>
                                      </p:cBhvr>
                                      <p:tavLst>
                                        <p:tav tm="0">
                                          <p:val>
                                            <p:fltVal val="720"/>
                                          </p:val>
                                        </p:tav>
                                        <p:tav tm="100000">
                                          <p:val>
                                            <p:fltVal val="0"/>
                                          </p:val>
                                        </p:tav>
                                      </p:tavLst>
                                    </p:anim>
                                    <p:anim calcmode="lin" valueType="num">
                                      <p:cBhvr>
                                        <p:cTn id="63" dur="2000" fill="hold"/>
                                        <p:tgtEl>
                                          <p:spTgt spid="42"/>
                                        </p:tgtEl>
                                        <p:attrNameLst>
                                          <p:attrName>ppt_h</p:attrName>
                                        </p:attrNameLst>
                                      </p:cBhvr>
                                      <p:tavLst>
                                        <p:tav tm="0">
                                          <p:val>
                                            <p:fltVal val="0"/>
                                          </p:val>
                                        </p:tav>
                                        <p:tav tm="100000">
                                          <p:val>
                                            <p:strVal val="#ppt_h"/>
                                          </p:val>
                                        </p:tav>
                                      </p:tavLst>
                                    </p:anim>
                                    <p:anim calcmode="lin" valueType="num">
                                      <p:cBhvr>
                                        <p:cTn id="64" dur="2000" fill="hold"/>
                                        <p:tgtEl>
                                          <p:spTgt spid="42"/>
                                        </p:tgtEl>
                                        <p:attrNameLst>
                                          <p:attrName>ppt_w</p:attrName>
                                        </p:attrNameLst>
                                      </p:cBhvr>
                                      <p:tavLst>
                                        <p:tav tm="0">
                                          <p:val>
                                            <p:fltVal val="0"/>
                                          </p:val>
                                        </p:tav>
                                        <p:tav tm="100000">
                                          <p:val>
                                            <p:strVal val="#ppt_w"/>
                                          </p:val>
                                        </p:tav>
                                      </p:tavLst>
                                    </p:anim>
                                  </p:childTnLst>
                                </p:cTn>
                              </p:par>
                              <p:par>
                                <p:cTn id="65" presetID="35"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2000"/>
                                        <p:tgtEl>
                                          <p:spTgt spid="50"/>
                                        </p:tgtEl>
                                      </p:cBhvr>
                                    </p:animEffect>
                                    <p:anim calcmode="lin" valueType="num">
                                      <p:cBhvr>
                                        <p:cTn id="68" dur="2000" fill="hold"/>
                                        <p:tgtEl>
                                          <p:spTgt spid="50"/>
                                        </p:tgtEl>
                                        <p:attrNameLst>
                                          <p:attrName>style.rotation</p:attrName>
                                        </p:attrNameLst>
                                      </p:cBhvr>
                                      <p:tavLst>
                                        <p:tav tm="0">
                                          <p:val>
                                            <p:fltVal val="720"/>
                                          </p:val>
                                        </p:tav>
                                        <p:tav tm="100000">
                                          <p:val>
                                            <p:fltVal val="0"/>
                                          </p:val>
                                        </p:tav>
                                      </p:tavLst>
                                    </p:anim>
                                    <p:anim calcmode="lin" valueType="num">
                                      <p:cBhvr>
                                        <p:cTn id="69" dur="2000" fill="hold"/>
                                        <p:tgtEl>
                                          <p:spTgt spid="50"/>
                                        </p:tgtEl>
                                        <p:attrNameLst>
                                          <p:attrName>ppt_h</p:attrName>
                                        </p:attrNameLst>
                                      </p:cBhvr>
                                      <p:tavLst>
                                        <p:tav tm="0">
                                          <p:val>
                                            <p:fltVal val="0"/>
                                          </p:val>
                                        </p:tav>
                                        <p:tav tm="100000">
                                          <p:val>
                                            <p:strVal val="#ppt_h"/>
                                          </p:val>
                                        </p:tav>
                                      </p:tavLst>
                                    </p:anim>
                                    <p:anim calcmode="lin" valueType="num">
                                      <p:cBhvr>
                                        <p:cTn id="70" dur="2000" fill="hold"/>
                                        <p:tgtEl>
                                          <p:spTgt spid="50"/>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2000"/>
                                        <p:tgtEl>
                                          <p:spTgt spid="58"/>
                                        </p:tgtEl>
                                      </p:cBhvr>
                                    </p:animEffect>
                                    <p:anim calcmode="lin" valueType="num">
                                      <p:cBhvr>
                                        <p:cTn id="74" dur="2000" fill="hold"/>
                                        <p:tgtEl>
                                          <p:spTgt spid="58"/>
                                        </p:tgtEl>
                                        <p:attrNameLst>
                                          <p:attrName>style.rotation</p:attrName>
                                        </p:attrNameLst>
                                      </p:cBhvr>
                                      <p:tavLst>
                                        <p:tav tm="0">
                                          <p:val>
                                            <p:fltVal val="720"/>
                                          </p:val>
                                        </p:tav>
                                        <p:tav tm="100000">
                                          <p:val>
                                            <p:fltVal val="0"/>
                                          </p:val>
                                        </p:tav>
                                      </p:tavLst>
                                    </p:anim>
                                    <p:anim calcmode="lin" valueType="num">
                                      <p:cBhvr>
                                        <p:cTn id="75" dur="2000" fill="hold"/>
                                        <p:tgtEl>
                                          <p:spTgt spid="58"/>
                                        </p:tgtEl>
                                        <p:attrNameLst>
                                          <p:attrName>ppt_h</p:attrName>
                                        </p:attrNameLst>
                                      </p:cBhvr>
                                      <p:tavLst>
                                        <p:tav tm="0">
                                          <p:val>
                                            <p:fltVal val="0"/>
                                          </p:val>
                                        </p:tav>
                                        <p:tav tm="100000">
                                          <p:val>
                                            <p:strVal val="#ppt_h"/>
                                          </p:val>
                                        </p:tav>
                                      </p:tavLst>
                                    </p:anim>
                                    <p:anim calcmode="lin" valueType="num">
                                      <p:cBhvr>
                                        <p:cTn id="76" dur="2000" fill="hold"/>
                                        <p:tgtEl>
                                          <p:spTgt spid="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4" grpId="0"/>
      <p:bldP spid="41" grpId="0"/>
      <p:bldP spid="5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orizontal Scroll 5"/>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smtClean="0">
                <a:solidFill>
                  <a:schemeClr val="lt1"/>
                </a:solidFill>
                <a:latin typeface="Gulim" panose="020B0600000101010101" pitchFamily="34" charset="-127"/>
                <a:ea typeface="Gulim" panose="020B0600000101010101" pitchFamily="34" charset="-127"/>
              </a:rPr>
              <a:t>تمرين على مضيعات الوقت</a:t>
            </a:r>
            <a:endParaRPr lang="ar-EG" sz="4400" dirty="0">
              <a:solidFill>
                <a:schemeClr val="lt1"/>
              </a:solidFill>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xmlns="" val="93422274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الاتصالات الهاتفية غير المنتجة</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المقاطعات والزيارات المفاجئة</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الاجتماعات غير الفعالة</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التسويف أو التأجيل بأعذار واهية</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7"/>
          <p:cNvSpPr>
            <a:spLocks noChangeArrowheads="1"/>
          </p:cNvSpPr>
          <p:nvPr/>
        </p:nvSpPr>
        <p:spPr bwMode="auto">
          <a:xfrm>
            <a:off x="6096000" y="228600"/>
            <a:ext cx="2805526" cy="685800"/>
          </a:xfrm>
          <a:prstGeom prst="roundRect">
            <a:avLst>
              <a:gd name="adj" fmla="val 50000"/>
            </a:avLst>
          </a:prstGeom>
          <a:gradFill rotWithShape="1">
            <a:gsLst>
              <a:gs pos="87000">
                <a:srgbClr val="00B0F0"/>
              </a:gs>
              <a:gs pos="100000">
                <a:srgbClr val="3CA1E6">
                  <a:alpha val="0"/>
                  <a:lumMod val="0"/>
                  <a:lumOff val="100000"/>
                </a:srgbClr>
              </a:gs>
            </a:gsLst>
            <a:lin ang="5400000" scaled="1"/>
          </a:gradFill>
          <a:ln>
            <a:noFill/>
          </a:ln>
          <a:effectLst/>
          <a:extLst/>
        </p:spPr>
        <p:txBody>
          <a:bodyPr wrap="none" anchor="ctr"/>
          <a:lstStyle/>
          <a:p>
            <a:pPr algn="ctr" rtl="1" fontAlgn="base">
              <a:spcBef>
                <a:spcPct val="0"/>
              </a:spcBef>
              <a:spcAft>
                <a:spcPct val="0"/>
              </a:spcAft>
            </a:pPr>
            <a:r>
              <a:rPr lang="ar-EG" sz="3200" dirty="0">
                <a:latin typeface="SimHei" panose="02010609060101010101" pitchFamily="49" charset="-122"/>
              </a:rPr>
              <a:t>مضيعات الوقت </a:t>
            </a:r>
          </a:p>
        </p:txBody>
      </p:sp>
    </p:spTree>
    <p:extLst>
      <p:ext uri="{BB962C8B-B14F-4D97-AF65-F5344CB8AC3E}">
        <p14:creationId xmlns:p14="http://schemas.microsoft.com/office/powerpoint/2010/main" xmlns="" val="41323407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762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مضيعات الوقت</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في التخطيط </a:t>
            </a:r>
          </a:p>
        </p:txBody>
      </p:sp>
      <p:pic>
        <p:nvPicPr>
          <p:cNvPr id="15362" name="Picture 2" descr="F:\دينى\work\صور\10_30295_2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1474" y="2286000"/>
            <a:ext cx="8467726" cy="381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5798011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fade">
                                      <p:cBhvr>
                                        <p:cTn id="11"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عدم وجود أهداف / تخطيط / أولويات</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محاولة القيام بأمور كثيرة في وقت واحد</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تقديرات غير واقعية للوقت </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2239962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1"/>
          <p:cNvSpPr>
            <a:spLocks noChangeArrowheads="1"/>
          </p:cNvSpPr>
          <p:nvPr/>
        </p:nvSpPr>
        <p:spPr bwMode="auto">
          <a:xfrm>
            <a:off x="1143000" y="4125912"/>
            <a:ext cx="5832612" cy="1101390"/>
          </a:xfrm>
          <a:prstGeom prst="roundRect">
            <a:avLst>
              <a:gd name="adj" fmla="val 11741"/>
            </a:avLst>
          </a:prstGeom>
          <a:gradFill rotWithShape="1">
            <a:gsLst>
              <a:gs pos="0">
                <a:srgbClr val="4F81BD"/>
              </a:gs>
              <a:gs pos="100000">
                <a:srgbClr val="B8CDE5"/>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استراحة </a:t>
            </a:r>
            <a:endParaRPr lang="en-US" sz="3200" dirty="0">
              <a:solidFill>
                <a:srgbClr val="000000"/>
              </a:solidFill>
              <a:cs typeface="Arial" panose="020B0604020202020204" pitchFamily="34" charset="0"/>
            </a:endParaRPr>
          </a:p>
        </p:txBody>
      </p:sp>
      <p:sp>
        <p:nvSpPr>
          <p:cNvPr id="5" name="AutoShape 1"/>
          <p:cNvSpPr>
            <a:spLocks noChangeArrowheads="1"/>
          </p:cNvSpPr>
          <p:nvPr/>
        </p:nvSpPr>
        <p:spPr bwMode="auto">
          <a:xfrm>
            <a:off x="1143000" y="2679700"/>
            <a:ext cx="5832612" cy="1101390"/>
          </a:xfrm>
          <a:prstGeom prst="roundRect">
            <a:avLst>
              <a:gd name="adj" fmla="val 11741"/>
            </a:avLst>
          </a:prstGeom>
          <a:gradFill rotWithShape="1">
            <a:gsLst>
              <a:gs pos="0">
                <a:srgbClr val="C0504D"/>
              </a:gs>
              <a:gs pos="100000">
                <a:srgbClr val="E5BAB8"/>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الجلسة الأولى</a:t>
            </a:r>
          </a:p>
          <a:p>
            <a:pPr algn="ctr" rtl="1" fontAlgn="base">
              <a:spcBef>
                <a:spcPct val="0"/>
              </a:spcBef>
              <a:spcAft>
                <a:spcPct val="0"/>
              </a:spcAft>
            </a:pPr>
            <a:r>
              <a:rPr lang="ar-EG" sz="3200" dirty="0">
                <a:solidFill>
                  <a:srgbClr val="000000"/>
                </a:solidFill>
                <a:cs typeface="Arial" panose="020B0604020202020204" pitchFamily="34" charset="0"/>
              </a:rPr>
              <a:t>( تعريفات ومفهوم إدارة الوقت )</a:t>
            </a:r>
          </a:p>
        </p:txBody>
      </p:sp>
      <p:sp>
        <p:nvSpPr>
          <p:cNvPr id="6" name="AutoShape 1"/>
          <p:cNvSpPr>
            <a:spLocks noChangeArrowheads="1"/>
          </p:cNvSpPr>
          <p:nvPr/>
        </p:nvSpPr>
        <p:spPr bwMode="auto">
          <a:xfrm>
            <a:off x="1179516" y="1295400"/>
            <a:ext cx="5832612" cy="1101390"/>
          </a:xfrm>
          <a:prstGeom prst="roundRect">
            <a:avLst>
              <a:gd name="adj" fmla="val 11741"/>
            </a:avLst>
          </a:prstGeom>
          <a:gradFill rotWithShape="1">
            <a:gsLst>
              <a:gs pos="0">
                <a:srgbClr val="800080"/>
              </a:gs>
              <a:gs pos="100000">
                <a:srgbClr val="CD9ACD"/>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الافتتاح والتعارف</a:t>
            </a:r>
            <a:endParaRPr lang="en-US" sz="3200" dirty="0">
              <a:solidFill>
                <a:srgbClr val="000000"/>
              </a:solidFill>
              <a:cs typeface="Arial" panose="020B0604020202020204" pitchFamily="34" charset="0"/>
            </a:endParaRPr>
          </a:p>
        </p:txBody>
      </p:sp>
      <p:grpSp>
        <p:nvGrpSpPr>
          <p:cNvPr id="7" name="Group 6"/>
          <p:cNvGrpSpPr>
            <a:grpSpLocks/>
          </p:cNvGrpSpPr>
          <p:nvPr/>
        </p:nvGrpSpPr>
        <p:grpSpPr bwMode="auto">
          <a:xfrm>
            <a:off x="6677025" y="1143000"/>
            <a:ext cx="1323975" cy="1320800"/>
            <a:chOff x="0" y="0"/>
            <a:chExt cx="1360" cy="1356"/>
          </a:xfrm>
        </p:grpSpPr>
        <p:grpSp>
          <p:nvGrpSpPr>
            <p:cNvPr id="8" name="Group 7"/>
            <p:cNvGrpSpPr>
              <a:grpSpLocks/>
            </p:cNvGrpSpPr>
            <p:nvPr/>
          </p:nvGrpSpPr>
          <p:grpSpPr bwMode="auto">
            <a:xfrm>
              <a:off x="0" y="0"/>
              <a:ext cx="1360" cy="1356"/>
              <a:chOff x="0" y="0"/>
              <a:chExt cx="1248" cy="1240"/>
            </a:xfrm>
          </p:grpSpPr>
          <p:sp>
            <p:nvSpPr>
              <p:cNvPr id="10" name="Oval 7"/>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1" name="Oval 8"/>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2" name="Oval 9"/>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3" name="Oval 10"/>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4" name="Oval 11"/>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9" name="Oval 12"/>
            <p:cNvSpPr>
              <a:spLocks noChangeArrowheads="1"/>
            </p:cNvSpPr>
            <p:nvPr/>
          </p:nvSpPr>
          <p:spPr bwMode="auto">
            <a:xfrm>
              <a:off x="161" y="148"/>
              <a:ext cx="1052" cy="1054"/>
            </a:xfrm>
            <a:prstGeom prst="ellipse">
              <a:avLst/>
            </a:prstGeom>
            <a:gradFill rotWithShape="1">
              <a:gsLst>
                <a:gs pos="0">
                  <a:srgbClr val="3A003A"/>
                </a:gs>
                <a:gs pos="100000">
                  <a:srgbClr val="80008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15" name="Group 14"/>
          <p:cNvGrpSpPr>
            <a:grpSpLocks/>
          </p:cNvGrpSpPr>
          <p:nvPr/>
        </p:nvGrpSpPr>
        <p:grpSpPr bwMode="auto">
          <a:xfrm>
            <a:off x="6907213" y="1350963"/>
            <a:ext cx="879475" cy="885825"/>
            <a:chOff x="0" y="0"/>
            <a:chExt cx="876" cy="882"/>
          </a:xfrm>
        </p:grpSpPr>
        <p:sp>
          <p:nvSpPr>
            <p:cNvPr id="16" name="Oval 15"/>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7" name="Line 15"/>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8" name="Line 16"/>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19" name="Freeform 18"/>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0" name="Freeform 19"/>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1" name="Freeform 20"/>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2" name="Freeform 21"/>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3" name="Rectangle 22"/>
          <p:cNvSpPr>
            <a:spLocks noChangeArrowheads="1"/>
          </p:cNvSpPr>
          <p:nvPr/>
        </p:nvSpPr>
        <p:spPr bwMode="auto">
          <a:xfrm>
            <a:off x="7107171" y="14478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1</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24" name="Group 23"/>
          <p:cNvGrpSpPr>
            <a:grpSpLocks/>
          </p:cNvGrpSpPr>
          <p:nvPr/>
        </p:nvGrpSpPr>
        <p:grpSpPr bwMode="auto">
          <a:xfrm>
            <a:off x="6705600" y="2590800"/>
            <a:ext cx="1323975" cy="1320800"/>
            <a:chOff x="0" y="0"/>
            <a:chExt cx="1360" cy="1356"/>
          </a:xfrm>
        </p:grpSpPr>
        <p:grpSp>
          <p:nvGrpSpPr>
            <p:cNvPr id="25" name="Group 24"/>
            <p:cNvGrpSpPr>
              <a:grpSpLocks/>
            </p:cNvGrpSpPr>
            <p:nvPr/>
          </p:nvGrpSpPr>
          <p:grpSpPr bwMode="auto">
            <a:xfrm>
              <a:off x="0" y="0"/>
              <a:ext cx="1360" cy="1356"/>
              <a:chOff x="0" y="0"/>
              <a:chExt cx="1248" cy="1240"/>
            </a:xfrm>
          </p:grpSpPr>
          <p:sp>
            <p:nvSpPr>
              <p:cNvPr id="27" name="Oval 28"/>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8" name="Oval 29"/>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29" name="Oval 30"/>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0" name="Oval 31"/>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1" name="Oval 32"/>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26" name="Oval 33"/>
            <p:cNvSpPr>
              <a:spLocks noChangeArrowheads="1"/>
            </p:cNvSpPr>
            <p:nvPr/>
          </p:nvSpPr>
          <p:spPr bwMode="auto">
            <a:xfrm>
              <a:off x="161" y="148"/>
              <a:ext cx="1052" cy="1054"/>
            </a:xfrm>
            <a:prstGeom prst="ellipse">
              <a:avLst/>
            </a:prstGeom>
            <a:gradFill rotWithShape="1">
              <a:gsLst>
                <a:gs pos="0">
                  <a:srgbClr val="572423"/>
                </a:gs>
                <a:gs pos="100000">
                  <a:srgbClr val="C0504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32" name="Group 31"/>
          <p:cNvGrpSpPr>
            <a:grpSpLocks/>
          </p:cNvGrpSpPr>
          <p:nvPr/>
        </p:nvGrpSpPr>
        <p:grpSpPr bwMode="auto">
          <a:xfrm>
            <a:off x="6919913" y="2798764"/>
            <a:ext cx="879475" cy="885825"/>
            <a:chOff x="0" y="0"/>
            <a:chExt cx="876" cy="882"/>
          </a:xfrm>
        </p:grpSpPr>
        <p:sp>
          <p:nvSpPr>
            <p:cNvPr id="33" name="Oval 32"/>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4" name="Line 36"/>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5" name="Line 37"/>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6" name="Freeform 35"/>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7" name="Freeform 36"/>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8" name="Freeform 37"/>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39" name="Freeform 38"/>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0" name="Rectangle 39"/>
          <p:cNvSpPr>
            <a:spLocks noChangeArrowheads="1"/>
          </p:cNvSpPr>
          <p:nvPr/>
        </p:nvSpPr>
        <p:spPr bwMode="auto">
          <a:xfrm>
            <a:off x="7135746" y="28956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2</a:t>
            </a:r>
            <a:endParaRPr lang="ar-EG" altLang="en-US" sz="4000" dirty="0">
              <a:solidFill>
                <a:srgbClr val="000000"/>
              </a:solidFill>
              <a:latin typeface="Arial" panose="020B0604020202020204" pitchFamily="34" charset="0"/>
              <a:cs typeface="Arial" panose="020B0604020202020204" pitchFamily="34" charset="0"/>
            </a:endParaRPr>
          </a:p>
        </p:txBody>
      </p:sp>
      <p:grpSp>
        <p:nvGrpSpPr>
          <p:cNvPr id="41" name="Group 40"/>
          <p:cNvGrpSpPr>
            <a:grpSpLocks/>
          </p:cNvGrpSpPr>
          <p:nvPr/>
        </p:nvGrpSpPr>
        <p:grpSpPr bwMode="auto">
          <a:xfrm>
            <a:off x="6753225" y="3962400"/>
            <a:ext cx="1323975" cy="1320800"/>
            <a:chOff x="0" y="0"/>
            <a:chExt cx="1360" cy="1356"/>
          </a:xfrm>
        </p:grpSpPr>
        <p:grpSp>
          <p:nvGrpSpPr>
            <p:cNvPr id="42" name="Group 41"/>
            <p:cNvGrpSpPr>
              <a:grpSpLocks/>
            </p:cNvGrpSpPr>
            <p:nvPr/>
          </p:nvGrpSpPr>
          <p:grpSpPr bwMode="auto">
            <a:xfrm>
              <a:off x="0" y="0"/>
              <a:ext cx="1360" cy="1356"/>
              <a:chOff x="0" y="0"/>
              <a:chExt cx="1248" cy="1240"/>
            </a:xfrm>
          </p:grpSpPr>
          <p:sp>
            <p:nvSpPr>
              <p:cNvPr id="44" name="Oval 49"/>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5" name="Oval 50"/>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6" name="Oval 51"/>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7" name="Oval 52"/>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48" name="Oval 53"/>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43" name="Oval 54"/>
            <p:cNvSpPr>
              <a:spLocks noChangeArrowheads="1"/>
            </p:cNvSpPr>
            <p:nvPr/>
          </p:nvSpPr>
          <p:spPr bwMode="auto">
            <a:xfrm>
              <a:off x="161" y="148"/>
              <a:ext cx="1052" cy="1054"/>
            </a:xfrm>
            <a:prstGeom prst="ellipse">
              <a:avLst/>
            </a:prstGeom>
            <a:gradFill rotWithShape="1">
              <a:gsLst>
                <a:gs pos="0">
                  <a:srgbClr val="233B57"/>
                </a:gs>
                <a:gs pos="100000">
                  <a:srgbClr val="4F81B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49" name="Group 48"/>
          <p:cNvGrpSpPr>
            <a:grpSpLocks/>
          </p:cNvGrpSpPr>
          <p:nvPr/>
        </p:nvGrpSpPr>
        <p:grpSpPr bwMode="auto">
          <a:xfrm>
            <a:off x="6967538" y="4170363"/>
            <a:ext cx="879475" cy="885825"/>
            <a:chOff x="0" y="0"/>
            <a:chExt cx="876" cy="882"/>
          </a:xfrm>
        </p:grpSpPr>
        <p:sp>
          <p:nvSpPr>
            <p:cNvPr id="50" name="Oval 49"/>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1" name="Line 57"/>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2" name="Line 58"/>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3" name="Freeform 52"/>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4" name="Freeform 53"/>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5" name="Freeform 54"/>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56" name="Freeform 55"/>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57" name="Rectangle 56"/>
          <p:cNvSpPr>
            <a:spLocks noChangeArrowheads="1"/>
          </p:cNvSpPr>
          <p:nvPr/>
        </p:nvSpPr>
        <p:spPr bwMode="auto">
          <a:xfrm>
            <a:off x="7183371" y="42672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3</a:t>
            </a:r>
            <a:endParaRPr lang="ar-EG" altLang="en-US" sz="4000" dirty="0">
              <a:solidFill>
                <a:srgbClr val="000000"/>
              </a:solidFill>
              <a:latin typeface="Arial" panose="020B0604020202020204" pitchFamily="34" charset="0"/>
              <a:cs typeface="Arial" panose="020B0604020202020204" pitchFamily="34" charset="0"/>
            </a:endParaRPr>
          </a:p>
        </p:txBody>
      </p:sp>
      <p:sp>
        <p:nvSpPr>
          <p:cNvPr id="58" name="AutoShape 1"/>
          <p:cNvSpPr>
            <a:spLocks noChangeArrowheads="1"/>
          </p:cNvSpPr>
          <p:nvPr/>
        </p:nvSpPr>
        <p:spPr bwMode="auto">
          <a:xfrm>
            <a:off x="1143000" y="5422900"/>
            <a:ext cx="5832612" cy="1101390"/>
          </a:xfrm>
          <a:prstGeom prst="roundRect">
            <a:avLst>
              <a:gd name="adj" fmla="val 11741"/>
            </a:avLst>
          </a:prstGeom>
          <a:gradFill rotWithShape="1">
            <a:gsLst>
              <a:gs pos="0">
                <a:srgbClr val="833635"/>
              </a:gs>
              <a:gs pos="100000">
                <a:srgbClr val="C0504D"/>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rtl="1" fontAlgn="base">
              <a:spcBef>
                <a:spcPct val="0"/>
              </a:spcBef>
              <a:spcAft>
                <a:spcPct val="0"/>
              </a:spcAft>
            </a:pPr>
            <a:r>
              <a:rPr lang="ar-EG" sz="3200" dirty="0">
                <a:solidFill>
                  <a:srgbClr val="000000"/>
                </a:solidFill>
                <a:cs typeface="Arial" panose="020B0604020202020204" pitchFamily="34" charset="0"/>
              </a:rPr>
              <a:t>الجلسة الثانية </a:t>
            </a:r>
          </a:p>
          <a:p>
            <a:pPr algn="ctr" rtl="1" fontAlgn="base">
              <a:spcBef>
                <a:spcPct val="0"/>
              </a:spcBef>
              <a:spcAft>
                <a:spcPct val="0"/>
              </a:spcAft>
            </a:pPr>
            <a:r>
              <a:rPr lang="ar-EG" sz="3200" dirty="0">
                <a:solidFill>
                  <a:srgbClr val="000000"/>
                </a:solidFill>
                <a:cs typeface="Arial" panose="020B0604020202020204" pitchFamily="34" charset="0"/>
              </a:rPr>
              <a:t>( قواعد إدارة الوقت </a:t>
            </a:r>
            <a:r>
              <a:rPr lang="ar-EG" sz="3200" dirty="0" smtClean="0">
                <a:solidFill>
                  <a:srgbClr val="000000"/>
                </a:solidFill>
                <a:cs typeface="Arial" panose="020B0604020202020204" pitchFamily="34" charset="0"/>
              </a:rPr>
              <a:t>– </a:t>
            </a:r>
            <a:r>
              <a:rPr lang="ar-EG" sz="3200" dirty="0">
                <a:solidFill>
                  <a:srgbClr val="000000"/>
                </a:solidFill>
                <a:cs typeface="Arial" panose="020B0604020202020204" pitchFamily="34" charset="0"/>
              </a:rPr>
              <a:t>مفاتيح إدارة الوقت )</a:t>
            </a:r>
          </a:p>
        </p:txBody>
      </p:sp>
      <p:grpSp>
        <p:nvGrpSpPr>
          <p:cNvPr id="59" name="Group 58"/>
          <p:cNvGrpSpPr>
            <a:grpSpLocks/>
          </p:cNvGrpSpPr>
          <p:nvPr/>
        </p:nvGrpSpPr>
        <p:grpSpPr bwMode="auto">
          <a:xfrm>
            <a:off x="6705600" y="5334000"/>
            <a:ext cx="1323975" cy="1320800"/>
            <a:chOff x="0" y="0"/>
            <a:chExt cx="1360" cy="1356"/>
          </a:xfrm>
        </p:grpSpPr>
        <p:grpSp>
          <p:nvGrpSpPr>
            <p:cNvPr id="60" name="Group 59"/>
            <p:cNvGrpSpPr>
              <a:grpSpLocks/>
            </p:cNvGrpSpPr>
            <p:nvPr/>
          </p:nvGrpSpPr>
          <p:grpSpPr bwMode="auto">
            <a:xfrm>
              <a:off x="0" y="0"/>
              <a:ext cx="1360" cy="1356"/>
              <a:chOff x="0" y="0"/>
              <a:chExt cx="1248" cy="1240"/>
            </a:xfrm>
          </p:grpSpPr>
          <p:sp>
            <p:nvSpPr>
              <p:cNvPr id="62" name="Oval 28"/>
              <p:cNvSpPr>
                <a:spLocks noChangeArrowheads="1"/>
              </p:cNvSpPr>
              <p:nvPr/>
            </p:nvSpPr>
            <p:spPr bwMode="auto">
              <a:xfrm>
                <a:off x="0" y="0"/>
                <a:ext cx="1248" cy="1240"/>
              </a:xfrm>
              <a:prstGeom prst="ellipse">
                <a:avLst/>
              </a:pr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63" name="Oval 29"/>
              <p:cNvSpPr>
                <a:spLocks noChangeArrowheads="1"/>
              </p:cNvSpPr>
              <p:nvPr/>
            </p:nvSpPr>
            <p:spPr bwMode="auto">
              <a:xfrm>
                <a:off x="33" y="25"/>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64" name="Oval 30"/>
              <p:cNvSpPr>
                <a:spLocks noChangeArrowheads="1"/>
              </p:cNvSpPr>
              <p:nvPr/>
            </p:nvSpPr>
            <p:spPr bwMode="auto">
              <a:xfrm>
                <a:off x="82" y="74"/>
                <a:ext cx="1092" cy="1092"/>
              </a:xfrm>
              <a:prstGeom prst="ellipse">
                <a:avLst/>
              </a:prstGeom>
              <a:solidFill>
                <a:srgbClr val="808080">
                  <a:alpha val="2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65" name="Oval 31"/>
              <p:cNvSpPr>
                <a:spLocks noChangeArrowheads="1"/>
              </p:cNvSpPr>
              <p:nvPr/>
            </p:nvSpPr>
            <p:spPr bwMode="auto">
              <a:xfrm>
                <a:off x="115" y="99"/>
                <a:ext cx="1026" cy="1026"/>
              </a:xfrm>
              <a:prstGeom prst="ellipse">
                <a:avLst/>
              </a:prstGeom>
              <a:solidFill>
                <a:srgbClr val="808080">
                  <a:alpha val="2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66" name="Oval 32"/>
              <p:cNvSpPr>
                <a:spLocks noChangeArrowheads="1"/>
              </p:cNvSpPr>
              <p:nvPr/>
            </p:nvSpPr>
            <p:spPr bwMode="auto">
              <a:xfrm>
                <a:off x="129" y="115"/>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61" name="Oval 33"/>
            <p:cNvSpPr>
              <a:spLocks noChangeArrowheads="1"/>
            </p:cNvSpPr>
            <p:nvPr/>
          </p:nvSpPr>
          <p:spPr bwMode="auto">
            <a:xfrm>
              <a:off x="161" y="148"/>
              <a:ext cx="1052" cy="1054"/>
            </a:xfrm>
            <a:prstGeom prst="ellipse">
              <a:avLst/>
            </a:prstGeom>
            <a:gradFill rotWithShape="1">
              <a:gsLst>
                <a:gs pos="0">
                  <a:srgbClr val="572423"/>
                </a:gs>
                <a:gs pos="100000">
                  <a:srgbClr val="C0504D"/>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grpSp>
        <p:nvGrpSpPr>
          <p:cNvPr id="67" name="Group 66"/>
          <p:cNvGrpSpPr>
            <a:grpSpLocks/>
          </p:cNvGrpSpPr>
          <p:nvPr/>
        </p:nvGrpSpPr>
        <p:grpSpPr bwMode="auto">
          <a:xfrm>
            <a:off x="6919913" y="5541964"/>
            <a:ext cx="879475" cy="885825"/>
            <a:chOff x="0" y="0"/>
            <a:chExt cx="876" cy="882"/>
          </a:xfrm>
        </p:grpSpPr>
        <p:sp>
          <p:nvSpPr>
            <p:cNvPr id="68" name="Oval 67"/>
            <p:cNvSpPr>
              <a:spLocks noChangeArrowheads="1"/>
            </p:cNvSpPr>
            <p:nvPr/>
          </p:nvSpPr>
          <p:spPr bwMode="auto">
            <a:xfrm>
              <a:off x="0" y="0"/>
              <a:ext cx="876" cy="876"/>
            </a:xfrm>
            <a:prstGeom prst="ellipse">
              <a:avLst/>
            </a:prstGeom>
            <a:noFill/>
            <a:ln w="19050" cmpd="sng">
              <a:solidFill>
                <a:srgbClr val="FFFFFF">
                  <a:alpha val="17000"/>
                </a:srgb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69" name="Line 36"/>
            <p:cNvSpPr>
              <a:spLocks noChangeShapeType="1"/>
            </p:cNvSpPr>
            <p:nvPr/>
          </p:nvSpPr>
          <p:spPr bwMode="auto">
            <a:xfrm>
              <a:off x="441" y="0"/>
              <a:ext cx="1" cy="870"/>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70" name="Line 37"/>
            <p:cNvSpPr>
              <a:spLocks noChangeShapeType="1"/>
            </p:cNvSpPr>
            <p:nvPr/>
          </p:nvSpPr>
          <p:spPr bwMode="auto">
            <a:xfrm>
              <a:off x="0" y="435"/>
              <a:ext cx="876" cy="1"/>
            </a:xfrm>
            <a:prstGeom prst="line">
              <a:avLst/>
            </a:prstGeom>
            <a:noFill/>
            <a:ln w="19050" cmpd="sng">
              <a:solidFill>
                <a:srgbClr val="FFFFFF">
                  <a:alpha val="17000"/>
                </a:srgbClr>
              </a:solidFill>
              <a:round/>
              <a:headEnd/>
              <a:tailEnd/>
            </a:ln>
            <a:extLst>
              <a:ext uri="{909E8E84-426E-40DD-AFC4-6F175D3DCCD1}">
                <a14:hiddenFill xmlns:a14="http://schemas.microsoft.com/office/drawing/2010/main" xmlns="">
                  <a:no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71" name="Freeform 70"/>
            <p:cNvSpPr>
              <a:spLocks noChangeArrowheads="1"/>
            </p:cNvSpPr>
            <p:nvPr/>
          </p:nvSpPr>
          <p:spPr bwMode="auto">
            <a:xfrm>
              <a:off x="500" y="6"/>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72" name="Freeform 71"/>
            <p:cNvSpPr>
              <a:spLocks noChangeArrowheads="1"/>
            </p:cNvSpPr>
            <p:nvPr/>
          </p:nvSpPr>
          <p:spPr bwMode="auto">
            <a:xfrm>
              <a:off x="203" y="12"/>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73" name="Freeform 72"/>
            <p:cNvSpPr>
              <a:spLocks noChangeArrowheads="1"/>
            </p:cNvSpPr>
            <p:nvPr/>
          </p:nvSpPr>
          <p:spPr bwMode="auto">
            <a:xfrm rot="5400000">
              <a:off x="366" y="358"/>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sp>
          <p:nvSpPr>
            <p:cNvPr id="74" name="Freeform 73"/>
            <p:cNvSpPr>
              <a:spLocks noChangeArrowheads="1"/>
            </p:cNvSpPr>
            <p:nvPr/>
          </p:nvSpPr>
          <p:spPr bwMode="auto">
            <a:xfrm rot="16200000" flipV="1">
              <a:off x="374" y="-142"/>
              <a:ext cx="114" cy="653"/>
            </a:xfrm>
            <a:custGeom>
              <a:avLst/>
              <a:gdLst>
                <a:gd name="T0" fmla="*/ 1 w 197"/>
                <a:gd name="T1" fmla="*/ 0 h 870"/>
                <a:gd name="T2" fmla="*/ 0 w 197"/>
                <a:gd name="T3" fmla="*/ 19 h 870"/>
                <a:gd name="T4" fmla="*/ 1 w 197"/>
                <a:gd name="T5" fmla="*/ 37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custGeom>
            <a:noFill/>
            <a:ln w="19050" cmpd="sng">
              <a:solidFill>
                <a:srgbClr val="FFFFFF">
                  <a:alpha val="17000"/>
                </a:srgbClr>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l" rtl="0" fontAlgn="base">
                <a:spcBef>
                  <a:spcPct val="0"/>
                </a:spcBef>
                <a:spcAft>
                  <a:spcPct val="0"/>
                </a:spcAft>
              </a:pPr>
              <a:endParaRPr lang="ar-EG" sz="4000">
                <a:solidFill>
                  <a:srgbClr val="000000"/>
                </a:solidFill>
                <a:cs typeface="Arial" panose="020B0604020202020204" pitchFamily="34" charset="0"/>
                <a:sym typeface="宋体" panose="02010600030101010101" pitchFamily="2" charset="-122"/>
              </a:endParaRPr>
            </a:p>
          </p:txBody>
        </p:sp>
      </p:grpSp>
      <p:sp>
        <p:nvSpPr>
          <p:cNvPr id="75" name="Rectangle 74"/>
          <p:cNvSpPr>
            <a:spLocks noChangeArrowheads="1"/>
          </p:cNvSpPr>
          <p:nvPr/>
        </p:nvSpPr>
        <p:spPr bwMode="auto">
          <a:xfrm>
            <a:off x="7135746" y="5638800"/>
            <a:ext cx="47320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rtl="0" fontAlgn="base">
              <a:spcBef>
                <a:spcPct val="0"/>
              </a:spcBef>
              <a:spcAft>
                <a:spcPct val="0"/>
              </a:spcAft>
            </a:pPr>
            <a:r>
              <a:rPr lang="ar-EG" sz="4000" b="1" dirty="0" smtClean="0">
                <a:solidFill>
                  <a:srgbClr val="F8F8F8"/>
                </a:solidFill>
                <a:cs typeface="Arial" panose="020B0604020202020204" pitchFamily="34" charset="0"/>
                <a:sym typeface="Calibri" panose="020F0502020204030204" pitchFamily="34" charset="0"/>
              </a:rPr>
              <a:t>4</a:t>
            </a:r>
            <a:endParaRPr lang="ar-EG" altLang="en-US" sz="4000" dirty="0">
              <a:solidFill>
                <a:srgbClr val="000000"/>
              </a:solidFill>
              <a:latin typeface="Arial" panose="020B0604020202020204" pitchFamily="34" charset="0"/>
              <a:cs typeface="Arial" panose="020B0604020202020204" pitchFamily="34" charset="0"/>
            </a:endParaRPr>
          </a:p>
        </p:txBody>
      </p:sp>
      <p:sp>
        <p:nvSpPr>
          <p:cNvPr id="76" name="AutoShape 7"/>
          <p:cNvSpPr>
            <a:spLocks noChangeArrowheads="1"/>
          </p:cNvSpPr>
          <p:nvPr/>
        </p:nvSpPr>
        <p:spPr bwMode="auto">
          <a:xfrm>
            <a:off x="1295400" y="282575"/>
            <a:ext cx="5957888" cy="708025"/>
          </a:xfrm>
          <a:prstGeom prst="roundRect">
            <a:avLst>
              <a:gd name="adj" fmla="val 50000"/>
            </a:avLst>
          </a:prstGeom>
          <a:gradFill rotWithShape="1">
            <a:gsLst>
              <a:gs pos="0">
                <a:srgbClr val="00B0F0"/>
              </a:gs>
              <a:gs pos="100000">
                <a:srgbClr val="3CA1E6">
                  <a:alpha val="0"/>
                </a:srgbClr>
              </a:gs>
            </a:gsLst>
            <a:lin ang="5400000" scaled="1"/>
          </a:gradFill>
          <a:ln>
            <a:noFill/>
          </a:ln>
          <a:effectLst/>
          <a:extLst/>
        </p:spPr>
        <p:txBody>
          <a:bodyPr wrap="none" anchor="ctr"/>
          <a:lstStyle/>
          <a:p>
            <a:pPr algn="ctr" rtl="1" fontAlgn="base">
              <a:spcBef>
                <a:spcPct val="0"/>
              </a:spcBef>
              <a:spcAft>
                <a:spcPct val="0"/>
              </a:spcAft>
            </a:pPr>
            <a:r>
              <a:rPr lang="ar-EG" sz="4000" dirty="0">
                <a:latin typeface="SimHei" panose="02010609060101010101" pitchFamily="49" charset="-122"/>
              </a:rPr>
              <a:t>برنامج اليوم الأول</a:t>
            </a:r>
          </a:p>
        </p:txBody>
      </p:sp>
    </p:spTree>
    <p:extLst>
      <p:ext uri="{BB962C8B-B14F-4D97-AF65-F5344CB8AC3E}">
        <p14:creationId xmlns:p14="http://schemas.microsoft.com/office/powerpoint/2010/main" xmlns="" val="421428371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style.rotation</p:attrName>
                                        </p:attrNameLst>
                                      </p:cBhvr>
                                      <p:tavLst>
                                        <p:tav tm="0">
                                          <p:val>
                                            <p:fltVal val="720"/>
                                          </p:val>
                                        </p:tav>
                                        <p:tav tm="100000">
                                          <p:val>
                                            <p:fltVal val="0"/>
                                          </p:val>
                                        </p:tav>
                                      </p:tavLst>
                                    </p:anim>
                                    <p:anim calcmode="lin" valueType="num">
                                      <p:cBhvr>
                                        <p:cTn id="21" dur="2000" fill="hold"/>
                                        <p:tgtEl>
                                          <p:spTgt spid="6"/>
                                        </p:tgtEl>
                                        <p:attrNameLst>
                                          <p:attrName>ppt_h</p:attrName>
                                        </p:attrNameLst>
                                      </p:cBhvr>
                                      <p:tavLst>
                                        <p:tav tm="0">
                                          <p:val>
                                            <p:fltVal val="0"/>
                                          </p:val>
                                        </p:tav>
                                        <p:tav tm="100000">
                                          <p:val>
                                            <p:strVal val="#ppt_h"/>
                                          </p:val>
                                        </p:tav>
                                      </p:tavLst>
                                    </p:anim>
                                    <p:anim calcmode="lin" valueType="num">
                                      <p:cBhvr>
                                        <p:cTn id="22" dur="2000" fill="hold"/>
                                        <p:tgtEl>
                                          <p:spTgt spid="6"/>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style.rotation</p:attrName>
                                        </p:attrNameLst>
                                      </p:cBhvr>
                                      <p:tavLst>
                                        <p:tav tm="0">
                                          <p:val>
                                            <p:fltVal val="720"/>
                                          </p:val>
                                        </p:tav>
                                        <p:tav tm="100000">
                                          <p:val>
                                            <p:fltVal val="0"/>
                                          </p:val>
                                        </p:tav>
                                      </p:tavLst>
                                    </p:anim>
                                    <p:anim calcmode="lin" valueType="num">
                                      <p:cBhvr>
                                        <p:cTn id="27" dur="2000" fill="hold"/>
                                        <p:tgtEl>
                                          <p:spTgt spid="7"/>
                                        </p:tgtEl>
                                        <p:attrNameLst>
                                          <p:attrName>ppt_h</p:attrName>
                                        </p:attrNameLst>
                                      </p:cBhvr>
                                      <p:tavLst>
                                        <p:tav tm="0">
                                          <p:val>
                                            <p:fltVal val="0"/>
                                          </p:val>
                                        </p:tav>
                                        <p:tav tm="100000">
                                          <p:val>
                                            <p:strVal val="#ppt_h"/>
                                          </p:val>
                                        </p:tav>
                                      </p:tavLst>
                                    </p:anim>
                                    <p:anim calcmode="lin" valueType="num">
                                      <p:cBhvr>
                                        <p:cTn id="28" dur="2000" fill="hold"/>
                                        <p:tgtEl>
                                          <p:spTgt spid="7"/>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anim calcmode="lin" valueType="num">
                                      <p:cBhvr>
                                        <p:cTn id="32" dur="2000" fill="hold"/>
                                        <p:tgtEl>
                                          <p:spTgt spid="15"/>
                                        </p:tgtEl>
                                        <p:attrNameLst>
                                          <p:attrName>style.rotation</p:attrName>
                                        </p:attrNameLst>
                                      </p:cBhvr>
                                      <p:tavLst>
                                        <p:tav tm="0">
                                          <p:val>
                                            <p:fltVal val="720"/>
                                          </p:val>
                                        </p:tav>
                                        <p:tav tm="100000">
                                          <p:val>
                                            <p:fltVal val="0"/>
                                          </p:val>
                                        </p:tav>
                                      </p:tavLst>
                                    </p:anim>
                                    <p:anim calcmode="lin" valueType="num">
                                      <p:cBhvr>
                                        <p:cTn id="33" dur="2000" fill="hold"/>
                                        <p:tgtEl>
                                          <p:spTgt spid="15"/>
                                        </p:tgtEl>
                                        <p:attrNameLst>
                                          <p:attrName>ppt_h</p:attrName>
                                        </p:attrNameLst>
                                      </p:cBhvr>
                                      <p:tavLst>
                                        <p:tav tm="0">
                                          <p:val>
                                            <p:fltVal val="0"/>
                                          </p:val>
                                        </p:tav>
                                        <p:tav tm="100000">
                                          <p:val>
                                            <p:strVal val="#ppt_h"/>
                                          </p:val>
                                        </p:tav>
                                      </p:tavLst>
                                    </p:anim>
                                    <p:anim calcmode="lin" valueType="num">
                                      <p:cBhvr>
                                        <p:cTn id="34" dur="2000" fill="hold"/>
                                        <p:tgtEl>
                                          <p:spTgt spid="15"/>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000"/>
                                        <p:tgtEl>
                                          <p:spTgt spid="23"/>
                                        </p:tgtEl>
                                      </p:cBhvr>
                                    </p:animEffect>
                                    <p:anim calcmode="lin" valueType="num">
                                      <p:cBhvr>
                                        <p:cTn id="38" dur="2000" fill="hold"/>
                                        <p:tgtEl>
                                          <p:spTgt spid="23"/>
                                        </p:tgtEl>
                                        <p:attrNameLst>
                                          <p:attrName>style.rotation</p:attrName>
                                        </p:attrNameLst>
                                      </p:cBhvr>
                                      <p:tavLst>
                                        <p:tav tm="0">
                                          <p:val>
                                            <p:fltVal val="720"/>
                                          </p:val>
                                        </p:tav>
                                        <p:tav tm="100000">
                                          <p:val>
                                            <p:fltVal val="0"/>
                                          </p:val>
                                        </p:tav>
                                      </p:tavLst>
                                    </p:anim>
                                    <p:anim calcmode="lin" valueType="num">
                                      <p:cBhvr>
                                        <p:cTn id="39" dur="2000" fill="hold"/>
                                        <p:tgtEl>
                                          <p:spTgt spid="23"/>
                                        </p:tgtEl>
                                        <p:attrNameLst>
                                          <p:attrName>ppt_h</p:attrName>
                                        </p:attrNameLst>
                                      </p:cBhvr>
                                      <p:tavLst>
                                        <p:tav tm="0">
                                          <p:val>
                                            <p:fltVal val="0"/>
                                          </p:val>
                                        </p:tav>
                                        <p:tav tm="100000">
                                          <p:val>
                                            <p:strVal val="#ppt_h"/>
                                          </p:val>
                                        </p:tav>
                                      </p:tavLst>
                                    </p:anim>
                                    <p:anim calcmode="lin" valueType="num">
                                      <p:cBhvr>
                                        <p:cTn id="40" dur="2000" fill="hold"/>
                                        <p:tgtEl>
                                          <p:spTgt spid="23"/>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0"/>
                                        <p:tgtEl>
                                          <p:spTgt spid="24"/>
                                        </p:tgtEl>
                                      </p:cBhvr>
                                    </p:animEffect>
                                    <p:anim calcmode="lin" valueType="num">
                                      <p:cBhvr>
                                        <p:cTn id="44" dur="2000" fill="hold"/>
                                        <p:tgtEl>
                                          <p:spTgt spid="24"/>
                                        </p:tgtEl>
                                        <p:attrNameLst>
                                          <p:attrName>style.rotation</p:attrName>
                                        </p:attrNameLst>
                                      </p:cBhvr>
                                      <p:tavLst>
                                        <p:tav tm="0">
                                          <p:val>
                                            <p:fltVal val="720"/>
                                          </p:val>
                                        </p:tav>
                                        <p:tav tm="100000">
                                          <p:val>
                                            <p:fltVal val="0"/>
                                          </p:val>
                                        </p:tav>
                                      </p:tavLst>
                                    </p:anim>
                                    <p:anim calcmode="lin" valueType="num">
                                      <p:cBhvr>
                                        <p:cTn id="45" dur="2000" fill="hold"/>
                                        <p:tgtEl>
                                          <p:spTgt spid="24"/>
                                        </p:tgtEl>
                                        <p:attrNameLst>
                                          <p:attrName>ppt_h</p:attrName>
                                        </p:attrNameLst>
                                      </p:cBhvr>
                                      <p:tavLst>
                                        <p:tav tm="0">
                                          <p:val>
                                            <p:fltVal val="0"/>
                                          </p:val>
                                        </p:tav>
                                        <p:tav tm="100000">
                                          <p:val>
                                            <p:strVal val="#ppt_h"/>
                                          </p:val>
                                        </p:tav>
                                      </p:tavLst>
                                    </p:anim>
                                    <p:anim calcmode="lin" valueType="num">
                                      <p:cBhvr>
                                        <p:cTn id="46" dur="2000" fill="hold"/>
                                        <p:tgtEl>
                                          <p:spTgt spid="24"/>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2000"/>
                                        <p:tgtEl>
                                          <p:spTgt spid="32"/>
                                        </p:tgtEl>
                                      </p:cBhvr>
                                    </p:animEffect>
                                    <p:anim calcmode="lin" valueType="num">
                                      <p:cBhvr>
                                        <p:cTn id="50" dur="2000" fill="hold"/>
                                        <p:tgtEl>
                                          <p:spTgt spid="32"/>
                                        </p:tgtEl>
                                        <p:attrNameLst>
                                          <p:attrName>style.rotation</p:attrName>
                                        </p:attrNameLst>
                                      </p:cBhvr>
                                      <p:tavLst>
                                        <p:tav tm="0">
                                          <p:val>
                                            <p:fltVal val="720"/>
                                          </p:val>
                                        </p:tav>
                                        <p:tav tm="100000">
                                          <p:val>
                                            <p:fltVal val="0"/>
                                          </p:val>
                                        </p:tav>
                                      </p:tavLst>
                                    </p:anim>
                                    <p:anim calcmode="lin" valueType="num">
                                      <p:cBhvr>
                                        <p:cTn id="51" dur="2000" fill="hold"/>
                                        <p:tgtEl>
                                          <p:spTgt spid="32"/>
                                        </p:tgtEl>
                                        <p:attrNameLst>
                                          <p:attrName>ppt_h</p:attrName>
                                        </p:attrNameLst>
                                      </p:cBhvr>
                                      <p:tavLst>
                                        <p:tav tm="0">
                                          <p:val>
                                            <p:fltVal val="0"/>
                                          </p:val>
                                        </p:tav>
                                        <p:tav tm="100000">
                                          <p:val>
                                            <p:strVal val="#ppt_h"/>
                                          </p:val>
                                        </p:tav>
                                      </p:tavLst>
                                    </p:anim>
                                    <p:anim calcmode="lin" valueType="num">
                                      <p:cBhvr>
                                        <p:cTn id="52" dur="2000" fill="hold"/>
                                        <p:tgtEl>
                                          <p:spTgt spid="32"/>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2000"/>
                                        <p:tgtEl>
                                          <p:spTgt spid="40"/>
                                        </p:tgtEl>
                                      </p:cBhvr>
                                    </p:animEffect>
                                    <p:anim calcmode="lin" valueType="num">
                                      <p:cBhvr>
                                        <p:cTn id="56" dur="2000" fill="hold"/>
                                        <p:tgtEl>
                                          <p:spTgt spid="40"/>
                                        </p:tgtEl>
                                        <p:attrNameLst>
                                          <p:attrName>style.rotation</p:attrName>
                                        </p:attrNameLst>
                                      </p:cBhvr>
                                      <p:tavLst>
                                        <p:tav tm="0">
                                          <p:val>
                                            <p:fltVal val="720"/>
                                          </p:val>
                                        </p:tav>
                                        <p:tav tm="100000">
                                          <p:val>
                                            <p:fltVal val="0"/>
                                          </p:val>
                                        </p:tav>
                                      </p:tavLst>
                                    </p:anim>
                                    <p:anim calcmode="lin" valueType="num">
                                      <p:cBhvr>
                                        <p:cTn id="57" dur="2000" fill="hold"/>
                                        <p:tgtEl>
                                          <p:spTgt spid="40"/>
                                        </p:tgtEl>
                                        <p:attrNameLst>
                                          <p:attrName>ppt_h</p:attrName>
                                        </p:attrNameLst>
                                      </p:cBhvr>
                                      <p:tavLst>
                                        <p:tav tm="0">
                                          <p:val>
                                            <p:fltVal val="0"/>
                                          </p:val>
                                        </p:tav>
                                        <p:tav tm="100000">
                                          <p:val>
                                            <p:strVal val="#ppt_h"/>
                                          </p:val>
                                        </p:tav>
                                      </p:tavLst>
                                    </p:anim>
                                    <p:anim calcmode="lin" valueType="num">
                                      <p:cBhvr>
                                        <p:cTn id="58" dur="2000" fill="hold"/>
                                        <p:tgtEl>
                                          <p:spTgt spid="40"/>
                                        </p:tgtEl>
                                        <p:attrNameLst>
                                          <p:attrName>ppt_w</p:attrName>
                                        </p:attrNameLst>
                                      </p:cBhvr>
                                      <p:tavLst>
                                        <p:tav tm="0">
                                          <p:val>
                                            <p:fltVal val="0"/>
                                          </p:val>
                                        </p:tav>
                                        <p:tav tm="100000">
                                          <p:val>
                                            <p:strVal val="#ppt_w"/>
                                          </p:val>
                                        </p:tav>
                                      </p:tavLst>
                                    </p:anim>
                                  </p:childTnLst>
                                </p:cTn>
                              </p:par>
                              <p:par>
                                <p:cTn id="59" presetID="35"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2000"/>
                                        <p:tgtEl>
                                          <p:spTgt spid="41"/>
                                        </p:tgtEl>
                                      </p:cBhvr>
                                    </p:animEffect>
                                    <p:anim calcmode="lin" valueType="num">
                                      <p:cBhvr>
                                        <p:cTn id="62" dur="2000" fill="hold"/>
                                        <p:tgtEl>
                                          <p:spTgt spid="41"/>
                                        </p:tgtEl>
                                        <p:attrNameLst>
                                          <p:attrName>style.rotation</p:attrName>
                                        </p:attrNameLst>
                                      </p:cBhvr>
                                      <p:tavLst>
                                        <p:tav tm="0">
                                          <p:val>
                                            <p:fltVal val="720"/>
                                          </p:val>
                                        </p:tav>
                                        <p:tav tm="100000">
                                          <p:val>
                                            <p:fltVal val="0"/>
                                          </p:val>
                                        </p:tav>
                                      </p:tavLst>
                                    </p:anim>
                                    <p:anim calcmode="lin" valueType="num">
                                      <p:cBhvr>
                                        <p:cTn id="63" dur="2000" fill="hold"/>
                                        <p:tgtEl>
                                          <p:spTgt spid="41"/>
                                        </p:tgtEl>
                                        <p:attrNameLst>
                                          <p:attrName>ppt_h</p:attrName>
                                        </p:attrNameLst>
                                      </p:cBhvr>
                                      <p:tavLst>
                                        <p:tav tm="0">
                                          <p:val>
                                            <p:fltVal val="0"/>
                                          </p:val>
                                        </p:tav>
                                        <p:tav tm="100000">
                                          <p:val>
                                            <p:strVal val="#ppt_h"/>
                                          </p:val>
                                        </p:tav>
                                      </p:tavLst>
                                    </p:anim>
                                    <p:anim calcmode="lin" valueType="num">
                                      <p:cBhvr>
                                        <p:cTn id="64" dur="2000" fill="hold"/>
                                        <p:tgtEl>
                                          <p:spTgt spid="41"/>
                                        </p:tgtEl>
                                        <p:attrNameLst>
                                          <p:attrName>ppt_w</p:attrName>
                                        </p:attrNameLst>
                                      </p:cBhvr>
                                      <p:tavLst>
                                        <p:tav tm="0">
                                          <p:val>
                                            <p:fltVal val="0"/>
                                          </p:val>
                                        </p:tav>
                                        <p:tav tm="100000">
                                          <p:val>
                                            <p:strVal val="#ppt_w"/>
                                          </p:val>
                                        </p:tav>
                                      </p:tavLst>
                                    </p:anim>
                                  </p:childTnLst>
                                </p:cTn>
                              </p:par>
                              <p:par>
                                <p:cTn id="65" presetID="35" presetClass="entr" presetSubtype="0"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2000"/>
                                        <p:tgtEl>
                                          <p:spTgt spid="49"/>
                                        </p:tgtEl>
                                      </p:cBhvr>
                                    </p:animEffect>
                                    <p:anim calcmode="lin" valueType="num">
                                      <p:cBhvr>
                                        <p:cTn id="68" dur="2000" fill="hold"/>
                                        <p:tgtEl>
                                          <p:spTgt spid="49"/>
                                        </p:tgtEl>
                                        <p:attrNameLst>
                                          <p:attrName>style.rotation</p:attrName>
                                        </p:attrNameLst>
                                      </p:cBhvr>
                                      <p:tavLst>
                                        <p:tav tm="0">
                                          <p:val>
                                            <p:fltVal val="720"/>
                                          </p:val>
                                        </p:tav>
                                        <p:tav tm="100000">
                                          <p:val>
                                            <p:fltVal val="0"/>
                                          </p:val>
                                        </p:tav>
                                      </p:tavLst>
                                    </p:anim>
                                    <p:anim calcmode="lin" valueType="num">
                                      <p:cBhvr>
                                        <p:cTn id="69" dur="2000" fill="hold"/>
                                        <p:tgtEl>
                                          <p:spTgt spid="49"/>
                                        </p:tgtEl>
                                        <p:attrNameLst>
                                          <p:attrName>ppt_h</p:attrName>
                                        </p:attrNameLst>
                                      </p:cBhvr>
                                      <p:tavLst>
                                        <p:tav tm="0">
                                          <p:val>
                                            <p:fltVal val="0"/>
                                          </p:val>
                                        </p:tav>
                                        <p:tav tm="100000">
                                          <p:val>
                                            <p:strVal val="#ppt_h"/>
                                          </p:val>
                                        </p:tav>
                                      </p:tavLst>
                                    </p:anim>
                                    <p:anim calcmode="lin" valueType="num">
                                      <p:cBhvr>
                                        <p:cTn id="70" dur="2000" fill="hold"/>
                                        <p:tgtEl>
                                          <p:spTgt spid="49"/>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2000"/>
                                        <p:tgtEl>
                                          <p:spTgt spid="57"/>
                                        </p:tgtEl>
                                      </p:cBhvr>
                                    </p:animEffect>
                                    <p:anim calcmode="lin" valueType="num">
                                      <p:cBhvr>
                                        <p:cTn id="74" dur="2000" fill="hold"/>
                                        <p:tgtEl>
                                          <p:spTgt spid="57"/>
                                        </p:tgtEl>
                                        <p:attrNameLst>
                                          <p:attrName>style.rotation</p:attrName>
                                        </p:attrNameLst>
                                      </p:cBhvr>
                                      <p:tavLst>
                                        <p:tav tm="0">
                                          <p:val>
                                            <p:fltVal val="720"/>
                                          </p:val>
                                        </p:tav>
                                        <p:tav tm="100000">
                                          <p:val>
                                            <p:fltVal val="0"/>
                                          </p:val>
                                        </p:tav>
                                      </p:tavLst>
                                    </p:anim>
                                    <p:anim calcmode="lin" valueType="num">
                                      <p:cBhvr>
                                        <p:cTn id="75" dur="2000" fill="hold"/>
                                        <p:tgtEl>
                                          <p:spTgt spid="57"/>
                                        </p:tgtEl>
                                        <p:attrNameLst>
                                          <p:attrName>ppt_h</p:attrName>
                                        </p:attrNameLst>
                                      </p:cBhvr>
                                      <p:tavLst>
                                        <p:tav tm="0">
                                          <p:val>
                                            <p:fltVal val="0"/>
                                          </p:val>
                                        </p:tav>
                                        <p:tav tm="100000">
                                          <p:val>
                                            <p:strVal val="#ppt_h"/>
                                          </p:val>
                                        </p:tav>
                                      </p:tavLst>
                                    </p:anim>
                                    <p:anim calcmode="lin" valueType="num">
                                      <p:cBhvr>
                                        <p:cTn id="76" dur="2000" fill="hold"/>
                                        <p:tgtEl>
                                          <p:spTgt spid="57"/>
                                        </p:tgtEl>
                                        <p:attrNameLst>
                                          <p:attrName>ppt_w</p:attrName>
                                        </p:attrNameLst>
                                      </p:cBhvr>
                                      <p:tavLst>
                                        <p:tav tm="0">
                                          <p:val>
                                            <p:fltVal val="0"/>
                                          </p:val>
                                        </p:tav>
                                        <p:tav tm="100000">
                                          <p:val>
                                            <p:strVal val="#ppt_w"/>
                                          </p:val>
                                        </p:tav>
                                      </p:tavLst>
                                    </p:anim>
                                  </p:childTnLst>
                                </p:cTn>
                              </p:par>
                              <p:par>
                                <p:cTn id="77" presetID="35"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2000"/>
                                        <p:tgtEl>
                                          <p:spTgt spid="58"/>
                                        </p:tgtEl>
                                      </p:cBhvr>
                                    </p:animEffect>
                                    <p:anim calcmode="lin" valueType="num">
                                      <p:cBhvr>
                                        <p:cTn id="80" dur="2000" fill="hold"/>
                                        <p:tgtEl>
                                          <p:spTgt spid="58"/>
                                        </p:tgtEl>
                                        <p:attrNameLst>
                                          <p:attrName>style.rotation</p:attrName>
                                        </p:attrNameLst>
                                      </p:cBhvr>
                                      <p:tavLst>
                                        <p:tav tm="0">
                                          <p:val>
                                            <p:fltVal val="720"/>
                                          </p:val>
                                        </p:tav>
                                        <p:tav tm="100000">
                                          <p:val>
                                            <p:fltVal val="0"/>
                                          </p:val>
                                        </p:tav>
                                      </p:tavLst>
                                    </p:anim>
                                    <p:anim calcmode="lin" valueType="num">
                                      <p:cBhvr>
                                        <p:cTn id="81" dur="2000" fill="hold"/>
                                        <p:tgtEl>
                                          <p:spTgt spid="58"/>
                                        </p:tgtEl>
                                        <p:attrNameLst>
                                          <p:attrName>ppt_h</p:attrName>
                                        </p:attrNameLst>
                                      </p:cBhvr>
                                      <p:tavLst>
                                        <p:tav tm="0">
                                          <p:val>
                                            <p:fltVal val="0"/>
                                          </p:val>
                                        </p:tav>
                                        <p:tav tm="100000">
                                          <p:val>
                                            <p:strVal val="#ppt_h"/>
                                          </p:val>
                                        </p:tav>
                                      </p:tavLst>
                                    </p:anim>
                                    <p:anim calcmode="lin" valueType="num">
                                      <p:cBhvr>
                                        <p:cTn id="82" dur="2000" fill="hold"/>
                                        <p:tgtEl>
                                          <p:spTgt spid="58"/>
                                        </p:tgtEl>
                                        <p:attrNameLst>
                                          <p:attrName>ppt_w</p:attrName>
                                        </p:attrNameLst>
                                      </p:cBhvr>
                                      <p:tavLst>
                                        <p:tav tm="0">
                                          <p:val>
                                            <p:fltVal val="0"/>
                                          </p:val>
                                        </p:tav>
                                        <p:tav tm="100000">
                                          <p:val>
                                            <p:strVal val="#ppt_w"/>
                                          </p:val>
                                        </p:tav>
                                      </p:tavLst>
                                    </p:anim>
                                  </p:childTnLst>
                                </p:cTn>
                              </p:par>
                              <p:par>
                                <p:cTn id="83" presetID="35" presetClass="entr" presetSubtype="0" fill="hold" nodeType="with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2000"/>
                                        <p:tgtEl>
                                          <p:spTgt spid="59"/>
                                        </p:tgtEl>
                                      </p:cBhvr>
                                    </p:animEffect>
                                    <p:anim calcmode="lin" valueType="num">
                                      <p:cBhvr>
                                        <p:cTn id="86" dur="2000" fill="hold"/>
                                        <p:tgtEl>
                                          <p:spTgt spid="59"/>
                                        </p:tgtEl>
                                        <p:attrNameLst>
                                          <p:attrName>style.rotation</p:attrName>
                                        </p:attrNameLst>
                                      </p:cBhvr>
                                      <p:tavLst>
                                        <p:tav tm="0">
                                          <p:val>
                                            <p:fltVal val="720"/>
                                          </p:val>
                                        </p:tav>
                                        <p:tav tm="100000">
                                          <p:val>
                                            <p:fltVal val="0"/>
                                          </p:val>
                                        </p:tav>
                                      </p:tavLst>
                                    </p:anim>
                                    <p:anim calcmode="lin" valueType="num">
                                      <p:cBhvr>
                                        <p:cTn id="87" dur="2000" fill="hold"/>
                                        <p:tgtEl>
                                          <p:spTgt spid="59"/>
                                        </p:tgtEl>
                                        <p:attrNameLst>
                                          <p:attrName>ppt_h</p:attrName>
                                        </p:attrNameLst>
                                      </p:cBhvr>
                                      <p:tavLst>
                                        <p:tav tm="0">
                                          <p:val>
                                            <p:fltVal val="0"/>
                                          </p:val>
                                        </p:tav>
                                        <p:tav tm="100000">
                                          <p:val>
                                            <p:strVal val="#ppt_h"/>
                                          </p:val>
                                        </p:tav>
                                      </p:tavLst>
                                    </p:anim>
                                    <p:anim calcmode="lin" valueType="num">
                                      <p:cBhvr>
                                        <p:cTn id="88" dur="2000" fill="hold"/>
                                        <p:tgtEl>
                                          <p:spTgt spid="59"/>
                                        </p:tgtEl>
                                        <p:attrNameLst>
                                          <p:attrName>ppt_w</p:attrName>
                                        </p:attrNameLst>
                                      </p:cBhvr>
                                      <p:tavLst>
                                        <p:tav tm="0">
                                          <p:val>
                                            <p:fltVal val="0"/>
                                          </p:val>
                                        </p:tav>
                                        <p:tav tm="100000">
                                          <p:val>
                                            <p:strVal val="#ppt_w"/>
                                          </p:val>
                                        </p:tav>
                                      </p:tavLst>
                                    </p:anim>
                                  </p:childTnLst>
                                </p:cTn>
                              </p:par>
                              <p:par>
                                <p:cTn id="89" presetID="35" presetClass="entr" presetSubtype="0" fill="hold" nodeType="with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fade">
                                      <p:cBhvr>
                                        <p:cTn id="91" dur="2000"/>
                                        <p:tgtEl>
                                          <p:spTgt spid="67"/>
                                        </p:tgtEl>
                                      </p:cBhvr>
                                    </p:animEffect>
                                    <p:anim calcmode="lin" valueType="num">
                                      <p:cBhvr>
                                        <p:cTn id="92" dur="2000" fill="hold"/>
                                        <p:tgtEl>
                                          <p:spTgt spid="67"/>
                                        </p:tgtEl>
                                        <p:attrNameLst>
                                          <p:attrName>style.rotation</p:attrName>
                                        </p:attrNameLst>
                                      </p:cBhvr>
                                      <p:tavLst>
                                        <p:tav tm="0">
                                          <p:val>
                                            <p:fltVal val="720"/>
                                          </p:val>
                                        </p:tav>
                                        <p:tav tm="100000">
                                          <p:val>
                                            <p:fltVal val="0"/>
                                          </p:val>
                                        </p:tav>
                                      </p:tavLst>
                                    </p:anim>
                                    <p:anim calcmode="lin" valueType="num">
                                      <p:cBhvr>
                                        <p:cTn id="93" dur="2000" fill="hold"/>
                                        <p:tgtEl>
                                          <p:spTgt spid="67"/>
                                        </p:tgtEl>
                                        <p:attrNameLst>
                                          <p:attrName>ppt_h</p:attrName>
                                        </p:attrNameLst>
                                      </p:cBhvr>
                                      <p:tavLst>
                                        <p:tav tm="0">
                                          <p:val>
                                            <p:fltVal val="0"/>
                                          </p:val>
                                        </p:tav>
                                        <p:tav tm="100000">
                                          <p:val>
                                            <p:strVal val="#ppt_h"/>
                                          </p:val>
                                        </p:tav>
                                      </p:tavLst>
                                    </p:anim>
                                    <p:anim calcmode="lin" valueType="num">
                                      <p:cBhvr>
                                        <p:cTn id="94" dur="2000" fill="hold"/>
                                        <p:tgtEl>
                                          <p:spTgt spid="67"/>
                                        </p:tgtEl>
                                        <p:attrNameLst>
                                          <p:attrName>ppt_w</p:attrName>
                                        </p:attrNameLst>
                                      </p:cBhvr>
                                      <p:tavLst>
                                        <p:tav tm="0">
                                          <p:val>
                                            <p:fltVal val="0"/>
                                          </p:val>
                                        </p:tav>
                                        <p:tav tm="100000">
                                          <p:val>
                                            <p:strVal val="#ppt_w"/>
                                          </p:val>
                                        </p:tav>
                                      </p:tavLst>
                                    </p:anim>
                                  </p:childTnLst>
                                </p:cTn>
                              </p:par>
                              <p:par>
                                <p:cTn id="95" presetID="35"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2000"/>
                                        <p:tgtEl>
                                          <p:spTgt spid="75"/>
                                        </p:tgtEl>
                                      </p:cBhvr>
                                    </p:animEffect>
                                    <p:anim calcmode="lin" valueType="num">
                                      <p:cBhvr>
                                        <p:cTn id="98" dur="2000" fill="hold"/>
                                        <p:tgtEl>
                                          <p:spTgt spid="75"/>
                                        </p:tgtEl>
                                        <p:attrNameLst>
                                          <p:attrName>style.rotation</p:attrName>
                                        </p:attrNameLst>
                                      </p:cBhvr>
                                      <p:tavLst>
                                        <p:tav tm="0">
                                          <p:val>
                                            <p:fltVal val="720"/>
                                          </p:val>
                                        </p:tav>
                                        <p:tav tm="100000">
                                          <p:val>
                                            <p:fltVal val="0"/>
                                          </p:val>
                                        </p:tav>
                                      </p:tavLst>
                                    </p:anim>
                                    <p:anim calcmode="lin" valueType="num">
                                      <p:cBhvr>
                                        <p:cTn id="99" dur="2000" fill="hold"/>
                                        <p:tgtEl>
                                          <p:spTgt spid="75"/>
                                        </p:tgtEl>
                                        <p:attrNameLst>
                                          <p:attrName>ppt_h</p:attrName>
                                        </p:attrNameLst>
                                      </p:cBhvr>
                                      <p:tavLst>
                                        <p:tav tm="0">
                                          <p:val>
                                            <p:fltVal val="0"/>
                                          </p:val>
                                        </p:tav>
                                        <p:tav tm="100000">
                                          <p:val>
                                            <p:strVal val="#ppt_h"/>
                                          </p:val>
                                        </p:tav>
                                      </p:tavLst>
                                    </p:anim>
                                    <p:anim calcmode="lin" valueType="num">
                                      <p:cBhvr>
                                        <p:cTn id="100" dur="2000" fill="hold"/>
                                        <p:tgtEl>
                                          <p:spTgt spid="7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3" grpId="0"/>
      <p:bldP spid="40" grpId="0"/>
      <p:bldP spid="57" grpId="0"/>
      <p:bldP spid="58" grpId="0" animBg="1"/>
      <p:bldP spid="7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762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مضيعات الوقت</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في التنظيم</a:t>
            </a:r>
          </a:p>
        </p:txBody>
      </p:sp>
      <p:pic>
        <p:nvPicPr>
          <p:cNvPr id="16386" name="Picture 2" descr="F:\دينى\work\صور\397661.gif.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2362200"/>
            <a:ext cx="7772400" cy="358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8157824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386"/>
                                        </p:tgtEl>
                                        <p:attrNameLst>
                                          <p:attrName>style.visibility</p:attrName>
                                        </p:attrNameLst>
                                      </p:cBhvr>
                                      <p:to>
                                        <p:strVal val="visible"/>
                                      </p:to>
                                    </p:set>
                                    <p:animEffect transition="in" filter="fade">
                                      <p:cBhvr>
                                        <p:cTn id="11"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عدم التنظيم الشخصي</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ازدواجية الجهد</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القراءة – الروتين ( الأعمال الورقية ) </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معدات غير ملائمة - التسهيلات المادية غير ملائمة</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1578743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22098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مضيعات الوقت</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في التوظيف</a:t>
            </a:r>
          </a:p>
        </p:txBody>
      </p:sp>
    </p:spTree>
    <p:extLst>
      <p:ext uri="{BB962C8B-B14F-4D97-AF65-F5344CB8AC3E}">
        <p14:creationId xmlns:p14="http://schemas.microsoft.com/office/powerpoint/2010/main" xmlns="" val="110990067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الزيادة أو النقص في عدد الموظفين</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الموظفون الاتكاليون </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 غير أكفاء ( موظفون غير مدربين )</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الاستقالات – التأخر – التغيب </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7663635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762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مضيعات الوقت</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في التوجيه</a:t>
            </a:r>
          </a:p>
        </p:txBody>
      </p:sp>
      <p:pic>
        <p:nvPicPr>
          <p:cNvPr id="4" name="Picture 2" descr="F:\دينى\work\صور\e78883887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2286000"/>
            <a:ext cx="8229600"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4808177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اللامبالاة ( نقص الدافع ) </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التفويض غير الفعال </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الاشتراك في تفاصيل روتينية</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30718345"/>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524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مضيعات الوقت</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في صنع القرارات</a:t>
            </a:r>
          </a:p>
        </p:txBody>
      </p:sp>
      <p:pic>
        <p:nvPicPr>
          <p:cNvPr id="18434" name="Picture 2" descr="F:\دينى\work\صور\time-management2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2362200"/>
            <a:ext cx="8382000" cy="38861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84210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434"/>
                                        </p:tgtEl>
                                        <p:attrNameLst>
                                          <p:attrName>style.visibility</p:attrName>
                                        </p:attrNameLst>
                                      </p:cBhvr>
                                      <p:to>
                                        <p:strVal val="visible"/>
                                      </p:to>
                                    </p:set>
                                    <p:animEffect transition="in" filter="fade">
                                      <p:cBhvr>
                                        <p:cTn id="11"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234950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طلب الحصول على كل المعلومات</a:t>
            </a:r>
          </a:p>
        </p:txBody>
      </p:sp>
      <p:sp>
        <p:nvSpPr>
          <p:cNvPr id="3" name="Rectangle 4"/>
          <p:cNvSpPr>
            <a:spLocks noChangeArrowheads="1"/>
          </p:cNvSpPr>
          <p:nvPr/>
        </p:nvSpPr>
        <p:spPr bwMode="auto">
          <a:xfrm>
            <a:off x="1447801" y="338137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قرارات سريعة - التأجيل - التردد</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242093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42900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853736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مضيعات الوقت</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في الاتصالات</a:t>
            </a:r>
          </a:p>
        </p:txBody>
      </p:sp>
      <p:pic>
        <p:nvPicPr>
          <p:cNvPr id="1945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81001" y="2438400"/>
            <a:ext cx="83820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9318982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fade">
                                      <p:cBhvr>
                                        <p:cTn id="11"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234950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الاجتماعات </a:t>
            </a:r>
          </a:p>
        </p:txBody>
      </p:sp>
      <p:sp>
        <p:nvSpPr>
          <p:cNvPr id="3" name="Rectangle 4"/>
          <p:cNvSpPr>
            <a:spLocks noChangeArrowheads="1"/>
          </p:cNvSpPr>
          <p:nvPr/>
        </p:nvSpPr>
        <p:spPr bwMode="auto">
          <a:xfrm>
            <a:off x="1447801" y="338137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الاتصالات ( حمى المذكرات الداخلية ) </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242093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42900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2878275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تمرير أفقي 8"/>
          <p:cNvSpPr/>
          <p:nvPr/>
        </p:nvSpPr>
        <p:spPr bwMode="auto">
          <a:xfrm>
            <a:off x="519746" y="2060837"/>
            <a:ext cx="8090854" cy="1910687"/>
          </a:xfrm>
          <a:prstGeom prst="horizontalScroll">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fontAlgn="base" latinLnBrk="1">
              <a:spcBef>
                <a:spcPct val="0"/>
              </a:spcBef>
              <a:spcAft>
                <a:spcPct val="0"/>
              </a:spcAft>
            </a:pPr>
            <a:endParaRPr lang="ar-EG" dirty="0">
              <a:latin typeface="Gulim" panose="020B0600000101010101" pitchFamily="34" charset="-127"/>
              <a:ea typeface="Gulim" panose="020B0600000101010101" pitchFamily="34" charset="-127"/>
            </a:endParaRPr>
          </a:p>
          <a:p>
            <a:pPr algn="ctr" rtl="1" fontAlgn="base" latinLnBrk="1">
              <a:spcBef>
                <a:spcPct val="0"/>
              </a:spcBef>
              <a:spcAft>
                <a:spcPct val="0"/>
              </a:spcAft>
            </a:pPr>
            <a:r>
              <a:rPr lang="ar-EG" sz="4400" dirty="0">
                <a:latin typeface="Gulim" panose="020B0600000101010101" pitchFamily="34" charset="-127"/>
                <a:ea typeface="Gulim" panose="020B0600000101010101" pitchFamily="34" charset="-127"/>
              </a:rPr>
              <a:t>اختبار أليكساندر في تشخيص الوقت لديك</a:t>
            </a:r>
          </a:p>
        </p:txBody>
      </p:sp>
    </p:spTree>
    <p:extLst>
      <p:ext uri="{BB962C8B-B14F-4D97-AF65-F5344CB8AC3E}">
        <p14:creationId xmlns:p14="http://schemas.microsoft.com/office/powerpoint/2010/main" xmlns="" val="760948083"/>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762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مضيعات الوقت</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في الرقابة</a:t>
            </a:r>
          </a:p>
        </p:txBody>
      </p:sp>
      <p:pic>
        <p:nvPicPr>
          <p:cNvPr id="20482" name="Picture 2" descr="F:\دينى\work\صور\_new_الرقابة.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2362200"/>
            <a:ext cx="8382000" cy="4038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7954407"/>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المقاطعات الهاتفية </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عدم القدرة على قول ( لا ) </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نقص الانضباط الذاتي </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ترك المهام دون إنجازها</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22239059"/>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524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مضيعات الوقت</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معوقات اخرى</a:t>
            </a:r>
          </a:p>
        </p:txBody>
      </p:sp>
      <p:pic>
        <p:nvPicPr>
          <p:cNvPr id="21506" name="Picture 2" descr="F:\دينى\work\صور\large_1238247425.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1" y="2209800"/>
            <a:ext cx="8381998" cy="4191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50043956"/>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506"/>
                                        </p:tgtEl>
                                        <p:attrNameLst>
                                          <p:attrName>style.visibility</p:attrName>
                                        </p:attrNameLst>
                                      </p:cBhvr>
                                      <p:to>
                                        <p:strVal val="visible"/>
                                      </p:to>
                                    </p:set>
                                    <p:animEffect transition="in" filter="fade">
                                      <p:cBhvr>
                                        <p:cTn id="11"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النسيان</a:t>
            </a: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التكاسل والتأجيل </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مقاطعات الآخرين، وأشغالهم</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عدم إكمال الأعمال</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8528692"/>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أساليب الحد من </a:t>
            </a:r>
          </a:p>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مضيعات الوقت </a:t>
            </a:r>
          </a:p>
        </p:txBody>
      </p:sp>
    </p:spTree>
    <p:extLst>
      <p:ext uri="{BB962C8B-B14F-4D97-AF65-F5344CB8AC3E}">
        <p14:creationId xmlns:p14="http://schemas.microsoft.com/office/powerpoint/2010/main" xmlns="" val="3682370710"/>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3"/>
          <p:cNvSpPr>
            <a:spLocks noChangeArrowheads="1"/>
          </p:cNvSpPr>
          <p:nvPr/>
        </p:nvSpPr>
        <p:spPr bwMode="auto">
          <a:xfrm>
            <a:off x="1447801" y="1733550"/>
            <a:ext cx="5932488"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a:r>
              <a:rPr lang="ar-EG" altLang="zh-CN" sz="2400" b="1" dirty="0">
                <a:solidFill>
                  <a:srgbClr val="002060"/>
                </a:solidFill>
                <a:ea typeface="幼圆" pitchFamily="1" charset="-122"/>
              </a:rPr>
              <a:t>وجود خطة لتحقيق أهداف </a:t>
            </a:r>
            <a:r>
              <a:rPr lang="ar-EG" altLang="zh-CN" sz="2400" b="1" dirty="0" smtClean="0">
                <a:solidFill>
                  <a:srgbClr val="002060"/>
                </a:solidFill>
                <a:ea typeface="幼圆" pitchFamily="1" charset="-122"/>
              </a:rPr>
              <a:t>محددة</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1447801" y="2765425"/>
            <a:ext cx="5932488"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a:r>
              <a:rPr lang="ar-EG" altLang="zh-CN" sz="2400" b="1" dirty="0">
                <a:solidFill>
                  <a:srgbClr val="002060"/>
                </a:solidFill>
                <a:ea typeface="幼圆" pitchFamily="1" charset="-122"/>
              </a:rPr>
              <a:t>التدوين والتسجيل لأعمالك </a:t>
            </a:r>
          </a:p>
        </p:txBody>
      </p:sp>
      <p:sp>
        <p:nvSpPr>
          <p:cNvPr id="4" name="Rectangle 5"/>
          <p:cNvSpPr>
            <a:spLocks noChangeArrowheads="1"/>
          </p:cNvSpPr>
          <p:nvPr/>
        </p:nvSpPr>
        <p:spPr bwMode="auto">
          <a:xfrm>
            <a:off x="1447801" y="3797300"/>
            <a:ext cx="5932488"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algn="ctr" rtl="1"/>
            <a:r>
              <a:rPr lang="ar-EG" altLang="zh-CN" sz="2350" b="1" dirty="0">
                <a:solidFill>
                  <a:srgbClr val="002060"/>
                </a:solidFill>
                <a:ea typeface="幼圆" pitchFamily="1" charset="-122"/>
              </a:rPr>
              <a:t>عدم التأجيل لأنه أشد معوقات تنظيم الوقت واستغلاله </a:t>
            </a:r>
          </a:p>
        </p:txBody>
      </p:sp>
      <p:sp>
        <p:nvSpPr>
          <p:cNvPr id="5" name="Rectangle 6"/>
          <p:cNvSpPr>
            <a:spLocks noChangeArrowheads="1"/>
          </p:cNvSpPr>
          <p:nvPr/>
        </p:nvSpPr>
        <p:spPr bwMode="auto">
          <a:xfrm>
            <a:off x="1447801" y="4829175"/>
            <a:ext cx="5932488" cy="504825"/>
          </a:xfrm>
          <a:prstGeom prst="rect">
            <a:avLst/>
          </a:prstGeom>
          <a:solidFill>
            <a:srgbClr val="00B0F0"/>
          </a:solidFill>
          <a:ln>
            <a:noFill/>
          </a:ln>
          <a:effectLst/>
          <a:extLst/>
        </p:spPr>
        <p:txBody>
          <a:bodyPr wrap="none" anchor="ctr"/>
          <a:lstStyle/>
          <a:p>
            <a:pPr algn="ctr" rtl="1"/>
            <a:r>
              <a:rPr lang="ar-EG" altLang="zh-CN" sz="2400" b="1" dirty="0">
                <a:solidFill>
                  <a:srgbClr val="002060"/>
                </a:solidFill>
                <a:ea typeface="幼圆" pitchFamily="1" charset="-122"/>
              </a:rPr>
              <a:t>التفويض من أهم الأساليب لكسب الوقت</a:t>
            </a:r>
          </a:p>
        </p:txBody>
      </p:sp>
      <p:pic>
        <p:nvPicPr>
          <p:cNvPr id="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xmlns=""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9563429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دراسة اجريت على مستوى الأجهزة الحكومية </a:t>
            </a:r>
          </a:p>
        </p:txBody>
      </p:sp>
    </p:spTree>
    <p:extLst>
      <p:ext uri="{BB962C8B-B14F-4D97-AF65-F5344CB8AC3E}">
        <p14:creationId xmlns:p14="http://schemas.microsoft.com/office/powerpoint/2010/main" xmlns="" val="265808923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xmlns="" val="1504725213"/>
              </p:ext>
            </p:extLst>
          </p:nvPr>
        </p:nvGraphicFramePr>
        <p:xfrm>
          <a:off x="381000" y="731520"/>
          <a:ext cx="8382000" cy="5364480"/>
        </p:xfrm>
        <a:graphic>
          <a:graphicData uri="http://schemas.openxmlformats.org/drawingml/2006/table">
            <a:tbl>
              <a:tblPr firstRow="1" firstCol="1" lastRow="1" lastCol="1" bandRow="1" bandCol="1">
                <a:tableStyleId>{35758FB7-9AC5-4552-8A53-C91805E547FA}</a:tableStyleId>
              </a:tblPr>
              <a:tblGrid>
                <a:gridCol w="3581400"/>
                <a:gridCol w="4800600"/>
              </a:tblGrid>
              <a:tr h="0">
                <a:tc>
                  <a:txBody>
                    <a:bodyPr/>
                    <a:lstStyle/>
                    <a:p>
                      <a:pPr marR="228600" algn="ctr" rtl="0">
                        <a:spcAft>
                          <a:spcPts val="0"/>
                        </a:spcAft>
                      </a:pPr>
                      <a:r>
                        <a:rPr lang="ar-SA" sz="3200" dirty="0">
                          <a:effectLst/>
                        </a:rPr>
                        <a:t>معدل الوقت الضائع أسبوعياً بالدقيقة</a:t>
                      </a:r>
                      <a:endParaRPr lang="en-US" sz="3200" dirty="0">
                        <a:effectLst/>
                        <a:latin typeface="Times New Roman"/>
                        <a:ea typeface="Times New Roman"/>
                      </a:endParaRPr>
                    </a:p>
                  </a:txBody>
                  <a:tcPr marL="68580" marR="68580" marT="0" marB="0" anchor="ctr"/>
                </a:tc>
                <a:tc>
                  <a:txBody>
                    <a:bodyPr/>
                    <a:lstStyle/>
                    <a:p>
                      <a:pPr marR="228600" algn="ctr" rtl="0">
                        <a:spcAft>
                          <a:spcPts val="0"/>
                        </a:spcAft>
                      </a:pPr>
                      <a:r>
                        <a:rPr lang="ar-SA" sz="3200" dirty="0">
                          <a:effectLst/>
                        </a:rPr>
                        <a:t>أهم مضيعات الوقت</a:t>
                      </a:r>
                      <a:endParaRPr lang="en-US" sz="3200" dirty="0">
                        <a:effectLst/>
                        <a:latin typeface="Times New Roman"/>
                        <a:ea typeface="Times New Roman"/>
                      </a:endParaRPr>
                    </a:p>
                  </a:txBody>
                  <a:tcPr marL="68580" marR="68580" marT="0" marB="0" anchor="ctr"/>
                </a:tc>
              </a:tr>
              <a:tr h="0">
                <a:tc>
                  <a:txBody>
                    <a:bodyPr/>
                    <a:lstStyle/>
                    <a:p>
                      <a:pPr marR="228600" algn="ctr" rtl="1">
                        <a:spcAft>
                          <a:spcPts val="0"/>
                        </a:spcAft>
                      </a:pPr>
                      <a:r>
                        <a:rPr lang="ar-SA" sz="3200">
                          <a:effectLst/>
                        </a:rPr>
                        <a:t>61.8</a:t>
                      </a:r>
                      <a:endParaRPr lang="en-US" sz="3200">
                        <a:effectLst/>
                        <a:latin typeface="Times New Roman"/>
                        <a:ea typeface="Times New Roman"/>
                      </a:endParaRPr>
                    </a:p>
                  </a:txBody>
                  <a:tcPr marL="68580" marR="68580" marT="0" marB="0" anchor="ctr"/>
                </a:tc>
                <a:tc>
                  <a:txBody>
                    <a:bodyPr/>
                    <a:lstStyle/>
                    <a:p>
                      <a:pPr marR="228600" algn="ctr" rtl="0">
                        <a:spcAft>
                          <a:spcPts val="0"/>
                        </a:spcAft>
                      </a:pPr>
                      <a:r>
                        <a:rPr lang="ar-SA" sz="3000" dirty="0">
                          <a:effectLst/>
                        </a:rPr>
                        <a:t>تأخر في الصباح عن العمل الرسمي</a:t>
                      </a:r>
                      <a:endParaRPr lang="en-US" sz="3000" dirty="0">
                        <a:effectLst/>
                        <a:latin typeface="Times New Roman"/>
                        <a:ea typeface="Times New Roman"/>
                      </a:endParaRPr>
                    </a:p>
                  </a:txBody>
                  <a:tcPr marL="68580" marR="68580" marT="0" marB="0" anchor="ctr"/>
                </a:tc>
              </a:tr>
              <a:tr h="0">
                <a:tc>
                  <a:txBody>
                    <a:bodyPr/>
                    <a:lstStyle/>
                    <a:p>
                      <a:pPr marR="228600" algn="ctr" rtl="1">
                        <a:spcAft>
                          <a:spcPts val="0"/>
                        </a:spcAft>
                      </a:pPr>
                      <a:r>
                        <a:rPr lang="ar-SA" sz="3200">
                          <a:effectLst/>
                        </a:rPr>
                        <a:t>35.4</a:t>
                      </a:r>
                      <a:endParaRPr lang="en-US" sz="3200">
                        <a:effectLst/>
                        <a:latin typeface="Times New Roman"/>
                        <a:ea typeface="Times New Roman"/>
                      </a:endParaRPr>
                    </a:p>
                  </a:txBody>
                  <a:tcPr marL="68580" marR="68580" marT="0" marB="0" anchor="ctr"/>
                </a:tc>
                <a:tc>
                  <a:txBody>
                    <a:bodyPr/>
                    <a:lstStyle/>
                    <a:p>
                      <a:pPr marR="228600" algn="ctr" rtl="0">
                        <a:spcAft>
                          <a:spcPts val="0"/>
                        </a:spcAft>
                      </a:pPr>
                      <a:r>
                        <a:rPr lang="ar-SA" sz="3200" dirty="0">
                          <a:effectLst/>
                        </a:rPr>
                        <a:t>مكالمات هاتفية لأغراض خاصة</a:t>
                      </a:r>
                      <a:endParaRPr lang="en-US" sz="3200" dirty="0">
                        <a:effectLst/>
                        <a:latin typeface="Times New Roman"/>
                        <a:ea typeface="Times New Roman"/>
                      </a:endParaRPr>
                    </a:p>
                  </a:txBody>
                  <a:tcPr marL="68580" marR="68580" marT="0" marB="0" anchor="ctr"/>
                </a:tc>
              </a:tr>
              <a:tr h="0">
                <a:tc>
                  <a:txBody>
                    <a:bodyPr/>
                    <a:lstStyle/>
                    <a:p>
                      <a:pPr marR="228600" algn="ctr" rtl="1">
                        <a:spcAft>
                          <a:spcPts val="0"/>
                        </a:spcAft>
                      </a:pPr>
                      <a:r>
                        <a:rPr lang="ar-SA" sz="3200">
                          <a:effectLst/>
                        </a:rPr>
                        <a:t>49.4</a:t>
                      </a:r>
                      <a:endParaRPr lang="en-US" sz="3200">
                        <a:effectLst/>
                        <a:latin typeface="Times New Roman"/>
                        <a:ea typeface="Times New Roman"/>
                      </a:endParaRPr>
                    </a:p>
                  </a:txBody>
                  <a:tcPr marL="68580" marR="68580" marT="0" marB="0" anchor="ctr"/>
                </a:tc>
                <a:tc>
                  <a:txBody>
                    <a:bodyPr/>
                    <a:lstStyle/>
                    <a:p>
                      <a:pPr marR="228600" algn="ctr" rtl="0">
                        <a:spcAft>
                          <a:spcPts val="0"/>
                        </a:spcAft>
                      </a:pPr>
                      <a:r>
                        <a:rPr lang="ar-SA" sz="3200">
                          <a:effectLst/>
                        </a:rPr>
                        <a:t>قراءة مجلات المتعلقة بالعمل</a:t>
                      </a:r>
                      <a:endParaRPr lang="en-US" sz="3200">
                        <a:effectLst/>
                        <a:latin typeface="Times New Roman"/>
                        <a:ea typeface="Times New Roman"/>
                      </a:endParaRPr>
                    </a:p>
                  </a:txBody>
                  <a:tcPr marL="68580" marR="68580" marT="0" marB="0" anchor="ctr"/>
                </a:tc>
              </a:tr>
              <a:tr h="0">
                <a:tc>
                  <a:txBody>
                    <a:bodyPr/>
                    <a:lstStyle/>
                    <a:p>
                      <a:pPr marR="228600" algn="ctr" rtl="1">
                        <a:spcAft>
                          <a:spcPts val="0"/>
                        </a:spcAft>
                      </a:pPr>
                      <a:r>
                        <a:rPr lang="ar-SA" sz="3200">
                          <a:effectLst/>
                        </a:rPr>
                        <a:t>46.6</a:t>
                      </a:r>
                      <a:endParaRPr lang="en-US" sz="3200">
                        <a:effectLst/>
                        <a:latin typeface="Times New Roman"/>
                        <a:ea typeface="Times New Roman"/>
                      </a:endParaRPr>
                    </a:p>
                  </a:txBody>
                  <a:tcPr marL="68580" marR="68580" marT="0" marB="0" anchor="ctr"/>
                </a:tc>
                <a:tc>
                  <a:txBody>
                    <a:bodyPr/>
                    <a:lstStyle/>
                    <a:p>
                      <a:pPr marR="228600" algn="ctr" rtl="0">
                        <a:spcAft>
                          <a:spcPts val="0"/>
                        </a:spcAft>
                      </a:pPr>
                      <a:r>
                        <a:rPr lang="ar-SA" sz="3200">
                          <a:effectLst/>
                        </a:rPr>
                        <a:t>تناول الشاي والقهوة</a:t>
                      </a:r>
                      <a:endParaRPr lang="en-US" sz="3200">
                        <a:effectLst/>
                        <a:latin typeface="Times New Roman"/>
                        <a:ea typeface="Times New Roman"/>
                      </a:endParaRPr>
                    </a:p>
                  </a:txBody>
                  <a:tcPr marL="68580" marR="68580" marT="0" marB="0" anchor="ctr"/>
                </a:tc>
              </a:tr>
              <a:tr h="0">
                <a:tc>
                  <a:txBody>
                    <a:bodyPr/>
                    <a:lstStyle/>
                    <a:p>
                      <a:pPr marR="228600" algn="ctr" rtl="0">
                        <a:spcAft>
                          <a:spcPts val="0"/>
                        </a:spcAft>
                      </a:pPr>
                      <a:r>
                        <a:rPr lang="ar-EG" sz="3200" dirty="0" smtClean="0">
                          <a:effectLst/>
                          <a:latin typeface="+mn-lt"/>
                          <a:ea typeface="+mn-ea"/>
                        </a:rPr>
                        <a:t>75.5</a:t>
                      </a:r>
                      <a:endParaRPr lang="en-US" sz="3200" dirty="0">
                        <a:effectLst/>
                        <a:latin typeface="Times New Roman"/>
                        <a:ea typeface="Times New Roman"/>
                      </a:endParaRPr>
                    </a:p>
                  </a:txBody>
                  <a:tcPr marL="68580" marR="68580" marT="0" marB="0" anchor="ctr"/>
                </a:tc>
                <a:tc>
                  <a:txBody>
                    <a:bodyPr/>
                    <a:lstStyle/>
                    <a:p>
                      <a:pPr marR="228600" algn="ctr" rtl="0">
                        <a:spcAft>
                          <a:spcPts val="0"/>
                        </a:spcAft>
                      </a:pPr>
                      <a:r>
                        <a:rPr lang="ar-SA" sz="3200">
                          <a:effectLst/>
                        </a:rPr>
                        <a:t>مراجعة المستشفى</a:t>
                      </a:r>
                      <a:endParaRPr lang="en-US" sz="3200">
                        <a:effectLst/>
                        <a:latin typeface="Times New Roman"/>
                        <a:ea typeface="Times New Roman"/>
                      </a:endParaRPr>
                    </a:p>
                  </a:txBody>
                  <a:tcPr marL="68580" marR="68580" marT="0" marB="0" anchor="ctr"/>
                </a:tc>
              </a:tr>
              <a:tr h="0">
                <a:tc>
                  <a:txBody>
                    <a:bodyPr/>
                    <a:lstStyle/>
                    <a:p>
                      <a:pPr marR="228600" algn="ctr" rtl="1">
                        <a:spcAft>
                          <a:spcPts val="0"/>
                        </a:spcAft>
                      </a:pPr>
                      <a:r>
                        <a:rPr lang="ar-SA" sz="3200">
                          <a:effectLst/>
                        </a:rPr>
                        <a:t>42.5</a:t>
                      </a:r>
                      <a:endParaRPr lang="en-US" sz="3200">
                        <a:effectLst/>
                        <a:latin typeface="Times New Roman"/>
                        <a:ea typeface="Times New Roman"/>
                      </a:endParaRPr>
                    </a:p>
                  </a:txBody>
                  <a:tcPr marL="68580" marR="68580" marT="0" marB="0" anchor="ctr"/>
                </a:tc>
                <a:tc>
                  <a:txBody>
                    <a:bodyPr/>
                    <a:lstStyle/>
                    <a:p>
                      <a:pPr marR="228600" algn="ctr" rtl="0">
                        <a:spcAft>
                          <a:spcPts val="0"/>
                        </a:spcAft>
                      </a:pPr>
                      <a:r>
                        <a:rPr lang="ar-SA" sz="3200">
                          <a:effectLst/>
                        </a:rPr>
                        <a:t>مغادرة المكتب قبل نهاية الدوام</a:t>
                      </a:r>
                      <a:endParaRPr lang="en-US" sz="3200">
                        <a:effectLst/>
                        <a:latin typeface="Times New Roman"/>
                        <a:ea typeface="Times New Roman"/>
                      </a:endParaRPr>
                    </a:p>
                  </a:txBody>
                  <a:tcPr marL="68580" marR="68580" marT="0" marB="0" anchor="ctr"/>
                </a:tc>
              </a:tr>
              <a:tr h="0">
                <a:tc>
                  <a:txBody>
                    <a:bodyPr/>
                    <a:lstStyle/>
                    <a:p>
                      <a:pPr marR="228600" algn="ctr" rtl="1">
                        <a:spcAft>
                          <a:spcPts val="0"/>
                        </a:spcAft>
                      </a:pPr>
                      <a:r>
                        <a:rPr lang="ar-SA" sz="3200">
                          <a:effectLst/>
                        </a:rPr>
                        <a:t>132.5</a:t>
                      </a:r>
                      <a:endParaRPr lang="en-US" sz="3200">
                        <a:effectLst/>
                        <a:latin typeface="Times New Roman"/>
                        <a:ea typeface="Times New Roman"/>
                      </a:endParaRPr>
                    </a:p>
                  </a:txBody>
                  <a:tcPr marL="68580" marR="68580" marT="0" marB="0" anchor="ctr"/>
                </a:tc>
                <a:tc>
                  <a:txBody>
                    <a:bodyPr/>
                    <a:lstStyle/>
                    <a:p>
                      <a:pPr marR="228600" algn="ctr" rtl="0">
                        <a:spcAft>
                          <a:spcPts val="0"/>
                        </a:spcAft>
                      </a:pPr>
                      <a:r>
                        <a:rPr lang="ar-SA" sz="3200">
                          <a:effectLst/>
                        </a:rPr>
                        <a:t>مضيعات أخرى</a:t>
                      </a:r>
                      <a:endParaRPr lang="en-US" sz="3200">
                        <a:effectLst/>
                        <a:latin typeface="Times New Roman"/>
                        <a:ea typeface="Times New Roman"/>
                      </a:endParaRPr>
                    </a:p>
                  </a:txBody>
                  <a:tcPr marL="68580" marR="68580" marT="0" marB="0" anchor="ctr"/>
                </a:tc>
              </a:tr>
              <a:tr h="0">
                <a:tc>
                  <a:txBody>
                    <a:bodyPr/>
                    <a:lstStyle/>
                    <a:p>
                      <a:pPr marR="228600" algn="ctr" rtl="1">
                        <a:spcAft>
                          <a:spcPts val="0"/>
                        </a:spcAft>
                      </a:pPr>
                      <a:r>
                        <a:rPr lang="ar-SA" sz="3200">
                          <a:effectLst/>
                        </a:rPr>
                        <a:t>443.7 دقيقة = 7ساعات وأربعين دقيقة </a:t>
                      </a:r>
                      <a:endParaRPr lang="en-US" sz="3200">
                        <a:effectLst/>
                        <a:latin typeface="Times New Roman"/>
                        <a:ea typeface="Times New Roman"/>
                      </a:endParaRPr>
                    </a:p>
                  </a:txBody>
                  <a:tcPr marL="68580" marR="68580" marT="0" marB="0" anchor="ctr"/>
                </a:tc>
                <a:tc>
                  <a:txBody>
                    <a:bodyPr/>
                    <a:lstStyle/>
                    <a:p>
                      <a:pPr marR="228600" algn="ctr" rtl="0">
                        <a:spcAft>
                          <a:spcPts val="0"/>
                        </a:spcAft>
                      </a:pPr>
                      <a:r>
                        <a:rPr lang="ar-SA" sz="3200" dirty="0">
                          <a:effectLst/>
                        </a:rPr>
                        <a:t>الإجمالي</a:t>
                      </a:r>
                      <a:endParaRPr lang="en-US" sz="320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xmlns="" val="1945029231"/>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Bevel 1"/>
          <p:cNvSpPr/>
          <p:nvPr/>
        </p:nvSpPr>
        <p:spPr>
          <a:xfrm>
            <a:off x="914400" y="1447800"/>
            <a:ext cx="6934200" cy="3048000"/>
          </a:xfrm>
          <a:prstGeom prst="beve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bg1"/>
                </a:solidFill>
              </a:rPr>
              <a:t>لكي تكون مع الوقت</a:t>
            </a:r>
          </a:p>
        </p:txBody>
      </p:sp>
    </p:spTree>
    <p:extLst>
      <p:ext uri="{BB962C8B-B14F-4D97-AF65-F5344CB8AC3E}">
        <p14:creationId xmlns:p14="http://schemas.microsoft.com/office/powerpoint/2010/main" xmlns="" val="1393536088"/>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Customers\0000000000000\ادارة الوقت\New folder\Untitled.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64" y="0"/>
            <a:ext cx="911867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orizontal Scroll 11"/>
          <p:cNvSpPr/>
          <p:nvPr/>
        </p:nvSpPr>
        <p:spPr>
          <a:xfrm>
            <a:off x="1371600" y="1905000"/>
            <a:ext cx="6400800" cy="2209800"/>
          </a:xfrm>
          <a:prstGeom prst="horizontalScroll">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fontAlgn="base" latinLnBrk="1">
              <a:lnSpc>
                <a:spcPct val="200000"/>
              </a:lnSpc>
              <a:spcBef>
                <a:spcPct val="0"/>
              </a:spcBef>
              <a:spcAft>
                <a:spcPct val="0"/>
              </a:spcAft>
            </a:pPr>
            <a:r>
              <a:rPr lang="ar-EG" sz="4400" dirty="0">
                <a:solidFill>
                  <a:schemeClr val="lt1"/>
                </a:solidFill>
                <a:latin typeface="Gulim" panose="020B0600000101010101" pitchFamily="34" charset="-127"/>
                <a:ea typeface="Gulim" panose="020B0600000101010101" pitchFamily="34" charset="-127"/>
              </a:rPr>
              <a:t>غيّر عاداتك السلبية</a:t>
            </a:r>
          </a:p>
        </p:txBody>
      </p:sp>
    </p:spTree>
    <p:extLst>
      <p:ext uri="{BB962C8B-B14F-4D97-AF65-F5344CB8AC3E}">
        <p14:creationId xmlns:p14="http://schemas.microsoft.com/office/powerpoint/2010/main" xmlns="" val="651134114"/>
      </p:ext>
    </p:extLst>
  </p:cSld>
  <p:clrMapOvr>
    <a:masterClrMapping/>
  </p:clrMapOvr>
  <mc:AlternateContent xmlns:mc="http://schemas.openxmlformats.org/markup-compatibility/2006">
    <mc:Choice xmlns:p14="http://schemas.microsoft.com/office/powerpoint/2010/main" xmlns="" Requires="p14">
      <p:transition spd="slow" p14:dur="1200">
        <p14:prism dir="r"/>
        <p:sndAc>
          <p:endSnd/>
        </p:sndAc>
      </p:transition>
    </mc:Choice>
    <mc:Fallback>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249</TotalTime>
  <Words>5043</Words>
  <Application>Microsoft Office PowerPoint</Application>
  <PresentationFormat>On-screen Show (4:3)</PresentationFormat>
  <Paragraphs>805</Paragraphs>
  <Slides>212</Slides>
  <Notes>7</Notes>
  <HiddenSlides>0</HiddenSlides>
  <MMClips>5</MMClips>
  <ScaleCrop>false</ScaleCrop>
  <HeadingPairs>
    <vt:vector size="4" baseType="variant">
      <vt:variant>
        <vt:lpstr>Theme</vt:lpstr>
      </vt:variant>
      <vt:variant>
        <vt:i4>1</vt:i4>
      </vt:variant>
      <vt:variant>
        <vt:lpstr>Slide Titles</vt:lpstr>
      </vt:variant>
      <vt:variant>
        <vt:i4>212</vt:i4>
      </vt:variant>
    </vt:vector>
  </HeadingPairs>
  <TitlesOfParts>
    <vt:vector size="21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 mostafa</dc:creator>
  <cp:lastModifiedBy>SONY</cp:lastModifiedBy>
  <cp:revision>50</cp:revision>
  <dcterms:created xsi:type="dcterms:W3CDTF">2006-08-16T00:00:00Z</dcterms:created>
  <dcterms:modified xsi:type="dcterms:W3CDTF">2013-11-24T17:37:13Z</dcterms:modified>
</cp:coreProperties>
</file>