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120.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diagrams/colors11.xml" ContentType="application/vnd.openxmlformats-officedocument.drawingml.diagramColors+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notesSlides/notesSlide16.xml" ContentType="application/vnd.openxmlformats-officedocument.presentationml.notesSlide+xml"/>
  <Override PartName="/ppt/slides/slide221.xml" ContentType="application/vnd.openxmlformats-officedocument.presentationml.slide+xml"/>
  <Override PartName="/ppt/slides/slide158.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diagrams/data2.xml" ContentType="application/vnd.openxmlformats-officedocument.drawingml.diagramData+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259.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s/slide24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slides/slide55.xml" ContentType="application/vnd.openxmlformats-officedocument.presentationml.slide+xml"/>
  <Override PartName="/ppt/slides/slide237.xml" ContentType="application/vnd.openxmlformats-officedocument.presentationml.slide+xml"/>
  <Override PartName="/ppt/slides/slide284.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s/slide262.xml" ContentType="application/vnd.openxmlformats-officedocument.presentationml.slide+xml"/>
  <Override PartName="/ppt/slides/slide273.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slides/slide2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240.xml" ContentType="application/vnd.openxmlformats-officedocument.presentationml.slide+xml"/>
  <Override PartName="/ppt/slideLayouts/slideLayout21.xml" ContentType="application/vnd.openxmlformats-officedocument.presentationml.slideLayout+xml"/>
  <Override PartName="/ppt/diagrams/data7.xml" ContentType="application/vnd.openxmlformats-officedocument.drawingml.diagramData+xml"/>
  <Override PartName="/ppt/notesSlides/notesSlide13.xml" ContentType="application/vnd.openxmlformats-officedocument.presentationml.notesSlide+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diagrams/drawing8.xml" ContentType="application/vnd.ms-office.drawingml.diagramDrawing+xml"/>
  <Override PartName="/ppt/slides/slide108.xml" ContentType="application/vnd.openxmlformats-officedocument.presentationml.slide+xml"/>
  <Override PartName="/ppt/slides/slide155.xml" ContentType="application/vnd.openxmlformats-officedocument.presentationml.slide+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78.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267.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s/slide234.xml" ContentType="application/vnd.openxmlformats-officedocument.presentationml.slide+xml"/>
  <Override PartName="/ppt/slides/slide245.xml" ContentType="application/vnd.openxmlformats-officedocument.presentationml.slide+xml"/>
  <Override PartName="/ppt/slides/slide281.xml" ContentType="application/vnd.openxmlformats-officedocument.presentationml.slide+xml"/>
  <Override PartName="/ppt/slideLayouts/slideLayout15.xml" ContentType="application/vnd.openxmlformats-officedocument.presentationml.slideLayout+xml"/>
  <Override PartName="/ppt/slides/slide41.xml" ContentType="application/vnd.openxmlformats-officedocument.presentationml.slide+xml"/>
  <Override PartName="/ppt/slides/slide223.xml" ContentType="application/vnd.openxmlformats-officedocument.presentationml.slide+xml"/>
  <Override PartName="/ppt/slides/slide270.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diagrams/colors6.xml" ContentType="application/vnd.openxmlformats-officedocument.drawingml.diagramColors+xml"/>
  <Override PartName="/ppt/notesSlides/notesSlide10.xml" ContentType="application/vnd.openxmlformats-officedocument.presentationml.notesSlid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drawing5.xml" ContentType="application/vnd.ms-office.drawingml.diagramDrawing+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diagrams/quickStyle5.xml" ContentType="application/vnd.openxmlformats-officedocument.drawingml.diagramStyle+xml"/>
  <Override PartName="/ppt/notesSlides/notesSlide1.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s/slide264.xml" ContentType="application/vnd.openxmlformats-officedocument.presentationml.slide+xml"/>
  <Override PartName="/ppt/slides/slide275.xml" ContentType="application/vnd.openxmlformats-officedocument.presentationml.slide+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60.xml" ContentType="application/vnd.openxmlformats-officedocument.presentationml.slide+xml"/>
  <Override PartName="/ppt/slides/slide242.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notesSlides/notesSlide15.xml" ContentType="application/vnd.openxmlformats-officedocument.presentationml.notesSlide+xml"/>
  <Override PartName="/ppt/slides/slide168.xml" ContentType="application/vnd.openxmlformats-officedocument.presentationml.slide+xml"/>
  <Override PartName="/ppt/slides/slide179.xml" ContentType="application/vnd.openxmlformats-officedocument.presentationml.slide+xml"/>
  <Override PartName="/ppt/slides/slide231.xml" ContentType="application/vnd.openxmlformats-officedocument.presentationml.slide+xml"/>
  <Override PartName="/ppt/slideLayouts/slideLayout12.xml" ContentType="application/vnd.openxmlformats-officedocument.presentationml.slideLayout+xml"/>
  <Override PartName="/ppt/slides/slide157.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notesSlides/notesSlide6.xml" ContentType="application/vnd.openxmlformats-officedocument.presentationml.notesSlid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colors15.xml" ContentType="application/vnd.openxmlformats-officedocument.drawingml.diagramColors+xml"/>
  <Default Extension="MP4" ContentType="video/unknown"/>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s/slide247.xml" ContentType="application/vnd.openxmlformats-officedocument.presentationml.slide+xml"/>
  <Override PartName="/ppt/slides/slide2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slides/slide272.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2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Layouts/slideLayout20.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docProps/custom.xml" ContentType="application/vnd.openxmlformats-officedocument.custom-properties+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slides/slide118.xml" ContentType="application/vnd.openxmlformats-officedocument.presentationml.slide+xml"/>
  <Override PartName="/ppt/slides/slide165.xml" ContentType="application/vnd.openxmlformats-officedocument.presentationml.slide+xml"/>
  <Override PartName="/ppt/diagrams/layout13.xml" ContentType="application/vnd.openxmlformats-officedocument.drawingml.diagramLayout+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77.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s/slide233.xml" ContentType="application/vnd.openxmlformats-officedocument.presentationml.slide+xml"/>
  <Override PartName="/ppt/slides/slide280.xml" ContentType="application/vnd.openxmlformats-officedocument.presentationml.slide+xml"/>
  <Override PartName="/ppt/slideLayouts/slideLayout14.xml" ContentType="application/vnd.openxmlformats-officedocument.presentationml.slideLayout+xml"/>
  <Override PartName="/ppt/theme/themeOverride2.xml" ContentType="application/vnd.openxmlformats-officedocument.themeOverr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Default Extension="wdp" ContentType="image/vnd.ms-photo"/>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diagrams/layout2.xml" ContentType="application/vnd.openxmlformats-officedocument.drawingml.diagramLayout+xml"/>
  <Override PartName="/ppt/notesSlides/notesSlide8.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theme/theme3.xml" ContentType="application/vnd.openxmlformats-officedocument.them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Layouts/slideLayout22.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quickStyle15.xml" ContentType="application/vnd.openxmlformats-officedocument.drawingml.diagramStyle+xml"/>
  <Override PartName="/ppt/slides/slide167.xml" ContentType="application/vnd.openxmlformats-officedocument.presentationml.slide+xml"/>
  <Override PartName="/ppt/diagrams/layout15.xml" ContentType="application/vnd.openxmlformats-officedocument.drawingml.diagramLayout+xml"/>
  <Override PartName="/ppt/diagrams/drawing9.xml" ContentType="application/vnd.ms-office.drawingml.diagramDrawing+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diagrams/quickStyle9.xml" ContentType="application/vnd.openxmlformats-officedocument.drawingml.diagramStyl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notesSlides/notesSlide5.xml" ContentType="application/vnd.openxmlformats-officedocument.presentationml.notesSlide+xml"/>
  <Override PartName="/ppt/diagrams/colors14.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246.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53.xml" ContentType="application/vnd.openxmlformats-officedocument.presentationml.slide+xml"/>
  <Override PartName="/ppt/slides/slide235.xml" ContentType="application/vnd.openxmlformats-officedocument.presentationml.slide+xml"/>
  <Override PartName="/ppt/slides/slide282.xml" ContentType="application/vnd.openxmlformats-officedocument.presentationml.slide+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diagrams/layout4.xml" ContentType="application/vnd.openxmlformats-officedocument.drawingml.diagramLayout+xml"/>
  <Override PartName="/ppt/slides/slide139.xml" ContentType="application/vnd.openxmlformats-officedocument.presentationml.slide+xml"/>
  <Override PartName="/ppt/slides/slide186.xml" ContentType="application/vnd.openxmlformats-officedocument.presentationml.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11.xml" ContentType="application/vnd.openxmlformats-officedocument.presentationml.notesSlide+xml"/>
  <Override PartName="/ppt/diagrams/quickStyle12.xml" ContentType="application/vnd.openxmlformats-officedocument.drawingml.diagramStyle+xml"/>
  <Default Extension="flv" ContentType="video/unknown"/>
  <Override PartName="/ppt/diagrams/drawing13.xml" ContentType="application/vnd.ms-office.drawingml.diagramDrawing+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87.xml" ContentType="application/vnd.openxmlformats-officedocument.presentationml.slide+xml"/>
  <Override PartName="/ppt/diagrams/quickStyle6.xml" ContentType="application/vnd.openxmlformats-officedocument.drawingml.diagramStyle+xml"/>
  <Override PartName="/ppt/diagrams/layout12.xml" ContentType="application/vnd.openxmlformats-officedocument.drawingml.diagramLayout+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slides/slide207.xml" ContentType="application/vnd.openxmlformats-officedocument.presentationml.slide+xml"/>
  <Override PartName="/ppt/slides/slide254.xml" ContentType="application/vnd.openxmlformats-officedocument.presentationml.slide+xml"/>
  <Override PartName="/ppt/diagrams/data13.xml" ContentType="application/vnd.openxmlformats-officedocument.drawingml.diagramData+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69.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diagrams/layout1.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45" r:id="rId2"/>
  </p:sldMasterIdLst>
  <p:notesMasterIdLst>
    <p:notesMasterId r:id="rId291"/>
  </p:notesMasterIdLst>
  <p:sldIdLst>
    <p:sldId id="269" r:id="rId3"/>
    <p:sldId id="566" r:id="rId4"/>
    <p:sldId id="565" r:id="rId5"/>
    <p:sldId id="567" r:id="rId6"/>
    <p:sldId id="258" r:id="rId7"/>
    <p:sldId id="259" r:id="rId8"/>
    <p:sldId id="271" r:id="rId9"/>
    <p:sldId id="272" r:id="rId10"/>
    <p:sldId id="273" r:id="rId11"/>
    <p:sldId id="274" r:id="rId12"/>
    <p:sldId id="275" r:id="rId13"/>
    <p:sldId id="276" r:id="rId14"/>
    <p:sldId id="270"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5" r:id="rId40"/>
    <p:sldId id="306" r:id="rId41"/>
    <p:sldId id="307" r:id="rId42"/>
    <p:sldId id="308" r:id="rId43"/>
    <p:sldId id="309" r:id="rId44"/>
    <p:sldId id="310" r:id="rId45"/>
    <p:sldId id="311" r:id="rId46"/>
    <p:sldId id="312" r:id="rId47"/>
    <p:sldId id="313" r:id="rId48"/>
    <p:sldId id="314" r:id="rId49"/>
    <p:sldId id="315" r:id="rId50"/>
    <p:sldId id="316" r:id="rId51"/>
    <p:sldId id="317" r:id="rId52"/>
    <p:sldId id="318" r:id="rId53"/>
    <p:sldId id="319" r:id="rId54"/>
    <p:sldId id="320" r:id="rId55"/>
    <p:sldId id="321" r:id="rId56"/>
    <p:sldId id="322" r:id="rId57"/>
    <p:sldId id="323" r:id="rId58"/>
    <p:sldId id="324" r:id="rId59"/>
    <p:sldId id="325" r:id="rId60"/>
    <p:sldId id="326" r:id="rId61"/>
    <p:sldId id="327" r:id="rId62"/>
    <p:sldId id="328" r:id="rId63"/>
    <p:sldId id="329" r:id="rId64"/>
    <p:sldId id="330" r:id="rId65"/>
    <p:sldId id="331" r:id="rId66"/>
    <p:sldId id="332" r:id="rId67"/>
    <p:sldId id="333" r:id="rId68"/>
    <p:sldId id="334" r:id="rId69"/>
    <p:sldId id="335" r:id="rId70"/>
    <p:sldId id="336" r:id="rId71"/>
    <p:sldId id="337" r:id="rId72"/>
    <p:sldId id="559" r:id="rId73"/>
    <p:sldId id="338" r:id="rId74"/>
    <p:sldId id="339" r:id="rId75"/>
    <p:sldId id="340" r:id="rId76"/>
    <p:sldId id="341" r:id="rId77"/>
    <p:sldId id="342" r:id="rId78"/>
    <p:sldId id="343" r:id="rId79"/>
    <p:sldId id="344" r:id="rId80"/>
    <p:sldId id="345" r:id="rId81"/>
    <p:sldId id="346" r:id="rId82"/>
    <p:sldId id="347" r:id="rId83"/>
    <p:sldId id="348" r:id="rId84"/>
    <p:sldId id="349" r:id="rId85"/>
    <p:sldId id="350" r:id="rId86"/>
    <p:sldId id="351" r:id="rId87"/>
    <p:sldId id="352" r:id="rId88"/>
    <p:sldId id="353" r:id="rId89"/>
    <p:sldId id="354" r:id="rId90"/>
    <p:sldId id="355" r:id="rId91"/>
    <p:sldId id="356" r:id="rId92"/>
    <p:sldId id="563" r:id="rId93"/>
    <p:sldId id="357" r:id="rId94"/>
    <p:sldId id="358" r:id="rId95"/>
    <p:sldId id="359" r:id="rId96"/>
    <p:sldId id="360" r:id="rId97"/>
    <p:sldId id="361" r:id="rId98"/>
    <p:sldId id="362" r:id="rId99"/>
    <p:sldId id="363" r:id="rId100"/>
    <p:sldId id="365" r:id="rId101"/>
    <p:sldId id="364" r:id="rId102"/>
    <p:sldId id="366" r:id="rId103"/>
    <p:sldId id="367" r:id="rId104"/>
    <p:sldId id="368" r:id="rId105"/>
    <p:sldId id="369" r:id="rId106"/>
    <p:sldId id="370" r:id="rId107"/>
    <p:sldId id="371" r:id="rId108"/>
    <p:sldId id="372" r:id="rId109"/>
    <p:sldId id="373" r:id="rId110"/>
    <p:sldId id="374" r:id="rId111"/>
    <p:sldId id="375" r:id="rId112"/>
    <p:sldId id="562" r:id="rId113"/>
    <p:sldId id="376" r:id="rId114"/>
    <p:sldId id="377" r:id="rId115"/>
    <p:sldId id="378" r:id="rId116"/>
    <p:sldId id="379" r:id="rId117"/>
    <p:sldId id="380" r:id="rId118"/>
    <p:sldId id="381" r:id="rId119"/>
    <p:sldId id="382" r:id="rId120"/>
    <p:sldId id="383" r:id="rId121"/>
    <p:sldId id="384" r:id="rId122"/>
    <p:sldId id="385" r:id="rId123"/>
    <p:sldId id="386" r:id="rId124"/>
    <p:sldId id="388" r:id="rId125"/>
    <p:sldId id="389" r:id="rId126"/>
    <p:sldId id="390" r:id="rId127"/>
    <p:sldId id="391" r:id="rId128"/>
    <p:sldId id="392" r:id="rId129"/>
    <p:sldId id="393" r:id="rId130"/>
    <p:sldId id="394" r:id="rId131"/>
    <p:sldId id="395" r:id="rId132"/>
    <p:sldId id="396" r:id="rId133"/>
    <p:sldId id="397" r:id="rId134"/>
    <p:sldId id="398" r:id="rId135"/>
    <p:sldId id="399" r:id="rId136"/>
    <p:sldId id="400" r:id="rId137"/>
    <p:sldId id="401" r:id="rId138"/>
    <p:sldId id="402" r:id="rId139"/>
    <p:sldId id="403" r:id="rId140"/>
    <p:sldId id="404" r:id="rId141"/>
    <p:sldId id="405" r:id="rId142"/>
    <p:sldId id="406" r:id="rId143"/>
    <p:sldId id="407" r:id="rId144"/>
    <p:sldId id="408" r:id="rId145"/>
    <p:sldId id="409" r:id="rId146"/>
    <p:sldId id="410" r:id="rId147"/>
    <p:sldId id="411" r:id="rId148"/>
    <p:sldId id="412" r:id="rId149"/>
    <p:sldId id="413" r:id="rId150"/>
    <p:sldId id="414" r:id="rId151"/>
    <p:sldId id="415" r:id="rId152"/>
    <p:sldId id="416" r:id="rId153"/>
    <p:sldId id="417" r:id="rId154"/>
    <p:sldId id="418" r:id="rId155"/>
    <p:sldId id="419" r:id="rId156"/>
    <p:sldId id="420" r:id="rId157"/>
    <p:sldId id="421" r:id="rId158"/>
    <p:sldId id="422" r:id="rId159"/>
    <p:sldId id="423" r:id="rId160"/>
    <p:sldId id="424" r:id="rId161"/>
    <p:sldId id="561" r:id="rId162"/>
    <p:sldId id="425" r:id="rId163"/>
    <p:sldId id="426" r:id="rId164"/>
    <p:sldId id="427" r:id="rId165"/>
    <p:sldId id="428" r:id="rId166"/>
    <p:sldId id="429" r:id="rId167"/>
    <p:sldId id="430" r:id="rId168"/>
    <p:sldId id="431" r:id="rId169"/>
    <p:sldId id="432" r:id="rId170"/>
    <p:sldId id="433" r:id="rId171"/>
    <p:sldId id="434" r:id="rId172"/>
    <p:sldId id="435" r:id="rId173"/>
    <p:sldId id="436" r:id="rId174"/>
    <p:sldId id="437" r:id="rId175"/>
    <p:sldId id="438" r:id="rId176"/>
    <p:sldId id="439" r:id="rId177"/>
    <p:sldId id="440" r:id="rId178"/>
    <p:sldId id="441" r:id="rId179"/>
    <p:sldId id="442" r:id="rId180"/>
    <p:sldId id="443" r:id="rId181"/>
    <p:sldId id="444" r:id="rId182"/>
    <p:sldId id="445" r:id="rId183"/>
    <p:sldId id="446" r:id="rId184"/>
    <p:sldId id="447" r:id="rId185"/>
    <p:sldId id="448" r:id="rId186"/>
    <p:sldId id="569" r:id="rId187"/>
    <p:sldId id="449" r:id="rId188"/>
    <p:sldId id="450" r:id="rId189"/>
    <p:sldId id="451" r:id="rId190"/>
    <p:sldId id="452" r:id="rId191"/>
    <p:sldId id="453" r:id="rId192"/>
    <p:sldId id="454" r:id="rId193"/>
    <p:sldId id="455" r:id="rId194"/>
    <p:sldId id="456" r:id="rId195"/>
    <p:sldId id="457" r:id="rId196"/>
    <p:sldId id="458" r:id="rId197"/>
    <p:sldId id="459" r:id="rId198"/>
    <p:sldId id="460" r:id="rId199"/>
    <p:sldId id="461" r:id="rId200"/>
    <p:sldId id="462" r:id="rId201"/>
    <p:sldId id="463" r:id="rId202"/>
    <p:sldId id="464" r:id="rId203"/>
    <p:sldId id="465" r:id="rId204"/>
    <p:sldId id="466" r:id="rId205"/>
    <p:sldId id="467" r:id="rId206"/>
    <p:sldId id="468" r:id="rId207"/>
    <p:sldId id="469" r:id="rId208"/>
    <p:sldId id="470" r:id="rId209"/>
    <p:sldId id="471" r:id="rId210"/>
    <p:sldId id="472" r:id="rId211"/>
    <p:sldId id="473" r:id="rId212"/>
    <p:sldId id="474" r:id="rId213"/>
    <p:sldId id="475" r:id="rId214"/>
    <p:sldId id="476" r:id="rId215"/>
    <p:sldId id="477" r:id="rId216"/>
    <p:sldId id="478" r:id="rId217"/>
    <p:sldId id="479" r:id="rId218"/>
    <p:sldId id="480" r:id="rId219"/>
    <p:sldId id="481" r:id="rId220"/>
    <p:sldId id="482" r:id="rId221"/>
    <p:sldId id="483" r:id="rId222"/>
    <p:sldId id="484" r:id="rId223"/>
    <p:sldId id="485" r:id="rId224"/>
    <p:sldId id="486" r:id="rId225"/>
    <p:sldId id="487" r:id="rId226"/>
    <p:sldId id="488" r:id="rId227"/>
    <p:sldId id="489" r:id="rId228"/>
    <p:sldId id="490" r:id="rId229"/>
    <p:sldId id="491" r:id="rId230"/>
    <p:sldId id="492" r:id="rId231"/>
    <p:sldId id="493" r:id="rId232"/>
    <p:sldId id="497" r:id="rId233"/>
    <p:sldId id="498" r:id="rId234"/>
    <p:sldId id="499" r:id="rId235"/>
    <p:sldId id="500" r:id="rId236"/>
    <p:sldId id="554" r:id="rId237"/>
    <p:sldId id="502" r:id="rId238"/>
    <p:sldId id="503" r:id="rId239"/>
    <p:sldId id="504" r:id="rId240"/>
    <p:sldId id="505" r:id="rId241"/>
    <p:sldId id="555" r:id="rId242"/>
    <p:sldId id="507" r:id="rId243"/>
    <p:sldId id="508" r:id="rId244"/>
    <p:sldId id="509" r:id="rId245"/>
    <p:sldId id="510" r:id="rId246"/>
    <p:sldId id="511" r:id="rId247"/>
    <p:sldId id="512" r:id="rId248"/>
    <p:sldId id="513" r:id="rId249"/>
    <p:sldId id="514" r:id="rId250"/>
    <p:sldId id="515" r:id="rId251"/>
    <p:sldId id="516" r:id="rId252"/>
    <p:sldId id="517" r:id="rId253"/>
    <p:sldId id="518" r:id="rId254"/>
    <p:sldId id="519" r:id="rId255"/>
    <p:sldId id="520" r:id="rId256"/>
    <p:sldId id="521" r:id="rId257"/>
    <p:sldId id="522" r:id="rId258"/>
    <p:sldId id="556" r:id="rId259"/>
    <p:sldId id="524" r:id="rId260"/>
    <p:sldId id="525" r:id="rId261"/>
    <p:sldId id="526" r:id="rId262"/>
    <p:sldId id="527" r:id="rId263"/>
    <p:sldId id="557" r:id="rId264"/>
    <p:sldId id="529" r:id="rId265"/>
    <p:sldId id="530" r:id="rId266"/>
    <p:sldId id="531" r:id="rId267"/>
    <p:sldId id="532" r:id="rId268"/>
    <p:sldId id="533" r:id="rId269"/>
    <p:sldId id="558" r:id="rId270"/>
    <p:sldId id="546" r:id="rId271"/>
    <p:sldId id="547" r:id="rId272"/>
    <p:sldId id="548" r:id="rId273"/>
    <p:sldId id="549" r:id="rId274"/>
    <p:sldId id="550" r:id="rId275"/>
    <p:sldId id="551" r:id="rId276"/>
    <p:sldId id="552" r:id="rId277"/>
    <p:sldId id="553" r:id="rId278"/>
    <p:sldId id="545" r:id="rId279"/>
    <p:sldId id="535" r:id="rId280"/>
    <p:sldId id="536" r:id="rId281"/>
    <p:sldId id="537" r:id="rId282"/>
    <p:sldId id="538" r:id="rId283"/>
    <p:sldId id="539" r:id="rId284"/>
    <p:sldId id="540" r:id="rId285"/>
    <p:sldId id="541" r:id="rId286"/>
    <p:sldId id="542" r:id="rId287"/>
    <p:sldId id="543" r:id="rId288"/>
    <p:sldId id="544" r:id="rId289"/>
    <p:sldId id="268" r:id="rId290"/>
  </p:sldIdLst>
  <p:sldSz cx="9144000" cy="5715000" type="screen16x10"/>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SimSun" pitchFamily="2" charset="-122"/>
        <a:cs typeface="+mn-cs"/>
      </a:defRPr>
    </a:lvl1pPr>
    <a:lvl2pPr marL="457200" algn="l" rtl="0" fontAlgn="base">
      <a:spcBef>
        <a:spcPct val="0"/>
      </a:spcBef>
      <a:spcAft>
        <a:spcPct val="0"/>
      </a:spcAft>
      <a:defRPr kern="1200">
        <a:solidFill>
          <a:schemeClr val="tx1"/>
        </a:solidFill>
        <a:latin typeface="Arial" pitchFamily="34" charset="0"/>
        <a:ea typeface="SimSun" pitchFamily="2" charset="-122"/>
        <a:cs typeface="+mn-cs"/>
      </a:defRPr>
    </a:lvl2pPr>
    <a:lvl3pPr marL="914400" algn="l" rtl="0" fontAlgn="base">
      <a:spcBef>
        <a:spcPct val="0"/>
      </a:spcBef>
      <a:spcAft>
        <a:spcPct val="0"/>
      </a:spcAft>
      <a:defRPr kern="1200">
        <a:solidFill>
          <a:schemeClr val="tx1"/>
        </a:solidFill>
        <a:latin typeface="Arial" pitchFamily="34" charset="0"/>
        <a:ea typeface="SimSun" pitchFamily="2" charset="-122"/>
        <a:cs typeface="+mn-cs"/>
      </a:defRPr>
    </a:lvl3pPr>
    <a:lvl4pPr marL="1371600" algn="l" rtl="0" fontAlgn="base">
      <a:spcBef>
        <a:spcPct val="0"/>
      </a:spcBef>
      <a:spcAft>
        <a:spcPct val="0"/>
      </a:spcAft>
      <a:defRPr kern="1200">
        <a:solidFill>
          <a:schemeClr val="tx1"/>
        </a:solidFill>
        <a:latin typeface="Arial" pitchFamily="34" charset="0"/>
        <a:ea typeface="SimSun" pitchFamily="2" charset="-122"/>
        <a:cs typeface="+mn-cs"/>
      </a:defRPr>
    </a:lvl4pPr>
    <a:lvl5pPr marL="1828800" algn="l" rtl="0" fontAlgn="base">
      <a:spcBef>
        <a:spcPct val="0"/>
      </a:spcBef>
      <a:spcAft>
        <a:spcPct val="0"/>
      </a:spcAft>
      <a:defRPr kern="1200">
        <a:solidFill>
          <a:schemeClr val="tx1"/>
        </a:solidFill>
        <a:latin typeface="Arial" pitchFamily="34" charset="0"/>
        <a:ea typeface="SimSun" pitchFamily="2" charset="-122"/>
        <a:cs typeface="+mn-cs"/>
      </a:defRPr>
    </a:lvl5pPr>
    <a:lvl6pPr marL="2286000" algn="r" defTabSz="914400" rtl="1" eaLnBrk="1" latinLnBrk="0" hangingPunct="1">
      <a:defRPr kern="1200">
        <a:solidFill>
          <a:schemeClr val="tx1"/>
        </a:solidFill>
        <a:latin typeface="Arial" pitchFamily="34" charset="0"/>
        <a:ea typeface="SimSun" pitchFamily="2" charset="-122"/>
        <a:cs typeface="+mn-cs"/>
      </a:defRPr>
    </a:lvl6pPr>
    <a:lvl7pPr marL="2743200" algn="r" defTabSz="914400" rtl="1" eaLnBrk="1" latinLnBrk="0" hangingPunct="1">
      <a:defRPr kern="1200">
        <a:solidFill>
          <a:schemeClr val="tx1"/>
        </a:solidFill>
        <a:latin typeface="Arial" pitchFamily="34" charset="0"/>
        <a:ea typeface="SimSun" pitchFamily="2" charset="-122"/>
        <a:cs typeface="+mn-cs"/>
      </a:defRPr>
    </a:lvl7pPr>
    <a:lvl8pPr marL="3200400" algn="r" defTabSz="914400" rtl="1" eaLnBrk="1" latinLnBrk="0" hangingPunct="1">
      <a:defRPr kern="1200">
        <a:solidFill>
          <a:schemeClr val="tx1"/>
        </a:solidFill>
        <a:latin typeface="Arial" pitchFamily="34" charset="0"/>
        <a:ea typeface="SimSun" pitchFamily="2" charset="-122"/>
        <a:cs typeface="+mn-cs"/>
      </a:defRPr>
    </a:lvl8pPr>
    <a:lvl9pPr marL="3657600" algn="r" defTabSz="914400" rtl="1" eaLnBrk="1" latinLnBrk="0" hangingPunct="1">
      <a:defRPr kern="1200">
        <a:solidFill>
          <a:schemeClr val="tx1"/>
        </a:solidFill>
        <a:latin typeface="Arial" pitchFamily="34" charset="0"/>
        <a:ea typeface="SimSun"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8FB2"/>
    <a:srgbClr val="22BAD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7" d="100"/>
          <a:sy n="87" d="100"/>
        </p:scale>
        <p:origin x="-654" y="-84"/>
      </p:cViewPr>
      <p:guideLst>
        <p:guide orient="horz" pos="180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247" Type="http://schemas.openxmlformats.org/officeDocument/2006/relationships/slide" Target="slides/slide245.xml"/><Relationship Id="rId107" Type="http://schemas.openxmlformats.org/officeDocument/2006/relationships/slide" Target="slides/slide105.xml"/><Relationship Id="rId268" Type="http://schemas.openxmlformats.org/officeDocument/2006/relationships/slide" Target="slides/slide266.xml"/><Relationship Id="rId289" Type="http://schemas.openxmlformats.org/officeDocument/2006/relationships/slide" Target="slides/slide287.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37" Type="http://schemas.openxmlformats.org/officeDocument/2006/relationships/slide" Target="slides/slide235.xml"/><Relationship Id="rId258" Type="http://schemas.openxmlformats.org/officeDocument/2006/relationships/slide" Target="slides/slide256.xml"/><Relationship Id="rId279" Type="http://schemas.openxmlformats.org/officeDocument/2006/relationships/slide" Target="slides/slide277.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290" Type="http://schemas.openxmlformats.org/officeDocument/2006/relationships/slide" Target="slides/slide288.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248" Type="http://schemas.openxmlformats.org/officeDocument/2006/relationships/slide" Target="slides/slide246.xml"/><Relationship Id="rId269" Type="http://schemas.openxmlformats.org/officeDocument/2006/relationships/slide" Target="slides/slide267.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280" Type="http://schemas.openxmlformats.org/officeDocument/2006/relationships/slide" Target="slides/slide278.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291" Type="http://schemas.openxmlformats.org/officeDocument/2006/relationships/notesMaster" Target="notesMasters/notesMaster1.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slide" Target="slides/slide279.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13" Type="http://schemas.openxmlformats.org/officeDocument/2006/relationships/slide" Target="slides/slide211.xml"/><Relationship Id="rId218" Type="http://schemas.openxmlformats.org/officeDocument/2006/relationships/slide" Target="slides/slide216.xml"/><Relationship Id="rId234" Type="http://schemas.openxmlformats.org/officeDocument/2006/relationships/slide" Target="slides/slide232.xml"/><Relationship Id="rId239" Type="http://schemas.openxmlformats.org/officeDocument/2006/relationships/slide" Target="slides/slide237.xml"/><Relationship Id="rId2" Type="http://schemas.openxmlformats.org/officeDocument/2006/relationships/slideMaster" Target="slideMasters/slideMaster2.xml"/><Relationship Id="rId29" Type="http://schemas.openxmlformats.org/officeDocument/2006/relationships/slide" Target="slides/slide27.xml"/><Relationship Id="rId250" Type="http://schemas.openxmlformats.org/officeDocument/2006/relationships/slide" Target="slides/slide248.xml"/><Relationship Id="rId255" Type="http://schemas.openxmlformats.org/officeDocument/2006/relationships/slide" Target="slides/slide253.xml"/><Relationship Id="rId271" Type="http://schemas.openxmlformats.org/officeDocument/2006/relationships/slide" Target="slides/slide269.xml"/><Relationship Id="rId276" Type="http://schemas.openxmlformats.org/officeDocument/2006/relationships/slide" Target="slides/slide274.xml"/><Relationship Id="rId292" Type="http://schemas.openxmlformats.org/officeDocument/2006/relationships/presProps" Target="presProps.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199" Type="http://schemas.openxmlformats.org/officeDocument/2006/relationships/slide" Target="slides/slide197.xml"/><Relationship Id="rId203" Type="http://schemas.openxmlformats.org/officeDocument/2006/relationships/slide" Target="slides/slide201.xml"/><Relationship Id="rId208" Type="http://schemas.openxmlformats.org/officeDocument/2006/relationships/slide" Target="slides/slide206.xml"/><Relationship Id="rId229" Type="http://schemas.openxmlformats.org/officeDocument/2006/relationships/slide" Target="slides/slide227.xml"/><Relationship Id="rId19" Type="http://schemas.openxmlformats.org/officeDocument/2006/relationships/slide" Target="slides/slide17.xml"/><Relationship Id="rId224" Type="http://schemas.openxmlformats.org/officeDocument/2006/relationships/slide" Target="slides/slide222.xml"/><Relationship Id="rId240" Type="http://schemas.openxmlformats.org/officeDocument/2006/relationships/slide" Target="slides/slide238.xml"/><Relationship Id="rId245" Type="http://schemas.openxmlformats.org/officeDocument/2006/relationships/slide" Target="slides/slide243.xml"/><Relationship Id="rId261" Type="http://schemas.openxmlformats.org/officeDocument/2006/relationships/slide" Target="slides/slide259.xml"/><Relationship Id="rId266" Type="http://schemas.openxmlformats.org/officeDocument/2006/relationships/slide" Target="slides/slide264.xml"/><Relationship Id="rId287" Type="http://schemas.openxmlformats.org/officeDocument/2006/relationships/slide" Target="slides/slide285.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282" Type="http://schemas.openxmlformats.org/officeDocument/2006/relationships/slide" Target="slides/slide280.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219" Type="http://schemas.openxmlformats.org/officeDocument/2006/relationships/slide" Target="slides/slide217.xml"/><Relationship Id="rId3" Type="http://schemas.openxmlformats.org/officeDocument/2006/relationships/slide" Target="slides/slide1.xml"/><Relationship Id="rId214" Type="http://schemas.openxmlformats.org/officeDocument/2006/relationships/slide" Target="slides/slide212.xml"/><Relationship Id="rId230" Type="http://schemas.openxmlformats.org/officeDocument/2006/relationships/slide" Target="slides/slide228.xml"/><Relationship Id="rId235" Type="http://schemas.openxmlformats.org/officeDocument/2006/relationships/slide" Target="slides/slide233.xml"/><Relationship Id="rId251" Type="http://schemas.openxmlformats.org/officeDocument/2006/relationships/slide" Target="slides/slide249.xml"/><Relationship Id="rId256" Type="http://schemas.openxmlformats.org/officeDocument/2006/relationships/slide" Target="slides/slide254.xml"/><Relationship Id="rId277" Type="http://schemas.openxmlformats.org/officeDocument/2006/relationships/slide" Target="slides/slide275.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72" Type="http://schemas.openxmlformats.org/officeDocument/2006/relationships/slide" Target="slides/slide270.xml"/><Relationship Id="rId293"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slide" Target="slides/slide218.xml"/><Relationship Id="rId225" Type="http://schemas.openxmlformats.org/officeDocument/2006/relationships/slide" Target="slides/slide223.xml"/><Relationship Id="rId241" Type="http://schemas.openxmlformats.org/officeDocument/2006/relationships/slide" Target="slides/slide239.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slide" Target="slides/slide286.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262" Type="http://schemas.openxmlformats.org/officeDocument/2006/relationships/slide" Target="slides/slide260.xml"/><Relationship Id="rId283" Type="http://schemas.openxmlformats.org/officeDocument/2006/relationships/slide" Target="slides/slide281.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294" Type="http://schemas.openxmlformats.org/officeDocument/2006/relationships/theme" Target="theme/theme1.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slide" Target="slides/slide282.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95" Type="http://schemas.openxmlformats.org/officeDocument/2006/relationships/tableStyles" Target="tableStyles.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slide" Target="slides/slide28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slide" Target="slides/slide284.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image" Target="../media/image14.png"/><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png"/></Relationships>
</file>

<file path=ppt/diagrams/_rels/data11.xml.rels><?xml version="1.0" encoding="UTF-8" standalone="yes"?>
<Relationships xmlns="http://schemas.openxmlformats.org/package/2006/relationships"><Relationship Id="rId1" Type="http://schemas.openxmlformats.org/officeDocument/2006/relationships/image" Target="../media/image112.png"/></Relationships>
</file>

<file path=ppt/diagrams/_rels/data12.xml.rels><?xml version="1.0" encoding="UTF-8" standalone="yes"?>
<Relationships xmlns="http://schemas.openxmlformats.org/package/2006/relationships"><Relationship Id="rId1" Type="http://schemas.openxmlformats.org/officeDocument/2006/relationships/image" Target="../media/image113.png"/></Relationships>
</file>

<file path=ppt/diagrams/_rels/data13.xml.rels><?xml version="1.0" encoding="UTF-8" standalone="yes"?>
<Relationships xmlns="http://schemas.openxmlformats.org/package/2006/relationships"><Relationship Id="rId1" Type="http://schemas.openxmlformats.org/officeDocument/2006/relationships/image" Target="../media/image114.png"/></Relationships>
</file>

<file path=ppt/diagrams/_rels/data14.xml.rels><?xml version="1.0" encoding="UTF-8" standalone="yes"?>
<Relationships xmlns="http://schemas.openxmlformats.org/package/2006/relationships"><Relationship Id="rId1" Type="http://schemas.openxmlformats.org/officeDocument/2006/relationships/image" Target="../media/image115.png"/></Relationships>
</file>

<file path=ppt/diagrams/_rels/data1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image" Target="../media/image120.png"/><Relationship Id="rId5" Type="http://schemas.openxmlformats.org/officeDocument/2006/relationships/image" Target="../media/image124.png"/><Relationship Id="rId4" Type="http://schemas.openxmlformats.org/officeDocument/2006/relationships/image" Target="../media/image123.png"/></Relationships>
</file>

<file path=ppt/diagrams/_rels/data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image" Target="../media/image14.png"/><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png"/></Relationships>
</file>

<file path=ppt/diagrams/_rels/data3.xml.rels><?xml version="1.0" encoding="UTF-8" standalone="yes"?>
<Relationships xmlns="http://schemas.openxmlformats.org/package/2006/relationships"><Relationship Id="rId1" Type="http://schemas.openxmlformats.org/officeDocument/2006/relationships/image" Target="../media/image66.png"/></Relationships>
</file>

<file path=ppt/diagrams/_rels/data4.xml.rels><?xml version="1.0" encoding="UTF-8" standalone="yes"?>
<Relationships xmlns="http://schemas.openxmlformats.org/package/2006/relationships"><Relationship Id="rId1" Type="http://schemas.openxmlformats.org/officeDocument/2006/relationships/image" Target="../media/image67.png"/></Relationships>
</file>

<file path=ppt/diagrams/_rels/data5.xml.rels><?xml version="1.0" encoding="UTF-8" standalone="yes"?>
<Relationships xmlns="http://schemas.openxmlformats.org/package/2006/relationships"><Relationship Id="rId1" Type="http://schemas.openxmlformats.org/officeDocument/2006/relationships/image" Target="../media/image68.png"/></Relationships>
</file>

<file path=ppt/diagrams/_rels/data6.xml.rels><?xml version="1.0" encoding="UTF-8" standalone="yes"?>
<Relationships xmlns="http://schemas.openxmlformats.org/package/2006/relationships"><Relationship Id="rId1" Type="http://schemas.openxmlformats.org/officeDocument/2006/relationships/image" Target="../media/image69.png"/></Relationships>
</file>

<file path=ppt/diagrams/_rels/data7.xml.rels><?xml version="1.0" encoding="UTF-8" standalone="yes"?>
<Relationships xmlns="http://schemas.openxmlformats.org/package/2006/relationships"><Relationship Id="rId1" Type="http://schemas.openxmlformats.org/officeDocument/2006/relationships/image" Target="../media/image7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191.png"/><Relationship Id="rId2" Type="http://schemas.openxmlformats.org/officeDocument/2006/relationships/image" Target="../media/image151.png"/><Relationship Id="rId1" Type="http://schemas.openxmlformats.org/officeDocument/2006/relationships/image" Target="../media/image141.png"/><Relationship Id="rId6" Type="http://schemas.microsoft.com/office/2007/relationships/hdphoto" Target="../media/hdphoto1.wdp"/><Relationship Id="rId5" Type="http://schemas.openxmlformats.org/officeDocument/2006/relationships/image" Target="../media/image181.png"/><Relationship Id="rId4" Type="http://schemas.openxmlformats.org/officeDocument/2006/relationships/image" Target="../media/image171.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1121.png"/></Relationships>
</file>

<file path=ppt/diagrams/_rels/drawing12.xml.rels><?xml version="1.0" encoding="UTF-8" standalone="yes"?>
<Relationships xmlns="http://schemas.openxmlformats.org/package/2006/relationships"><Relationship Id="rId1" Type="http://schemas.openxmlformats.org/officeDocument/2006/relationships/image" Target="../media/image1131.png"/></Relationships>
</file>

<file path=ppt/diagrams/_rels/drawing13.xml.rels><?xml version="1.0" encoding="UTF-8" standalone="yes"?>
<Relationships xmlns="http://schemas.openxmlformats.org/package/2006/relationships"><Relationship Id="rId1" Type="http://schemas.openxmlformats.org/officeDocument/2006/relationships/image" Target="../media/image1141.png"/></Relationships>
</file>

<file path=ppt/diagrams/_rels/drawing14.xml.rels><?xml version="1.0" encoding="UTF-8" standalone="yes"?>
<Relationships xmlns="http://schemas.openxmlformats.org/package/2006/relationships"><Relationship Id="rId1" Type="http://schemas.openxmlformats.org/officeDocument/2006/relationships/image" Target="../media/image1151.png"/></Relationships>
</file>

<file path=ppt/diagrams/_rels/drawing15.xml.rels><?xml version="1.0" encoding="UTF-8" standalone="yes"?>
<Relationships xmlns="http://schemas.openxmlformats.org/package/2006/relationships"><Relationship Id="rId3" Type="http://schemas.openxmlformats.org/officeDocument/2006/relationships/image" Target="../media/image1231.png"/><Relationship Id="rId2" Type="http://schemas.openxmlformats.org/officeDocument/2006/relationships/image" Target="../media/image1211.png"/><Relationship Id="rId1" Type="http://schemas.openxmlformats.org/officeDocument/2006/relationships/image" Target="../media/image1201.png"/><Relationship Id="rId5" Type="http://schemas.openxmlformats.org/officeDocument/2006/relationships/image" Target="../media/image1241.png"/><Relationship Id="rId4" Type="http://schemas.openxmlformats.org/officeDocument/2006/relationships/image" Target="../media/image122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191.png"/><Relationship Id="rId2" Type="http://schemas.openxmlformats.org/officeDocument/2006/relationships/image" Target="../media/image151.png"/><Relationship Id="rId1" Type="http://schemas.openxmlformats.org/officeDocument/2006/relationships/image" Target="../media/image141.png"/><Relationship Id="rId6" Type="http://schemas.microsoft.com/office/2007/relationships/hdphoto" Target="../media/hdphoto1.wdp"/><Relationship Id="rId5" Type="http://schemas.openxmlformats.org/officeDocument/2006/relationships/image" Target="../media/image181.png"/><Relationship Id="rId4" Type="http://schemas.openxmlformats.org/officeDocument/2006/relationships/image" Target="../media/image171.png"/></Relationships>
</file>

<file path=ppt/diagrams/_rels/drawing3.xml.rels><?xml version="1.0" encoding="UTF-8" standalone="yes"?>
<Relationships xmlns="http://schemas.openxmlformats.org/package/2006/relationships"><Relationship Id="rId1" Type="http://schemas.openxmlformats.org/officeDocument/2006/relationships/image" Target="../media/image661.png"/></Relationships>
</file>

<file path=ppt/diagrams/_rels/drawing4.xml.rels><?xml version="1.0" encoding="UTF-8" standalone="yes"?>
<Relationships xmlns="http://schemas.openxmlformats.org/package/2006/relationships"><Relationship Id="rId1" Type="http://schemas.openxmlformats.org/officeDocument/2006/relationships/image" Target="../media/image671.png"/></Relationships>
</file>

<file path=ppt/diagrams/_rels/drawing5.xml.rels><?xml version="1.0" encoding="UTF-8" standalone="yes"?>
<Relationships xmlns="http://schemas.openxmlformats.org/package/2006/relationships"><Relationship Id="rId1" Type="http://schemas.openxmlformats.org/officeDocument/2006/relationships/image" Target="../media/image681.png"/></Relationships>
</file>

<file path=ppt/diagrams/_rels/drawing6.xml.rels><?xml version="1.0" encoding="UTF-8" standalone="yes"?>
<Relationships xmlns="http://schemas.openxmlformats.org/package/2006/relationships"><Relationship Id="rId1" Type="http://schemas.openxmlformats.org/officeDocument/2006/relationships/image" Target="../media/image691.png"/></Relationships>
</file>

<file path=ppt/diagrams/_rels/drawing7.xml.rels><?xml version="1.0" encoding="UTF-8" standalone="yes"?>
<Relationships xmlns="http://schemas.openxmlformats.org/package/2006/relationships"><Relationship Id="rId1" Type="http://schemas.openxmlformats.org/officeDocument/2006/relationships/image" Target="../media/image701.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3FD8ED-3092-40E8-BB3C-F36A310A3877}" type="doc">
      <dgm:prSet loTypeId="urn:microsoft.com/office/officeart/2005/8/layout/cycle3" loCatId="cycle" qsTypeId="urn:microsoft.com/office/officeart/2005/8/quickstyle/3d6" qsCatId="3D" csTypeId="urn:microsoft.com/office/officeart/2005/8/colors/colorful1#1" csCatId="colorful" phldr="1"/>
      <dgm:spPr/>
      <dgm:t>
        <a:bodyPr/>
        <a:lstStyle/>
        <a:p>
          <a:pPr rtl="1"/>
          <a:endParaRPr lang="ar-SA"/>
        </a:p>
      </dgm:t>
    </dgm:pt>
    <dgm:pt modelId="{7D156077-FC48-4E00-9279-C0DCC50C887C}">
      <dgm:prSet custT="1"/>
      <dgm:spPr/>
      <dgm:t>
        <a:bodyPr/>
        <a:lstStyle/>
        <a:p>
          <a:pPr rtl="1"/>
          <a:r>
            <a:rPr lang="ar-EG" sz="2000" b="1" u="none" smtClean="0"/>
            <a:t>قوة التحكم في الذات</a:t>
          </a:r>
          <a:endParaRPr lang="ar-SA" sz="2000" b="1" u="none" dirty="0"/>
        </a:p>
      </dgm:t>
    </dgm:pt>
    <dgm:pt modelId="{AB191B58-97BE-4E0F-8C9F-3EE229426A50}" type="parTrans" cxnId="{402191C2-E456-496B-AE55-055AC3E20C21}">
      <dgm:prSet/>
      <dgm:spPr/>
      <dgm:t>
        <a:bodyPr/>
        <a:lstStyle/>
        <a:p>
          <a:pPr rtl="1"/>
          <a:endParaRPr lang="ar-SA"/>
        </a:p>
      </dgm:t>
    </dgm:pt>
    <dgm:pt modelId="{E2F200B1-BFB1-4055-BB5F-BAE852DBF4F3}" type="sibTrans" cxnId="{402191C2-E456-496B-AE55-055AC3E20C21}">
      <dgm:prSet/>
      <dgm:spPr/>
      <dgm:t>
        <a:bodyPr/>
        <a:lstStyle/>
        <a:p>
          <a:pPr rtl="1"/>
          <a:endParaRPr lang="ar-SA"/>
        </a:p>
      </dgm:t>
    </dgm:pt>
    <dgm:pt modelId="{4299C8C0-9EFE-4B56-B3A8-6441731A43E1}">
      <dgm:prSet custT="1"/>
      <dgm:spPr>
        <a:blipFill rotWithShape="0">
          <a:blip xmlns:r="http://schemas.openxmlformats.org/officeDocument/2006/relationships" r:embed="rId1"/>
          <a:stretch>
            <a:fillRect/>
          </a:stretch>
        </a:blipFill>
      </dgm:spPr>
      <dgm:t>
        <a:bodyPr/>
        <a:lstStyle/>
        <a:p>
          <a:pPr rtl="1"/>
          <a:r>
            <a:rPr lang="ar-EG" sz="2000" b="1" smtClean="0">
              <a:latin typeface="Times New Roman" pitchFamily="18" charset="0"/>
              <a:cs typeface="Arial"/>
            </a:rPr>
            <a:t>كيف تقوي ثقتك بنفسك </a:t>
          </a:r>
          <a:endParaRPr lang="ar-SA" sz="2000" b="1" dirty="0"/>
        </a:p>
      </dgm:t>
    </dgm:pt>
    <dgm:pt modelId="{129111F7-8952-43A1-9F45-8BD51B0F9F58}" type="parTrans" cxnId="{73239622-025F-43ED-8EDE-065A8B6A2852}">
      <dgm:prSet/>
      <dgm:spPr/>
      <dgm:t>
        <a:bodyPr/>
        <a:lstStyle/>
        <a:p>
          <a:pPr rtl="1"/>
          <a:endParaRPr lang="ar-SA"/>
        </a:p>
      </dgm:t>
    </dgm:pt>
    <dgm:pt modelId="{0FBAECD9-1187-40F4-BF67-7069C9A20415}" type="sibTrans" cxnId="{73239622-025F-43ED-8EDE-065A8B6A2852}">
      <dgm:prSet/>
      <dgm:spPr/>
      <dgm:t>
        <a:bodyPr/>
        <a:lstStyle/>
        <a:p>
          <a:pPr rtl="1"/>
          <a:endParaRPr lang="ar-SA"/>
        </a:p>
      </dgm:t>
    </dgm:pt>
    <dgm:pt modelId="{F611D78A-9E2D-4971-9E73-7AC2581DFC51}">
      <dgm:prSet custT="1"/>
      <dgm:spPr>
        <a:blipFill rotWithShape="0">
          <a:blip xmlns:r="http://schemas.openxmlformats.org/officeDocument/2006/relationships" r:embed="rId2"/>
          <a:stretch>
            <a:fillRect/>
          </a:stretch>
        </a:blipFill>
      </dgm:spPr>
      <dgm:t>
        <a:bodyPr/>
        <a:lstStyle/>
        <a:p>
          <a:pPr rtl="1"/>
          <a:r>
            <a:rPr lang="ar-EG" sz="2000" b="1" smtClean="0">
              <a:latin typeface="Times New Roman" pitchFamily="18" charset="0"/>
              <a:cs typeface="Arial"/>
            </a:rPr>
            <a:t>النظر الايجابى الى النفس</a:t>
          </a:r>
          <a:endParaRPr lang="ar-SA" sz="2000" b="1" dirty="0"/>
        </a:p>
      </dgm:t>
    </dgm:pt>
    <dgm:pt modelId="{C7D607EF-6D87-4887-895C-DB14450938E9}" type="parTrans" cxnId="{534AF052-EC70-4970-8D47-07ED9D86F690}">
      <dgm:prSet/>
      <dgm:spPr/>
      <dgm:t>
        <a:bodyPr/>
        <a:lstStyle/>
        <a:p>
          <a:pPr rtl="1"/>
          <a:endParaRPr lang="ar-SA"/>
        </a:p>
      </dgm:t>
    </dgm:pt>
    <dgm:pt modelId="{00E21551-6CE4-4CC5-81C6-7AE7E6B63CF9}" type="sibTrans" cxnId="{534AF052-EC70-4970-8D47-07ED9D86F690}">
      <dgm:prSet/>
      <dgm:spPr/>
      <dgm:t>
        <a:bodyPr/>
        <a:lstStyle/>
        <a:p>
          <a:pPr rtl="1"/>
          <a:endParaRPr lang="ar-SA"/>
        </a:p>
      </dgm:t>
    </dgm:pt>
    <dgm:pt modelId="{D29E24FC-05D5-4E97-98C7-54323AD0F0B5}">
      <dgm:prSet custT="1"/>
      <dgm:spPr>
        <a:blipFill rotWithShape="0">
          <a:blip xmlns:r="http://schemas.openxmlformats.org/officeDocument/2006/relationships" r:embed="rId3"/>
          <a:stretch>
            <a:fillRect/>
          </a:stretch>
        </a:blipFill>
      </dgm:spPr>
      <dgm:t>
        <a:bodyPr/>
        <a:lstStyle/>
        <a:p>
          <a:pPr rtl="1"/>
          <a:r>
            <a:rPr lang="ar-EG" sz="1600" b="1" dirty="0" smtClean="0">
              <a:latin typeface="Times New Roman" pitchFamily="18" charset="0"/>
              <a:cs typeface="Arial"/>
            </a:rPr>
            <a:t>التحكم فى المشاعر السلبية وتحولها الى ايجابية</a:t>
          </a:r>
          <a:endParaRPr lang="ar-SA" sz="1600" b="1" dirty="0"/>
        </a:p>
      </dgm:t>
    </dgm:pt>
    <dgm:pt modelId="{7D0F9F06-850F-4690-AA3C-60913BB36118}" type="parTrans" cxnId="{6905999D-F79E-45FB-9253-F75674281729}">
      <dgm:prSet/>
      <dgm:spPr/>
      <dgm:t>
        <a:bodyPr/>
        <a:lstStyle/>
        <a:p>
          <a:pPr rtl="1"/>
          <a:endParaRPr lang="ar-SA"/>
        </a:p>
      </dgm:t>
    </dgm:pt>
    <dgm:pt modelId="{75A502E1-7EE8-4F8E-9976-255DDCA81AE7}" type="sibTrans" cxnId="{6905999D-F79E-45FB-9253-F75674281729}">
      <dgm:prSet/>
      <dgm:spPr/>
      <dgm:t>
        <a:bodyPr/>
        <a:lstStyle/>
        <a:p>
          <a:pPr rtl="1"/>
          <a:endParaRPr lang="ar-SA"/>
        </a:p>
      </dgm:t>
    </dgm:pt>
    <dgm:pt modelId="{DFA6151B-E3BE-45AD-8DE6-A54B258ADD9D}">
      <dgm:prSet custT="1"/>
      <dgm:spPr>
        <a:blipFill rotWithShape="0">
          <a:blip xmlns:r="http://schemas.openxmlformats.org/officeDocument/2006/relationships" r:embed="rId4"/>
          <a:stretch>
            <a:fillRect/>
          </a:stretch>
        </a:blipFill>
      </dgm:spPr>
      <dgm:t>
        <a:bodyPr/>
        <a:lstStyle/>
        <a:p>
          <a:pPr rtl="1"/>
          <a:r>
            <a:rPr lang="ar-EG" sz="2000" b="1" smtClean="0">
              <a:latin typeface="Times New Roman" pitchFamily="18" charset="0"/>
              <a:cs typeface="Arial"/>
            </a:rPr>
            <a:t>الانماط التمثيلية للاشخاص </a:t>
          </a:r>
          <a:endParaRPr lang="ar-SA" sz="2000" b="1" dirty="0"/>
        </a:p>
      </dgm:t>
    </dgm:pt>
    <dgm:pt modelId="{1BBC5562-1E6F-45B6-9F9D-3FF24B412B49}" type="parTrans" cxnId="{1D437F20-55B2-4D72-B051-F19422A6D380}">
      <dgm:prSet/>
      <dgm:spPr/>
      <dgm:t>
        <a:bodyPr/>
        <a:lstStyle/>
        <a:p>
          <a:pPr rtl="1"/>
          <a:endParaRPr lang="ar-EG"/>
        </a:p>
      </dgm:t>
    </dgm:pt>
    <dgm:pt modelId="{8DB13E6E-4402-44D6-90BC-BE9723FDA249}" type="sibTrans" cxnId="{1D437F20-55B2-4D72-B051-F19422A6D380}">
      <dgm:prSet/>
      <dgm:spPr/>
      <dgm:t>
        <a:bodyPr/>
        <a:lstStyle/>
        <a:p>
          <a:pPr rtl="1"/>
          <a:endParaRPr lang="ar-EG"/>
        </a:p>
      </dgm:t>
    </dgm:pt>
    <dgm:pt modelId="{A35EFABB-B9D2-4919-85F1-53BA01469B13}">
      <dgm:prSet custT="1"/>
      <dgm:spPr>
        <a:blipFill rotWithShape="0">
          <a:blip xmlns:r="http://schemas.openxmlformats.org/officeDocument/2006/relationships" r:embed="rId1"/>
          <a:stretch>
            <a:fillRect/>
          </a:stretch>
        </a:blipFill>
      </dgm:spPr>
      <dgm:t>
        <a:bodyPr/>
        <a:lstStyle/>
        <a:p>
          <a:pPr rtl="1"/>
          <a:r>
            <a:rPr lang="ar-EG" sz="2000" b="1" smtClean="0">
              <a:latin typeface="Times New Roman" pitchFamily="18" charset="0"/>
              <a:cs typeface="Arial"/>
            </a:rPr>
            <a:t>الالفة وكيفية تصنعها مع الاخرين</a:t>
          </a:r>
          <a:endParaRPr lang="ar-SA" sz="2000" b="1" dirty="0"/>
        </a:p>
      </dgm:t>
    </dgm:pt>
    <dgm:pt modelId="{A606C441-B048-4EAC-8100-894542E162F4}" type="parTrans" cxnId="{68640301-82ED-4A71-B407-68C7EB60BC9A}">
      <dgm:prSet/>
      <dgm:spPr/>
      <dgm:t>
        <a:bodyPr/>
        <a:lstStyle/>
        <a:p>
          <a:pPr rtl="1"/>
          <a:endParaRPr lang="ar-EG"/>
        </a:p>
      </dgm:t>
    </dgm:pt>
    <dgm:pt modelId="{670B1E4D-2153-4AE7-8099-3509FB0685D8}" type="sibTrans" cxnId="{68640301-82ED-4A71-B407-68C7EB60BC9A}">
      <dgm:prSet/>
      <dgm:spPr/>
      <dgm:t>
        <a:bodyPr/>
        <a:lstStyle/>
        <a:p>
          <a:pPr rtl="1"/>
          <a:endParaRPr lang="ar-EG"/>
        </a:p>
      </dgm:t>
    </dgm:pt>
    <dgm:pt modelId="{AAAF8F6C-5957-4152-98E0-621F33D19000}">
      <dgm:prSet custT="1"/>
      <dgm:spPr>
        <a:blipFill rotWithShape="0">
          <a:blip xmlns:r="http://schemas.openxmlformats.org/officeDocument/2006/relationships" r:embed="rId5">
            <a:extLst>
              <a:ext uri="{BEBA8EAE-BF5A-486C-A8C5-ECC9F3942E4B}">
                <a14:imgProps xmlns:a14="http://schemas.microsoft.com/office/drawing/2010/main" xmlns="">
                  <a14:imgLayer r:embed="rId6">
                    <a14:imgEffect>
                      <a14:brightnessContrast bright="-40000" contrast="-40000"/>
                    </a14:imgEffect>
                  </a14:imgLayer>
                </a14:imgProps>
              </a:ext>
            </a:extLst>
          </a:blip>
          <a:stretch>
            <a:fillRect/>
          </a:stretch>
        </a:blipFill>
      </dgm:spPr>
      <dgm:t>
        <a:bodyPr/>
        <a:lstStyle/>
        <a:p>
          <a:pPr rtl="1"/>
          <a:r>
            <a:rPr lang="ar-EG" sz="2000" b="1" smtClean="0">
              <a:latin typeface="Times New Roman" pitchFamily="18" charset="0"/>
              <a:cs typeface="Arial"/>
            </a:rPr>
            <a:t>التخطيط والاهداف</a:t>
          </a:r>
          <a:endParaRPr lang="ar-SA" sz="2000" b="1" dirty="0"/>
        </a:p>
      </dgm:t>
    </dgm:pt>
    <dgm:pt modelId="{FEB91995-E900-4D13-B3E8-8198EC497BA2}" type="parTrans" cxnId="{B4FCB882-CE64-48E8-A5B7-EE5318F7FDD0}">
      <dgm:prSet/>
      <dgm:spPr/>
      <dgm:t>
        <a:bodyPr/>
        <a:lstStyle/>
        <a:p>
          <a:pPr rtl="1"/>
          <a:endParaRPr lang="ar-EG"/>
        </a:p>
      </dgm:t>
    </dgm:pt>
    <dgm:pt modelId="{7DC47EFA-F5F1-4BC4-B111-91CEDEC0B263}" type="sibTrans" cxnId="{B4FCB882-CE64-48E8-A5B7-EE5318F7FDD0}">
      <dgm:prSet/>
      <dgm:spPr/>
      <dgm:t>
        <a:bodyPr/>
        <a:lstStyle/>
        <a:p>
          <a:pPr rtl="1"/>
          <a:endParaRPr lang="ar-EG"/>
        </a:p>
      </dgm:t>
    </dgm:pt>
    <dgm:pt modelId="{45210B7A-FBA6-44C3-AB0D-A45B03550F90}">
      <dgm:prSet custT="1"/>
      <dgm:spPr>
        <a:blipFill rotWithShape="0">
          <a:blip xmlns:r="http://schemas.openxmlformats.org/officeDocument/2006/relationships" r:embed="rId7">
            <a:extLst>
              <a:ext uri="{BEBA8EAE-BF5A-486C-A8C5-ECC9F3942E4B}">
                <a14:imgProps xmlns:a14="http://schemas.microsoft.com/office/drawing/2010/main" xmlns="">
                  <a14:imgLayer r:embed="rId6">
                    <a14:imgEffect>
                      <a14:brightnessContrast contrast="40000"/>
                    </a14:imgEffect>
                  </a14:imgLayer>
                </a14:imgProps>
              </a:ext>
            </a:extLst>
          </a:blip>
          <a:stretch>
            <a:fillRect/>
          </a:stretch>
        </a:blipFill>
      </dgm:spPr>
      <dgm:t>
        <a:bodyPr/>
        <a:lstStyle/>
        <a:p>
          <a:pPr rtl="1"/>
          <a:r>
            <a:rPr lang="en-US" sz="2000" b="1" dirty="0" smtClean="0"/>
            <a:t>SMART GOOLS </a:t>
          </a:r>
          <a:endParaRPr lang="ar-SA" sz="2000" b="1" dirty="0"/>
        </a:p>
      </dgm:t>
    </dgm:pt>
    <dgm:pt modelId="{700D60A4-CFE2-42DE-B2FA-6D9E7BDC72FF}" type="parTrans" cxnId="{3747ED7B-E45B-47E6-A6E0-A0EB5A6474F8}">
      <dgm:prSet/>
      <dgm:spPr/>
      <dgm:t>
        <a:bodyPr/>
        <a:lstStyle/>
        <a:p>
          <a:pPr rtl="1"/>
          <a:endParaRPr lang="ar-EG"/>
        </a:p>
      </dgm:t>
    </dgm:pt>
    <dgm:pt modelId="{47CCFBC2-7486-4581-AD1A-CC34831BC9C9}" type="sibTrans" cxnId="{3747ED7B-E45B-47E6-A6E0-A0EB5A6474F8}">
      <dgm:prSet/>
      <dgm:spPr/>
      <dgm:t>
        <a:bodyPr/>
        <a:lstStyle/>
        <a:p>
          <a:pPr rtl="1"/>
          <a:endParaRPr lang="ar-EG"/>
        </a:p>
      </dgm:t>
    </dgm:pt>
    <dgm:pt modelId="{63FC5469-9CCB-4523-AE5E-3D72808BB6D2}" type="pres">
      <dgm:prSet presAssocID="{683FD8ED-3092-40E8-BB3C-F36A310A3877}" presName="Name0" presStyleCnt="0">
        <dgm:presLayoutVars>
          <dgm:dir/>
          <dgm:resizeHandles val="exact"/>
        </dgm:presLayoutVars>
      </dgm:prSet>
      <dgm:spPr/>
      <dgm:t>
        <a:bodyPr/>
        <a:lstStyle/>
        <a:p>
          <a:pPr rtl="1"/>
          <a:endParaRPr lang="ar-SA"/>
        </a:p>
      </dgm:t>
    </dgm:pt>
    <dgm:pt modelId="{14351B7A-7FA0-4103-8B91-E9F1416A4BDE}" type="pres">
      <dgm:prSet presAssocID="{683FD8ED-3092-40E8-BB3C-F36A310A3877}" presName="cycle" presStyleCnt="0"/>
      <dgm:spPr/>
      <dgm:t>
        <a:bodyPr/>
        <a:lstStyle/>
        <a:p>
          <a:pPr rtl="1"/>
          <a:endParaRPr lang="ar-SA"/>
        </a:p>
      </dgm:t>
    </dgm:pt>
    <dgm:pt modelId="{E23CECA5-6803-41F7-B47F-C091F357DDED}" type="pres">
      <dgm:prSet presAssocID="{7D156077-FC48-4E00-9279-C0DCC50C887C}" presName="nodeFirstNode" presStyleLbl="node1" presStyleIdx="0" presStyleCnt="8">
        <dgm:presLayoutVars>
          <dgm:bulletEnabled val="1"/>
        </dgm:presLayoutVars>
      </dgm:prSet>
      <dgm:spPr/>
      <dgm:t>
        <a:bodyPr/>
        <a:lstStyle/>
        <a:p>
          <a:pPr rtl="1"/>
          <a:endParaRPr lang="ar-SA"/>
        </a:p>
      </dgm:t>
    </dgm:pt>
    <dgm:pt modelId="{823B69D6-EABD-44B8-B557-A4445BE9D858}" type="pres">
      <dgm:prSet presAssocID="{E2F200B1-BFB1-4055-BB5F-BAE852DBF4F3}" presName="sibTransFirstNode" presStyleLbl="bgShp" presStyleIdx="0" presStyleCnt="1"/>
      <dgm:spPr/>
      <dgm:t>
        <a:bodyPr/>
        <a:lstStyle/>
        <a:p>
          <a:pPr rtl="1"/>
          <a:endParaRPr lang="ar-SA"/>
        </a:p>
      </dgm:t>
    </dgm:pt>
    <dgm:pt modelId="{E4FC657D-04EC-4527-ACE7-2542C82D4137}" type="pres">
      <dgm:prSet presAssocID="{4299C8C0-9EFE-4B56-B3A8-6441731A43E1}" presName="nodeFollowingNodes" presStyleLbl="node1" presStyleIdx="1" presStyleCnt="8" custRadScaleRad="95529" custRadScaleInc="19619">
        <dgm:presLayoutVars>
          <dgm:bulletEnabled val="1"/>
        </dgm:presLayoutVars>
      </dgm:prSet>
      <dgm:spPr/>
      <dgm:t>
        <a:bodyPr/>
        <a:lstStyle/>
        <a:p>
          <a:pPr rtl="1"/>
          <a:endParaRPr lang="ar-SA"/>
        </a:p>
      </dgm:t>
    </dgm:pt>
    <dgm:pt modelId="{626E7E74-A943-41F9-92A5-6B86187D0915}" type="pres">
      <dgm:prSet presAssocID="{F611D78A-9E2D-4971-9E73-7AC2581DFC51}" presName="nodeFollowingNodes" presStyleLbl="node1" presStyleIdx="2" presStyleCnt="8">
        <dgm:presLayoutVars>
          <dgm:bulletEnabled val="1"/>
        </dgm:presLayoutVars>
      </dgm:prSet>
      <dgm:spPr/>
      <dgm:t>
        <a:bodyPr/>
        <a:lstStyle/>
        <a:p>
          <a:pPr rtl="1"/>
          <a:endParaRPr lang="ar-SA"/>
        </a:p>
      </dgm:t>
    </dgm:pt>
    <dgm:pt modelId="{EF6DE290-021F-4F3C-B173-582D126FA912}" type="pres">
      <dgm:prSet presAssocID="{D29E24FC-05D5-4E97-98C7-54323AD0F0B5}" presName="nodeFollowingNodes" presStyleLbl="node1" presStyleIdx="3" presStyleCnt="8">
        <dgm:presLayoutVars>
          <dgm:bulletEnabled val="1"/>
        </dgm:presLayoutVars>
      </dgm:prSet>
      <dgm:spPr/>
      <dgm:t>
        <a:bodyPr/>
        <a:lstStyle/>
        <a:p>
          <a:pPr rtl="1"/>
          <a:endParaRPr lang="ar-SA"/>
        </a:p>
      </dgm:t>
    </dgm:pt>
    <dgm:pt modelId="{18C3530A-74CE-43FB-BD83-8132FA5B36BB}" type="pres">
      <dgm:prSet presAssocID="{DFA6151B-E3BE-45AD-8DE6-A54B258ADD9D}" presName="nodeFollowingNodes" presStyleLbl="node1" presStyleIdx="4" presStyleCnt="8">
        <dgm:presLayoutVars>
          <dgm:bulletEnabled val="1"/>
        </dgm:presLayoutVars>
      </dgm:prSet>
      <dgm:spPr/>
      <dgm:t>
        <a:bodyPr/>
        <a:lstStyle/>
        <a:p>
          <a:pPr rtl="1"/>
          <a:endParaRPr lang="ar-EG"/>
        </a:p>
      </dgm:t>
    </dgm:pt>
    <dgm:pt modelId="{96FEDD57-9110-45D1-99D7-D20EFCFD28B4}" type="pres">
      <dgm:prSet presAssocID="{A35EFABB-B9D2-4919-85F1-53BA01469B13}" presName="nodeFollowingNodes" presStyleLbl="node1" presStyleIdx="5" presStyleCnt="8">
        <dgm:presLayoutVars>
          <dgm:bulletEnabled val="1"/>
        </dgm:presLayoutVars>
      </dgm:prSet>
      <dgm:spPr/>
      <dgm:t>
        <a:bodyPr/>
        <a:lstStyle/>
        <a:p>
          <a:pPr rtl="1"/>
          <a:endParaRPr lang="ar-EG"/>
        </a:p>
      </dgm:t>
    </dgm:pt>
    <dgm:pt modelId="{E618F29D-C5B5-41F0-8A39-D9B243716E5D}" type="pres">
      <dgm:prSet presAssocID="{AAAF8F6C-5957-4152-98E0-621F33D19000}" presName="nodeFollowingNodes" presStyleLbl="node1" presStyleIdx="6" presStyleCnt="8">
        <dgm:presLayoutVars>
          <dgm:bulletEnabled val="1"/>
        </dgm:presLayoutVars>
      </dgm:prSet>
      <dgm:spPr/>
      <dgm:t>
        <a:bodyPr/>
        <a:lstStyle/>
        <a:p>
          <a:pPr rtl="1"/>
          <a:endParaRPr lang="ar-EG"/>
        </a:p>
      </dgm:t>
    </dgm:pt>
    <dgm:pt modelId="{5C8B5A05-6178-4DBD-9D1F-E72CA312BB45}" type="pres">
      <dgm:prSet presAssocID="{45210B7A-FBA6-44C3-AB0D-A45B03550F90}" presName="nodeFollowingNodes" presStyleLbl="node1" presStyleIdx="7" presStyleCnt="8">
        <dgm:presLayoutVars>
          <dgm:bulletEnabled val="1"/>
        </dgm:presLayoutVars>
      </dgm:prSet>
      <dgm:spPr/>
      <dgm:t>
        <a:bodyPr/>
        <a:lstStyle/>
        <a:p>
          <a:pPr rtl="1"/>
          <a:endParaRPr lang="ar-EG"/>
        </a:p>
      </dgm:t>
    </dgm:pt>
  </dgm:ptLst>
  <dgm:cxnLst>
    <dgm:cxn modelId="{6905999D-F79E-45FB-9253-F75674281729}" srcId="{683FD8ED-3092-40E8-BB3C-F36A310A3877}" destId="{D29E24FC-05D5-4E97-98C7-54323AD0F0B5}" srcOrd="3" destOrd="0" parTransId="{7D0F9F06-850F-4690-AA3C-60913BB36118}" sibTransId="{75A502E1-7EE8-4F8E-9976-255DDCA81AE7}"/>
    <dgm:cxn modelId="{545A2662-57EB-42B2-9949-069E37C8BF7B}" type="presOf" srcId="{E2F200B1-BFB1-4055-BB5F-BAE852DBF4F3}" destId="{823B69D6-EABD-44B8-B557-A4445BE9D858}" srcOrd="0" destOrd="0" presId="urn:microsoft.com/office/officeart/2005/8/layout/cycle3"/>
    <dgm:cxn modelId="{0A174691-8146-48F9-A46A-200EAA4B773C}" type="presOf" srcId="{AAAF8F6C-5957-4152-98E0-621F33D19000}" destId="{E618F29D-C5B5-41F0-8A39-D9B243716E5D}" srcOrd="0" destOrd="0" presId="urn:microsoft.com/office/officeart/2005/8/layout/cycle3"/>
    <dgm:cxn modelId="{46DD488D-0F33-4735-B7B3-8D7B275E7F46}" type="presOf" srcId="{A35EFABB-B9D2-4919-85F1-53BA01469B13}" destId="{96FEDD57-9110-45D1-99D7-D20EFCFD28B4}" srcOrd="0" destOrd="0" presId="urn:microsoft.com/office/officeart/2005/8/layout/cycle3"/>
    <dgm:cxn modelId="{1D437F20-55B2-4D72-B051-F19422A6D380}" srcId="{683FD8ED-3092-40E8-BB3C-F36A310A3877}" destId="{DFA6151B-E3BE-45AD-8DE6-A54B258ADD9D}" srcOrd="4" destOrd="0" parTransId="{1BBC5562-1E6F-45B6-9F9D-3FF24B412B49}" sibTransId="{8DB13E6E-4402-44D6-90BC-BE9723FDA249}"/>
    <dgm:cxn modelId="{534AF052-EC70-4970-8D47-07ED9D86F690}" srcId="{683FD8ED-3092-40E8-BB3C-F36A310A3877}" destId="{F611D78A-9E2D-4971-9E73-7AC2581DFC51}" srcOrd="2" destOrd="0" parTransId="{C7D607EF-6D87-4887-895C-DB14450938E9}" sibTransId="{00E21551-6CE4-4CC5-81C6-7AE7E6B63CF9}"/>
    <dgm:cxn modelId="{36E074E8-D3DC-49DF-9C9B-C621E95E3E71}" type="presOf" srcId="{F611D78A-9E2D-4971-9E73-7AC2581DFC51}" destId="{626E7E74-A943-41F9-92A5-6B86187D0915}" srcOrd="0" destOrd="0" presId="urn:microsoft.com/office/officeart/2005/8/layout/cycle3"/>
    <dgm:cxn modelId="{402191C2-E456-496B-AE55-055AC3E20C21}" srcId="{683FD8ED-3092-40E8-BB3C-F36A310A3877}" destId="{7D156077-FC48-4E00-9279-C0DCC50C887C}" srcOrd="0" destOrd="0" parTransId="{AB191B58-97BE-4E0F-8C9F-3EE229426A50}" sibTransId="{E2F200B1-BFB1-4055-BB5F-BAE852DBF4F3}"/>
    <dgm:cxn modelId="{8B80F772-4C07-436A-A18D-966BAFFCA7A1}" type="presOf" srcId="{7D156077-FC48-4E00-9279-C0DCC50C887C}" destId="{E23CECA5-6803-41F7-B47F-C091F357DDED}" srcOrd="0" destOrd="0" presId="urn:microsoft.com/office/officeart/2005/8/layout/cycle3"/>
    <dgm:cxn modelId="{5C845C87-CA62-4B98-8E95-73AACCCE1F81}" type="presOf" srcId="{4299C8C0-9EFE-4B56-B3A8-6441731A43E1}" destId="{E4FC657D-04EC-4527-ACE7-2542C82D4137}" srcOrd="0" destOrd="0" presId="urn:microsoft.com/office/officeart/2005/8/layout/cycle3"/>
    <dgm:cxn modelId="{B4FCB882-CE64-48E8-A5B7-EE5318F7FDD0}" srcId="{683FD8ED-3092-40E8-BB3C-F36A310A3877}" destId="{AAAF8F6C-5957-4152-98E0-621F33D19000}" srcOrd="6" destOrd="0" parTransId="{FEB91995-E900-4D13-B3E8-8198EC497BA2}" sibTransId="{7DC47EFA-F5F1-4BC4-B111-91CEDEC0B263}"/>
    <dgm:cxn modelId="{3747ED7B-E45B-47E6-A6E0-A0EB5A6474F8}" srcId="{683FD8ED-3092-40E8-BB3C-F36A310A3877}" destId="{45210B7A-FBA6-44C3-AB0D-A45B03550F90}" srcOrd="7" destOrd="0" parTransId="{700D60A4-CFE2-42DE-B2FA-6D9E7BDC72FF}" sibTransId="{47CCFBC2-7486-4581-AD1A-CC34831BC9C9}"/>
    <dgm:cxn modelId="{68640301-82ED-4A71-B407-68C7EB60BC9A}" srcId="{683FD8ED-3092-40E8-BB3C-F36A310A3877}" destId="{A35EFABB-B9D2-4919-85F1-53BA01469B13}" srcOrd="5" destOrd="0" parTransId="{A606C441-B048-4EAC-8100-894542E162F4}" sibTransId="{670B1E4D-2153-4AE7-8099-3509FB0685D8}"/>
    <dgm:cxn modelId="{51D63C30-A300-4D09-8DA4-0D43D81DE7D7}" type="presOf" srcId="{683FD8ED-3092-40E8-BB3C-F36A310A3877}" destId="{63FC5469-9CCB-4523-AE5E-3D72808BB6D2}" srcOrd="0" destOrd="0" presId="urn:microsoft.com/office/officeart/2005/8/layout/cycle3"/>
    <dgm:cxn modelId="{73239622-025F-43ED-8EDE-065A8B6A2852}" srcId="{683FD8ED-3092-40E8-BB3C-F36A310A3877}" destId="{4299C8C0-9EFE-4B56-B3A8-6441731A43E1}" srcOrd="1" destOrd="0" parTransId="{129111F7-8952-43A1-9F45-8BD51B0F9F58}" sibTransId="{0FBAECD9-1187-40F4-BF67-7069C9A20415}"/>
    <dgm:cxn modelId="{DCB478AB-4888-44FA-962D-05E8CE88E328}" type="presOf" srcId="{45210B7A-FBA6-44C3-AB0D-A45B03550F90}" destId="{5C8B5A05-6178-4DBD-9D1F-E72CA312BB45}" srcOrd="0" destOrd="0" presId="urn:microsoft.com/office/officeart/2005/8/layout/cycle3"/>
    <dgm:cxn modelId="{9B3F28B7-4D21-499D-940F-7F69E4EE8F7C}" type="presOf" srcId="{D29E24FC-05D5-4E97-98C7-54323AD0F0B5}" destId="{EF6DE290-021F-4F3C-B173-582D126FA912}" srcOrd="0" destOrd="0" presId="urn:microsoft.com/office/officeart/2005/8/layout/cycle3"/>
    <dgm:cxn modelId="{7F04AE7E-98FD-46E1-ABE8-8BD26C260E5D}" type="presOf" srcId="{DFA6151B-E3BE-45AD-8DE6-A54B258ADD9D}" destId="{18C3530A-74CE-43FB-BD83-8132FA5B36BB}" srcOrd="0" destOrd="0" presId="urn:microsoft.com/office/officeart/2005/8/layout/cycle3"/>
    <dgm:cxn modelId="{0699B444-BF53-4636-A156-3AFEA63A4C42}" type="presParOf" srcId="{63FC5469-9CCB-4523-AE5E-3D72808BB6D2}" destId="{14351B7A-7FA0-4103-8B91-E9F1416A4BDE}" srcOrd="0" destOrd="0" presId="urn:microsoft.com/office/officeart/2005/8/layout/cycle3"/>
    <dgm:cxn modelId="{4697F199-7C42-4F77-B842-B5E9D8603855}" type="presParOf" srcId="{14351B7A-7FA0-4103-8B91-E9F1416A4BDE}" destId="{E23CECA5-6803-41F7-B47F-C091F357DDED}" srcOrd="0" destOrd="0" presId="urn:microsoft.com/office/officeart/2005/8/layout/cycle3"/>
    <dgm:cxn modelId="{2E12CF04-7BD8-454D-B08E-E7194FFEA872}" type="presParOf" srcId="{14351B7A-7FA0-4103-8B91-E9F1416A4BDE}" destId="{823B69D6-EABD-44B8-B557-A4445BE9D858}" srcOrd="1" destOrd="0" presId="urn:microsoft.com/office/officeart/2005/8/layout/cycle3"/>
    <dgm:cxn modelId="{64B5F337-60A9-4843-A1AE-BD10CD490E40}" type="presParOf" srcId="{14351B7A-7FA0-4103-8B91-E9F1416A4BDE}" destId="{E4FC657D-04EC-4527-ACE7-2542C82D4137}" srcOrd="2" destOrd="0" presId="urn:microsoft.com/office/officeart/2005/8/layout/cycle3"/>
    <dgm:cxn modelId="{EB4BF410-93DD-4A6E-92D4-B03C223EFE7F}" type="presParOf" srcId="{14351B7A-7FA0-4103-8B91-E9F1416A4BDE}" destId="{626E7E74-A943-41F9-92A5-6B86187D0915}" srcOrd="3" destOrd="0" presId="urn:microsoft.com/office/officeart/2005/8/layout/cycle3"/>
    <dgm:cxn modelId="{7A513133-8989-4FB6-B3D6-39D2F6ED5C38}" type="presParOf" srcId="{14351B7A-7FA0-4103-8B91-E9F1416A4BDE}" destId="{EF6DE290-021F-4F3C-B173-582D126FA912}" srcOrd="4" destOrd="0" presId="urn:microsoft.com/office/officeart/2005/8/layout/cycle3"/>
    <dgm:cxn modelId="{D306323A-2E74-4782-97F5-9757D7D32795}" type="presParOf" srcId="{14351B7A-7FA0-4103-8B91-E9F1416A4BDE}" destId="{18C3530A-74CE-43FB-BD83-8132FA5B36BB}" srcOrd="5" destOrd="0" presId="urn:microsoft.com/office/officeart/2005/8/layout/cycle3"/>
    <dgm:cxn modelId="{DD335B75-C912-43F1-BE82-46DE53E49FFD}" type="presParOf" srcId="{14351B7A-7FA0-4103-8B91-E9F1416A4BDE}" destId="{96FEDD57-9110-45D1-99D7-D20EFCFD28B4}" srcOrd="6" destOrd="0" presId="urn:microsoft.com/office/officeart/2005/8/layout/cycle3"/>
    <dgm:cxn modelId="{7854E9C9-8A50-40AE-8FB1-B3CC9A20606E}" type="presParOf" srcId="{14351B7A-7FA0-4103-8B91-E9F1416A4BDE}" destId="{E618F29D-C5B5-41F0-8A39-D9B243716E5D}" srcOrd="7" destOrd="0" presId="urn:microsoft.com/office/officeart/2005/8/layout/cycle3"/>
    <dgm:cxn modelId="{F1981009-997D-4FFC-B80D-68E5F870AA2E}" type="presParOf" srcId="{14351B7A-7FA0-4103-8B91-E9F1416A4BDE}" destId="{5C8B5A05-6178-4DBD-9D1F-E72CA312BB45}" srcOrd="8" destOrd="0" presId="urn:microsoft.com/office/officeart/2005/8/layout/cycle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33811F1-8117-43BB-AB06-471969C09D3E}"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pPr rtl="1"/>
          <a:endParaRPr lang="ar-EG"/>
        </a:p>
      </dgm:t>
    </dgm:pt>
    <dgm:pt modelId="{E07E24A1-725B-44D6-8ED9-9B0F0201C30F}">
      <dgm:prSet phldrT="[Text]"/>
      <dgm:spPr/>
      <dgm:t>
        <a:bodyPr/>
        <a:lstStyle/>
        <a:p>
          <a:pPr algn="justLow" rtl="1"/>
          <a:r>
            <a:rPr lang="ar-EG" b="1" dirty="0" smtClean="0"/>
            <a:t>في حين يتمكّن الكثير من الأشخاص من نسيان الأذى الذي تعرّضوا له ومسامحة من تسبّب لهم به، يعجز البعض الآخر عن القيام بذلك وتبقى ضغينتهم مشتعلة إلى أجل غير مسمّى</a:t>
          </a:r>
          <a:endParaRPr lang="ar-EG" b="1" dirty="0"/>
        </a:p>
      </dgm:t>
    </dgm:pt>
    <dgm:pt modelId="{40246991-BC76-4A38-92C1-6B233F486CC7}" type="parTrans" cxnId="{A340B7D6-0786-4E3A-84F0-19AED0749727}">
      <dgm:prSet/>
      <dgm:spPr/>
      <dgm:t>
        <a:bodyPr/>
        <a:lstStyle/>
        <a:p>
          <a:pPr rtl="1"/>
          <a:endParaRPr lang="ar-EG"/>
        </a:p>
      </dgm:t>
    </dgm:pt>
    <dgm:pt modelId="{02837C5C-D93D-44A2-8303-E46B9318975A}" type="sibTrans" cxnId="{A340B7D6-0786-4E3A-84F0-19AED0749727}">
      <dgm:prSet/>
      <dgm:spPr/>
      <dgm:t>
        <a:bodyPr/>
        <a:lstStyle/>
        <a:p>
          <a:pPr rtl="1"/>
          <a:endParaRPr lang="ar-EG"/>
        </a:p>
      </dgm:t>
    </dgm:pt>
    <dgm:pt modelId="{2179F51F-BABF-4C8A-B5DA-CDFE74886B4B}" type="pres">
      <dgm:prSet presAssocID="{E33811F1-8117-43BB-AB06-471969C09D3E}" presName="Name0" presStyleCnt="0">
        <dgm:presLayoutVars>
          <dgm:chMax/>
          <dgm:chPref/>
          <dgm:dir/>
        </dgm:presLayoutVars>
      </dgm:prSet>
      <dgm:spPr/>
      <dgm:t>
        <a:bodyPr/>
        <a:lstStyle/>
        <a:p>
          <a:pPr rtl="1"/>
          <a:endParaRPr lang="ar-EG"/>
        </a:p>
      </dgm:t>
    </dgm:pt>
    <dgm:pt modelId="{247DA5A3-5695-4381-99B5-061DD11F54A2}" type="pres">
      <dgm:prSet presAssocID="{E07E24A1-725B-44D6-8ED9-9B0F0201C30F}" presName="composite" presStyleCnt="0">
        <dgm:presLayoutVars>
          <dgm:chMax/>
          <dgm:chPref/>
        </dgm:presLayoutVars>
      </dgm:prSet>
      <dgm:spPr/>
    </dgm:pt>
    <dgm:pt modelId="{BDED9329-C393-42F2-B1D1-1D728FA3EAF8}" type="pres">
      <dgm:prSet presAssocID="{E07E24A1-725B-44D6-8ED9-9B0F0201C30F}" presName="Image" presStyleLbl="bgImgPlace1" presStyleIdx="0" presStyleCnt="1"/>
      <dgm:spPr/>
    </dgm:pt>
    <dgm:pt modelId="{2F1132A5-FE2B-42F6-B887-18D637DFDB1E}" type="pres">
      <dgm:prSet presAssocID="{E07E24A1-725B-44D6-8ED9-9B0F0201C30F}" presName="ParentText" presStyleLbl="revTx" presStyleIdx="0" presStyleCnt="1">
        <dgm:presLayoutVars>
          <dgm:chMax val="0"/>
          <dgm:chPref val="0"/>
          <dgm:bulletEnabled val="1"/>
        </dgm:presLayoutVars>
      </dgm:prSet>
      <dgm:spPr/>
      <dgm:t>
        <a:bodyPr/>
        <a:lstStyle/>
        <a:p>
          <a:pPr rtl="1"/>
          <a:endParaRPr lang="ar-EG"/>
        </a:p>
      </dgm:t>
    </dgm:pt>
    <dgm:pt modelId="{A1F09676-F095-4FFC-A703-2CBD010F9B19}" type="pres">
      <dgm:prSet presAssocID="{E07E24A1-725B-44D6-8ED9-9B0F0201C30F}" presName="tlFrame" presStyleLbl="node1" presStyleIdx="0" presStyleCnt="4"/>
      <dgm:spPr/>
    </dgm:pt>
    <dgm:pt modelId="{A04AD65A-78D1-41B2-84F9-A4ADB7C487D9}" type="pres">
      <dgm:prSet presAssocID="{E07E24A1-725B-44D6-8ED9-9B0F0201C30F}" presName="trFrame" presStyleLbl="node1" presStyleIdx="1" presStyleCnt="4"/>
      <dgm:spPr/>
    </dgm:pt>
    <dgm:pt modelId="{9C30B0EC-4827-4A0B-97AA-30DAD539ADCC}" type="pres">
      <dgm:prSet presAssocID="{E07E24A1-725B-44D6-8ED9-9B0F0201C30F}" presName="blFrame" presStyleLbl="node1" presStyleIdx="2" presStyleCnt="4"/>
      <dgm:spPr/>
    </dgm:pt>
    <dgm:pt modelId="{FF5783E1-9757-41B1-8DB0-145B3601593E}" type="pres">
      <dgm:prSet presAssocID="{E07E24A1-725B-44D6-8ED9-9B0F0201C30F}" presName="brFrame" presStyleLbl="node1" presStyleIdx="3" presStyleCnt="4"/>
      <dgm:spPr/>
    </dgm:pt>
  </dgm:ptLst>
  <dgm:cxnLst>
    <dgm:cxn modelId="{8DAA0866-B33C-49A6-9041-3C74BD0B8756}" type="presOf" srcId="{E33811F1-8117-43BB-AB06-471969C09D3E}" destId="{2179F51F-BABF-4C8A-B5DA-CDFE74886B4B}" srcOrd="0" destOrd="0" presId="urn:microsoft.com/office/officeart/2009/3/layout/FramedTextPicture"/>
    <dgm:cxn modelId="{A340B7D6-0786-4E3A-84F0-19AED0749727}" srcId="{E33811F1-8117-43BB-AB06-471969C09D3E}" destId="{E07E24A1-725B-44D6-8ED9-9B0F0201C30F}" srcOrd="0" destOrd="0" parTransId="{40246991-BC76-4A38-92C1-6B233F486CC7}" sibTransId="{02837C5C-D93D-44A2-8303-E46B9318975A}"/>
    <dgm:cxn modelId="{26BCD9EB-E84E-4541-888E-5C348A78F31A}" type="presOf" srcId="{E07E24A1-725B-44D6-8ED9-9B0F0201C30F}" destId="{2F1132A5-FE2B-42F6-B887-18D637DFDB1E}" srcOrd="0" destOrd="0" presId="urn:microsoft.com/office/officeart/2009/3/layout/FramedTextPicture"/>
    <dgm:cxn modelId="{EEBC6B29-B192-41EE-B0E8-CA61B62C23C4}" type="presParOf" srcId="{2179F51F-BABF-4C8A-B5DA-CDFE74886B4B}" destId="{247DA5A3-5695-4381-99B5-061DD11F54A2}" srcOrd="0" destOrd="0" presId="urn:microsoft.com/office/officeart/2009/3/layout/FramedTextPicture"/>
    <dgm:cxn modelId="{2730AA11-9779-4797-8D9A-6F49D1AABCE0}" type="presParOf" srcId="{247DA5A3-5695-4381-99B5-061DD11F54A2}" destId="{BDED9329-C393-42F2-B1D1-1D728FA3EAF8}" srcOrd="0" destOrd="0" presId="urn:microsoft.com/office/officeart/2009/3/layout/FramedTextPicture"/>
    <dgm:cxn modelId="{0ACBB6D8-40EE-49FD-9794-9933E6D89A61}" type="presParOf" srcId="{247DA5A3-5695-4381-99B5-061DD11F54A2}" destId="{2F1132A5-FE2B-42F6-B887-18D637DFDB1E}" srcOrd="1" destOrd="0" presId="urn:microsoft.com/office/officeart/2009/3/layout/FramedTextPicture"/>
    <dgm:cxn modelId="{BC00BFB5-C0CB-4AB9-9AD3-3BDB8D6569C5}" type="presParOf" srcId="{247DA5A3-5695-4381-99B5-061DD11F54A2}" destId="{A1F09676-F095-4FFC-A703-2CBD010F9B19}" srcOrd="2" destOrd="0" presId="urn:microsoft.com/office/officeart/2009/3/layout/FramedTextPicture"/>
    <dgm:cxn modelId="{F54CE6AE-B428-4D53-ACDB-8C5BCFAE41D6}" type="presParOf" srcId="{247DA5A3-5695-4381-99B5-061DD11F54A2}" destId="{A04AD65A-78D1-41B2-84F9-A4ADB7C487D9}" srcOrd="3" destOrd="0" presId="urn:microsoft.com/office/officeart/2009/3/layout/FramedTextPicture"/>
    <dgm:cxn modelId="{6AE97466-428F-49DE-9526-49A22D0556A8}" type="presParOf" srcId="{247DA5A3-5695-4381-99B5-061DD11F54A2}" destId="{9C30B0EC-4827-4A0B-97AA-30DAD539ADCC}" srcOrd="4" destOrd="0" presId="urn:microsoft.com/office/officeart/2009/3/layout/FramedTextPicture"/>
    <dgm:cxn modelId="{E53221A6-9E73-4AFA-AF5C-B87B2701C169}" type="presParOf" srcId="{247DA5A3-5695-4381-99B5-061DD11F54A2}" destId="{FF5783E1-9757-41B1-8DB0-145B3601593E}" srcOrd="5" destOrd="0" presId="urn:microsoft.com/office/officeart/2009/3/layout/FramedTextPicture"/>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ata11.xml><?xml version="1.0" encoding="utf-8"?>
<dgm:dataModel xmlns:dgm="http://schemas.openxmlformats.org/drawingml/2006/diagram" xmlns:a="http://schemas.openxmlformats.org/drawingml/2006/main">
  <dgm:ptLst>
    <dgm:pt modelId="{A6867FAD-16F0-4496-8214-61B3EC64C47C}"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pPr rtl="1"/>
          <a:endParaRPr lang="ar-EG"/>
        </a:p>
      </dgm:t>
    </dgm:pt>
    <dgm:pt modelId="{DF4BB5E1-1780-42EE-9FDC-AD3F45328573}">
      <dgm:prSet phldrT="[Text]"/>
      <dgm:spPr/>
      <dgm:t>
        <a:bodyPr/>
        <a:lstStyle/>
        <a:p>
          <a:pPr rtl="1"/>
          <a:r>
            <a:rPr lang="ar-SA" dirty="0" smtClean="0"/>
            <a:t>هذا الصنف من الناس لا يحسن إدارة ذاته ونفسه</a:t>
          </a:r>
          <a:endParaRPr lang="ar-EG" dirty="0"/>
        </a:p>
      </dgm:t>
    </dgm:pt>
    <dgm:pt modelId="{2A6B5BDB-E25F-4E88-AAC9-6B48EDD07454}" type="parTrans" cxnId="{61BB97BD-0806-4D0C-BFD6-7E603F7B414E}">
      <dgm:prSet/>
      <dgm:spPr/>
      <dgm:t>
        <a:bodyPr/>
        <a:lstStyle/>
        <a:p>
          <a:pPr rtl="1"/>
          <a:endParaRPr lang="ar-EG"/>
        </a:p>
      </dgm:t>
    </dgm:pt>
    <dgm:pt modelId="{01518091-BD3B-49A5-BF64-2AAA9CEC7B64}" type="sibTrans" cxnId="{61BB97BD-0806-4D0C-BFD6-7E603F7B414E}">
      <dgm:prSet/>
      <dgm:spPr/>
      <dgm:t>
        <a:bodyPr/>
        <a:lstStyle/>
        <a:p>
          <a:pPr rtl="1"/>
          <a:endParaRPr lang="ar-EG"/>
        </a:p>
      </dgm:t>
    </dgm:pt>
    <dgm:pt modelId="{D750FACF-4342-474D-A18E-164FD13BEFD5}">
      <dgm:prSet phldrT="[Text]" custT="1"/>
      <dgm:spPr/>
      <dgm:t>
        <a:bodyPr/>
        <a:lstStyle/>
        <a:p>
          <a:pPr rtl="1"/>
          <a:r>
            <a:rPr lang="ar-SA" sz="3200" b="1" dirty="0" smtClean="0">
              <a:solidFill>
                <a:schemeClr val="accent6">
                  <a:lumMod val="50000"/>
                </a:schemeClr>
              </a:solidFill>
            </a:rPr>
            <a:t>سريع الغضب سريع الرض</a:t>
          </a:r>
          <a:r>
            <a:rPr lang="ar-EG" sz="3200" b="1" dirty="0" smtClean="0">
              <a:solidFill>
                <a:schemeClr val="accent6">
                  <a:lumMod val="50000"/>
                </a:schemeClr>
              </a:solidFill>
            </a:rPr>
            <a:t>ا</a:t>
          </a:r>
          <a:endParaRPr lang="ar-EG" sz="3200" dirty="0">
            <a:solidFill>
              <a:schemeClr val="accent6">
                <a:lumMod val="50000"/>
              </a:schemeClr>
            </a:solidFill>
          </a:endParaRPr>
        </a:p>
      </dgm:t>
    </dgm:pt>
    <dgm:pt modelId="{686E1B8F-B72F-444E-9E52-65A67FFF992C}" type="parTrans" cxnId="{DFB21B2A-2EA0-40BE-A981-578B6A24E6F1}">
      <dgm:prSet/>
      <dgm:spPr/>
      <dgm:t>
        <a:bodyPr/>
        <a:lstStyle/>
        <a:p>
          <a:pPr rtl="1"/>
          <a:endParaRPr lang="ar-EG"/>
        </a:p>
      </dgm:t>
    </dgm:pt>
    <dgm:pt modelId="{D21BF882-EF8E-4DA2-9962-9B6F676BE8B0}" type="sibTrans" cxnId="{DFB21B2A-2EA0-40BE-A981-578B6A24E6F1}">
      <dgm:prSet/>
      <dgm:spPr/>
      <dgm:t>
        <a:bodyPr/>
        <a:lstStyle/>
        <a:p>
          <a:pPr rtl="1"/>
          <a:endParaRPr lang="ar-EG"/>
        </a:p>
      </dgm:t>
    </dgm:pt>
    <dgm:pt modelId="{44450728-8901-4553-8B62-C2987F7B93A3}" type="pres">
      <dgm:prSet presAssocID="{A6867FAD-16F0-4496-8214-61B3EC64C47C}" presName="Name0" presStyleCnt="0">
        <dgm:presLayoutVars>
          <dgm:chMax/>
          <dgm:chPref/>
          <dgm:dir/>
        </dgm:presLayoutVars>
      </dgm:prSet>
      <dgm:spPr/>
      <dgm:t>
        <a:bodyPr/>
        <a:lstStyle/>
        <a:p>
          <a:pPr rtl="1"/>
          <a:endParaRPr lang="ar-EG"/>
        </a:p>
      </dgm:t>
    </dgm:pt>
    <dgm:pt modelId="{E6822258-16C0-466D-B1E4-98968DD2D5D2}" type="pres">
      <dgm:prSet presAssocID="{DF4BB5E1-1780-42EE-9FDC-AD3F45328573}" presName="composite" presStyleCnt="0">
        <dgm:presLayoutVars>
          <dgm:chMax val="1"/>
          <dgm:chPref val="1"/>
        </dgm:presLayoutVars>
      </dgm:prSet>
      <dgm:spPr/>
    </dgm:pt>
    <dgm:pt modelId="{DD4ED205-0EB6-461B-B107-7241D1CBF015}" type="pres">
      <dgm:prSet presAssocID="{DF4BB5E1-1780-42EE-9FDC-AD3F45328573}" presName="Accent" presStyleLbl="trAlignAcc1" presStyleIdx="0" presStyleCnt="1">
        <dgm:presLayoutVars>
          <dgm:chMax val="0"/>
          <dgm:chPref val="0"/>
        </dgm:presLayoutVars>
      </dgm:prSet>
      <dgm:spPr/>
    </dgm:pt>
    <dgm:pt modelId="{75F7878C-BC37-4A98-B648-B42F10A66D2A}" type="pres">
      <dgm:prSet presAssocID="{DF4BB5E1-1780-42EE-9FDC-AD3F45328573}" presName="Image" presStyleLbl="alignImgPlace1" presStyleIdx="0" presStyleCnt="1">
        <dgm:presLayoutVars>
          <dgm:chMax val="0"/>
          <dgm:chPref val="0"/>
        </dgm:presLayoutVars>
      </dgm:prSet>
      <dgm:spPr>
        <a:blipFill rotWithShape="1">
          <a:blip xmlns:r="http://schemas.openxmlformats.org/officeDocument/2006/relationships" r:embed="rId1"/>
          <a:stretch>
            <a:fillRect/>
          </a:stretch>
        </a:blipFill>
      </dgm:spPr>
      <dgm:t>
        <a:bodyPr/>
        <a:lstStyle/>
        <a:p>
          <a:pPr rtl="1"/>
          <a:endParaRPr lang="ar-EG"/>
        </a:p>
      </dgm:t>
    </dgm:pt>
    <dgm:pt modelId="{7668D8BC-A47E-4721-BCDF-CE9CBECF0980}" type="pres">
      <dgm:prSet presAssocID="{DF4BB5E1-1780-42EE-9FDC-AD3F45328573}" presName="ChildComposite" presStyleCnt="0"/>
      <dgm:spPr/>
    </dgm:pt>
    <dgm:pt modelId="{5915BBF1-CA02-4AA5-B819-E3F5CF613C20}" type="pres">
      <dgm:prSet presAssocID="{DF4BB5E1-1780-42EE-9FDC-AD3F45328573}" presName="Child" presStyleLbl="node1" presStyleIdx="0" presStyleCnt="1" custLinFactNeighborX="-1393" custLinFactNeighborY="-46756">
        <dgm:presLayoutVars>
          <dgm:chMax val="0"/>
          <dgm:chPref val="0"/>
          <dgm:bulletEnabled val="1"/>
        </dgm:presLayoutVars>
      </dgm:prSet>
      <dgm:spPr/>
      <dgm:t>
        <a:bodyPr/>
        <a:lstStyle/>
        <a:p>
          <a:pPr rtl="1"/>
          <a:endParaRPr lang="ar-EG"/>
        </a:p>
      </dgm:t>
    </dgm:pt>
    <dgm:pt modelId="{568AFF69-4461-4D64-A3AB-26CB86284337}" type="pres">
      <dgm:prSet presAssocID="{DF4BB5E1-1780-42EE-9FDC-AD3F45328573}" presName="Parent" presStyleLbl="revTx" presStyleIdx="0" presStyleCnt="1" custLinFactY="100000" custLinFactNeighborX="-1393" custLinFactNeighborY="109975">
        <dgm:presLayoutVars>
          <dgm:chMax val="1"/>
          <dgm:chPref val="0"/>
          <dgm:bulletEnabled val="1"/>
        </dgm:presLayoutVars>
      </dgm:prSet>
      <dgm:spPr/>
      <dgm:t>
        <a:bodyPr/>
        <a:lstStyle/>
        <a:p>
          <a:pPr rtl="1"/>
          <a:endParaRPr lang="ar-EG"/>
        </a:p>
      </dgm:t>
    </dgm:pt>
  </dgm:ptLst>
  <dgm:cxnLst>
    <dgm:cxn modelId="{38B50938-FB36-4F7D-BF99-6399EC8D4EE2}" type="presOf" srcId="{A6867FAD-16F0-4496-8214-61B3EC64C47C}" destId="{44450728-8901-4553-8B62-C2987F7B93A3}" srcOrd="0" destOrd="0" presId="urn:microsoft.com/office/officeart/2008/layout/CaptionedPictures"/>
    <dgm:cxn modelId="{CA520C67-4DAD-42BA-8021-DEB8908735B3}" type="presOf" srcId="{DF4BB5E1-1780-42EE-9FDC-AD3F45328573}" destId="{568AFF69-4461-4D64-A3AB-26CB86284337}" srcOrd="0" destOrd="0" presId="urn:microsoft.com/office/officeart/2008/layout/CaptionedPictures"/>
    <dgm:cxn modelId="{0350E3E8-67B1-4FF1-AB55-0A582E439324}" type="presOf" srcId="{D750FACF-4342-474D-A18E-164FD13BEFD5}" destId="{5915BBF1-CA02-4AA5-B819-E3F5CF613C20}" srcOrd="0" destOrd="0" presId="urn:microsoft.com/office/officeart/2008/layout/CaptionedPictures"/>
    <dgm:cxn modelId="{DFB21B2A-2EA0-40BE-A981-578B6A24E6F1}" srcId="{DF4BB5E1-1780-42EE-9FDC-AD3F45328573}" destId="{D750FACF-4342-474D-A18E-164FD13BEFD5}" srcOrd="0" destOrd="0" parTransId="{686E1B8F-B72F-444E-9E52-65A67FFF992C}" sibTransId="{D21BF882-EF8E-4DA2-9962-9B6F676BE8B0}"/>
    <dgm:cxn modelId="{61BB97BD-0806-4D0C-BFD6-7E603F7B414E}" srcId="{A6867FAD-16F0-4496-8214-61B3EC64C47C}" destId="{DF4BB5E1-1780-42EE-9FDC-AD3F45328573}" srcOrd="0" destOrd="0" parTransId="{2A6B5BDB-E25F-4E88-AAC9-6B48EDD07454}" sibTransId="{01518091-BD3B-49A5-BF64-2AAA9CEC7B64}"/>
    <dgm:cxn modelId="{849E8C6C-D8BC-4720-8F26-F4C34E9C06C7}" type="presParOf" srcId="{44450728-8901-4553-8B62-C2987F7B93A3}" destId="{E6822258-16C0-466D-B1E4-98968DD2D5D2}" srcOrd="0" destOrd="0" presId="urn:microsoft.com/office/officeart/2008/layout/CaptionedPictures"/>
    <dgm:cxn modelId="{A2ECAC17-CB62-48F8-B7B9-D8B7DB7E1AE8}" type="presParOf" srcId="{E6822258-16C0-466D-B1E4-98968DD2D5D2}" destId="{DD4ED205-0EB6-461B-B107-7241D1CBF015}" srcOrd="0" destOrd="0" presId="urn:microsoft.com/office/officeart/2008/layout/CaptionedPictures"/>
    <dgm:cxn modelId="{542605E8-DAC3-454B-B410-9246EB4D839C}" type="presParOf" srcId="{E6822258-16C0-466D-B1E4-98968DD2D5D2}" destId="{75F7878C-BC37-4A98-B648-B42F10A66D2A}" srcOrd="1" destOrd="0" presId="urn:microsoft.com/office/officeart/2008/layout/CaptionedPictures"/>
    <dgm:cxn modelId="{FD3F034D-CD19-4FAA-85F2-2730E3161CD9}" type="presParOf" srcId="{E6822258-16C0-466D-B1E4-98968DD2D5D2}" destId="{7668D8BC-A47E-4721-BCDF-CE9CBECF0980}" srcOrd="2" destOrd="0" presId="urn:microsoft.com/office/officeart/2008/layout/CaptionedPictures"/>
    <dgm:cxn modelId="{0C1CA7F6-40FB-4502-A9AC-527E6C50D2D2}" type="presParOf" srcId="{7668D8BC-A47E-4721-BCDF-CE9CBECF0980}" destId="{5915BBF1-CA02-4AA5-B819-E3F5CF613C20}" srcOrd="0" destOrd="0" presId="urn:microsoft.com/office/officeart/2008/layout/CaptionedPictures"/>
    <dgm:cxn modelId="{C868E195-3B17-45D9-963A-3D5E3F4E3FC7}" type="presParOf" srcId="{7668D8BC-A47E-4721-BCDF-CE9CBECF0980}" destId="{568AFF69-4461-4D64-A3AB-26CB86284337}" srcOrd="1" destOrd="0" presId="urn:microsoft.com/office/officeart/2008/layout/CaptionedPicture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6867FAD-16F0-4496-8214-61B3EC64C47C}"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pPr rtl="1"/>
          <a:endParaRPr lang="ar-EG"/>
        </a:p>
      </dgm:t>
    </dgm:pt>
    <dgm:pt modelId="{DF4BB5E1-1780-42EE-9FDC-AD3F45328573}">
      <dgm:prSet phldrT="[Text]" custT="1"/>
      <dgm:spPr/>
      <dgm:t>
        <a:bodyPr/>
        <a:lstStyle/>
        <a:p>
          <a:pPr rtl="1"/>
          <a:r>
            <a:rPr lang="ar-EG" sz="1800" b="1" dirty="0" smtClean="0"/>
            <a:t>وهذا صنف آخر من الناس لا يغضب، ولكنه إن غضب فلعله يقاطع الطرف الآخر أسبوعا </a:t>
          </a:r>
          <a:endParaRPr lang="ar-EG" sz="1800" b="1" dirty="0"/>
        </a:p>
      </dgm:t>
    </dgm:pt>
    <dgm:pt modelId="{2A6B5BDB-E25F-4E88-AAC9-6B48EDD07454}" type="parTrans" cxnId="{61BB97BD-0806-4D0C-BFD6-7E603F7B414E}">
      <dgm:prSet/>
      <dgm:spPr/>
      <dgm:t>
        <a:bodyPr/>
        <a:lstStyle/>
        <a:p>
          <a:pPr rtl="1"/>
          <a:endParaRPr lang="ar-EG"/>
        </a:p>
      </dgm:t>
    </dgm:pt>
    <dgm:pt modelId="{01518091-BD3B-49A5-BF64-2AAA9CEC7B64}" type="sibTrans" cxnId="{61BB97BD-0806-4D0C-BFD6-7E603F7B414E}">
      <dgm:prSet/>
      <dgm:spPr/>
      <dgm:t>
        <a:bodyPr/>
        <a:lstStyle/>
        <a:p>
          <a:pPr rtl="1"/>
          <a:endParaRPr lang="ar-EG"/>
        </a:p>
      </dgm:t>
    </dgm:pt>
    <dgm:pt modelId="{D750FACF-4342-474D-A18E-164FD13BEFD5}">
      <dgm:prSet phldrT="[Text]" custT="1"/>
      <dgm:spPr/>
      <dgm:t>
        <a:bodyPr/>
        <a:lstStyle/>
        <a:p>
          <a:pPr rtl="1"/>
          <a:r>
            <a:rPr lang="ar-EG" sz="3200" b="1" dirty="0" smtClean="0">
              <a:solidFill>
                <a:schemeClr val="accent6">
                  <a:lumMod val="50000"/>
                </a:schemeClr>
              </a:solidFill>
            </a:rPr>
            <a:t>بطيء الغضب بطيء الرضا</a:t>
          </a:r>
          <a:endParaRPr lang="ar-EG" sz="3200" dirty="0">
            <a:solidFill>
              <a:schemeClr val="accent6">
                <a:lumMod val="50000"/>
              </a:schemeClr>
            </a:solidFill>
          </a:endParaRPr>
        </a:p>
      </dgm:t>
    </dgm:pt>
    <dgm:pt modelId="{686E1B8F-B72F-444E-9E52-65A67FFF992C}" type="parTrans" cxnId="{DFB21B2A-2EA0-40BE-A981-578B6A24E6F1}">
      <dgm:prSet/>
      <dgm:spPr/>
      <dgm:t>
        <a:bodyPr/>
        <a:lstStyle/>
        <a:p>
          <a:pPr rtl="1"/>
          <a:endParaRPr lang="ar-EG"/>
        </a:p>
      </dgm:t>
    </dgm:pt>
    <dgm:pt modelId="{D21BF882-EF8E-4DA2-9962-9B6F676BE8B0}" type="sibTrans" cxnId="{DFB21B2A-2EA0-40BE-A981-578B6A24E6F1}">
      <dgm:prSet/>
      <dgm:spPr/>
      <dgm:t>
        <a:bodyPr/>
        <a:lstStyle/>
        <a:p>
          <a:pPr rtl="1"/>
          <a:endParaRPr lang="ar-EG"/>
        </a:p>
      </dgm:t>
    </dgm:pt>
    <dgm:pt modelId="{44450728-8901-4553-8B62-C2987F7B93A3}" type="pres">
      <dgm:prSet presAssocID="{A6867FAD-16F0-4496-8214-61B3EC64C47C}" presName="Name0" presStyleCnt="0">
        <dgm:presLayoutVars>
          <dgm:chMax/>
          <dgm:chPref/>
          <dgm:dir/>
        </dgm:presLayoutVars>
      </dgm:prSet>
      <dgm:spPr/>
      <dgm:t>
        <a:bodyPr/>
        <a:lstStyle/>
        <a:p>
          <a:pPr rtl="1"/>
          <a:endParaRPr lang="ar-EG"/>
        </a:p>
      </dgm:t>
    </dgm:pt>
    <dgm:pt modelId="{E6822258-16C0-466D-B1E4-98968DD2D5D2}" type="pres">
      <dgm:prSet presAssocID="{DF4BB5E1-1780-42EE-9FDC-AD3F45328573}" presName="composite" presStyleCnt="0">
        <dgm:presLayoutVars>
          <dgm:chMax val="1"/>
          <dgm:chPref val="1"/>
        </dgm:presLayoutVars>
      </dgm:prSet>
      <dgm:spPr/>
    </dgm:pt>
    <dgm:pt modelId="{DD4ED205-0EB6-461B-B107-7241D1CBF015}" type="pres">
      <dgm:prSet presAssocID="{DF4BB5E1-1780-42EE-9FDC-AD3F45328573}" presName="Accent" presStyleLbl="trAlignAcc1" presStyleIdx="0" presStyleCnt="1">
        <dgm:presLayoutVars>
          <dgm:chMax val="0"/>
          <dgm:chPref val="0"/>
        </dgm:presLayoutVars>
      </dgm:prSet>
      <dgm:spPr/>
    </dgm:pt>
    <dgm:pt modelId="{75F7878C-BC37-4A98-B648-B42F10A66D2A}" type="pres">
      <dgm:prSet presAssocID="{DF4BB5E1-1780-42EE-9FDC-AD3F45328573}" presName="Image" presStyleLbl="alignImgPlace1" presStyleIdx="0" presStyleCnt="1">
        <dgm:presLayoutVars>
          <dgm:chMax val="0"/>
          <dgm:chPref val="0"/>
        </dgm:presLayoutVars>
      </dgm:prSet>
      <dgm:spPr>
        <a:blipFill rotWithShape="1">
          <a:blip xmlns:r="http://schemas.openxmlformats.org/officeDocument/2006/relationships" r:embed="rId1"/>
          <a:stretch>
            <a:fillRect/>
          </a:stretch>
        </a:blipFill>
      </dgm:spPr>
      <dgm:t>
        <a:bodyPr/>
        <a:lstStyle/>
        <a:p>
          <a:pPr rtl="1"/>
          <a:endParaRPr lang="ar-EG"/>
        </a:p>
      </dgm:t>
    </dgm:pt>
    <dgm:pt modelId="{7668D8BC-A47E-4721-BCDF-CE9CBECF0980}" type="pres">
      <dgm:prSet presAssocID="{DF4BB5E1-1780-42EE-9FDC-AD3F45328573}" presName="ChildComposite" presStyleCnt="0"/>
      <dgm:spPr/>
    </dgm:pt>
    <dgm:pt modelId="{5915BBF1-CA02-4AA5-B819-E3F5CF613C20}" type="pres">
      <dgm:prSet presAssocID="{DF4BB5E1-1780-42EE-9FDC-AD3F45328573}" presName="Child" presStyleLbl="node1" presStyleIdx="0" presStyleCnt="1" custLinFactNeighborX="-1393" custLinFactNeighborY="-46756">
        <dgm:presLayoutVars>
          <dgm:chMax val="0"/>
          <dgm:chPref val="0"/>
          <dgm:bulletEnabled val="1"/>
        </dgm:presLayoutVars>
      </dgm:prSet>
      <dgm:spPr/>
      <dgm:t>
        <a:bodyPr/>
        <a:lstStyle/>
        <a:p>
          <a:pPr rtl="1"/>
          <a:endParaRPr lang="ar-EG"/>
        </a:p>
      </dgm:t>
    </dgm:pt>
    <dgm:pt modelId="{568AFF69-4461-4D64-A3AB-26CB86284337}" type="pres">
      <dgm:prSet presAssocID="{DF4BB5E1-1780-42EE-9FDC-AD3F45328573}" presName="Parent" presStyleLbl="revTx" presStyleIdx="0" presStyleCnt="1" custLinFactY="100000" custLinFactNeighborX="-1393" custLinFactNeighborY="109975">
        <dgm:presLayoutVars>
          <dgm:chMax val="1"/>
          <dgm:chPref val="0"/>
          <dgm:bulletEnabled val="1"/>
        </dgm:presLayoutVars>
      </dgm:prSet>
      <dgm:spPr/>
      <dgm:t>
        <a:bodyPr/>
        <a:lstStyle/>
        <a:p>
          <a:pPr rtl="1"/>
          <a:endParaRPr lang="ar-EG"/>
        </a:p>
      </dgm:t>
    </dgm:pt>
  </dgm:ptLst>
  <dgm:cxnLst>
    <dgm:cxn modelId="{09A2D9C9-A835-43B7-82D6-A07603D2B532}" type="presOf" srcId="{D750FACF-4342-474D-A18E-164FD13BEFD5}" destId="{5915BBF1-CA02-4AA5-B819-E3F5CF613C20}" srcOrd="0" destOrd="0" presId="urn:microsoft.com/office/officeart/2008/layout/CaptionedPictures"/>
    <dgm:cxn modelId="{EE660F95-7470-4880-9184-C93C9CACE11D}" type="presOf" srcId="{A6867FAD-16F0-4496-8214-61B3EC64C47C}" destId="{44450728-8901-4553-8B62-C2987F7B93A3}" srcOrd="0" destOrd="0" presId="urn:microsoft.com/office/officeart/2008/layout/CaptionedPictures"/>
    <dgm:cxn modelId="{DFB21B2A-2EA0-40BE-A981-578B6A24E6F1}" srcId="{DF4BB5E1-1780-42EE-9FDC-AD3F45328573}" destId="{D750FACF-4342-474D-A18E-164FD13BEFD5}" srcOrd="0" destOrd="0" parTransId="{686E1B8F-B72F-444E-9E52-65A67FFF992C}" sibTransId="{D21BF882-EF8E-4DA2-9962-9B6F676BE8B0}"/>
    <dgm:cxn modelId="{AC1B364C-0CB0-4D79-B58D-7D465190B5E7}" type="presOf" srcId="{DF4BB5E1-1780-42EE-9FDC-AD3F45328573}" destId="{568AFF69-4461-4D64-A3AB-26CB86284337}" srcOrd="0" destOrd="0" presId="urn:microsoft.com/office/officeart/2008/layout/CaptionedPictures"/>
    <dgm:cxn modelId="{61BB97BD-0806-4D0C-BFD6-7E603F7B414E}" srcId="{A6867FAD-16F0-4496-8214-61B3EC64C47C}" destId="{DF4BB5E1-1780-42EE-9FDC-AD3F45328573}" srcOrd="0" destOrd="0" parTransId="{2A6B5BDB-E25F-4E88-AAC9-6B48EDD07454}" sibTransId="{01518091-BD3B-49A5-BF64-2AAA9CEC7B64}"/>
    <dgm:cxn modelId="{0B52085A-A786-4DFF-8A1F-C461C45D22C0}" type="presParOf" srcId="{44450728-8901-4553-8B62-C2987F7B93A3}" destId="{E6822258-16C0-466D-B1E4-98968DD2D5D2}" srcOrd="0" destOrd="0" presId="urn:microsoft.com/office/officeart/2008/layout/CaptionedPictures"/>
    <dgm:cxn modelId="{73AFD7AB-C943-4897-B4E3-4F1B31C1909F}" type="presParOf" srcId="{E6822258-16C0-466D-B1E4-98968DD2D5D2}" destId="{DD4ED205-0EB6-461B-B107-7241D1CBF015}" srcOrd="0" destOrd="0" presId="urn:microsoft.com/office/officeart/2008/layout/CaptionedPictures"/>
    <dgm:cxn modelId="{BE23BB40-319D-488C-9EF8-61CEC2DDAEB4}" type="presParOf" srcId="{E6822258-16C0-466D-B1E4-98968DD2D5D2}" destId="{75F7878C-BC37-4A98-B648-B42F10A66D2A}" srcOrd="1" destOrd="0" presId="urn:microsoft.com/office/officeart/2008/layout/CaptionedPictures"/>
    <dgm:cxn modelId="{140FFF9C-FFA8-48E7-B8F4-1518FB7A0904}" type="presParOf" srcId="{E6822258-16C0-466D-B1E4-98968DD2D5D2}" destId="{7668D8BC-A47E-4721-BCDF-CE9CBECF0980}" srcOrd="2" destOrd="0" presId="urn:microsoft.com/office/officeart/2008/layout/CaptionedPictures"/>
    <dgm:cxn modelId="{1F168594-8AE8-4FE1-8409-FD04013C5571}" type="presParOf" srcId="{7668D8BC-A47E-4721-BCDF-CE9CBECF0980}" destId="{5915BBF1-CA02-4AA5-B819-E3F5CF613C20}" srcOrd="0" destOrd="0" presId="urn:microsoft.com/office/officeart/2008/layout/CaptionedPictures"/>
    <dgm:cxn modelId="{400A44A6-C400-489D-9A75-FC9F3B3E60A3}" type="presParOf" srcId="{7668D8BC-A47E-4721-BCDF-CE9CBECF0980}" destId="{568AFF69-4461-4D64-A3AB-26CB86284337}" srcOrd="1" destOrd="0" presId="urn:microsoft.com/office/officeart/2008/layout/CaptionedPicture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6867FAD-16F0-4496-8214-61B3EC64C47C}"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pPr rtl="1"/>
          <a:endParaRPr lang="ar-EG"/>
        </a:p>
      </dgm:t>
    </dgm:pt>
    <dgm:pt modelId="{DF4BB5E1-1780-42EE-9FDC-AD3F45328573}">
      <dgm:prSet phldrT="[Text]" custT="1"/>
      <dgm:spPr/>
      <dgm:t>
        <a:bodyPr/>
        <a:lstStyle/>
        <a:p>
          <a:pPr rtl="1"/>
          <a:r>
            <a:rPr lang="ar-EG" sz="2000" dirty="0" smtClean="0"/>
            <a:t>وهذا شر الناس فانه يغضب لأي شيء ولكنه لا يرضى بسرعة</a:t>
          </a:r>
          <a:endParaRPr lang="ar-EG" sz="2000" dirty="0"/>
        </a:p>
      </dgm:t>
    </dgm:pt>
    <dgm:pt modelId="{2A6B5BDB-E25F-4E88-AAC9-6B48EDD07454}" type="parTrans" cxnId="{61BB97BD-0806-4D0C-BFD6-7E603F7B414E}">
      <dgm:prSet/>
      <dgm:spPr/>
      <dgm:t>
        <a:bodyPr/>
        <a:lstStyle/>
        <a:p>
          <a:pPr rtl="1"/>
          <a:endParaRPr lang="ar-EG"/>
        </a:p>
      </dgm:t>
    </dgm:pt>
    <dgm:pt modelId="{01518091-BD3B-49A5-BF64-2AAA9CEC7B64}" type="sibTrans" cxnId="{61BB97BD-0806-4D0C-BFD6-7E603F7B414E}">
      <dgm:prSet/>
      <dgm:spPr/>
      <dgm:t>
        <a:bodyPr/>
        <a:lstStyle/>
        <a:p>
          <a:pPr rtl="1"/>
          <a:endParaRPr lang="ar-EG"/>
        </a:p>
      </dgm:t>
    </dgm:pt>
    <dgm:pt modelId="{D750FACF-4342-474D-A18E-164FD13BEFD5}">
      <dgm:prSet phldrT="[Text]" custT="1"/>
      <dgm:spPr/>
      <dgm:t>
        <a:bodyPr/>
        <a:lstStyle/>
        <a:p>
          <a:pPr rtl="1"/>
          <a:r>
            <a:rPr lang="ar-EG" sz="3200" b="1" dirty="0" smtClean="0">
              <a:solidFill>
                <a:schemeClr val="accent6">
                  <a:lumMod val="50000"/>
                </a:schemeClr>
              </a:solidFill>
            </a:rPr>
            <a:t>سريع الغضب بطيء الرضا </a:t>
          </a:r>
          <a:endParaRPr lang="ar-EG" sz="3200" dirty="0">
            <a:solidFill>
              <a:schemeClr val="accent6">
                <a:lumMod val="50000"/>
              </a:schemeClr>
            </a:solidFill>
          </a:endParaRPr>
        </a:p>
      </dgm:t>
    </dgm:pt>
    <dgm:pt modelId="{686E1B8F-B72F-444E-9E52-65A67FFF992C}" type="parTrans" cxnId="{DFB21B2A-2EA0-40BE-A981-578B6A24E6F1}">
      <dgm:prSet/>
      <dgm:spPr/>
      <dgm:t>
        <a:bodyPr/>
        <a:lstStyle/>
        <a:p>
          <a:pPr rtl="1"/>
          <a:endParaRPr lang="ar-EG"/>
        </a:p>
      </dgm:t>
    </dgm:pt>
    <dgm:pt modelId="{D21BF882-EF8E-4DA2-9962-9B6F676BE8B0}" type="sibTrans" cxnId="{DFB21B2A-2EA0-40BE-A981-578B6A24E6F1}">
      <dgm:prSet/>
      <dgm:spPr/>
      <dgm:t>
        <a:bodyPr/>
        <a:lstStyle/>
        <a:p>
          <a:pPr rtl="1"/>
          <a:endParaRPr lang="ar-EG"/>
        </a:p>
      </dgm:t>
    </dgm:pt>
    <dgm:pt modelId="{44450728-8901-4553-8B62-C2987F7B93A3}" type="pres">
      <dgm:prSet presAssocID="{A6867FAD-16F0-4496-8214-61B3EC64C47C}" presName="Name0" presStyleCnt="0">
        <dgm:presLayoutVars>
          <dgm:chMax/>
          <dgm:chPref/>
          <dgm:dir/>
        </dgm:presLayoutVars>
      </dgm:prSet>
      <dgm:spPr/>
      <dgm:t>
        <a:bodyPr/>
        <a:lstStyle/>
        <a:p>
          <a:pPr rtl="1"/>
          <a:endParaRPr lang="ar-EG"/>
        </a:p>
      </dgm:t>
    </dgm:pt>
    <dgm:pt modelId="{E6822258-16C0-466D-B1E4-98968DD2D5D2}" type="pres">
      <dgm:prSet presAssocID="{DF4BB5E1-1780-42EE-9FDC-AD3F45328573}" presName="composite" presStyleCnt="0">
        <dgm:presLayoutVars>
          <dgm:chMax val="1"/>
          <dgm:chPref val="1"/>
        </dgm:presLayoutVars>
      </dgm:prSet>
      <dgm:spPr/>
    </dgm:pt>
    <dgm:pt modelId="{DD4ED205-0EB6-461B-B107-7241D1CBF015}" type="pres">
      <dgm:prSet presAssocID="{DF4BB5E1-1780-42EE-9FDC-AD3F45328573}" presName="Accent" presStyleLbl="trAlignAcc1" presStyleIdx="0" presStyleCnt="1">
        <dgm:presLayoutVars>
          <dgm:chMax val="0"/>
          <dgm:chPref val="0"/>
        </dgm:presLayoutVars>
      </dgm:prSet>
      <dgm:spPr/>
    </dgm:pt>
    <dgm:pt modelId="{75F7878C-BC37-4A98-B648-B42F10A66D2A}" type="pres">
      <dgm:prSet presAssocID="{DF4BB5E1-1780-42EE-9FDC-AD3F45328573}" presName="Image" presStyleLbl="alignImgPlace1" presStyleIdx="0" presStyleCnt="1">
        <dgm:presLayoutVars>
          <dgm:chMax val="0"/>
          <dgm:chPref val="0"/>
        </dgm:presLayoutVars>
      </dgm:prSet>
      <dgm:spPr>
        <a:blipFill rotWithShape="1">
          <a:blip xmlns:r="http://schemas.openxmlformats.org/officeDocument/2006/relationships" r:embed="rId1"/>
          <a:stretch>
            <a:fillRect/>
          </a:stretch>
        </a:blipFill>
      </dgm:spPr>
      <dgm:t>
        <a:bodyPr/>
        <a:lstStyle/>
        <a:p>
          <a:pPr rtl="1"/>
          <a:endParaRPr lang="ar-EG"/>
        </a:p>
      </dgm:t>
    </dgm:pt>
    <dgm:pt modelId="{7668D8BC-A47E-4721-BCDF-CE9CBECF0980}" type="pres">
      <dgm:prSet presAssocID="{DF4BB5E1-1780-42EE-9FDC-AD3F45328573}" presName="ChildComposite" presStyleCnt="0"/>
      <dgm:spPr/>
    </dgm:pt>
    <dgm:pt modelId="{5915BBF1-CA02-4AA5-B819-E3F5CF613C20}" type="pres">
      <dgm:prSet presAssocID="{DF4BB5E1-1780-42EE-9FDC-AD3F45328573}" presName="Child" presStyleLbl="node1" presStyleIdx="0" presStyleCnt="1" custLinFactNeighborX="-1393" custLinFactNeighborY="-46756">
        <dgm:presLayoutVars>
          <dgm:chMax val="0"/>
          <dgm:chPref val="0"/>
          <dgm:bulletEnabled val="1"/>
        </dgm:presLayoutVars>
      </dgm:prSet>
      <dgm:spPr/>
      <dgm:t>
        <a:bodyPr/>
        <a:lstStyle/>
        <a:p>
          <a:pPr rtl="1"/>
          <a:endParaRPr lang="ar-EG"/>
        </a:p>
      </dgm:t>
    </dgm:pt>
    <dgm:pt modelId="{568AFF69-4461-4D64-A3AB-26CB86284337}" type="pres">
      <dgm:prSet presAssocID="{DF4BB5E1-1780-42EE-9FDC-AD3F45328573}" presName="Parent" presStyleLbl="revTx" presStyleIdx="0" presStyleCnt="1" custLinFactY="100000" custLinFactNeighborX="-1393" custLinFactNeighborY="109975">
        <dgm:presLayoutVars>
          <dgm:chMax val="1"/>
          <dgm:chPref val="0"/>
          <dgm:bulletEnabled val="1"/>
        </dgm:presLayoutVars>
      </dgm:prSet>
      <dgm:spPr/>
      <dgm:t>
        <a:bodyPr/>
        <a:lstStyle/>
        <a:p>
          <a:pPr rtl="1"/>
          <a:endParaRPr lang="ar-EG"/>
        </a:p>
      </dgm:t>
    </dgm:pt>
  </dgm:ptLst>
  <dgm:cxnLst>
    <dgm:cxn modelId="{B38F26E8-A0A9-4BE9-AC46-F53E5ED6C791}" type="presOf" srcId="{D750FACF-4342-474D-A18E-164FD13BEFD5}" destId="{5915BBF1-CA02-4AA5-B819-E3F5CF613C20}" srcOrd="0" destOrd="0" presId="urn:microsoft.com/office/officeart/2008/layout/CaptionedPictures"/>
    <dgm:cxn modelId="{1C56E21A-504E-4C29-99B4-4258E36E8496}" type="presOf" srcId="{DF4BB5E1-1780-42EE-9FDC-AD3F45328573}" destId="{568AFF69-4461-4D64-A3AB-26CB86284337}" srcOrd="0" destOrd="0" presId="urn:microsoft.com/office/officeart/2008/layout/CaptionedPictures"/>
    <dgm:cxn modelId="{890953AA-1659-48F9-94E4-D8B973277D52}" type="presOf" srcId="{A6867FAD-16F0-4496-8214-61B3EC64C47C}" destId="{44450728-8901-4553-8B62-C2987F7B93A3}" srcOrd="0" destOrd="0" presId="urn:microsoft.com/office/officeart/2008/layout/CaptionedPictures"/>
    <dgm:cxn modelId="{DFB21B2A-2EA0-40BE-A981-578B6A24E6F1}" srcId="{DF4BB5E1-1780-42EE-9FDC-AD3F45328573}" destId="{D750FACF-4342-474D-A18E-164FD13BEFD5}" srcOrd="0" destOrd="0" parTransId="{686E1B8F-B72F-444E-9E52-65A67FFF992C}" sibTransId="{D21BF882-EF8E-4DA2-9962-9B6F676BE8B0}"/>
    <dgm:cxn modelId="{61BB97BD-0806-4D0C-BFD6-7E603F7B414E}" srcId="{A6867FAD-16F0-4496-8214-61B3EC64C47C}" destId="{DF4BB5E1-1780-42EE-9FDC-AD3F45328573}" srcOrd="0" destOrd="0" parTransId="{2A6B5BDB-E25F-4E88-AAC9-6B48EDD07454}" sibTransId="{01518091-BD3B-49A5-BF64-2AAA9CEC7B64}"/>
    <dgm:cxn modelId="{B5518C1E-4276-401E-BC9C-D4D4EBAC44A8}" type="presParOf" srcId="{44450728-8901-4553-8B62-C2987F7B93A3}" destId="{E6822258-16C0-466D-B1E4-98968DD2D5D2}" srcOrd="0" destOrd="0" presId="urn:microsoft.com/office/officeart/2008/layout/CaptionedPictures"/>
    <dgm:cxn modelId="{338879F2-6A2B-4F98-903E-E10475A2D1A8}" type="presParOf" srcId="{E6822258-16C0-466D-B1E4-98968DD2D5D2}" destId="{DD4ED205-0EB6-461B-B107-7241D1CBF015}" srcOrd="0" destOrd="0" presId="urn:microsoft.com/office/officeart/2008/layout/CaptionedPictures"/>
    <dgm:cxn modelId="{001FDD47-1AE6-4035-B9D0-9B0D04559C82}" type="presParOf" srcId="{E6822258-16C0-466D-B1E4-98968DD2D5D2}" destId="{75F7878C-BC37-4A98-B648-B42F10A66D2A}" srcOrd="1" destOrd="0" presId="urn:microsoft.com/office/officeart/2008/layout/CaptionedPictures"/>
    <dgm:cxn modelId="{CA2CAE55-C3E6-4797-8CE1-F934B411AB5D}" type="presParOf" srcId="{E6822258-16C0-466D-B1E4-98968DD2D5D2}" destId="{7668D8BC-A47E-4721-BCDF-CE9CBECF0980}" srcOrd="2" destOrd="0" presId="urn:microsoft.com/office/officeart/2008/layout/CaptionedPictures"/>
    <dgm:cxn modelId="{6E390056-1849-46CC-B0AF-FFB0B427FB6D}" type="presParOf" srcId="{7668D8BC-A47E-4721-BCDF-CE9CBECF0980}" destId="{5915BBF1-CA02-4AA5-B819-E3F5CF613C20}" srcOrd="0" destOrd="0" presId="urn:microsoft.com/office/officeart/2008/layout/CaptionedPictures"/>
    <dgm:cxn modelId="{BA120FB0-0D23-47E0-A619-BA1F48C44315}" type="presParOf" srcId="{7668D8BC-A47E-4721-BCDF-CE9CBECF0980}" destId="{568AFF69-4461-4D64-A3AB-26CB86284337}" srcOrd="1" destOrd="0" presId="urn:microsoft.com/office/officeart/2008/layout/CaptionedPicture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6867FAD-16F0-4496-8214-61B3EC64C47C}"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pPr rtl="1"/>
          <a:endParaRPr lang="ar-EG"/>
        </a:p>
      </dgm:t>
    </dgm:pt>
    <dgm:pt modelId="{DF4BB5E1-1780-42EE-9FDC-AD3F45328573}">
      <dgm:prSet phldrT="[Text]" custT="1"/>
      <dgm:spPr/>
      <dgm:t>
        <a:bodyPr/>
        <a:lstStyle/>
        <a:p>
          <a:pPr rtl="1"/>
          <a:r>
            <a:rPr lang="ar-EG" sz="1600" dirty="0" smtClean="0"/>
            <a:t>وهذا خير الناس، فالحلم والحكمة صفاتهم، ولا يمنع ذلك من غضبهم بحكم طبيعتهم البشرية</a:t>
          </a:r>
          <a:endParaRPr lang="ar-EG" sz="1600" dirty="0"/>
        </a:p>
      </dgm:t>
    </dgm:pt>
    <dgm:pt modelId="{2A6B5BDB-E25F-4E88-AAC9-6B48EDD07454}" type="parTrans" cxnId="{61BB97BD-0806-4D0C-BFD6-7E603F7B414E}">
      <dgm:prSet/>
      <dgm:spPr/>
      <dgm:t>
        <a:bodyPr/>
        <a:lstStyle/>
        <a:p>
          <a:pPr rtl="1"/>
          <a:endParaRPr lang="ar-EG"/>
        </a:p>
      </dgm:t>
    </dgm:pt>
    <dgm:pt modelId="{01518091-BD3B-49A5-BF64-2AAA9CEC7B64}" type="sibTrans" cxnId="{61BB97BD-0806-4D0C-BFD6-7E603F7B414E}">
      <dgm:prSet/>
      <dgm:spPr/>
      <dgm:t>
        <a:bodyPr/>
        <a:lstStyle/>
        <a:p>
          <a:pPr rtl="1"/>
          <a:endParaRPr lang="ar-EG"/>
        </a:p>
      </dgm:t>
    </dgm:pt>
    <dgm:pt modelId="{D750FACF-4342-474D-A18E-164FD13BEFD5}">
      <dgm:prSet phldrT="[Text]" custT="1"/>
      <dgm:spPr/>
      <dgm:t>
        <a:bodyPr/>
        <a:lstStyle/>
        <a:p>
          <a:pPr rtl="1"/>
          <a:r>
            <a:rPr lang="ar-EG" sz="3200" b="1" dirty="0" smtClean="0">
              <a:solidFill>
                <a:schemeClr val="accent6">
                  <a:lumMod val="50000"/>
                </a:schemeClr>
              </a:solidFill>
            </a:rPr>
            <a:t>بطيء الغضب سريع الرضا</a:t>
          </a:r>
          <a:endParaRPr lang="ar-EG" sz="3200" dirty="0">
            <a:solidFill>
              <a:schemeClr val="accent6">
                <a:lumMod val="50000"/>
              </a:schemeClr>
            </a:solidFill>
          </a:endParaRPr>
        </a:p>
      </dgm:t>
    </dgm:pt>
    <dgm:pt modelId="{686E1B8F-B72F-444E-9E52-65A67FFF992C}" type="parTrans" cxnId="{DFB21B2A-2EA0-40BE-A981-578B6A24E6F1}">
      <dgm:prSet/>
      <dgm:spPr/>
      <dgm:t>
        <a:bodyPr/>
        <a:lstStyle/>
        <a:p>
          <a:pPr rtl="1"/>
          <a:endParaRPr lang="ar-EG"/>
        </a:p>
      </dgm:t>
    </dgm:pt>
    <dgm:pt modelId="{D21BF882-EF8E-4DA2-9962-9B6F676BE8B0}" type="sibTrans" cxnId="{DFB21B2A-2EA0-40BE-A981-578B6A24E6F1}">
      <dgm:prSet/>
      <dgm:spPr/>
      <dgm:t>
        <a:bodyPr/>
        <a:lstStyle/>
        <a:p>
          <a:pPr rtl="1"/>
          <a:endParaRPr lang="ar-EG"/>
        </a:p>
      </dgm:t>
    </dgm:pt>
    <dgm:pt modelId="{44450728-8901-4553-8B62-C2987F7B93A3}" type="pres">
      <dgm:prSet presAssocID="{A6867FAD-16F0-4496-8214-61B3EC64C47C}" presName="Name0" presStyleCnt="0">
        <dgm:presLayoutVars>
          <dgm:chMax/>
          <dgm:chPref/>
          <dgm:dir/>
        </dgm:presLayoutVars>
      </dgm:prSet>
      <dgm:spPr/>
      <dgm:t>
        <a:bodyPr/>
        <a:lstStyle/>
        <a:p>
          <a:pPr rtl="1"/>
          <a:endParaRPr lang="ar-EG"/>
        </a:p>
      </dgm:t>
    </dgm:pt>
    <dgm:pt modelId="{E6822258-16C0-466D-B1E4-98968DD2D5D2}" type="pres">
      <dgm:prSet presAssocID="{DF4BB5E1-1780-42EE-9FDC-AD3F45328573}" presName="composite" presStyleCnt="0">
        <dgm:presLayoutVars>
          <dgm:chMax val="1"/>
          <dgm:chPref val="1"/>
        </dgm:presLayoutVars>
      </dgm:prSet>
      <dgm:spPr/>
    </dgm:pt>
    <dgm:pt modelId="{DD4ED205-0EB6-461B-B107-7241D1CBF015}" type="pres">
      <dgm:prSet presAssocID="{DF4BB5E1-1780-42EE-9FDC-AD3F45328573}" presName="Accent" presStyleLbl="trAlignAcc1" presStyleIdx="0" presStyleCnt="1">
        <dgm:presLayoutVars>
          <dgm:chMax val="0"/>
          <dgm:chPref val="0"/>
        </dgm:presLayoutVars>
      </dgm:prSet>
      <dgm:spPr/>
    </dgm:pt>
    <dgm:pt modelId="{75F7878C-BC37-4A98-B648-B42F10A66D2A}" type="pres">
      <dgm:prSet presAssocID="{DF4BB5E1-1780-42EE-9FDC-AD3F45328573}" presName="Image" presStyleLbl="alignImgPlace1" presStyleIdx="0" presStyleCnt="1">
        <dgm:presLayoutVars>
          <dgm:chMax val="0"/>
          <dgm:chPref val="0"/>
        </dgm:presLayoutVars>
      </dgm:prSet>
      <dgm:spPr>
        <a:blipFill rotWithShape="1">
          <a:blip xmlns:r="http://schemas.openxmlformats.org/officeDocument/2006/relationships" r:embed="rId1"/>
          <a:stretch>
            <a:fillRect/>
          </a:stretch>
        </a:blipFill>
      </dgm:spPr>
      <dgm:t>
        <a:bodyPr/>
        <a:lstStyle/>
        <a:p>
          <a:pPr rtl="1"/>
          <a:endParaRPr lang="ar-EG"/>
        </a:p>
      </dgm:t>
    </dgm:pt>
    <dgm:pt modelId="{7668D8BC-A47E-4721-BCDF-CE9CBECF0980}" type="pres">
      <dgm:prSet presAssocID="{DF4BB5E1-1780-42EE-9FDC-AD3F45328573}" presName="ChildComposite" presStyleCnt="0"/>
      <dgm:spPr/>
    </dgm:pt>
    <dgm:pt modelId="{5915BBF1-CA02-4AA5-B819-E3F5CF613C20}" type="pres">
      <dgm:prSet presAssocID="{DF4BB5E1-1780-42EE-9FDC-AD3F45328573}" presName="Child" presStyleLbl="node1" presStyleIdx="0" presStyleCnt="1" custLinFactNeighborX="-1393" custLinFactNeighborY="-46756">
        <dgm:presLayoutVars>
          <dgm:chMax val="0"/>
          <dgm:chPref val="0"/>
          <dgm:bulletEnabled val="1"/>
        </dgm:presLayoutVars>
      </dgm:prSet>
      <dgm:spPr/>
      <dgm:t>
        <a:bodyPr/>
        <a:lstStyle/>
        <a:p>
          <a:pPr rtl="1"/>
          <a:endParaRPr lang="ar-EG"/>
        </a:p>
      </dgm:t>
    </dgm:pt>
    <dgm:pt modelId="{568AFF69-4461-4D64-A3AB-26CB86284337}" type="pres">
      <dgm:prSet presAssocID="{DF4BB5E1-1780-42EE-9FDC-AD3F45328573}" presName="Parent" presStyleLbl="revTx" presStyleIdx="0" presStyleCnt="1" custLinFactY="100000" custLinFactNeighborX="-1393" custLinFactNeighborY="109975">
        <dgm:presLayoutVars>
          <dgm:chMax val="1"/>
          <dgm:chPref val="0"/>
          <dgm:bulletEnabled val="1"/>
        </dgm:presLayoutVars>
      </dgm:prSet>
      <dgm:spPr/>
      <dgm:t>
        <a:bodyPr/>
        <a:lstStyle/>
        <a:p>
          <a:pPr rtl="1"/>
          <a:endParaRPr lang="ar-EG"/>
        </a:p>
      </dgm:t>
    </dgm:pt>
  </dgm:ptLst>
  <dgm:cxnLst>
    <dgm:cxn modelId="{87E245BB-9F34-4442-9331-5A85A724FB61}" type="presOf" srcId="{DF4BB5E1-1780-42EE-9FDC-AD3F45328573}" destId="{568AFF69-4461-4D64-A3AB-26CB86284337}" srcOrd="0" destOrd="0" presId="urn:microsoft.com/office/officeart/2008/layout/CaptionedPictures"/>
    <dgm:cxn modelId="{05C7636E-6F9E-4819-86BB-5EAD97775DE3}" type="presOf" srcId="{A6867FAD-16F0-4496-8214-61B3EC64C47C}" destId="{44450728-8901-4553-8B62-C2987F7B93A3}" srcOrd="0" destOrd="0" presId="urn:microsoft.com/office/officeart/2008/layout/CaptionedPictures"/>
    <dgm:cxn modelId="{DFB21B2A-2EA0-40BE-A981-578B6A24E6F1}" srcId="{DF4BB5E1-1780-42EE-9FDC-AD3F45328573}" destId="{D750FACF-4342-474D-A18E-164FD13BEFD5}" srcOrd="0" destOrd="0" parTransId="{686E1B8F-B72F-444E-9E52-65A67FFF992C}" sibTransId="{D21BF882-EF8E-4DA2-9962-9B6F676BE8B0}"/>
    <dgm:cxn modelId="{2AEC0EDA-90E6-406F-994D-A2FD13B39C8D}" type="presOf" srcId="{D750FACF-4342-474D-A18E-164FD13BEFD5}" destId="{5915BBF1-CA02-4AA5-B819-E3F5CF613C20}" srcOrd="0" destOrd="0" presId="urn:microsoft.com/office/officeart/2008/layout/CaptionedPictures"/>
    <dgm:cxn modelId="{61BB97BD-0806-4D0C-BFD6-7E603F7B414E}" srcId="{A6867FAD-16F0-4496-8214-61B3EC64C47C}" destId="{DF4BB5E1-1780-42EE-9FDC-AD3F45328573}" srcOrd="0" destOrd="0" parTransId="{2A6B5BDB-E25F-4E88-AAC9-6B48EDD07454}" sibTransId="{01518091-BD3B-49A5-BF64-2AAA9CEC7B64}"/>
    <dgm:cxn modelId="{11E5F371-2436-467D-848A-4D4851911352}" type="presParOf" srcId="{44450728-8901-4553-8B62-C2987F7B93A3}" destId="{E6822258-16C0-466D-B1E4-98968DD2D5D2}" srcOrd="0" destOrd="0" presId="urn:microsoft.com/office/officeart/2008/layout/CaptionedPictures"/>
    <dgm:cxn modelId="{4FE5D253-C231-4EEB-99DF-04B31675723D}" type="presParOf" srcId="{E6822258-16C0-466D-B1E4-98968DD2D5D2}" destId="{DD4ED205-0EB6-461B-B107-7241D1CBF015}" srcOrd="0" destOrd="0" presId="urn:microsoft.com/office/officeart/2008/layout/CaptionedPictures"/>
    <dgm:cxn modelId="{027DEA45-6261-48CF-966A-5A76279ED567}" type="presParOf" srcId="{E6822258-16C0-466D-B1E4-98968DD2D5D2}" destId="{75F7878C-BC37-4A98-B648-B42F10A66D2A}" srcOrd="1" destOrd="0" presId="urn:microsoft.com/office/officeart/2008/layout/CaptionedPictures"/>
    <dgm:cxn modelId="{087AC9D2-D00E-4849-96A6-90B8C35A573B}" type="presParOf" srcId="{E6822258-16C0-466D-B1E4-98968DD2D5D2}" destId="{7668D8BC-A47E-4721-BCDF-CE9CBECF0980}" srcOrd="2" destOrd="0" presId="urn:microsoft.com/office/officeart/2008/layout/CaptionedPictures"/>
    <dgm:cxn modelId="{31288650-84DE-485D-9E4F-D91D74A73496}" type="presParOf" srcId="{7668D8BC-A47E-4721-BCDF-CE9CBECF0980}" destId="{5915BBF1-CA02-4AA5-B819-E3F5CF613C20}" srcOrd="0" destOrd="0" presId="urn:microsoft.com/office/officeart/2008/layout/CaptionedPictures"/>
    <dgm:cxn modelId="{1B1812AC-61CA-43D9-8777-AF462EE141C0}" type="presParOf" srcId="{7668D8BC-A47E-4721-BCDF-CE9CBECF0980}" destId="{568AFF69-4461-4D64-A3AB-26CB86284337}" srcOrd="1" destOrd="0" presId="urn:microsoft.com/office/officeart/2008/layout/CaptionedPicture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3324793-D2B5-46B3-B542-B6D7E5101962}" type="doc">
      <dgm:prSet loTypeId="urn:microsoft.com/office/officeart/2008/layout/AscendingPictureAccentProcess" loCatId="picture" qsTypeId="urn:microsoft.com/office/officeart/2005/8/quickstyle/simple1" qsCatId="simple" csTypeId="urn:microsoft.com/office/officeart/2005/8/colors/accent1_4" csCatId="accent1" phldr="1"/>
      <dgm:spPr/>
      <dgm:t>
        <a:bodyPr/>
        <a:lstStyle/>
        <a:p>
          <a:pPr rtl="1"/>
          <a:endParaRPr lang="ar-EG"/>
        </a:p>
      </dgm:t>
    </dgm:pt>
    <dgm:pt modelId="{ADC75A43-40AB-499A-8AB0-C2AD7875CE60}">
      <dgm:prSet phldrT="[Text]" custT="1"/>
      <dgm:spPr/>
      <dgm:t>
        <a:bodyPr/>
        <a:lstStyle/>
        <a:p>
          <a:pPr algn="ctr" rtl="1"/>
          <a:r>
            <a:rPr lang="ar-SA" sz="2800" b="1" dirty="0" smtClean="0">
              <a:solidFill>
                <a:schemeClr val="accent6">
                  <a:lumMod val="50000"/>
                </a:schemeClr>
              </a:solidFill>
            </a:rPr>
            <a:t>الاسترخاء</a:t>
          </a:r>
          <a:endParaRPr lang="ar-EG" sz="2800" dirty="0">
            <a:solidFill>
              <a:schemeClr val="accent6">
                <a:lumMod val="50000"/>
              </a:schemeClr>
            </a:solidFill>
          </a:endParaRPr>
        </a:p>
      </dgm:t>
    </dgm:pt>
    <dgm:pt modelId="{713581D8-BBE4-48B7-8A73-E503A170A6D2}" type="parTrans" cxnId="{5DEE8D9A-C056-4716-94B1-46E674AF3D0E}">
      <dgm:prSet/>
      <dgm:spPr/>
      <dgm:t>
        <a:bodyPr/>
        <a:lstStyle/>
        <a:p>
          <a:pPr rtl="1"/>
          <a:endParaRPr lang="ar-EG"/>
        </a:p>
      </dgm:t>
    </dgm:pt>
    <dgm:pt modelId="{F267DDD5-FB86-40E8-869D-B46CEC2A2B59}" type="sibTrans" cxnId="{5DEE8D9A-C056-4716-94B1-46E674AF3D0E}">
      <dgm:prSet/>
      <dgm:spPr>
        <a:blipFill rotWithShape="1">
          <a:blip xmlns:r="http://schemas.openxmlformats.org/officeDocument/2006/relationships" r:embed="rId1"/>
          <a:stretch>
            <a:fillRect/>
          </a:stretch>
        </a:blipFill>
      </dgm:spPr>
      <dgm:t>
        <a:bodyPr/>
        <a:lstStyle/>
        <a:p>
          <a:pPr rtl="1"/>
          <a:endParaRPr lang="ar-EG"/>
        </a:p>
      </dgm:t>
    </dgm:pt>
    <dgm:pt modelId="{1AB6AD94-0B20-4675-A0C5-D42EA81B9C03}">
      <dgm:prSet phldrT="[Text]" custT="1"/>
      <dgm:spPr/>
      <dgm:t>
        <a:bodyPr/>
        <a:lstStyle/>
        <a:p>
          <a:pPr algn="ctr" rtl="1"/>
          <a:r>
            <a:rPr lang="ar-SA" sz="2800" b="1" dirty="0" smtClean="0">
              <a:solidFill>
                <a:schemeClr val="accent6">
                  <a:lumMod val="50000"/>
                </a:schemeClr>
              </a:solidFill>
            </a:rPr>
            <a:t>التواصل</a:t>
          </a:r>
          <a:endParaRPr lang="ar-EG" sz="2800" dirty="0">
            <a:solidFill>
              <a:schemeClr val="accent6">
                <a:lumMod val="50000"/>
              </a:schemeClr>
            </a:solidFill>
          </a:endParaRPr>
        </a:p>
      </dgm:t>
    </dgm:pt>
    <dgm:pt modelId="{E74E7EC5-D64E-4438-88A3-F232A9885F4D}" type="parTrans" cxnId="{218BF33F-0947-475B-AB2E-669EEE9C3495}">
      <dgm:prSet/>
      <dgm:spPr/>
      <dgm:t>
        <a:bodyPr/>
        <a:lstStyle/>
        <a:p>
          <a:pPr rtl="1"/>
          <a:endParaRPr lang="ar-EG"/>
        </a:p>
      </dgm:t>
    </dgm:pt>
    <dgm:pt modelId="{80D3148F-796B-4198-A9F0-4365E7533BE2}" type="sibTrans" cxnId="{218BF33F-0947-475B-AB2E-669EEE9C3495}">
      <dgm:prSet/>
      <dgm:spPr>
        <a:blipFill rotWithShape="1">
          <a:blip xmlns:r="http://schemas.openxmlformats.org/officeDocument/2006/relationships" r:embed="rId2"/>
          <a:stretch>
            <a:fillRect/>
          </a:stretch>
        </a:blipFill>
      </dgm:spPr>
      <dgm:t>
        <a:bodyPr/>
        <a:lstStyle/>
        <a:p>
          <a:pPr rtl="1"/>
          <a:endParaRPr lang="ar-EG"/>
        </a:p>
      </dgm:t>
    </dgm:pt>
    <dgm:pt modelId="{D6398125-6661-4B7D-B8EA-CDD412A6C98C}">
      <dgm:prSet phldrT="[Text]" custT="1"/>
      <dgm:spPr/>
      <dgm:t>
        <a:bodyPr/>
        <a:lstStyle/>
        <a:p>
          <a:pPr algn="ctr" rtl="1"/>
          <a:r>
            <a:rPr lang="ar-SA" sz="2400" b="1" dirty="0" smtClean="0">
              <a:solidFill>
                <a:schemeClr val="accent6">
                  <a:lumMod val="50000"/>
                </a:schemeClr>
              </a:solidFill>
            </a:rPr>
            <a:t>تغيير البيئة</a:t>
          </a:r>
          <a:endParaRPr lang="ar-EG" sz="2400" dirty="0">
            <a:solidFill>
              <a:schemeClr val="accent6">
                <a:lumMod val="50000"/>
              </a:schemeClr>
            </a:solidFill>
          </a:endParaRPr>
        </a:p>
      </dgm:t>
    </dgm:pt>
    <dgm:pt modelId="{AA4ABAB9-86E2-4F2E-A53B-4A031DCA5E55}" type="parTrans" cxnId="{967AA6C1-7429-487A-81FA-9C2AAE60BB90}">
      <dgm:prSet/>
      <dgm:spPr/>
      <dgm:t>
        <a:bodyPr/>
        <a:lstStyle/>
        <a:p>
          <a:pPr rtl="1"/>
          <a:endParaRPr lang="ar-EG"/>
        </a:p>
      </dgm:t>
    </dgm:pt>
    <dgm:pt modelId="{C0BACA13-45D9-4DDA-BC6C-E933BFBCD917}" type="sibTrans" cxnId="{967AA6C1-7429-487A-81FA-9C2AAE60BB90}">
      <dgm:prSet/>
      <dgm:spPr>
        <a:blipFill rotWithShape="1">
          <a:blip xmlns:r="http://schemas.openxmlformats.org/officeDocument/2006/relationships" r:embed="rId3"/>
          <a:stretch>
            <a:fillRect/>
          </a:stretch>
        </a:blipFill>
      </dgm:spPr>
      <dgm:t>
        <a:bodyPr/>
        <a:lstStyle/>
        <a:p>
          <a:pPr rtl="1"/>
          <a:endParaRPr lang="ar-EG"/>
        </a:p>
      </dgm:t>
    </dgm:pt>
    <dgm:pt modelId="{7AE0AC7F-7EF0-486D-B13F-A05B34335574}">
      <dgm:prSet phldrT="[Text]" custT="1"/>
      <dgm:spPr/>
      <dgm:t>
        <a:bodyPr/>
        <a:lstStyle/>
        <a:p>
          <a:pPr algn="ctr" rtl="1"/>
          <a:r>
            <a:rPr lang="ar-SA" sz="1400" b="1" dirty="0" smtClean="0">
              <a:solidFill>
                <a:schemeClr val="accent6">
                  <a:lumMod val="50000"/>
                </a:schemeClr>
              </a:solidFill>
            </a:rPr>
            <a:t>استخدام روح الفكاهة</a:t>
          </a:r>
          <a:endParaRPr lang="ar-EG" sz="1400" dirty="0">
            <a:solidFill>
              <a:schemeClr val="accent6">
                <a:lumMod val="50000"/>
              </a:schemeClr>
            </a:solidFill>
          </a:endParaRPr>
        </a:p>
      </dgm:t>
    </dgm:pt>
    <dgm:pt modelId="{8350771B-4666-4AE0-932D-2CD1069EC783}" type="parTrans" cxnId="{E4988DC2-6388-4E62-87B8-850A8A45C972}">
      <dgm:prSet/>
      <dgm:spPr/>
      <dgm:t>
        <a:bodyPr/>
        <a:lstStyle/>
        <a:p>
          <a:pPr rtl="1"/>
          <a:endParaRPr lang="ar-EG"/>
        </a:p>
      </dgm:t>
    </dgm:pt>
    <dgm:pt modelId="{69FDFCA6-0BF9-4559-A417-E67783E01318}" type="sibTrans" cxnId="{E4988DC2-6388-4E62-87B8-850A8A45C972}">
      <dgm:prSet/>
      <dgm:spPr>
        <a:blipFill rotWithShape="1">
          <a:blip xmlns:r="http://schemas.openxmlformats.org/officeDocument/2006/relationships" r:embed="rId4"/>
          <a:stretch>
            <a:fillRect/>
          </a:stretch>
        </a:blipFill>
      </dgm:spPr>
      <dgm:t>
        <a:bodyPr/>
        <a:lstStyle/>
        <a:p>
          <a:pPr rtl="1"/>
          <a:endParaRPr lang="ar-EG"/>
        </a:p>
      </dgm:t>
    </dgm:pt>
    <dgm:pt modelId="{183669FA-67D2-4105-80E9-CEC5B0398C5B}">
      <dgm:prSet phldrT="[Text]" custT="1"/>
      <dgm:spPr/>
      <dgm:t>
        <a:bodyPr/>
        <a:lstStyle/>
        <a:p>
          <a:pPr algn="ctr" rtl="1"/>
          <a:r>
            <a:rPr lang="ar-SA" sz="1800" b="1" dirty="0" smtClean="0">
              <a:solidFill>
                <a:schemeClr val="accent6">
                  <a:lumMod val="50000"/>
                </a:schemeClr>
              </a:solidFill>
            </a:rPr>
            <a:t>ممارسة الرياضة</a:t>
          </a:r>
          <a:endParaRPr lang="ar-EG" sz="1800" dirty="0">
            <a:solidFill>
              <a:schemeClr val="accent6">
                <a:lumMod val="50000"/>
              </a:schemeClr>
            </a:solidFill>
          </a:endParaRPr>
        </a:p>
      </dgm:t>
    </dgm:pt>
    <dgm:pt modelId="{5357B8AF-F228-44BB-9D5B-C6387FBD8763}" type="parTrans" cxnId="{5DF15643-580B-415F-9EB5-563DE281262B}">
      <dgm:prSet/>
      <dgm:spPr/>
      <dgm:t>
        <a:bodyPr/>
        <a:lstStyle/>
        <a:p>
          <a:pPr rtl="1"/>
          <a:endParaRPr lang="ar-EG"/>
        </a:p>
      </dgm:t>
    </dgm:pt>
    <dgm:pt modelId="{DAF39508-5F7B-48E4-94DA-1D42FD7B87A9}" type="sibTrans" cxnId="{5DF15643-580B-415F-9EB5-563DE281262B}">
      <dgm:prSet/>
      <dgm:spPr>
        <a:blipFill rotWithShape="1">
          <a:blip xmlns:r="http://schemas.openxmlformats.org/officeDocument/2006/relationships" r:embed="rId5"/>
          <a:stretch>
            <a:fillRect/>
          </a:stretch>
        </a:blipFill>
      </dgm:spPr>
      <dgm:t>
        <a:bodyPr/>
        <a:lstStyle/>
        <a:p>
          <a:pPr rtl="1"/>
          <a:endParaRPr lang="ar-EG"/>
        </a:p>
      </dgm:t>
    </dgm:pt>
    <dgm:pt modelId="{0BAA1C31-EC01-4A92-BB39-FF6C4417E781}" type="pres">
      <dgm:prSet presAssocID="{43324793-D2B5-46B3-B542-B6D7E5101962}" presName="Name0" presStyleCnt="0">
        <dgm:presLayoutVars>
          <dgm:chMax val="7"/>
          <dgm:chPref val="7"/>
          <dgm:dir/>
        </dgm:presLayoutVars>
      </dgm:prSet>
      <dgm:spPr/>
      <dgm:t>
        <a:bodyPr/>
        <a:lstStyle/>
        <a:p>
          <a:pPr rtl="1"/>
          <a:endParaRPr lang="ar-EG"/>
        </a:p>
      </dgm:t>
    </dgm:pt>
    <dgm:pt modelId="{9DC2D4BC-93B3-4AFA-847C-7021BDFDD90E}" type="pres">
      <dgm:prSet presAssocID="{43324793-D2B5-46B3-B542-B6D7E5101962}" presName="dot1" presStyleLbl="alignNode1" presStyleIdx="0" presStyleCnt="15"/>
      <dgm:spPr/>
    </dgm:pt>
    <dgm:pt modelId="{E42BC505-23DC-49E3-A254-A1F08E8118B9}" type="pres">
      <dgm:prSet presAssocID="{43324793-D2B5-46B3-B542-B6D7E5101962}" presName="dot2" presStyleLbl="alignNode1" presStyleIdx="1" presStyleCnt="15"/>
      <dgm:spPr/>
    </dgm:pt>
    <dgm:pt modelId="{DC236ADA-A03D-483E-B210-327AECBCF490}" type="pres">
      <dgm:prSet presAssocID="{43324793-D2B5-46B3-B542-B6D7E5101962}" presName="dot3" presStyleLbl="alignNode1" presStyleIdx="2" presStyleCnt="15"/>
      <dgm:spPr/>
    </dgm:pt>
    <dgm:pt modelId="{F385F8A6-22CF-48CD-B91A-66B6C0856091}" type="pres">
      <dgm:prSet presAssocID="{43324793-D2B5-46B3-B542-B6D7E5101962}" presName="dot4" presStyleLbl="alignNode1" presStyleIdx="3" presStyleCnt="15"/>
      <dgm:spPr/>
    </dgm:pt>
    <dgm:pt modelId="{F0B05948-E447-44E0-AE1E-AC173F720C6A}" type="pres">
      <dgm:prSet presAssocID="{43324793-D2B5-46B3-B542-B6D7E5101962}" presName="dot5" presStyleLbl="alignNode1" presStyleIdx="4" presStyleCnt="15"/>
      <dgm:spPr/>
    </dgm:pt>
    <dgm:pt modelId="{35D86EB3-2294-4D38-AFB3-469679120C4D}" type="pres">
      <dgm:prSet presAssocID="{43324793-D2B5-46B3-B542-B6D7E5101962}" presName="dot6" presStyleLbl="alignNode1" presStyleIdx="5" presStyleCnt="15"/>
      <dgm:spPr/>
    </dgm:pt>
    <dgm:pt modelId="{428EC285-BA37-4CD8-9BA1-6B314E68A643}" type="pres">
      <dgm:prSet presAssocID="{43324793-D2B5-46B3-B542-B6D7E5101962}" presName="dot7" presStyleLbl="alignNode1" presStyleIdx="6" presStyleCnt="15"/>
      <dgm:spPr/>
    </dgm:pt>
    <dgm:pt modelId="{DCD6231F-67AF-45B2-8E0A-0FA4D59CF5BD}" type="pres">
      <dgm:prSet presAssocID="{43324793-D2B5-46B3-B542-B6D7E5101962}" presName="dot8" presStyleLbl="alignNode1" presStyleIdx="7" presStyleCnt="15"/>
      <dgm:spPr/>
    </dgm:pt>
    <dgm:pt modelId="{4DD49EB2-C4A5-4025-AF71-7D850102987D}" type="pres">
      <dgm:prSet presAssocID="{43324793-D2B5-46B3-B542-B6D7E5101962}" presName="dotArrow1" presStyleLbl="alignNode1" presStyleIdx="8" presStyleCnt="15"/>
      <dgm:spPr/>
    </dgm:pt>
    <dgm:pt modelId="{7B05EF4B-6E6E-4702-B0D8-5C28BB381D58}" type="pres">
      <dgm:prSet presAssocID="{43324793-D2B5-46B3-B542-B6D7E5101962}" presName="dotArrow2" presStyleLbl="alignNode1" presStyleIdx="9" presStyleCnt="15"/>
      <dgm:spPr/>
    </dgm:pt>
    <dgm:pt modelId="{10895712-68FF-4BEF-9EE0-15DE849BB157}" type="pres">
      <dgm:prSet presAssocID="{43324793-D2B5-46B3-B542-B6D7E5101962}" presName="dotArrow3" presStyleLbl="alignNode1" presStyleIdx="10" presStyleCnt="15"/>
      <dgm:spPr/>
    </dgm:pt>
    <dgm:pt modelId="{682B0633-8FCB-4AAB-9E39-994FF0FC0854}" type="pres">
      <dgm:prSet presAssocID="{43324793-D2B5-46B3-B542-B6D7E5101962}" presName="dotArrow4" presStyleLbl="alignNode1" presStyleIdx="11" presStyleCnt="15"/>
      <dgm:spPr/>
    </dgm:pt>
    <dgm:pt modelId="{7F1AC856-B94E-4B62-9615-2E21BD896A58}" type="pres">
      <dgm:prSet presAssocID="{43324793-D2B5-46B3-B542-B6D7E5101962}" presName="dotArrow5" presStyleLbl="alignNode1" presStyleIdx="12" presStyleCnt="15"/>
      <dgm:spPr/>
    </dgm:pt>
    <dgm:pt modelId="{C969723C-A3E9-4315-B74E-B59E29FE51D0}" type="pres">
      <dgm:prSet presAssocID="{43324793-D2B5-46B3-B542-B6D7E5101962}" presName="dotArrow6" presStyleLbl="alignNode1" presStyleIdx="13" presStyleCnt="15"/>
      <dgm:spPr/>
    </dgm:pt>
    <dgm:pt modelId="{24D20219-C399-43DB-A625-1CA82663FA26}" type="pres">
      <dgm:prSet presAssocID="{43324793-D2B5-46B3-B542-B6D7E5101962}" presName="dotArrow7" presStyleLbl="alignNode1" presStyleIdx="14" presStyleCnt="15"/>
      <dgm:spPr/>
    </dgm:pt>
    <dgm:pt modelId="{96829A77-77B1-4ABC-8651-79B602E63174}" type="pres">
      <dgm:prSet presAssocID="{ADC75A43-40AB-499A-8AB0-C2AD7875CE60}" presName="parTx1" presStyleLbl="node1" presStyleIdx="0" presStyleCnt="5"/>
      <dgm:spPr/>
      <dgm:t>
        <a:bodyPr/>
        <a:lstStyle/>
        <a:p>
          <a:pPr rtl="1"/>
          <a:endParaRPr lang="ar-EG"/>
        </a:p>
      </dgm:t>
    </dgm:pt>
    <dgm:pt modelId="{88BC68E0-4FDF-4EDE-80A4-2EFE6CB14134}" type="pres">
      <dgm:prSet presAssocID="{F267DDD5-FB86-40E8-869D-B46CEC2A2B59}" presName="picture1" presStyleCnt="0"/>
      <dgm:spPr/>
    </dgm:pt>
    <dgm:pt modelId="{3AD1B206-B908-4429-A90F-4098ACB80008}" type="pres">
      <dgm:prSet presAssocID="{F267DDD5-FB86-40E8-869D-B46CEC2A2B59}" presName="imageRepeatNode" presStyleLbl="fgImgPlace1" presStyleIdx="0" presStyleCnt="5"/>
      <dgm:spPr/>
      <dgm:t>
        <a:bodyPr/>
        <a:lstStyle/>
        <a:p>
          <a:pPr rtl="1"/>
          <a:endParaRPr lang="ar-EG"/>
        </a:p>
      </dgm:t>
    </dgm:pt>
    <dgm:pt modelId="{F6E058D4-64B4-467E-A771-474B5A32550E}" type="pres">
      <dgm:prSet presAssocID="{1AB6AD94-0B20-4675-A0C5-D42EA81B9C03}" presName="parTx2" presStyleLbl="node1" presStyleIdx="1" presStyleCnt="5"/>
      <dgm:spPr/>
      <dgm:t>
        <a:bodyPr/>
        <a:lstStyle/>
        <a:p>
          <a:pPr rtl="1"/>
          <a:endParaRPr lang="ar-EG"/>
        </a:p>
      </dgm:t>
    </dgm:pt>
    <dgm:pt modelId="{3E01BFF8-EC26-4DA8-9D25-B9FF0C0E557C}" type="pres">
      <dgm:prSet presAssocID="{80D3148F-796B-4198-A9F0-4365E7533BE2}" presName="picture2" presStyleCnt="0"/>
      <dgm:spPr/>
    </dgm:pt>
    <dgm:pt modelId="{EBA3AE05-C34F-45D0-B6A4-14C10E08EDB8}" type="pres">
      <dgm:prSet presAssocID="{80D3148F-796B-4198-A9F0-4365E7533BE2}" presName="imageRepeatNode" presStyleLbl="fgImgPlace1" presStyleIdx="1" presStyleCnt="5"/>
      <dgm:spPr/>
      <dgm:t>
        <a:bodyPr/>
        <a:lstStyle/>
        <a:p>
          <a:pPr rtl="1"/>
          <a:endParaRPr lang="ar-EG"/>
        </a:p>
      </dgm:t>
    </dgm:pt>
    <dgm:pt modelId="{FF3FB72E-DA24-4DF2-8F29-322475B4320F}" type="pres">
      <dgm:prSet presAssocID="{7AE0AC7F-7EF0-486D-B13F-A05B34335574}" presName="parTx3" presStyleLbl="node1" presStyleIdx="2" presStyleCnt="5"/>
      <dgm:spPr/>
      <dgm:t>
        <a:bodyPr/>
        <a:lstStyle/>
        <a:p>
          <a:pPr rtl="1"/>
          <a:endParaRPr lang="ar-EG"/>
        </a:p>
      </dgm:t>
    </dgm:pt>
    <dgm:pt modelId="{04376B2A-5187-4514-9441-E12B7A1ACC3D}" type="pres">
      <dgm:prSet presAssocID="{69FDFCA6-0BF9-4559-A417-E67783E01318}" presName="picture3" presStyleCnt="0"/>
      <dgm:spPr/>
    </dgm:pt>
    <dgm:pt modelId="{D2FB6C4C-542E-4EC1-AAB7-527F28B6DDF6}" type="pres">
      <dgm:prSet presAssocID="{69FDFCA6-0BF9-4559-A417-E67783E01318}" presName="imageRepeatNode" presStyleLbl="fgImgPlace1" presStyleIdx="2" presStyleCnt="5"/>
      <dgm:spPr/>
      <dgm:t>
        <a:bodyPr/>
        <a:lstStyle/>
        <a:p>
          <a:pPr rtl="1"/>
          <a:endParaRPr lang="ar-EG"/>
        </a:p>
      </dgm:t>
    </dgm:pt>
    <dgm:pt modelId="{B77CA408-5C81-4FAA-8B8C-98253576B49C}" type="pres">
      <dgm:prSet presAssocID="{D6398125-6661-4B7D-B8EA-CDD412A6C98C}" presName="parTx4" presStyleLbl="node1" presStyleIdx="3" presStyleCnt="5"/>
      <dgm:spPr/>
      <dgm:t>
        <a:bodyPr/>
        <a:lstStyle/>
        <a:p>
          <a:pPr rtl="1"/>
          <a:endParaRPr lang="ar-EG"/>
        </a:p>
      </dgm:t>
    </dgm:pt>
    <dgm:pt modelId="{A653828E-398E-4D2E-8506-5B26263D5450}" type="pres">
      <dgm:prSet presAssocID="{C0BACA13-45D9-4DDA-BC6C-E933BFBCD917}" presName="picture4" presStyleCnt="0"/>
      <dgm:spPr/>
    </dgm:pt>
    <dgm:pt modelId="{0F917773-D55A-4CC3-B77C-D17666CDEA1B}" type="pres">
      <dgm:prSet presAssocID="{C0BACA13-45D9-4DDA-BC6C-E933BFBCD917}" presName="imageRepeatNode" presStyleLbl="fgImgPlace1" presStyleIdx="3" presStyleCnt="5"/>
      <dgm:spPr/>
      <dgm:t>
        <a:bodyPr/>
        <a:lstStyle/>
        <a:p>
          <a:pPr rtl="1"/>
          <a:endParaRPr lang="ar-EG"/>
        </a:p>
      </dgm:t>
    </dgm:pt>
    <dgm:pt modelId="{CEDEF7DC-B757-4E42-8B7B-1CC92A7C8D83}" type="pres">
      <dgm:prSet presAssocID="{183669FA-67D2-4105-80E9-CEC5B0398C5B}" presName="parTx5" presStyleLbl="node1" presStyleIdx="4" presStyleCnt="5"/>
      <dgm:spPr/>
      <dgm:t>
        <a:bodyPr/>
        <a:lstStyle/>
        <a:p>
          <a:pPr rtl="1"/>
          <a:endParaRPr lang="ar-EG"/>
        </a:p>
      </dgm:t>
    </dgm:pt>
    <dgm:pt modelId="{4F7FCE9A-470B-46F0-9B76-B890CFACBAE8}" type="pres">
      <dgm:prSet presAssocID="{DAF39508-5F7B-48E4-94DA-1D42FD7B87A9}" presName="picture5" presStyleCnt="0"/>
      <dgm:spPr/>
    </dgm:pt>
    <dgm:pt modelId="{2F47F5DE-66D2-44BA-B464-591086EB745C}" type="pres">
      <dgm:prSet presAssocID="{DAF39508-5F7B-48E4-94DA-1D42FD7B87A9}" presName="imageRepeatNode" presStyleLbl="fgImgPlace1" presStyleIdx="4" presStyleCnt="5"/>
      <dgm:spPr/>
      <dgm:t>
        <a:bodyPr/>
        <a:lstStyle/>
        <a:p>
          <a:pPr rtl="1"/>
          <a:endParaRPr lang="ar-EG"/>
        </a:p>
      </dgm:t>
    </dgm:pt>
  </dgm:ptLst>
  <dgm:cxnLst>
    <dgm:cxn modelId="{14BDC67A-107F-43DA-A71E-8A26A1430D47}" type="presOf" srcId="{69FDFCA6-0BF9-4559-A417-E67783E01318}" destId="{D2FB6C4C-542E-4EC1-AAB7-527F28B6DDF6}" srcOrd="0" destOrd="0" presId="urn:microsoft.com/office/officeart/2008/layout/AscendingPictureAccentProcess"/>
    <dgm:cxn modelId="{BCCD3D25-5591-47D4-9155-B1B565641E2C}" type="presOf" srcId="{ADC75A43-40AB-499A-8AB0-C2AD7875CE60}" destId="{96829A77-77B1-4ABC-8651-79B602E63174}" srcOrd="0" destOrd="0" presId="urn:microsoft.com/office/officeart/2008/layout/AscendingPictureAccentProcess"/>
    <dgm:cxn modelId="{E2769404-017D-417D-B682-B2E5E97B664E}" type="presOf" srcId="{1AB6AD94-0B20-4675-A0C5-D42EA81B9C03}" destId="{F6E058D4-64B4-467E-A771-474B5A32550E}" srcOrd="0" destOrd="0" presId="urn:microsoft.com/office/officeart/2008/layout/AscendingPictureAccentProcess"/>
    <dgm:cxn modelId="{967AA6C1-7429-487A-81FA-9C2AAE60BB90}" srcId="{43324793-D2B5-46B3-B542-B6D7E5101962}" destId="{D6398125-6661-4B7D-B8EA-CDD412A6C98C}" srcOrd="3" destOrd="0" parTransId="{AA4ABAB9-86E2-4F2E-A53B-4A031DCA5E55}" sibTransId="{C0BACA13-45D9-4DDA-BC6C-E933BFBCD917}"/>
    <dgm:cxn modelId="{494508BD-EC84-4107-B249-032BCF7ED898}" type="presOf" srcId="{C0BACA13-45D9-4DDA-BC6C-E933BFBCD917}" destId="{0F917773-D55A-4CC3-B77C-D17666CDEA1B}" srcOrd="0" destOrd="0" presId="urn:microsoft.com/office/officeart/2008/layout/AscendingPictureAccentProcess"/>
    <dgm:cxn modelId="{4969060D-77C1-4003-AAC8-E9A3A10B3253}" type="presOf" srcId="{D6398125-6661-4B7D-B8EA-CDD412A6C98C}" destId="{B77CA408-5C81-4FAA-8B8C-98253576B49C}" srcOrd="0" destOrd="0" presId="urn:microsoft.com/office/officeart/2008/layout/AscendingPictureAccentProcess"/>
    <dgm:cxn modelId="{C9CBE0DC-21C2-49B0-8705-FED5F50FBEC8}" type="presOf" srcId="{F267DDD5-FB86-40E8-869D-B46CEC2A2B59}" destId="{3AD1B206-B908-4429-A90F-4098ACB80008}" srcOrd="0" destOrd="0" presId="urn:microsoft.com/office/officeart/2008/layout/AscendingPictureAccentProcess"/>
    <dgm:cxn modelId="{0D0F8F80-4C86-4437-B9E8-034E4E57E303}" type="presOf" srcId="{DAF39508-5F7B-48E4-94DA-1D42FD7B87A9}" destId="{2F47F5DE-66D2-44BA-B464-591086EB745C}" srcOrd="0" destOrd="0" presId="urn:microsoft.com/office/officeart/2008/layout/AscendingPictureAccentProcess"/>
    <dgm:cxn modelId="{94235CA8-CAAC-4F74-81F0-BDF060F05C52}" type="presOf" srcId="{80D3148F-796B-4198-A9F0-4365E7533BE2}" destId="{EBA3AE05-C34F-45D0-B6A4-14C10E08EDB8}" srcOrd="0" destOrd="0" presId="urn:microsoft.com/office/officeart/2008/layout/AscendingPictureAccentProcess"/>
    <dgm:cxn modelId="{15331297-0C14-4492-87C2-87AAD5BFD797}" type="presOf" srcId="{43324793-D2B5-46B3-B542-B6D7E5101962}" destId="{0BAA1C31-EC01-4A92-BB39-FF6C4417E781}" srcOrd="0" destOrd="0" presId="urn:microsoft.com/office/officeart/2008/layout/AscendingPictureAccentProcess"/>
    <dgm:cxn modelId="{72591B91-F00A-4C57-A827-924642785AD4}" type="presOf" srcId="{183669FA-67D2-4105-80E9-CEC5B0398C5B}" destId="{CEDEF7DC-B757-4E42-8B7B-1CC92A7C8D83}" srcOrd="0" destOrd="0" presId="urn:microsoft.com/office/officeart/2008/layout/AscendingPictureAccentProcess"/>
    <dgm:cxn modelId="{218BF33F-0947-475B-AB2E-669EEE9C3495}" srcId="{43324793-D2B5-46B3-B542-B6D7E5101962}" destId="{1AB6AD94-0B20-4675-A0C5-D42EA81B9C03}" srcOrd="1" destOrd="0" parTransId="{E74E7EC5-D64E-4438-88A3-F232A9885F4D}" sibTransId="{80D3148F-796B-4198-A9F0-4365E7533BE2}"/>
    <dgm:cxn modelId="{5DF15643-580B-415F-9EB5-563DE281262B}" srcId="{43324793-D2B5-46B3-B542-B6D7E5101962}" destId="{183669FA-67D2-4105-80E9-CEC5B0398C5B}" srcOrd="4" destOrd="0" parTransId="{5357B8AF-F228-44BB-9D5B-C6387FBD8763}" sibTransId="{DAF39508-5F7B-48E4-94DA-1D42FD7B87A9}"/>
    <dgm:cxn modelId="{E4988DC2-6388-4E62-87B8-850A8A45C972}" srcId="{43324793-D2B5-46B3-B542-B6D7E5101962}" destId="{7AE0AC7F-7EF0-486D-B13F-A05B34335574}" srcOrd="2" destOrd="0" parTransId="{8350771B-4666-4AE0-932D-2CD1069EC783}" sibTransId="{69FDFCA6-0BF9-4559-A417-E67783E01318}"/>
    <dgm:cxn modelId="{5DEE8D9A-C056-4716-94B1-46E674AF3D0E}" srcId="{43324793-D2B5-46B3-B542-B6D7E5101962}" destId="{ADC75A43-40AB-499A-8AB0-C2AD7875CE60}" srcOrd="0" destOrd="0" parTransId="{713581D8-BBE4-48B7-8A73-E503A170A6D2}" sibTransId="{F267DDD5-FB86-40E8-869D-B46CEC2A2B59}"/>
    <dgm:cxn modelId="{DF35E4A5-279B-4F86-8F12-065F83EECE4D}" type="presOf" srcId="{7AE0AC7F-7EF0-486D-B13F-A05B34335574}" destId="{FF3FB72E-DA24-4DF2-8F29-322475B4320F}" srcOrd="0" destOrd="0" presId="urn:microsoft.com/office/officeart/2008/layout/AscendingPictureAccentProcess"/>
    <dgm:cxn modelId="{C43F6667-FCBA-4D6D-9CF9-2528E600FF39}" type="presParOf" srcId="{0BAA1C31-EC01-4A92-BB39-FF6C4417E781}" destId="{9DC2D4BC-93B3-4AFA-847C-7021BDFDD90E}" srcOrd="0" destOrd="0" presId="urn:microsoft.com/office/officeart/2008/layout/AscendingPictureAccentProcess"/>
    <dgm:cxn modelId="{23089ECA-82A0-469E-8440-4643CBDC6838}" type="presParOf" srcId="{0BAA1C31-EC01-4A92-BB39-FF6C4417E781}" destId="{E42BC505-23DC-49E3-A254-A1F08E8118B9}" srcOrd="1" destOrd="0" presId="urn:microsoft.com/office/officeart/2008/layout/AscendingPictureAccentProcess"/>
    <dgm:cxn modelId="{E3D5D70A-6ECD-49C1-8FE7-1F31EBB280EE}" type="presParOf" srcId="{0BAA1C31-EC01-4A92-BB39-FF6C4417E781}" destId="{DC236ADA-A03D-483E-B210-327AECBCF490}" srcOrd="2" destOrd="0" presId="urn:microsoft.com/office/officeart/2008/layout/AscendingPictureAccentProcess"/>
    <dgm:cxn modelId="{F2785F63-6F14-4870-AA7A-545575E5D9A1}" type="presParOf" srcId="{0BAA1C31-EC01-4A92-BB39-FF6C4417E781}" destId="{F385F8A6-22CF-48CD-B91A-66B6C0856091}" srcOrd="3" destOrd="0" presId="urn:microsoft.com/office/officeart/2008/layout/AscendingPictureAccentProcess"/>
    <dgm:cxn modelId="{E750275B-B248-4237-8C6A-FC3AB3169069}" type="presParOf" srcId="{0BAA1C31-EC01-4A92-BB39-FF6C4417E781}" destId="{F0B05948-E447-44E0-AE1E-AC173F720C6A}" srcOrd="4" destOrd="0" presId="urn:microsoft.com/office/officeart/2008/layout/AscendingPictureAccentProcess"/>
    <dgm:cxn modelId="{A03C79CF-4CF5-4698-B2F4-7AA6B21CB80A}" type="presParOf" srcId="{0BAA1C31-EC01-4A92-BB39-FF6C4417E781}" destId="{35D86EB3-2294-4D38-AFB3-469679120C4D}" srcOrd="5" destOrd="0" presId="urn:microsoft.com/office/officeart/2008/layout/AscendingPictureAccentProcess"/>
    <dgm:cxn modelId="{529F51C6-09A1-441B-8D38-D422D41E3F0D}" type="presParOf" srcId="{0BAA1C31-EC01-4A92-BB39-FF6C4417E781}" destId="{428EC285-BA37-4CD8-9BA1-6B314E68A643}" srcOrd="6" destOrd="0" presId="urn:microsoft.com/office/officeart/2008/layout/AscendingPictureAccentProcess"/>
    <dgm:cxn modelId="{E1A2CEDB-A7AE-44E0-B76E-9823A8F8D0BB}" type="presParOf" srcId="{0BAA1C31-EC01-4A92-BB39-FF6C4417E781}" destId="{DCD6231F-67AF-45B2-8E0A-0FA4D59CF5BD}" srcOrd="7" destOrd="0" presId="urn:microsoft.com/office/officeart/2008/layout/AscendingPictureAccentProcess"/>
    <dgm:cxn modelId="{549EA148-3A7A-4EE5-AB06-4C3FA94B92F5}" type="presParOf" srcId="{0BAA1C31-EC01-4A92-BB39-FF6C4417E781}" destId="{4DD49EB2-C4A5-4025-AF71-7D850102987D}" srcOrd="8" destOrd="0" presId="urn:microsoft.com/office/officeart/2008/layout/AscendingPictureAccentProcess"/>
    <dgm:cxn modelId="{6DB1F465-1F11-46C2-8DBE-3DFDFFCB9132}" type="presParOf" srcId="{0BAA1C31-EC01-4A92-BB39-FF6C4417E781}" destId="{7B05EF4B-6E6E-4702-B0D8-5C28BB381D58}" srcOrd="9" destOrd="0" presId="urn:microsoft.com/office/officeart/2008/layout/AscendingPictureAccentProcess"/>
    <dgm:cxn modelId="{17946217-B52C-47A9-B7AB-4889E59C4EB9}" type="presParOf" srcId="{0BAA1C31-EC01-4A92-BB39-FF6C4417E781}" destId="{10895712-68FF-4BEF-9EE0-15DE849BB157}" srcOrd="10" destOrd="0" presId="urn:microsoft.com/office/officeart/2008/layout/AscendingPictureAccentProcess"/>
    <dgm:cxn modelId="{C7C80738-2252-4D79-8856-E1DA59FD28A9}" type="presParOf" srcId="{0BAA1C31-EC01-4A92-BB39-FF6C4417E781}" destId="{682B0633-8FCB-4AAB-9E39-994FF0FC0854}" srcOrd="11" destOrd="0" presId="urn:microsoft.com/office/officeart/2008/layout/AscendingPictureAccentProcess"/>
    <dgm:cxn modelId="{F18EA92E-ED90-4FD2-80EE-2F8C78B50531}" type="presParOf" srcId="{0BAA1C31-EC01-4A92-BB39-FF6C4417E781}" destId="{7F1AC856-B94E-4B62-9615-2E21BD896A58}" srcOrd="12" destOrd="0" presId="urn:microsoft.com/office/officeart/2008/layout/AscendingPictureAccentProcess"/>
    <dgm:cxn modelId="{D0BC3620-4945-4859-B06F-83B7F05C362A}" type="presParOf" srcId="{0BAA1C31-EC01-4A92-BB39-FF6C4417E781}" destId="{C969723C-A3E9-4315-B74E-B59E29FE51D0}" srcOrd="13" destOrd="0" presId="urn:microsoft.com/office/officeart/2008/layout/AscendingPictureAccentProcess"/>
    <dgm:cxn modelId="{F551CF15-B6C2-4B8F-9517-6F5A345BFD90}" type="presParOf" srcId="{0BAA1C31-EC01-4A92-BB39-FF6C4417E781}" destId="{24D20219-C399-43DB-A625-1CA82663FA26}" srcOrd="14" destOrd="0" presId="urn:microsoft.com/office/officeart/2008/layout/AscendingPictureAccentProcess"/>
    <dgm:cxn modelId="{45862BD5-2245-4FF7-866F-A37EC612FFBC}" type="presParOf" srcId="{0BAA1C31-EC01-4A92-BB39-FF6C4417E781}" destId="{96829A77-77B1-4ABC-8651-79B602E63174}" srcOrd="15" destOrd="0" presId="urn:microsoft.com/office/officeart/2008/layout/AscendingPictureAccentProcess"/>
    <dgm:cxn modelId="{3E50287C-0BB4-4A54-B325-3309BB7ECDCB}" type="presParOf" srcId="{0BAA1C31-EC01-4A92-BB39-FF6C4417E781}" destId="{88BC68E0-4FDF-4EDE-80A4-2EFE6CB14134}" srcOrd="16" destOrd="0" presId="urn:microsoft.com/office/officeart/2008/layout/AscendingPictureAccentProcess"/>
    <dgm:cxn modelId="{FEF27A4C-DEF1-4FF5-833F-7DECA714CE7E}" type="presParOf" srcId="{88BC68E0-4FDF-4EDE-80A4-2EFE6CB14134}" destId="{3AD1B206-B908-4429-A90F-4098ACB80008}" srcOrd="0" destOrd="0" presId="urn:microsoft.com/office/officeart/2008/layout/AscendingPictureAccentProcess"/>
    <dgm:cxn modelId="{13C6E7FD-1212-440B-AA9B-3052A848C4D5}" type="presParOf" srcId="{0BAA1C31-EC01-4A92-BB39-FF6C4417E781}" destId="{F6E058D4-64B4-467E-A771-474B5A32550E}" srcOrd="17" destOrd="0" presId="urn:microsoft.com/office/officeart/2008/layout/AscendingPictureAccentProcess"/>
    <dgm:cxn modelId="{B2E39A99-019A-4811-9E39-7E69B91F4D9B}" type="presParOf" srcId="{0BAA1C31-EC01-4A92-BB39-FF6C4417E781}" destId="{3E01BFF8-EC26-4DA8-9D25-B9FF0C0E557C}" srcOrd="18" destOrd="0" presId="urn:microsoft.com/office/officeart/2008/layout/AscendingPictureAccentProcess"/>
    <dgm:cxn modelId="{6CB86DE9-491D-475E-92EA-4E23F3397BB4}" type="presParOf" srcId="{3E01BFF8-EC26-4DA8-9D25-B9FF0C0E557C}" destId="{EBA3AE05-C34F-45D0-B6A4-14C10E08EDB8}" srcOrd="0" destOrd="0" presId="urn:microsoft.com/office/officeart/2008/layout/AscendingPictureAccentProcess"/>
    <dgm:cxn modelId="{2531D0A9-438C-40FE-970C-FEF36884FFB4}" type="presParOf" srcId="{0BAA1C31-EC01-4A92-BB39-FF6C4417E781}" destId="{FF3FB72E-DA24-4DF2-8F29-322475B4320F}" srcOrd="19" destOrd="0" presId="urn:microsoft.com/office/officeart/2008/layout/AscendingPictureAccentProcess"/>
    <dgm:cxn modelId="{3491D079-E93E-41EE-A24E-CCB7FE03F569}" type="presParOf" srcId="{0BAA1C31-EC01-4A92-BB39-FF6C4417E781}" destId="{04376B2A-5187-4514-9441-E12B7A1ACC3D}" srcOrd="20" destOrd="0" presId="urn:microsoft.com/office/officeart/2008/layout/AscendingPictureAccentProcess"/>
    <dgm:cxn modelId="{29ACAA6E-CF38-451A-806C-D20A04BAB712}" type="presParOf" srcId="{04376B2A-5187-4514-9441-E12B7A1ACC3D}" destId="{D2FB6C4C-542E-4EC1-AAB7-527F28B6DDF6}" srcOrd="0" destOrd="0" presId="urn:microsoft.com/office/officeart/2008/layout/AscendingPictureAccentProcess"/>
    <dgm:cxn modelId="{0C564DD2-B5CF-4573-8432-409DC9821712}" type="presParOf" srcId="{0BAA1C31-EC01-4A92-BB39-FF6C4417E781}" destId="{B77CA408-5C81-4FAA-8B8C-98253576B49C}" srcOrd="21" destOrd="0" presId="urn:microsoft.com/office/officeart/2008/layout/AscendingPictureAccentProcess"/>
    <dgm:cxn modelId="{96666CBD-890E-451B-8A7E-1989E3959939}" type="presParOf" srcId="{0BAA1C31-EC01-4A92-BB39-FF6C4417E781}" destId="{A653828E-398E-4D2E-8506-5B26263D5450}" srcOrd="22" destOrd="0" presId="urn:microsoft.com/office/officeart/2008/layout/AscendingPictureAccentProcess"/>
    <dgm:cxn modelId="{7B87A539-3BED-4999-AA2A-AD3F1821A75D}" type="presParOf" srcId="{A653828E-398E-4D2E-8506-5B26263D5450}" destId="{0F917773-D55A-4CC3-B77C-D17666CDEA1B}" srcOrd="0" destOrd="0" presId="urn:microsoft.com/office/officeart/2008/layout/AscendingPictureAccentProcess"/>
    <dgm:cxn modelId="{B8DC18E8-E536-4D64-9375-3B308EBA3999}" type="presParOf" srcId="{0BAA1C31-EC01-4A92-BB39-FF6C4417E781}" destId="{CEDEF7DC-B757-4E42-8B7B-1CC92A7C8D83}" srcOrd="23" destOrd="0" presId="urn:microsoft.com/office/officeart/2008/layout/AscendingPictureAccentProcess"/>
    <dgm:cxn modelId="{FF4C9235-CD60-426F-80A4-B689B6E87076}" type="presParOf" srcId="{0BAA1C31-EC01-4A92-BB39-FF6C4417E781}" destId="{4F7FCE9A-470B-46F0-9B76-B890CFACBAE8}" srcOrd="24" destOrd="0" presId="urn:microsoft.com/office/officeart/2008/layout/AscendingPictureAccentProcess"/>
    <dgm:cxn modelId="{BE0673BE-8025-488A-9C1B-C528AF5B5BDA}" type="presParOf" srcId="{4F7FCE9A-470B-46F0-9B76-B890CFACBAE8}" destId="{2F47F5DE-66D2-44BA-B464-591086EB745C}" srcOrd="0" destOrd="0" presId="urn:microsoft.com/office/officeart/2008/layout/AscendingPictureAccent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3FD8ED-3092-40E8-BB3C-F36A310A3877}" type="doc">
      <dgm:prSet loTypeId="urn:microsoft.com/office/officeart/2005/8/layout/cycle3" loCatId="cycle" qsTypeId="urn:microsoft.com/office/officeart/2005/8/quickstyle/3d6" qsCatId="3D" csTypeId="urn:microsoft.com/office/officeart/2005/8/colors/colorful1#2" csCatId="colorful" phldr="1"/>
      <dgm:spPr/>
      <dgm:t>
        <a:bodyPr/>
        <a:lstStyle/>
        <a:p>
          <a:pPr rtl="1"/>
          <a:endParaRPr lang="ar-SA"/>
        </a:p>
      </dgm:t>
    </dgm:pt>
    <dgm:pt modelId="{7D156077-FC48-4E00-9279-C0DCC50C887C}">
      <dgm:prSet custT="1"/>
      <dgm:spPr/>
      <dgm:t>
        <a:bodyPr/>
        <a:lstStyle/>
        <a:p>
          <a:pPr rtl="1"/>
          <a:r>
            <a:rPr lang="en-US" sz="2000" b="1" u="none" smtClean="0"/>
            <a:t>SWOT</a:t>
          </a:r>
          <a:endParaRPr lang="ar-SA" sz="2000" b="1" u="none" dirty="0"/>
        </a:p>
      </dgm:t>
    </dgm:pt>
    <dgm:pt modelId="{AB191B58-97BE-4E0F-8C9F-3EE229426A50}" type="parTrans" cxnId="{402191C2-E456-496B-AE55-055AC3E20C21}">
      <dgm:prSet/>
      <dgm:spPr/>
      <dgm:t>
        <a:bodyPr/>
        <a:lstStyle/>
        <a:p>
          <a:pPr rtl="1"/>
          <a:endParaRPr lang="ar-SA"/>
        </a:p>
      </dgm:t>
    </dgm:pt>
    <dgm:pt modelId="{E2F200B1-BFB1-4055-BB5F-BAE852DBF4F3}" type="sibTrans" cxnId="{402191C2-E456-496B-AE55-055AC3E20C21}">
      <dgm:prSet/>
      <dgm:spPr/>
      <dgm:t>
        <a:bodyPr/>
        <a:lstStyle/>
        <a:p>
          <a:pPr rtl="1"/>
          <a:endParaRPr lang="ar-SA"/>
        </a:p>
      </dgm:t>
    </dgm:pt>
    <dgm:pt modelId="{4299C8C0-9EFE-4B56-B3A8-6441731A43E1}">
      <dgm:prSet custT="1"/>
      <dgm:spPr>
        <a:blipFill rotWithShape="0">
          <a:blip xmlns:r="http://schemas.openxmlformats.org/officeDocument/2006/relationships" r:embed="rId1"/>
          <a:stretch>
            <a:fillRect/>
          </a:stretch>
        </a:blipFill>
      </dgm:spPr>
      <dgm:t>
        <a:bodyPr/>
        <a:lstStyle/>
        <a:p>
          <a:pPr rtl="1"/>
          <a:r>
            <a:rPr lang="ar-EG" sz="2000" b="1" smtClean="0">
              <a:latin typeface="Times New Roman" pitchFamily="18" charset="0"/>
              <a:cs typeface="Arial"/>
            </a:rPr>
            <a:t>فن ادارة الوقت</a:t>
          </a:r>
          <a:endParaRPr lang="ar-SA" sz="2000" b="1" dirty="0"/>
        </a:p>
      </dgm:t>
    </dgm:pt>
    <dgm:pt modelId="{129111F7-8952-43A1-9F45-8BD51B0F9F58}" type="parTrans" cxnId="{73239622-025F-43ED-8EDE-065A8B6A2852}">
      <dgm:prSet/>
      <dgm:spPr/>
      <dgm:t>
        <a:bodyPr/>
        <a:lstStyle/>
        <a:p>
          <a:pPr rtl="1"/>
          <a:endParaRPr lang="ar-SA"/>
        </a:p>
      </dgm:t>
    </dgm:pt>
    <dgm:pt modelId="{0FBAECD9-1187-40F4-BF67-7069C9A20415}" type="sibTrans" cxnId="{73239622-025F-43ED-8EDE-065A8B6A2852}">
      <dgm:prSet/>
      <dgm:spPr/>
      <dgm:t>
        <a:bodyPr/>
        <a:lstStyle/>
        <a:p>
          <a:pPr rtl="1"/>
          <a:endParaRPr lang="ar-SA"/>
        </a:p>
      </dgm:t>
    </dgm:pt>
    <dgm:pt modelId="{F611D78A-9E2D-4971-9E73-7AC2581DFC51}">
      <dgm:prSet custT="1"/>
      <dgm:spPr>
        <a:blipFill rotWithShape="0">
          <a:blip xmlns:r="http://schemas.openxmlformats.org/officeDocument/2006/relationships" r:embed="rId2"/>
          <a:stretch>
            <a:fillRect/>
          </a:stretch>
        </a:blipFill>
      </dgm:spPr>
      <dgm:t>
        <a:bodyPr/>
        <a:lstStyle/>
        <a:p>
          <a:pPr rtl="1"/>
          <a:r>
            <a:rPr lang="ar-EG" sz="2000" b="1" smtClean="0">
              <a:latin typeface="Times New Roman" pitchFamily="18" charset="0"/>
              <a:cs typeface="Arial"/>
            </a:rPr>
            <a:t>تعرف على لغة الجسد</a:t>
          </a:r>
          <a:endParaRPr lang="ar-SA" sz="2000" b="1" dirty="0"/>
        </a:p>
      </dgm:t>
    </dgm:pt>
    <dgm:pt modelId="{C7D607EF-6D87-4887-895C-DB14450938E9}" type="parTrans" cxnId="{534AF052-EC70-4970-8D47-07ED9D86F690}">
      <dgm:prSet/>
      <dgm:spPr/>
      <dgm:t>
        <a:bodyPr/>
        <a:lstStyle/>
        <a:p>
          <a:pPr rtl="1"/>
          <a:endParaRPr lang="ar-SA"/>
        </a:p>
      </dgm:t>
    </dgm:pt>
    <dgm:pt modelId="{00E21551-6CE4-4CC5-81C6-7AE7E6B63CF9}" type="sibTrans" cxnId="{534AF052-EC70-4970-8D47-07ED9D86F690}">
      <dgm:prSet/>
      <dgm:spPr/>
      <dgm:t>
        <a:bodyPr/>
        <a:lstStyle/>
        <a:p>
          <a:pPr rtl="1"/>
          <a:endParaRPr lang="ar-SA"/>
        </a:p>
      </dgm:t>
    </dgm:pt>
    <dgm:pt modelId="{D29E24FC-05D5-4E97-98C7-54323AD0F0B5}">
      <dgm:prSet custT="1"/>
      <dgm:spPr>
        <a:blipFill rotWithShape="0">
          <a:blip xmlns:r="http://schemas.openxmlformats.org/officeDocument/2006/relationships" r:embed="rId3"/>
          <a:stretch>
            <a:fillRect/>
          </a:stretch>
        </a:blipFill>
      </dgm:spPr>
      <dgm:t>
        <a:bodyPr/>
        <a:lstStyle/>
        <a:p>
          <a:pPr rtl="1"/>
          <a:r>
            <a:rPr lang="ar-EG" sz="1600" b="1" smtClean="0">
              <a:latin typeface="Times New Roman" pitchFamily="18" charset="0"/>
              <a:cs typeface="Arial"/>
            </a:rPr>
            <a:t>تعلم فن الاقناع </a:t>
          </a:r>
          <a:endParaRPr lang="ar-SA" sz="1600" b="1" dirty="0"/>
        </a:p>
      </dgm:t>
    </dgm:pt>
    <dgm:pt modelId="{7D0F9F06-850F-4690-AA3C-60913BB36118}" type="parTrans" cxnId="{6905999D-F79E-45FB-9253-F75674281729}">
      <dgm:prSet/>
      <dgm:spPr/>
      <dgm:t>
        <a:bodyPr/>
        <a:lstStyle/>
        <a:p>
          <a:pPr rtl="1"/>
          <a:endParaRPr lang="ar-SA"/>
        </a:p>
      </dgm:t>
    </dgm:pt>
    <dgm:pt modelId="{75A502E1-7EE8-4F8E-9976-255DDCA81AE7}" type="sibTrans" cxnId="{6905999D-F79E-45FB-9253-F75674281729}">
      <dgm:prSet/>
      <dgm:spPr/>
      <dgm:t>
        <a:bodyPr/>
        <a:lstStyle/>
        <a:p>
          <a:pPr rtl="1"/>
          <a:endParaRPr lang="ar-SA"/>
        </a:p>
      </dgm:t>
    </dgm:pt>
    <dgm:pt modelId="{DFA6151B-E3BE-45AD-8DE6-A54B258ADD9D}">
      <dgm:prSet custT="1"/>
      <dgm:spPr>
        <a:blipFill rotWithShape="0">
          <a:blip xmlns:r="http://schemas.openxmlformats.org/officeDocument/2006/relationships" r:embed="rId4"/>
          <a:stretch>
            <a:fillRect/>
          </a:stretch>
        </a:blipFill>
      </dgm:spPr>
      <dgm:t>
        <a:bodyPr/>
        <a:lstStyle/>
        <a:p>
          <a:pPr rtl="1"/>
          <a:r>
            <a:rPr lang="ar-EG" sz="2000" b="1" smtClean="0">
              <a:latin typeface="Times New Roman" pitchFamily="18" charset="0"/>
              <a:cs typeface="Arial"/>
            </a:rPr>
            <a:t>كيف تتعامل مع الخلافات</a:t>
          </a:r>
          <a:endParaRPr lang="ar-SA" sz="2000" b="1" dirty="0"/>
        </a:p>
      </dgm:t>
    </dgm:pt>
    <dgm:pt modelId="{1BBC5562-1E6F-45B6-9F9D-3FF24B412B49}" type="parTrans" cxnId="{1D437F20-55B2-4D72-B051-F19422A6D380}">
      <dgm:prSet/>
      <dgm:spPr/>
      <dgm:t>
        <a:bodyPr/>
        <a:lstStyle/>
        <a:p>
          <a:pPr rtl="1"/>
          <a:endParaRPr lang="ar-EG"/>
        </a:p>
      </dgm:t>
    </dgm:pt>
    <dgm:pt modelId="{8DB13E6E-4402-44D6-90BC-BE9723FDA249}" type="sibTrans" cxnId="{1D437F20-55B2-4D72-B051-F19422A6D380}">
      <dgm:prSet/>
      <dgm:spPr/>
      <dgm:t>
        <a:bodyPr/>
        <a:lstStyle/>
        <a:p>
          <a:pPr rtl="1"/>
          <a:endParaRPr lang="ar-EG"/>
        </a:p>
      </dgm:t>
    </dgm:pt>
    <dgm:pt modelId="{A35EFABB-B9D2-4919-85F1-53BA01469B13}">
      <dgm:prSet custT="1"/>
      <dgm:spPr>
        <a:blipFill rotWithShape="0">
          <a:blip xmlns:r="http://schemas.openxmlformats.org/officeDocument/2006/relationships" r:embed="rId1"/>
          <a:stretch>
            <a:fillRect/>
          </a:stretch>
        </a:blipFill>
      </dgm:spPr>
      <dgm:t>
        <a:bodyPr/>
        <a:lstStyle/>
        <a:p>
          <a:pPr rtl="1"/>
          <a:r>
            <a:rPr lang="ar-EG" sz="2000" b="1" smtClean="0">
              <a:latin typeface="Times New Roman" pitchFamily="18" charset="0"/>
              <a:cs typeface="Arial"/>
            </a:rPr>
            <a:t>سيطر على غضبك</a:t>
          </a:r>
          <a:endParaRPr lang="ar-SA" sz="2000" b="1" dirty="0"/>
        </a:p>
      </dgm:t>
    </dgm:pt>
    <dgm:pt modelId="{A606C441-B048-4EAC-8100-894542E162F4}" type="parTrans" cxnId="{68640301-82ED-4A71-B407-68C7EB60BC9A}">
      <dgm:prSet/>
      <dgm:spPr/>
      <dgm:t>
        <a:bodyPr/>
        <a:lstStyle/>
        <a:p>
          <a:pPr rtl="1"/>
          <a:endParaRPr lang="ar-EG"/>
        </a:p>
      </dgm:t>
    </dgm:pt>
    <dgm:pt modelId="{670B1E4D-2153-4AE7-8099-3509FB0685D8}" type="sibTrans" cxnId="{68640301-82ED-4A71-B407-68C7EB60BC9A}">
      <dgm:prSet/>
      <dgm:spPr/>
      <dgm:t>
        <a:bodyPr/>
        <a:lstStyle/>
        <a:p>
          <a:pPr rtl="1"/>
          <a:endParaRPr lang="ar-EG"/>
        </a:p>
      </dgm:t>
    </dgm:pt>
    <dgm:pt modelId="{AAAF8F6C-5957-4152-98E0-621F33D19000}">
      <dgm:prSet custT="1"/>
      <dgm:spPr>
        <a:blipFill rotWithShape="0">
          <a:blip xmlns:r="http://schemas.openxmlformats.org/officeDocument/2006/relationships" r:embed="rId5">
            <a:extLst>
              <a:ext uri="{BEBA8EAE-BF5A-486C-A8C5-ECC9F3942E4B}">
                <a14:imgProps xmlns:a14="http://schemas.microsoft.com/office/drawing/2010/main" xmlns="">
                  <a14:imgLayer r:embed="rId6">
                    <a14:imgEffect>
                      <a14:brightnessContrast bright="-40000" contrast="-40000"/>
                    </a14:imgEffect>
                  </a14:imgLayer>
                </a14:imgProps>
              </a:ext>
            </a:extLst>
          </a:blip>
          <a:stretch>
            <a:fillRect/>
          </a:stretch>
        </a:blipFill>
      </dgm:spPr>
      <dgm:t>
        <a:bodyPr/>
        <a:lstStyle/>
        <a:p>
          <a:pPr rtl="1"/>
          <a:r>
            <a:rPr lang="ar-EG" sz="2000" b="1" smtClean="0">
              <a:latin typeface="Times New Roman" pitchFamily="18" charset="0"/>
              <a:cs typeface="Arial"/>
            </a:rPr>
            <a:t>تعلم فن الانصات</a:t>
          </a:r>
          <a:endParaRPr lang="ar-SA" sz="2000" b="1" dirty="0"/>
        </a:p>
      </dgm:t>
    </dgm:pt>
    <dgm:pt modelId="{FEB91995-E900-4D13-B3E8-8198EC497BA2}" type="parTrans" cxnId="{B4FCB882-CE64-48E8-A5B7-EE5318F7FDD0}">
      <dgm:prSet/>
      <dgm:spPr/>
      <dgm:t>
        <a:bodyPr/>
        <a:lstStyle/>
        <a:p>
          <a:pPr rtl="1"/>
          <a:endParaRPr lang="ar-EG"/>
        </a:p>
      </dgm:t>
    </dgm:pt>
    <dgm:pt modelId="{7DC47EFA-F5F1-4BC4-B111-91CEDEC0B263}" type="sibTrans" cxnId="{B4FCB882-CE64-48E8-A5B7-EE5318F7FDD0}">
      <dgm:prSet/>
      <dgm:spPr/>
      <dgm:t>
        <a:bodyPr/>
        <a:lstStyle/>
        <a:p>
          <a:pPr rtl="1"/>
          <a:endParaRPr lang="ar-EG"/>
        </a:p>
      </dgm:t>
    </dgm:pt>
    <dgm:pt modelId="{45210B7A-FBA6-44C3-AB0D-A45B03550F90}">
      <dgm:prSet custT="1"/>
      <dgm:spPr>
        <a:blipFill rotWithShape="0">
          <a:blip xmlns:r="http://schemas.openxmlformats.org/officeDocument/2006/relationships" r:embed="rId7">
            <a:extLst>
              <a:ext uri="{BEBA8EAE-BF5A-486C-A8C5-ECC9F3942E4B}">
                <a14:imgProps xmlns:a14="http://schemas.microsoft.com/office/drawing/2010/main" xmlns="">
                  <a14:imgLayer r:embed="rId6">
                    <a14:imgEffect>
                      <a14:brightnessContrast contrast="40000"/>
                    </a14:imgEffect>
                  </a14:imgLayer>
                </a14:imgProps>
              </a:ext>
            </a:extLst>
          </a:blip>
          <a:stretch>
            <a:fillRect/>
          </a:stretch>
        </a:blipFill>
      </dgm:spPr>
      <dgm:t>
        <a:bodyPr/>
        <a:lstStyle/>
        <a:p>
          <a:pPr rtl="1"/>
          <a:r>
            <a:rPr lang="ar-EG" sz="2000" b="1" smtClean="0"/>
            <a:t>الوصايا العجيبية</a:t>
          </a:r>
          <a:endParaRPr lang="ar-SA" sz="2000" b="1" dirty="0"/>
        </a:p>
      </dgm:t>
    </dgm:pt>
    <dgm:pt modelId="{700D60A4-CFE2-42DE-B2FA-6D9E7BDC72FF}" type="parTrans" cxnId="{3747ED7B-E45B-47E6-A6E0-A0EB5A6474F8}">
      <dgm:prSet/>
      <dgm:spPr/>
      <dgm:t>
        <a:bodyPr/>
        <a:lstStyle/>
        <a:p>
          <a:pPr rtl="1"/>
          <a:endParaRPr lang="ar-EG"/>
        </a:p>
      </dgm:t>
    </dgm:pt>
    <dgm:pt modelId="{47CCFBC2-7486-4581-AD1A-CC34831BC9C9}" type="sibTrans" cxnId="{3747ED7B-E45B-47E6-A6E0-A0EB5A6474F8}">
      <dgm:prSet/>
      <dgm:spPr/>
      <dgm:t>
        <a:bodyPr/>
        <a:lstStyle/>
        <a:p>
          <a:pPr rtl="1"/>
          <a:endParaRPr lang="ar-EG"/>
        </a:p>
      </dgm:t>
    </dgm:pt>
    <dgm:pt modelId="{63FC5469-9CCB-4523-AE5E-3D72808BB6D2}" type="pres">
      <dgm:prSet presAssocID="{683FD8ED-3092-40E8-BB3C-F36A310A3877}" presName="Name0" presStyleCnt="0">
        <dgm:presLayoutVars>
          <dgm:dir/>
          <dgm:resizeHandles val="exact"/>
        </dgm:presLayoutVars>
      </dgm:prSet>
      <dgm:spPr/>
      <dgm:t>
        <a:bodyPr/>
        <a:lstStyle/>
        <a:p>
          <a:pPr rtl="1"/>
          <a:endParaRPr lang="ar-SA"/>
        </a:p>
      </dgm:t>
    </dgm:pt>
    <dgm:pt modelId="{14351B7A-7FA0-4103-8B91-E9F1416A4BDE}" type="pres">
      <dgm:prSet presAssocID="{683FD8ED-3092-40E8-BB3C-F36A310A3877}" presName="cycle" presStyleCnt="0"/>
      <dgm:spPr/>
      <dgm:t>
        <a:bodyPr/>
        <a:lstStyle/>
        <a:p>
          <a:pPr rtl="1"/>
          <a:endParaRPr lang="ar-SA"/>
        </a:p>
      </dgm:t>
    </dgm:pt>
    <dgm:pt modelId="{E23CECA5-6803-41F7-B47F-C091F357DDED}" type="pres">
      <dgm:prSet presAssocID="{7D156077-FC48-4E00-9279-C0DCC50C887C}" presName="nodeFirstNode" presStyleLbl="node1" presStyleIdx="0" presStyleCnt="8">
        <dgm:presLayoutVars>
          <dgm:bulletEnabled val="1"/>
        </dgm:presLayoutVars>
      </dgm:prSet>
      <dgm:spPr/>
      <dgm:t>
        <a:bodyPr/>
        <a:lstStyle/>
        <a:p>
          <a:pPr rtl="1"/>
          <a:endParaRPr lang="ar-SA"/>
        </a:p>
      </dgm:t>
    </dgm:pt>
    <dgm:pt modelId="{823B69D6-EABD-44B8-B557-A4445BE9D858}" type="pres">
      <dgm:prSet presAssocID="{E2F200B1-BFB1-4055-BB5F-BAE852DBF4F3}" presName="sibTransFirstNode" presStyleLbl="bgShp" presStyleIdx="0" presStyleCnt="1"/>
      <dgm:spPr/>
      <dgm:t>
        <a:bodyPr/>
        <a:lstStyle/>
        <a:p>
          <a:pPr rtl="1"/>
          <a:endParaRPr lang="ar-SA"/>
        </a:p>
      </dgm:t>
    </dgm:pt>
    <dgm:pt modelId="{E4FC657D-04EC-4527-ACE7-2542C82D4137}" type="pres">
      <dgm:prSet presAssocID="{4299C8C0-9EFE-4B56-B3A8-6441731A43E1}" presName="nodeFollowingNodes" presStyleLbl="node1" presStyleIdx="1" presStyleCnt="8" custRadScaleRad="95529" custRadScaleInc="19619">
        <dgm:presLayoutVars>
          <dgm:bulletEnabled val="1"/>
        </dgm:presLayoutVars>
      </dgm:prSet>
      <dgm:spPr/>
      <dgm:t>
        <a:bodyPr/>
        <a:lstStyle/>
        <a:p>
          <a:pPr rtl="1"/>
          <a:endParaRPr lang="ar-SA"/>
        </a:p>
      </dgm:t>
    </dgm:pt>
    <dgm:pt modelId="{626E7E74-A943-41F9-92A5-6B86187D0915}" type="pres">
      <dgm:prSet presAssocID="{F611D78A-9E2D-4971-9E73-7AC2581DFC51}" presName="nodeFollowingNodes" presStyleLbl="node1" presStyleIdx="2" presStyleCnt="8">
        <dgm:presLayoutVars>
          <dgm:bulletEnabled val="1"/>
        </dgm:presLayoutVars>
      </dgm:prSet>
      <dgm:spPr/>
      <dgm:t>
        <a:bodyPr/>
        <a:lstStyle/>
        <a:p>
          <a:pPr rtl="1"/>
          <a:endParaRPr lang="ar-SA"/>
        </a:p>
      </dgm:t>
    </dgm:pt>
    <dgm:pt modelId="{EF6DE290-021F-4F3C-B173-582D126FA912}" type="pres">
      <dgm:prSet presAssocID="{D29E24FC-05D5-4E97-98C7-54323AD0F0B5}" presName="nodeFollowingNodes" presStyleLbl="node1" presStyleIdx="3" presStyleCnt="8">
        <dgm:presLayoutVars>
          <dgm:bulletEnabled val="1"/>
        </dgm:presLayoutVars>
      </dgm:prSet>
      <dgm:spPr/>
      <dgm:t>
        <a:bodyPr/>
        <a:lstStyle/>
        <a:p>
          <a:pPr rtl="1"/>
          <a:endParaRPr lang="ar-SA"/>
        </a:p>
      </dgm:t>
    </dgm:pt>
    <dgm:pt modelId="{18C3530A-74CE-43FB-BD83-8132FA5B36BB}" type="pres">
      <dgm:prSet presAssocID="{DFA6151B-E3BE-45AD-8DE6-A54B258ADD9D}" presName="nodeFollowingNodes" presStyleLbl="node1" presStyleIdx="4" presStyleCnt="8">
        <dgm:presLayoutVars>
          <dgm:bulletEnabled val="1"/>
        </dgm:presLayoutVars>
      </dgm:prSet>
      <dgm:spPr/>
      <dgm:t>
        <a:bodyPr/>
        <a:lstStyle/>
        <a:p>
          <a:pPr rtl="1"/>
          <a:endParaRPr lang="ar-EG"/>
        </a:p>
      </dgm:t>
    </dgm:pt>
    <dgm:pt modelId="{96FEDD57-9110-45D1-99D7-D20EFCFD28B4}" type="pres">
      <dgm:prSet presAssocID="{A35EFABB-B9D2-4919-85F1-53BA01469B13}" presName="nodeFollowingNodes" presStyleLbl="node1" presStyleIdx="5" presStyleCnt="8">
        <dgm:presLayoutVars>
          <dgm:bulletEnabled val="1"/>
        </dgm:presLayoutVars>
      </dgm:prSet>
      <dgm:spPr/>
      <dgm:t>
        <a:bodyPr/>
        <a:lstStyle/>
        <a:p>
          <a:pPr rtl="1"/>
          <a:endParaRPr lang="ar-EG"/>
        </a:p>
      </dgm:t>
    </dgm:pt>
    <dgm:pt modelId="{E618F29D-C5B5-41F0-8A39-D9B243716E5D}" type="pres">
      <dgm:prSet presAssocID="{AAAF8F6C-5957-4152-98E0-621F33D19000}" presName="nodeFollowingNodes" presStyleLbl="node1" presStyleIdx="6" presStyleCnt="8">
        <dgm:presLayoutVars>
          <dgm:bulletEnabled val="1"/>
        </dgm:presLayoutVars>
      </dgm:prSet>
      <dgm:spPr/>
      <dgm:t>
        <a:bodyPr/>
        <a:lstStyle/>
        <a:p>
          <a:pPr rtl="1"/>
          <a:endParaRPr lang="ar-EG"/>
        </a:p>
      </dgm:t>
    </dgm:pt>
    <dgm:pt modelId="{5C8B5A05-6178-4DBD-9D1F-E72CA312BB45}" type="pres">
      <dgm:prSet presAssocID="{45210B7A-FBA6-44C3-AB0D-A45B03550F90}" presName="nodeFollowingNodes" presStyleLbl="node1" presStyleIdx="7" presStyleCnt="8">
        <dgm:presLayoutVars>
          <dgm:bulletEnabled val="1"/>
        </dgm:presLayoutVars>
      </dgm:prSet>
      <dgm:spPr/>
      <dgm:t>
        <a:bodyPr/>
        <a:lstStyle/>
        <a:p>
          <a:pPr rtl="1"/>
          <a:endParaRPr lang="ar-EG"/>
        </a:p>
      </dgm:t>
    </dgm:pt>
  </dgm:ptLst>
  <dgm:cxnLst>
    <dgm:cxn modelId="{1E6EDC3E-3ECF-40F5-ACBD-210CAA5FE923}" type="presOf" srcId="{7D156077-FC48-4E00-9279-C0DCC50C887C}" destId="{E23CECA5-6803-41F7-B47F-C091F357DDED}" srcOrd="0" destOrd="0" presId="urn:microsoft.com/office/officeart/2005/8/layout/cycle3"/>
    <dgm:cxn modelId="{CC95A2E8-DED2-4AAA-82FE-E65F22ACD057}" type="presOf" srcId="{F611D78A-9E2D-4971-9E73-7AC2581DFC51}" destId="{626E7E74-A943-41F9-92A5-6B86187D0915}" srcOrd="0" destOrd="0" presId="urn:microsoft.com/office/officeart/2005/8/layout/cycle3"/>
    <dgm:cxn modelId="{62718A98-61A7-464B-8CEB-F505799624D9}" type="presOf" srcId="{D29E24FC-05D5-4E97-98C7-54323AD0F0B5}" destId="{EF6DE290-021F-4F3C-B173-582D126FA912}" srcOrd="0" destOrd="0" presId="urn:microsoft.com/office/officeart/2005/8/layout/cycle3"/>
    <dgm:cxn modelId="{68640301-82ED-4A71-B407-68C7EB60BC9A}" srcId="{683FD8ED-3092-40E8-BB3C-F36A310A3877}" destId="{A35EFABB-B9D2-4919-85F1-53BA01469B13}" srcOrd="5" destOrd="0" parTransId="{A606C441-B048-4EAC-8100-894542E162F4}" sibTransId="{670B1E4D-2153-4AE7-8099-3509FB0685D8}"/>
    <dgm:cxn modelId="{492A9247-F9F3-4E8F-9F60-FC7E2735ECD4}" type="presOf" srcId="{AAAF8F6C-5957-4152-98E0-621F33D19000}" destId="{E618F29D-C5B5-41F0-8A39-D9B243716E5D}" srcOrd="0" destOrd="0" presId="urn:microsoft.com/office/officeart/2005/8/layout/cycle3"/>
    <dgm:cxn modelId="{DF8EBABB-2B7E-46DA-8518-7DE3182486E7}" type="presOf" srcId="{45210B7A-FBA6-44C3-AB0D-A45B03550F90}" destId="{5C8B5A05-6178-4DBD-9D1F-E72CA312BB45}" srcOrd="0" destOrd="0" presId="urn:microsoft.com/office/officeart/2005/8/layout/cycle3"/>
    <dgm:cxn modelId="{6905999D-F79E-45FB-9253-F75674281729}" srcId="{683FD8ED-3092-40E8-BB3C-F36A310A3877}" destId="{D29E24FC-05D5-4E97-98C7-54323AD0F0B5}" srcOrd="3" destOrd="0" parTransId="{7D0F9F06-850F-4690-AA3C-60913BB36118}" sibTransId="{75A502E1-7EE8-4F8E-9976-255DDCA81AE7}"/>
    <dgm:cxn modelId="{534AF052-EC70-4970-8D47-07ED9D86F690}" srcId="{683FD8ED-3092-40E8-BB3C-F36A310A3877}" destId="{F611D78A-9E2D-4971-9E73-7AC2581DFC51}" srcOrd="2" destOrd="0" parTransId="{C7D607EF-6D87-4887-895C-DB14450938E9}" sibTransId="{00E21551-6CE4-4CC5-81C6-7AE7E6B63CF9}"/>
    <dgm:cxn modelId="{3A5C2BA0-5CF4-418A-BE71-498CE5FD59CF}" type="presOf" srcId="{DFA6151B-E3BE-45AD-8DE6-A54B258ADD9D}" destId="{18C3530A-74CE-43FB-BD83-8132FA5B36BB}" srcOrd="0" destOrd="0" presId="urn:microsoft.com/office/officeart/2005/8/layout/cycle3"/>
    <dgm:cxn modelId="{F756BF98-929E-4A1D-B212-9DC16F5ABCD9}" type="presOf" srcId="{683FD8ED-3092-40E8-BB3C-F36A310A3877}" destId="{63FC5469-9CCB-4523-AE5E-3D72808BB6D2}" srcOrd="0" destOrd="0" presId="urn:microsoft.com/office/officeart/2005/8/layout/cycle3"/>
    <dgm:cxn modelId="{3747ED7B-E45B-47E6-A6E0-A0EB5A6474F8}" srcId="{683FD8ED-3092-40E8-BB3C-F36A310A3877}" destId="{45210B7A-FBA6-44C3-AB0D-A45B03550F90}" srcOrd="7" destOrd="0" parTransId="{700D60A4-CFE2-42DE-B2FA-6D9E7BDC72FF}" sibTransId="{47CCFBC2-7486-4581-AD1A-CC34831BC9C9}"/>
    <dgm:cxn modelId="{1D437F20-55B2-4D72-B051-F19422A6D380}" srcId="{683FD8ED-3092-40E8-BB3C-F36A310A3877}" destId="{DFA6151B-E3BE-45AD-8DE6-A54B258ADD9D}" srcOrd="4" destOrd="0" parTransId="{1BBC5562-1E6F-45B6-9F9D-3FF24B412B49}" sibTransId="{8DB13E6E-4402-44D6-90BC-BE9723FDA249}"/>
    <dgm:cxn modelId="{402191C2-E456-496B-AE55-055AC3E20C21}" srcId="{683FD8ED-3092-40E8-BB3C-F36A310A3877}" destId="{7D156077-FC48-4E00-9279-C0DCC50C887C}" srcOrd="0" destOrd="0" parTransId="{AB191B58-97BE-4E0F-8C9F-3EE229426A50}" sibTransId="{E2F200B1-BFB1-4055-BB5F-BAE852DBF4F3}"/>
    <dgm:cxn modelId="{73239622-025F-43ED-8EDE-065A8B6A2852}" srcId="{683FD8ED-3092-40E8-BB3C-F36A310A3877}" destId="{4299C8C0-9EFE-4B56-B3A8-6441731A43E1}" srcOrd="1" destOrd="0" parTransId="{129111F7-8952-43A1-9F45-8BD51B0F9F58}" sibTransId="{0FBAECD9-1187-40F4-BF67-7069C9A20415}"/>
    <dgm:cxn modelId="{4663A8D1-C5D7-449C-91D0-C781E8F3C3C2}" type="presOf" srcId="{E2F200B1-BFB1-4055-BB5F-BAE852DBF4F3}" destId="{823B69D6-EABD-44B8-B557-A4445BE9D858}" srcOrd="0" destOrd="0" presId="urn:microsoft.com/office/officeart/2005/8/layout/cycle3"/>
    <dgm:cxn modelId="{CC732690-3667-4CDD-8BD2-263182DB309E}" type="presOf" srcId="{A35EFABB-B9D2-4919-85F1-53BA01469B13}" destId="{96FEDD57-9110-45D1-99D7-D20EFCFD28B4}" srcOrd="0" destOrd="0" presId="urn:microsoft.com/office/officeart/2005/8/layout/cycle3"/>
    <dgm:cxn modelId="{40E2669D-FB9D-44EB-B662-A9735C5AC4A1}" type="presOf" srcId="{4299C8C0-9EFE-4B56-B3A8-6441731A43E1}" destId="{E4FC657D-04EC-4527-ACE7-2542C82D4137}" srcOrd="0" destOrd="0" presId="urn:microsoft.com/office/officeart/2005/8/layout/cycle3"/>
    <dgm:cxn modelId="{B4FCB882-CE64-48E8-A5B7-EE5318F7FDD0}" srcId="{683FD8ED-3092-40E8-BB3C-F36A310A3877}" destId="{AAAF8F6C-5957-4152-98E0-621F33D19000}" srcOrd="6" destOrd="0" parTransId="{FEB91995-E900-4D13-B3E8-8198EC497BA2}" sibTransId="{7DC47EFA-F5F1-4BC4-B111-91CEDEC0B263}"/>
    <dgm:cxn modelId="{AEBE73BB-D99B-43D9-BB43-E2B5FF710D18}" type="presParOf" srcId="{63FC5469-9CCB-4523-AE5E-3D72808BB6D2}" destId="{14351B7A-7FA0-4103-8B91-E9F1416A4BDE}" srcOrd="0" destOrd="0" presId="urn:microsoft.com/office/officeart/2005/8/layout/cycle3"/>
    <dgm:cxn modelId="{1D6D1394-835C-4454-A5BF-C4CF1C09252C}" type="presParOf" srcId="{14351B7A-7FA0-4103-8B91-E9F1416A4BDE}" destId="{E23CECA5-6803-41F7-B47F-C091F357DDED}" srcOrd="0" destOrd="0" presId="urn:microsoft.com/office/officeart/2005/8/layout/cycle3"/>
    <dgm:cxn modelId="{0D339712-20F9-44BD-8966-B6392A2717F5}" type="presParOf" srcId="{14351B7A-7FA0-4103-8B91-E9F1416A4BDE}" destId="{823B69D6-EABD-44B8-B557-A4445BE9D858}" srcOrd="1" destOrd="0" presId="urn:microsoft.com/office/officeart/2005/8/layout/cycle3"/>
    <dgm:cxn modelId="{B0DA5D02-7CA6-4DAF-A5D0-A5D89C8D71F5}" type="presParOf" srcId="{14351B7A-7FA0-4103-8B91-E9F1416A4BDE}" destId="{E4FC657D-04EC-4527-ACE7-2542C82D4137}" srcOrd="2" destOrd="0" presId="urn:microsoft.com/office/officeart/2005/8/layout/cycle3"/>
    <dgm:cxn modelId="{D69F3EA8-F6E6-4CCE-8D59-DA246B60B89A}" type="presParOf" srcId="{14351B7A-7FA0-4103-8B91-E9F1416A4BDE}" destId="{626E7E74-A943-41F9-92A5-6B86187D0915}" srcOrd="3" destOrd="0" presId="urn:microsoft.com/office/officeart/2005/8/layout/cycle3"/>
    <dgm:cxn modelId="{4AE7446A-4AA0-4B07-8F02-0EB0DA87D7E2}" type="presParOf" srcId="{14351B7A-7FA0-4103-8B91-E9F1416A4BDE}" destId="{EF6DE290-021F-4F3C-B173-582D126FA912}" srcOrd="4" destOrd="0" presId="urn:microsoft.com/office/officeart/2005/8/layout/cycle3"/>
    <dgm:cxn modelId="{C15C2AE3-8E8F-48E4-A78F-8B49A4487B4F}" type="presParOf" srcId="{14351B7A-7FA0-4103-8B91-E9F1416A4BDE}" destId="{18C3530A-74CE-43FB-BD83-8132FA5B36BB}" srcOrd="5" destOrd="0" presId="urn:microsoft.com/office/officeart/2005/8/layout/cycle3"/>
    <dgm:cxn modelId="{91917912-4057-48D8-9130-9A1D9D060618}" type="presParOf" srcId="{14351B7A-7FA0-4103-8B91-E9F1416A4BDE}" destId="{96FEDD57-9110-45D1-99D7-D20EFCFD28B4}" srcOrd="6" destOrd="0" presId="urn:microsoft.com/office/officeart/2005/8/layout/cycle3"/>
    <dgm:cxn modelId="{B0D16672-CCFD-4641-A3DB-26618BBE8CC4}" type="presParOf" srcId="{14351B7A-7FA0-4103-8B91-E9F1416A4BDE}" destId="{E618F29D-C5B5-41F0-8A39-D9B243716E5D}" srcOrd="7" destOrd="0" presId="urn:microsoft.com/office/officeart/2005/8/layout/cycle3"/>
    <dgm:cxn modelId="{ACA6E4B8-0571-44ED-949D-2447B90705B1}" type="presParOf" srcId="{14351B7A-7FA0-4103-8B91-E9F1416A4BDE}" destId="{5C8B5A05-6178-4DBD-9D1F-E72CA312BB45}" srcOrd="8" destOrd="0" presId="urn:microsoft.com/office/officeart/2005/8/layout/cycle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E8F7CA-4373-4A87-A0A0-6886AAAE7AFA}"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pPr rtl="1"/>
          <a:endParaRPr lang="ar-EG"/>
        </a:p>
      </dgm:t>
    </dgm:pt>
    <dgm:pt modelId="{793E8408-314F-4AE1-A82C-0D50ACBDCB13}">
      <dgm:prSet phldrT="[Text]" custT="1"/>
      <dgm:spPr/>
      <dgm:t>
        <a:bodyPr/>
        <a:lstStyle/>
        <a:p>
          <a:pPr rtl="1"/>
          <a:r>
            <a:rPr lang="ar-SA" sz="2200" dirty="0" smtClean="0"/>
            <a:t>وضوح الهدف وعدم كونه مبهمًا أو ضبابيًّا يعد من السمات المهمة للأهداف. كما أنه لا يكفي أن يكون الهدف واضحًا فحسب، بل لابد من تحديده ووصفه. ولتوضيح ذلك، أنظر الأمثلة التالية</a:t>
          </a:r>
          <a:endParaRPr lang="ar-EG" sz="2200" dirty="0"/>
        </a:p>
      </dgm:t>
    </dgm:pt>
    <dgm:pt modelId="{3D0EADFD-FB0B-4A1B-A065-FEC3D732DD92}" type="parTrans" cxnId="{7B8FDFE1-E2FC-4CF4-93CE-D33C8600CB59}">
      <dgm:prSet/>
      <dgm:spPr/>
      <dgm:t>
        <a:bodyPr/>
        <a:lstStyle/>
        <a:p>
          <a:pPr rtl="1"/>
          <a:endParaRPr lang="ar-EG"/>
        </a:p>
      </dgm:t>
    </dgm:pt>
    <dgm:pt modelId="{7522F194-517F-402D-BCF5-D4A72DEEB258}" type="sibTrans" cxnId="{7B8FDFE1-E2FC-4CF4-93CE-D33C8600CB59}">
      <dgm:prSet/>
      <dgm:spPr/>
      <dgm:t>
        <a:bodyPr/>
        <a:lstStyle/>
        <a:p>
          <a:pPr rtl="1"/>
          <a:endParaRPr lang="ar-EG"/>
        </a:p>
      </dgm:t>
    </dgm:pt>
    <dgm:pt modelId="{48FE0E74-861D-486A-BD5E-31327FE148D7}" type="pres">
      <dgm:prSet presAssocID="{75E8F7CA-4373-4A87-A0A0-6886AAAE7AFA}" presName="diagram" presStyleCnt="0">
        <dgm:presLayoutVars>
          <dgm:dir/>
        </dgm:presLayoutVars>
      </dgm:prSet>
      <dgm:spPr/>
      <dgm:t>
        <a:bodyPr/>
        <a:lstStyle/>
        <a:p>
          <a:pPr rtl="1"/>
          <a:endParaRPr lang="ar-EG"/>
        </a:p>
      </dgm:t>
    </dgm:pt>
    <dgm:pt modelId="{D96CF44A-54CE-4C1F-9235-88001D27FEE6}" type="pres">
      <dgm:prSet presAssocID="{793E8408-314F-4AE1-A82C-0D50ACBDCB13}" presName="composite" presStyleCnt="0"/>
      <dgm:spPr/>
    </dgm:pt>
    <dgm:pt modelId="{71241A7F-BE6E-459B-9602-313C41AC8673}" type="pres">
      <dgm:prSet presAssocID="{793E8408-314F-4AE1-A82C-0D50ACBDCB13}" presName="Image" presStyleLbl="bgShp" presStyleIdx="0" presStyleCnt="1" custScaleY="80908"/>
      <dgm:spPr>
        <a:blipFill rotWithShape="1">
          <a:blip xmlns:r="http://schemas.openxmlformats.org/officeDocument/2006/relationships" r:embed="rId1"/>
          <a:stretch>
            <a:fillRect/>
          </a:stretch>
        </a:blipFill>
      </dgm:spPr>
      <dgm:t>
        <a:bodyPr/>
        <a:lstStyle/>
        <a:p>
          <a:pPr rtl="1"/>
          <a:endParaRPr lang="ar-EG"/>
        </a:p>
      </dgm:t>
    </dgm:pt>
    <dgm:pt modelId="{8C44FA8E-66E1-420C-96E5-B183122E741E}" type="pres">
      <dgm:prSet presAssocID="{793E8408-314F-4AE1-A82C-0D50ACBDCB13}" presName="Parent" presStyleLbl="node0" presStyleIdx="0" presStyleCnt="1" custScaleX="120957" custScaleY="145832">
        <dgm:presLayoutVars>
          <dgm:bulletEnabled val="1"/>
        </dgm:presLayoutVars>
      </dgm:prSet>
      <dgm:spPr/>
      <dgm:t>
        <a:bodyPr/>
        <a:lstStyle/>
        <a:p>
          <a:pPr rtl="1"/>
          <a:endParaRPr lang="ar-EG"/>
        </a:p>
      </dgm:t>
    </dgm:pt>
  </dgm:ptLst>
  <dgm:cxnLst>
    <dgm:cxn modelId="{7B8FDFE1-E2FC-4CF4-93CE-D33C8600CB59}" srcId="{75E8F7CA-4373-4A87-A0A0-6886AAAE7AFA}" destId="{793E8408-314F-4AE1-A82C-0D50ACBDCB13}" srcOrd="0" destOrd="0" parTransId="{3D0EADFD-FB0B-4A1B-A065-FEC3D732DD92}" sibTransId="{7522F194-517F-402D-BCF5-D4A72DEEB258}"/>
    <dgm:cxn modelId="{716063D5-E8BF-4143-B112-B53717287073}" type="presOf" srcId="{75E8F7CA-4373-4A87-A0A0-6886AAAE7AFA}" destId="{48FE0E74-861D-486A-BD5E-31327FE148D7}" srcOrd="0" destOrd="0" presId="urn:microsoft.com/office/officeart/2008/layout/BendingPictureCaption"/>
    <dgm:cxn modelId="{E6B08233-576B-4559-9EE4-326A27D36F7B}" type="presOf" srcId="{793E8408-314F-4AE1-A82C-0D50ACBDCB13}" destId="{8C44FA8E-66E1-420C-96E5-B183122E741E}" srcOrd="0" destOrd="0" presId="urn:microsoft.com/office/officeart/2008/layout/BendingPictureCaption"/>
    <dgm:cxn modelId="{A1A7FD23-BA89-4CB4-9F0F-7516CBF22A59}" type="presParOf" srcId="{48FE0E74-861D-486A-BD5E-31327FE148D7}" destId="{D96CF44A-54CE-4C1F-9235-88001D27FEE6}" srcOrd="0" destOrd="0" presId="urn:microsoft.com/office/officeart/2008/layout/BendingPictureCaption"/>
    <dgm:cxn modelId="{BAAA11B6-81DF-489E-893D-17D439EACE74}" type="presParOf" srcId="{D96CF44A-54CE-4C1F-9235-88001D27FEE6}" destId="{71241A7F-BE6E-459B-9602-313C41AC8673}" srcOrd="0" destOrd="0" presId="urn:microsoft.com/office/officeart/2008/layout/BendingPictureCaption"/>
    <dgm:cxn modelId="{AE8D443B-5974-4C83-AE24-793C6DB8608B}" type="presParOf" srcId="{D96CF44A-54CE-4C1F-9235-88001D27FEE6}" destId="{8C44FA8E-66E1-420C-96E5-B183122E741E}" srcOrd="1" destOrd="0" presId="urn:microsoft.com/office/officeart/2008/layout/BendingPictureCaption"/>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E8F7CA-4373-4A87-A0A0-6886AAAE7AFA}"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pPr rtl="1"/>
          <a:endParaRPr lang="ar-EG"/>
        </a:p>
      </dgm:t>
    </dgm:pt>
    <dgm:pt modelId="{793E8408-314F-4AE1-A82C-0D50ACBDCB13}">
      <dgm:prSet phldrT="[Text]" custT="1"/>
      <dgm:spPr/>
      <dgm:t>
        <a:bodyPr/>
        <a:lstStyle/>
        <a:p>
          <a:pPr rtl="1"/>
          <a:r>
            <a:rPr lang="ar-EG" sz="2200" dirty="0" smtClean="0"/>
            <a:t>المقصود من كون الأهداف مقاسة ومحسوبة هو القدرة على قياسها بشكل عملي وإمكانية حساب وتقييم مدى الإنجاز فيها، فعلى سبيل المثال</a:t>
          </a:r>
          <a:endParaRPr lang="ar-EG" sz="2200" dirty="0"/>
        </a:p>
      </dgm:t>
    </dgm:pt>
    <dgm:pt modelId="{3D0EADFD-FB0B-4A1B-A065-FEC3D732DD92}" type="parTrans" cxnId="{7B8FDFE1-E2FC-4CF4-93CE-D33C8600CB59}">
      <dgm:prSet/>
      <dgm:spPr/>
      <dgm:t>
        <a:bodyPr/>
        <a:lstStyle/>
        <a:p>
          <a:pPr rtl="1"/>
          <a:endParaRPr lang="ar-EG"/>
        </a:p>
      </dgm:t>
    </dgm:pt>
    <dgm:pt modelId="{7522F194-517F-402D-BCF5-D4A72DEEB258}" type="sibTrans" cxnId="{7B8FDFE1-E2FC-4CF4-93CE-D33C8600CB59}">
      <dgm:prSet/>
      <dgm:spPr/>
      <dgm:t>
        <a:bodyPr/>
        <a:lstStyle/>
        <a:p>
          <a:pPr rtl="1"/>
          <a:endParaRPr lang="ar-EG"/>
        </a:p>
      </dgm:t>
    </dgm:pt>
    <dgm:pt modelId="{48FE0E74-861D-486A-BD5E-31327FE148D7}" type="pres">
      <dgm:prSet presAssocID="{75E8F7CA-4373-4A87-A0A0-6886AAAE7AFA}" presName="diagram" presStyleCnt="0">
        <dgm:presLayoutVars>
          <dgm:dir/>
        </dgm:presLayoutVars>
      </dgm:prSet>
      <dgm:spPr/>
      <dgm:t>
        <a:bodyPr/>
        <a:lstStyle/>
        <a:p>
          <a:pPr rtl="1"/>
          <a:endParaRPr lang="ar-EG"/>
        </a:p>
      </dgm:t>
    </dgm:pt>
    <dgm:pt modelId="{D96CF44A-54CE-4C1F-9235-88001D27FEE6}" type="pres">
      <dgm:prSet presAssocID="{793E8408-314F-4AE1-A82C-0D50ACBDCB13}" presName="composite" presStyleCnt="0"/>
      <dgm:spPr/>
    </dgm:pt>
    <dgm:pt modelId="{71241A7F-BE6E-459B-9602-313C41AC8673}" type="pres">
      <dgm:prSet presAssocID="{793E8408-314F-4AE1-A82C-0D50ACBDCB13}" presName="Image" presStyleLbl="bgShp" presStyleIdx="0" presStyleCnt="1" custScaleY="80908"/>
      <dgm:spPr>
        <a:blipFill rotWithShape="1">
          <a:blip xmlns:r="http://schemas.openxmlformats.org/officeDocument/2006/relationships" r:embed="rId1"/>
          <a:stretch>
            <a:fillRect/>
          </a:stretch>
        </a:blipFill>
      </dgm:spPr>
      <dgm:t>
        <a:bodyPr/>
        <a:lstStyle/>
        <a:p>
          <a:pPr rtl="1"/>
          <a:endParaRPr lang="ar-EG"/>
        </a:p>
      </dgm:t>
    </dgm:pt>
    <dgm:pt modelId="{8C44FA8E-66E1-420C-96E5-B183122E741E}" type="pres">
      <dgm:prSet presAssocID="{793E8408-314F-4AE1-A82C-0D50ACBDCB13}" presName="Parent" presStyleLbl="node0" presStyleIdx="0" presStyleCnt="1" custScaleY="140925">
        <dgm:presLayoutVars>
          <dgm:bulletEnabled val="1"/>
        </dgm:presLayoutVars>
      </dgm:prSet>
      <dgm:spPr/>
      <dgm:t>
        <a:bodyPr/>
        <a:lstStyle/>
        <a:p>
          <a:pPr rtl="1"/>
          <a:endParaRPr lang="ar-EG"/>
        </a:p>
      </dgm:t>
    </dgm:pt>
  </dgm:ptLst>
  <dgm:cxnLst>
    <dgm:cxn modelId="{7B8FDFE1-E2FC-4CF4-93CE-D33C8600CB59}" srcId="{75E8F7CA-4373-4A87-A0A0-6886AAAE7AFA}" destId="{793E8408-314F-4AE1-A82C-0D50ACBDCB13}" srcOrd="0" destOrd="0" parTransId="{3D0EADFD-FB0B-4A1B-A065-FEC3D732DD92}" sibTransId="{7522F194-517F-402D-BCF5-D4A72DEEB258}"/>
    <dgm:cxn modelId="{1A1A00DD-3720-4E85-84BF-25C0AC700114}" type="presOf" srcId="{75E8F7CA-4373-4A87-A0A0-6886AAAE7AFA}" destId="{48FE0E74-861D-486A-BD5E-31327FE148D7}" srcOrd="0" destOrd="0" presId="urn:microsoft.com/office/officeart/2008/layout/BendingPictureCaption"/>
    <dgm:cxn modelId="{73D9225B-6E14-46FC-8C5E-0A206913BAAB}" type="presOf" srcId="{793E8408-314F-4AE1-A82C-0D50ACBDCB13}" destId="{8C44FA8E-66E1-420C-96E5-B183122E741E}" srcOrd="0" destOrd="0" presId="urn:microsoft.com/office/officeart/2008/layout/BendingPictureCaption"/>
    <dgm:cxn modelId="{2346667E-0037-4CAD-8851-F4C9A142AD1F}" type="presParOf" srcId="{48FE0E74-861D-486A-BD5E-31327FE148D7}" destId="{D96CF44A-54CE-4C1F-9235-88001D27FEE6}" srcOrd="0" destOrd="0" presId="urn:microsoft.com/office/officeart/2008/layout/BendingPictureCaption"/>
    <dgm:cxn modelId="{62763B08-E819-43F5-A228-E462C7557D2F}" type="presParOf" srcId="{D96CF44A-54CE-4C1F-9235-88001D27FEE6}" destId="{71241A7F-BE6E-459B-9602-313C41AC8673}" srcOrd="0" destOrd="0" presId="urn:microsoft.com/office/officeart/2008/layout/BendingPictureCaption"/>
    <dgm:cxn modelId="{52ADC25D-ED5A-4101-8536-8920BB0350BD}" type="presParOf" srcId="{D96CF44A-54CE-4C1F-9235-88001D27FEE6}" destId="{8C44FA8E-66E1-420C-96E5-B183122E741E}" srcOrd="1" destOrd="0" presId="urn:microsoft.com/office/officeart/2008/layout/BendingPictureCaption"/>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E8F7CA-4373-4A87-A0A0-6886AAAE7AFA}"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pPr rtl="1"/>
          <a:endParaRPr lang="ar-EG"/>
        </a:p>
      </dgm:t>
    </dgm:pt>
    <dgm:pt modelId="{793E8408-314F-4AE1-A82C-0D50ACBDCB13}">
      <dgm:prSet phldrT="[Text]" custT="1"/>
      <dgm:spPr/>
      <dgm:t>
        <a:bodyPr/>
        <a:lstStyle/>
        <a:p>
          <a:pPr rtl="1"/>
          <a:r>
            <a:rPr lang="ar-EG" sz="2200" dirty="0" smtClean="0"/>
            <a:t>عندما نعين الأهداف الأكثر أهمية لنا، نبدأ بتحديد طرق جعلها تتشكل بطريقة صحيحة، فنقوم بتحسين مواقفنا وقدراتنا ومهاراتنا وإمكانياتنا المادية لتبلغ منزلة تلكم الأهداف، ونبدأ برؤية الفرص التي كانت قد فحصت مسبقًا لتقربك أكثر من تحقيق أهدافك. تستتطيع تنفيذ معظم الأهداف التي تضعها أيًّا كانت إذا قمت بالتخطيط الحكيم للخطوات وتأسيس إطار زمني يسمح بتنفيذ هذه الخطوات</a:t>
          </a:r>
          <a:endParaRPr lang="ar-EG" sz="2200" dirty="0"/>
        </a:p>
      </dgm:t>
    </dgm:pt>
    <dgm:pt modelId="{3D0EADFD-FB0B-4A1B-A065-FEC3D732DD92}" type="parTrans" cxnId="{7B8FDFE1-E2FC-4CF4-93CE-D33C8600CB59}">
      <dgm:prSet/>
      <dgm:spPr/>
      <dgm:t>
        <a:bodyPr/>
        <a:lstStyle/>
        <a:p>
          <a:pPr rtl="1"/>
          <a:endParaRPr lang="ar-EG"/>
        </a:p>
      </dgm:t>
    </dgm:pt>
    <dgm:pt modelId="{7522F194-517F-402D-BCF5-D4A72DEEB258}" type="sibTrans" cxnId="{7B8FDFE1-E2FC-4CF4-93CE-D33C8600CB59}">
      <dgm:prSet/>
      <dgm:spPr/>
      <dgm:t>
        <a:bodyPr/>
        <a:lstStyle/>
        <a:p>
          <a:pPr rtl="1"/>
          <a:endParaRPr lang="ar-EG"/>
        </a:p>
      </dgm:t>
    </dgm:pt>
    <dgm:pt modelId="{48FE0E74-861D-486A-BD5E-31327FE148D7}" type="pres">
      <dgm:prSet presAssocID="{75E8F7CA-4373-4A87-A0A0-6886AAAE7AFA}" presName="diagram" presStyleCnt="0">
        <dgm:presLayoutVars>
          <dgm:dir/>
        </dgm:presLayoutVars>
      </dgm:prSet>
      <dgm:spPr/>
      <dgm:t>
        <a:bodyPr/>
        <a:lstStyle/>
        <a:p>
          <a:pPr rtl="1"/>
          <a:endParaRPr lang="ar-EG"/>
        </a:p>
      </dgm:t>
    </dgm:pt>
    <dgm:pt modelId="{D96CF44A-54CE-4C1F-9235-88001D27FEE6}" type="pres">
      <dgm:prSet presAssocID="{793E8408-314F-4AE1-A82C-0D50ACBDCB13}" presName="composite" presStyleCnt="0"/>
      <dgm:spPr/>
    </dgm:pt>
    <dgm:pt modelId="{71241A7F-BE6E-459B-9602-313C41AC8673}" type="pres">
      <dgm:prSet presAssocID="{793E8408-314F-4AE1-A82C-0D50ACBDCB13}" presName="Image" presStyleLbl="bgShp" presStyleIdx="0" presStyleCnt="1" custScaleX="83644" custScaleY="58250"/>
      <dgm:spPr>
        <a:blipFill rotWithShape="1">
          <a:blip xmlns:r="http://schemas.openxmlformats.org/officeDocument/2006/relationships" r:embed="rId1"/>
          <a:stretch>
            <a:fillRect/>
          </a:stretch>
        </a:blipFill>
      </dgm:spPr>
      <dgm:t>
        <a:bodyPr/>
        <a:lstStyle/>
        <a:p>
          <a:pPr rtl="1"/>
          <a:endParaRPr lang="ar-EG"/>
        </a:p>
      </dgm:t>
    </dgm:pt>
    <dgm:pt modelId="{8C44FA8E-66E1-420C-96E5-B183122E741E}" type="pres">
      <dgm:prSet presAssocID="{793E8408-314F-4AE1-A82C-0D50ACBDCB13}" presName="Parent" presStyleLbl="node0" presStyleIdx="0" presStyleCnt="1" custScaleX="117058" custScaleY="255256">
        <dgm:presLayoutVars>
          <dgm:bulletEnabled val="1"/>
        </dgm:presLayoutVars>
      </dgm:prSet>
      <dgm:spPr/>
      <dgm:t>
        <a:bodyPr/>
        <a:lstStyle/>
        <a:p>
          <a:pPr rtl="1"/>
          <a:endParaRPr lang="ar-EG"/>
        </a:p>
      </dgm:t>
    </dgm:pt>
  </dgm:ptLst>
  <dgm:cxnLst>
    <dgm:cxn modelId="{7B8FDFE1-E2FC-4CF4-93CE-D33C8600CB59}" srcId="{75E8F7CA-4373-4A87-A0A0-6886AAAE7AFA}" destId="{793E8408-314F-4AE1-A82C-0D50ACBDCB13}" srcOrd="0" destOrd="0" parTransId="{3D0EADFD-FB0B-4A1B-A065-FEC3D732DD92}" sibTransId="{7522F194-517F-402D-BCF5-D4A72DEEB258}"/>
    <dgm:cxn modelId="{ABB9DC09-9E26-4B16-9CC5-26449708FF40}" type="presOf" srcId="{75E8F7CA-4373-4A87-A0A0-6886AAAE7AFA}" destId="{48FE0E74-861D-486A-BD5E-31327FE148D7}" srcOrd="0" destOrd="0" presId="urn:microsoft.com/office/officeart/2008/layout/BendingPictureCaption"/>
    <dgm:cxn modelId="{234C7083-B702-4EAF-AD35-8B69EC2A29BD}" type="presOf" srcId="{793E8408-314F-4AE1-A82C-0D50ACBDCB13}" destId="{8C44FA8E-66E1-420C-96E5-B183122E741E}" srcOrd="0" destOrd="0" presId="urn:microsoft.com/office/officeart/2008/layout/BendingPictureCaption"/>
    <dgm:cxn modelId="{72CDEA7E-4C14-4CC3-9B13-2334338E53E7}" type="presParOf" srcId="{48FE0E74-861D-486A-BD5E-31327FE148D7}" destId="{D96CF44A-54CE-4C1F-9235-88001D27FEE6}" srcOrd="0" destOrd="0" presId="urn:microsoft.com/office/officeart/2008/layout/BendingPictureCaption"/>
    <dgm:cxn modelId="{F4D2743D-D3D1-42A8-87D4-0DE2067DF538}" type="presParOf" srcId="{D96CF44A-54CE-4C1F-9235-88001D27FEE6}" destId="{71241A7F-BE6E-459B-9602-313C41AC8673}" srcOrd="0" destOrd="0" presId="urn:microsoft.com/office/officeart/2008/layout/BendingPictureCaption"/>
    <dgm:cxn modelId="{9B1407D9-F54D-4536-A5A9-CC946396FF37}" type="presParOf" srcId="{D96CF44A-54CE-4C1F-9235-88001D27FEE6}" destId="{8C44FA8E-66E1-420C-96E5-B183122E741E}" srcOrd="1" destOrd="0" presId="urn:microsoft.com/office/officeart/2008/layout/BendingPictureCaption"/>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E8F7CA-4373-4A87-A0A0-6886AAAE7AFA}"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pPr rtl="1"/>
          <a:endParaRPr lang="ar-EG"/>
        </a:p>
      </dgm:t>
    </dgm:pt>
    <dgm:pt modelId="{793E8408-314F-4AE1-A82C-0D50ACBDCB13}">
      <dgm:prSet phldrT="[Text]" custT="1"/>
      <dgm:spPr/>
      <dgm:t>
        <a:bodyPr/>
        <a:lstStyle/>
        <a:p>
          <a:pPr rtl="1"/>
          <a:r>
            <a:rPr lang="ar-EG" sz="2200" dirty="0" smtClean="0"/>
            <a:t>يجب أن تكون متأكدًا من أن الأهداف ملائمة وواقعية حتى يمكنك بلوغ ما تصبو إليه، وإذا لم تستطع تحقيق ذلك فقد تصاب بشيء من فقدان الحماس، وعندئذٍ قد تضطر للتخلي عنها</a:t>
          </a:r>
          <a:endParaRPr lang="ar-EG" sz="2200" dirty="0"/>
        </a:p>
      </dgm:t>
    </dgm:pt>
    <dgm:pt modelId="{3D0EADFD-FB0B-4A1B-A065-FEC3D732DD92}" type="parTrans" cxnId="{7B8FDFE1-E2FC-4CF4-93CE-D33C8600CB59}">
      <dgm:prSet/>
      <dgm:spPr/>
      <dgm:t>
        <a:bodyPr/>
        <a:lstStyle/>
        <a:p>
          <a:pPr rtl="1"/>
          <a:endParaRPr lang="ar-EG"/>
        </a:p>
      </dgm:t>
    </dgm:pt>
    <dgm:pt modelId="{7522F194-517F-402D-BCF5-D4A72DEEB258}" type="sibTrans" cxnId="{7B8FDFE1-E2FC-4CF4-93CE-D33C8600CB59}">
      <dgm:prSet/>
      <dgm:spPr/>
      <dgm:t>
        <a:bodyPr/>
        <a:lstStyle/>
        <a:p>
          <a:pPr rtl="1"/>
          <a:endParaRPr lang="ar-EG"/>
        </a:p>
      </dgm:t>
    </dgm:pt>
    <dgm:pt modelId="{48FE0E74-861D-486A-BD5E-31327FE148D7}" type="pres">
      <dgm:prSet presAssocID="{75E8F7CA-4373-4A87-A0A0-6886AAAE7AFA}" presName="diagram" presStyleCnt="0">
        <dgm:presLayoutVars>
          <dgm:dir/>
        </dgm:presLayoutVars>
      </dgm:prSet>
      <dgm:spPr/>
      <dgm:t>
        <a:bodyPr/>
        <a:lstStyle/>
        <a:p>
          <a:pPr rtl="1"/>
          <a:endParaRPr lang="ar-EG"/>
        </a:p>
      </dgm:t>
    </dgm:pt>
    <dgm:pt modelId="{D96CF44A-54CE-4C1F-9235-88001D27FEE6}" type="pres">
      <dgm:prSet presAssocID="{793E8408-314F-4AE1-A82C-0D50ACBDCB13}" presName="composite" presStyleCnt="0"/>
      <dgm:spPr/>
    </dgm:pt>
    <dgm:pt modelId="{71241A7F-BE6E-459B-9602-313C41AC8673}" type="pres">
      <dgm:prSet presAssocID="{793E8408-314F-4AE1-A82C-0D50ACBDCB13}" presName="Image" presStyleLbl="bgShp" presStyleIdx="0" presStyleCnt="1" custScaleY="80908"/>
      <dgm:spPr>
        <a:blipFill rotWithShape="1">
          <a:blip xmlns:r="http://schemas.openxmlformats.org/officeDocument/2006/relationships" r:embed="rId1"/>
          <a:stretch>
            <a:fillRect/>
          </a:stretch>
        </a:blipFill>
      </dgm:spPr>
      <dgm:t>
        <a:bodyPr/>
        <a:lstStyle/>
        <a:p>
          <a:pPr rtl="1"/>
          <a:endParaRPr lang="ar-EG"/>
        </a:p>
      </dgm:t>
    </dgm:pt>
    <dgm:pt modelId="{8C44FA8E-66E1-420C-96E5-B183122E741E}" type="pres">
      <dgm:prSet presAssocID="{793E8408-314F-4AE1-A82C-0D50ACBDCB13}" presName="Parent" presStyleLbl="node0" presStyleIdx="0" presStyleCnt="1" custScaleY="191002">
        <dgm:presLayoutVars>
          <dgm:bulletEnabled val="1"/>
        </dgm:presLayoutVars>
      </dgm:prSet>
      <dgm:spPr/>
      <dgm:t>
        <a:bodyPr/>
        <a:lstStyle/>
        <a:p>
          <a:pPr rtl="1"/>
          <a:endParaRPr lang="ar-EG"/>
        </a:p>
      </dgm:t>
    </dgm:pt>
  </dgm:ptLst>
  <dgm:cxnLst>
    <dgm:cxn modelId="{7B8FDFE1-E2FC-4CF4-93CE-D33C8600CB59}" srcId="{75E8F7CA-4373-4A87-A0A0-6886AAAE7AFA}" destId="{793E8408-314F-4AE1-A82C-0D50ACBDCB13}" srcOrd="0" destOrd="0" parTransId="{3D0EADFD-FB0B-4A1B-A065-FEC3D732DD92}" sibTransId="{7522F194-517F-402D-BCF5-D4A72DEEB258}"/>
    <dgm:cxn modelId="{4FFBCE18-AB2A-40B1-9D6C-F5F24E9AEE3C}" type="presOf" srcId="{75E8F7CA-4373-4A87-A0A0-6886AAAE7AFA}" destId="{48FE0E74-861D-486A-BD5E-31327FE148D7}" srcOrd="0" destOrd="0" presId="urn:microsoft.com/office/officeart/2008/layout/BendingPictureCaption"/>
    <dgm:cxn modelId="{F6ABED00-29A8-4034-81CF-27B7F374BE94}" type="presOf" srcId="{793E8408-314F-4AE1-A82C-0D50ACBDCB13}" destId="{8C44FA8E-66E1-420C-96E5-B183122E741E}" srcOrd="0" destOrd="0" presId="urn:microsoft.com/office/officeart/2008/layout/BendingPictureCaption"/>
    <dgm:cxn modelId="{EAD74CE0-9D4B-46A2-AFF2-214CFDD4F79A}" type="presParOf" srcId="{48FE0E74-861D-486A-BD5E-31327FE148D7}" destId="{D96CF44A-54CE-4C1F-9235-88001D27FEE6}" srcOrd="0" destOrd="0" presId="urn:microsoft.com/office/officeart/2008/layout/BendingPictureCaption"/>
    <dgm:cxn modelId="{CC3BC001-7418-422A-A830-38D074B3F5C1}" type="presParOf" srcId="{D96CF44A-54CE-4C1F-9235-88001D27FEE6}" destId="{71241A7F-BE6E-459B-9602-313C41AC8673}" srcOrd="0" destOrd="0" presId="urn:microsoft.com/office/officeart/2008/layout/BendingPictureCaption"/>
    <dgm:cxn modelId="{AC80B8DB-6CF1-4A7A-9305-15F2491A263B}" type="presParOf" srcId="{D96CF44A-54CE-4C1F-9235-88001D27FEE6}" destId="{8C44FA8E-66E1-420C-96E5-B183122E741E}" srcOrd="1" destOrd="0" presId="urn:microsoft.com/office/officeart/2008/layout/BendingPictureCaption"/>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5E8F7CA-4373-4A87-A0A0-6886AAAE7AFA}"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pPr rtl="1"/>
          <a:endParaRPr lang="ar-EG"/>
        </a:p>
      </dgm:t>
    </dgm:pt>
    <dgm:pt modelId="{793E8408-314F-4AE1-A82C-0D50ACBDCB13}">
      <dgm:prSet phldrT="[Text]" custT="1"/>
      <dgm:spPr/>
      <dgm:t>
        <a:bodyPr/>
        <a:lstStyle/>
        <a:p>
          <a:pPr algn="justLow" rtl="1"/>
          <a:r>
            <a:rPr lang="ar-EG" sz="2200" dirty="0" smtClean="0"/>
            <a:t>لا يكفي أن يكون الهدف واضحًا ومحددًا فحسب، بل لا بد من تحديده بزمن مناسب حتى نتمكن من إنجازه وتنفيذه. فإذا لم يوضع للهدف فترة زمنية محددة لتنفيذه فسيبقى أملاً ورغبة وليس هدفًا له سمة الفاعلية والتطبيق. لاحظ الفرق بين كل هدف ونظيره في الأمثلة التالية وستجد أن الأهداف المنضبطة بزمن محدد من الممكن تحقيقها ووضع آلية دقيقة لذلك، أما الأهداف المفتوحة في مدة تحقيقها فمن الواضح أنه يمكن أن يطول بها الأمل دون أن تجد طريقها للتنفيذ</a:t>
          </a:r>
          <a:endParaRPr lang="ar-EG" sz="2200" dirty="0"/>
        </a:p>
      </dgm:t>
    </dgm:pt>
    <dgm:pt modelId="{3D0EADFD-FB0B-4A1B-A065-FEC3D732DD92}" type="parTrans" cxnId="{7B8FDFE1-E2FC-4CF4-93CE-D33C8600CB59}">
      <dgm:prSet/>
      <dgm:spPr/>
      <dgm:t>
        <a:bodyPr/>
        <a:lstStyle/>
        <a:p>
          <a:pPr rtl="1"/>
          <a:endParaRPr lang="ar-EG"/>
        </a:p>
      </dgm:t>
    </dgm:pt>
    <dgm:pt modelId="{7522F194-517F-402D-BCF5-D4A72DEEB258}" type="sibTrans" cxnId="{7B8FDFE1-E2FC-4CF4-93CE-D33C8600CB59}">
      <dgm:prSet/>
      <dgm:spPr/>
      <dgm:t>
        <a:bodyPr/>
        <a:lstStyle/>
        <a:p>
          <a:pPr rtl="1"/>
          <a:endParaRPr lang="ar-EG"/>
        </a:p>
      </dgm:t>
    </dgm:pt>
    <dgm:pt modelId="{48FE0E74-861D-486A-BD5E-31327FE148D7}" type="pres">
      <dgm:prSet presAssocID="{75E8F7CA-4373-4A87-A0A0-6886AAAE7AFA}" presName="diagram" presStyleCnt="0">
        <dgm:presLayoutVars>
          <dgm:dir/>
        </dgm:presLayoutVars>
      </dgm:prSet>
      <dgm:spPr/>
      <dgm:t>
        <a:bodyPr/>
        <a:lstStyle/>
        <a:p>
          <a:pPr rtl="1"/>
          <a:endParaRPr lang="ar-EG"/>
        </a:p>
      </dgm:t>
    </dgm:pt>
    <dgm:pt modelId="{D96CF44A-54CE-4C1F-9235-88001D27FEE6}" type="pres">
      <dgm:prSet presAssocID="{793E8408-314F-4AE1-A82C-0D50ACBDCB13}" presName="composite" presStyleCnt="0"/>
      <dgm:spPr/>
    </dgm:pt>
    <dgm:pt modelId="{71241A7F-BE6E-459B-9602-313C41AC8673}" type="pres">
      <dgm:prSet presAssocID="{793E8408-314F-4AE1-A82C-0D50ACBDCB13}" presName="Image" presStyleLbl="bgShp" presStyleIdx="0" presStyleCnt="1" custScaleX="83644" custScaleY="72340"/>
      <dgm:spPr>
        <a:blipFill rotWithShape="1">
          <a:blip xmlns:r="http://schemas.openxmlformats.org/officeDocument/2006/relationships" r:embed="rId1"/>
          <a:stretch>
            <a:fillRect/>
          </a:stretch>
        </a:blipFill>
      </dgm:spPr>
      <dgm:t>
        <a:bodyPr/>
        <a:lstStyle/>
        <a:p>
          <a:pPr rtl="1"/>
          <a:endParaRPr lang="ar-EG"/>
        </a:p>
      </dgm:t>
    </dgm:pt>
    <dgm:pt modelId="{8C44FA8E-66E1-420C-96E5-B183122E741E}" type="pres">
      <dgm:prSet presAssocID="{793E8408-314F-4AE1-A82C-0D50ACBDCB13}" presName="Parent" presStyleLbl="node0" presStyleIdx="0" presStyleCnt="1" custScaleX="117058" custScaleY="269373">
        <dgm:presLayoutVars>
          <dgm:bulletEnabled val="1"/>
        </dgm:presLayoutVars>
      </dgm:prSet>
      <dgm:spPr/>
      <dgm:t>
        <a:bodyPr/>
        <a:lstStyle/>
        <a:p>
          <a:pPr rtl="1"/>
          <a:endParaRPr lang="ar-EG"/>
        </a:p>
      </dgm:t>
    </dgm:pt>
  </dgm:ptLst>
  <dgm:cxnLst>
    <dgm:cxn modelId="{7B8FDFE1-E2FC-4CF4-93CE-D33C8600CB59}" srcId="{75E8F7CA-4373-4A87-A0A0-6886AAAE7AFA}" destId="{793E8408-314F-4AE1-A82C-0D50ACBDCB13}" srcOrd="0" destOrd="0" parTransId="{3D0EADFD-FB0B-4A1B-A065-FEC3D732DD92}" sibTransId="{7522F194-517F-402D-BCF5-D4A72DEEB258}"/>
    <dgm:cxn modelId="{3DB09C56-3879-4AA6-9495-E77C53C5080C}" type="presOf" srcId="{75E8F7CA-4373-4A87-A0A0-6886AAAE7AFA}" destId="{48FE0E74-861D-486A-BD5E-31327FE148D7}" srcOrd="0" destOrd="0" presId="urn:microsoft.com/office/officeart/2008/layout/BendingPictureCaption"/>
    <dgm:cxn modelId="{F4A96AAF-FA68-4980-BE18-09D2D1D4E920}" type="presOf" srcId="{793E8408-314F-4AE1-A82C-0D50ACBDCB13}" destId="{8C44FA8E-66E1-420C-96E5-B183122E741E}" srcOrd="0" destOrd="0" presId="urn:microsoft.com/office/officeart/2008/layout/BendingPictureCaption"/>
    <dgm:cxn modelId="{46F6CA4C-3E91-4180-9E4A-B5CB60FBEAF1}" type="presParOf" srcId="{48FE0E74-861D-486A-BD5E-31327FE148D7}" destId="{D96CF44A-54CE-4C1F-9235-88001D27FEE6}" srcOrd="0" destOrd="0" presId="urn:microsoft.com/office/officeart/2008/layout/BendingPictureCaption"/>
    <dgm:cxn modelId="{F2937563-C529-432E-BAB6-1C2E89F51222}" type="presParOf" srcId="{D96CF44A-54CE-4C1F-9235-88001D27FEE6}" destId="{71241A7F-BE6E-459B-9602-313C41AC8673}" srcOrd="0" destOrd="0" presId="urn:microsoft.com/office/officeart/2008/layout/BendingPictureCaption"/>
    <dgm:cxn modelId="{3C57E775-E843-480B-A37B-847D14E344A3}" type="presParOf" srcId="{D96CF44A-54CE-4C1F-9235-88001D27FEE6}" destId="{8C44FA8E-66E1-420C-96E5-B183122E741E}" srcOrd="1" destOrd="0" presId="urn:microsoft.com/office/officeart/2008/layout/BendingPictureCaption"/>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33811F1-8117-43BB-AB06-471969C09D3E}"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pPr rtl="1"/>
          <a:endParaRPr lang="ar-EG"/>
        </a:p>
      </dgm:t>
    </dgm:pt>
    <dgm:pt modelId="{E07E24A1-725B-44D6-8ED9-9B0F0201C30F}">
      <dgm:prSet phldrT="[Text]"/>
      <dgm:spPr/>
      <dgm:t>
        <a:bodyPr/>
        <a:lstStyle/>
        <a:p>
          <a:pPr algn="justLow" rtl="1"/>
          <a:r>
            <a:rPr lang="ar-SA" b="1" dirty="0" smtClean="0"/>
            <a:t>هناك أشخاص يعتادون على الغضب بسرعة ولا يستطيعون التوقّف عنه حتى لو أرادوا ذلك ولو شعروا بأنّ لا جدوى منه ولا ضرورة له</a:t>
          </a:r>
          <a:endParaRPr lang="ar-EG" b="1" dirty="0"/>
        </a:p>
      </dgm:t>
    </dgm:pt>
    <dgm:pt modelId="{40246991-BC76-4A38-92C1-6B233F486CC7}" type="parTrans" cxnId="{A340B7D6-0786-4E3A-84F0-19AED0749727}">
      <dgm:prSet/>
      <dgm:spPr/>
      <dgm:t>
        <a:bodyPr/>
        <a:lstStyle/>
        <a:p>
          <a:pPr rtl="1"/>
          <a:endParaRPr lang="ar-EG"/>
        </a:p>
      </dgm:t>
    </dgm:pt>
    <dgm:pt modelId="{02837C5C-D93D-44A2-8303-E46B9318975A}" type="sibTrans" cxnId="{A340B7D6-0786-4E3A-84F0-19AED0749727}">
      <dgm:prSet/>
      <dgm:spPr/>
      <dgm:t>
        <a:bodyPr/>
        <a:lstStyle/>
        <a:p>
          <a:pPr rtl="1"/>
          <a:endParaRPr lang="ar-EG"/>
        </a:p>
      </dgm:t>
    </dgm:pt>
    <dgm:pt modelId="{2179F51F-BABF-4C8A-B5DA-CDFE74886B4B}" type="pres">
      <dgm:prSet presAssocID="{E33811F1-8117-43BB-AB06-471969C09D3E}" presName="Name0" presStyleCnt="0">
        <dgm:presLayoutVars>
          <dgm:chMax/>
          <dgm:chPref/>
          <dgm:dir/>
        </dgm:presLayoutVars>
      </dgm:prSet>
      <dgm:spPr/>
      <dgm:t>
        <a:bodyPr/>
        <a:lstStyle/>
        <a:p>
          <a:pPr rtl="1"/>
          <a:endParaRPr lang="ar-EG"/>
        </a:p>
      </dgm:t>
    </dgm:pt>
    <dgm:pt modelId="{247DA5A3-5695-4381-99B5-061DD11F54A2}" type="pres">
      <dgm:prSet presAssocID="{E07E24A1-725B-44D6-8ED9-9B0F0201C30F}" presName="composite" presStyleCnt="0">
        <dgm:presLayoutVars>
          <dgm:chMax/>
          <dgm:chPref/>
        </dgm:presLayoutVars>
      </dgm:prSet>
      <dgm:spPr/>
    </dgm:pt>
    <dgm:pt modelId="{BDED9329-C393-42F2-B1D1-1D728FA3EAF8}" type="pres">
      <dgm:prSet presAssocID="{E07E24A1-725B-44D6-8ED9-9B0F0201C30F}" presName="Image" presStyleLbl="bgImgPlace1" presStyleIdx="0" presStyleCnt="1" custLinFactNeighborX="-23500" custLinFactNeighborY="-43261"/>
      <dgm:spPr/>
      <dgm:t>
        <a:bodyPr/>
        <a:lstStyle/>
        <a:p>
          <a:pPr rtl="1"/>
          <a:endParaRPr lang="ar-EG"/>
        </a:p>
      </dgm:t>
    </dgm:pt>
    <dgm:pt modelId="{2F1132A5-FE2B-42F6-B887-18D637DFDB1E}" type="pres">
      <dgm:prSet presAssocID="{E07E24A1-725B-44D6-8ED9-9B0F0201C30F}" presName="ParentText" presStyleLbl="revTx" presStyleIdx="0" presStyleCnt="1">
        <dgm:presLayoutVars>
          <dgm:chMax val="0"/>
          <dgm:chPref val="0"/>
          <dgm:bulletEnabled val="1"/>
        </dgm:presLayoutVars>
      </dgm:prSet>
      <dgm:spPr/>
      <dgm:t>
        <a:bodyPr/>
        <a:lstStyle/>
        <a:p>
          <a:pPr rtl="1"/>
          <a:endParaRPr lang="ar-EG"/>
        </a:p>
      </dgm:t>
    </dgm:pt>
    <dgm:pt modelId="{A1F09676-F095-4FFC-A703-2CBD010F9B19}" type="pres">
      <dgm:prSet presAssocID="{E07E24A1-725B-44D6-8ED9-9B0F0201C30F}" presName="tlFrame" presStyleLbl="node1" presStyleIdx="0" presStyleCnt="4"/>
      <dgm:spPr/>
    </dgm:pt>
    <dgm:pt modelId="{A04AD65A-78D1-41B2-84F9-A4ADB7C487D9}" type="pres">
      <dgm:prSet presAssocID="{E07E24A1-725B-44D6-8ED9-9B0F0201C30F}" presName="trFrame" presStyleLbl="node1" presStyleIdx="1" presStyleCnt="4"/>
      <dgm:spPr/>
    </dgm:pt>
    <dgm:pt modelId="{9C30B0EC-4827-4A0B-97AA-30DAD539ADCC}" type="pres">
      <dgm:prSet presAssocID="{E07E24A1-725B-44D6-8ED9-9B0F0201C30F}" presName="blFrame" presStyleLbl="node1" presStyleIdx="2" presStyleCnt="4"/>
      <dgm:spPr/>
    </dgm:pt>
    <dgm:pt modelId="{FF5783E1-9757-41B1-8DB0-145B3601593E}" type="pres">
      <dgm:prSet presAssocID="{E07E24A1-725B-44D6-8ED9-9B0F0201C30F}" presName="brFrame" presStyleLbl="node1" presStyleIdx="3" presStyleCnt="4"/>
      <dgm:spPr/>
    </dgm:pt>
  </dgm:ptLst>
  <dgm:cxnLst>
    <dgm:cxn modelId="{29022DB1-7C0E-4108-8FC3-9E613E8F037C}" type="presOf" srcId="{E33811F1-8117-43BB-AB06-471969C09D3E}" destId="{2179F51F-BABF-4C8A-B5DA-CDFE74886B4B}" srcOrd="0" destOrd="0" presId="urn:microsoft.com/office/officeart/2009/3/layout/FramedTextPicture"/>
    <dgm:cxn modelId="{A340B7D6-0786-4E3A-84F0-19AED0749727}" srcId="{E33811F1-8117-43BB-AB06-471969C09D3E}" destId="{E07E24A1-725B-44D6-8ED9-9B0F0201C30F}" srcOrd="0" destOrd="0" parTransId="{40246991-BC76-4A38-92C1-6B233F486CC7}" sibTransId="{02837C5C-D93D-44A2-8303-E46B9318975A}"/>
    <dgm:cxn modelId="{55F9924F-E30C-4F4A-9315-196B00CE6035}" type="presOf" srcId="{E07E24A1-725B-44D6-8ED9-9B0F0201C30F}" destId="{2F1132A5-FE2B-42F6-B887-18D637DFDB1E}" srcOrd="0" destOrd="0" presId="urn:microsoft.com/office/officeart/2009/3/layout/FramedTextPicture"/>
    <dgm:cxn modelId="{C9FF0472-05D8-4DD8-96D5-63AC69B86209}" type="presParOf" srcId="{2179F51F-BABF-4C8A-B5DA-CDFE74886B4B}" destId="{247DA5A3-5695-4381-99B5-061DD11F54A2}" srcOrd="0" destOrd="0" presId="urn:microsoft.com/office/officeart/2009/3/layout/FramedTextPicture"/>
    <dgm:cxn modelId="{AC58F48A-CE8C-437F-8C89-0D3D8B17484A}" type="presParOf" srcId="{247DA5A3-5695-4381-99B5-061DD11F54A2}" destId="{BDED9329-C393-42F2-B1D1-1D728FA3EAF8}" srcOrd="0" destOrd="0" presId="urn:microsoft.com/office/officeart/2009/3/layout/FramedTextPicture"/>
    <dgm:cxn modelId="{9812874D-8FBF-42B4-B296-4D143E750446}" type="presParOf" srcId="{247DA5A3-5695-4381-99B5-061DD11F54A2}" destId="{2F1132A5-FE2B-42F6-B887-18D637DFDB1E}" srcOrd="1" destOrd="0" presId="urn:microsoft.com/office/officeart/2009/3/layout/FramedTextPicture"/>
    <dgm:cxn modelId="{FFDC9E27-AC8E-4A06-A51B-C9E7DA6477C6}" type="presParOf" srcId="{247DA5A3-5695-4381-99B5-061DD11F54A2}" destId="{A1F09676-F095-4FFC-A703-2CBD010F9B19}" srcOrd="2" destOrd="0" presId="urn:microsoft.com/office/officeart/2009/3/layout/FramedTextPicture"/>
    <dgm:cxn modelId="{9FEC30EA-9912-47FC-9185-12BCCA4A4637}" type="presParOf" srcId="{247DA5A3-5695-4381-99B5-061DD11F54A2}" destId="{A04AD65A-78D1-41B2-84F9-A4ADB7C487D9}" srcOrd="3" destOrd="0" presId="urn:microsoft.com/office/officeart/2009/3/layout/FramedTextPicture"/>
    <dgm:cxn modelId="{7E9BB298-EE5E-489C-A4B3-F450F51647A5}" type="presParOf" srcId="{247DA5A3-5695-4381-99B5-061DD11F54A2}" destId="{9C30B0EC-4827-4A0B-97AA-30DAD539ADCC}" srcOrd="4" destOrd="0" presId="urn:microsoft.com/office/officeart/2009/3/layout/FramedTextPicture"/>
    <dgm:cxn modelId="{1F8260B6-480D-4490-A327-6FABD8D080B5}" type="presParOf" srcId="{247DA5A3-5695-4381-99B5-061DD11F54A2}" destId="{FF5783E1-9757-41B1-8DB0-145B3601593E}" srcOrd="5" destOrd="0" presId="urn:microsoft.com/office/officeart/2009/3/layout/FramedTextPicture"/>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ata9.xml><?xml version="1.0" encoding="utf-8"?>
<dgm:dataModel xmlns:dgm="http://schemas.openxmlformats.org/drawingml/2006/diagram" xmlns:a="http://schemas.openxmlformats.org/drawingml/2006/main">
  <dgm:ptLst>
    <dgm:pt modelId="{E33811F1-8117-43BB-AB06-471969C09D3E}"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pPr rtl="1"/>
          <a:endParaRPr lang="ar-EG"/>
        </a:p>
      </dgm:t>
    </dgm:pt>
    <dgm:pt modelId="{E07E24A1-725B-44D6-8ED9-9B0F0201C30F}">
      <dgm:prSet phldrT="[Text]"/>
      <dgm:spPr/>
      <dgm:t>
        <a:bodyPr/>
        <a:lstStyle/>
        <a:p>
          <a:pPr algn="justLow" rtl="1"/>
          <a:r>
            <a:rPr lang="ar-EG" b="1" dirty="0" smtClean="0"/>
            <a:t>يتأثّر البعض كثيراً بطريقة سير العالم وتزعجهم المشاكل التي تعاني منها البشريّة. يملكون دوماً قضيّةً ما يغضبون لأجلها، وبينما يعتاد الآخرون على الأمر ويتعاملون معه كواقع</a:t>
          </a:r>
          <a:endParaRPr lang="ar-EG" b="1" dirty="0"/>
        </a:p>
      </dgm:t>
    </dgm:pt>
    <dgm:pt modelId="{40246991-BC76-4A38-92C1-6B233F486CC7}" type="parTrans" cxnId="{A340B7D6-0786-4E3A-84F0-19AED0749727}">
      <dgm:prSet/>
      <dgm:spPr/>
      <dgm:t>
        <a:bodyPr/>
        <a:lstStyle/>
        <a:p>
          <a:pPr rtl="1"/>
          <a:endParaRPr lang="ar-EG"/>
        </a:p>
      </dgm:t>
    </dgm:pt>
    <dgm:pt modelId="{02837C5C-D93D-44A2-8303-E46B9318975A}" type="sibTrans" cxnId="{A340B7D6-0786-4E3A-84F0-19AED0749727}">
      <dgm:prSet/>
      <dgm:spPr/>
      <dgm:t>
        <a:bodyPr/>
        <a:lstStyle/>
        <a:p>
          <a:pPr rtl="1"/>
          <a:endParaRPr lang="ar-EG"/>
        </a:p>
      </dgm:t>
    </dgm:pt>
    <dgm:pt modelId="{2179F51F-BABF-4C8A-B5DA-CDFE74886B4B}" type="pres">
      <dgm:prSet presAssocID="{E33811F1-8117-43BB-AB06-471969C09D3E}" presName="Name0" presStyleCnt="0">
        <dgm:presLayoutVars>
          <dgm:chMax/>
          <dgm:chPref/>
          <dgm:dir/>
        </dgm:presLayoutVars>
      </dgm:prSet>
      <dgm:spPr/>
      <dgm:t>
        <a:bodyPr/>
        <a:lstStyle/>
        <a:p>
          <a:pPr rtl="1"/>
          <a:endParaRPr lang="ar-EG"/>
        </a:p>
      </dgm:t>
    </dgm:pt>
    <dgm:pt modelId="{247DA5A3-5695-4381-99B5-061DD11F54A2}" type="pres">
      <dgm:prSet presAssocID="{E07E24A1-725B-44D6-8ED9-9B0F0201C30F}" presName="composite" presStyleCnt="0">
        <dgm:presLayoutVars>
          <dgm:chMax/>
          <dgm:chPref/>
        </dgm:presLayoutVars>
      </dgm:prSet>
      <dgm:spPr/>
    </dgm:pt>
    <dgm:pt modelId="{BDED9329-C393-42F2-B1D1-1D728FA3EAF8}" type="pres">
      <dgm:prSet presAssocID="{E07E24A1-725B-44D6-8ED9-9B0F0201C30F}" presName="Image" presStyleLbl="bgImgPlace1" presStyleIdx="0" presStyleCnt="1"/>
      <dgm:spPr/>
    </dgm:pt>
    <dgm:pt modelId="{2F1132A5-FE2B-42F6-B887-18D637DFDB1E}" type="pres">
      <dgm:prSet presAssocID="{E07E24A1-725B-44D6-8ED9-9B0F0201C30F}" presName="ParentText" presStyleLbl="revTx" presStyleIdx="0" presStyleCnt="1">
        <dgm:presLayoutVars>
          <dgm:chMax val="0"/>
          <dgm:chPref val="0"/>
          <dgm:bulletEnabled val="1"/>
        </dgm:presLayoutVars>
      </dgm:prSet>
      <dgm:spPr/>
      <dgm:t>
        <a:bodyPr/>
        <a:lstStyle/>
        <a:p>
          <a:pPr rtl="1"/>
          <a:endParaRPr lang="ar-EG"/>
        </a:p>
      </dgm:t>
    </dgm:pt>
    <dgm:pt modelId="{A1F09676-F095-4FFC-A703-2CBD010F9B19}" type="pres">
      <dgm:prSet presAssocID="{E07E24A1-725B-44D6-8ED9-9B0F0201C30F}" presName="tlFrame" presStyleLbl="node1" presStyleIdx="0" presStyleCnt="4"/>
      <dgm:spPr/>
    </dgm:pt>
    <dgm:pt modelId="{A04AD65A-78D1-41B2-84F9-A4ADB7C487D9}" type="pres">
      <dgm:prSet presAssocID="{E07E24A1-725B-44D6-8ED9-9B0F0201C30F}" presName="trFrame" presStyleLbl="node1" presStyleIdx="1" presStyleCnt="4"/>
      <dgm:spPr/>
    </dgm:pt>
    <dgm:pt modelId="{9C30B0EC-4827-4A0B-97AA-30DAD539ADCC}" type="pres">
      <dgm:prSet presAssocID="{E07E24A1-725B-44D6-8ED9-9B0F0201C30F}" presName="blFrame" presStyleLbl="node1" presStyleIdx="2" presStyleCnt="4"/>
      <dgm:spPr/>
    </dgm:pt>
    <dgm:pt modelId="{FF5783E1-9757-41B1-8DB0-145B3601593E}" type="pres">
      <dgm:prSet presAssocID="{E07E24A1-725B-44D6-8ED9-9B0F0201C30F}" presName="brFrame" presStyleLbl="node1" presStyleIdx="3" presStyleCnt="4"/>
      <dgm:spPr/>
    </dgm:pt>
  </dgm:ptLst>
  <dgm:cxnLst>
    <dgm:cxn modelId="{D13D3B60-9641-4E5F-B2B0-E164BD0CC2E4}" type="presOf" srcId="{E33811F1-8117-43BB-AB06-471969C09D3E}" destId="{2179F51F-BABF-4C8A-B5DA-CDFE74886B4B}" srcOrd="0" destOrd="0" presId="urn:microsoft.com/office/officeart/2009/3/layout/FramedTextPicture"/>
    <dgm:cxn modelId="{A340B7D6-0786-4E3A-84F0-19AED0749727}" srcId="{E33811F1-8117-43BB-AB06-471969C09D3E}" destId="{E07E24A1-725B-44D6-8ED9-9B0F0201C30F}" srcOrd="0" destOrd="0" parTransId="{40246991-BC76-4A38-92C1-6B233F486CC7}" sibTransId="{02837C5C-D93D-44A2-8303-E46B9318975A}"/>
    <dgm:cxn modelId="{0B4E9724-CCEB-4427-A00C-02E25D7A5685}" type="presOf" srcId="{E07E24A1-725B-44D6-8ED9-9B0F0201C30F}" destId="{2F1132A5-FE2B-42F6-B887-18D637DFDB1E}" srcOrd="0" destOrd="0" presId="urn:microsoft.com/office/officeart/2009/3/layout/FramedTextPicture"/>
    <dgm:cxn modelId="{BDEBC6D6-0F19-4847-B402-E974F79A11AA}" type="presParOf" srcId="{2179F51F-BABF-4C8A-B5DA-CDFE74886B4B}" destId="{247DA5A3-5695-4381-99B5-061DD11F54A2}" srcOrd="0" destOrd="0" presId="urn:microsoft.com/office/officeart/2009/3/layout/FramedTextPicture"/>
    <dgm:cxn modelId="{021E7E7B-9927-4030-A495-CD65F5F78377}" type="presParOf" srcId="{247DA5A3-5695-4381-99B5-061DD11F54A2}" destId="{BDED9329-C393-42F2-B1D1-1D728FA3EAF8}" srcOrd="0" destOrd="0" presId="urn:microsoft.com/office/officeart/2009/3/layout/FramedTextPicture"/>
    <dgm:cxn modelId="{39B0FACA-1D78-47A1-B084-C57BBDB02C37}" type="presParOf" srcId="{247DA5A3-5695-4381-99B5-061DD11F54A2}" destId="{2F1132A5-FE2B-42F6-B887-18D637DFDB1E}" srcOrd="1" destOrd="0" presId="urn:microsoft.com/office/officeart/2009/3/layout/FramedTextPicture"/>
    <dgm:cxn modelId="{D00C33DD-8132-4E0C-980C-2208556BDC4F}" type="presParOf" srcId="{247DA5A3-5695-4381-99B5-061DD11F54A2}" destId="{A1F09676-F095-4FFC-A703-2CBD010F9B19}" srcOrd="2" destOrd="0" presId="urn:microsoft.com/office/officeart/2009/3/layout/FramedTextPicture"/>
    <dgm:cxn modelId="{9E3B0539-3C5B-45AD-A2E5-FF740D3A0B60}" type="presParOf" srcId="{247DA5A3-5695-4381-99B5-061DD11F54A2}" destId="{A04AD65A-78D1-41B2-84F9-A4ADB7C487D9}" srcOrd="3" destOrd="0" presId="urn:microsoft.com/office/officeart/2009/3/layout/FramedTextPicture"/>
    <dgm:cxn modelId="{5D8E6E2A-53C2-4191-A9DE-2A274F26C608}" type="presParOf" srcId="{247DA5A3-5695-4381-99B5-061DD11F54A2}" destId="{9C30B0EC-4827-4A0B-97AA-30DAD539ADCC}" srcOrd="4" destOrd="0" presId="urn:microsoft.com/office/officeart/2009/3/layout/FramedTextPicture"/>
    <dgm:cxn modelId="{916E0B86-1C09-4291-838F-CA5EC482F493}" type="presParOf" srcId="{247DA5A3-5695-4381-99B5-061DD11F54A2}" destId="{FF5783E1-9757-41B1-8DB0-145B3601593E}" srcOrd="5" destOrd="0" presId="urn:microsoft.com/office/officeart/2009/3/layout/FramedTextPicture"/>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B69D6-EABD-44B8-B557-A4445BE9D858}">
      <dsp:nvSpPr>
        <dsp:cNvPr id="0" name=""/>
        <dsp:cNvSpPr/>
      </dsp:nvSpPr>
      <dsp:spPr>
        <a:xfrm>
          <a:off x="1116980" y="-44621"/>
          <a:ext cx="5233638" cy="5233638"/>
        </a:xfrm>
        <a:prstGeom prst="circularArrow">
          <a:avLst>
            <a:gd name="adj1" fmla="val 5544"/>
            <a:gd name="adj2" fmla="val 330680"/>
            <a:gd name="adj3" fmla="val 14647029"/>
            <a:gd name="adj4" fmla="val 16875495"/>
            <a:gd name="adj5" fmla="val 5757"/>
          </a:avLst>
        </a:prstGeom>
        <a:solidFill>
          <a:schemeClr val="accent2">
            <a:tint val="40000"/>
            <a:hueOff val="0"/>
            <a:satOff val="0"/>
            <a:lumOff val="0"/>
            <a:alphaOff val="0"/>
          </a:schemeClr>
        </a:solidFill>
        <a:ln>
          <a:noFill/>
        </a:ln>
        <a:effectLst/>
        <a:sp3d z="-152400" prstMaterial="plastic">
          <a:bevelT w="25400" h="25400"/>
          <a:bevelB w="25400" h="25400"/>
        </a:sp3d>
      </dsp:spPr>
      <dsp:style>
        <a:lnRef idx="0">
          <a:scrgbClr r="0" g="0" b="0"/>
        </a:lnRef>
        <a:fillRef idx="1">
          <a:scrgbClr r="0" g="0" b="0"/>
        </a:fillRef>
        <a:effectRef idx="0">
          <a:scrgbClr r="0" g="0" b="0"/>
        </a:effectRef>
        <a:fontRef idx="minor"/>
      </dsp:style>
    </dsp:sp>
    <dsp:sp modelId="{E23CECA5-6803-41F7-B47F-C091F357DDED}">
      <dsp:nvSpPr>
        <dsp:cNvPr id="0" name=""/>
        <dsp:cNvSpPr/>
      </dsp:nvSpPr>
      <dsp:spPr>
        <a:xfrm>
          <a:off x="2995426" y="2484"/>
          <a:ext cx="1476747" cy="738373"/>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u="none" kern="1200" smtClean="0"/>
            <a:t>قوة التحكم في الذات</a:t>
          </a:r>
          <a:endParaRPr lang="ar-SA" sz="2000" b="1" u="none" kern="1200" dirty="0"/>
        </a:p>
      </dsp:txBody>
      <dsp:txXfrm>
        <a:off x="3031470" y="38528"/>
        <a:ext cx="1404659" cy="666285"/>
      </dsp:txXfrm>
    </dsp:sp>
    <dsp:sp modelId="{E4FC657D-04EC-4527-ACE7-2542C82D4137}">
      <dsp:nvSpPr>
        <dsp:cNvPr id="0" name=""/>
        <dsp:cNvSpPr/>
      </dsp:nvSpPr>
      <dsp:spPr>
        <a:xfrm>
          <a:off x="4694733" y="946692"/>
          <a:ext cx="1476747" cy="738373"/>
        </a:xfrm>
        <a:prstGeom prst="roundRect">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Arial"/>
            </a:rPr>
            <a:t>كيف تقوي ثقتك بنفسك </a:t>
          </a:r>
          <a:endParaRPr lang="ar-SA" sz="2000" b="1" kern="1200" dirty="0"/>
        </a:p>
      </dsp:txBody>
      <dsp:txXfrm>
        <a:off x="4730777" y="982736"/>
        <a:ext cx="1404659" cy="666285"/>
      </dsp:txXfrm>
    </dsp:sp>
    <dsp:sp modelId="{626E7E74-A943-41F9-92A5-6B86187D0915}">
      <dsp:nvSpPr>
        <dsp:cNvPr id="0" name=""/>
        <dsp:cNvSpPr/>
      </dsp:nvSpPr>
      <dsp:spPr>
        <a:xfrm>
          <a:off x="5227255" y="2234313"/>
          <a:ext cx="1476747" cy="738373"/>
        </a:xfrm>
        <a:prstGeom prst="roundRect">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Arial"/>
            </a:rPr>
            <a:t>النظر الايجابى الى النفس</a:t>
          </a:r>
          <a:endParaRPr lang="ar-SA" sz="2000" b="1" kern="1200" dirty="0"/>
        </a:p>
      </dsp:txBody>
      <dsp:txXfrm>
        <a:off x="5263299" y="2270357"/>
        <a:ext cx="1404659" cy="666285"/>
      </dsp:txXfrm>
    </dsp:sp>
    <dsp:sp modelId="{EF6DE290-021F-4F3C-B173-582D126FA912}">
      <dsp:nvSpPr>
        <dsp:cNvPr id="0" name=""/>
        <dsp:cNvSpPr/>
      </dsp:nvSpPr>
      <dsp:spPr>
        <a:xfrm>
          <a:off x="4573567" y="3812454"/>
          <a:ext cx="1476747" cy="738373"/>
        </a:xfrm>
        <a:prstGeom prst="roundRect">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b="1" kern="1200" dirty="0" smtClean="0">
              <a:latin typeface="Times New Roman" pitchFamily="18" charset="0"/>
              <a:cs typeface="Arial"/>
            </a:rPr>
            <a:t>التحكم فى المشاعر السلبية وتحولها الى ايجابية</a:t>
          </a:r>
          <a:endParaRPr lang="ar-SA" sz="1600" b="1" kern="1200" dirty="0"/>
        </a:p>
      </dsp:txBody>
      <dsp:txXfrm>
        <a:off x="4609611" y="3848498"/>
        <a:ext cx="1404659" cy="666285"/>
      </dsp:txXfrm>
    </dsp:sp>
    <dsp:sp modelId="{18C3530A-74CE-43FB-BD83-8132FA5B36BB}">
      <dsp:nvSpPr>
        <dsp:cNvPr id="0" name=""/>
        <dsp:cNvSpPr/>
      </dsp:nvSpPr>
      <dsp:spPr>
        <a:xfrm>
          <a:off x="2995426" y="4466141"/>
          <a:ext cx="1476747" cy="738373"/>
        </a:xfrm>
        <a:prstGeom prst="roundRect">
          <a:avLst/>
        </a:prstGeom>
        <a:blipFill rotWithShape="0">
          <a:blip xmlns:r="http://schemas.openxmlformats.org/officeDocument/2006/relationships" r:embed="rId4"/>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Arial"/>
            </a:rPr>
            <a:t>الانماط التمثيلية للاشخاص </a:t>
          </a:r>
          <a:endParaRPr lang="ar-SA" sz="2000" b="1" kern="1200" dirty="0"/>
        </a:p>
      </dsp:txBody>
      <dsp:txXfrm>
        <a:off x="3031470" y="4502185"/>
        <a:ext cx="1404659" cy="666285"/>
      </dsp:txXfrm>
    </dsp:sp>
    <dsp:sp modelId="{96FEDD57-9110-45D1-99D7-D20EFCFD28B4}">
      <dsp:nvSpPr>
        <dsp:cNvPr id="0" name=""/>
        <dsp:cNvSpPr/>
      </dsp:nvSpPr>
      <dsp:spPr>
        <a:xfrm>
          <a:off x="1417285" y="3812454"/>
          <a:ext cx="1476747" cy="738373"/>
        </a:xfrm>
        <a:prstGeom prst="roundRect">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Arial"/>
            </a:rPr>
            <a:t>الالفة وكيفية تصنعها مع الاخرين</a:t>
          </a:r>
          <a:endParaRPr lang="ar-SA" sz="2000" b="1" kern="1200" dirty="0"/>
        </a:p>
      </dsp:txBody>
      <dsp:txXfrm>
        <a:off x="1453329" y="3848498"/>
        <a:ext cx="1404659" cy="666285"/>
      </dsp:txXfrm>
    </dsp:sp>
    <dsp:sp modelId="{E618F29D-C5B5-41F0-8A39-D9B243716E5D}">
      <dsp:nvSpPr>
        <dsp:cNvPr id="0" name=""/>
        <dsp:cNvSpPr/>
      </dsp:nvSpPr>
      <dsp:spPr>
        <a:xfrm>
          <a:off x="763597" y="2234313"/>
          <a:ext cx="1476747" cy="738373"/>
        </a:xfrm>
        <a:prstGeom prst="roundRect">
          <a:avLst/>
        </a:prstGeom>
        <a:blipFill rotWithShape="0">
          <a:blip xmlns:r="http://schemas.openxmlformats.org/officeDocument/2006/relationships" r:embed="rId5">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Arial"/>
            </a:rPr>
            <a:t>التخطيط والاهداف</a:t>
          </a:r>
          <a:endParaRPr lang="ar-SA" sz="2000" b="1" kern="1200" dirty="0"/>
        </a:p>
      </dsp:txBody>
      <dsp:txXfrm>
        <a:off x="799641" y="2270357"/>
        <a:ext cx="1404659" cy="666285"/>
      </dsp:txXfrm>
    </dsp:sp>
    <dsp:sp modelId="{5C8B5A05-6178-4DBD-9D1F-E72CA312BB45}">
      <dsp:nvSpPr>
        <dsp:cNvPr id="0" name=""/>
        <dsp:cNvSpPr/>
      </dsp:nvSpPr>
      <dsp:spPr>
        <a:xfrm>
          <a:off x="1417285" y="656172"/>
          <a:ext cx="1476747" cy="738373"/>
        </a:xfrm>
        <a:prstGeom prst="roundRect">
          <a:avLst/>
        </a:prstGeom>
        <a:blipFill rotWithShape="0">
          <a:blip xmlns:r="http://schemas.openxmlformats.org/officeDocument/2006/relationships" r:embed="rId7">
            <a:extLst>
              <a:ext uri="{BEBA8EAE-BF5A-486C-A8C5-ECC9F3942E4B}">
                <a14:imgProps xmlns:a14="http://schemas.microsoft.com/office/drawing/2010/main">
                  <a14:imgLayer r:embed="rId6">
                    <a14:imgEffect>
                      <a14:brightnessContrast contrast="40000"/>
                    </a14:imgEffect>
                  </a14:imgLayer>
                </a14:imgProps>
              </a:ext>
            </a:extLst>
          </a:blip>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en-US" sz="2000" b="1" kern="1200" dirty="0" smtClean="0"/>
            <a:t>SMART GOOLS </a:t>
          </a:r>
          <a:endParaRPr lang="ar-SA" sz="2000" b="1" kern="1200" dirty="0"/>
        </a:p>
      </dsp:txBody>
      <dsp:txXfrm>
        <a:off x="1453329" y="692216"/>
        <a:ext cx="1404659" cy="66628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D9329-C393-42F2-B1D1-1D728FA3EAF8}">
      <dsp:nvSpPr>
        <dsp:cNvPr id="0" name=""/>
        <dsp:cNvSpPr/>
      </dsp:nvSpPr>
      <dsp:spPr>
        <a:xfrm>
          <a:off x="477689" y="0"/>
          <a:ext cx="1982223" cy="1321477"/>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1132A5-FE2B-42F6-B887-18D637DFDB1E}">
      <dsp:nvSpPr>
        <dsp:cNvPr id="0" name=""/>
        <dsp:cNvSpPr/>
      </dsp:nvSpPr>
      <dsp:spPr>
        <a:xfrm>
          <a:off x="2542676" y="1404112"/>
          <a:ext cx="2808321" cy="1734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justLow" defTabSz="889000" rtl="1">
            <a:lnSpc>
              <a:spcPct val="90000"/>
            </a:lnSpc>
            <a:spcBef>
              <a:spcPct val="0"/>
            </a:spcBef>
            <a:spcAft>
              <a:spcPct val="35000"/>
            </a:spcAft>
          </a:pPr>
          <a:r>
            <a:rPr lang="ar-EG" sz="2000" b="1" kern="1200" dirty="0" smtClean="0"/>
            <a:t>في حين يتمكّن الكثير من الأشخاص من نسيان الأذى الذي تعرّضوا له ومسامحة من تسبّب لهم به، يعجز البعض الآخر عن القيام بذلك وتبقى ضغينتهم مشتعلة إلى أجل غير مسمّى</a:t>
          </a:r>
          <a:endParaRPr lang="ar-EG" sz="2000" b="1" kern="1200" dirty="0"/>
        </a:p>
      </dsp:txBody>
      <dsp:txXfrm>
        <a:off x="2542676" y="1404112"/>
        <a:ext cx="2808321" cy="1734650"/>
      </dsp:txXfrm>
    </dsp:sp>
    <dsp:sp modelId="{A1F09676-F095-4FFC-A703-2CBD010F9B19}">
      <dsp:nvSpPr>
        <dsp:cNvPr id="0" name=""/>
        <dsp:cNvSpPr/>
      </dsp:nvSpPr>
      <dsp:spPr>
        <a:xfrm>
          <a:off x="2294898" y="1156546"/>
          <a:ext cx="674449" cy="67462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4AD65A-78D1-41B2-84F9-A4ADB7C487D9}">
      <dsp:nvSpPr>
        <dsp:cNvPr id="0" name=""/>
        <dsp:cNvSpPr/>
      </dsp:nvSpPr>
      <dsp:spPr>
        <a:xfrm rot="5400000">
          <a:off x="4943774" y="1156634"/>
          <a:ext cx="674624" cy="674449"/>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30B0EC-4827-4A0B-97AA-30DAD539ADCC}">
      <dsp:nvSpPr>
        <dsp:cNvPr id="0" name=""/>
        <dsp:cNvSpPr/>
      </dsp:nvSpPr>
      <dsp:spPr>
        <a:xfrm rot="16200000">
          <a:off x="2294811" y="2712130"/>
          <a:ext cx="674624" cy="674449"/>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5783E1-9757-41B1-8DB0-145B3601593E}">
      <dsp:nvSpPr>
        <dsp:cNvPr id="0" name=""/>
        <dsp:cNvSpPr/>
      </dsp:nvSpPr>
      <dsp:spPr>
        <a:xfrm rot="10800000">
          <a:off x="4943861" y="2712042"/>
          <a:ext cx="674449" cy="67462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ED205-0EB6-461B-B107-7241D1CBF015}">
      <dsp:nvSpPr>
        <dsp:cNvPr id="0" name=""/>
        <dsp:cNvSpPr/>
      </dsp:nvSpPr>
      <dsp:spPr>
        <a:xfrm>
          <a:off x="1111677" y="2226"/>
          <a:ext cx="3872645" cy="455605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5F7878C-BC37-4A98-B648-B42F10A66D2A}">
      <dsp:nvSpPr>
        <dsp:cNvPr id="0" name=""/>
        <dsp:cNvSpPr/>
      </dsp:nvSpPr>
      <dsp:spPr>
        <a:xfrm>
          <a:off x="1305309" y="184468"/>
          <a:ext cx="3485380" cy="2961434"/>
        </a:xfrm>
        <a:prstGeom prst="rect">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15BBF1-CA02-4AA5-B819-E3F5CF613C20}">
      <dsp:nvSpPr>
        <dsp:cNvPr id="0" name=""/>
        <dsp:cNvSpPr/>
      </dsp:nvSpPr>
      <dsp:spPr>
        <a:xfrm>
          <a:off x="1256758" y="3239423"/>
          <a:ext cx="3485380" cy="7744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solidFill>
                <a:schemeClr val="accent6">
                  <a:lumMod val="50000"/>
                </a:schemeClr>
              </a:solidFill>
            </a:rPr>
            <a:t>سريع الغضب سريع الرض</a:t>
          </a:r>
          <a:r>
            <a:rPr lang="ar-EG" sz="3200" b="1" kern="1200" dirty="0" smtClean="0">
              <a:solidFill>
                <a:schemeClr val="accent6">
                  <a:lumMod val="50000"/>
                </a:schemeClr>
              </a:solidFill>
            </a:rPr>
            <a:t>ا</a:t>
          </a:r>
          <a:endParaRPr lang="ar-EG" sz="3200" kern="1200" dirty="0">
            <a:solidFill>
              <a:schemeClr val="accent6">
                <a:lumMod val="50000"/>
              </a:schemeClr>
            </a:solidFill>
          </a:endParaRPr>
        </a:p>
      </dsp:txBody>
      <dsp:txXfrm>
        <a:off x="1256758" y="3239423"/>
        <a:ext cx="3485380" cy="774492"/>
      </dsp:txXfrm>
    </dsp:sp>
    <dsp:sp modelId="{568AFF69-4461-4D64-A3AB-26CB86284337}">
      <dsp:nvSpPr>
        <dsp:cNvPr id="0" name=""/>
        <dsp:cNvSpPr/>
      </dsp:nvSpPr>
      <dsp:spPr>
        <a:xfrm>
          <a:off x="1256758" y="4102637"/>
          <a:ext cx="3485380" cy="455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1">
            <a:lnSpc>
              <a:spcPct val="90000"/>
            </a:lnSpc>
            <a:spcBef>
              <a:spcPct val="0"/>
            </a:spcBef>
            <a:spcAft>
              <a:spcPct val="35000"/>
            </a:spcAft>
          </a:pPr>
          <a:r>
            <a:rPr lang="ar-SA" sz="1700" kern="1200" dirty="0" smtClean="0"/>
            <a:t>هذا الصنف من الناس لا يحسن إدارة ذاته ونفسه</a:t>
          </a:r>
          <a:endParaRPr lang="ar-EG" sz="1700" kern="1200" dirty="0"/>
        </a:p>
      </dsp:txBody>
      <dsp:txXfrm>
        <a:off x="1256758" y="4102637"/>
        <a:ext cx="3485380" cy="45564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ED205-0EB6-461B-B107-7241D1CBF015}">
      <dsp:nvSpPr>
        <dsp:cNvPr id="0" name=""/>
        <dsp:cNvSpPr/>
      </dsp:nvSpPr>
      <dsp:spPr>
        <a:xfrm>
          <a:off x="1111677" y="2226"/>
          <a:ext cx="3872645" cy="455605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5F7878C-BC37-4A98-B648-B42F10A66D2A}">
      <dsp:nvSpPr>
        <dsp:cNvPr id="0" name=""/>
        <dsp:cNvSpPr/>
      </dsp:nvSpPr>
      <dsp:spPr>
        <a:xfrm>
          <a:off x="1305309" y="184468"/>
          <a:ext cx="3485380" cy="2961434"/>
        </a:xfrm>
        <a:prstGeom prst="rect">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15BBF1-CA02-4AA5-B819-E3F5CF613C20}">
      <dsp:nvSpPr>
        <dsp:cNvPr id="0" name=""/>
        <dsp:cNvSpPr/>
      </dsp:nvSpPr>
      <dsp:spPr>
        <a:xfrm>
          <a:off x="1256758" y="3239423"/>
          <a:ext cx="3485380" cy="7744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solidFill>
                <a:schemeClr val="accent6">
                  <a:lumMod val="50000"/>
                </a:schemeClr>
              </a:solidFill>
            </a:rPr>
            <a:t>بطيء الغضب بطيء الرضا</a:t>
          </a:r>
          <a:endParaRPr lang="ar-EG" sz="3200" kern="1200" dirty="0">
            <a:solidFill>
              <a:schemeClr val="accent6">
                <a:lumMod val="50000"/>
              </a:schemeClr>
            </a:solidFill>
          </a:endParaRPr>
        </a:p>
      </dsp:txBody>
      <dsp:txXfrm>
        <a:off x="1256758" y="3239423"/>
        <a:ext cx="3485380" cy="774492"/>
      </dsp:txXfrm>
    </dsp:sp>
    <dsp:sp modelId="{568AFF69-4461-4D64-A3AB-26CB86284337}">
      <dsp:nvSpPr>
        <dsp:cNvPr id="0" name=""/>
        <dsp:cNvSpPr/>
      </dsp:nvSpPr>
      <dsp:spPr>
        <a:xfrm>
          <a:off x="1256758" y="4102637"/>
          <a:ext cx="3485380" cy="455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b="1" kern="1200" dirty="0" smtClean="0"/>
            <a:t>وهذا صنف آخر من الناس لا يغضب، ولكنه إن غضب فلعله يقاطع الطرف الآخر أسبوعا </a:t>
          </a:r>
          <a:endParaRPr lang="ar-EG" sz="1800" b="1" kern="1200" dirty="0"/>
        </a:p>
      </dsp:txBody>
      <dsp:txXfrm>
        <a:off x="1256758" y="4102637"/>
        <a:ext cx="3485380" cy="45564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ED205-0EB6-461B-B107-7241D1CBF015}">
      <dsp:nvSpPr>
        <dsp:cNvPr id="0" name=""/>
        <dsp:cNvSpPr/>
      </dsp:nvSpPr>
      <dsp:spPr>
        <a:xfrm>
          <a:off x="1111677" y="2226"/>
          <a:ext cx="3872645" cy="455605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5F7878C-BC37-4A98-B648-B42F10A66D2A}">
      <dsp:nvSpPr>
        <dsp:cNvPr id="0" name=""/>
        <dsp:cNvSpPr/>
      </dsp:nvSpPr>
      <dsp:spPr>
        <a:xfrm>
          <a:off x="1305309" y="184468"/>
          <a:ext cx="3485380" cy="2961434"/>
        </a:xfrm>
        <a:prstGeom prst="rect">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15BBF1-CA02-4AA5-B819-E3F5CF613C20}">
      <dsp:nvSpPr>
        <dsp:cNvPr id="0" name=""/>
        <dsp:cNvSpPr/>
      </dsp:nvSpPr>
      <dsp:spPr>
        <a:xfrm>
          <a:off x="1256758" y="3239423"/>
          <a:ext cx="3485380" cy="7744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solidFill>
                <a:schemeClr val="accent6">
                  <a:lumMod val="50000"/>
                </a:schemeClr>
              </a:solidFill>
            </a:rPr>
            <a:t>سريع الغضب بطيء الرضا </a:t>
          </a:r>
          <a:endParaRPr lang="ar-EG" sz="3200" kern="1200" dirty="0">
            <a:solidFill>
              <a:schemeClr val="accent6">
                <a:lumMod val="50000"/>
              </a:schemeClr>
            </a:solidFill>
          </a:endParaRPr>
        </a:p>
      </dsp:txBody>
      <dsp:txXfrm>
        <a:off x="1256758" y="3239423"/>
        <a:ext cx="3485380" cy="774492"/>
      </dsp:txXfrm>
    </dsp:sp>
    <dsp:sp modelId="{568AFF69-4461-4D64-A3AB-26CB86284337}">
      <dsp:nvSpPr>
        <dsp:cNvPr id="0" name=""/>
        <dsp:cNvSpPr/>
      </dsp:nvSpPr>
      <dsp:spPr>
        <a:xfrm>
          <a:off x="1256758" y="4102637"/>
          <a:ext cx="3485380" cy="455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kern="1200" dirty="0" smtClean="0"/>
            <a:t>وهذا شر الناس فانه يغضب لأي شيء ولكنه لا يرضى بسرعة</a:t>
          </a:r>
          <a:endParaRPr lang="ar-EG" sz="2000" kern="1200" dirty="0"/>
        </a:p>
      </dsp:txBody>
      <dsp:txXfrm>
        <a:off x="1256758" y="4102637"/>
        <a:ext cx="3485380" cy="45564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ED205-0EB6-461B-B107-7241D1CBF015}">
      <dsp:nvSpPr>
        <dsp:cNvPr id="0" name=""/>
        <dsp:cNvSpPr/>
      </dsp:nvSpPr>
      <dsp:spPr>
        <a:xfrm>
          <a:off x="1111677" y="2226"/>
          <a:ext cx="3872645" cy="455605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5F7878C-BC37-4A98-B648-B42F10A66D2A}">
      <dsp:nvSpPr>
        <dsp:cNvPr id="0" name=""/>
        <dsp:cNvSpPr/>
      </dsp:nvSpPr>
      <dsp:spPr>
        <a:xfrm>
          <a:off x="1305309" y="184468"/>
          <a:ext cx="3485380" cy="2961434"/>
        </a:xfrm>
        <a:prstGeom prst="rect">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15BBF1-CA02-4AA5-B819-E3F5CF613C20}">
      <dsp:nvSpPr>
        <dsp:cNvPr id="0" name=""/>
        <dsp:cNvSpPr/>
      </dsp:nvSpPr>
      <dsp:spPr>
        <a:xfrm>
          <a:off x="1256758" y="3239423"/>
          <a:ext cx="3485380" cy="7744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EG" sz="3200" b="1" kern="1200" dirty="0" smtClean="0">
              <a:solidFill>
                <a:schemeClr val="accent6">
                  <a:lumMod val="50000"/>
                </a:schemeClr>
              </a:solidFill>
            </a:rPr>
            <a:t>بطيء الغضب سريع الرضا</a:t>
          </a:r>
          <a:endParaRPr lang="ar-EG" sz="3200" kern="1200" dirty="0">
            <a:solidFill>
              <a:schemeClr val="accent6">
                <a:lumMod val="50000"/>
              </a:schemeClr>
            </a:solidFill>
          </a:endParaRPr>
        </a:p>
      </dsp:txBody>
      <dsp:txXfrm>
        <a:off x="1256758" y="3239423"/>
        <a:ext cx="3485380" cy="774492"/>
      </dsp:txXfrm>
    </dsp:sp>
    <dsp:sp modelId="{568AFF69-4461-4D64-A3AB-26CB86284337}">
      <dsp:nvSpPr>
        <dsp:cNvPr id="0" name=""/>
        <dsp:cNvSpPr/>
      </dsp:nvSpPr>
      <dsp:spPr>
        <a:xfrm>
          <a:off x="1256758" y="4102637"/>
          <a:ext cx="3485380" cy="4556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t>وهذا خير الناس، فالحلم والحكمة صفاتهم، ولا يمنع ذلك من غضبهم بحكم طبيعتهم البشرية</a:t>
          </a:r>
          <a:endParaRPr lang="ar-EG" sz="1600" kern="1200" dirty="0"/>
        </a:p>
      </dsp:txBody>
      <dsp:txXfrm>
        <a:off x="1256758" y="4102637"/>
        <a:ext cx="3485380" cy="45564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C2D4BC-93B3-4AFA-847C-7021BDFDD90E}">
      <dsp:nvSpPr>
        <dsp:cNvPr id="0" name=""/>
        <dsp:cNvSpPr/>
      </dsp:nvSpPr>
      <dsp:spPr>
        <a:xfrm>
          <a:off x="3417914" y="4307336"/>
          <a:ext cx="81167" cy="81167"/>
        </a:xfrm>
        <a:prstGeom prst="ellipse">
          <a:avLst/>
        </a:prstGeom>
        <a:solidFill>
          <a:schemeClr val="accent1">
            <a:shade val="50000"/>
            <a:hueOff val="0"/>
            <a:satOff val="0"/>
            <a:lumOff val="0"/>
            <a:alphaOff val="0"/>
          </a:schemeClr>
        </a:solidFill>
        <a:ln w="25400"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2BC505-23DC-49E3-A254-A1F08E8118B9}">
      <dsp:nvSpPr>
        <dsp:cNvPr id="0" name=""/>
        <dsp:cNvSpPr/>
      </dsp:nvSpPr>
      <dsp:spPr>
        <a:xfrm>
          <a:off x="3237983" y="4380462"/>
          <a:ext cx="81167" cy="81167"/>
        </a:xfrm>
        <a:prstGeom prst="ellipse">
          <a:avLst/>
        </a:prstGeom>
        <a:solidFill>
          <a:schemeClr val="accent1">
            <a:shade val="50000"/>
            <a:hueOff val="48192"/>
            <a:satOff val="-1008"/>
            <a:lumOff val="5608"/>
            <a:alphaOff val="0"/>
          </a:schemeClr>
        </a:solidFill>
        <a:ln w="25400" cap="flat" cmpd="sng" algn="ctr">
          <a:solidFill>
            <a:schemeClr val="accent1">
              <a:shade val="50000"/>
              <a:hueOff val="48192"/>
              <a:satOff val="-1008"/>
              <a:lumOff val="56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236ADA-A03D-483E-B210-327AECBCF490}">
      <dsp:nvSpPr>
        <dsp:cNvPr id="0" name=""/>
        <dsp:cNvSpPr/>
      </dsp:nvSpPr>
      <dsp:spPr>
        <a:xfrm>
          <a:off x="3054078" y="4440913"/>
          <a:ext cx="81167" cy="81167"/>
        </a:xfrm>
        <a:prstGeom prst="ellipse">
          <a:avLst/>
        </a:prstGeom>
        <a:solidFill>
          <a:schemeClr val="accent1">
            <a:shade val="50000"/>
            <a:hueOff val="96383"/>
            <a:satOff val="-2016"/>
            <a:lumOff val="11217"/>
            <a:alphaOff val="0"/>
          </a:schemeClr>
        </a:solidFill>
        <a:ln w="25400" cap="flat" cmpd="sng" algn="ctr">
          <a:solidFill>
            <a:schemeClr val="accent1">
              <a:shade val="50000"/>
              <a:hueOff val="96383"/>
              <a:satOff val="-2016"/>
              <a:lumOff val="1121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85F8A6-22CF-48CD-B91A-66B6C0856091}">
      <dsp:nvSpPr>
        <dsp:cNvPr id="0" name=""/>
        <dsp:cNvSpPr/>
      </dsp:nvSpPr>
      <dsp:spPr>
        <a:xfrm>
          <a:off x="2867336" y="4487714"/>
          <a:ext cx="81167" cy="81167"/>
        </a:xfrm>
        <a:prstGeom prst="ellipse">
          <a:avLst/>
        </a:prstGeom>
        <a:solidFill>
          <a:schemeClr val="accent1">
            <a:shade val="50000"/>
            <a:hueOff val="144575"/>
            <a:satOff val="-3024"/>
            <a:lumOff val="16825"/>
            <a:alphaOff val="0"/>
          </a:schemeClr>
        </a:solidFill>
        <a:ln w="25400" cap="flat" cmpd="sng" algn="ctr">
          <a:solidFill>
            <a:schemeClr val="accent1">
              <a:shade val="50000"/>
              <a:hueOff val="144575"/>
              <a:satOff val="-3024"/>
              <a:lumOff val="1682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B05948-E447-44E0-AE1E-AC173F720C6A}">
      <dsp:nvSpPr>
        <dsp:cNvPr id="0" name=""/>
        <dsp:cNvSpPr/>
      </dsp:nvSpPr>
      <dsp:spPr>
        <a:xfrm>
          <a:off x="4399873" y="3599474"/>
          <a:ext cx="81167" cy="81167"/>
        </a:xfrm>
        <a:prstGeom prst="ellipse">
          <a:avLst/>
        </a:prstGeom>
        <a:solidFill>
          <a:schemeClr val="accent1">
            <a:shade val="50000"/>
            <a:hueOff val="192767"/>
            <a:satOff val="-4032"/>
            <a:lumOff val="22434"/>
            <a:alphaOff val="0"/>
          </a:schemeClr>
        </a:solidFill>
        <a:ln w="25400" cap="flat" cmpd="sng" algn="ctr">
          <a:solidFill>
            <a:schemeClr val="accent1">
              <a:shade val="50000"/>
              <a:hueOff val="192767"/>
              <a:satOff val="-4032"/>
              <a:lumOff val="2243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D86EB3-2294-4D38-AFB3-469679120C4D}">
      <dsp:nvSpPr>
        <dsp:cNvPr id="0" name=""/>
        <dsp:cNvSpPr/>
      </dsp:nvSpPr>
      <dsp:spPr>
        <a:xfrm>
          <a:off x="4257404" y="3743776"/>
          <a:ext cx="81167" cy="81167"/>
        </a:xfrm>
        <a:prstGeom prst="ellipse">
          <a:avLst/>
        </a:prstGeom>
        <a:solidFill>
          <a:schemeClr val="accent1">
            <a:shade val="50000"/>
            <a:hueOff val="240958"/>
            <a:satOff val="-5040"/>
            <a:lumOff val="28042"/>
            <a:alphaOff val="0"/>
          </a:schemeClr>
        </a:solidFill>
        <a:ln w="25400" cap="flat" cmpd="sng" algn="ctr">
          <a:solidFill>
            <a:schemeClr val="accent1">
              <a:shade val="50000"/>
              <a:hueOff val="240958"/>
              <a:satOff val="-5040"/>
              <a:lumOff val="2804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8EC285-BA37-4CD8-9BA1-6B314E68A643}">
      <dsp:nvSpPr>
        <dsp:cNvPr id="0" name=""/>
        <dsp:cNvSpPr/>
      </dsp:nvSpPr>
      <dsp:spPr>
        <a:xfrm>
          <a:off x="4989616" y="2721958"/>
          <a:ext cx="81167" cy="81167"/>
        </a:xfrm>
        <a:prstGeom prst="ellipse">
          <a:avLst/>
        </a:prstGeom>
        <a:solidFill>
          <a:schemeClr val="accent1">
            <a:shade val="50000"/>
            <a:hueOff val="289150"/>
            <a:satOff val="-6048"/>
            <a:lumOff val="33650"/>
            <a:alphaOff val="0"/>
          </a:schemeClr>
        </a:solidFill>
        <a:ln w="25400" cap="flat" cmpd="sng" algn="ctr">
          <a:solidFill>
            <a:schemeClr val="accent1">
              <a:shade val="50000"/>
              <a:hueOff val="289150"/>
              <a:satOff val="-6048"/>
              <a:lumOff val="3365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D6231F-67AF-45B2-8E0A-0FA4D59CF5BD}">
      <dsp:nvSpPr>
        <dsp:cNvPr id="0" name=""/>
        <dsp:cNvSpPr/>
      </dsp:nvSpPr>
      <dsp:spPr>
        <a:xfrm>
          <a:off x="5306340" y="1652852"/>
          <a:ext cx="81167" cy="81167"/>
        </a:xfrm>
        <a:prstGeom prst="ellipse">
          <a:avLst/>
        </a:prstGeom>
        <a:solidFill>
          <a:schemeClr val="accent1">
            <a:shade val="50000"/>
            <a:hueOff val="337342"/>
            <a:satOff val="-7056"/>
            <a:lumOff val="39259"/>
            <a:alphaOff val="0"/>
          </a:schemeClr>
        </a:solidFill>
        <a:ln w="25400" cap="flat" cmpd="sng" algn="ctr">
          <a:solidFill>
            <a:schemeClr val="accent1">
              <a:shade val="50000"/>
              <a:hueOff val="337342"/>
              <a:satOff val="-7056"/>
              <a:lumOff val="392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D49EB2-C4A5-4025-AF71-7D850102987D}">
      <dsp:nvSpPr>
        <dsp:cNvPr id="0" name=""/>
        <dsp:cNvSpPr/>
      </dsp:nvSpPr>
      <dsp:spPr>
        <a:xfrm>
          <a:off x="5147978" y="388254"/>
          <a:ext cx="81167" cy="81167"/>
        </a:xfrm>
        <a:prstGeom prst="ellipse">
          <a:avLst/>
        </a:prstGeom>
        <a:solidFill>
          <a:schemeClr val="accent1">
            <a:shade val="50000"/>
            <a:hueOff val="337342"/>
            <a:satOff val="-7056"/>
            <a:lumOff val="39259"/>
            <a:alphaOff val="0"/>
          </a:schemeClr>
        </a:solidFill>
        <a:ln w="25400" cap="flat" cmpd="sng" algn="ctr">
          <a:solidFill>
            <a:schemeClr val="accent1">
              <a:shade val="50000"/>
              <a:hueOff val="337342"/>
              <a:satOff val="-7056"/>
              <a:lumOff val="392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05EF4B-6E6E-4702-B0D8-5C28BB381D58}">
      <dsp:nvSpPr>
        <dsp:cNvPr id="0" name=""/>
        <dsp:cNvSpPr/>
      </dsp:nvSpPr>
      <dsp:spPr>
        <a:xfrm>
          <a:off x="5266040" y="297090"/>
          <a:ext cx="81167" cy="81167"/>
        </a:xfrm>
        <a:prstGeom prst="ellipse">
          <a:avLst/>
        </a:prstGeom>
        <a:solidFill>
          <a:schemeClr val="accent1">
            <a:shade val="50000"/>
            <a:hueOff val="289150"/>
            <a:satOff val="-6048"/>
            <a:lumOff val="33650"/>
            <a:alphaOff val="0"/>
          </a:schemeClr>
        </a:solidFill>
        <a:ln w="25400" cap="flat" cmpd="sng" algn="ctr">
          <a:solidFill>
            <a:schemeClr val="accent1">
              <a:shade val="50000"/>
              <a:hueOff val="289150"/>
              <a:satOff val="-6048"/>
              <a:lumOff val="3365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895712-68FF-4BEF-9EE0-15DE849BB157}">
      <dsp:nvSpPr>
        <dsp:cNvPr id="0" name=""/>
        <dsp:cNvSpPr/>
      </dsp:nvSpPr>
      <dsp:spPr>
        <a:xfrm>
          <a:off x="5384102" y="205439"/>
          <a:ext cx="81167" cy="81167"/>
        </a:xfrm>
        <a:prstGeom prst="ellipse">
          <a:avLst/>
        </a:prstGeom>
        <a:solidFill>
          <a:schemeClr val="accent1">
            <a:shade val="50000"/>
            <a:hueOff val="240958"/>
            <a:satOff val="-5040"/>
            <a:lumOff val="28042"/>
            <a:alphaOff val="0"/>
          </a:schemeClr>
        </a:solidFill>
        <a:ln w="25400" cap="flat" cmpd="sng" algn="ctr">
          <a:solidFill>
            <a:schemeClr val="accent1">
              <a:shade val="50000"/>
              <a:hueOff val="240958"/>
              <a:satOff val="-5040"/>
              <a:lumOff val="2804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2B0633-8FCB-4AAB-9E39-994FF0FC0854}">
      <dsp:nvSpPr>
        <dsp:cNvPr id="0" name=""/>
        <dsp:cNvSpPr/>
      </dsp:nvSpPr>
      <dsp:spPr>
        <a:xfrm>
          <a:off x="5502732" y="297090"/>
          <a:ext cx="81167" cy="81167"/>
        </a:xfrm>
        <a:prstGeom prst="ellipse">
          <a:avLst/>
        </a:prstGeom>
        <a:solidFill>
          <a:schemeClr val="accent1">
            <a:shade val="50000"/>
            <a:hueOff val="192767"/>
            <a:satOff val="-4032"/>
            <a:lumOff val="22434"/>
            <a:alphaOff val="0"/>
          </a:schemeClr>
        </a:solidFill>
        <a:ln w="25400" cap="flat" cmpd="sng" algn="ctr">
          <a:solidFill>
            <a:schemeClr val="accent1">
              <a:shade val="50000"/>
              <a:hueOff val="192767"/>
              <a:satOff val="-4032"/>
              <a:lumOff val="2243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1AC856-B94E-4B62-9615-2E21BD896A58}">
      <dsp:nvSpPr>
        <dsp:cNvPr id="0" name=""/>
        <dsp:cNvSpPr/>
      </dsp:nvSpPr>
      <dsp:spPr>
        <a:xfrm>
          <a:off x="5620794" y="388254"/>
          <a:ext cx="81167" cy="81167"/>
        </a:xfrm>
        <a:prstGeom prst="ellipse">
          <a:avLst/>
        </a:prstGeom>
        <a:solidFill>
          <a:schemeClr val="accent1">
            <a:shade val="50000"/>
            <a:hueOff val="144575"/>
            <a:satOff val="-3024"/>
            <a:lumOff val="16825"/>
            <a:alphaOff val="0"/>
          </a:schemeClr>
        </a:solidFill>
        <a:ln w="25400" cap="flat" cmpd="sng" algn="ctr">
          <a:solidFill>
            <a:schemeClr val="accent1">
              <a:shade val="50000"/>
              <a:hueOff val="144575"/>
              <a:satOff val="-3024"/>
              <a:lumOff val="1682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69723C-A3E9-4315-B74E-B59E29FE51D0}">
      <dsp:nvSpPr>
        <dsp:cNvPr id="0" name=""/>
        <dsp:cNvSpPr/>
      </dsp:nvSpPr>
      <dsp:spPr>
        <a:xfrm>
          <a:off x="5384102" y="398492"/>
          <a:ext cx="81167" cy="81167"/>
        </a:xfrm>
        <a:prstGeom prst="ellipse">
          <a:avLst/>
        </a:prstGeom>
        <a:solidFill>
          <a:schemeClr val="accent1">
            <a:shade val="50000"/>
            <a:hueOff val="96383"/>
            <a:satOff val="-2016"/>
            <a:lumOff val="11217"/>
            <a:alphaOff val="0"/>
          </a:schemeClr>
        </a:solidFill>
        <a:ln w="25400" cap="flat" cmpd="sng" algn="ctr">
          <a:solidFill>
            <a:schemeClr val="accent1">
              <a:shade val="50000"/>
              <a:hueOff val="96383"/>
              <a:satOff val="-2016"/>
              <a:lumOff val="1121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D20219-C399-43DB-A625-1CA82663FA26}">
      <dsp:nvSpPr>
        <dsp:cNvPr id="0" name=""/>
        <dsp:cNvSpPr/>
      </dsp:nvSpPr>
      <dsp:spPr>
        <a:xfrm>
          <a:off x="5384102" y="591545"/>
          <a:ext cx="81167" cy="81167"/>
        </a:xfrm>
        <a:prstGeom prst="ellipse">
          <a:avLst/>
        </a:prstGeom>
        <a:solidFill>
          <a:schemeClr val="accent1">
            <a:shade val="50000"/>
            <a:hueOff val="48192"/>
            <a:satOff val="-1008"/>
            <a:lumOff val="5608"/>
            <a:alphaOff val="0"/>
          </a:schemeClr>
        </a:solidFill>
        <a:ln w="25400" cap="flat" cmpd="sng" algn="ctr">
          <a:solidFill>
            <a:schemeClr val="accent1">
              <a:shade val="50000"/>
              <a:hueOff val="48192"/>
              <a:satOff val="-1008"/>
              <a:lumOff val="56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829A77-77B1-4ABC-8651-79B602E63174}">
      <dsp:nvSpPr>
        <dsp:cNvPr id="0" name=""/>
        <dsp:cNvSpPr/>
      </dsp:nvSpPr>
      <dsp:spPr>
        <a:xfrm>
          <a:off x="2416373" y="4643350"/>
          <a:ext cx="1748794" cy="468983"/>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0162"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accent6">
                  <a:lumMod val="50000"/>
                </a:schemeClr>
              </a:solidFill>
            </a:rPr>
            <a:t>الاسترخاء</a:t>
          </a:r>
          <a:endParaRPr lang="ar-EG" sz="2800" kern="1200" dirty="0">
            <a:solidFill>
              <a:schemeClr val="accent6">
                <a:lumMod val="50000"/>
              </a:schemeClr>
            </a:solidFill>
          </a:endParaRPr>
        </a:p>
      </dsp:txBody>
      <dsp:txXfrm>
        <a:off x="2439267" y="4666244"/>
        <a:ext cx="1703006" cy="423195"/>
      </dsp:txXfrm>
    </dsp:sp>
    <dsp:sp modelId="{3AD1B206-B908-4429-A90F-4098ACB80008}">
      <dsp:nvSpPr>
        <dsp:cNvPr id="0" name=""/>
        <dsp:cNvSpPr/>
      </dsp:nvSpPr>
      <dsp:spPr>
        <a:xfrm>
          <a:off x="1931353" y="4183873"/>
          <a:ext cx="811109" cy="810726"/>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E058D4-64B4-467E-A771-474B5A32550E}">
      <dsp:nvSpPr>
        <dsp:cNvPr id="0" name=""/>
        <dsp:cNvSpPr/>
      </dsp:nvSpPr>
      <dsp:spPr>
        <a:xfrm>
          <a:off x="3952883" y="4089053"/>
          <a:ext cx="1748794" cy="468983"/>
        </a:xfrm>
        <a:prstGeom prst="roundRect">
          <a:avLst/>
        </a:prstGeom>
        <a:solidFill>
          <a:schemeClr val="accent1">
            <a:shade val="50000"/>
            <a:hueOff val="144575"/>
            <a:satOff val="-3024"/>
            <a:lumOff val="168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0162"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accent6">
                  <a:lumMod val="50000"/>
                </a:schemeClr>
              </a:solidFill>
            </a:rPr>
            <a:t>التواصل</a:t>
          </a:r>
          <a:endParaRPr lang="ar-EG" sz="2800" kern="1200" dirty="0">
            <a:solidFill>
              <a:schemeClr val="accent6">
                <a:lumMod val="50000"/>
              </a:schemeClr>
            </a:solidFill>
          </a:endParaRPr>
        </a:p>
      </dsp:txBody>
      <dsp:txXfrm>
        <a:off x="3975777" y="4111947"/>
        <a:ext cx="1703006" cy="423195"/>
      </dsp:txXfrm>
    </dsp:sp>
    <dsp:sp modelId="{EBA3AE05-C34F-45D0-B6A4-14C10E08EDB8}">
      <dsp:nvSpPr>
        <dsp:cNvPr id="0" name=""/>
        <dsp:cNvSpPr/>
      </dsp:nvSpPr>
      <dsp:spPr>
        <a:xfrm>
          <a:off x="3467863" y="3629576"/>
          <a:ext cx="811109" cy="810726"/>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3FB72E-DA24-4DF2-8F29-322475B4320F}">
      <dsp:nvSpPr>
        <dsp:cNvPr id="0" name=""/>
        <dsp:cNvSpPr/>
      </dsp:nvSpPr>
      <dsp:spPr>
        <a:xfrm>
          <a:off x="4786129" y="3288076"/>
          <a:ext cx="1748794" cy="468983"/>
        </a:xfrm>
        <a:prstGeom prst="roundRect">
          <a:avLst/>
        </a:prstGeom>
        <a:solidFill>
          <a:schemeClr val="accent1">
            <a:shade val="50000"/>
            <a:hueOff val="289150"/>
            <a:satOff val="-6048"/>
            <a:lumOff val="336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0162" tIns="53340" rIns="53340" bIns="53340" numCol="1" spcCol="1270" anchor="ctr" anchorCtr="0">
          <a:noAutofit/>
        </a:bodyPr>
        <a:lstStyle/>
        <a:p>
          <a:pPr lvl="0" algn="ctr" defTabSz="622300" rtl="1">
            <a:lnSpc>
              <a:spcPct val="90000"/>
            </a:lnSpc>
            <a:spcBef>
              <a:spcPct val="0"/>
            </a:spcBef>
            <a:spcAft>
              <a:spcPct val="35000"/>
            </a:spcAft>
          </a:pPr>
          <a:r>
            <a:rPr lang="ar-SA" sz="1400" b="1" kern="1200" dirty="0" smtClean="0">
              <a:solidFill>
                <a:schemeClr val="accent6">
                  <a:lumMod val="50000"/>
                </a:schemeClr>
              </a:solidFill>
            </a:rPr>
            <a:t>استخدام روح الفكاهة</a:t>
          </a:r>
          <a:endParaRPr lang="ar-EG" sz="1400" kern="1200" dirty="0">
            <a:solidFill>
              <a:schemeClr val="accent6">
                <a:lumMod val="50000"/>
              </a:schemeClr>
            </a:solidFill>
          </a:endParaRPr>
        </a:p>
      </dsp:txBody>
      <dsp:txXfrm>
        <a:off x="4809023" y="3310970"/>
        <a:ext cx="1703006" cy="423195"/>
      </dsp:txXfrm>
    </dsp:sp>
    <dsp:sp modelId="{D2FB6C4C-542E-4EC1-AAB7-527F28B6DDF6}">
      <dsp:nvSpPr>
        <dsp:cNvPr id="0" name=""/>
        <dsp:cNvSpPr/>
      </dsp:nvSpPr>
      <dsp:spPr>
        <a:xfrm>
          <a:off x="4301109" y="2828599"/>
          <a:ext cx="811109" cy="810726"/>
        </a:xfrm>
        <a:prstGeom prst="ellipse">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7CA408-5C81-4FAA-8B8C-98253576B49C}">
      <dsp:nvSpPr>
        <dsp:cNvPr id="0" name=""/>
        <dsp:cNvSpPr/>
      </dsp:nvSpPr>
      <dsp:spPr>
        <a:xfrm>
          <a:off x="5221483" y="2258458"/>
          <a:ext cx="1748794" cy="468983"/>
        </a:xfrm>
        <a:prstGeom prst="roundRect">
          <a:avLst/>
        </a:prstGeom>
        <a:solidFill>
          <a:schemeClr val="accent1">
            <a:shade val="50000"/>
            <a:hueOff val="289150"/>
            <a:satOff val="-6048"/>
            <a:lumOff val="336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0162"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solidFill>
                <a:schemeClr val="accent6">
                  <a:lumMod val="50000"/>
                </a:schemeClr>
              </a:solidFill>
            </a:rPr>
            <a:t>تغيير البيئة</a:t>
          </a:r>
          <a:endParaRPr lang="ar-EG" sz="2400" kern="1200" dirty="0">
            <a:solidFill>
              <a:schemeClr val="accent6">
                <a:lumMod val="50000"/>
              </a:schemeClr>
            </a:solidFill>
          </a:endParaRPr>
        </a:p>
      </dsp:txBody>
      <dsp:txXfrm>
        <a:off x="5244377" y="2281352"/>
        <a:ext cx="1703006" cy="423195"/>
      </dsp:txXfrm>
    </dsp:sp>
    <dsp:sp modelId="{0F917773-D55A-4CC3-B77C-D17666CDEA1B}">
      <dsp:nvSpPr>
        <dsp:cNvPr id="0" name=""/>
        <dsp:cNvSpPr/>
      </dsp:nvSpPr>
      <dsp:spPr>
        <a:xfrm>
          <a:off x="4736463" y="1798981"/>
          <a:ext cx="811109" cy="810726"/>
        </a:xfrm>
        <a:prstGeom prst="ellipse">
          <a:avLst/>
        </a:prstGeom>
        <a:blipFill rotWithShape="1">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DEF7DC-B757-4E42-8B7B-1CC92A7C8D83}">
      <dsp:nvSpPr>
        <dsp:cNvPr id="0" name=""/>
        <dsp:cNvSpPr/>
      </dsp:nvSpPr>
      <dsp:spPr>
        <a:xfrm>
          <a:off x="5463851" y="1210315"/>
          <a:ext cx="1748794" cy="468983"/>
        </a:xfrm>
        <a:prstGeom prst="roundRect">
          <a:avLst/>
        </a:prstGeom>
        <a:solidFill>
          <a:schemeClr val="accent1">
            <a:shade val="50000"/>
            <a:hueOff val="144575"/>
            <a:satOff val="-3024"/>
            <a:lumOff val="168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0162"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smtClean="0">
              <a:solidFill>
                <a:schemeClr val="accent6">
                  <a:lumMod val="50000"/>
                </a:schemeClr>
              </a:solidFill>
            </a:rPr>
            <a:t>ممارسة الرياضة</a:t>
          </a:r>
          <a:endParaRPr lang="ar-EG" sz="1800" kern="1200" dirty="0">
            <a:solidFill>
              <a:schemeClr val="accent6">
                <a:lumMod val="50000"/>
              </a:schemeClr>
            </a:solidFill>
          </a:endParaRPr>
        </a:p>
      </dsp:txBody>
      <dsp:txXfrm>
        <a:off x="5486745" y="1233209"/>
        <a:ext cx="1703006" cy="423195"/>
      </dsp:txXfrm>
    </dsp:sp>
    <dsp:sp modelId="{2F47F5DE-66D2-44BA-B464-591086EB745C}">
      <dsp:nvSpPr>
        <dsp:cNvPr id="0" name=""/>
        <dsp:cNvSpPr/>
      </dsp:nvSpPr>
      <dsp:spPr>
        <a:xfrm>
          <a:off x="4978831" y="750838"/>
          <a:ext cx="811109" cy="810726"/>
        </a:xfrm>
        <a:prstGeom prst="ellipse">
          <a:avLst/>
        </a:prstGeom>
        <a:blipFill rotWithShape="1">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B69D6-EABD-44B8-B557-A4445BE9D858}">
      <dsp:nvSpPr>
        <dsp:cNvPr id="0" name=""/>
        <dsp:cNvSpPr/>
      </dsp:nvSpPr>
      <dsp:spPr>
        <a:xfrm>
          <a:off x="1116980" y="-44621"/>
          <a:ext cx="5233638" cy="5233638"/>
        </a:xfrm>
        <a:prstGeom prst="circularArrow">
          <a:avLst>
            <a:gd name="adj1" fmla="val 5544"/>
            <a:gd name="adj2" fmla="val 330680"/>
            <a:gd name="adj3" fmla="val 14647029"/>
            <a:gd name="adj4" fmla="val 16875495"/>
            <a:gd name="adj5" fmla="val 5757"/>
          </a:avLst>
        </a:prstGeom>
        <a:solidFill>
          <a:schemeClr val="accent2">
            <a:tint val="40000"/>
            <a:hueOff val="0"/>
            <a:satOff val="0"/>
            <a:lumOff val="0"/>
            <a:alphaOff val="0"/>
          </a:schemeClr>
        </a:solidFill>
        <a:ln>
          <a:noFill/>
        </a:ln>
        <a:effectLst/>
        <a:sp3d z="-152400" prstMaterial="plastic">
          <a:bevelT w="25400" h="25400"/>
          <a:bevelB w="25400" h="25400"/>
        </a:sp3d>
      </dsp:spPr>
      <dsp:style>
        <a:lnRef idx="0">
          <a:scrgbClr r="0" g="0" b="0"/>
        </a:lnRef>
        <a:fillRef idx="1">
          <a:scrgbClr r="0" g="0" b="0"/>
        </a:fillRef>
        <a:effectRef idx="0">
          <a:scrgbClr r="0" g="0" b="0"/>
        </a:effectRef>
        <a:fontRef idx="minor"/>
      </dsp:style>
    </dsp:sp>
    <dsp:sp modelId="{E23CECA5-6803-41F7-B47F-C091F357DDED}">
      <dsp:nvSpPr>
        <dsp:cNvPr id="0" name=""/>
        <dsp:cNvSpPr/>
      </dsp:nvSpPr>
      <dsp:spPr>
        <a:xfrm>
          <a:off x="2995426" y="2484"/>
          <a:ext cx="1476747" cy="738373"/>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en-US" sz="2000" b="1" u="none" kern="1200" smtClean="0"/>
            <a:t>SWOT</a:t>
          </a:r>
          <a:endParaRPr lang="ar-SA" sz="2000" b="1" u="none" kern="1200" dirty="0"/>
        </a:p>
      </dsp:txBody>
      <dsp:txXfrm>
        <a:off x="3031470" y="38528"/>
        <a:ext cx="1404659" cy="666285"/>
      </dsp:txXfrm>
    </dsp:sp>
    <dsp:sp modelId="{E4FC657D-04EC-4527-ACE7-2542C82D4137}">
      <dsp:nvSpPr>
        <dsp:cNvPr id="0" name=""/>
        <dsp:cNvSpPr/>
      </dsp:nvSpPr>
      <dsp:spPr>
        <a:xfrm>
          <a:off x="4694733" y="946692"/>
          <a:ext cx="1476747" cy="738373"/>
        </a:xfrm>
        <a:prstGeom prst="roundRect">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Arial"/>
            </a:rPr>
            <a:t>فن ادارة الوقت</a:t>
          </a:r>
          <a:endParaRPr lang="ar-SA" sz="2000" b="1" kern="1200" dirty="0"/>
        </a:p>
      </dsp:txBody>
      <dsp:txXfrm>
        <a:off x="4730777" y="982736"/>
        <a:ext cx="1404659" cy="666285"/>
      </dsp:txXfrm>
    </dsp:sp>
    <dsp:sp modelId="{626E7E74-A943-41F9-92A5-6B86187D0915}">
      <dsp:nvSpPr>
        <dsp:cNvPr id="0" name=""/>
        <dsp:cNvSpPr/>
      </dsp:nvSpPr>
      <dsp:spPr>
        <a:xfrm>
          <a:off x="5227255" y="2234313"/>
          <a:ext cx="1476747" cy="738373"/>
        </a:xfrm>
        <a:prstGeom prst="roundRect">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Arial"/>
            </a:rPr>
            <a:t>تعرف على لغة الجسد</a:t>
          </a:r>
          <a:endParaRPr lang="ar-SA" sz="2000" b="1" kern="1200" dirty="0"/>
        </a:p>
      </dsp:txBody>
      <dsp:txXfrm>
        <a:off x="5263299" y="2270357"/>
        <a:ext cx="1404659" cy="666285"/>
      </dsp:txXfrm>
    </dsp:sp>
    <dsp:sp modelId="{EF6DE290-021F-4F3C-B173-582D126FA912}">
      <dsp:nvSpPr>
        <dsp:cNvPr id="0" name=""/>
        <dsp:cNvSpPr/>
      </dsp:nvSpPr>
      <dsp:spPr>
        <a:xfrm>
          <a:off x="4573567" y="3812454"/>
          <a:ext cx="1476747" cy="738373"/>
        </a:xfrm>
        <a:prstGeom prst="roundRect">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b="1" kern="1200" smtClean="0">
              <a:latin typeface="Times New Roman" pitchFamily="18" charset="0"/>
              <a:cs typeface="Arial"/>
            </a:rPr>
            <a:t>تعلم فن الاقناع </a:t>
          </a:r>
          <a:endParaRPr lang="ar-SA" sz="1600" b="1" kern="1200" dirty="0"/>
        </a:p>
      </dsp:txBody>
      <dsp:txXfrm>
        <a:off x="4609611" y="3848498"/>
        <a:ext cx="1404659" cy="666285"/>
      </dsp:txXfrm>
    </dsp:sp>
    <dsp:sp modelId="{18C3530A-74CE-43FB-BD83-8132FA5B36BB}">
      <dsp:nvSpPr>
        <dsp:cNvPr id="0" name=""/>
        <dsp:cNvSpPr/>
      </dsp:nvSpPr>
      <dsp:spPr>
        <a:xfrm>
          <a:off x="2995426" y="4466141"/>
          <a:ext cx="1476747" cy="738373"/>
        </a:xfrm>
        <a:prstGeom prst="roundRect">
          <a:avLst/>
        </a:prstGeom>
        <a:blipFill rotWithShape="0">
          <a:blip xmlns:r="http://schemas.openxmlformats.org/officeDocument/2006/relationships" r:embed="rId4"/>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Arial"/>
            </a:rPr>
            <a:t>كيف تتعامل مع الخلافات</a:t>
          </a:r>
          <a:endParaRPr lang="ar-SA" sz="2000" b="1" kern="1200" dirty="0"/>
        </a:p>
      </dsp:txBody>
      <dsp:txXfrm>
        <a:off x="3031470" y="4502185"/>
        <a:ext cx="1404659" cy="666285"/>
      </dsp:txXfrm>
    </dsp:sp>
    <dsp:sp modelId="{96FEDD57-9110-45D1-99D7-D20EFCFD28B4}">
      <dsp:nvSpPr>
        <dsp:cNvPr id="0" name=""/>
        <dsp:cNvSpPr/>
      </dsp:nvSpPr>
      <dsp:spPr>
        <a:xfrm>
          <a:off x="1417285" y="3812454"/>
          <a:ext cx="1476747" cy="738373"/>
        </a:xfrm>
        <a:prstGeom prst="roundRect">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Arial"/>
            </a:rPr>
            <a:t>سيطر على غضبك</a:t>
          </a:r>
          <a:endParaRPr lang="ar-SA" sz="2000" b="1" kern="1200" dirty="0"/>
        </a:p>
      </dsp:txBody>
      <dsp:txXfrm>
        <a:off x="1453329" y="3848498"/>
        <a:ext cx="1404659" cy="666285"/>
      </dsp:txXfrm>
    </dsp:sp>
    <dsp:sp modelId="{E618F29D-C5B5-41F0-8A39-D9B243716E5D}">
      <dsp:nvSpPr>
        <dsp:cNvPr id="0" name=""/>
        <dsp:cNvSpPr/>
      </dsp:nvSpPr>
      <dsp:spPr>
        <a:xfrm>
          <a:off x="763597" y="2234313"/>
          <a:ext cx="1476747" cy="738373"/>
        </a:xfrm>
        <a:prstGeom prst="roundRect">
          <a:avLst/>
        </a:prstGeom>
        <a:blipFill rotWithShape="0">
          <a:blip xmlns:r="http://schemas.openxmlformats.org/officeDocument/2006/relationships" r:embed="rId5">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smtClean="0">
              <a:latin typeface="Times New Roman" pitchFamily="18" charset="0"/>
              <a:cs typeface="Arial"/>
            </a:rPr>
            <a:t>تعلم فن الانصات</a:t>
          </a:r>
          <a:endParaRPr lang="ar-SA" sz="2000" b="1" kern="1200" dirty="0"/>
        </a:p>
      </dsp:txBody>
      <dsp:txXfrm>
        <a:off x="799641" y="2270357"/>
        <a:ext cx="1404659" cy="666285"/>
      </dsp:txXfrm>
    </dsp:sp>
    <dsp:sp modelId="{5C8B5A05-6178-4DBD-9D1F-E72CA312BB45}">
      <dsp:nvSpPr>
        <dsp:cNvPr id="0" name=""/>
        <dsp:cNvSpPr/>
      </dsp:nvSpPr>
      <dsp:spPr>
        <a:xfrm>
          <a:off x="1417285" y="656172"/>
          <a:ext cx="1476747" cy="738373"/>
        </a:xfrm>
        <a:prstGeom prst="roundRect">
          <a:avLst/>
        </a:prstGeom>
        <a:blipFill rotWithShape="0">
          <a:blip xmlns:r="http://schemas.openxmlformats.org/officeDocument/2006/relationships" r:embed="rId7">
            <a:extLst>
              <a:ext uri="{BEBA8EAE-BF5A-486C-A8C5-ECC9F3942E4B}">
                <a14:imgProps xmlns:a14="http://schemas.microsoft.com/office/drawing/2010/main">
                  <a14:imgLayer r:embed="rId6">
                    <a14:imgEffect>
                      <a14:brightnessContrast contrast="40000"/>
                    </a14:imgEffect>
                  </a14:imgLayer>
                </a14:imgProps>
              </a:ext>
            </a:extLst>
          </a:blip>
          <a:stretch>
            <a:fillRect/>
          </a:stretch>
        </a:blip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EG" sz="2000" b="1" kern="1200" smtClean="0"/>
            <a:t>الوصايا العجيبية</a:t>
          </a:r>
          <a:endParaRPr lang="ar-SA" sz="2000" b="1" kern="1200" dirty="0"/>
        </a:p>
      </dsp:txBody>
      <dsp:txXfrm>
        <a:off x="1453329" y="692216"/>
        <a:ext cx="1404659" cy="6662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41A7F-BE6E-459B-9602-313C41AC8673}">
      <dsp:nvSpPr>
        <dsp:cNvPr id="0" name=""/>
        <dsp:cNvSpPr/>
      </dsp:nvSpPr>
      <dsp:spPr>
        <a:xfrm>
          <a:off x="643805" y="49752"/>
          <a:ext cx="4166269" cy="2491041"/>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8C44FA8E-66E1-420C-96E5-B183122E741E}">
      <dsp:nvSpPr>
        <dsp:cNvPr id="0" name=""/>
        <dsp:cNvSpPr/>
      </dsp:nvSpPr>
      <dsp:spPr>
        <a:xfrm>
          <a:off x="1109737" y="2078738"/>
          <a:ext cx="4342456" cy="125817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rtl="1">
            <a:lnSpc>
              <a:spcPct val="90000"/>
            </a:lnSpc>
            <a:spcBef>
              <a:spcPct val="0"/>
            </a:spcBef>
            <a:spcAft>
              <a:spcPct val="5000"/>
            </a:spcAft>
          </a:pPr>
          <a:r>
            <a:rPr lang="ar-SA" sz="2200" kern="1200" dirty="0" smtClean="0"/>
            <a:t>وضوح الهدف وعدم كونه مبهمًا أو ضبابيًّا يعد من السمات المهمة للأهداف. كما أنه لا يكفي أن يكون الهدف واضحًا فحسب، بل لابد من تحديده ووصفه. ولتوضيح ذلك، أنظر الأمثلة التالية</a:t>
          </a:r>
          <a:endParaRPr lang="ar-EG" sz="2200" kern="1200" dirty="0"/>
        </a:p>
      </dsp:txBody>
      <dsp:txXfrm>
        <a:off x="1109737" y="2078738"/>
        <a:ext cx="4342456" cy="12581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41A7F-BE6E-459B-9602-313C41AC8673}">
      <dsp:nvSpPr>
        <dsp:cNvPr id="0" name=""/>
        <dsp:cNvSpPr/>
      </dsp:nvSpPr>
      <dsp:spPr>
        <a:xfrm>
          <a:off x="831899" y="60336"/>
          <a:ext cx="4166269" cy="2491041"/>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8C44FA8E-66E1-420C-96E5-B183122E741E}">
      <dsp:nvSpPr>
        <dsp:cNvPr id="0" name=""/>
        <dsp:cNvSpPr/>
      </dsp:nvSpPr>
      <dsp:spPr>
        <a:xfrm>
          <a:off x="1674017" y="2110490"/>
          <a:ext cx="3590082" cy="12158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rtl="1">
            <a:lnSpc>
              <a:spcPct val="90000"/>
            </a:lnSpc>
            <a:spcBef>
              <a:spcPct val="0"/>
            </a:spcBef>
            <a:spcAft>
              <a:spcPct val="5000"/>
            </a:spcAft>
          </a:pPr>
          <a:r>
            <a:rPr lang="ar-EG" sz="2200" kern="1200" dirty="0" smtClean="0"/>
            <a:t>المقصود من كون الأهداف مقاسة ومحسوبة هو القدرة على قياسها بشكل عملي وإمكانية حساب وتقييم مدى الإنجاز فيها، فعلى سبيل المثال</a:t>
          </a:r>
          <a:endParaRPr lang="ar-EG" sz="2200" kern="1200" dirty="0"/>
        </a:p>
      </dsp:txBody>
      <dsp:txXfrm>
        <a:off x="1674017" y="2110490"/>
        <a:ext cx="3590082" cy="12158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41A7F-BE6E-459B-9602-313C41AC8673}">
      <dsp:nvSpPr>
        <dsp:cNvPr id="0" name=""/>
        <dsp:cNvSpPr/>
      </dsp:nvSpPr>
      <dsp:spPr>
        <a:xfrm>
          <a:off x="595766" y="1656"/>
          <a:ext cx="3886423" cy="2000108"/>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8C44FA8E-66E1-420C-96E5-B183122E741E}">
      <dsp:nvSpPr>
        <dsp:cNvPr id="0" name=""/>
        <dsp:cNvSpPr/>
      </dsp:nvSpPr>
      <dsp:spPr>
        <a:xfrm>
          <a:off x="813463" y="1349033"/>
          <a:ext cx="4686769" cy="24560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rtl="1">
            <a:lnSpc>
              <a:spcPct val="90000"/>
            </a:lnSpc>
            <a:spcBef>
              <a:spcPct val="0"/>
            </a:spcBef>
            <a:spcAft>
              <a:spcPct val="5000"/>
            </a:spcAft>
          </a:pPr>
          <a:r>
            <a:rPr lang="ar-EG" sz="2200" kern="1200" dirty="0" smtClean="0"/>
            <a:t>عندما نعين الأهداف الأكثر أهمية لنا، نبدأ بتحديد طرق جعلها تتشكل بطريقة صحيحة، فنقوم بتحسين مواقفنا وقدراتنا ومهاراتنا وإمكانياتنا المادية لتبلغ منزلة تلكم الأهداف، ونبدأ برؤية الفرص التي كانت قد فحصت مسبقًا لتقربك أكثر من تحقيق أهدافك. تستتطيع تنفيذ معظم الأهداف التي تضعها أيًّا كانت إذا قمت بالتخطيط الحكيم للخطوات وتأسيس إطار زمني يسمح بتنفيذ هذه الخطوات</a:t>
          </a:r>
          <a:endParaRPr lang="ar-EG" sz="2200" kern="1200" dirty="0"/>
        </a:p>
      </dsp:txBody>
      <dsp:txXfrm>
        <a:off x="813463" y="1349033"/>
        <a:ext cx="4686769" cy="24560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41A7F-BE6E-459B-9602-313C41AC8673}">
      <dsp:nvSpPr>
        <dsp:cNvPr id="0" name=""/>
        <dsp:cNvSpPr/>
      </dsp:nvSpPr>
      <dsp:spPr>
        <a:xfrm>
          <a:off x="894721" y="1680"/>
          <a:ext cx="4048163" cy="2420425"/>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8C44FA8E-66E1-420C-96E5-B183122E741E}">
      <dsp:nvSpPr>
        <dsp:cNvPr id="0" name=""/>
        <dsp:cNvSpPr/>
      </dsp:nvSpPr>
      <dsp:spPr>
        <a:xfrm>
          <a:off x="1712967" y="1783818"/>
          <a:ext cx="3488311" cy="16011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rtl="1">
            <a:lnSpc>
              <a:spcPct val="90000"/>
            </a:lnSpc>
            <a:spcBef>
              <a:spcPct val="0"/>
            </a:spcBef>
            <a:spcAft>
              <a:spcPct val="5000"/>
            </a:spcAft>
          </a:pPr>
          <a:r>
            <a:rPr lang="ar-EG" sz="2200" kern="1200" dirty="0" smtClean="0"/>
            <a:t>يجب أن تكون متأكدًا من أن الأهداف ملائمة وواقعية حتى يمكنك بلوغ ما تصبو إليه، وإذا لم تستطع تحقيق ذلك فقد تصاب بشيء من فقدان الحماس، وعندئذٍ قد تضطر للتخلي عنها</a:t>
          </a:r>
          <a:endParaRPr lang="ar-EG" sz="2200" kern="1200" dirty="0"/>
        </a:p>
      </dsp:txBody>
      <dsp:txXfrm>
        <a:off x="1712967" y="1783818"/>
        <a:ext cx="3488311" cy="16011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41A7F-BE6E-459B-9602-313C41AC8673}">
      <dsp:nvSpPr>
        <dsp:cNvPr id="0" name=""/>
        <dsp:cNvSpPr/>
      </dsp:nvSpPr>
      <dsp:spPr>
        <a:xfrm>
          <a:off x="551875" y="814"/>
          <a:ext cx="3955983" cy="2528368"/>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8C44FA8E-66E1-420C-96E5-B183122E741E}">
      <dsp:nvSpPr>
        <dsp:cNvPr id="0" name=""/>
        <dsp:cNvSpPr/>
      </dsp:nvSpPr>
      <dsp:spPr>
        <a:xfrm>
          <a:off x="773469" y="1549407"/>
          <a:ext cx="4770654" cy="26382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justLow" defTabSz="977900" rtl="1">
            <a:lnSpc>
              <a:spcPct val="90000"/>
            </a:lnSpc>
            <a:spcBef>
              <a:spcPct val="0"/>
            </a:spcBef>
            <a:spcAft>
              <a:spcPct val="5000"/>
            </a:spcAft>
          </a:pPr>
          <a:r>
            <a:rPr lang="ar-EG" sz="2200" kern="1200" dirty="0" smtClean="0"/>
            <a:t>لا يكفي أن يكون الهدف واضحًا ومحددًا فحسب، بل لا بد من تحديده بزمن مناسب حتى نتمكن من إنجازه وتنفيذه. فإذا لم يوضع للهدف فترة زمنية محددة لتنفيذه فسيبقى أملاً ورغبة وليس هدفًا له سمة الفاعلية والتطبيق. لاحظ الفرق بين كل هدف ونظيره في الأمثلة التالية وستجد أن الأهداف المنضبطة بزمن محدد من الممكن تحقيقها ووضع آلية دقيقة لذلك، أما الأهداف المفتوحة في مدة تحقيقها فمن الواضح أنه يمكن أن يطول بها الأمل دون أن تجد طريقها للتنفيذ</a:t>
          </a:r>
          <a:endParaRPr lang="ar-EG" sz="2200" kern="1200" dirty="0"/>
        </a:p>
      </dsp:txBody>
      <dsp:txXfrm>
        <a:off x="773469" y="1549407"/>
        <a:ext cx="4770654" cy="263824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D9329-C393-42F2-B1D1-1D728FA3EAF8}">
      <dsp:nvSpPr>
        <dsp:cNvPr id="0" name=""/>
        <dsp:cNvSpPr/>
      </dsp:nvSpPr>
      <dsp:spPr>
        <a:xfrm>
          <a:off x="11866" y="0"/>
          <a:ext cx="1982223" cy="1321477"/>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1132A5-FE2B-42F6-B887-18D637DFDB1E}">
      <dsp:nvSpPr>
        <dsp:cNvPr id="0" name=""/>
        <dsp:cNvSpPr/>
      </dsp:nvSpPr>
      <dsp:spPr>
        <a:xfrm>
          <a:off x="2542676" y="1404112"/>
          <a:ext cx="2808321" cy="1734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justLow" defTabSz="977900" rtl="1">
            <a:lnSpc>
              <a:spcPct val="90000"/>
            </a:lnSpc>
            <a:spcBef>
              <a:spcPct val="0"/>
            </a:spcBef>
            <a:spcAft>
              <a:spcPct val="35000"/>
            </a:spcAft>
          </a:pPr>
          <a:r>
            <a:rPr lang="ar-SA" sz="2200" b="1" kern="1200" dirty="0" smtClean="0"/>
            <a:t>هناك أشخاص يعتادون على الغضب بسرعة ولا يستطيعون التوقّف عنه حتى لو أرادوا ذلك ولو شعروا بأنّ لا جدوى منه ولا ضرورة له</a:t>
          </a:r>
          <a:endParaRPr lang="ar-EG" sz="2200" b="1" kern="1200" dirty="0"/>
        </a:p>
      </dsp:txBody>
      <dsp:txXfrm>
        <a:off x="2542676" y="1404112"/>
        <a:ext cx="2808321" cy="1734650"/>
      </dsp:txXfrm>
    </dsp:sp>
    <dsp:sp modelId="{A1F09676-F095-4FFC-A703-2CBD010F9B19}">
      <dsp:nvSpPr>
        <dsp:cNvPr id="0" name=""/>
        <dsp:cNvSpPr/>
      </dsp:nvSpPr>
      <dsp:spPr>
        <a:xfrm>
          <a:off x="2294898" y="1156546"/>
          <a:ext cx="674449" cy="67462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4AD65A-78D1-41B2-84F9-A4ADB7C487D9}">
      <dsp:nvSpPr>
        <dsp:cNvPr id="0" name=""/>
        <dsp:cNvSpPr/>
      </dsp:nvSpPr>
      <dsp:spPr>
        <a:xfrm rot="5400000">
          <a:off x="4943774" y="1156634"/>
          <a:ext cx="674624" cy="674449"/>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30B0EC-4827-4A0B-97AA-30DAD539ADCC}">
      <dsp:nvSpPr>
        <dsp:cNvPr id="0" name=""/>
        <dsp:cNvSpPr/>
      </dsp:nvSpPr>
      <dsp:spPr>
        <a:xfrm rot="16200000">
          <a:off x="2294811" y="2712130"/>
          <a:ext cx="674624" cy="674449"/>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5783E1-9757-41B1-8DB0-145B3601593E}">
      <dsp:nvSpPr>
        <dsp:cNvPr id="0" name=""/>
        <dsp:cNvSpPr/>
      </dsp:nvSpPr>
      <dsp:spPr>
        <a:xfrm rot="10800000">
          <a:off x="4943861" y="2712042"/>
          <a:ext cx="674449" cy="67462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D9329-C393-42F2-B1D1-1D728FA3EAF8}">
      <dsp:nvSpPr>
        <dsp:cNvPr id="0" name=""/>
        <dsp:cNvSpPr/>
      </dsp:nvSpPr>
      <dsp:spPr>
        <a:xfrm>
          <a:off x="477689" y="0"/>
          <a:ext cx="1982223" cy="1321477"/>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1132A5-FE2B-42F6-B887-18D637DFDB1E}">
      <dsp:nvSpPr>
        <dsp:cNvPr id="0" name=""/>
        <dsp:cNvSpPr/>
      </dsp:nvSpPr>
      <dsp:spPr>
        <a:xfrm>
          <a:off x="2542676" y="1404112"/>
          <a:ext cx="2808321" cy="1734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justLow" defTabSz="889000" rtl="1">
            <a:lnSpc>
              <a:spcPct val="90000"/>
            </a:lnSpc>
            <a:spcBef>
              <a:spcPct val="0"/>
            </a:spcBef>
            <a:spcAft>
              <a:spcPct val="35000"/>
            </a:spcAft>
          </a:pPr>
          <a:r>
            <a:rPr lang="ar-EG" sz="2000" b="1" kern="1200" dirty="0" smtClean="0"/>
            <a:t>يتأثّر البعض كثيراً بطريقة سير العالم وتزعجهم المشاكل التي تعاني منها البشريّة. يملكون دوماً قضيّةً ما يغضبون لأجلها، وبينما يعتاد الآخرون على الأمر ويتعاملون معه كواقع</a:t>
          </a:r>
          <a:endParaRPr lang="ar-EG" sz="2000" b="1" kern="1200" dirty="0"/>
        </a:p>
      </dsp:txBody>
      <dsp:txXfrm>
        <a:off x="2542676" y="1404112"/>
        <a:ext cx="2808321" cy="1734650"/>
      </dsp:txXfrm>
    </dsp:sp>
    <dsp:sp modelId="{A1F09676-F095-4FFC-A703-2CBD010F9B19}">
      <dsp:nvSpPr>
        <dsp:cNvPr id="0" name=""/>
        <dsp:cNvSpPr/>
      </dsp:nvSpPr>
      <dsp:spPr>
        <a:xfrm>
          <a:off x="2294898" y="1156546"/>
          <a:ext cx="674449" cy="67462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4AD65A-78D1-41B2-84F9-A4ADB7C487D9}">
      <dsp:nvSpPr>
        <dsp:cNvPr id="0" name=""/>
        <dsp:cNvSpPr/>
      </dsp:nvSpPr>
      <dsp:spPr>
        <a:xfrm rot="5400000">
          <a:off x="4943774" y="1156634"/>
          <a:ext cx="674624" cy="674449"/>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30B0EC-4827-4A0B-97AA-30DAD539ADCC}">
      <dsp:nvSpPr>
        <dsp:cNvPr id="0" name=""/>
        <dsp:cNvSpPr/>
      </dsp:nvSpPr>
      <dsp:spPr>
        <a:xfrm rot="16200000">
          <a:off x="2294811" y="2712130"/>
          <a:ext cx="674624" cy="674449"/>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5783E1-9757-41B1-8DB0-145B3601593E}">
      <dsp:nvSpPr>
        <dsp:cNvPr id="0" name=""/>
        <dsp:cNvSpPr/>
      </dsp:nvSpPr>
      <dsp:spPr>
        <a:xfrm rot="10800000">
          <a:off x="4943861" y="2712042"/>
          <a:ext cx="674449" cy="674624"/>
        </a:xfrm>
        <a:prstGeom prst="halfFrame">
          <a:avLst>
            <a:gd name="adj1" fmla="val 25770"/>
            <a:gd name="adj2" fmla="val 257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0.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D103F13-B9C2-47B8-BECC-CC1644257A92}" type="datetimeFigureOut">
              <a:rPr lang="ar-EG" smtClean="0"/>
              <a:pPr/>
              <a:t>21/01/1435</a:t>
            </a:fld>
            <a:endParaRPr lang="ar-EG"/>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C6DEF85-DF30-4259-8DB1-B2D03E9AB68C}" type="slidenum">
              <a:rPr lang="ar-EG" smtClean="0"/>
              <a:pPr/>
              <a:t>‹#›</a:t>
            </a:fld>
            <a:endParaRPr lang="ar-EG"/>
          </a:p>
        </p:txBody>
      </p:sp>
    </p:spTree>
    <p:extLst>
      <p:ext uri="{BB962C8B-B14F-4D97-AF65-F5344CB8AC3E}">
        <p14:creationId xmlns:p14="http://schemas.microsoft.com/office/powerpoint/2010/main" xmlns="" val="186583507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216</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225</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226</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227</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235</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240</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257</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262</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217</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218</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219</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220</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221</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222</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223</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eaLnBrk="1" hangingPunct="1"/>
            <a:fld id="{0A25C03E-2E3E-4412-B45B-6C20D8F02E5E}" type="slidenum">
              <a:rPr lang="en-US"/>
              <a:pPr eaLnBrk="1" hangingPunct="1"/>
              <a:t>224</a:t>
            </a:fld>
            <a:endParaRPr 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4825"/>
            <a:ext cx="7772400" cy="1225550"/>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EG"/>
          </a:p>
        </p:txBody>
      </p:sp>
    </p:spTree>
    <p:extLst>
      <p:ext uri="{BB962C8B-B14F-4D97-AF65-F5344CB8AC3E}">
        <p14:creationId xmlns:p14="http://schemas.microsoft.com/office/powerpoint/2010/main" xmlns="" val="3031850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1229819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4876800"/>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28600"/>
            <a:ext cx="6019800" cy="4876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2270227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4825"/>
            <a:ext cx="7772400" cy="1225550"/>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EG"/>
          </a:p>
        </p:txBody>
      </p:sp>
    </p:spTree>
    <p:extLst>
      <p:ext uri="{BB962C8B-B14F-4D97-AF65-F5344CB8AC3E}">
        <p14:creationId xmlns:p14="http://schemas.microsoft.com/office/powerpoint/2010/main" xmlns="" val="2885413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1630614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1888"/>
            <a:ext cx="7772400" cy="1135062"/>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422525"/>
            <a:ext cx="7772400" cy="124936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2912330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333500"/>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333500"/>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680443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279525"/>
            <a:ext cx="4040188" cy="5334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925"/>
            <a:ext cx="4040188" cy="32924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279525"/>
            <a:ext cx="4041775" cy="5334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812925"/>
            <a:ext cx="4041775" cy="32924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2098275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Tree>
    <p:extLst>
      <p:ext uri="{BB962C8B-B14F-4D97-AF65-F5344CB8AC3E}">
        <p14:creationId xmlns:p14="http://schemas.microsoft.com/office/powerpoint/2010/main" xmlns="" val="38693654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13761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7013"/>
            <a:ext cx="3008313" cy="968375"/>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27013"/>
            <a:ext cx="5111750" cy="48783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195388"/>
            <a:ext cx="3008313" cy="39100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048679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33142019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3075"/>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511175"/>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smtClean="0"/>
          </a:p>
        </p:txBody>
      </p:sp>
      <p:sp>
        <p:nvSpPr>
          <p:cNvPr id="4" name="Text Placeholder 3"/>
          <p:cNvSpPr>
            <a:spLocks noGrp="1"/>
          </p:cNvSpPr>
          <p:nvPr>
            <p:ph type="body" sz="half" idx="2"/>
          </p:nvPr>
        </p:nvSpPr>
        <p:spPr>
          <a:xfrm>
            <a:off x="1792288" y="4473575"/>
            <a:ext cx="5486400" cy="6699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4992258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2276375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4876800"/>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28600"/>
            <a:ext cx="6019800" cy="4876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296787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1888"/>
            <a:ext cx="7772400" cy="1135062"/>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422525"/>
            <a:ext cx="7772400" cy="124936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3902889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333500"/>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333500"/>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2910845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279525"/>
            <a:ext cx="4040188" cy="5334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925"/>
            <a:ext cx="4040188" cy="32924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279525"/>
            <a:ext cx="4041775" cy="5334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812925"/>
            <a:ext cx="4041775" cy="32924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Tree>
    <p:extLst>
      <p:ext uri="{BB962C8B-B14F-4D97-AF65-F5344CB8AC3E}">
        <p14:creationId xmlns:p14="http://schemas.microsoft.com/office/powerpoint/2010/main" xmlns="" val="1910396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Tree>
    <p:extLst>
      <p:ext uri="{BB962C8B-B14F-4D97-AF65-F5344CB8AC3E}">
        <p14:creationId xmlns:p14="http://schemas.microsoft.com/office/powerpoint/2010/main" xmlns="" val="331373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56514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7013"/>
            <a:ext cx="3008313" cy="968375"/>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27013"/>
            <a:ext cx="5111750" cy="48783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195388"/>
            <a:ext cx="3008313" cy="39100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834750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3075"/>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511175"/>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smtClean="0"/>
          </a:p>
        </p:txBody>
      </p:sp>
      <p:sp>
        <p:nvSpPr>
          <p:cNvPr id="4" name="Text Placeholder 3"/>
          <p:cNvSpPr>
            <a:spLocks noGrp="1"/>
          </p:cNvSpPr>
          <p:nvPr>
            <p:ph type="body" sz="half" idx="2"/>
          </p:nvPr>
        </p:nvSpPr>
        <p:spPr>
          <a:xfrm>
            <a:off x="1792288" y="4473575"/>
            <a:ext cx="5486400" cy="6699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522998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p:nvPr>
        </p:nvSpPr>
        <p:spPr bwMode="auto">
          <a:xfrm>
            <a:off x="457200" y="228600"/>
            <a:ext cx="8229600" cy="952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文本占位符 2"/>
          <p:cNvSpPr>
            <a:spLocks noGrp="1" noChangeArrowheads="1"/>
          </p:cNvSpPr>
          <p:nvPr>
            <p:ph type="body" idx="1"/>
          </p:nvPr>
        </p:nvSpPr>
        <p:spPr bwMode="auto">
          <a:xfrm>
            <a:off x="457200" y="1333500"/>
            <a:ext cx="8229600" cy="3771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SimSun" pitchFamily="2" charset="-122"/>
        </a:defRPr>
      </a:lvl2pPr>
      <a:lvl3pPr algn="ctr" rtl="0" eaLnBrk="0" fontAlgn="base" hangingPunct="0">
        <a:spcBef>
          <a:spcPct val="0"/>
        </a:spcBef>
        <a:spcAft>
          <a:spcPct val="0"/>
        </a:spcAft>
        <a:defRPr sz="4400">
          <a:solidFill>
            <a:schemeClr val="tx1"/>
          </a:solidFill>
          <a:latin typeface="Calibri" pitchFamily="34" charset="0"/>
          <a:ea typeface="SimSun" pitchFamily="2" charset="-122"/>
        </a:defRPr>
      </a:lvl3pPr>
      <a:lvl4pPr algn="ctr" rtl="0" eaLnBrk="0" fontAlgn="base" hangingPunct="0">
        <a:spcBef>
          <a:spcPct val="0"/>
        </a:spcBef>
        <a:spcAft>
          <a:spcPct val="0"/>
        </a:spcAft>
        <a:defRPr sz="4400">
          <a:solidFill>
            <a:schemeClr val="tx1"/>
          </a:solidFill>
          <a:latin typeface="Calibri" pitchFamily="34" charset="0"/>
          <a:ea typeface="SimSun" pitchFamily="2" charset="-122"/>
        </a:defRPr>
      </a:lvl4pPr>
      <a:lvl5pPr algn="ctr" rtl="0" eaLnBrk="0" fontAlgn="base" hangingPunct="0">
        <a:spcBef>
          <a:spcPct val="0"/>
        </a:spcBef>
        <a:spcAft>
          <a:spcPct val="0"/>
        </a:spcAft>
        <a:defRPr sz="4400">
          <a:solidFill>
            <a:schemeClr val="tx1"/>
          </a:solidFill>
          <a:latin typeface="Calibri" pitchFamily="34" charset="0"/>
          <a:ea typeface="SimSun" pitchFamily="2" charset="-122"/>
        </a:defRPr>
      </a:lvl5pPr>
      <a:lvl6pPr marL="457200" algn="ctr" rtl="0" eaLnBrk="0" fontAlgn="base" hangingPunct="0">
        <a:spcBef>
          <a:spcPct val="0"/>
        </a:spcBef>
        <a:spcAft>
          <a:spcPct val="0"/>
        </a:spcAft>
        <a:defRPr sz="4400">
          <a:solidFill>
            <a:schemeClr val="tx1"/>
          </a:solidFill>
          <a:latin typeface="Calibri" pitchFamily="34" charset="0"/>
          <a:ea typeface="SimSun" pitchFamily="2" charset="-122"/>
        </a:defRPr>
      </a:lvl6pPr>
      <a:lvl7pPr marL="914400" algn="ctr" rtl="0" eaLnBrk="0" fontAlgn="base" hangingPunct="0">
        <a:spcBef>
          <a:spcPct val="0"/>
        </a:spcBef>
        <a:spcAft>
          <a:spcPct val="0"/>
        </a:spcAft>
        <a:defRPr sz="4400">
          <a:solidFill>
            <a:schemeClr val="tx1"/>
          </a:solidFill>
          <a:latin typeface="Calibri" pitchFamily="34" charset="0"/>
          <a:ea typeface="SimSun" pitchFamily="2" charset="-122"/>
        </a:defRPr>
      </a:lvl7pPr>
      <a:lvl8pPr marL="1371600" algn="ctr" rtl="0" eaLnBrk="0" fontAlgn="base" hangingPunct="0">
        <a:spcBef>
          <a:spcPct val="0"/>
        </a:spcBef>
        <a:spcAft>
          <a:spcPct val="0"/>
        </a:spcAft>
        <a:defRPr sz="4400">
          <a:solidFill>
            <a:schemeClr val="tx1"/>
          </a:solidFill>
          <a:latin typeface="Calibri" pitchFamily="34" charset="0"/>
          <a:ea typeface="SimSun" pitchFamily="2" charset="-122"/>
        </a:defRPr>
      </a:lvl8pPr>
      <a:lvl9pPr marL="1828800" algn="ctr" rtl="0" eaLnBrk="0" fontAlgn="base" hangingPunct="0">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2050" name="Picture 2" descr="E:\新模板\蓝色的S\未标题-2.png"/>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1" name="标题占位符 1"/>
          <p:cNvSpPr>
            <a:spLocks noGrp="1" noChangeArrowheads="1"/>
          </p:cNvSpPr>
          <p:nvPr>
            <p:ph type="title"/>
          </p:nvPr>
        </p:nvSpPr>
        <p:spPr bwMode="auto">
          <a:xfrm>
            <a:off x="457200" y="228600"/>
            <a:ext cx="8229600" cy="952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2" name="文本占位符 2"/>
          <p:cNvSpPr>
            <a:spLocks noGrp="1" noChangeArrowheads="1"/>
          </p:cNvSpPr>
          <p:nvPr>
            <p:ph type="body" idx="1"/>
          </p:nvPr>
        </p:nvSpPr>
        <p:spPr bwMode="auto">
          <a:xfrm>
            <a:off x="457200" y="1333500"/>
            <a:ext cx="8229600" cy="3771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SimSun" pitchFamily="2" charset="-122"/>
        </a:defRPr>
      </a:lvl2pPr>
      <a:lvl3pPr algn="ctr" rtl="0" eaLnBrk="0" fontAlgn="base" hangingPunct="0">
        <a:spcBef>
          <a:spcPct val="0"/>
        </a:spcBef>
        <a:spcAft>
          <a:spcPct val="0"/>
        </a:spcAft>
        <a:defRPr sz="4400">
          <a:solidFill>
            <a:schemeClr val="tx1"/>
          </a:solidFill>
          <a:latin typeface="Calibri" pitchFamily="34" charset="0"/>
          <a:ea typeface="SimSun" pitchFamily="2" charset="-122"/>
        </a:defRPr>
      </a:lvl3pPr>
      <a:lvl4pPr algn="ctr" rtl="0" eaLnBrk="0" fontAlgn="base" hangingPunct="0">
        <a:spcBef>
          <a:spcPct val="0"/>
        </a:spcBef>
        <a:spcAft>
          <a:spcPct val="0"/>
        </a:spcAft>
        <a:defRPr sz="4400">
          <a:solidFill>
            <a:schemeClr val="tx1"/>
          </a:solidFill>
          <a:latin typeface="Calibri" pitchFamily="34" charset="0"/>
          <a:ea typeface="SimSun" pitchFamily="2" charset="-122"/>
        </a:defRPr>
      </a:lvl4pPr>
      <a:lvl5pPr algn="ctr" rtl="0" eaLnBrk="0" fontAlgn="base" hangingPunct="0">
        <a:spcBef>
          <a:spcPct val="0"/>
        </a:spcBef>
        <a:spcAft>
          <a:spcPct val="0"/>
        </a:spcAft>
        <a:defRPr sz="4400">
          <a:solidFill>
            <a:schemeClr val="tx1"/>
          </a:solidFill>
          <a:latin typeface="Calibri" pitchFamily="34" charset="0"/>
          <a:ea typeface="SimSun" pitchFamily="2" charset="-122"/>
        </a:defRPr>
      </a:lvl5pPr>
      <a:lvl6pPr marL="457200" algn="ctr" rtl="0" eaLnBrk="0" fontAlgn="base" hangingPunct="0">
        <a:spcBef>
          <a:spcPct val="0"/>
        </a:spcBef>
        <a:spcAft>
          <a:spcPct val="0"/>
        </a:spcAft>
        <a:defRPr sz="4400">
          <a:solidFill>
            <a:schemeClr val="tx1"/>
          </a:solidFill>
          <a:latin typeface="Calibri" pitchFamily="34" charset="0"/>
          <a:ea typeface="SimSun" pitchFamily="2" charset="-122"/>
        </a:defRPr>
      </a:lvl6pPr>
      <a:lvl7pPr marL="914400" algn="ctr" rtl="0" eaLnBrk="0" fontAlgn="base" hangingPunct="0">
        <a:spcBef>
          <a:spcPct val="0"/>
        </a:spcBef>
        <a:spcAft>
          <a:spcPct val="0"/>
        </a:spcAft>
        <a:defRPr sz="4400">
          <a:solidFill>
            <a:schemeClr val="tx1"/>
          </a:solidFill>
          <a:latin typeface="Calibri" pitchFamily="34" charset="0"/>
          <a:ea typeface="SimSun" pitchFamily="2" charset="-122"/>
        </a:defRPr>
      </a:lvl7pPr>
      <a:lvl8pPr marL="1371600" algn="ctr" rtl="0" eaLnBrk="0" fontAlgn="base" hangingPunct="0">
        <a:spcBef>
          <a:spcPct val="0"/>
        </a:spcBef>
        <a:spcAft>
          <a:spcPct val="0"/>
        </a:spcAft>
        <a:defRPr sz="4400">
          <a:solidFill>
            <a:schemeClr val="tx1"/>
          </a:solidFill>
          <a:latin typeface="Calibri" pitchFamily="34" charset="0"/>
          <a:ea typeface="SimSun" pitchFamily="2" charset="-122"/>
        </a:defRPr>
      </a:lvl8pPr>
      <a:lvl9pPr marL="1828800" algn="ctr" rtl="0" eaLnBrk="0" fontAlgn="base" hangingPunct="0">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10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10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10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10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10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1.xml.rels><?xml version="1.0" encoding="UTF-8" standalone="yes"?>
<Relationships xmlns="http://schemas.openxmlformats.org/package/2006/relationships"><Relationship Id="rId3" Type="http://schemas.microsoft.com/office/2007/relationships/media" Target="../media/media3.flv"/><Relationship Id="rId2" Type="http://schemas.openxmlformats.org/officeDocument/2006/relationships/slideLayout" Target="../slideLayouts/slideLayout18.xml"/><Relationship Id="rId1" Type="http://schemas.openxmlformats.org/officeDocument/2006/relationships/video" Target="NULL" TargetMode="External"/><Relationship Id="rId4" Type="http://schemas.openxmlformats.org/officeDocument/2006/relationships/image" Target="../media/image58.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8.xml"/></Relationships>
</file>

<file path=ppt/slides/_rels/slide11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0.xml.rels><?xml version="1.0" encoding="UTF-8" standalone="yes"?>
<Relationships xmlns="http://schemas.openxmlformats.org/package/2006/relationships"><Relationship Id="rId3" Type="http://schemas.microsoft.com/office/2007/relationships/media" Target="../media/media4.flv"/><Relationship Id="rId2" Type="http://schemas.openxmlformats.org/officeDocument/2006/relationships/slideLayout" Target="../slideLayouts/slideLayout18.xml"/><Relationship Id="rId1" Type="http://schemas.openxmlformats.org/officeDocument/2006/relationships/video" Target="NULL" TargetMode="External"/><Relationship Id="rId4" Type="http://schemas.openxmlformats.org/officeDocument/2006/relationships/image" Target="../media/image73.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16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16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8.xml"/></Relationships>
</file>

<file path=ppt/slides/_rels/slide17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8.xml"/></Relationships>
</file>

<file path=ppt/slides/_rels/slide17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8.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8.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5.xml.rels><?xml version="1.0" encoding="UTF-8" standalone="yes"?>
<Relationships xmlns="http://schemas.openxmlformats.org/package/2006/relationships"><Relationship Id="rId3" Type="http://schemas.microsoft.com/office/2007/relationships/media" Target="../media/media5.MP4"/><Relationship Id="rId2" Type="http://schemas.openxmlformats.org/officeDocument/2006/relationships/slideLayout" Target="../slideLayouts/slideLayout18.xml"/><Relationship Id="rId1" Type="http://schemas.openxmlformats.org/officeDocument/2006/relationships/video" Target="NULL" TargetMode="External"/><Relationship Id="rId4" Type="http://schemas.openxmlformats.org/officeDocument/2006/relationships/image" Target="../media/image81.png"/></Relationships>
</file>

<file path=ppt/slides/_rels/slide18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8.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 Id="rId9" Type="http://schemas.openxmlformats.org/officeDocument/2006/relationships/image" Target="../media/image1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8.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8.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1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1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1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2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2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2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2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2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3.xml"/></Relationships>
</file>

<file path=ppt/slides/_rels/slide23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7.jpeg"/><Relationship Id="rId1" Type="http://schemas.openxmlformats.org/officeDocument/2006/relationships/slideLayout" Target="../slideLayouts/slideLayout13.xml"/></Relationships>
</file>

<file path=ppt/slides/_rels/slide23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8.jpeg"/><Relationship Id="rId1" Type="http://schemas.openxmlformats.org/officeDocument/2006/relationships/slideLayout" Target="../slideLayouts/slideLayout13.xml"/></Relationships>
</file>

<file path=ppt/slides/_rels/slide234.xml.rels><?xml version="1.0" encoding="UTF-8" standalone="yes"?>
<Relationships xmlns="http://schemas.openxmlformats.org/package/2006/relationships"><Relationship Id="rId3" Type="http://schemas.microsoft.com/office/2007/relationships/media" Target="../media/media6.mp4"/><Relationship Id="rId2" Type="http://schemas.openxmlformats.org/officeDocument/2006/relationships/slideLayout" Target="../slideLayouts/slideLayout13.xml"/><Relationship Id="rId1" Type="http://schemas.openxmlformats.org/officeDocument/2006/relationships/video" Target="NULL" TargetMode="External"/><Relationship Id="rId4" Type="http://schemas.openxmlformats.org/officeDocument/2006/relationships/image" Target="../media/image99.png"/></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3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00.jpeg"/><Relationship Id="rId1" Type="http://schemas.openxmlformats.org/officeDocument/2006/relationships/slideLayout" Target="../slideLayouts/slideLayout13.xml"/></Relationships>
</file>

<file path=ppt/slides/_rels/slide23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01.jpeg"/><Relationship Id="rId1" Type="http://schemas.openxmlformats.org/officeDocument/2006/relationships/slideLayout" Target="../slideLayouts/slideLayout13.xml"/></Relationships>
</file>

<file path=ppt/slides/_rels/slide23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02.jpeg"/><Relationship Id="rId1" Type="http://schemas.openxmlformats.org/officeDocument/2006/relationships/slideLayout" Target="../slideLayouts/slideLayout13.xml"/></Relationships>
</file>

<file path=ppt/slides/_rels/slide239.xml.rels><?xml version="1.0" encoding="UTF-8" standalone="yes"?>
<Relationships xmlns="http://schemas.openxmlformats.org/package/2006/relationships"><Relationship Id="rId3" Type="http://schemas.microsoft.com/office/2007/relationships/media" Target="../media/media7.mp4"/><Relationship Id="rId2" Type="http://schemas.openxmlformats.org/officeDocument/2006/relationships/slideLayout" Target="../slideLayouts/slideLayout13.xml"/><Relationship Id="rId1" Type="http://schemas.openxmlformats.org/officeDocument/2006/relationships/video" Target="NULL" TargetMode="External"/><Relationship Id="rId4" Type="http://schemas.openxmlformats.org/officeDocument/2006/relationships/image" Target="../media/image10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4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3.xml"/></Relationships>
</file>

<file path=ppt/slides/_rels/slide24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3.xml"/></Relationships>
</file>

<file path=ppt/slides/_rels/slide24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04.png"/><Relationship Id="rId1" Type="http://schemas.openxmlformats.org/officeDocument/2006/relationships/slideLayout" Target="../slideLayouts/slideLayout13.xml"/></Relationships>
</file>

<file path=ppt/slides/_rels/slide24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05.png"/><Relationship Id="rId1" Type="http://schemas.openxmlformats.org/officeDocument/2006/relationships/slideLayout" Target="../slideLayouts/slideLayout13.xml"/></Relationships>
</file>

<file path=ppt/slides/_rels/slide24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3.xml"/></Relationships>
</file>

<file path=ppt/slides/_rels/slide24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3.xml"/></Relationships>
</file>

<file path=ppt/slides/_rels/slide24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06.jpeg"/><Relationship Id="rId1" Type="http://schemas.openxmlformats.org/officeDocument/2006/relationships/slideLayout" Target="../slideLayouts/slideLayout13.xml"/></Relationships>
</file>

<file path=ppt/slides/_rels/slide24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07.jpeg"/><Relationship Id="rId1" Type="http://schemas.openxmlformats.org/officeDocument/2006/relationships/slideLayout" Target="../slideLayouts/slideLayout13.xml"/></Relationships>
</file>

<file path=ppt/slides/_rels/slide24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08.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3.xml"/></Relationships>
</file>

<file path=ppt/slides/_rels/slide25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3.xml"/></Relationships>
</file>

<file path=ppt/slides/_rels/slide252.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diagramLayout" Target="../diagrams/layout8.xml"/><Relationship Id="rId7" Type="http://schemas.openxmlformats.org/officeDocument/2006/relationships/image" Target="../media/image96.png"/><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openxmlformats.org/officeDocument/2006/relationships/image" Target="../media/image109.jpeg"/><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diagramLayout" Target="../diagrams/layout9.xml"/><Relationship Id="rId7" Type="http://schemas.openxmlformats.org/officeDocument/2006/relationships/image" Target="../media/image96.png"/><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openxmlformats.org/officeDocument/2006/relationships/image" Target="../media/image110.jpeg"/><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4.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diagramLayout" Target="../diagrams/layout10.xml"/><Relationship Id="rId7" Type="http://schemas.openxmlformats.org/officeDocument/2006/relationships/image" Target="../media/image96.png"/><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openxmlformats.org/officeDocument/2006/relationships/image" Target="../media/image111.jpeg"/><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3.xml"/></Relationships>
</file>

<file path=ppt/slides/_rels/slide25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3.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58.xml.rels><?xml version="1.0" encoding="UTF-8" standalone="yes"?>
<Relationships xmlns="http://schemas.openxmlformats.org/package/2006/relationships"><Relationship Id="rId3" Type="http://schemas.openxmlformats.org/officeDocument/2006/relationships/diagramLayout" Target="../diagrams/layout11.xml"/><Relationship Id="rId7" Type="http://schemas.microsoft.com/office/2007/relationships/diagramDrawing" Target="../diagrams/drawing11.xml"/><Relationship Id="rId2" Type="http://schemas.openxmlformats.org/officeDocument/2006/relationships/diagramData" Target="../diagrams/data11.xml"/><Relationship Id="rId1" Type="http://schemas.openxmlformats.org/officeDocument/2006/relationships/slideLayout" Target="../slideLayouts/slideLayout13.xml"/><Relationship Id="rId6" Type="http://schemas.openxmlformats.org/officeDocument/2006/relationships/image" Target="../media/image96.png"/><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59.xml.rels><?xml version="1.0" encoding="UTF-8" standalone="yes"?>
<Relationships xmlns="http://schemas.openxmlformats.org/package/2006/relationships"><Relationship Id="rId3" Type="http://schemas.openxmlformats.org/officeDocument/2006/relationships/diagramLayout" Target="../diagrams/layout12.xml"/><Relationship Id="rId7" Type="http://schemas.microsoft.com/office/2007/relationships/diagramDrawing" Target="../diagrams/drawing12.xml"/><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openxmlformats.org/officeDocument/2006/relationships/image" Target="../media/image96.png"/><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0.xml.rels><?xml version="1.0" encoding="UTF-8" standalone="yes"?>
<Relationships xmlns="http://schemas.openxmlformats.org/package/2006/relationships"><Relationship Id="rId3" Type="http://schemas.openxmlformats.org/officeDocument/2006/relationships/diagramLayout" Target="../diagrams/layout13.xml"/><Relationship Id="rId7" Type="http://schemas.microsoft.com/office/2007/relationships/diagramDrawing" Target="../diagrams/drawing13.xml"/><Relationship Id="rId2" Type="http://schemas.openxmlformats.org/officeDocument/2006/relationships/diagramData" Target="../diagrams/data13.xml"/><Relationship Id="rId1" Type="http://schemas.openxmlformats.org/officeDocument/2006/relationships/slideLayout" Target="../slideLayouts/slideLayout13.xml"/><Relationship Id="rId6" Type="http://schemas.openxmlformats.org/officeDocument/2006/relationships/image" Target="../media/image96.png"/><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61.xml.rels><?xml version="1.0" encoding="UTF-8" standalone="yes"?>
<Relationships xmlns="http://schemas.openxmlformats.org/package/2006/relationships"><Relationship Id="rId3" Type="http://schemas.openxmlformats.org/officeDocument/2006/relationships/diagramLayout" Target="../diagrams/layout14.xml"/><Relationship Id="rId7" Type="http://schemas.microsoft.com/office/2007/relationships/diagramDrawing" Target="../diagrams/drawing14.xml"/><Relationship Id="rId2" Type="http://schemas.openxmlformats.org/officeDocument/2006/relationships/diagramData" Target="../diagrams/data14.xml"/><Relationship Id="rId1" Type="http://schemas.openxmlformats.org/officeDocument/2006/relationships/slideLayout" Target="../slideLayouts/slideLayout13.xml"/><Relationship Id="rId6" Type="http://schemas.openxmlformats.org/officeDocument/2006/relationships/image" Target="../media/image96.png"/><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63.xml.rels><?xml version="1.0" encoding="UTF-8" standalone="yes"?>
<Relationships xmlns="http://schemas.openxmlformats.org/package/2006/relationships"><Relationship Id="rId3" Type="http://schemas.microsoft.com/office/2007/relationships/media" Target="../media/media8.mp4"/><Relationship Id="rId2" Type="http://schemas.openxmlformats.org/officeDocument/2006/relationships/slideLayout" Target="../slideLayouts/slideLayout13.xml"/><Relationship Id="rId1" Type="http://schemas.openxmlformats.org/officeDocument/2006/relationships/video" Target="NULL" TargetMode="External"/><Relationship Id="rId4" Type="http://schemas.openxmlformats.org/officeDocument/2006/relationships/image" Target="../media/image116.png"/></Relationships>
</file>

<file path=ppt/slides/_rels/slide26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17.jpeg"/><Relationship Id="rId1" Type="http://schemas.openxmlformats.org/officeDocument/2006/relationships/slideLayout" Target="../slideLayouts/slideLayout13.xml"/></Relationships>
</file>

<file path=ppt/slides/_rels/slide26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18.png"/><Relationship Id="rId1" Type="http://schemas.openxmlformats.org/officeDocument/2006/relationships/slideLayout" Target="../slideLayouts/slideLayout13.xml"/></Relationships>
</file>

<file path=ppt/slides/_rels/slide266.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3.xml"/></Relationships>
</file>

<file path=ppt/slides/_rels/slide267.xml.rels><?xml version="1.0" encoding="UTF-8" standalone="yes"?>
<Relationships xmlns="http://schemas.openxmlformats.org/package/2006/relationships"><Relationship Id="rId3" Type="http://schemas.openxmlformats.org/officeDocument/2006/relationships/diagramLayout" Target="../diagrams/layout15.xml"/><Relationship Id="rId7" Type="http://schemas.microsoft.com/office/2007/relationships/diagramDrawing" Target="../diagrams/drawing15.xml"/><Relationship Id="rId2" Type="http://schemas.openxmlformats.org/officeDocument/2006/relationships/diagramData" Target="../diagrams/data15.xml"/><Relationship Id="rId1" Type="http://schemas.openxmlformats.org/officeDocument/2006/relationships/slideLayout" Target="../slideLayouts/slideLayout13.xml"/><Relationship Id="rId6" Type="http://schemas.openxmlformats.org/officeDocument/2006/relationships/image" Target="../media/image96.png"/><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9.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7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8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8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8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8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8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8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8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2.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12.xml"/><Relationship Id="rId1" Type="http://schemas.openxmlformats.org/officeDocument/2006/relationships/themeOverride" Target="../theme/themeOverride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18.xml"/><Relationship Id="rId1" Type="http://schemas.openxmlformats.org/officeDocument/2006/relationships/video" Target="NULL" TargetMode="External"/><Relationship Id="rId4" Type="http://schemas.openxmlformats.org/officeDocument/2006/relationships/image" Target="../media/image44.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3" Type="http://schemas.microsoft.com/office/2007/relationships/media" Target="../media/media2.flv"/><Relationship Id="rId2" Type="http://schemas.openxmlformats.org/officeDocument/2006/relationships/slideLayout" Target="../slideLayouts/slideLayout18.xml"/><Relationship Id="rId1" Type="http://schemas.openxmlformats.org/officeDocument/2006/relationships/video" Target="NULL" TargetMode="External"/><Relationship Id="rId4" Type="http://schemas.openxmlformats.org/officeDocument/2006/relationships/image" Target="../media/image4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E:\新模板\蓝色的S\未标题-3.png"/>
          <p:cNvPicPr>
            <a:picLocks noChangeAspect="1" noChangeArrowheads="1"/>
          </p:cNvPicPr>
          <p:nvPr/>
        </p:nvPicPr>
        <p:blipFill>
          <a:blip r:embed="rId2">
            <a:extLst>
              <a:ext uri="{28A0092B-C50C-407E-A947-70E740481C1C}">
                <a14:useLocalDpi xmlns:a14="http://schemas.microsoft.com/office/drawing/2010/main" xmlns="" val="0"/>
              </a:ext>
            </a:extLst>
          </a:blip>
          <a:srcRect l="50000" b="50000"/>
          <a:stretch>
            <a:fillRect/>
          </a:stretch>
        </p:blipFill>
        <p:spPr bwMode="auto">
          <a:xfrm>
            <a:off x="4572000" y="0"/>
            <a:ext cx="4572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3" name="Picture 4" descr="E:\新模板\蓝色的S\未标题-3.png"/>
          <p:cNvPicPr>
            <a:picLocks noChangeAspect="1" noChangeArrowheads="1"/>
          </p:cNvPicPr>
          <p:nvPr/>
        </p:nvPicPr>
        <p:blipFill>
          <a:blip r:embed="rId2">
            <a:extLst>
              <a:ext uri="{28A0092B-C50C-407E-A947-70E740481C1C}">
                <a14:useLocalDpi xmlns:a14="http://schemas.microsoft.com/office/drawing/2010/main" xmlns="" val="0"/>
              </a:ext>
            </a:extLst>
          </a:blip>
          <a:srcRect t="50000" r="50000"/>
          <a:stretch>
            <a:fillRect/>
          </a:stretch>
        </p:blipFill>
        <p:spPr bwMode="auto">
          <a:xfrm>
            <a:off x="0" y="2857500"/>
            <a:ext cx="4572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4" name="Picture 4" descr="E:\新模板\蓝色的S\未标题-3.png"/>
          <p:cNvPicPr>
            <a:picLocks noChangeAspect="1" noChangeArrowheads="1"/>
          </p:cNvPicPr>
          <p:nvPr/>
        </p:nvPicPr>
        <p:blipFill>
          <a:blip r:embed="rId2">
            <a:extLst>
              <a:ext uri="{28A0092B-C50C-407E-A947-70E740481C1C}">
                <a14:useLocalDpi xmlns:a14="http://schemas.microsoft.com/office/drawing/2010/main" xmlns="" val="0"/>
              </a:ext>
            </a:extLst>
          </a:blip>
          <a:srcRect l="50000" t="50000"/>
          <a:stretch>
            <a:fillRect/>
          </a:stretch>
        </p:blipFill>
        <p:spPr bwMode="auto">
          <a:xfrm>
            <a:off x="4572000" y="2857500"/>
            <a:ext cx="4572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5" name="Picture 4" descr="E:\新模板\蓝色的S\未标题-3.png"/>
          <p:cNvPicPr>
            <a:picLocks noChangeAspect="1" noChangeArrowheads="1"/>
          </p:cNvPicPr>
          <p:nvPr/>
        </p:nvPicPr>
        <p:blipFill>
          <a:blip r:embed="rId2">
            <a:extLst>
              <a:ext uri="{28A0092B-C50C-407E-A947-70E740481C1C}">
                <a14:useLocalDpi xmlns:a14="http://schemas.microsoft.com/office/drawing/2010/main" xmlns="" val="0"/>
              </a:ext>
            </a:extLst>
          </a:blip>
          <a:srcRect r="50000" b="50000"/>
          <a:stretch>
            <a:fillRect/>
          </a:stretch>
        </p:blipFill>
        <p:spPr bwMode="auto">
          <a:xfrm>
            <a:off x="0" y="0"/>
            <a:ext cx="4572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6" name="Picture 5" descr="E:\新模板\蓝色的S\未标题-4.png"/>
          <p:cNvPicPr>
            <a:picLocks noChangeAspect="1" noChangeArrowheads="1"/>
          </p:cNvPicPr>
          <p:nvPr/>
        </p:nvPicPr>
        <p:blipFill>
          <a:blip r:embed="rId3">
            <a:extLst>
              <a:ext uri="{28A0092B-C50C-407E-A947-70E740481C1C}">
                <a14:useLocalDpi xmlns:a14="http://schemas.microsoft.com/office/drawing/2010/main" xmlns="" val="0"/>
              </a:ext>
            </a:extLst>
          </a:blip>
          <a:srcRect r="50000"/>
          <a:stretch>
            <a:fillRect/>
          </a:stretch>
        </p:blipFill>
        <p:spPr bwMode="auto">
          <a:xfrm>
            <a:off x="0" y="0"/>
            <a:ext cx="4572000"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7" name="Picture 5" descr="E:\新模板\蓝色的S\未标题-4.png"/>
          <p:cNvPicPr>
            <a:picLocks noChangeAspect="1" noChangeArrowheads="1"/>
          </p:cNvPicPr>
          <p:nvPr/>
        </p:nvPicPr>
        <p:blipFill>
          <a:blip r:embed="rId3">
            <a:extLst>
              <a:ext uri="{28A0092B-C50C-407E-A947-70E740481C1C}">
                <a14:useLocalDpi xmlns:a14="http://schemas.microsoft.com/office/drawing/2010/main" xmlns="" val="0"/>
              </a:ext>
            </a:extLst>
          </a:blip>
          <a:srcRect l="50000"/>
          <a:stretch>
            <a:fillRect/>
          </a:stretch>
        </p:blipFill>
        <p:spPr bwMode="auto">
          <a:xfrm>
            <a:off x="4572000" y="0"/>
            <a:ext cx="4572000"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8" name="Picture 2" descr="E:\新模板\蓝色的S\未标题-5.png"/>
          <p:cNvPicPr>
            <a:picLocks noChangeAspect="1" noChangeArrowheads="1"/>
          </p:cNvPicPr>
          <p:nvPr/>
        </p:nvPicPr>
        <p:blipFill>
          <a:blip r:embed="rId4">
            <a:extLst>
              <a:ext uri="{28A0092B-C50C-407E-A947-70E740481C1C}">
                <a14:useLocalDpi xmlns:a14="http://schemas.microsoft.com/office/drawing/2010/main" xmlns="" val="0"/>
              </a:ext>
            </a:extLst>
          </a:blip>
          <a:srcRect t="50000"/>
          <a:stretch>
            <a:fillRect/>
          </a:stretch>
        </p:blipFill>
        <p:spPr bwMode="auto">
          <a:xfrm>
            <a:off x="0" y="2857500"/>
            <a:ext cx="9144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9" name="Picture 2" descr="E:\新模板\蓝色的S\未标题-5.png"/>
          <p:cNvPicPr>
            <a:picLocks noChangeAspect="1" noChangeArrowheads="1"/>
          </p:cNvPicPr>
          <p:nvPr/>
        </p:nvPicPr>
        <p:blipFill>
          <a:blip r:embed="rId4">
            <a:extLst>
              <a:ext uri="{28A0092B-C50C-407E-A947-70E740481C1C}">
                <a14:useLocalDpi xmlns:a14="http://schemas.microsoft.com/office/drawing/2010/main" xmlns="" val="0"/>
              </a:ext>
            </a:extLst>
          </a:blip>
          <a:srcRect b="50000"/>
          <a:stretch>
            <a:fillRect/>
          </a:stretch>
        </p:blipFill>
        <p:spPr bwMode="auto">
          <a:xfrm>
            <a:off x="0" y="0"/>
            <a:ext cx="9144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0" name="Picture 3" descr="E:\新模板\蓝色的S\未标题-6.pn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31" name="TextBox 11"/>
          <p:cNvSpPr txBox="1">
            <a:spLocks noChangeArrowheads="1"/>
          </p:cNvSpPr>
          <p:nvPr/>
        </p:nvSpPr>
        <p:spPr bwMode="auto">
          <a:xfrm>
            <a:off x="1404938" y="1571625"/>
            <a:ext cx="6159058"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eaLnBrk="1" hangingPunct="1"/>
            <a:r>
              <a:rPr lang="ar-EG" altLang="zh-CN" sz="5400" dirty="0" smtClean="0">
                <a:solidFill>
                  <a:schemeClr val="bg1"/>
                </a:solidFill>
                <a:latin typeface="Microsoft YaHei" pitchFamily="34" charset="-122"/>
                <a:ea typeface="Microsoft YaHei" pitchFamily="34" charset="-122"/>
              </a:rPr>
              <a:t>استراتيجيات صناعة النجاح</a:t>
            </a:r>
            <a:endParaRPr lang="zh-CN" altLang="en-US" sz="5400" dirty="0">
              <a:solidFill>
                <a:schemeClr val="bg1"/>
              </a:solidFill>
              <a:latin typeface="Microsoft YaHei" pitchFamily="34" charset="-122"/>
              <a:ea typeface="Microsoft YaHei" pitchFamily="34"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wipe(up)">
                                      <p:cBhvr>
                                        <p:cTn id="7" dur="500"/>
                                        <p:tgtEl>
                                          <p:spTgt spid="5124"/>
                                        </p:tgtEl>
                                      </p:cBhvr>
                                    </p:animEffect>
                                  </p:childTnLst>
                                </p:cTn>
                              </p:par>
                              <p:par>
                                <p:cTn id="8" presetID="22" presetClass="entr" presetSubtype="2" fill="hold" nodeType="withEffect">
                                  <p:stCondLst>
                                    <p:cond delay="300"/>
                                  </p:stCondLst>
                                  <p:childTnLst>
                                    <p:set>
                                      <p:cBhvr>
                                        <p:cTn id="9" dur="1" fill="hold">
                                          <p:stCondLst>
                                            <p:cond delay="0"/>
                                          </p:stCondLst>
                                        </p:cTn>
                                        <p:tgtEl>
                                          <p:spTgt spid="5123"/>
                                        </p:tgtEl>
                                        <p:attrNameLst>
                                          <p:attrName>style.visibility</p:attrName>
                                        </p:attrNameLst>
                                      </p:cBhvr>
                                      <p:to>
                                        <p:strVal val="visible"/>
                                      </p:to>
                                    </p:set>
                                    <p:animEffect transition="in" filter="wipe(right)">
                                      <p:cBhvr>
                                        <p:cTn id="10" dur="500"/>
                                        <p:tgtEl>
                                          <p:spTgt spid="5123"/>
                                        </p:tgtEl>
                                      </p:cBhvr>
                                    </p:animEffect>
                                  </p:childTnLst>
                                </p:cTn>
                              </p:par>
                              <p:par>
                                <p:cTn id="11" presetID="22" presetClass="entr" presetSubtype="4" fill="hold" nodeType="withEffect">
                                  <p:stCondLst>
                                    <p:cond delay="600"/>
                                  </p:stCondLst>
                                  <p:childTnLst>
                                    <p:set>
                                      <p:cBhvr>
                                        <p:cTn id="12" dur="1" fill="hold">
                                          <p:stCondLst>
                                            <p:cond delay="0"/>
                                          </p:stCondLst>
                                        </p:cTn>
                                        <p:tgtEl>
                                          <p:spTgt spid="5125"/>
                                        </p:tgtEl>
                                        <p:attrNameLst>
                                          <p:attrName>style.visibility</p:attrName>
                                        </p:attrNameLst>
                                      </p:cBhvr>
                                      <p:to>
                                        <p:strVal val="visible"/>
                                      </p:to>
                                    </p:set>
                                    <p:animEffect transition="in" filter="wipe(down)">
                                      <p:cBhvr>
                                        <p:cTn id="13" dur="500"/>
                                        <p:tgtEl>
                                          <p:spTgt spid="5125"/>
                                        </p:tgtEl>
                                      </p:cBhvr>
                                    </p:animEffect>
                                  </p:childTnLst>
                                </p:cTn>
                              </p:par>
                              <p:par>
                                <p:cTn id="14" presetID="22" presetClass="entr" presetSubtype="8" fill="hold" nodeType="withEffect">
                                  <p:stCondLst>
                                    <p:cond delay="900"/>
                                  </p:stCondLst>
                                  <p:childTnLst>
                                    <p:set>
                                      <p:cBhvr>
                                        <p:cTn id="15" dur="1" fill="hold">
                                          <p:stCondLst>
                                            <p:cond delay="0"/>
                                          </p:stCondLst>
                                        </p:cTn>
                                        <p:tgtEl>
                                          <p:spTgt spid="5122"/>
                                        </p:tgtEl>
                                        <p:attrNameLst>
                                          <p:attrName>style.visibility</p:attrName>
                                        </p:attrNameLst>
                                      </p:cBhvr>
                                      <p:to>
                                        <p:strVal val="visible"/>
                                      </p:to>
                                    </p:set>
                                    <p:animEffect transition="in" filter="wipe(left)">
                                      <p:cBhvr>
                                        <p:cTn id="16" dur="500"/>
                                        <p:tgtEl>
                                          <p:spTgt spid="5122"/>
                                        </p:tgtEl>
                                      </p:cBhvr>
                                    </p:animEffect>
                                  </p:childTnLst>
                                </p:cTn>
                              </p:par>
                            </p:childTnLst>
                          </p:cTn>
                        </p:par>
                        <p:par>
                          <p:cTn id="17" fill="hold" nodeType="afterGroup">
                            <p:stCondLst>
                              <p:cond delay="1400"/>
                            </p:stCondLst>
                            <p:childTnLst>
                              <p:par>
                                <p:cTn id="18" presetID="16" presetClass="entr" presetSubtype="26" fill="hold" nodeType="afterEffect">
                                  <p:stCondLst>
                                    <p:cond delay="0"/>
                                  </p:stCondLst>
                                  <p:childTnLst>
                                    <p:set>
                                      <p:cBhvr>
                                        <p:cTn id="19" dur="1" fill="hold">
                                          <p:stCondLst>
                                            <p:cond delay="0"/>
                                          </p:stCondLst>
                                        </p:cTn>
                                        <p:tgtEl>
                                          <p:spTgt spid="5126"/>
                                        </p:tgtEl>
                                        <p:attrNameLst>
                                          <p:attrName>style.visibility</p:attrName>
                                        </p:attrNameLst>
                                      </p:cBhvr>
                                      <p:to>
                                        <p:strVal val="visible"/>
                                      </p:to>
                                    </p:set>
                                    <p:animEffect transition="in" filter="barn(inHorizontal)">
                                      <p:cBhvr>
                                        <p:cTn id="20" dur="500"/>
                                        <p:tgtEl>
                                          <p:spTgt spid="5126"/>
                                        </p:tgtEl>
                                      </p:cBhvr>
                                    </p:animEffect>
                                  </p:childTnLst>
                                </p:cTn>
                              </p:par>
                              <p:par>
                                <p:cTn id="21" presetID="16" presetClass="entr" presetSubtype="42" fill="hold" nodeType="withEffect">
                                  <p:stCondLst>
                                    <p:cond delay="0"/>
                                  </p:stCondLst>
                                  <p:childTnLst>
                                    <p:set>
                                      <p:cBhvr>
                                        <p:cTn id="22" dur="1" fill="hold">
                                          <p:stCondLst>
                                            <p:cond delay="0"/>
                                          </p:stCondLst>
                                        </p:cTn>
                                        <p:tgtEl>
                                          <p:spTgt spid="5127"/>
                                        </p:tgtEl>
                                        <p:attrNameLst>
                                          <p:attrName>style.visibility</p:attrName>
                                        </p:attrNameLst>
                                      </p:cBhvr>
                                      <p:to>
                                        <p:strVal val="visible"/>
                                      </p:to>
                                    </p:set>
                                    <p:animEffect transition="in" filter="barn(outHorizontal)">
                                      <p:cBhvr>
                                        <p:cTn id="23" dur="500"/>
                                        <p:tgtEl>
                                          <p:spTgt spid="5127"/>
                                        </p:tgtEl>
                                      </p:cBhvr>
                                    </p:animEffect>
                                  </p:childTnLst>
                                </p:cTn>
                              </p:par>
                            </p:childTnLst>
                          </p:cTn>
                        </p:par>
                        <p:par>
                          <p:cTn id="24" fill="hold" nodeType="afterGroup">
                            <p:stCondLst>
                              <p:cond delay="1900"/>
                            </p:stCondLst>
                            <p:childTnLst>
                              <p:par>
                                <p:cTn id="25" presetID="18" presetClass="entr" presetSubtype="9" fill="hold" nodeType="afterEffect">
                                  <p:stCondLst>
                                    <p:cond delay="0"/>
                                  </p:stCondLst>
                                  <p:childTnLst>
                                    <p:set>
                                      <p:cBhvr>
                                        <p:cTn id="26" dur="1" fill="hold">
                                          <p:stCondLst>
                                            <p:cond delay="0"/>
                                          </p:stCondLst>
                                        </p:cTn>
                                        <p:tgtEl>
                                          <p:spTgt spid="5129"/>
                                        </p:tgtEl>
                                        <p:attrNameLst>
                                          <p:attrName>style.visibility</p:attrName>
                                        </p:attrNameLst>
                                      </p:cBhvr>
                                      <p:to>
                                        <p:strVal val="visible"/>
                                      </p:to>
                                    </p:set>
                                    <p:animEffect transition="in" filter="strips(upLeft)">
                                      <p:cBhvr>
                                        <p:cTn id="27" dur="500"/>
                                        <p:tgtEl>
                                          <p:spTgt spid="5129"/>
                                        </p:tgtEl>
                                      </p:cBhvr>
                                    </p:animEffect>
                                  </p:childTnLst>
                                </p:cTn>
                              </p:par>
                              <p:par>
                                <p:cTn id="28" presetID="18" presetClass="entr" presetSubtype="12" fill="hold" nodeType="withEffect">
                                  <p:stCondLst>
                                    <p:cond delay="0"/>
                                  </p:stCondLst>
                                  <p:childTnLst>
                                    <p:set>
                                      <p:cBhvr>
                                        <p:cTn id="29" dur="1" fill="hold">
                                          <p:stCondLst>
                                            <p:cond delay="0"/>
                                          </p:stCondLst>
                                        </p:cTn>
                                        <p:tgtEl>
                                          <p:spTgt spid="5128"/>
                                        </p:tgtEl>
                                        <p:attrNameLst>
                                          <p:attrName>style.visibility</p:attrName>
                                        </p:attrNameLst>
                                      </p:cBhvr>
                                      <p:to>
                                        <p:strVal val="visible"/>
                                      </p:to>
                                    </p:set>
                                    <p:animEffect transition="in" filter="strips(downLeft)">
                                      <p:cBhvr>
                                        <p:cTn id="30" dur="500"/>
                                        <p:tgtEl>
                                          <p:spTgt spid="5128"/>
                                        </p:tgtEl>
                                      </p:cBhvr>
                                    </p:animEffect>
                                  </p:childTnLst>
                                </p:cTn>
                              </p:par>
                            </p:childTnLst>
                          </p:cTn>
                        </p:par>
                        <p:par>
                          <p:cTn id="31" fill="hold" nodeType="afterGroup">
                            <p:stCondLst>
                              <p:cond delay="2400"/>
                            </p:stCondLst>
                            <p:childTnLst>
                              <p:par>
                                <p:cTn id="32" presetID="22" presetClass="entr" presetSubtype="2" fill="hold" nodeType="afterEffect">
                                  <p:stCondLst>
                                    <p:cond delay="0"/>
                                  </p:stCondLst>
                                  <p:childTnLst>
                                    <p:set>
                                      <p:cBhvr>
                                        <p:cTn id="33" dur="1" fill="hold">
                                          <p:stCondLst>
                                            <p:cond delay="0"/>
                                          </p:stCondLst>
                                        </p:cTn>
                                        <p:tgtEl>
                                          <p:spTgt spid="5130"/>
                                        </p:tgtEl>
                                        <p:attrNameLst>
                                          <p:attrName>style.visibility</p:attrName>
                                        </p:attrNameLst>
                                      </p:cBhvr>
                                      <p:to>
                                        <p:strVal val="visible"/>
                                      </p:to>
                                    </p:set>
                                    <p:animEffect transition="in" filter="wipe(right)">
                                      <p:cBhvr>
                                        <p:cTn id="34" dur="700"/>
                                        <p:tgtEl>
                                          <p:spTgt spid="5130"/>
                                        </p:tgtEl>
                                      </p:cBhvr>
                                    </p:animEffect>
                                  </p:childTnLst>
                                </p:cTn>
                              </p:par>
                              <p:par>
                                <p:cTn id="35" presetID="2" presetClass="entr" presetSubtype="8" fill="hold" grpId="0" nodeType="withEffect">
                                  <p:stCondLst>
                                    <p:cond delay="200"/>
                                  </p:stCondLst>
                                  <p:childTnLst>
                                    <p:set>
                                      <p:cBhvr>
                                        <p:cTn id="36" dur="1" fill="hold">
                                          <p:stCondLst>
                                            <p:cond delay="0"/>
                                          </p:stCondLst>
                                        </p:cTn>
                                        <p:tgtEl>
                                          <p:spTgt spid="5131"/>
                                        </p:tgtEl>
                                        <p:attrNameLst>
                                          <p:attrName>style.visibility</p:attrName>
                                        </p:attrNameLst>
                                      </p:cBhvr>
                                      <p:to>
                                        <p:strVal val="visible"/>
                                      </p:to>
                                    </p:set>
                                    <p:anim calcmode="lin" valueType="num">
                                      <p:cBhvr additive="base">
                                        <p:cTn id="37" dur="300" fill="hold"/>
                                        <p:tgtEl>
                                          <p:spTgt spid="5131"/>
                                        </p:tgtEl>
                                        <p:attrNameLst>
                                          <p:attrName>ppt_x</p:attrName>
                                        </p:attrNameLst>
                                      </p:cBhvr>
                                      <p:tavLst>
                                        <p:tav tm="0">
                                          <p:val>
                                            <p:strVal val="0-#ppt_w/2"/>
                                          </p:val>
                                        </p:tav>
                                        <p:tav tm="100000">
                                          <p:val>
                                            <p:strVal val="#ppt_x"/>
                                          </p:val>
                                        </p:tav>
                                      </p:tavLst>
                                    </p:anim>
                                    <p:anim calcmode="lin" valueType="num">
                                      <p:cBhvr additive="base">
                                        <p:cTn id="38" dur="300" fill="hold"/>
                                        <p:tgtEl>
                                          <p:spTgt spid="51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1"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3"/>
          <p:cNvSpPr>
            <a:spLocks noChangeArrowheads="1"/>
          </p:cNvSpPr>
          <p:nvPr/>
        </p:nvSpPr>
        <p:spPr bwMode="auto">
          <a:xfrm>
            <a:off x="3101975" y="998538"/>
            <a:ext cx="2940050"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8195" name="Group 3"/>
          <p:cNvGrpSpPr>
            <a:grpSpLocks/>
          </p:cNvGrpSpPr>
          <p:nvPr/>
        </p:nvGrpSpPr>
        <p:grpSpPr bwMode="auto">
          <a:xfrm>
            <a:off x="3132138" y="769938"/>
            <a:ext cx="2879725" cy="519112"/>
            <a:chOff x="0" y="-37207"/>
            <a:chExt cx="6432551" cy="519807"/>
          </a:xfrm>
        </p:grpSpPr>
        <p:sp>
          <p:nvSpPr>
            <p:cNvPr id="6152" name="AutoShape 3"/>
            <p:cNvSpPr>
              <a:spLocks noChangeArrowheads="1"/>
            </p:cNvSpPr>
            <p:nvPr/>
          </p:nvSpPr>
          <p:spPr bwMode="auto">
            <a:xfrm>
              <a:off x="0" y="0"/>
              <a:ext cx="6432550"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53" name="Rectangle 13"/>
            <p:cNvSpPr>
              <a:spLocks noChangeArrowheads="1"/>
            </p:cNvSpPr>
            <p:nvPr/>
          </p:nvSpPr>
          <p:spPr bwMode="auto">
            <a:xfrm>
              <a:off x="1" y="-37207"/>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eaLnBrk="0" hangingPunct="0">
                <a:lnSpc>
                  <a:spcPct val="120000"/>
                </a:lnSpc>
                <a:spcBef>
                  <a:spcPct val="50000"/>
                </a:spcBef>
              </a:pPr>
              <a:r>
                <a:rPr lang="ar-EG" altLang="zh-CN" sz="2400" b="1" dirty="0">
                  <a:solidFill>
                    <a:schemeClr val="bg1"/>
                  </a:solidFill>
                </a:rPr>
                <a:t>الإعلام </a:t>
              </a:r>
              <a:endParaRPr lang="zh-CN" altLang="en-US" sz="2400" b="1" dirty="0">
                <a:solidFill>
                  <a:schemeClr val="bg1"/>
                </a:solidFill>
              </a:endParaRPr>
            </a:p>
          </p:txBody>
        </p:sp>
      </p:grpSp>
      <p:sp>
        <p:nvSpPr>
          <p:cNvPr id="8198" name="TextBox 13"/>
          <p:cNvSpPr txBox="1">
            <a:spLocks noChangeArrowheads="1"/>
          </p:cNvSpPr>
          <p:nvPr/>
        </p:nvSpPr>
        <p:spPr bwMode="auto">
          <a:xfrm>
            <a:off x="2195513" y="-84138"/>
            <a:ext cx="6897687" cy="631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a:solidFill>
                  <a:srgbClr val="002060"/>
                </a:solidFill>
                <a:latin typeface="Microsoft YaHei" pitchFamily="34" charset="-122"/>
                <a:ea typeface="Microsoft YaHei" pitchFamily="34" charset="-122"/>
              </a:rPr>
              <a:t>مصادر التحدث مع الذات ( أو البرمجة الذاتية )</a:t>
            </a:r>
            <a:endParaRPr lang="zh-CN" altLang="en-US" sz="3200" b="1">
              <a:solidFill>
                <a:srgbClr val="002060"/>
              </a:solidFill>
              <a:latin typeface="Microsoft YaHei" pitchFamily="34" charset="-122"/>
              <a:ea typeface="Microsoft YaHei" pitchFamily="34" charset="-122"/>
            </a:endParaRPr>
          </a:p>
        </p:txBody>
      </p:sp>
      <p:sp>
        <p:nvSpPr>
          <p:cNvPr id="2" name="Rectangle 1"/>
          <p:cNvSpPr/>
          <p:nvPr/>
        </p:nvSpPr>
        <p:spPr bwMode="auto">
          <a:xfrm>
            <a:off x="4283967" y="2785492"/>
            <a:ext cx="4564261" cy="889000"/>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rtlCol="1"/>
          <a:lstStyle/>
          <a:p>
            <a:pPr algn="justLow" rtl="1">
              <a:defRPr/>
            </a:pPr>
            <a:r>
              <a:rPr lang="ar-EG" sz="2200" b="1" dirty="0">
                <a:solidFill>
                  <a:schemeClr val="tx1"/>
                </a:solidFill>
                <a:latin typeface="Arial" pitchFamily="34" charset="0"/>
              </a:rPr>
              <a:t>قامت مغنية مشهورة بارتداء زى معين في نفس الأسبوع كانت 50 ألف فتاة </a:t>
            </a:r>
            <a:r>
              <a:rPr lang="ar-EG" sz="2200" b="1" dirty="0" smtClean="0">
                <a:solidFill>
                  <a:schemeClr val="tx1"/>
                </a:solidFill>
                <a:latin typeface="Arial" pitchFamily="34" charset="0"/>
              </a:rPr>
              <a:t>ترتدي </a:t>
            </a:r>
            <a:r>
              <a:rPr lang="ar-EG" sz="2200" b="1" dirty="0">
                <a:solidFill>
                  <a:schemeClr val="tx1"/>
                </a:solidFill>
                <a:latin typeface="Arial" pitchFamily="34" charset="0"/>
              </a:rPr>
              <a:t>مثلها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47713" y="1858392"/>
            <a:ext cx="2895600" cy="2743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8106917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fade">
                                      <p:cBhvr>
                                        <p:cTn id="12" dur="1000"/>
                                        <p:tgtEl>
                                          <p:spTgt spid="8194"/>
                                        </p:tgtEl>
                                      </p:cBhvr>
                                    </p:animEffect>
                                    <p:anim calcmode="lin" valueType="num">
                                      <p:cBhvr>
                                        <p:cTn id="13" dur="1000" fill="hold"/>
                                        <p:tgtEl>
                                          <p:spTgt spid="8194"/>
                                        </p:tgtEl>
                                        <p:attrNameLst>
                                          <p:attrName>ppt_x</p:attrName>
                                        </p:attrNameLst>
                                      </p:cBhvr>
                                      <p:tavLst>
                                        <p:tav tm="0">
                                          <p:val>
                                            <p:strVal val="#ppt_x"/>
                                          </p:val>
                                        </p:tav>
                                        <p:tav tm="100000">
                                          <p:val>
                                            <p:strVal val="#ppt_x"/>
                                          </p:val>
                                        </p:tav>
                                      </p:tavLst>
                                    </p:anim>
                                    <p:anim calcmode="lin" valueType="num">
                                      <p:cBhvr>
                                        <p:cTn id="14" dur="1000" fill="hold"/>
                                        <p:tgtEl>
                                          <p:spTgt spid="819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fade">
                                      <p:cBhvr>
                                        <p:cTn id="17" dur="1000"/>
                                        <p:tgtEl>
                                          <p:spTgt spid="8195"/>
                                        </p:tgtEl>
                                      </p:cBhvr>
                                    </p:animEffect>
                                    <p:anim calcmode="lin" valueType="num">
                                      <p:cBhvr>
                                        <p:cTn id="18" dur="1000" fill="hold"/>
                                        <p:tgtEl>
                                          <p:spTgt spid="8195"/>
                                        </p:tgtEl>
                                        <p:attrNameLst>
                                          <p:attrName>ppt_x</p:attrName>
                                        </p:attrNameLst>
                                      </p:cBhvr>
                                      <p:tavLst>
                                        <p:tav tm="0">
                                          <p:val>
                                            <p:strVal val="#ppt_x"/>
                                          </p:val>
                                        </p:tav>
                                        <p:tav tm="100000">
                                          <p:val>
                                            <p:strVal val="#ppt_x"/>
                                          </p:val>
                                        </p:tav>
                                      </p:tavLst>
                                    </p:anim>
                                    <p:anim calcmode="lin" valueType="num">
                                      <p:cBhvr>
                                        <p:cTn id="19" dur="1000" fill="hold"/>
                                        <p:tgtEl>
                                          <p:spTgt spid="819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autoUpdateAnimBg="0"/>
      <p:bldP spid="8198" grpId="0" autoUpdateAnimBg="0"/>
      <p:bldP spid="2"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الابتسامة </a:t>
            </a:r>
          </a:p>
        </p:txBody>
      </p:sp>
      <p:sp>
        <p:nvSpPr>
          <p:cNvPr id="17" name="Rounded Rectangle 16"/>
          <p:cNvSpPr/>
          <p:nvPr/>
        </p:nvSpPr>
        <p:spPr bwMode="auto">
          <a:xfrm>
            <a:off x="755576" y="3793604"/>
            <a:ext cx="7560840" cy="144016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smtClean="0"/>
              <a:t>هي </a:t>
            </a:r>
            <a:r>
              <a:rPr lang="ar-EG" sz="2400" b="1" dirty="0"/>
              <a:t>أسرع سهم تملك به القلوب وهي مع ذلك عبادة وصدقة</a:t>
            </a:r>
            <a:r>
              <a:rPr lang="ar-EG" sz="2400" b="1" dirty="0" smtClean="0"/>
              <a:t>،</a:t>
            </a:r>
            <a:br>
              <a:rPr lang="ar-EG" sz="2400" b="1" dirty="0" smtClean="0"/>
            </a:br>
            <a:r>
              <a:rPr lang="ar-EG" sz="2400" b="1" dirty="0" smtClean="0"/>
              <a:t>( </a:t>
            </a:r>
            <a:r>
              <a:rPr lang="ar-EG" sz="2400" b="1" dirty="0"/>
              <a:t>فتبسمك في وجه أخيك صدقة ) كما في الترمذي، وقال عبد الله ابن الحارث ( ما رأيت أحداً أكثر تبسماً من رسول الله صلى الله عليه وسلم)</a:t>
            </a: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771800" y="1117850"/>
            <a:ext cx="3528392" cy="23287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8455291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الهدية </a:t>
            </a:r>
          </a:p>
        </p:txBody>
      </p:sp>
      <p:sp>
        <p:nvSpPr>
          <p:cNvPr id="17" name="Rounded Rectangle 16"/>
          <p:cNvSpPr/>
          <p:nvPr/>
        </p:nvSpPr>
        <p:spPr bwMode="auto">
          <a:xfrm>
            <a:off x="755576" y="3793604"/>
            <a:ext cx="7560840" cy="144016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smtClean="0"/>
              <a:t>لها </a:t>
            </a:r>
            <a:r>
              <a:rPr lang="ar-EG" sz="2400" b="1" dirty="0"/>
              <a:t>تأثير عجيب فهي تذهب بالسمع والبصر والقلب، وما يفعله الناس من تبادل الهدايا في المناسبات وغيرها أمر محمود بل ومندوب إليه على أن </a:t>
            </a:r>
            <a:r>
              <a:rPr lang="ar-EG" sz="2400" b="1" dirty="0" smtClean="0"/>
              <a:t/>
            </a:r>
            <a:br>
              <a:rPr lang="ar-EG" sz="2400" b="1" dirty="0" smtClean="0"/>
            </a:br>
            <a:r>
              <a:rPr lang="ar-EG" sz="2400" b="1" dirty="0" smtClean="0"/>
              <a:t>لا </a:t>
            </a:r>
            <a:r>
              <a:rPr lang="ar-EG" sz="2400" b="1" dirty="0"/>
              <a:t>يكلف نفسه إلا وسعها</a:t>
            </a: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39752" y="985292"/>
            <a:ext cx="4464496" cy="26001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5451252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الصمت وقلة الكلام إلا فيما ينفع </a:t>
            </a:r>
          </a:p>
        </p:txBody>
      </p:sp>
      <p:sp>
        <p:nvSpPr>
          <p:cNvPr id="17" name="Rounded Rectangle 16"/>
          <p:cNvSpPr/>
          <p:nvPr/>
        </p:nvSpPr>
        <p:spPr bwMode="auto">
          <a:xfrm>
            <a:off x="755576" y="3577580"/>
            <a:ext cx="7560840" cy="1656184"/>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وإياك وارتفاع الصوت وكثرة الكلام في المجالس، وإياك وتسيد المجالس وعليك بطيب الكلام ورقة العبارة (فالكلمة الطيبة صدقة) كما في الصحيحين، ولها تأثير عجيب في كسب القلوب والتأثير عليها حتى مع الأعداء فضلاً عن إخوانك وبني دينك</a:t>
            </a: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83768" y="913284"/>
            <a:ext cx="4176464" cy="24993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7441012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حسن الاستماع وأدب الإنصات </a:t>
            </a:r>
          </a:p>
        </p:txBody>
      </p:sp>
      <p:sp>
        <p:nvSpPr>
          <p:cNvPr id="17" name="Rounded Rectangle 16"/>
          <p:cNvSpPr/>
          <p:nvPr/>
        </p:nvSpPr>
        <p:spPr bwMode="auto">
          <a:xfrm>
            <a:off x="755576" y="3793604"/>
            <a:ext cx="7560840" cy="144016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smtClean="0"/>
              <a:t>عدم </a:t>
            </a:r>
            <a:r>
              <a:rPr lang="ar-EG" sz="2400" b="1" dirty="0"/>
              <a:t>مقاطعة المتحدث فقد كان رسول الله صلى الله عليه وسلم لا يقطع الحديث حتى يكون المتكلم هو الذي يقطعه، ومن جاهد نفسه على هذا أحبه الناس وأعجبوا به بعكس الآخر كثير الثرثرة والمقاطعة</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11760" y="1129308"/>
            <a:ext cx="4248472" cy="23042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0664598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حسن السمت والمظهر </a:t>
            </a:r>
          </a:p>
        </p:txBody>
      </p:sp>
      <p:sp>
        <p:nvSpPr>
          <p:cNvPr id="17" name="Rounded Rectangle 16"/>
          <p:cNvSpPr/>
          <p:nvPr/>
        </p:nvSpPr>
        <p:spPr bwMode="auto">
          <a:xfrm>
            <a:off x="755576" y="3793604"/>
            <a:ext cx="7560840" cy="144016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smtClean="0"/>
              <a:t>جمال </a:t>
            </a:r>
            <a:r>
              <a:rPr lang="ar-EG" sz="2400" b="1" dirty="0"/>
              <a:t>الشكل واللباس وطيب الرائحة، فالرسول صلى الله عليه وسلم يقول : ( إن الله جميل يحب الجمال ) كما في مسلم. وعمر ابن الخطاب يقول ( إنه ليعجبني الشاب الناسك نظيف الثوب طيب الريح </a:t>
            </a:r>
            <a:r>
              <a:rPr lang="ar-EG" sz="2400" b="1" dirty="0" smtClean="0"/>
              <a:t>)</a:t>
            </a:r>
            <a:endParaRPr lang="ar-EG" sz="2400" b="1" dirty="0"/>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39752" y="985292"/>
            <a:ext cx="4366120" cy="2520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5218384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بذل المعروف وقضاء الحوائج </a:t>
            </a:r>
          </a:p>
        </p:txBody>
      </p:sp>
      <p:sp>
        <p:nvSpPr>
          <p:cNvPr id="17" name="Rounded Rectangle 16"/>
          <p:cNvSpPr/>
          <p:nvPr/>
        </p:nvSpPr>
        <p:spPr bwMode="auto">
          <a:xfrm>
            <a:off x="755576" y="3793604"/>
            <a:ext cx="7560840" cy="144016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أحسن إلى الناس تستعبد قلوبهم … فطالما استعبد الإنسانَ </a:t>
            </a:r>
            <a:r>
              <a:rPr lang="ar-EG" sz="2400" b="1" dirty="0" smtClean="0"/>
              <a:t>إحسانُ</a:t>
            </a:r>
            <a:br>
              <a:rPr lang="ar-EG" sz="2400" b="1" dirty="0" smtClean="0"/>
            </a:br>
            <a:r>
              <a:rPr lang="ar-EG" sz="2400" b="1" dirty="0" smtClean="0"/>
              <a:t>بل </a:t>
            </a:r>
            <a:r>
              <a:rPr lang="ar-EG" sz="2400" b="1" dirty="0"/>
              <a:t>تملك به محبة الله عز وجل كما قال صلى الله عليه وسلم : ( أحبُ الناس إلى الله أنفعهم للناس )، والله عز وجل يقول { وأحسنوا إن الله يحب المحسنين </a:t>
            </a:r>
            <a:r>
              <a:rPr lang="ar-EG" sz="2400" b="1" dirty="0" smtClean="0"/>
              <a:t>}</a:t>
            </a:r>
            <a:endParaRPr lang="ar-EG" sz="2400" b="1" dirty="0"/>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99792" y="1201316"/>
            <a:ext cx="3672408" cy="2314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1497569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بذل المال </a:t>
            </a:r>
          </a:p>
        </p:txBody>
      </p:sp>
      <p:sp>
        <p:nvSpPr>
          <p:cNvPr id="17" name="Rounded Rectangle 16"/>
          <p:cNvSpPr/>
          <p:nvPr/>
        </p:nvSpPr>
        <p:spPr bwMode="auto">
          <a:xfrm>
            <a:off x="755576" y="3793604"/>
            <a:ext cx="7560840" cy="144016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فإن لكل قلب مفتاح، والمال مفتاح لكثير من القلوب خاصة في مثل هذا الزمان، والرسول صلى الله عليه وسلم يقول : ( إني لأعطي الرجل وغيره أحب إلى منه خشية أن يكبه الله في النار ) </a:t>
            </a:r>
          </a:p>
        </p:txBody>
      </p:sp>
      <p:pic>
        <p:nvPicPr>
          <p:cNvPr id="3277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390079" y="913284"/>
            <a:ext cx="4054130" cy="2657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7094037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إحسان الظن بالآخرين والاعتذار لهم </a:t>
            </a:r>
          </a:p>
        </p:txBody>
      </p:sp>
      <p:sp>
        <p:nvSpPr>
          <p:cNvPr id="17" name="Rounded Rectangle 16"/>
          <p:cNvSpPr/>
          <p:nvPr/>
        </p:nvSpPr>
        <p:spPr bwMode="auto">
          <a:xfrm>
            <a:off x="755576" y="3145532"/>
            <a:ext cx="7560840" cy="208823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فما وجدت طريقا أيسر وأفضل للوصول إلى القلوب منه، فأحسن الظن بمن حولك وإياك وسوء الظن بهم وأن تجعل عينيك مرصداً لحركاتهم وسكناتهم، فتحلل بعقلك التصرفات ويذهب بك كل مذهب، واسمع لقول </a:t>
            </a:r>
            <a:r>
              <a:rPr lang="ar-EG" sz="2400" b="1" dirty="0" smtClean="0"/>
              <a:t>المتنبي:</a:t>
            </a:r>
            <a:endParaRPr lang="ar-EG" sz="2400" b="1" dirty="0"/>
          </a:p>
          <a:p>
            <a:pPr algn="ctr" rtl="1"/>
            <a:r>
              <a:rPr lang="ar-EG" sz="2400" b="1" dirty="0"/>
              <a:t>إذا ساء فعل المرءِ ساءت ظنونه …… وصدق ما يعتاده من توهم </a:t>
            </a:r>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26484" y="841276"/>
            <a:ext cx="3989732" cy="21602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9607626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إعلان المحبة والمودة للآخرين </a:t>
            </a:r>
          </a:p>
        </p:txBody>
      </p:sp>
      <p:sp>
        <p:nvSpPr>
          <p:cNvPr id="17" name="Rounded Rectangle 16"/>
          <p:cNvSpPr/>
          <p:nvPr/>
        </p:nvSpPr>
        <p:spPr bwMode="auto">
          <a:xfrm>
            <a:off x="755576" y="3865612"/>
            <a:ext cx="7560840" cy="136815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فإذا أحببت أحداً أو كانت له منزلة خاصة في نفسك فأخبره بذلك فإنه سهم يصيب القلب ويأسر النفس ولذلك قال صلى الله عليه وسلم ( إذا أحب أحدكم صاحبه فليأته في منزله فليخبره أنه يحبه ) </a:t>
            </a:r>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39752" y="1417340"/>
            <a:ext cx="4392488" cy="2105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6501750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المداراة </a:t>
            </a:r>
          </a:p>
        </p:txBody>
      </p:sp>
      <p:sp>
        <p:nvSpPr>
          <p:cNvPr id="17" name="Rounded Rectangle 16"/>
          <p:cNvSpPr/>
          <p:nvPr/>
        </p:nvSpPr>
        <p:spPr bwMode="auto">
          <a:xfrm>
            <a:off x="755576" y="3865612"/>
            <a:ext cx="7560840" cy="136815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إذا فالمداراة لين الكلام والبشاشة للفساق وأهل الفحش والبذاءة، أولاً اتقاء لفحشهم، وثانيا لعل في مداراتهم كسباً لهدايتهم بشرط عدم المجاملة في الدين، وإنما في أمور الدنيا فقط</a:t>
            </a:r>
          </a:p>
        </p:txBody>
      </p:sp>
      <p:grpSp>
        <p:nvGrpSpPr>
          <p:cNvPr id="4" name="Group 11"/>
          <p:cNvGrpSpPr>
            <a:grpSpLocks/>
          </p:cNvGrpSpPr>
          <p:nvPr/>
        </p:nvGrpSpPr>
        <p:grpSpPr bwMode="auto">
          <a:xfrm>
            <a:off x="4644008" y="1567408"/>
            <a:ext cx="4320480" cy="562571"/>
            <a:chOff x="0" y="-16471"/>
            <a:chExt cx="6562725" cy="562571"/>
          </a:xfrm>
        </p:grpSpPr>
        <p:sp>
          <p:nvSpPr>
            <p:cNvPr id="5"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6"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7"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هل </a:t>
              </a:r>
              <a:r>
                <a:rPr lang="ar-EG" altLang="zh-CN" sz="2400" b="1" dirty="0">
                  <a:solidFill>
                    <a:srgbClr val="FFFFFF"/>
                  </a:solidFill>
                </a:rPr>
                <a:t>تحسن فن المداراة؟ </a:t>
              </a:r>
              <a:endParaRPr lang="zh-CN" altLang="en-US" sz="2400" b="1" dirty="0">
                <a:solidFill>
                  <a:srgbClr val="FFFFFF"/>
                </a:solidFill>
              </a:endParaRPr>
            </a:p>
          </p:txBody>
        </p:sp>
      </p:grpSp>
      <p:grpSp>
        <p:nvGrpSpPr>
          <p:cNvPr id="8" name="Group 15"/>
          <p:cNvGrpSpPr>
            <a:grpSpLocks/>
          </p:cNvGrpSpPr>
          <p:nvPr/>
        </p:nvGrpSpPr>
        <p:grpSpPr bwMode="auto">
          <a:xfrm>
            <a:off x="4644008" y="2455416"/>
            <a:ext cx="4320480" cy="945823"/>
            <a:chOff x="0" y="0"/>
            <a:chExt cx="6562725" cy="945823"/>
          </a:xfrm>
        </p:grpSpPr>
        <p:grpSp>
          <p:nvGrpSpPr>
            <p:cNvPr id="9" name="Group 16"/>
            <p:cNvGrpSpPr>
              <a:grpSpLocks/>
            </p:cNvGrpSpPr>
            <p:nvPr/>
          </p:nvGrpSpPr>
          <p:grpSpPr bwMode="auto">
            <a:xfrm>
              <a:off x="0" y="0"/>
              <a:ext cx="6562725" cy="546100"/>
              <a:chOff x="0" y="0"/>
              <a:chExt cx="6448390" cy="611157"/>
            </a:xfrm>
          </p:grpSpPr>
          <p:sp>
            <p:nvSpPr>
              <p:cNvPr id="11"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2"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0" name="Rectangle 13"/>
            <p:cNvSpPr>
              <a:spLocks noChangeArrowheads="1"/>
            </p:cNvSpPr>
            <p:nvPr/>
          </p:nvSpPr>
          <p:spPr bwMode="auto">
            <a:xfrm>
              <a:off x="65087" y="7874"/>
              <a:ext cx="6432552" cy="9379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هل </a:t>
              </a:r>
              <a:r>
                <a:rPr lang="ar-EG" altLang="zh-CN" sz="2400" b="1" dirty="0">
                  <a:solidFill>
                    <a:srgbClr val="FFFFFF"/>
                  </a:solidFill>
                </a:rPr>
                <a:t>تعرف الفرق بين المداراة والمداهنة؟ </a:t>
              </a:r>
              <a:endParaRPr lang="zh-CN" altLang="en-US" sz="2400" b="1" dirty="0">
                <a:solidFill>
                  <a:srgbClr val="FFFFFF"/>
                </a:solidFill>
              </a:endParaRPr>
            </a:p>
          </p:txBody>
        </p:sp>
      </p:grpSp>
    </p:spTree>
    <p:extLst>
      <p:ext uri="{BB962C8B-B14F-4D97-AF65-F5344CB8AC3E}">
        <p14:creationId xmlns:p14="http://schemas.microsoft.com/office/powerpoint/2010/main" xmlns="" val="385251895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4"/>
                                        </p:tgtEl>
                                        <p:attrNameLst>
                                          <p:attrName>style.visibility</p:attrName>
                                        </p:attrNameLst>
                                      </p:cBhvr>
                                      <p:to>
                                        <p:strVal val="visible"/>
                                      </p:to>
                                    </p:set>
                                    <p:anim calcmode="lin" valueType="num">
                                      <p:cBhvr>
                                        <p:cTn id="13" dur="600" fill="hold"/>
                                        <p:tgtEl>
                                          <p:spTgt spid="4"/>
                                        </p:tgtEl>
                                        <p:attrNameLst>
                                          <p:attrName>ppt_w</p:attrName>
                                        </p:attrNameLst>
                                      </p:cBhvr>
                                      <p:tavLst>
                                        <p:tav tm="0">
                                          <p:val>
                                            <p:fltVal val="0"/>
                                          </p:val>
                                        </p:tav>
                                        <p:tav tm="100000">
                                          <p:val>
                                            <p:strVal val="#ppt_w"/>
                                          </p:val>
                                        </p:tav>
                                      </p:tavLst>
                                    </p:anim>
                                    <p:anim calcmode="lin" valueType="num">
                                      <p:cBhvr>
                                        <p:cTn id="14" dur="600" fill="hold"/>
                                        <p:tgtEl>
                                          <p:spTgt spid="4"/>
                                        </p:tgtEl>
                                        <p:attrNameLst>
                                          <p:attrName>ppt_h</p:attrName>
                                        </p:attrNameLst>
                                      </p:cBhvr>
                                      <p:tavLst>
                                        <p:tav tm="0">
                                          <p:val>
                                            <p:fltVal val="0"/>
                                          </p:val>
                                        </p:tav>
                                        <p:tav tm="100000">
                                          <p:val>
                                            <p:strVal val="#ppt_h"/>
                                          </p:val>
                                        </p:tav>
                                      </p:tavLst>
                                    </p:anim>
                                    <p:anim calcmode="lin" valueType="num">
                                      <p:cBhvr>
                                        <p:cTn id="15" dur="600" fill="hold"/>
                                        <p:tgtEl>
                                          <p:spTgt spid="4"/>
                                        </p:tgtEl>
                                        <p:attrNameLst>
                                          <p:attrName>style.rotation</p:attrName>
                                        </p:attrNameLst>
                                      </p:cBhvr>
                                      <p:tavLst>
                                        <p:tav tm="0">
                                          <p:val>
                                            <p:fltVal val="90"/>
                                          </p:val>
                                        </p:tav>
                                        <p:tav tm="100000">
                                          <p:val>
                                            <p:fltVal val="0"/>
                                          </p:val>
                                        </p:tav>
                                      </p:tavLst>
                                    </p:anim>
                                    <p:animEffect transition="in" filter="fade">
                                      <p:cBhvr>
                                        <p:cTn id="16" dur="6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8"/>
                                        </p:tgtEl>
                                        <p:attrNameLst>
                                          <p:attrName>style.visibility</p:attrName>
                                        </p:attrNameLst>
                                      </p:cBhvr>
                                      <p:to>
                                        <p:strVal val="visible"/>
                                      </p:to>
                                    </p:set>
                                    <p:anim calcmode="lin" valueType="num">
                                      <p:cBhvr>
                                        <p:cTn id="21" dur="600" fill="hold"/>
                                        <p:tgtEl>
                                          <p:spTgt spid="8"/>
                                        </p:tgtEl>
                                        <p:attrNameLst>
                                          <p:attrName>ppt_w</p:attrName>
                                        </p:attrNameLst>
                                      </p:cBhvr>
                                      <p:tavLst>
                                        <p:tav tm="0">
                                          <p:val>
                                            <p:fltVal val="0"/>
                                          </p:val>
                                        </p:tav>
                                        <p:tav tm="100000">
                                          <p:val>
                                            <p:strVal val="#ppt_w"/>
                                          </p:val>
                                        </p:tav>
                                      </p:tavLst>
                                    </p:anim>
                                    <p:anim calcmode="lin" valueType="num">
                                      <p:cBhvr>
                                        <p:cTn id="22" dur="600" fill="hold"/>
                                        <p:tgtEl>
                                          <p:spTgt spid="8"/>
                                        </p:tgtEl>
                                        <p:attrNameLst>
                                          <p:attrName>ppt_h</p:attrName>
                                        </p:attrNameLst>
                                      </p:cBhvr>
                                      <p:tavLst>
                                        <p:tav tm="0">
                                          <p:val>
                                            <p:fltVal val="0"/>
                                          </p:val>
                                        </p:tav>
                                        <p:tav tm="100000">
                                          <p:val>
                                            <p:strVal val="#ppt_h"/>
                                          </p:val>
                                        </p:tav>
                                      </p:tavLst>
                                    </p:anim>
                                    <p:anim calcmode="lin" valueType="num">
                                      <p:cBhvr>
                                        <p:cTn id="23" dur="600" fill="hold"/>
                                        <p:tgtEl>
                                          <p:spTgt spid="8"/>
                                        </p:tgtEl>
                                        <p:attrNameLst>
                                          <p:attrName>style.rotation</p:attrName>
                                        </p:attrNameLst>
                                      </p:cBhvr>
                                      <p:tavLst>
                                        <p:tav tm="0">
                                          <p:val>
                                            <p:fltVal val="90"/>
                                          </p:val>
                                        </p:tav>
                                        <p:tav tm="100000">
                                          <p:val>
                                            <p:fltVal val="0"/>
                                          </p:val>
                                        </p:tav>
                                      </p:tavLst>
                                    </p:anim>
                                    <p:animEffect transition="in" filter="fade">
                                      <p:cBhvr>
                                        <p:cTn id="24" dur="6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arn(inVertical)">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3"/>
          <p:cNvSpPr>
            <a:spLocks noChangeArrowheads="1"/>
          </p:cNvSpPr>
          <p:nvPr/>
        </p:nvSpPr>
        <p:spPr bwMode="auto">
          <a:xfrm>
            <a:off x="3101975" y="998538"/>
            <a:ext cx="2940050"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8195" name="Group 3"/>
          <p:cNvGrpSpPr>
            <a:grpSpLocks/>
          </p:cNvGrpSpPr>
          <p:nvPr/>
        </p:nvGrpSpPr>
        <p:grpSpPr bwMode="auto">
          <a:xfrm>
            <a:off x="3132138" y="769938"/>
            <a:ext cx="2879725" cy="519112"/>
            <a:chOff x="0" y="-37207"/>
            <a:chExt cx="6432551" cy="519807"/>
          </a:xfrm>
        </p:grpSpPr>
        <p:sp>
          <p:nvSpPr>
            <p:cNvPr id="6152" name="AutoShape 3"/>
            <p:cNvSpPr>
              <a:spLocks noChangeArrowheads="1"/>
            </p:cNvSpPr>
            <p:nvPr/>
          </p:nvSpPr>
          <p:spPr bwMode="auto">
            <a:xfrm>
              <a:off x="0" y="0"/>
              <a:ext cx="6432550"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53" name="Rectangle 13"/>
            <p:cNvSpPr>
              <a:spLocks noChangeArrowheads="1"/>
            </p:cNvSpPr>
            <p:nvPr/>
          </p:nvSpPr>
          <p:spPr bwMode="auto">
            <a:xfrm>
              <a:off x="1" y="-37207"/>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eaLnBrk="0" hangingPunct="0">
                <a:lnSpc>
                  <a:spcPct val="120000"/>
                </a:lnSpc>
                <a:spcBef>
                  <a:spcPct val="50000"/>
                </a:spcBef>
              </a:pPr>
              <a:r>
                <a:rPr lang="ar-EG" altLang="zh-CN" sz="2400" b="1" dirty="0">
                  <a:solidFill>
                    <a:schemeClr val="bg1"/>
                  </a:solidFill>
                </a:rPr>
                <a:t>أنت نفسك </a:t>
              </a:r>
              <a:endParaRPr lang="zh-CN" altLang="en-US" sz="2400" b="1" dirty="0">
                <a:solidFill>
                  <a:schemeClr val="bg1"/>
                </a:solidFill>
              </a:endParaRPr>
            </a:p>
          </p:txBody>
        </p:sp>
      </p:grpSp>
      <p:sp>
        <p:nvSpPr>
          <p:cNvPr id="8198" name="TextBox 13"/>
          <p:cNvSpPr txBox="1">
            <a:spLocks noChangeArrowheads="1"/>
          </p:cNvSpPr>
          <p:nvPr/>
        </p:nvSpPr>
        <p:spPr bwMode="auto">
          <a:xfrm>
            <a:off x="2195513" y="-84138"/>
            <a:ext cx="6897687" cy="631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a:solidFill>
                  <a:srgbClr val="002060"/>
                </a:solidFill>
                <a:latin typeface="Microsoft YaHei" pitchFamily="34" charset="-122"/>
                <a:ea typeface="Microsoft YaHei" pitchFamily="34" charset="-122"/>
              </a:rPr>
              <a:t>مصادر التحدث مع الذات ( أو البرمجة الذاتية )</a:t>
            </a:r>
            <a:endParaRPr lang="zh-CN" altLang="en-US" sz="3200" b="1">
              <a:solidFill>
                <a:srgbClr val="002060"/>
              </a:solidFill>
              <a:latin typeface="Microsoft YaHei" pitchFamily="34" charset="-122"/>
              <a:ea typeface="Microsoft YaHei" pitchFamily="34" charset="-122"/>
            </a:endParaRPr>
          </a:p>
        </p:txBody>
      </p:sp>
      <p:sp>
        <p:nvSpPr>
          <p:cNvPr id="2" name="Rectangle 1"/>
          <p:cNvSpPr/>
          <p:nvPr/>
        </p:nvSpPr>
        <p:spPr bwMode="auto">
          <a:xfrm>
            <a:off x="4283967" y="2785492"/>
            <a:ext cx="4564261" cy="889000"/>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rtlCol="1"/>
          <a:lstStyle/>
          <a:p>
            <a:pPr algn="ctr" rtl="1">
              <a:defRPr/>
            </a:pPr>
            <a:r>
              <a:rPr lang="ar-EG" sz="2200" b="1" dirty="0">
                <a:solidFill>
                  <a:schemeClr val="tx1"/>
                </a:solidFill>
                <a:latin typeface="Arial" pitchFamily="34" charset="0"/>
              </a:rPr>
              <a:t>أن ما تضغه في ذهنك سواء كان سلبياً أو إيجابياً ستتجنيه في النهاية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84114" y="1777380"/>
            <a:ext cx="3779068" cy="3181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0338891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fade">
                                      <p:cBhvr>
                                        <p:cTn id="12" dur="1000"/>
                                        <p:tgtEl>
                                          <p:spTgt spid="8194"/>
                                        </p:tgtEl>
                                      </p:cBhvr>
                                    </p:animEffect>
                                    <p:anim calcmode="lin" valueType="num">
                                      <p:cBhvr>
                                        <p:cTn id="13" dur="1000" fill="hold"/>
                                        <p:tgtEl>
                                          <p:spTgt spid="8194"/>
                                        </p:tgtEl>
                                        <p:attrNameLst>
                                          <p:attrName>ppt_x</p:attrName>
                                        </p:attrNameLst>
                                      </p:cBhvr>
                                      <p:tavLst>
                                        <p:tav tm="0">
                                          <p:val>
                                            <p:strVal val="#ppt_x"/>
                                          </p:val>
                                        </p:tav>
                                        <p:tav tm="100000">
                                          <p:val>
                                            <p:strVal val="#ppt_x"/>
                                          </p:val>
                                        </p:tav>
                                      </p:tavLst>
                                    </p:anim>
                                    <p:anim calcmode="lin" valueType="num">
                                      <p:cBhvr>
                                        <p:cTn id="14" dur="1000" fill="hold"/>
                                        <p:tgtEl>
                                          <p:spTgt spid="819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fade">
                                      <p:cBhvr>
                                        <p:cTn id="17" dur="1000"/>
                                        <p:tgtEl>
                                          <p:spTgt spid="8195"/>
                                        </p:tgtEl>
                                      </p:cBhvr>
                                    </p:animEffect>
                                    <p:anim calcmode="lin" valueType="num">
                                      <p:cBhvr>
                                        <p:cTn id="18" dur="1000" fill="hold"/>
                                        <p:tgtEl>
                                          <p:spTgt spid="8195"/>
                                        </p:tgtEl>
                                        <p:attrNameLst>
                                          <p:attrName>ppt_x</p:attrName>
                                        </p:attrNameLst>
                                      </p:cBhvr>
                                      <p:tavLst>
                                        <p:tav tm="0">
                                          <p:val>
                                            <p:strVal val="#ppt_x"/>
                                          </p:val>
                                        </p:tav>
                                        <p:tav tm="100000">
                                          <p:val>
                                            <p:strVal val="#ppt_x"/>
                                          </p:val>
                                        </p:tav>
                                      </p:tavLst>
                                    </p:anim>
                                    <p:anim calcmode="lin" valueType="num">
                                      <p:cBhvr>
                                        <p:cTn id="19" dur="1000" fill="hold"/>
                                        <p:tgtEl>
                                          <p:spTgt spid="819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autoUpdateAnimBg="0"/>
      <p:bldP spid="8198" grpId="0" autoUpdateAnimBg="0"/>
      <p:bldP spid="2"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458551"/>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التخطيط والاهداف</a:t>
            </a:r>
          </a:p>
        </p:txBody>
      </p:sp>
    </p:spTree>
    <p:extLst>
      <p:ext uri="{BB962C8B-B14F-4D97-AF65-F5344CB8AC3E}">
        <p14:creationId xmlns:p14="http://schemas.microsoft.com/office/powerpoint/2010/main" xmlns="" val="426927616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حقق هدفك رغم الصعاب.flv">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a:off x="0" y="0"/>
            <a:ext cx="9144000" cy="5715000"/>
          </a:xfrm>
          <a:prstGeom prst="rect">
            <a:avLst/>
          </a:prstGeom>
        </p:spPr>
      </p:pic>
    </p:spTree>
    <p:extLst>
      <p:ext uri="{BB962C8B-B14F-4D97-AF65-F5344CB8AC3E}">
        <p14:creationId xmlns:p14="http://schemas.microsoft.com/office/powerpoint/2010/main" xmlns="" val="263462973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9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1851" y="829035"/>
            <a:ext cx="4238661" cy="400302"/>
          </a:xfrm>
          <a:prstGeom prst="rect">
            <a:avLst/>
          </a:prstGeom>
        </p:spPr>
        <p:txBody>
          <a:bodyPr wrap="none">
            <a:spAutoFit/>
          </a:bodyPr>
          <a:lstStyle/>
          <a:p>
            <a:pPr marL="609600" indent="-609600" algn="l" rtl="1">
              <a:lnSpc>
                <a:spcPct val="70000"/>
              </a:lnSpc>
              <a:spcBef>
                <a:spcPct val="30000"/>
              </a:spcBef>
              <a:spcAft>
                <a:spcPct val="10000"/>
              </a:spcAft>
            </a:pPr>
            <a:r>
              <a:rPr lang="ar-SA" sz="2800" dirty="0">
                <a:solidFill>
                  <a:schemeClr val="accent4"/>
                </a:solidFill>
              </a:rPr>
              <a:t>بعض الناس، ان لم يكن الكثير منهم </a:t>
            </a:r>
          </a:p>
        </p:txBody>
      </p:sp>
      <p:sp>
        <p:nvSpPr>
          <p:cNvPr id="3" name="Rectangle 2"/>
          <p:cNvSpPr/>
          <p:nvPr/>
        </p:nvSpPr>
        <p:spPr bwMode="auto">
          <a:xfrm>
            <a:off x="755576" y="1417340"/>
            <a:ext cx="7488832" cy="57606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a:t>لا يعرفون إلى أين هم ذاهبون في الحياة بل ولا يبالوا بهذا الأمر</a:t>
            </a:r>
            <a:endParaRPr lang="ar-EG" sz="2400" b="1" dirty="0"/>
          </a:p>
        </p:txBody>
      </p:sp>
      <p:sp>
        <p:nvSpPr>
          <p:cNvPr id="4" name="Rectangle 3"/>
          <p:cNvSpPr/>
          <p:nvPr/>
        </p:nvSpPr>
        <p:spPr bwMode="auto">
          <a:xfrm>
            <a:off x="755576" y="2281436"/>
            <a:ext cx="7488832" cy="576064"/>
          </a:xfrm>
          <a:prstGeom prst="rect">
            <a:avLst/>
          </a:prstGeom>
          <a:solidFill>
            <a:srgbClr val="00B0F0"/>
          </a:soli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a:t>يحبطون عندما لا يجدون الطريق الموصل لهم إلى مستقبل زاهر</a:t>
            </a:r>
            <a:endParaRPr lang="ar-EG" sz="2400" b="1" dirty="0"/>
          </a:p>
        </p:txBody>
      </p:sp>
      <p:sp>
        <p:nvSpPr>
          <p:cNvPr id="5" name="Rectangle 4"/>
          <p:cNvSpPr/>
          <p:nvPr/>
        </p:nvSpPr>
        <p:spPr bwMode="auto">
          <a:xfrm>
            <a:off x="755576" y="3217540"/>
            <a:ext cx="7488832" cy="936104"/>
          </a:xfrm>
          <a:prstGeom prst="rect">
            <a:avLst/>
          </a:prstGeom>
          <a:solidFill>
            <a:schemeClr val="accent5">
              <a:lumMod val="75000"/>
            </a:schemeClr>
          </a:solidFill>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a:t>يودون مواصلة مشوار الحياة وارتقاء سلم النجاح </a:t>
            </a:r>
            <a:r>
              <a:rPr lang="ar-EG" sz="2400" b="1" dirty="0"/>
              <a:t/>
            </a:r>
            <a:br>
              <a:rPr lang="ar-EG" sz="2400" b="1" dirty="0"/>
            </a:br>
            <a:r>
              <a:rPr lang="ar-SA" sz="2400" b="1" dirty="0"/>
              <a:t>ولكن لا يستطيعون</a:t>
            </a:r>
            <a:endParaRPr lang="ar-EG" sz="2400" b="1" dirty="0"/>
          </a:p>
        </p:txBody>
      </p:sp>
      <p:sp>
        <p:nvSpPr>
          <p:cNvPr id="6" name="Rectangle 5"/>
          <p:cNvSpPr/>
          <p:nvPr/>
        </p:nvSpPr>
        <p:spPr bwMode="auto">
          <a:xfrm>
            <a:off x="755576" y="4441676"/>
            <a:ext cx="7488832" cy="936104"/>
          </a:xfrm>
          <a:prstGeom prst="rect">
            <a:avLst/>
          </a:prstGeom>
          <a:ln>
            <a:headEnd type="none" w="med" len="med"/>
            <a:tailEnd type="none" w="med" len="med"/>
          </a:ln>
          <a:extLst/>
        </p:spPr>
        <p:style>
          <a:lnRef idx="1">
            <a:schemeClr val="accent5"/>
          </a:lnRef>
          <a:fillRef idx="3">
            <a:schemeClr val="accent5"/>
          </a:fillRef>
          <a:effectRef idx="2">
            <a:schemeClr val="accent5"/>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a:t>يحاولون محاكاة أفعال الناجحين بالقراءة والتدريب ويخيل لهم أنهم يتخطون العقبات وفي الواقع هم</a:t>
            </a:r>
            <a:r>
              <a:rPr lang="en-US" sz="2400" b="1" dirty="0"/>
              <a:t> </a:t>
            </a:r>
            <a:r>
              <a:rPr lang="ar-SA" sz="2400" b="1" dirty="0"/>
              <a:t>جامدون</a:t>
            </a:r>
            <a:endParaRPr lang="ar-EG" sz="2400" b="1" dirty="0"/>
          </a:p>
        </p:txBody>
      </p:sp>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مقدمة في التخطيط</a:t>
            </a:r>
          </a:p>
        </p:txBody>
      </p:sp>
    </p:spTree>
    <p:extLst>
      <p:ext uri="{BB962C8B-B14F-4D97-AF65-F5344CB8AC3E}">
        <p14:creationId xmlns:p14="http://schemas.microsoft.com/office/powerpoint/2010/main" xmlns="" val="289260008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utoUpdateAnimBg="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دينى\work\صور\13041909402942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67744" y="1083405"/>
            <a:ext cx="5097556" cy="3214255"/>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Cloud Callout 2"/>
          <p:cNvSpPr/>
          <p:nvPr/>
        </p:nvSpPr>
        <p:spPr bwMode="auto">
          <a:xfrm>
            <a:off x="5148064" y="265212"/>
            <a:ext cx="3816424" cy="1500013"/>
          </a:xfrm>
          <a:prstGeom prst="cloudCallout">
            <a:avLst>
              <a:gd name="adj1" fmla="val -35274"/>
              <a:gd name="adj2" fmla="val 95903"/>
            </a:avLst>
          </a:prstGeom>
          <a:ln>
            <a:headEnd type="none" w="med" len="med"/>
            <a:tailEnd type="none" w="med" len="med"/>
          </a:ln>
          <a:extLst/>
        </p:spPr>
        <p:style>
          <a:lnRef idx="1">
            <a:schemeClr val="accent3"/>
          </a:lnRef>
          <a:fillRef idx="3">
            <a:schemeClr val="accent3"/>
          </a:fillRef>
          <a:effectRef idx="2">
            <a:schemeClr val="accent3"/>
          </a:effectRef>
          <a:fontRef idx="minor">
            <a:schemeClr val="lt1"/>
          </a:fontRef>
        </p:style>
        <p:txBody>
          <a:bodyPr vert="horz" wrap="square" lIns="91440" tIns="45720" rIns="91440" bIns="45720" numCol="1" rtlCol="1" anchor="t" anchorCtr="0" compatLnSpc="1">
            <a:prstTxWarp prst="textNoShape">
              <a:avLst/>
            </a:prstTxWarp>
          </a:bodyPr>
          <a:lstStyle/>
          <a:p>
            <a:pPr algn="ctr" latinLnBrk="1"/>
            <a:endParaRPr lang="en-US" sz="1050" dirty="0" smtClean="0">
              <a:solidFill>
                <a:schemeClr val="tx1"/>
              </a:solidFill>
              <a:latin typeface="Gulim" panose="020B0600000101010101" pitchFamily="34" charset="-127"/>
              <a:ea typeface="Gulim" panose="020B0600000101010101" pitchFamily="34" charset="-127"/>
            </a:endParaRPr>
          </a:p>
          <a:p>
            <a:pPr algn="ctr" latinLnBrk="1"/>
            <a:r>
              <a:rPr lang="ar-EG" sz="3300" dirty="0">
                <a:solidFill>
                  <a:schemeClr val="tx1"/>
                </a:solidFill>
                <a:latin typeface="Gulim" panose="020B0600000101010101" pitchFamily="34" charset="-127"/>
                <a:ea typeface="Gulim" panose="020B0600000101010101" pitchFamily="34" charset="-127"/>
              </a:rPr>
              <a:t>لماذا كل هذا؟</a:t>
            </a:r>
          </a:p>
        </p:txBody>
      </p:sp>
      <p:sp>
        <p:nvSpPr>
          <p:cNvPr id="4" name="Explosion 2 3"/>
          <p:cNvSpPr/>
          <p:nvPr/>
        </p:nvSpPr>
        <p:spPr bwMode="auto">
          <a:xfrm>
            <a:off x="107504" y="1561357"/>
            <a:ext cx="3816424" cy="3530586"/>
          </a:xfrm>
          <a:prstGeom prst="irregularSeal2">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buFont typeface="Wingdings 2" pitchFamily="18" charset="2"/>
              <a:buNone/>
            </a:pPr>
            <a:endParaRPr kumimoji="0" lang="ar-EG" sz="1800" b="0" i="0" u="none" strike="noStrike" cap="none" normalizeH="0" baseline="0" dirty="0" smtClean="0">
              <a:ln>
                <a:noFill/>
              </a:ln>
              <a:solidFill>
                <a:schemeClr val="accent4"/>
              </a:solidFill>
              <a:effectLst/>
            </a:endParaRPr>
          </a:p>
        </p:txBody>
      </p:sp>
      <p:sp>
        <p:nvSpPr>
          <p:cNvPr id="5" name="TextBox 4"/>
          <p:cNvSpPr txBox="1"/>
          <p:nvPr/>
        </p:nvSpPr>
        <p:spPr>
          <a:xfrm>
            <a:off x="539552" y="2785492"/>
            <a:ext cx="2664296" cy="1200329"/>
          </a:xfrm>
          <a:prstGeom prst="rect">
            <a:avLst/>
          </a:prstGeom>
          <a:noFill/>
        </p:spPr>
        <p:txBody>
          <a:bodyPr wrap="square" rtlCol="1">
            <a:spAutoFit/>
          </a:bodyPr>
          <a:lstStyle/>
          <a:p>
            <a:pPr algn="ctr" rtl="1">
              <a:buFont typeface="Wingdings 2" pitchFamily="18" charset="2"/>
              <a:buNone/>
            </a:pPr>
            <a:r>
              <a:rPr lang="ar-SA" b="1" dirty="0">
                <a:solidFill>
                  <a:schemeClr val="accent4"/>
                </a:solidFill>
              </a:rPr>
              <a:t>لأنهم يعيشون </a:t>
            </a:r>
            <a:r>
              <a:rPr lang="ar-SA" b="1" dirty="0" smtClean="0">
                <a:solidFill>
                  <a:schemeClr val="accent4"/>
                </a:solidFill>
              </a:rPr>
              <a:t>دون </a:t>
            </a:r>
            <a:endParaRPr lang="ar-EG" b="1" dirty="0" smtClean="0">
              <a:solidFill>
                <a:schemeClr val="accent4"/>
              </a:solidFill>
            </a:endParaRPr>
          </a:p>
          <a:p>
            <a:pPr algn="ctr" rtl="1">
              <a:buFont typeface="Wingdings 2" pitchFamily="18" charset="2"/>
              <a:buNone/>
            </a:pPr>
            <a:r>
              <a:rPr lang="ar-SA" sz="3600" b="1" dirty="0" smtClean="0">
                <a:solidFill>
                  <a:srgbClr val="C00000"/>
                </a:solidFill>
              </a:rPr>
              <a:t>خطة مكتوبة</a:t>
            </a:r>
            <a:endParaRPr lang="ar-EG" sz="3600" b="1" dirty="0" smtClean="0">
              <a:solidFill>
                <a:srgbClr val="C00000"/>
              </a:solidFill>
            </a:endParaRPr>
          </a:p>
          <a:p>
            <a:pPr algn="ctr" rtl="1">
              <a:buFont typeface="Wingdings 2" pitchFamily="18" charset="2"/>
              <a:buNone/>
            </a:pPr>
            <a:r>
              <a:rPr lang="ar-SA" b="1" dirty="0" smtClean="0">
                <a:solidFill>
                  <a:schemeClr val="accent4"/>
                </a:solidFill>
              </a:rPr>
              <a:t> ولا </a:t>
            </a:r>
            <a:r>
              <a:rPr lang="ar-SA" b="1" dirty="0">
                <a:solidFill>
                  <a:schemeClr val="accent4"/>
                </a:solidFill>
              </a:rPr>
              <a:t>يعرفون كيف يضعونها</a:t>
            </a:r>
            <a:endParaRPr lang="ar-EG" b="1" dirty="0">
              <a:solidFill>
                <a:schemeClr val="accent4"/>
              </a:solidFill>
            </a:endParaRPr>
          </a:p>
        </p:txBody>
      </p:sp>
    </p:spTree>
    <p:extLst>
      <p:ext uri="{BB962C8B-B14F-4D97-AF65-F5344CB8AC3E}">
        <p14:creationId xmlns:p14="http://schemas.microsoft.com/office/powerpoint/2010/main" xmlns="" val="148631944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2987824" y="1537354"/>
            <a:ext cx="5832648" cy="66007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هل </a:t>
            </a:r>
            <a:r>
              <a:rPr lang="ar-SA" sz="2400" b="1" dirty="0"/>
              <a:t>تريد أن تكون أفضل مما أنت عليه؟</a:t>
            </a:r>
          </a:p>
        </p:txBody>
      </p:sp>
      <p:sp>
        <p:nvSpPr>
          <p:cNvPr id="9" name="Rectangle 8"/>
          <p:cNvSpPr/>
          <p:nvPr/>
        </p:nvSpPr>
        <p:spPr bwMode="auto">
          <a:xfrm>
            <a:off x="2987824" y="2557467"/>
            <a:ext cx="5832648" cy="66007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هل </a:t>
            </a:r>
            <a:r>
              <a:rPr lang="ar-SA" sz="2400" b="1" dirty="0"/>
              <a:t>تريد أن تحقق أحلامك وآمالك؟</a:t>
            </a:r>
          </a:p>
        </p:txBody>
      </p:sp>
      <p:sp>
        <p:nvSpPr>
          <p:cNvPr id="11" name="Rectangle 10"/>
          <p:cNvSpPr/>
          <p:nvPr/>
        </p:nvSpPr>
        <p:spPr bwMode="auto">
          <a:xfrm>
            <a:off x="2987824" y="3637587"/>
            <a:ext cx="5832648" cy="66007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هل </a:t>
            </a:r>
            <a:r>
              <a:rPr lang="ar-SA" sz="2400" b="1" dirty="0"/>
              <a:t>تعرف أين أنت الآن، وإلى أين تريد الوصول؟</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597360"/>
            <a:ext cx="2448272" cy="26402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إلى أين تقودك خطواتك؟!</a:t>
            </a:r>
          </a:p>
        </p:txBody>
      </p:sp>
    </p:spTree>
    <p:extLst>
      <p:ext uri="{BB962C8B-B14F-4D97-AF65-F5344CB8AC3E}">
        <p14:creationId xmlns:p14="http://schemas.microsoft.com/office/powerpoint/2010/main" xmlns="" val="148043826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animBg="1"/>
      <p:bldP spid="7" grpId="0" autoUpdateAnimBg="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7704" y="4357667"/>
            <a:ext cx="5472608" cy="424732"/>
          </a:xfrm>
          <a:prstGeom prst="rect">
            <a:avLst/>
          </a:prstGeom>
        </p:spPr>
        <p:txBody>
          <a:bodyPr wrap="square">
            <a:spAutoFit/>
          </a:bodyPr>
          <a:lstStyle/>
          <a:p>
            <a:pPr rtl="1">
              <a:lnSpc>
                <a:spcPct val="90000"/>
              </a:lnSpc>
              <a:buFont typeface="Wingdings 2" pitchFamily="18" charset="2"/>
              <a:buNone/>
            </a:pPr>
            <a:r>
              <a:rPr lang="ar-SA" sz="2400" b="1" dirty="0" smtClean="0">
                <a:solidFill>
                  <a:schemeClr val="tx2">
                    <a:lumMod val="50000"/>
                  </a:schemeClr>
                </a:solidFill>
              </a:rPr>
              <a:t>أي</a:t>
            </a:r>
            <a:r>
              <a:rPr lang="ar-SA" sz="2400" b="1" dirty="0">
                <a:solidFill>
                  <a:schemeClr val="tx2">
                    <a:lumMod val="50000"/>
                  </a:schemeClr>
                </a:solidFill>
              </a:rPr>
              <a:t>: كيف تصل إلى هدفك و ما الذى عليك عمله لذلك؟</a:t>
            </a:r>
            <a:endParaRPr lang="en-US" sz="2400" b="1" dirty="0">
              <a:solidFill>
                <a:schemeClr val="tx2">
                  <a:lumMod val="50000"/>
                </a:schemeClr>
              </a:solidFill>
            </a:endParaRPr>
          </a:p>
        </p:txBody>
      </p:sp>
      <p:sp>
        <p:nvSpPr>
          <p:cNvPr id="10" name="Rectangle 9"/>
          <p:cNvSpPr/>
          <p:nvPr/>
        </p:nvSpPr>
        <p:spPr bwMode="auto">
          <a:xfrm>
            <a:off x="1835696" y="1537354"/>
            <a:ext cx="6984776" cy="66007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أكتب </a:t>
            </a:r>
            <a:r>
              <a:rPr lang="ar-SA" sz="2800" b="1" dirty="0"/>
              <a:t>الوضع الحالي لك الآن، وسمها النقطة </a:t>
            </a:r>
          </a:p>
        </p:txBody>
      </p:sp>
      <p:sp>
        <p:nvSpPr>
          <p:cNvPr id="4" name="Right Arrow Callout 3"/>
          <p:cNvSpPr/>
          <p:nvPr/>
        </p:nvSpPr>
        <p:spPr bwMode="auto">
          <a:xfrm>
            <a:off x="611560" y="1597360"/>
            <a:ext cx="1080120" cy="660073"/>
          </a:xfrm>
          <a:prstGeom prst="rightArrowCallou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ar-EG" sz="5400" b="0" i="0" u="none" strike="noStrike" cap="none" normalizeH="0" baseline="0" dirty="0" smtClean="0">
                <a:ln>
                  <a:noFill/>
                </a:ln>
                <a:solidFill>
                  <a:schemeClr val="tx1"/>
                </a:solidFill>
                <a:effectLst/>
                <a:latin typeface="Arial" pitchFamily="34" charset="0"/>
                <a:ea typeface="SimSun" pitchFamily="2" charset="-122"/>
              </a:rPr>
              <a:t>أ</a:t>
            </a:r>
          </a:p>
        </p:txBody>
      </p:sp>
      <p:sp>
        <p:nvSpPr>
          <p:cNvPr id="12" name="Rectangle 11"/>
          <p:cNvSpPr/>
          <p:nvPr/>
        </p:nvSpPr>
        <p:spPr bwMode="auto">
          <a:xfrm>
            <a:off x="1835696" y="2497460"/>
            <a:ext cx="6984776" cy="66007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أكتب </a:t>
            </a:r>
            <a:r>
              <a:rPr lang="ar-SA" sz="2800" b="1" dirty="0"/>
              <a:t>الوضع تتمنى أن تكون عليه مستقبلا، وسمها النقطة </a:t>
            </a:r>
          </a:p>
        </p:txBody>
      </p:sp>
      <p:sp>
        <p:nvSpPr>
          <p:cNvPr id="13" name="Right Arrow Callout 12"/>
          <p:cNvSpPr/>
          <p:nvPr/>
        </p:nvSpPr>
        <p:spPr bwMode="auto">
          <a:xfrm>
            <a:off x="611560" y="2557467"/>
            <a:ext cx="1080120" cy="660073"/>
          </a:xfrm>
          <a:prstGeom prst="rightArrowCallou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ar-EG" sz="4400" b="0" i="0" u="none" strike="noStrike" cap="none" normalizeH="0" baseline="0" dirty="0" smtClean="0">
                <a:ln>
                  <a:noFill/>
                </a:ln>
                <a:solidFill>
                  <a:schemeClr val="tx1"/>
                </a:solidFill>
                <a:effectLst/>
                <a:latin typeface="Arial" pitchFamily="34" charset="0"/>
                <a:ea typeface="SimSun" pitchFamily="2" charset="-122"/>
              </a:rPr>
              <a:t>ب</a:t>
            </a:r>
          </a:p>
        </p:txBody>
      </p:sp>
      <p:sp>
        <p:nvSpPr>
          <p:cNvPr id="5" name="Rectangle 4"/>
          <p:cNvSpPr/>
          <p:nvPr/>
        </p:nvSpPr>
        <p:spPr>
          <a:xfrm>
            <a:off x="108520" y="3565191"/>
            <a:ext cx="9144000" cy="424732"/>
          </a:xfrm>
          <a:prstGeom prst="rect">
            <a:avLst/>
          </a:prstGeom>
        </p:spPr>
        <p:txBody>
          <a:bodyPr wrap="square">
            <a:spAutoFit/>
          </a:bodyPr>
          <a:lstStyle/>
          <a:p>
            <a:pPr rtl="1">
              <a:lnSpc>
                <a:spcPct val="90000"/>
              </a:lnSpc>
            </a:pPr>
            <a:r>
              <a:rPr lang="ar-SA" sz="2400" b="1" dirty="0">
                <a:solidFill>
                  <a:schemeClr val="tx2">
                    <a:lumMod val="50000"/>
                  </a:schemeClr>
                </a:solidFill>
              </a:rPr>
              <a:t>أن ما تحتاجه للانتقال من النقطة (أ) إلى النقطة (ب) هو معرفة التخطيط الصحيح وأدواته</a:t>
            </a:r>
            <a:endParaRPr lang="en-US" sz="2400" b="1" dirty="0">
              <a:solidFill>
                <a:schemeClr val="tx2">
                  <a:lumMod val="50000"/>
                </a:schemeClr>
              </a:solidFill>
            </a:endParaRPr>
          </a:p>
        </p:txBody>
      </p:sp>
      <p:sp>
        <p:nvSpPr>
          <p:cNvPr id="9"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تمرين</a:t>
            </a:r>
          </a:p>
        </p:txBody>
      </p:sp>
      <p:sp>
        <p:nvSpPr>
          <p:cNvPr id="11" name="Rectangle 10"/>
          <p:cNvSpPr/>
          <p:nvPr/>
        </p:nvSpPr>
        <p:spPr bwMode="auto">
          <a:xfrm>
            <a:off x="-2604" y="4801716"/>
            <a:ext cx="2664296" cy="504056"/>
          </a:xfrm>
          <a:prstGeom prst="rect">
            <a:avLst/>
          </a:prstGeom>
          <a:ln>
            <a:headEnd type="none" w="med" len="med"/>
            <a:tailEnd type="none" w="med" len="med"/>
          </a:ln>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chemeClr val="tx1"/>
                </a:solidFill>
                <a:effectLst/>
                <a:latin typeface="Arial" pitchFamily="34" charset="0"/>
                <a:ea typeface="SimSun" pitchFamily="2" charset="-122"/>
              </a:rPr>
              <a:t>تمرين صفحة 69</a:t>
            </a:r>
          </a:p>
        </p:txBody>
      </p:sp>
    </p:spTree>
    <p:extLst>
      <p:ext uri="{BB962C8B-B14F-4D97-AF65-F5344CB8AC3E}">
        <p14:creationId xmlns:p14="http://schemas.microsoft.com/office/powerpoint/2010/main" xmlns="" val="425010629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1115616" y="4357667"/>
            <a:ext cx="6984776" cy="66007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تصميم </a:t>
            </a:r>
            <a:r>
              <a:rPr lang="ar-SA" sz="2800" b="1" dirty="0"/>
              <a:t>المستقبل المؤمل وتطوير  الخطوات الفعالة لتحقيقه</a:t>
            </a:r>
          </a:p>
        </p:txBody>
      </p:sp>
      <p:sp>
        <p:nvSpPr>
          <p:cNvPr id="3" name="Round Diagonal Corner Rectangle 2"/>
          <p:cNvSpPr/>
          <p:nvPr/>
        </p:nvSpPr>
        <p:spPr bwMode="auto">
          <a:xfrm>
            <a:off x="5796136" y="2317440"/>
            <a:ext cx="3024336" cy="660073"/>
          </a:xfrm>
          <a:prstGeom prst="round2Diag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3200" b="1" dirty="0"/>
              <a:t>تعريف التخطيط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11560" y="1466515"/>
            <a:ext cx="4762500" cy="26511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ما هو التخطيط ؟!</a:t>
            </a:r>
          </a:p>
        </p:txBody>
      </p:sp>
    </p:spTree>
    <p:extLst>
      <p:ext uri="{BB962C8B-B14F-4D97-AF65-F5344CB8AC3E}">
        <p14:creationId xmlns:p14="http://schemas.microsoft.com/office/powerpoint/2010/main" xmlns="" val="204251019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utoUpdateAnimBg="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ded Corner 1"/>
          <p:cNvSpPr/>
          <p:nvPr/>
        </p:nvSpPr>
        <p:spPr bwMode="auto">
          <a:xfrm>
            <a:off x="6948264" y="2257433"/>
            <a:ext cx="1656184" cy="1740193"/>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en-U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يحدد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الإتجاه</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6" name="Folded Corner 5"/>
          <p:cNvSpPr/>
          <p:nvPr/>
        </p:nvSpPr>
        <p:spPr bwMode="auto">
          <a:xfrm>
            <a:off x="4788024" y="2257433"/>
            <a:ext cx="1656184" cy="1740193"/>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1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ينسق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المجهودات</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7" name="Folded Corner 6"/>
          <p:cNvSpPr/>
          <p:nvPr/>
        </p:nvSpPr>
        <p:spPr bwMode="auto">
          <a:xfrm>
            <a:off x="2699792" y="2257433"/>
            <a:ext cx="1656184" cy="1740193"/>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1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يوفر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المعايير</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8" name="Folded Corner 7"/>
          <p:cNvSpPr/>
          <p:nvPr/>
        </p:nvSpPr>
        <p:spPr bwMode="auto">
          <a:xfrm>
            <a:off x="539552" y="2257433"/>
            <a:ext cx="1656184" cy="1740193"/>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7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يوضح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معالم الطريق</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9"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فوائد التخطيط</a:t>
            </a:r>
          </a:p>
        </p:txBody>
      </p:sp>
    </p:spTree>
    <p:extLst>
      <p:ext uri="{BB962C8B-B14F-4D97-AF65-F5344CB8AC3E}">
        <p14:creationId xmlns:p14="http://schemas.microsoft.com/office/powerpoint/2010/main" xmlns="" val="144251665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utoUpdateAnimBg="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ded Corner 1"/>
          <p:cNvSpPr/>
          <p:nvPr/>
        </p:nvSpPr>
        <p:spPr bwMode="auto">
          <a:xfrm>
            <a:off x="6948264" y="2257433"/>
            <a:ext cx="1656184" cy="1740193"/>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en-U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يجهز المرء</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6" name="Folded Corner 5"/>
          <p:cNvSpPr/>
          <p:nvPr/>
        </p:nvSpPr>
        <p:spPr bwMode="auto">
          <a:xfrm>
            <a:off x="4788024" y="2257433"/>
            <a:ext cx="1656184" cy="1740193"/>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1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يكشف الوضع</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7" name="Folded Corner 6"/>
          <p:cNvSpPr/>
          <p:nvPr/>
        </p:nvSpPr>
        <p:spPr bwMode="auto">
          <a:xfrm>
            <a:off x="2699792" y="2257433"/>
            <a:ext cx="1656184" cy="1740193"/>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endParaRPr lang="ar-EG" sz="11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يساعد على التحفيز</a:t>
            </a:r>
            <a:endParaRPr kumimoji="0" lang="ar-EG" sz="2800" b="1" i="0" u="none" strike="noStrike" spc="50" normalizeH="0" baseline="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SimSun" pitchFamily="2" charset="-122"/>
            </a:endParaRPr>
          </a:p>
        </p:txBody>
      </p:sp>
      <p:sp>
        <p:nvSpPr>
          <p:cNvPr id="8" name="Folded Corner 7"/>
          <p:cNvSpPr/>
          <p:nvPr/>
        </p:nvSpPr>
        <p:spPr bwMode="auto">
          <a:xfrm>
            <a:off x="539552" y="2257433"/>
            <a:ext cx="1656184" cy="1740193"/>
          </a:xfrm>
          <a:prstGeom prst="foldedCorner">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endParaRPr lang="ar-EG"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rtl="1"/>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وفي </a:t>
            </a: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كل هذا يزيد من الانتاجية</a:t>
            </a:r>
          </a:p>
        </p:txBody>
      </p:sp>
      <p:sp>
        <p:nvSpPr>
          <p:cNvPr id="9"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فوائد التخطيط</a:t>
            </a:r>
          </a:p>
        </p:txBody>
      </p:sp>
    </p:spTree>
    <p:extLst>
      <p:ext uri="{BB962C8B-B14F-4D97-AF65-F5344CB8AC3E}">
        <p14:creationId xmlns:p14="http://schemas.microsoft.com/office/powerpoint/2010/main" xmlns="" val="207012531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utoUpdateAnimBg="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7" name="Group 3"/>
          <p:cNvGrpSpPr>
            <a:grpSpLocks/>
          </p:cNvGrpSpPr>
          <p:nvPr/>
        </p:nvGrpSpPr>
        <p:grpSpPr bwMode="auto">
          <a:xfrm>
            <a:off x="2177826" y="2167227"/>
            <a:ext cx="4770439" cy="571500"/>
            <a:chOff x="240" y="0"/>
            <a:chExt cx="3005" cy="432"/>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49"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التفاؤل المفرط عن الوضع الحالي</a:t>
              </a:r>
            </a:p>
          </p:txBody>
        </p:sp>
        <p:sp>
          <p:nvSpPr>
            <p:cNvPr id="6151" name="Text Box 7"/>
            <p:cNvSpPr txBox="1">
              <a:spLocks noChangeArrowheads="1"/>
            </p:cNvSpPr>
            <p:nvPr/>
          </p:nvSpPr>
          <p:spPr bwMode="auto">
            <a:xfrm>
              <a:off x="2938"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6152" name="Group 8"/>
          <p:cNvGrpSpPr>
            <a:grpSpLocks/>
          </p:cNvGrpSpPr>
          <p:nvPr/>
        </p:nvGrpSpPr>
        <p:grpSpPr bwMode="auto">
          <a:xfrm>
            <a:off x="2177826" y="2865727"/>
            <a:ext cx="4770439" cy="571500"/>
            <a:chOff x="240" y="0"/>
            <a:chExt cx="3005" cy="432"/>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54"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251" y="110"/>
              <a:ext cx="256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عدم القدرة على رسم خطة</a:t>
              </a:r>
            </a:p>
          </p:txBody>
        </p:sp>
        <p:sp>
          <p:nvSpPr>
            <p:cNvPr id="6156" name="Text Box 12"/>
            <p:cNvSpPr txBox="1">
              <a:spLocks noChangeArrowheads="1"/>
            </p:cNvSpPr>
            <p:nvPr/>
          </p:nvSpPr>
          <p:spPr bwMode="auto">
            <a:xfrm>
              <a:off x="2916"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6157" name="Group 13"/>
          <p:cNvGrpSpPr>
            <a:grpSpLocks/>
          </p:cNvGrpSpPr>
          <p:nvPr/>
        </p:nvGrpSpPr>
        <p:grpSpPr bwMode="auto">
          <a:xfrm>
            <a:off x="2177826" y="3564227"/>
            <a:ext cx="4770439" cy="571500"/>
            <a:chOff x="240" y="0"/>
            <a:chExt cx="3005" cy="432"/>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59"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عدم معرفة الأولويات وترتيبها حسب الأهمية</a:t>
              </a:r>
            </a:p>
          </p:txBody>
        </p:sp>
        <p:sp>
          <p:nvSpPr>
            <p:cNvPr id="6161" name="Text Box 17"/>
            <p:cNvSpPr txBox="1">
              <a:spLocks noChangeArrowheads="1"/>
            </p:cNvSpPr>
            <p:nvPr/>
          </p:nvSpPr>
          <p:spPr bwMode="auto">
            <a:xfrm>
              <a:off x="2916"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sp>
        <p:nvSpPr>
          <p:cNvPr id="2" name="Rectangle 1"/>
          <p:cNvSpPr/>
          <p:nvPr/>
        </p:nvSpPr>
        <p:spPr>
          <a:xfrm>
            <a:off x="2555777" y="1357334"/>
            <a:ext cx="6159058" cy="437043"/>
          </a:xfrm>
          <a:prstGeom prst="rect">
            <a:avLst/>
          </a:prstGeom>
        </p:spPr>
        <p:txBody>
          <a:bodyPr wrap="none">
            <a:spAutoFit/>
          </a:bodyPr>
          <a:lstStyle/>
          <a:p>
            <a:pPr marL="609600" indent="-609600" algn="l" rtl="1">
              <a:lnSpc>
                <a:spcPct val="70000"/>
              </a:lnSpc>
              <a:spcBef>
                <a:spcPct val="30000"/>
              </a:spcBef>
              <a:spcAft>
                <a:spcPct val="10000"/>
              </a:spcAft>
            </a:pPr>
            <a:r>
              <a:rPr lang="ar-SA" sz="3200" dirty="0">
                <a:solidFill>
                  <a:schemeClr val="accent4"/>
                </a:solidFill>
              </a:rPr>
              <a:t>انطباعات ومواقف سلبية وخاطئة عن </a:t>
            </a:r>
            <a:r>
              <a:rPr lang="ar-SA" sz="3200" dirty="0" smtClean="0">
                <a:solidFill>
                  <a:schemeClr val="accent4"/>
                </a:solidFill>
              </a:rPr>
              <a:t>التخطيط</a:t>
            </a:r>
            <a:endParaRPr lang="ar-SA" sz="3200" dirty="0">
              <a:solidFill>
                <a:schemeClr val="accent4"/>
              </a:solidFill>
            </a:endParaRPr>
          </a:p>
        </p:txBody>
      </p:sp>
      <p:sp>
        <p:nvSpPr>
          <p:cNvPr id="19"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لماذا لا يخطط الناس ؟</a:t>
            </a:r>
          </a:p>
        </p:txBody>
      </p:sp>
    </p:spTree>
    <p:extLst>
      <p:ext uri="{BB962C8B-B14F-4D97-AF65-F5344CB8AC3E}">
        <p14:creationId xmlns:p14="http://schemas.microsoft.com/office/powerpoint/2010/main" xmlns="" val="236135142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147"/>
                                        </p:tgtEl>
                                        <p:attrNameLst>
                                          <p:attrName>style.visibility</p:attrName>
                                        </p:attrNameLst>
                                      </p:cBhvr>
                                      <p:to>
                                        <p:strVal val="visible"/>
                                      </p:to>
                                    </p:set>
                                    <p:animEffect transition="in" filter="barn(inVertical)">
                                      <p:cBhvr>
                                        <p:cTn id="13" dur="500"/>
                                        <p:tgtEl>
                                          <p:spTgt spid="614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152"/>
                                        </p:tgtEl>
                                        <p:attrNameLst>
                                          <p:attrName>style.visibility</p:attrName>
                                        </p:attrNameLst>
                                      </p:cBhvr>
                                      <p:to>
                                        <p:strVal val="visible"/>
                                      </p:to>
                                    </p:set>
                                    <p:animEffect transition="in" filter="barn(inVertical)">
                                      <p:cBhvr>
                                        <p:cTn id="18" dur="500"/>
                                        <p:tgtEl>
                                          <p:spTgt spid="615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157"/>
                                        </p:tgtEl>
                                        <p:attrNameLst>
                                          <p:attrName>style.visibility</p:attrName>
                                        </p:attrNameLst>
                                      </p:cBhvr>
                                      <p:to>
                                        <p:strVal val="visible"/>
                                      </p:to>
                                    </p:set>
                                    <p:animEffect transition="in" filter="barn(inVertical)">
                                      <p:cBhvr>
                                        <p:cTn id="23" dur="500"/>
                                        <p:tgtEl>
                                          <p:spTgt spid="6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63688" y="1921396"/>
            <a:ext cx="4968552" cy="1872208"/>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00000"/>
              </a:lnSpc>
            </a:pPr>
            <a:r>
              <a:rPr lang="ar-EG" sz="3200" b="1" dirty="0">
                <a:solidFill>
                  <a:schemeClr val="tx1"/>
                </a:solidFill>
                <a:latin typeface="Arial" pitchFamily="34" charset="0"/>
                <a:ea typeface="SimSun" pitchFamily="2" charset="-122"/>
              </a:rPr>
              <a:t>مستويات التحدث مع الذات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334478925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xagon 2"/>
          <p:cNvSpPr/>
          <p:nvPr/>
        </p:nvSpPr>
        <p:spPr bwMode="auto">
          <a:xfrm>
            <a:off x="2170336" y="3337554"/>
            <a:ext cx="1872208" cy="1560173"/>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endParaRPr lang="ar-EG" sz="2000" b="1" dirty="0" smtClean="0">
              <a:cs typeface="AL-Mohanad" pitchFamily="2" charset="-78"/>
            </a:endParaRPr>
          </a:p>
          <a:p>
            <a:pPr algn="ctr" rtl="1"/>
            <a:endParaRPr lang="ar-EG" sz="200" b="1" dirty="0">
              <a:cs typeface="AL-Mohanad" pitchFamily="2" charset="-78"/>
            </a:endParaRPr>
          </a:p>
          <a:p>
            <a:pPr algn="ctr" rtl="1"/>
            <a:r>
              <a:rPr lang="ar-SA" sz="2000" b="1" dirty="0" smtClean="0">
                <a:cs typeface="AL-Mohanad" pitchFamily="2" charset="-78"/>
              </a:rPr>
              <a:t>المثابرة</a:t>
            </a:r>
            <a:endParaRPr kumimoji="0" lang="ar-EG" sz="2000" b="1" i="0" u="none" strike="noStrike" cap="none" normalizeH="0" baseline="0" dirty="0" smtClean="0">
              <a:ln>
                <a:noFill/>
              </a:ln>
              <a:effectLst/>
            </a:endParaRPr>
          </a:p>
        </p:txBody>
      </p:sp>
      <p:sp>
        <p:nvSpPr>
          <p:cNvPr id="20" name="Hexagon 19"/>
          <p:cNvSpPr/>
          <p:nvPr/>
        </p:nvSpPr>
        <p:spPr bwMode="auto">
          <a:xfrm>
            <a:off x="5292080" y="1717374"/>
            <a:ext cx="1872208" cy="1560173"/>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spcBef>
                <a:spcPct val="20000"/>
              </a:spcBef>
              <a:buClr>
                <a:srgbClr val="9191FF"/>
              </a:buClr>
              <a:buSzPct val="70000"/>
            </a:pPr>
            <a:endParaRPr lang="ar-EG" sz="1000" b="1" dirty="0" smtClean="0">
              <a:cs typeface="AL-Mohanad" pitchFamily="2" charset="-78"/>
            </a:endParaRPr>
          </a:p>
          <a:p>
            <a:pPr algn="ctr" rtl="1">
              <a:spcBef>
                <a:spcPct val="20000"/>
              </a:spcBef>
              <a:buClr>
                <a:srgbClr val="9191FF"/>
              </a:buClr>
              <a:buSzPct val="70000"/>
            </a:pPr>
            <a:r>
              <a:rPr lang="ar-SA" sz="2000" b="1" dirty="0" smtClean="0">
                <a:cs typeface="AL-Mohanad" pitchFamily="2" charset="-78"/>
              </a:rPr>
              <a:t>القدرة </a:t>
            </a:r>
            <a:r>
              <a:rPr lang="ar-SA" sz="2000" b="1" dirty="0">
                <a:cs typeface="AL-Mohanad" pitchFamily="2" charset="-78"/>
              </a:rPr>
              <a:t>على المنافسة</a:t>
            </a:r>
            <a:endParaRPr lang="en-US" sz="2000" b="1" dirty="0">
              <a:cs typeface="AL-Mohanad" pitchFamily="2" charset="-78"/>
            </a:endParaRPr>
          </a:p>
        </p:txBody>
      </p:sp>
      <p:sp>
        <p:nvSpPr>
          <p:cNvPr id="21" name="Hexagon 20"/>
          <p:cNvSpPr/>
          <p:nvPr/>
        </p:nvSpPr>
        <p:spPr bwMode="auto">
          <a:xfrm>
            <a:off x="6804248" y="2557467"/>
            <a:ext cx="1872208" cy="1560173"/>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spcBef>
                <a:spcPct val="20000"/>
              </a:spcBef>
              <a:buClr>
                <a:srgbClr val="9191FF"/>
              </a:buClr>
              <a:buSzPct val="70000"/>
            </a:pPr>
            <a:endParaRPr lang="ar-EG" sz="2000" b="1" dirty="0" smtClean="0">
              <a:cs typeface="AL-Mohanad" pitchFamily="2" charset="-78"/>
            </a:endParaRPr>
          </a:p>
          <a:p>
            <a:pPr algn="ctr" rtl="1">
              <a:spcBef>
                <a:spcPct val="20000"/>
              </a:spcBef>
              <a:buClr>
                <a:srgbClr val="9191FF"/>
              </a:buClr>
              <a:buSzPct val="70000"/>
            </a:pPr>
            <a:endParaRPr lang="ar-EG" sz="200" b="1" dirty="0">
              <a:cs typeface="AL-Mohanad" pitchFamily="2" charset="-78"/>
            </a:endParaRPr>
          </a:p>
          <a:p>
            <a:pPr algn="ctr" rtl="1">
              <a:spcBef>
                <a:spcPct val="20000"/>
              </a:spcBef>
              <a:buClr>
                <a:srgbClr val="9191FF"/>
              </a:buClr>
              <a:buSzPct val="70000"/>
            </a:pPr>
            <a:r>
              <a:rPr lang="ar-SA" sz="2000" b="1" dirty="0" smtClean="0">
                <a:cs typeface="AL-Mohanad" pitchFamily="2" charset="-78"/>
              </a:rPr>
              <a:t>حب </a:t>
            </a:r>
            <a:r>
              <a:rPr lang="ar-SA" sz="2000" b="1" dirty="0">
                <a:cs typeface="AL-Mohanad" pitchFamily="2" charset="-78"/>
              </a:rPr>
              <a:t>الاستطلاع</a:t>
            </a:r>
            <a:endParaRPr lang="en-US" sz="2000" b="1" dirty="0">
              <a:cs typeface="AL-Mohanad" pitchFamily="2" charset="-78"/>
            </a:endParaRPr>
          </a:p>
        </p:txBody>
      </p:sp>
      <p:sp>
        <p:nvSpPr>
          <p:cNvPr id="22" name="Hexagon 21"/>
          <p:cNvSpPr/>
          <p:nvPr/>
        </p:nvSpPr>
        <p:spPr bwMode="auto">
          <a:xfrm>
            <a:off x="611560" y="2521463"/>
            <a:ext cx="1872208" cy="1560173"/>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endParaRPr lang="ar-EG" sz="2000" b="1" dirty="0" smtClean="0">
              <a:cs typeface="AL-Mohanad" pitchFamily="2" charset="-78"/>
            </a:endParaRPr>
          </a:p>
          <a:p>
            <a:pPr algn="ctr" rtl="1"/>
            <a:endParaRPr lang="ar-EG" sz="800" b="1" dirty="0">
              <a:cs typeface="AL-Mohanad" pitchFamily="2" charset="-78"/>
            </a:endParaRPr>
          </a:p>
          <a:p>
            <a:pPr algn="ctr" rtl="1"/>
            <a:r>
              <a:rPr lang="ar-SA" sz="2000" b="1" dirty="0" smtClean="0">
                <a:cs typeface="AL-Mohanad" pitchFamily="2" charset="-78"/>
              </a:rPr>
              <a:t>الحكمة</a:t>
            </a:r>
            <a:endParaRPr kumimoji="0" lang="ar-EG" sz="2000" b="1" i="0" u="none" strike="noStrike" cap="none" normalizeH="0" baseline="0" dirty="0" smtClean="0">
              <a:ln>
                <a:noFill/>
              </a:ln>
              <a:effectLst/>
            </a:endParaRPr>
          </a:p>
        </p:txBody>
      </p:sp>
      <p:sp>
        <p:nvSpPr>
          <p:cNvPr id="23" name="Hexagon 22"/>
          <p:cNvSpPr/>
          <p:nvPr/>
        </p:nvSpPr>
        <p:spPr bwMode="auto">
          <a:xfrm>
            <a:off x="2161828" y="1717374"/>
            <a:ext cx="1872208" cy="1560173"/>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spcBef>
                <a:spcPct val="20000"/>
              </a:spcBef>
              <a:buClr>
                <a:srgbClr val="9191FF"/>
              </a:buClr>
              <a:buSzPct val="70000"/>
            </a:pPr>
            <a:endParaRPr lang="ar-EG" sz="2000" b="1" dirty="0" smtClean="0">
              <a:cs typeface="AL-Mohanad" pitchFamily="2" charset="-78"/>
            </a:endParaRPr>
          </a:p>
          <a:p>
            <a:pPr algn="ctr" rtl="1">
              <a:spcBef>
                <a:spcPct val="20000"/>
              </a:spcBef>
              <a:buClr>
                <a:srgbClr val="9191FF"/>
              </a:buClr>
              <a:buSzPct val="70000"/>
            </a:pPr>
            <a:endParaRPr lang="ar-EG" sz="400" b="1" dirty="0">
              <a:cs typeface="AL-Mohanad" pitchFamily="2" charset="-78"/>
            </a:endParaRPr>
          </a:p>
          <a:p>
            <a:pPr algn="ctr" rtl="1">
              <a:spcBef>
                <a:spcPct val="20000"/>
              </a:spcBef>
              <a:buClr>
                <a:srgbClr val="9191FF"/>
              </a:buClr>
              <a:buSzPct val="70000"/>
            </a:pPr>
            <a:r>
              <a:rPr lang="ar-SA" sz="2000" b="1" dirty="0" smtClean="0">
                <a:cs typeface="AL-Mohanad" pitchFamily="2" charset="-78"/>
              </a:rPr>
              <a:t>الثقة </a:t>
            </a:r>
            <a:r>
              <a:rPr lang="ar-SA" sz="2000" b="1" dirty="0">
                <a:cs typeface="AL-Mohanad" pitchFamily="2" charset="-78"/>
              </a:rPr>
              <a:t>بالنفس</a:t>
            </a:r>
            <a:endParaRPr lang="en-US" sz="2000" b="1" dirty="0">
              <a:cs typeface="AL-Mohanad" pitchFamily="2" charset="-78"/>
            </a:endParaRPr>
          </a:p>
        </p:txBody>
      </p:sp>
      <p:sp>
        <p:nvSpPr>
          <p:cNvPr id="24" name="Hexagon 23"/>
          <p:cNvSpPr/>
          <p:nvPr/>
        </p:nvSpPr>
        <p:spPr bwMode="auto">
          <a:xfrm>
            <a:off x="3720604" y="2497460"/>
            <a:ext cx="1872208" cy="1560173"/>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spcBef>
                <a:spcPct val="20000"/>
              </a:spcBef>
              <a:buClr>
                <a:srgbClr val="9191FF"/>
              </a:buClr>
              <a:buSzPct val="70000"/>
            </a:pPr>
            <a:endParaRPr lang="ar-EG" sz="1200" b="1" dirty="0" smtClean="0">
              <a:cs typeface="AL-Mohanad" pitchFamily="2" charset="-78"/>
            </a:endParaRPr>
          </a:p>
          <a:p>
            <a:pPr algn="ctr" rtl="1">
              <a:spcBef>
                <a:spcPct val="20000"/>
              </a:spcBef>
              <a:buClr>
                <a:srgbClr val="9191FF"/>
              </a:buClr>
              <a:buSzPct val="70000"/>
            </a:pPr>
            <a:r>
              <a:rPr lang="ar-SA" sz="2000" b="1" dirty="0" smtClean="0">
                <a:cs typeface="AL-Mohanad" pitchFamily="2" charset="-78"/>
              </a:rPr>
              <a:t>العملية</a:t>
            </a:r>
            <a:r>
              <a:rPr lang="ar-EG" sz="2000" b="1" dirty="0" smtClean="0">
                <a:cs typeface="AL-Mohanad" pitchFamily="2" charset="-78"/>
              </a:rPr>
              <a:t> </a:t>
            </a:r>
            <a:r>
              <a:rPr lang="ar-SA" sz="2000" b="1" dirty="0" smtClean="0">
                <a:cs typeface="AL-Mohanad" pitchFamily="2" charset="-78"/>
              </a:rPr>
              <a:t>(شخص </a:t>
            </a:r>
            <a:r>
              <a:rPr lang="ar-SA" sz="2000" b="1" dirty="0">
                <a:cs typeface="AL-Mohanad" pitchFamily="2" charset="-78"/>
              </a:rPr>
              <a:t>عملي)</a:t>
            </a:r>
            <a:endParaRPr lang="en-US" sz="2000" b="1" dirty="0">
              <a:cs typeface="AL-Mohanad" pitchFamily="2" charset="-78"/>
            </a:endParaRPr>
          </a:p>
        </p:txBody>
      </p:sp>
      <p:sp>
        <p:nvSpPr>
          <p:cNvPr id="25" name="Hexagon 24"/>
          <p:cNvSpPr/>
          <p:nvPr/>
        </p:nvSpPr>
        <p:spPr bwMode="auto">
          <a:xfrm>
            <a:off x="5292080" y="3397560"/>
            <a:ext cx="1872208" cy="1560173"/>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endParaRPr lang="ar-EG" sz="2000" b="1" dirty="0" smtClean="0">
              <a:cs typeface="AL-Mohanad" pitchFamily="2" charset="-78"/>
            </a:endParaRPr>
          </a:p>
          <a:p>
            <a:pPr algn="ctr" rtl="1"/>
            <a:endParaRPr lang="ar-EG" sz="900" b="1" dirty="0">
              <a:cs typeface="AL-Mohanad" pitchFamily="2" charset="-78"/>
            </a:endParaRPr>
          </a:p>
          <a:p>
            <a:pPr algn="ctr" rtl="1"/>
            <a:r>
              <a:rPr lang="ar-SA" sz="2000" b="1" dirty="0" smtClean="0">
                <a:cs typeface="AL-Mohanad" pitchFamily="2" charset="-78"/>
              </a:rPr>
              <a:t>الإبداع</a:t>
            </a:r>
            <a:endParaRPr kumimoji="0" lang="ar-EG" sz="2000" b="1" i="0" u="none" strike="noStrike" cap="none" normalizeH="0" baseline="0" dirty="0" smtClean="0">
              <a:ln>
                <a:noFill/>
              </a:ln>
              <a:effectLst/>
            </a:endParaRPr>
          </a:p>
        </p:txBody>
      </p:sp>
      <p:sp>
        <p:nvSpPr>
          <p:cNvPr id="10"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صفات المخططين الناجحين</a:t>
            </a:r>
          </a:p>
        </p:txBody>
      </p:sp>
    </p:spTree>
    <p:extLst>
      <p:ext uri="{BB962C8B-B14F-4D97-AF65-F5344CB8AC3E}">
        <p14:creationId xmlns:p14="http://schemas.microsoft.com/office/powerpoint/2010/main" xmlns="" val="62221461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80">
                                          <p:stCondLst>
                                            <p:cond delay="0"/>
                                          </p:stCondLst>
                                        </p:cTn>
                                        <p:tgtEl>
                                          <p:spTgt spid="21"/>
                                        </p:tgtEl>
                                      </p:cBhvr>
                                    </p:animEffect>
                                    <p:anim calcmode="lin" valueType="num">
                                      <p:cBhvr>
                                        <p:cTn id="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3" dur="26">
                                          <p:stCondLst>
                                            <p:cond delay="650"/>
                                          </p:stCondLst>
                                        </p:cTn>
                                        <p:tgtEl>
                                          <p:spTgt spid="21"/>
                                        </p:tgtEl>
                                      </p:cBhvr>
                                      <p:to x="100000" y="60000"/>
                                    </p:animScale>
                                    <p:animScale>
                                      <p:cBhvr>
                                        <p:cTn id="14" dur="166" decel="50000">
                                          <p:stCondLst>
                                            <p:cond delay="676"/>
                                          </p:stCondLst>
                                        </p:cTn>
                                        <p:tgtEl>
                                          <p:spTgt spid="21"/>
                                        </p:tgtEl>
                                      </p:cBhvr>
                                      <p:to x="100000" y="100000"/>
                                    </p:animScale>
                                    <p:animScale>
                                      <p:cBhvr>
                                        <p:cTn id="15" dur="26">
                                          <p:stCondLst>
                                            <p:cond delay="1312"/>
                                          </p:stCondLst>
                                        </p:cTn>
                                        <p:tgtEl>
                                          <p:spTgt spid="21"/>
                                        </p:tgtEl>
                                      </p:cBhvr>
                                      <p:to x="100000" y="80000"/>
                                    </p:animScale>
                                    <p:animScale>
                                      <p:cBhvr>
                                        <p:cTn id="16" dur="166" decel="50000">
                                          <p:stCondLst>
                                            <p:cond delay="1338"/>
                                          </p:stCondLst>
                                        </p:cTn>
                                        <p:tgtEl>
                                          <p:spTgt spid="21"/>
                                        </p:tgtEl>
                                      </p:cBhvr>
                                      <p:to x="100000" y="100000"/>
                                    </p:animScale>
                                    <p:animScale>
                                      <p:cBhvr>
                                        <p:cTn id="17" dur="26">
                                          <p:stCondLst>
                                            <p:cond delay="1642"/>
                                          </p:stCondLst>
                                        </p:cTn>
                                        <p:tgtEl>
                                          <p:spTgt spid="21"/>
                                        </p:tgtEl>
                                      </p:cBhvr>
                                      <p:to x="100000" y="90000"/>
                                    </p:animScale>
                                    <p:animScale>
                                      <p:cBhvr>
                                        <p:cTn id="18" dur="166" decel="50000">
                                          <p:stCondLst>
                                            <p:cond delay="1668"/>
                                          </p:stCondLst>
                                        </p:cTn>
                                        <p:tgtEl>
                                          <p:spTgt spid="21"/>
                                        </p:tgtEl>
                                      </p:cBhvr>
                                      <p:to x="100000" y="100000"/>
                                    </p:animScale>
                                    <p:animScale>
                                      <p:cBhvr>
                                        <p:cTn id="19" dur="26">
                                          <p:stCondLst>
                                            <p:cond delay="1808"/>
                                          </p:stCondLst>
                                        </p:cTn>
                                        <p:tgtEl>
                                          <p:spTgt spid="21"/>
                                        </p:tgtEl>
                                      </p:cBhvr>
                                      <p:to x="100000" y="95000"/>
                                    </p:animScale>
                                    <p:animScale>
                                      <p:cBhvr>
                                        <p:cTn id="20" dur="166" decel="50000">
                                          <p:stCondLst>
                                            <p:cond delay="1834"/>
                                          </p:stCondLst>
                                        </p:cTn>
                                        <p:tgtEl>
                                          <p:spTgt spid="2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80">
                                          <p:stCondLst>
                                            <p:cond delay="0"/>
                                          </p:stCondLst>
                                        </p:cTn>
                                        <p:tgtEl>
                                          <p:spTgt spid="22"/>
                                        </p:tgtEl>
                                      </p:cBhvr>
                                    </p:animEffect>
                                    <p:anim calcmode="lin" valueType="num">
                                      <p:cBhvr>
                                        <p:cTn id="2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1" dur="26">
                                          <p:stCondLst>
                                            <p:cond delay="650"/>
                                          </p:stCondLst>
                                        </p:cTn>
                                        <p:tgtEl>
                                          <p:spTgt spid="22"/>
                                        </p:tgtEl>
                                      </p:cBhvr>
                                      <p:to x="100000" y="60000"/>
                                    </p:animScale>
                                    <p:animScale>
                                      <p:cBhvr>
                                        <p:cTn id="32" dur="166" decel="50000">
                                          <p:stCondLst>
                                            <p:cond delay="676"/>
                                          </p:stCondLst>
                                        </p:cTn>
                                        <p:tgtEl>
                                          <p:spTgt spid="22"/>
                                        </p:tgtEl>
                                      </p:cBhvr>
                                      <p:to x="100000" y="100000"/>
                                    </p:animScale>
                                    <p:animScale>
                                      <p:cBhvr>
                                        <p:cTn id="33" dur="26">
                                          <p:stCondLst>
                                            <p:cond delay="1312"/>
                                          </p:stCondLst>
                                        </p:cTn>
                                        <p:tgtEl>
                                          <p:spTgt spid="22"/>
                                        </p:tgtEl>
                                      </p:cBhvr>
                                      <p:to x="100000" y="80000"/>
                                    </p:animScale>
                                    <p:animScale>
                                      <p:cBhvr>
                                        <p:cTn id="34" dur="166" decel="50000">
                                          <p:stCondLst>
                                            <p:cond delay="1338"/>
                                          </p:stCondLst>
                                        </p:cTn>
                                        <p:tgtEl>
                                          <p:spTgt spid="22"/>
                                        </p:tgtEl>
                                      </p:cBhvr>
                                      <p:to x="100000" y="100000"/>
                                    </p:animScale>
                                    <p:animScale>
                                      <p:cBhvr>
                                        <p:cTn id="35" dur="26">
                                          <p:stCondLst>
                                            <p:cond delay="1642"/>
                                          </p:stCondLst>
                                        </p:cTn>
                                        <p:tgtEl>
                                          <p:spTgt spid="22"/>
                                        </p:tgtEl>
                                      </p:cBhvr>
                                      <p:to x="100000" y="90000"/>
                                    </p:animScale>
                                    <p:animScale>
                                      <p:cBhvr>
                                        <p:cTn id="36" dur="166" decel="50000">
                                          <p:stCondLst>
                                            <p:cond delay="1668"/>
                                          </p:stCondLst>
                                        </p:cTn>
                                        <p:tgtEl>
                                          <p:spTgt spid="22"/>
                                        </p:tgtEl>
                                      </p:cBhvr>
                                      <p:to x="100000" y="100000"/>
                                    </p:animScale>
                                    <p:animScale>
                                      <p:cBhvr>
                                        <p:cTn id="37" dur="26">
                                          <p:stCondLst>
                                            <p:cond delay="1808"/>
                                          </p:stCondLst>
                                        </p:cTn>
                                        <p:tgtEl>
                                          <p:spTgt spid="22"/>
                                        </p:tgtEl>
                                      </p:cBhvr>
                                      <p:to x="100000" y="95000"/>
                                    </p:animScale>
                                    <p:animScale>
                                      <p:cBhvr>
                                        <p:cTn id="38" dur="166" decel="50000">
                                          <p:stCondLst>
                                            <p:cond delay="1834"/>
                                          </p:stCondLst>
                                        </p:cTn>
                                        <p:tgtEl>
                                          <p:spTgt spid="22"/>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down)">
                                      <p:cBhvr>
                                        <p:cTn id="43" dur="580">
                                          <p:stCondLst>
                                            <p:cond delay="0"/>
                                          </p:stCondLst>
                                        </p:cTn>
                                        <p:tgtEl>
                                          <p:spTgt spid="23"/>
                                        </p:tgtEl>
                                      </p:cBhvr>
                                    </p:animEffect>
                                    <p:anim calcmode="lin" valueType="num">
                                      <p:cBhvr>
                                        <p:cTn id="44"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49" dur="26">
                                          <p:stCondLst>
                                            <p:cond delay="650"/>
                                          </p:stCondLst>
                                        </p:cTn>
                                        <p:tgtEl>
                                          <p:spTgt spid="23"/>
                                        </p:tgtEl>
                                      </p:cBhvr>
                                      <p:to x="100000" y="60000"/>
                                    </p:animScale>
                                    <p:animScale>
                                      <p:cBhvr>
                                        <p:cTn id="50" dur="166" decel="50000">
                                          <p:stCondLst>
                                            <p:cond delay="676"/>
                                          </p:stCondLst>
                                        </p:cTn>
                                        <p:tgtEl>
                                          <p:spTgt spid="23"/>
                                        </p:tgtEl>
                                      </p:cBhvr>
                                      <p:to x="100000" y="100000"/>
                                    </p:animScale>
                                    <p:animScale>
                                      <p:cBhvr>
                                        <p:cTn id="51" dur="26">
                                          <p:stCondLst>
                                            <p:cond delay="1312"/>
                                          </p:stCondLst>
                                        </p:cTn>
                                        <p:tgtEl>
                                          <p:spTgt spid="23"/>
                                        </p:tgtEl>
                                      </p:cBhvr>
                                      <p:to x="100000" y="80000"/>
                                    </p:animScale>
                                    <p:animScale>
                                      <p:cBhvr>
                                        <p:cTn id="52" dur="166" decel="50000">
                                          <p:stCondLst>
                                            <p:cond delay="1338"/>
                                          </p:stCondLst>
                                        </p:cTn>
                                        <p:tgtEl>
                                          <p:spTgt spid="23"/>
                                        </p:tgtEl>
                                      </p:cBhvr>
                                      <p:to x="100000" y="100000"/>
                                    </p:animScale>
                                    <p:animScale>
                                      <p:cBhvr>
                                        <p:cTn id="53" dur="26">
                                          <p:stCondLst>
                                            <p:cond delay="1642"/>
                                          </p:stCondLst>
                                        </p:cTn>
                                        <p:tgtEl>
                                          <p:spTgt spid="23"/>
                                        </p:tgtEl>
                                      </p:cBhvr>
                                      <p:to x="100000" y="90000"/>
                                    </p:animScale>
                                    <p:animScale>
                                      <p:cBhvr>
                                        <p:cTn id="54" dur="166" decel="50000">
                                          <p:stCondLst>
                                            <p:cond delay="1668"/>
                                          </p:stCondLst>
                                        </p:cTn>
                                        <p:tgtEl>
                                          <p:spTgt spid="23"/>
                                        </p:tgtEl>
                                      </p:cBhvr>
                                      <p:to x="100000" y="100000"/>
                                    </p:animScale>
                                    <p:animScale>
                                      <p:cBhvr>
                                        <p:cTn id="55" dur="26">
                                          <p:stCondLst>
                                            <p:cond delay="1808"/>
                                          </p:stCondLst>
                                        </p:cTn>
                                        <p:tgtEl>
                                          <p:spTgt spid="23"/>
                                        </p:tgtEl>
                                      </p:cBhvr>
                                      <p:to x="100000" y="95000"/>
                                    </p:animScale>
                                    <p:animScale>
                                      <p:cBhvr>
                                        <p:cTn id="56" dur="166" decel="50000">
                                          <p:stCondLst>
                                            <p:cond delay="1834"/>
                                          </p:stCondLst>
                                        </p:cTn>
                                        <p:tgtEl>
                                          <p:spTgt spid="23"/>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down)">
                                      <p:cBhvr>
                                        <p:cTn id="61" dur="580">
                                          <p:stCondLst>
                                            <p:cond delay="0"/>
                                          </p:stCondLst>
                                        </p:cTn>
                                        <p:tgtEl>
                                          <p:spTgt spid="25"/>
                                        </p:tgtEl>
                                      </p:cBhvr>
                                    </p:animEffect>
                                    <p:anim calcmode="lin" valueType="num">
                                      <p:cBhvr>
                                        <p:cTn id="62"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67" dur="26">
                                          <p:stCondLst>
                                            <p:cond delay="650"/>
                                          </p:stCondLst>
                                        </p:cTn>
                                        <p:tgtEl>
                                          <p:spTgt spid="25"/>
                                        </p:tgtEl>
                                      </p:cBhvr>
                                      <p:to x="100000" y="60000"/>
                                    </p:animScale>
                                    <p:animScale>
                                      <p:cBhvr>
                                        <p:cTn id="68" dur="166" decel="50000">
                                          <p:stCondLst>
                                            <p:cond delay="676"/>
                                          </p:stCondLst>
                                        </p:cTn>
                                        <p:tgtEl>
                                          <p:spTgt spid="25"/>
                                        </p:tgtEl>
                                      </p:cBhvr>
                                      <p:to x="100000" y="100000"/>
                                    </p:animScale>
                                    <p:animScale>
                                      <p:cBhvr>
                                        <p:cTn id="69" dur="26">
                                          <p:stCondLst>
                                            <p:cond delay="1312"/>
                                          </p:stCondLst>
                                        </p:cTn>
                                        <p:tgtEl>
                                          <p:spTgt spid="25"/>
                                        </p:tgtEl>
                                      </p:cBhvr>
                                      <p:to x="100000" y="80000"/>
                                    </p:animScale>
                                    <p:animScale>
                                      <p:cBhvr>
                                        <p:cTn id="70" dur="166" decel="50000">
                                          <p:stCondLst>
                                            <p:cond delay="1338"/>
                                          </p:stCondLst>
                                        </p:cTn>
                                        <p:tgtEl>
                                          <p:spTgt spid="25"/>
                                        </p:tgtEl>
                                      </p:cBhvr>
                                      <p:to x="100000" y="100000"/>
                                    </p:animScale>
                                    <p:animScale>
                                      <p:cBhvr>
                                        <p:cTn id="71" dur="26">
                                          <p:stCondLst>
                                            <p:cond delay="1642"/>
                                          </p:stCondLst>
                                        </p:cTn>
                                        <p:tgtEl>
                                          <p:spTgt spid="25"/>
                                        </p:tgtEl>
                                      </p:cBhvr>
                                      <p:to x="100000" y="90000"/>
                                    </p:animScale>
                                    <p:animScale>
                                      <p:cBhvr>
                                        <p:cTn id="72" dur="166" decel="50000">
                                          <p:stCondLst>
                                            <p:cond delay="1668"/>
                                          </p:stCondLst>
                                        </p:cTn>
                                        <p:tgtEl>
                                          <p:spTgt spid="25"/>
                                        </p:tgtEl>
                                      </p:cBhvr>
                                      <p:to x="100000" y="100000"/>
                                    </p:animScale>
                                    <p:animScale>
                                      <p:cBhvr>
                                        <p:cTn id="73" dur="26">
                                          <p:stCondLst>
                                            <p:cond delay="1808"/>
                                          </p:stCondLst>
                                        </p:cTn>
                                        <p:tgtEl>
                                          <p:spTgt spid="25"/>
                                        </p:tgtEl>
                                      </p:cBhvr>
                                      <p:to x="100000" y="95000"/>
                                    </p:animScale>
                                    <p:animScale>
                                      <p:cBhvr>
                                        <p:cTn id="74" dur="166" decel="50000">
                                          <p:stCondLst>
                                            <p:cond delay="1834"/>
                                          </p:stCondLst>
                                        </p:cTn>
                                        <p:tgtEl>
                                          <p:spTgt spid="25"/>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wipe(down)">
                                      <p:cBhvr>
                                        <p:cTn id="79" dur="580">
                                          <p:stCondLst>
                                            <p:cond delay="0"/>
                                          </p:stCondLst>
                                        </p:cTn>
                                        <p:tgtEl>
                                          <p:spTgt spid="20"/>
                                        </p:tgtEl>
                                      </p:cBhvr>
                                    </p:animEffect>
                                    <p:anim calcmode="lin" valueType="num">
                                      <p:cBhvr>
                                        <p:cTn id="8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85" dur="26">
                                          <p:stCondLst>
                                            <p:cond delay="650"/>
                                          </p:stCondLst>
                                        </p:cTn>
                                        <p:tgtEl>
                                          <p:spTgt spid="20"/>
                                        </p:tgtEl>
                                      </p:cBhvr>
                                      <p:to x="100000" y="60000"/>
                                    </p:animScale>
                                    <p:animScale>
                                      <p:cBhvr>
                                        <p:cTn id="86" dur="166" decel="50000">
                                          <p:stCondLst>
                                            <p:cond delay="676"/>
                                          </p:stCondLst>
                                        </p:cTn>
                                        <p:tgtEl>
                                          <p:spTgt spid="20"/>
                                        </p:tgtEl>
                                      </p:cBhvr>
                                      <p:to x="100000" y="100000"/>
                                    </p:animScale>
                                    <p:animScale>
                                      <p:cBhvr>
                                        <p:cTn id="87" dur="26">
                                          <p:stCondLst>
                                            <p:cond delay="1312"/>
                                          </p:stCondLst>
                                        </p:cTn>
                                        <p:tgtEl>
                                          <p:spTgt spid="20"/>
                                        </p:tgtEl>
                                      </p:cBhvr>
                                      <p:to x="100000" y="80000"/>
                                    </p:animScale>
                                    <p:animScale>
                                      <p:cBhvr>
                                        <p:cTn id="88" dur="166" decel="50000">
                                          <p:stCondLst>
                                            <p:cond delay="1338"/>
                                          </p:stCondLst>
                                        </p:cTn>
                                        <p:tgtEl>
                                          <p:spTgt spid="20"/>
                                        </p:tgtEl>
                                      </p:cBhvr>
                                      <p:to x="100000" y="100000"/>
                                    </p:animScale>
                                    <p:animScale>
                                      <p:cBhvr>
                                        <p:cTn id="89" dur="26">
                                          <p:stCondLst>
                                            <p:cond delay="1642"/>
                                          </p:stCondLst>
                                        </p:cTn>
                                        <p:tgtEl>
                                          <p:spTgt spid="20"/>
                                        </p:tgtEl>
                                      </p:cBhvr>
                                      <p:to x="100000" y="90000"/>
                                    </p:animScale>
                                    <p:animScale>
                                      <p:cBhvr>
                                        <p:cTn id="90" dur="166" decel="50000">
                                          <p:stCondLst>
                                            <p:cond delay="1668"/>
                                          </p:stCondLst>
                                        </p:cTn>
                                        <p:tgtEl>
                                          <p:spTgt spid="20"/>
                                        </p:tgtEl>
                                      </p:cBhvr>
                                      <p:to x="100000" y="100000"/>
                                    </p:animScale>
                                    <p:animScale>
                                      <p:cBhvr>
                                        <p:cTn id="91" dur="26">
                                          <p:stCondLst>
                                            <p:cond delay="1808"/>
                                          </p:stCondLst>
                                        </p:cTn>
                                        <p:tgtEl>
                                          <p:spTgt spid="20"/>
                                        </p:tgtEl>
                                      </p:cBhvr>
                                      <p:to x="100000" y="95000"/>
                                    </p:animScale>
                                    <p:animScale>
                                      <p:cBhvr>
                                        <p:cTn id="92" dur="166" decel="50000">
                                          <p:stCondLst>
                                            <p:cond delay="1834"/>
                                          </p:stCondLst>
                                        </p:cTn>
                                        <p:tgtEl>
                                          <p:spTgt spid="20"/>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gtEl>
                                        <p:attrNameLst>
                                          <p:attrName>style.visibility</p:attrName>
                                        </p:attrNameLst>
                                      </p:cBhvr>
                                      <p:to>
                                        <p:strVal val="visible"/>
                                      </p:to>
                                    </p:set>
                                    <p:animEffect transition="in" filter="wipe(down)">
                                      <p:cBhvr>
                                        <p:cTn id="97" dur="580">
                                          <p:stCondLst>
                                            <p:cond delay="0"/>
                                          </p:stCondLst>
                                        </p:cTn>
                                        <p:tgtEl>
                                          <p:spTgt spid="3"/>
                                        </p:tgtEl>
                                      </p:cBhvr>
                                    </p:animEffect>
                                    <p:anim calcmode="lin" valueType="num">
                                      <p:cBhvr>
                                        <p:cTn id="9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gtEl>
                                      </p:cBhvr>
                                      <p:to x="100000" y="60000"/>
                                    </p:animScale>
                                    <p:animScale>
                                      <p:cBhvr>
                                        <p:cTn id="104" dur="166" decel="50000">
                                          <p:stCondLst>
                                            <p:cond delay="676"/>
                                          </p:stCondLst>
                                        </p:cTn>
                                        <p:tgtEl>
                                          <p:spTgt spid="3"/>
                                        </p:tgtEl>
                                      </p:cBhvr>
                                      <p:to x="100000" y="100000"/>
                                    </p:animScale>
                                    <p:animScale>
                                      <p:cBhvr>
                                        <p:cTn id="105" dur="26">
                                          <p:stCondLst>
                                            <p:cond delay="1312"/>
                                          </p:stCondLst>
                                        </p:cTn>
                                        <p:tgtEl>
                                          <p:spTgt spid="3"/>
                                        </p:tgtEl>
                                      </p:cBhvr>
                                      <p:to x="100000" y="80000"/>
                                    </p:animScale>
                                    <p:animScale>
                                      <p:cBhvr>
                                        <p:cTn id="106" dur="166" decel="50000">
                                          <p:stCondLst>
                                            <p:cond delay="1338"/>
                                          </p:stCondLst>
                                        </p:cTn>
                                        <p:tgtEl>
                                          <p:spTgt spid="3"/>
                                        </p:tgtEl>
                                      </p:cBhvr>
                                      <p:to x="100000" y="100000"/>
                                    </p:animScale>
                                    <p:animScale>
                                      <p:cBhvr>
                                        <p:cTn id="107" dur="26">
                                          <p:stCondLst>
                                            <p:cond delay="1642"/>
                                          </p:stCondLst>
                                        </p:cTn>
                                        <p:tgtEl>
                                          <p:spTgt spid="3"/>
                                        </p:tgtEl>
                                      </p:cBhvr>
                                      <p:to x="100000" y="90000"/>
                                    </p:animScale>
                                    <p:animScale>
                                      <p:cBhvr>
                                        <p:cTn id="108" dur="166" decel="50000">
                                          <p:stCondLst>
                                            <p:cond delay="1668"/>
                                          </p:stCondLst>
                                        </p:cTn>
                                        <p:tgtEl>
                                          <p:spTgt spid="3"/>
                                        </p:tgtEl>
                                      </p:cBhvr>
                                      <p:to x="100000" y="100000"/>
                                    </p:animScale>
                                    <p:animScale>
                                      <p:cBhvr>
                                        <p:cTn id="109" dur="26">
                                          <p:stCondLst>
                                            <p:cond delay="1808"/>
                                          </p:stCondLst>
                                        </p:cTn>
                                        <p:tgtEl>
                                          <p:spTgt spid="3"/>
                                        </p:tgtEl>
                                      </p:cBhvr>
                                      <p:to x="100000" y="95000"/>
                                    </p:animScale>
                                    <p:animScale>
                                      <p:cBhvr>
                                        <p:cTn id="110" dur="166" decel="50000">
                                          <p:stCondLst>
                                            <p:cond delay="1834"/>
                                          </p:stCondLst>
                                        </p:cTn>
                                        <p:tgtEl>
                                          <p:spTgt spid="3"/>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wipe(down)">
                                      <p:cBhvr>
                                        <p:cTn id="115" dur="580">
                                          <p:stCondLst>
                                            <p:cond delay="0"/>
                                          </p:stCondLst>
                                        </p:cTn>
                                        <p:tgtEl>
                                          <p:spTgt spid="24"/>
                                        </p:tgtEl>
                                      </p:cBhvr>
                                    </p:animEffect>
                                    <p:anim calcmode="lin" valueType="num">
                                      <p:cBhvr>
                                        <p:cTn id="116"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21" dur="26">
                                          <p:stCondLst>
                                            <p:cond delay="650"/>
                                          </p:stCondLst>
                                        </p:cTn>
                                        <p:tgtEl>
                                          <p:spTgt spid="24"/>
                                        </p:tgtEl>
                                      </p:cBhvr>
                                      <p:to x="100000" y="60000"/>
                                    </p:animScale>
                                    <p:animScale>
                                      <p:cBhvr>
                                        <p:cTn id="122" dur="166" decel="50000">
                                          <p:stCondLst>
                                            <p:cond delay="676"/>
                                          </p:stCondLst>
                                        </p:cTn>
                                        <p:tgtEl>
                                          <p:spTgt spid="24"/>
                                        </p:tgtEl>
                                      </p:cBhvr>
                                      <p:to x="100000" y="100000"/>
                                    </p:animScale>
                                    <p:animScale>
                                      <p:cBhvr>
                                        <p:cTn id="123" dur="26">
                                          <p:stCondLst>
                                            <p:cond delay="1312"/>
                                          </p:stCondLst>
                                        </p:cTn>
                                        <p:tgtEl>
                                          <p:spTgt spid="24"/>
                                        </p:tgtEl>
                                      </p:cBhvr>
                                      <p:to x="100000" y="80000"/>
                                    </p:animScale>
                                    <p:animScale>
                                      <p:cBhvr>
                                        <p:cTn id="124" dur="166" decel="50000">
                                          <p:stCondLst>
                                            <p:cond delay="1338"/>
                                          </p:stCondLst>
                                        </p:cTn>
                                        <p:tgtEl>
                                          <p:spTgt spid="24"/>
                                        </p:tgtEl>
                                      </p:cBhvr>
                                      <p:to x="100000" y="100000"/>
                                    </p:animScale>
                                    <p:animScale>
                                      <p:cBhvr>
                                        <p:cTn id="125" dur="26">
                                          <p:stCondLst>
                                            <p:cond delay="1642"/>
                                          </p:stCondLst>
                                        </p:cTn>
                                        <p:tgtEl>
                                          <p:spTgt spid="24"/>
                                        </p:tgtEl>
                                      </p:cBhvr>
                                      <p:to x="100000" y="90000"/>
                                    </p:animScale>
                                    <p:animScale>
                                      <p:cBhvr>
                                        <p:cTn id="126" dur="166" decel="50000">
                                          <p:stCondLst>
                                            <p:cond delay="1668"/>
                                          </p:stCondLst>
                                        </p:cTn>
                                        <p:tgtEl>
                                          <p:spTgt spid="24"/>
                                        </p:tgtEl>
                                      </p:cBhvr>
                                      <p:to x="100000" y="100000"/>
                                    </p:animScale>
                                    <p:animScale>
                                      <p:cBhvr>
                                        <p:cTn id="127" dur="26">
                                          <p:stCondLst>
                                            <p:cond delay="1808"/>
                                          </p:stCondLst>
                                        </p:cTn>
                                        <p:tgtEl>
                                          <p:spTgt spid="24"/>
                                        </p:tgtEl>
                                      </p:cBhvr>
                                      <p:to x="100000" y="95000"/>
                                    </p:animScale>
                                    <p:animScale>
                                      <p:cBhvr>
                                        <p:cTn id="128" dur="166" decel="50000">
                                          <p:stCondLst>
                                            <p:cond delay="1834"/>
                                          </p:stCondLst>
                                        </p:cTn>
                                        <p:tgtEl>
                                          <p:spTgt spid="24"/>
                                        </p:tgtEl>
                                      </p:cBhvr>
                                      <p:to x="100000" y="100000"/>
                                    </p:animScale>
                                  </p:childTnLst>
                                </p:cTn>
                              </p:par>
                            </p:childTnLst>
                          </p:cTn>
                        </p:par>
                        <p:par>
                          <p:cTn id="129" fill="hold">
                            <p:stCondLst>
                              <p:cond delay="2000"/>
                            </p:stCondLst>
                            <p:childTnLst>
                              <p:par>
                                <p:cTn id="130" presetID="2" presetClass="entr" presetSubtype="8" fill="hold" grpId="0" nodeType="afterEffect">
                                  <p:stCondLst>
                                    <p:cond delay="0"/>
                                  </p:stCondLst>
                                  <p:childTnLst>
                                    <p:set>
                                      <p:cBhvr>
                                        <p:cTn id="131" dur="1" fill="hold">
                                          <p:stCondLst>
                                            <p:cond delay="0"/>
                                          </p:stCondLst>
                                        </p:cTn>
                                        <p:tgtEl>
                                          <p:spTgt spid="10"/>
                                        </p:tgtEl>
                                        <p:attrNameLst>
                                          <p:attrName>style.visibility</p:attrName>
                                        </p:attrNameLst>
                                      </p:cBhvr>
                                      <p:to>
                                        <p:strVal val="visible"/>
                                      </p:to>
                                    </p:set>
                                    <p:anim calcmode="lin" valueType="num">
                                      <p:cBhvr additive="base">
                                        <p:cTn id="132" dur="500" fill="hold"/>
                                        <p:tgtEl>
                                          <p:spTgt spid="10"/>
                                        </p:tgtEl>
                                        <p:attrNameLst>
                                          <p:attrName>ppt_x</p:attrName>
                                        </p:attrNameLst>
                                      </p:cBhvr>
                                      <p:tavLst>
                                        <p:tav tm="0">
                                          <p:val>
                                            <p:strVal val="0-#ppt_w/2"/>
                                          </p:val>
                                        </p:tav>
                                        <p:tav tm="100000">
                                          <p:val>
                                            <p:strVal val="#ppt_x"/>
                                          </p:val>
                                        </p:tav>
                                      </p:tavLst>
                                    </p:anim>
                                    <p:anim calcmode="lin" valueType="num">
                                      <p:cBhvr additive="base">
                                        <p:cTn id="133"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animBg="1"/>
      <p:bldP spid="21" grpId="0" animBg="1"/>
      <p:bldP spid="22" grpId="0" animBg="1"/>
      <p:bldP spid="23" grpId="0" animBg="1"/>
      <p:bldP spid="24" grpId="0" animBg="1"/>
      <p:bldP spid="25" grpId="0" animBg="1"/>
      <p:bldP spid="10" grpId="0" autoUpdateAnimBg="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683568" y="2437454"/>
            <a:ext cx="7848872" cy="66007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100" b="1" dirty="0" smtClean="0"/>
          </a:p>
          <a:p>
            <a:pPr algn="ctr" rtl="1"/>
            <a:r>
              <a:rPr lang="ar-SA" sz="2800" b="1" dirty="0"/>
              <a:t>قرر ما إذا كانت الصفات السابقة عالية ،متوسطة،أو ضعيفة عندك؟</a:t>
            </a:r>
          </a:p>
        </p:txBody>
      </p:sp>
      <p:sp>
        <p:nvSpPr>
          <p:cNvPr id="12" name="Rectangle 11"/>
          <p:cNvSpPr/>
          <p:nvPr/>
        </p:nvSpPr>
        <p:spPr bwMode="auto">
          <a:xfrm>
            <a:off x="683568" y="3397560"/>
            <a:ext cx="7848872" cy="66007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100" b="1" dirty="0" smtClean="0"/>
          </a:p>
          <a:p>
            <a:pPr algn="ctr" rtl="1"/>
            <a:r>
              <a:rPr lang="ar-SA" sz="2800" b="1" dirty="0"/>
              <a:t>حدد أنك تنوي الزيادة في </a:t>
            </a:r>
            <a:r>
              <a:rPr lang="ar-SA" sz="2800" b="1" dirty="0" smtClean="0"/>
              <a:t>الصفات</a:t>
            </a:r>
            <a:endParaRPr lang="ar-SA" sz="2800" b="1" dirty="0"/>
          </a:p>
        </p:txBody>
      </p:sp>
      <p:sp>
        <p:nvSpPr>
          <p:cNvPr id="5"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تمرين</a:t>
            </a:r>
          </a:p>
        </p:txBody>
      </p:sp>
    </p:spTree>
    <p:extLst>
      <p:ext uri="{BB962C8B-B14F-4D97-AF65-F5344CB8AC3E}">
        <p14:creationId xmlns:p14="http://schemas.microsoft.com/office/powerpoint/2010/main" xmlns="" val="349735061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5" grpId="0" autoUpdateAnimBg="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7" name="Group 3"/>
          <p:cNvGrpSpPr>
            <a:grpSpLocks/>
          </p:cNvGrpSpPr>
          <p:nvPr/>
        </p:nvGrpSpPr>
        <p:grpSpPr bwMode="auto">
          <a:xfrm>
            <a:off x="1149546" y="1201316"/>
            <a:ext cx="6662813" cy="571500"/>
            <a:chOff x="240" y="0"/>
            <a:chExt cx="3005" cy="432"/>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49"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قائمة بالأعمال و المهام اليومية وتنفيذها وتعديلها كل يوم بيومه</a:t>
              </a:r>
            </a:p>
          </p:txBody>
        </p:sp>
        <p:sp>
          <p:nvSpPr>
            <p:cNvPr id="6151" name="Text Box 7"/>
            <p:cNvSpPr txBox="1">
              <a:spLocks noChangeArrowheads="1"/>
            </p:cNvSpPr>
            <p:nvPr/>
          </p:nvSpPr>
          <p:spPr bwMode="auto">
            <a:xfrm>
              <a:off x="2968" y="62"/>
              <a:ext cx="15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6152" name="Group 8"/>
          <p:cNvGrpSpPr>
            <a:grpSpLocks/>
          </p:cNvGrpSpPr>
          <p:nvPr/>
        </p:nvGrpSpPr>
        <p:grpSpPr bwMode="auto">
          <a:xfrm>
            <a:off x="1149546" y="1899816"/>
            <a:ext cx="6662813" cy="571500"/>
            <a:chOff x="240" y="0"/>
            <a:chExt cx="3005" cy="432"/>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54"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251" y="110"/>
              <a:ext cx="256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الجدولة الزمنية للأعمال خلال اليوم</a:t>
              </a:r>
            </a:p>
          </p:txBody>
        </p:sp>
        <p:sp>
          <p:nvSpPr>
            <p:cNvPr id="6156" name="Text Box 12"/>
            <p:cNvSpPr txBox="1">
              <a:spLocks noChangeArrowheads="1"/>
            </p:cNvSpPr>
            <p:nvPr/>
          </p:nvSpPr>
          <p:spPr bwMode="auto">
            <a:xfrm>
              <a:off x="2946" y="62"/>
              <a:ext cx="15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6157" name="Group 13"/>
          <p:cNvGrpSpPr>
            <a:grpSpLocks/>
          </p:cNvGrpSpPr>
          <p:nvPr/>
        </p:nvGrpSpPr>
        <p:grpSpPr bwMode="auto">
          <a:xfrm>
            <a:off x="1149546" y="2598316"/>
            <a:ext cx="6662813" cy="571500"/>
            <a:chOff x="240" y="0"/>
            <a:chExt cx="3005" cy="432"/>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59"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إدارة الأولويات حسب أهميتها</a:t>
              </a:r>
            </a:p>
          </p:txBody>
        </p:sp>
        <p:sp>
          <p:nvSpPr>
            <p:cNvPr id="6161" name="Text Box 17"/>
            <p:cNvSpPr txBox="1">
              <a:spLocks noChangeArrowheads="1"/>
            </p:cNvSpPr>
            <p:nvPr/>
          </p:nvSpPr>
          <p:spPr bwMode="auto">
            <a:xfrm>
              <a:off x="2946" y="62"/>
              <a:ext cx="15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grpSp>
        <p:nvGrpSpPr>
          <p:cNvPr id="6162" name="Group 18"/>
          <p:cNvGrpSpPr>
            <a:grpSpLocks/>
          </p:cNvGrpSpPr>
          <p:nvPr/>
        </p:nvGrpSpPr>
        <p:grpSpPr bwMode="auto">
          <a:xfrm>
            <a:off x="1149546" y="3360316"/>
            <a:ext cx="6662814" cy="571500"/>
            <a:chOff x="239" y="0"/>
            <a:chExt cx="3005" cy="432"/>
          </a:xfrm>
        </p:grpSpPr>
        <p:sp>
          <p:nvSpPr>
            <p:cNvPr id="6163" name="AutoShape 19"/>
            <p:cNvSpPr>
              <a:spLocks noChangeArrowheads="1"/>
            </p:cNvSpPr>
            <p:nvPr/>
          </p:nvSpPr>
          <p:spPr bwMode="auto">
            <a:xfrm>
              <a:off x="240" y="75"/>
              <a:ext cx="2736" cy="288"/>
            </a:xfrm>
            <a:prstGeom prst="roundRect">
              <a:avLst>
                <a:gd name="adj" fmla="val 16667"/>
              </a:avLst>
            </a:prstGeom>
            <a:gradFill rotWithShape="1">
              <a:gsLst>
                <a:gs pos="0">
                  <a:schemeClr val="folHlink"/>
                </a:gs>
                <a:gs pos="50000">
                  <a:schemeClr val="folHlink">
                    <a:gamma/>
                    <a:tint val="21176"/>
                    <a:invGamma/>
                  </a:schemeClr>
                </a:gs>
                <a:gs pos="100000">
                  <a:schemeClr val="folHlink"/>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64" name="AutoShape 20"/>
            <p:cNvSpPr>
              <a:spLocks noChangeArrowheads="1"/>
            </p:cNvSpPr>
            <p:nvPr/>
          </p:nvSpPr>
          <p:spPr bwMode="auto">
            <a:xfrm>
              <a:off x="2812" y="0"/>
              <a:ext cx="432" cy="432"/>
            </a:xfrm>
            <a:prstGeom prst="diamond">
              <a:avLst/>
            </a:prstGeom>
            <a:solidFill>
              <a:schemeClr val="folHlink"/>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65" name="Text Box 21"/>
            <p:cNvSpPr txBox="1">
              <a:spLocks noChangeArrowheads="1"/>
            </p:cNvSpPr>
            <p:nvPr/>
          </p:nvSpPr>
          <p:spPr bwMode="auto">
            <a:xfrm>
              <a:off x="239" y="110"/>
              <a:ext cx="2670"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إدارة العمر أي برمجة الحياة بدلاً من برمجة الساعة</a:t>
              </a:r>
            </a:p>
          </p:txBody>
        </p:sp>
        <p:sp>
          <p:nvSpPr>
            <p:cNvPr id="6166" name="Text Box 22"/>
            <p:cNvSpPr txBox="1">
              <a:spLocks noChangeArrowheads="1"/>
            </p:cNvSpPr>
            <p:nvPr/>
          </p:nvSpPr>
          <p:spPr bwMode="auto">
            <a:xfrm>
              <a:off x="2944" y="62"/>
              <a:ext cx="15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4</a:t>
              </a:r>
            </a:p>
          </p:txBody>
        </p:sp>
      </p:grpSp>
      <p:sp>
        <p:nvSpPr>
          <p:cNvPr id="2" name="Rectangle 1"/>
          <p:cNvSpPr/>
          <p:nvPr/>
        </p:nvSpPr>
        <p:spPr>
          <a:xfrm>
            <a:off x="3841819" y="697260"/>
            <a:ext cx="5287025" cy="437043"/>
          </a:xfrm>
          <a:prstGeom prst="rect">
            <a:avLst/>
          </a:prstGeom>
        </p:spPr>
        <p:txBody>
          <a:bodyPr wrap="none">
            <a:spAutoFit/>
          </a:bodyPr>
          <a:lstStyle/>
          <a:p>
            <a:pPr marL="609600" indent="-609600" algn="l" rtl="1">
              <a:lnSpc>
                <a:spcPct val="70000"/>
              </a:lnSpc>
              <a:spcBef>
                <a:spcPct val="30000"/>
              </a:spcBef>
              <a:spcAft>
                <a:spcPct val="10000"/>
              </a:spcAft>
            </a:pPr>
            <a:r>
              <a:rPr lang="ar-SA" sz="3200" dirty="0">
                <a:solidFill>
                  <a:schemeClr val="accent4"/>
                </a:solidFill>
              </a:rPr>
              <a:t> يتبع الناس طرق متعددة لبرمجة </a:t>
            </a:r>
            <a:r>
              <a:rPr lang="ar-SA" sz="3200" dirty="0" smtClean="0">
                <a:solidFill>
                  <a:schemeClr val="accent4"/>
                </a:solidFill>
              </a:rPr>
              <a:t>حياتهم</a:t>
            </a:r>
            <a:endParaRPr lang="ar-SA" sz="3200" dirty="0">
              <a:solidFill>
                <a:schemeClr val="accent4"/>
              </a:solidFill>
            </a:endParaRPr>
          </a:p>
        </p:txBody>
      </p:sp>
      <p:sp>
        <p:nvSpPr>
          <p:cNvPr id="24" name="Rectangle 23"/>
          <p:cNvSpPr/>
          <p:nvPr/>
        </p:nvSpPr>
        <p:spPr bwMode="auto">
          <a:xfrm>
            <a:off x="1187624" y="4297660"/>
            <a:ext cx="6840760" cy="72008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في </a:t>
            </a:r>
            <a:r>
              <a:rPr lang="ar-SA" sz="2400" b="1" dirty="0"/>
              <a:t>هذا البرنامج نجمع بين إدارة الأولويات و إدارة العمر والخطوات العملية اللازمة لذلك</a:t>
            </a:r>
          </a:p>
        </p:txBody>
      </p:sp>
      <p:sp>
        <p:nvSpPr>
          <p:cNvPr id="25"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خطوات وضع خطة ناجحة</a:t>
            </a:r>
          </a:p>
        </p:txBody>
      </p:sp>
    </p:spTree>
    <p:extLst>
      <p:ext uri="{BB962C8B-B14F-4D97-AF65-F5344CB8AC3E}">
        <p14:creationId xmlns:p14="http://schemas.microsoft.com/office/powerpoint/2010/main" xmlns="" val="415486979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147"/>
                                        </p:tgtEl>
                                        <p:attrNameLst>
                                          <p:attrName>style.visibility</p:attrName>
                                        </p:attrNameLst>
                                      </p:cBhvr>
                                      <p:to>
                                        <p:strVal val="visible"/>
                                      </p:to>
                                    </p:set>
                                    <p:animEffect transition="in" filter="barn(inVertical)">
                                      <p:cBhvr>
                                        <p:cTn id="13" dur="500"/>
                                        <p:tgtEl>
                                          <p:spTgt spid="614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152"/>
                                        </p:tgtEl>
                                        <p:attrNameLst>
                                          <p:attrName>style.visibility</p:attrName>
                                        </p:attrNameLst>
                                      </p:cBhvr>
                                      <p:to>
                                        <p:strVal val="visible"/>
                                      </p:to>
                                    </p:set>
                                    <p:animEffect transition="in" filter="barn(inVertical)">
                                      <p:cBhvr>
                                        <p:cTn id="18" dur="500"/>
                                        <p:tgtEl>
                                          <p:spTgt spid="615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157"/>
                                        </p:tgtEl>
                                        <p:attrNameLst>
                                          <p:attrName>style.visibility</p:attrName>
                                        </p:attrNameLst>
                                      </p:cBhvr>
                                      <p:to>
                                        <p:strVal val="visible"/>
                                      </p:to>
                                    </p:set>
                                    <p:animEffect transition="in" filter="barn(inVertical)">
                                      <p:cBhvr>
                                        <p:cTn id="23" dur="500"/>
                                        <p:tgtEl>
                                          <p:spTgt spid="615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6162"/>
                                        </p:tgtEl>
                                        <p:attrNameLst>
                                          <p:attrName>style.visibility</p:attrName>
                                        </p:attrNameLst>
                                      </p:cBhvr>
                                      <p:to>
                                        <p:strVal val="visible"/>
                                      </p:to>
                                    </p:set>
                                    <p:animEffect transition="in" filter="barn(inVertical)">
                                      <p:cBhvr>
                                        <p:cTn id="28" dur="500"/>
                                        <p:tgtEl>
                                          <p:spTgt spid="616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barn(inVertical)">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utoUpdateAnimBg="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8412" y="1195760"/>
            <a:ext cx="6276077" cy="978729"/>
          </a:xfrm>
          <a:prstGeom prst="rect">
            <a:avLst/>
          </a:prstGeom>
        </p:spPr>
        <p:txBody>
          <a:bodyPr wrap="none">
            <a:spAutoFit/>
          </a:bodyPr>
          <a:lstStyle/>
          <a:p>
            <a:pPr marL="609600" indent="-609600" rtl="1">
              <a:lnSpc>
                <a:spcPct val="70000"/>
              </a:lnSpc>
              <a:spcBef>
                <a:spcPct val="30000"/>
              </a:spcBef>
              <a:spcAft>
                <a:spcPct val="10000"/>
              </a:spcAft>
            </a:pPr>
            <a:r>
              <a:rPr lang="ar-SA" sz="3200" b="1" dirty="0">
                <a:solidFill>
                  <a:schemeClr val="accent4"/>
                </a:solidFill>
              </a:rPr>
              <a:t>تتكون عملية تصميم خطة لمستقبلك الشخصي </a:t>
            </a:r>
            <a:endParaRPr lang="ar-EG" sz="3200" b="1" dirty="0" smtClean="0">
              <a:solidFill>
                <a:schemeClr val="accent4"/>
              </a:solidFill>
            </a:endParaRPr>
          </a:p>
          <a:p>
            <a:pPr marL="609600" indent="-609600" rtl="1">
              <a:lnSpc>
                <a:spcPct val="70000"/>
              </a:lnSpc>
              <a:spcBef>
                <a:spcPct val="30000"/>
              </a:spcBef>
              <a:spcAft>
                <a:spcPct val="10000"/>
              </a:spcAft>
            </a:pPr>
            <a:r>
              <a:rPr lang="ar-SA" sz="3200" b="1" dirty="0" smtClean="0">
                <a:solidFill>
                  <a:schemeClr val="accent4"/>
                </a:solidFill>
              </a:rPr>
              <a:t>من </a:t>
            </a:r>
            <a:r>
              <a:rPr lang="ar-SA" sz="3200" b="1" dirty="0">
                <a:solidFill>
                  <a:schemeClr val="accent4"/>
                </a:solidFill>
              </a:rPr>
              <a:t>الخطوات </a:t>
            </a:r>
            <a:r>
              <a:rPr lang="ar-SA" sz="3200" b="1" dirty="0" smtClean="0">
                <a:solidFill>
                  <a:schemeClr val="accent4"/>
                </a:solidFill>
              </a:rPr>
              <a:t>الأساسية التالية</a:t>
            </a:r>
            <a:endParaRPr lang="ar-SA" sz="3200" b="1" dirty="0">
              <a:solidFill>
                <a:schemeClr val="accent4"/>
              </a:solidFill>
            </a:endParaRPr>
          </a:p>
        </p:txBody>
      </p:sp>
      <p:sp>
        <p:nvSpPr>
          <p:cNvPr id="24" name="Rectangle 23"/>
          <p:cNvSpPr/>
          <p:nvPr/>
        </p:nvSpPr>
        <p:spPr bwMode="auto">
          <a:xfrm>
            <a:off x="4283968" y="2137420"/>
            <a:ext cx="4536504" cy="54006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التشخيص</a:t>
            </a:r>
            <a:endParaRPr lang="ar-SA" sz="2800" b="1" dirty="0"/>
          </a:p>
        </p:txBody>
      </p:sp>
      <p:sp>
        <p:nvSpPr>
          <p:cNvPr id="3" name="Right Arrow Callout 2"/>
          <p:cNvSpPr/>
          <p:nvPr/>
        </p:nvSpPr>
        <p:spPr bwMode="auto">
          <a:xfrm>
            <a:off x="323528" y="2137420"/>
            <a:ext cx="3960440" cy="540060"/>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من أنا؟ </a:t>
            </a:r>
            <a:r>
              <a:rPr lang="ar-EG" sz="2800" b="1" dirty="0"/>
              <a:t>وأين</a:t>
            </a:r>
            <a:r>
              <a:rPr lang="ar-EG" sz="2400" b="1" dirty="0"/>
              <a:t> أنا الآن؟</a:t>
            </a:r>
          </a:p>
        </p:txBody>
      </p:sp>
      <p:sp>
        <p:nvSpPr>
          <p:cNvPr id="13" name="Rectangle 12"/>
          <p:cNvSpPr/>
          <p:nvPr/>
        </p:nvSpPr>
        <p:spPr bwMode="auto">
          <a:xfrm>
            <a:off x="4283968" y="2917507"/>
            <a:ext cx="4536504" cy="54006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التهديف</a:t>
            </a:r>
          </a:p>
        </p:txBody>
      </p:sp>
      <p:sp>
        <p:nvSpPr>
          <p:cNvPr id="14" name="Right Arrow Callout 13"/>
          <p:cNvSpPr/>
          <p:nvPr/>
        </p:nvSpPr>
        <p:spPr bwMode="auto">
          <a:xfrm>
            <a:off x="323528" y="2917507"/>
            <a:ext cx="3960440" cy="540060"/>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أين أريد أن أكون؟</a:t>
            </a:r>
          </a:p>
        </p:txBody>
      </p:sp>
      <p:sp>
        <p:nvSpPr>
          <p:cNvPr id="15" name="Rectangle 14"/>
          <p:cNvSpPr/>
          <p:nvPr/>
        </p:nvSpPr>
        <p:spPr bwMode="auto">
          <a:xfrm>
            <a:off x="4283968" y="3697593"/>
            <a:ext cx="4536504" cy="54006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التنظيم</a:t>
            </a:r>
          </a:p>
        </p:txBody>
      </p:sp>
      <p:sp>
        <p:nvSpPr>
          <p:cNvPr id="16" name="Right Arrow Callout 15"/>
          <p:cNvSpPr/>
          <p:nvPr/>
        </p:nvSpPr>
        <p:spPr bwMode="auto">
          <a:xfrm>
            <a:off x="323528" y="3697593"/>
            <a:ext cx="3960440" cy="540060"/>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كيف أصل إلى ما أريد؟</a:t>
            </a:r>
          </a:p>
        </p:txBody>
      </p:sp>
      <p:sp>
        <p:nvSpPr>
          <p:cNvPr id="17" name="Rectangle 16"/>
          <p:cNvSpPr/>
          <p:nvPr/>
        </p:nvSpPr>
        <p:spPr bwMode="auto">
          <a:xfrm>
            <a:off x="4283968" y="4477680"/>
            <a:ext cx="4536504" cy="54006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التنفيذ</a:t>
            </a:r>
          </a:p>
        </p:txBody>
      </p:sp>
      <p:sp>
        <p:nvSpPr>
          <p:cNvPr id="18" name="Right Arrow Callout 17"/>
          <p:cNvSpPr/>
          <p:nvPr/>
        </p:nvSpPr>
        <p:spPr bwMode="auto">
          <a:xfrm>
            <a:off x="323528" y="4477680"/>
            <a:ext cx="3960440" cy="540060"/>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a:t>كيف أعرف أني وصلت؟</a:t>
            </a:r>
          </a:p>
        </p:txBody>
      </p:sp>
      <p:sp>
        <p:nvSpPr>
          <p:cNvPr id="4" name="Right Arrow 3"/>
          <p:cNvSpPr/>
          <p:nvPr/>
        </p:nvSpPr>
        <p:spPr bwMode="auto">
          <a:xfrm flipH="1">
            <a:off x="8064388" y="2167424"/>
            <a:ext cx="900100" cy="480053"/>
          </a:xfrm>
          <a:prstGeom prst="rightArrow">
            <a:avLst/>
          </a:prstGeom>
          <a:ln>
            <a:headEnd type="none" w="med" len="med"/>
            <a:tailEnd type="none" w="med" len="med"/>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1"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19"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خطوات وضع خطة ناجحة</a:t>
            </a:r>
          </a:p>
        </p:txBody>
      </p:sp>
    </p:spTree>
    <p:extLst>
      <p:ext uri="{BB962C8B-B14F-4D97-AF65-F5344CB8AC3E}">
        <p14:creationId xmlns:p14="http://schemas.microsoft.com/office/powerpoint/2010/main" xmlns="" val="391220476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utoUpdateAnimBg="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bwMode="auto">
          <a:xfrm>
            <a:off x="1043608" y="1729374"/>
            <a:ext cx="6696744" cy="2856318"/>
          </a:xfrm>
          <a:prstGeom prst="diamond">
            <a:avLst/>
          </a:prstGeom>
          <a:ln>
            <a:headEnd type="none" w="med" len="med"/>
            <a:tailEnd type="none" w="med" len="med"/>
          </a:ln>
          <a:effectLst>
            <a:glow rad="228600">
              <a:schemeClr val="accent1">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prst="slope"/>
          </a:sp3d>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000" b="1" dirty="0">
                <a:solidFill>
                  <a:schemeClr val="bg1"/>
                </a:solidFill>
                <a:latin typeface="Arial" pitchFamily="34" charset="0"/>
                <a:ea typeface="SimSun" pitchFamily="2" charset="-122"/>
              </a:rPr>
              <a:t>إن الإجابة على هذه الأسئلة يحتاج إلى وقت </a:t>
            </a:r>
            <a:r>
              <a:rPr lang="ar-EG" sz="2000" b="1" dirty="0" smtClean="0">
                <a:solidFill>
                  <a:schemeClr val="bg1"/>
                </a:solidFill>
                <a:latin typeface="Arial" pitchFamily="34" charset="0"/>
                <a:ea typeface="SimSun" pitchFamily="2" charset="-122"/>
              </a:rPr>
              <a:t>طويلىو </a:t>
            </a:r>
            <a:r>
              <a:rPr lang="ar-EG" sz="2000" b="1" dirty="0">
                <a:solidFill>
                  <a:schemeClr val="bg1"/>
                </a:solidFill>
                <a:latin typeface="Arial" pitchFamily="34" charset="0"/>
                <a:ea typeface="SimSun" pitchFamily="2" charset="-122"/>
              </a:rPr>
              <a:t>تأمل و تركيز و صدق مع النفس في أوقات صفاء ذهني ورغبة في تشخيص </a:t>
            </a:r>
            <a:r>
              <a:rPr lang="ar-EG" sz="2000" b="1" dirty="0" smtClean="0">
                <a:solidFill>
                  <a:schemeClr val="bg1"/>
                </a:solidFill>
                <a:latin typeface="Arial" pitchFamily="34" charset="0"/>
                <a:ea typeface="SimSun" pitchFamily="2" charset="-122"/>
              </a:rPr>
              <a:t>النفس والتهديف </a:t>
            </a:r>
            <a:r>
              <a:rPr lang="ar-EG" sz="2000" b="1" dirty="0">
                <a:solidFill>
                  <a:schemeClr val="bg1"/>
                </a:solidFill>
                <a:latin typeface="Arial" pitchFamily="34" charset="0"/>
                <a:ea typeface="SimSun" pitchFamily="2" charset="-122"/>
              </a:rPr>
              <a:t>للمستقبل</a:t>
            </a:r>
            <a:endParaRPr kumimoji="0" lang="ar-EG" sz="2000" b="1" i="0" u="none" strike="noStrike" cap="none" normalizeH="0" baseline="0" dirty="0" smtClean="0">
              <a:ln>
                <a:noFill/>
              </a:ln>
              <a:solidFill>
                <a:schemeClr val="bg1"/>
              </a:solidFill>
              <a:effectLst/>
              <a:latin typeface="Arial" pitchFamily="34" charset="0"/>
              <a:ea typeface="SimSun" pitchFamily="2" charset="-122"/>
            </a:endParaRPr>
          </a:p>
        </p:txBody>
      </p:sp>
      <p:sp>
        <p:nvSpPr>
          <p:cNvPr id="5"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خطوات وضع خطة ناجحة</a:t>
            </a:r>
          </a:p>
        </p:txBody>
      </p:sp>
    </p:spTree>
    <p:extLst>
      <p:ext uri="{BB962C8B-B14F-4D97-AF65-F5344CB8AC3E}">
        <p14:creationId xmlns:p14="http://schemas.microsoft.com/office/powerpoint/2010/main" xmlns="" val="334843190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7584" y="1357334"/>
            <a:ext cx="7488832" cy="38494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خطوات وضع خطة ناجحة</a:t>
            </a:r>
          </a:p>
        </p:txBody>
      </p:sp>
    </p:spTree>
    <p:extLst>
      <p:ext uri="{BB962C8B-B14F-4D97-AF65-F5344CB8AC3E}">
        <p14:creationId xmlns:p14="http://schemas.microsoft.com/office/powerpoint/2010/main" xmlns="" val="53027038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bwMode="auto">
          <a:xfrm>
            <a:off x="2195736" y="2137420"/>
            <a:ext cx="4536504"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l" rtl="1"/>
            <a:endParaRPr lang="ar-EG" sz="2000" b="1" dirty="0" smtClean="0"/>
          </a:p>
          <a:p>
            <a:pPr algn="ctr" rtl="1"/>
            <a:r>
              <a:rPr lang="ar-EG" sz="4000" b="1" dirty="0" smtClean="0"/>
              <a:t>التشخيص</a:t>
            </a:r>
            <a:endParaRPr lang="ar-EG" sz="4000" b="1" dirty="0"/>
          </a:p>
        </p:txBody>
      </p:sp>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خطوات وضع خطة ناجحة</a:t>
            </a:r>
          </a:p>
        </p:txBody>
      </p:sp>
      <p:sp>
        <p:nvSpPr>
          <p:cNvPr id="6" name="Rectangle 5"/>
          <p:cNvSpPr/>
          <p:nvPr/>
        </p:nvSpPr>
        <p:spPr bwMode="auto">
          <a:xfrm>
            <a:off x="-2604" y="4801716"/>
            <a:ext cx="2664296" cy="504056"/>
          </a:xfrm>
          <a:prstGeom prst="rect">
            <a:avLst/>
          </a:prstGeom>
          <a:ln>
            <a:headEnd type="none" w="med" len="med"/>
            <a:tailEnd type="none" w="med" len="med"/>
          </a:ln>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chemeClr val="tx1"/>
                </a:solidFill>
                <a:effectLst/>
                <a:latin typeface="Arial" pitchFamily="34" charset="0"/>
                <a:ea typeface="SimSun" pitchFamily="2" charset="-122"/>
              </a:rPr>
              <a:t>تمرين صفحة 73</a:t>
            </a:r>
          </a:p>
        </p:txBody>
      </p:sp>
    </p:spTree>
    <p:extLst>
      <p:ext uri="{BB962C8B-B14F-4D97-AF65-F5344CB8AC3E}">
        <p14:creationId xmlns:p14="http://schemas.microsoft.com/office/powerpoint/2010/main" xmlns="" val="181976500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1" presetClass="entr" presetSubtype="1"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utoUpdateAnimBg="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83568" y="3037520"/>
            <a:ext cx="7848872" cy="66007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يقع </a:t>
            </a:r>
            <a:r>
              <a:rPr lang="ar-SA" sz="2800" b="1" dirty="0"/>
              <a:t>كثير من الناس في فخ الدولاب (الإطار غير المتوازن)</a:t>
            </a:r>
          </a:p>
        </p:txBody>
      </p:sp>
      <p:sp>
        <p:nvSpPr>
          <p:cNvPr id="6" name="Rectangle 5"/>
          <p:cNvSpPr/>
          <p:nvPr/>
        </p:nvSpPr>
        <p:spPr bwMode="auto">
          <a:xfrm>
            <a:off x="683568" y="3997627"/>
            <a:ext cx="7848872" cy="780087"/>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التركيز </a:t>
            </a:r>
            <a:r>
              <a:rPr lang="ar-SA" sz="2400" b="1" dirty="0"/>
              <a:t>على بعض الجوانب في الحياة وإهمال جوانب أخرى ذات أهمية </a:t>
            </a:r>
            <a:r>
              <a:rPr lang="ar-EG" sz="2400" b="1" dirty="0" smtClean="0"/>
              <a:t/>
            </a:r>
            <a:br>
              <a:rPr lang="ar-EG" sz="2400" b="1" dirty="0" smtClean="0"/>
            </a:br>
            <a:r>
              <a:rPr lang="ar-SA" sz="2400" b="1" dirty="0" smtClean="0"/>
              <a:t>(</a:t>
            </a:r>
            <a:r>
              <a:rPr lang="ar-SA" sz="2400" b="1" dirty="0"/>
              <a:t>العمل ، الأسرة ، العبادة ، ....)</a:t>
            </a:r>
          </a:p>
        </p:txBody>
      </p:sp>
      <p:pic>
        <p:nvPicPr>
          <p:cNvPr id="3074"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390676" y="1237320"/>
            <a:ext cx="3960440" cy="16801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التوازن في الحياة</a:t>
            </a:r>
          </a:p>
        </p:txBody>
      </p:sp>
    </p:spTree>
    <p:extLst>
      <p:ext uri="{BB962C8B-B14F-4D97-AF65-F5344CB8AC3E}">
        <p14:creationId xmlns:p14="http://schemas.microsoft.com/office/powerpoint/2010/main" xmlns="" val="417704666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utoUpdateAnimBg="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83568" y="2317440"/>
            <a:ext cx="7848872" cy="66007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تصور </a:t>
            </a:r>
            <a:r>
              <a:rPr lang="ar-SA" sz="2800" b="1" dirty="0"/>
              <a:t>إطاراً له أسلاك مختلفة الطول .كيف يكون إتزانه؟!</a:t>
            </a:r>
          </a:p>
        </p:txBody>
      </p:sp>
      <p:sp>
        <p:nvSpPr>
          <p:cNvPr id="6" name="Rectangle 5"/>
          <p:cNvSpPr/>
          <p:nvPr/>
        </p:nvSpPr>
        <p:spPr bwMode="auto">
          <a:xfrm>
            <a:off x="683568" y="3457567"/>
            <a:ext cx="7848872" cy="66007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في </a:t>
            </a:r>
            <a:r>
              <a:rPr lang="ar-SA" sz="2800" b="1" dirty="0"/>
              <a:t>حياة الإنسان الحد الأدنى ثلاثة </a:t>
            </a:r>
            <a:r>
              <a:rPr lang="ar-SA" sz="2800" b="1" dirty="0" smtClean="0"/>
              <a:t>أسلاك</a:t>
            </a:r>
            <a:endParaRPr lang="ar-SA" sz="2800" b="1" dirty="0"/>
          </a:p>
        </p:txBody>
      </p:sp>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التوازن في الحياة</a:t>
            </a:r>
          </a:p>
        </p:txBody>
      </p:sp>
    </p:spTree>
    <p:extLst>
      <p:ext uri="{BB962C8B-B14F-4D97-AF65-F5344CB8AC3E}">
        <p14:creationId xmlns:p14="http://schemas.microsoft.com/office/powerpoint/2010/main" xmlns="" val="325067839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utoUpdateAnimBg="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6228184" y="1717373"/>
            <a:ext cx="2520280" cy="72008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SA" sz="2800" b="1" dirty="0"/>
              <a:t>الحياة الشخصية </a:t>
            </a:r>
          </a:p>
        </p:txBody>
      </p:sp>
      <p:sp>
        <p:nvSpPr>
          <p:cNvPr id="8" name="Rectangle 7"/>
          <p:cNvSpPr/>
          <p:nvPr/>
        </p:nvSpPr>
        <p:spPr bwMode="auto">
          <a:xfrm>
            <a:off x="6228184" y="2677480"/>
            <a:ext cx="2520280" cy="72008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EG" sz="2800" b="1" dirty="0" smtClean="0"/>
              <a:t>ا</a:t>
            </a:r>
            <a:r>
              <a:rPr lang="ar-SA" sz="2800" b="1" dirty="0" smtClean="0"/>
              <a:t>لعلاقات</a:t>
            </a:r>
            <a:endParaRPr lang="ar-SA" sz="2800" b="1" dirty="0"/>
          </a:p>
        </p:txBody>
      </p:sp>
      <p:sp>
        <p:nvSpPr>
          <p:cNvPr id="9" name="Rectangle 8"/>
          <p:cNvSpPr/>
          <p:nvPr/>
        </p:nvSpPr>
        <p:spPr bwMode="auto">
          <a:xfrm>
            <a:off x="6228184" y="3637587"/>
            <a:ext cx="2520280" cy="72008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200" b="1" dirty="0" smtClean="0"/>
          </a:p>
          <a:p>
            <a:pPr algn="ctr" rtl="1"/>
            <a:r>
              <a:rPr lang="ar-SA" sz="2800" b="1" dirty="0"/>
              <a:t>العمل والمهنة </a:t>
            </a:r>
          </a:p>
        </p:txBody>
      </p:sp>
      <p:sp>
        <p:nvSpPr>
          <p:cNvPr id="10" name="Right Arrow Callout 9"/>
          <p:cNvSpPr/>
          <p:nvPr/>
        </p:nvSpPr>
        <p:spPr bwMode="auto">
          <a:xfrm>
            <a:off x="251520" y="1717373"/>
            <a:ext cx="5976664" cy="720080"/>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050" b="1" dirty="0" smtClean="0"/>
          </a:p>
          <a:p>
            <a:pPr algn="ctr" rtl="1"/>
            <a:r>
              <a:rPr lang="ar-EG" sz="2400" b="1" dirty="0" smtClean="0"/>
              <a:t>(</a:t>
            </a:r>
            <a:r>
              <a:rPr lang="ar-EG" sz="2400" b="1" dirty="0"/>
              <a:t>العبادة ، الصحة ، النفسية ...)</a:t>
            </a:r>
          </a:p>
        </p:txBody>
      </p:sp>
      <p:sp>
        <p:nvSpPr>
          <p:cNvPr id="11" name="Right Arrow Callout 10"/>
          <p:cNvSpPr/>
          <p:nvPr/>
        </p:nvSpPr>
        <p:spPr bwMode="auto">
          <a:xfrm>
            <a:off x="251520" y="2677480"/>
            <a:ext cx="5976664" cy="720080"/>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100" b="1" dirty="0" smtClean="0"/>
          </a:p>
          <a:p>
            <a:pPr algn="ctr" rtl="1"/>
            <a:r>
              <a:rPr lang="ar-EG" sz="2200" b="1" dirty="0" smtClean="0"/>
              <a:t>(</a:t>
            </a:r>
            <a:r>
              <a:rPr lang="ar-EG" sz="2200" b="1" dirty="0"/>
              <a:t>الأسرة ، الأصدقاء ، المجتمع ...)</a:t>
            </a:r>
          </a:p>
        </p:txBody>
      </p:sp>
      <p:sp>
        <p:nvSpPr>
          <p:cNvPr id="12" name="Right Arrow Callout 11"/>
          <p:cNvSpPr/>
          <p:nvPr/>
        </p:nvSpPr>
        <p:spPr bwMode="auto">
          <a:xfrm>
            <a:off x="251520" y="3637587"/>
            <a:ext cx="5976664" cy="720080"/>
          </a:xfrm>
          <a:prstGeom prst="rightArrowCallout">
            <a:avLst>
              <a:gd name="adj1" fmla="val 25000"/>
              <a:gd name="adj2" fmla="val 25000"/>
              <a:gd name="adj3" fmla="val 25000"/>
              <a:gd name="adj4" fmla="val 86168"/>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400" b="1" dirty="0" smtClean="0"/>
              <a:t>(</a:t>
            </a:r>
            <a:r>
              <a:rPr lang="ar-EG" sz="2400" b="1" dirty="0"/>
              <a:t>الجهود المبذولة ذات القيمة الإنسانية </a:t>
            </a:r>
            <a:r>
              <a:rPr lang="ar-EG" sz="2400" b="1" dirty="0" smtClean="0"/>
              <a:t/>
            </a:r>
            <a:br>
              <a:rPr lang="ar-EG" sz="2400" b="1" dirty="0" smtClean="0"/>
            </a:br>
            <a:r>
              <a:rPr lang="ar-EG" sz="2400" b="1" dirty="0" smtClean="0"/>
              <a:t>والمردود </a:t>
            </a:r>
            <a:r>
              <a:rPr lang="ar-EG" sz="2400" b="1" dirty="0"/>
              <a:t>المالي)</a:t>
            </a:r>
          </a:p>
        </p:txBody>
      </p:sp>
      <p:sp>
        <p:nvSpPr>
          <p:cNvPr id="13"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التوازن في الحياة</a:t>
            </a:r>
          </a:p>
        </p:txBody>
      </p:sp>
    </p:spTree>
    <p:extLst>
      <p:ext uri="{BB962C8B-B14F-4D97-AF65-F5344CB8AC3E}">
        <p14:creationId xmlns:p14="http://schemas.microsoft.com/office/powerpoint/2010/main" xmlns="" val="168917572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par>
                          <p:cTn id="11" fill="hold">
                            <p:stCondLst>
                              <p:cond delay="0"/>
                            </p:stCondLst>
                            <p:childTnLst>
                              <p:par>
                                <p:cTn id="12" presetID="2" presetClass="entr" presetSubtype="8"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0-#ppt_w/2"/>
                                          </p:val>
                                        </p:tav>
                                        <p:tav tm="100000">
                                          <p:val>
                                            <p:strVal val="#ppt_x"/>
                                          </p:val>
                                        </p:tav>
                                      </p:tavLst>
                                    </p:anim>
                                    <p:anim calcmode="lin" valueType="num">
                                      <p:cBhvr additive="base">
                                        <p:cTn id="15"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3"/>
          <p:cNvSpPr>
            <a:spLocks noChangeArrowheads="1"/>
          </p:cNvSpPr>
          <p:nvPr/>
        </p:nvSpPr>
        <p:spPr bwMode="auto">
          <a:xfrm>
            <a:off x="2946822" y="1070571"/>
            <a:ext cx="3281362"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8195" name="Group 3"/>
          <p:cNvGrpSpPr>
            <a:grpSpLocks/>
          </p:cNvGrpSpPr>
          <p:nvPr/>
        </p:nvGrpSpPr>
        <p:grpSpPr bwMode="auto">
          <a:xfrm>
            <a:off x="2946822" y="841276"/>
            <a:ext cx="3216275" cy="545086"/>
            <a:chOff x="1" y="-37207"/>
            <a:chExt cx="6432552" cy="545086"/>
          </a:xfrm>
        </p:grpSpPr>
        <p:sp>
          <p:nvSpPr>
            <p:cNvPr id="7173" name="AutoShape 3"/>
            <p:cNvSpPr>
              <a:spLocks noChangeArrowheads="1"/>
            </p:cNvSpPr>
            <p:nvPr/>
          </p:nvSpPr>
          <p:spPr bwMode="auto">
            <a:xfrm>
              <a:off x="1" y="0"/>
              <a:ext cx="6432552"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7174" name="Rectangle 13"/>
            <p:cNvSpPr>
              <a:spLocks noChangeArrowheads="1"/>
            </p:cNvSpPr>
            <p:nvPr/>
          </p:nvSpPr>
          <p:spPr bwMode="auto">
            <a:xfrm>
              <a:off x="288029" y="-37207"/>
              <a:ext cx="6144520" cy="5450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700" b="1" dirty="0">
                  <a:solidFill>
                    <a:schemeClr val="bg1"/>
                  </a:solidFill>
                </a:rPr>
                <a:t>القاتل أو الإرهابي الداخلي </a:t>
              </a:r>
              <a:endParaRPr lang="zh-CN" altLang="en-US" sz="2700" b="1" dirty="0">
                <a:solidFill>
                  <a:schemeClr val="bg1"/>
                </a:solidFill>
              </a:endParaRPr>
            </a:p>
          </p:txBody>
        </p:sp>
      </p:grpSp>
      <p:sp>
        <p:nvSpPr>
          <p:cNvPr id="8198" name="TextBox 13"/>
          <p:cNvSpPr txBox="1">
            <a:spLocks noChangeArrowheads="1"/>
          </p:cNvSpPr>
          <p:nvPr/>
        </p:nvSpPr>
        <p:spPr bwMode="auto">
          <a:xfrm>
            <a:off x="5149850" y="-84138"/>
            <a:ext cx="3943350" cy="631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a:solidFill>
                  <a:srgbClr val="002060"/>
                </a:solidFill>
                <a:latin typeface="Microsoft YaHei" pitchFamily="34" charset="-122"/>
                <a:ea typeface="Microsoft YaHei" pitchFamily="34" charset="-122"/>
              </a:rPr>
              <a:t>التحدث مع الذات </a:t>
            </a:r>
            <a:endParaRPr lang="zh-CN" altLang="en-US" sz="3200" b="1">
              <a:solidFill>
                <a:srgbClr val="002060"/>
              </a:solidFill>
              <a:latin typeface="Microsoft YaHei" pitchFamily="34" charset="-122"/>
              <a:ea typeface="Microsoft YaHei" pitchFamily="34" charset="-122"/>
            </a:endParaRPr>
          </a:p>
        </p:txBody>
      </p:sp>
      <p:sp>
        <p:nvSpPr>
          <p:cNvPr id="2" name="Rounded Rectangle 1"/>
          <p:cNvSpPr/>
          <p:nvPr/>
        </p:nvSpPr>
        <p:spPr bwMode="auto">
          <a:xfrm>
            <a:off x="395536" y="1561356"/>
            <a:ext cx="8424936" cy="64807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يجعلك فاقد للأمل ، ويشعرك بعدم الكفاءة ، ويضع أمامك الجواجز </a:t>
            </a:r>
            <a:endParaRPr kumimoji="0" lang="ar-EG" sz="2400" b="1" i="0" u="none" strike="noStrike" cap="none" normalizeH="0" baseline="0" dirty="0" smtClean="0">
              <a:ln>
                <a:noFill/>
              </a:ln>
              <a:solidFill>
                <a:schemeClr val="tx1"/>
              </a:solidFill>
              <a:effectLst/>
            </a:endParaRPr>
          </a:p>
        </p:txBody>
      </p:sp>
      <p:sp>
        <p:nvSpPr>
          <p:cNvPr id="8" name="AutoShape 3"/>
          <p:cNvSpPr>
            <a:spLocks noChangeArrowheads="1"/>
          </p:cNvSpPr>
          <p:nvPr/>
        </p:nvSpPr>
        <p:spPr bwMode="auto">
          <a:xfrm>
            <a:off x="2946822" y="2582739"/>
            <a:ext cx="3281362"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9" name="Group 3"/>
          <p:cNvGrpSpPr>
            <a:grpSpLocks/>
          </p:cNvGrpSpPr>
          <p:nvPr/>
        </p:nvGrpSpPr>
        <p:grpSpPr bwMode="auto">
          <a:xfrm>
            <a:off x="2946822" y="2353444"/>
            <a:ext cx="3216275" cy="545086"/>
            <a:chOff x="1" y="-37207"/>
            <a:chExt cx="6432552" cy="545086"/>
          </a:xfrm>
        </p:grpSpPr>
        <p:sp>
          <p:nvSpPr>
            <p:cNvPr id="10" name="AutoShape 3"/>
            <p:cNvSpPr>
              <a:spLocks noChangeArrowheads="1"/>
            </p:cNvSpPr>
            <p:nvPr/>
          </p:nvSpPr>
          <p:spPr bwMode="auto">
            <a:xfrm>
              <a:off x="1" y="0"/>
              <a:ext cx="6432552"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1" name="Rectangle 13"/>
            <p:cNvSpPr>
              <a:spLocks noChangeArrowheads="1"/>
            </p:cNvSpPr>
            <p:nvPr/>
          </p:nvSpPr>
          <p:spPr bwMode="auto">
            <a:xfrm>
              <a:off x="288029" y="-37207"/>
              <a:ext cx="6144520" cy="5450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700" b="1" dirty="0">
                  <a:solidFill>
                    <a:schemeClr val="bg1"/>
                  </a:solidFill>
                </a:rPr>
                <a:t>كلمة لكن السلبية </a:t>
              </a:r>
              <a:endParaRPr lang="zh-CN" altLang="en-US" sz="2700" b="1" dirty="0">
                <a:solidFill>
                  <a:schemeClr val="bg1"/>
                </a:solidFill>
              </a:endParaRPr>
            </a:p>
          </p:txBody>
        </p:sp>
      </p:grpSp>
      <p:sp>
        <p:nvSpPr>
          <p:cNvPr id="12" name="Rounded Rectangle 11"/>
          <p:cNvSpPr/>
          <p:nvPr/>
        </p:nvSpPr>
        <p:spPr bwMode="auto">
          <a:xfrm>
            <a:off x="395536" y="3073524"/>
            <a:ext cx="8424936" cy="64807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أريد الاستيقاظ مبكراً ولكن لا أحب ذلك – اريد إنقاص وزني ولكن لا أستطيع </a:t>
            </a:r>
            <a:endParaRPr kumimoji="0" lang="ar-EG" sz="2400" b="1" i="0" u="none" strike="noStrike" cap="none" normalizeH="0" baseline="0" dirty="0" smtClean="0">
              <a:ln>
                <a:noFill/>
              </a:ln>
              <a:solidFill>
                <a:schemeClr val="tx1"/>
              </a:solidFill>
              <a:effectLst/>
            </a:endParaRPr>
          </a:p>
        </p:txBody>
      </p:sp>
      <p:sp>
        <p:nvSpPr>
          <p:cNvPr id="13" name="AutoShape 3"/>
          <p:cNvSpPr>
            <a:spLocks noChangeArrowheads="1"/>
          </p:cNvSpPr>
          <p:nvPr/>
        </p:nvSpPr>
        <p:spPr bwMode="auto">
          <a:xfrm>
            <a:off x="2946822" y="4022899"/>
            <a:ext cx="3281362"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14" name="Group 3"/>
          <p:cNvGrpSpPr>
            <a:grpSpLocks/>
          </p:cNvGrpSpPr>
          <p:nvPr/>
        </p:nvGrpSpPr>
        <p:grpSpPr bwMode="auto">
          <a:xfrm>
            <a:off x="2946822" y="3793604"/>
            <a:ext cx="3216275" cy="545086"/>
            <a:chOff x="1" y="-37207"/>
            <a:chExt cx="6432552" cy="545086"/>
          </a:xfrm>
        </p:grpSpPr>
        <p:sp>
          <p:nvSpPr>
            <p:cNvPr id="15" name="AutoShape 3"/>
            <p:cNvSpPr>
              <a:spLocks noChangeArrowheads="1"/>
            </p:cNvSpPr>
            <p:nvPr/>
          </p:nvSpPr>
          <p:spPr bwMode="auto">
            <a:xfrm>
              <a:off x="1" y="0"/>
              <a:ext cx="6432552"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6" name="Rectangle 13"/>
            <p:cNvSpPr>
              <a:spLocks noChangeArrowheads="1"/>
            </p:cNvSpPr>
            <p:nvPr/>
          </p:nvSpPr>
          <p:spPr bwMode="auto">
            <a:xfrm>
              <a:off x="288029" y="-37207"/>
              <a:ext cx="6144520" cy="5450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700" b="1" dirty="0">
                  <a:solidFill>
                    <a:schemeClr val="bg1"/>
                  </a:solidFill>
                </a:rPr>
                <a:t>التقبل الإيجابي </a:t>
              </a:r>
              <a:endParaRPr lang="zh-CN" altLang="en-US" sz="2700" b="1" dirty="0">
                <a:solidFill>
                  <a:schemeClr val="bg1"/>
                </a:solidFill>
              </a:endParaRPr>
            </a:p>
          </p:txBody>
        </p:sp>
      </p:grpSp>
      <p:sp>
        <p:nvSpPr>
          <p:cNvPr id="17" name="Rounded Rectangle 16"/>
          <p:cNvSpPr/>
          <p:nvPr/>
        </p:nvSpPr>
        <p:spPr bwMode="auto">
          <a:xfrm>
            <a:off x="395536" y="4513684"/>
            <a:ext cx="8424936" cy="64807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أنا استطيع أن أحقق أهدافي – أنا قوي – أنا إنسان </a:t>
            </a:r>
            <a:r>
              <a:rPr lang="ar-EG" sz="2400" b="1" dirty="0" smtClean="0"/>
              <a:t>ممتاز....</a:t>
            </a:r>
            <a:endParaRPr kumimoji="0" lang="ar-EG" sz="2400" b="1" i="0" u="none" strike="noStrike" cap="none" normalizeH="0" baseline="0" dirty="0" smtClean="0">
              <a:ln>
                <a:noFill/>
              </a:ln>
              <a:solidFill>
                <a:schemeClr val="tx1"/>
              </a:solidFill>
              <a:effectLst/>
            </a:endParaRPr>
          </a:p>
        </p:txBody>
      </p:sp>
    </p:spTree>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fade">
                                      <p:cBhvr>
                                        <p:cTn id="12" dur="1000"/>
                                        <p:tgtEl>
                                          <p:spTgt spid="8194"/>
                                        </p:tgtEl>
                                      </p:cBhvr>
                                    </p:animEffect>
                                    <p:anim calcmode="lin" valueType="num">
                                      <p:cBhvr>
                                        <p:cTn id="13" dur="1000" fill="hold"/>
                                        <p:tgtEl>
                                          <p:spTgt spid="8194"/>
                                        </p:tgtEl>
                                        <p:attrNameLst>
                                          <p:attrName>ppt_x</p:attrName>
                                        </p:attrNameLst>
                                      </p:cBhvr>
                                      <p:tavLst>
                                        <p:tav tm="0">
                                          <p:val>
                                            <p:strVal val="#ppt_x"/>
                                          </p:val>
                                        </p:tav>
                                        <p:tav tm="100000">
                                          <p:val>
                                            <p:strVal val="#ppt_x"/>
                                          </p:val>
                                        </p:tav>
                                      </p:tavLst>
                                    </p:anim>
                                    <p:anim calcmode="lin" valueType="num">
                                      <p:cBhvr>
                                        <p:cTn id="14" dur="1000" fill="hold"/>
                                        <p:tgtEl>
                                          <p:spTgt spid="819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fade">
                                      <p:cBhvr>
                                        <p:cTn id="17" dur="1000"/>
                                        <p:tgtEl>
                                          <p:spTgt spid="8195"/>
                                        </p:tgtEl>
                                      </p:cBhvr>
                                    </p:animEffect>
                                    <p:anim calcmode="lin" valueType="num">
                                      <p:cBhvr>
                                        <p:cTn id="18" dur="1000" fill="hold"/>
                                        <p:tgtEl>
                                          <p:spTgt spid="8195"/>
                                        </p:tgtEl>
                                        <p:attrNameLst>
                                          <p:attrName>ppt_x</p:attrName>
                                        </p:attrNameLst>
                                      </p:cBhvr>
                                      <p:tavLst>
                                        <p:tav tm="0">
                                          <p:val>
                                            <p:strVal val="#ppt_x"/>
                                          </p:val>
                                        </p:tav>
                                        <p:tav tm="100000">
                                          <p:val>
                                            <p:strVal val="#ppt_x"/>
                                          </p:val>
                                        </p:tav>
                                      </p:tavLst>
                                    </p:anim>
                                    <p:anim calcmode="lin" valueType="num">
                                      <p:cBhvr>
                                        <p:cTn id="19" dur="1000" fill="hold"/>
                                        <p:tgtEl>
                                          <p:spTgt spid="8195"/>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par>
                                <p:cTn id="31" presetID="47"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42"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anim calcmode="lin" valueType="num">
                                      <p:cBhvr>
                                        <p:cTn id="40" dur="1000" fill="hold"/>
                                        <p:tgtEl>
                                          <p:spTgt spid="13"/>
                                        </p:tgtEl>
                                        <p:attrNameLst>
                                          <p:attrName>ppt_x</p:attrName>
                                        </p:attrNameLst>
                                      </p:cBhvr>
                                      <p:tavLst>
                                        <p:tav tm="0">
                                          <p:val>
                                            <p:strVal val="#ppt_x"/>
                                          </p:val>
                                        </p:tav>
                                        <p:tav tm="100000">
                                          <p:val>
                                            <p:strVal val="#ppt_x"/>
                                          </p:val>
                                        </p:tav>
                                      </p:tavLst>
                                    </p:anim>
                                    <p:anim calcmode="lin" valueType="num">
                                      <p:cBhvr>
                                        <p:cTn id="4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barn(inVertical)">
                                      <p:cBhvr>
                                        <p:cTn id="46" dur="500"/>
                                        <p:tgtEl>
                                          <p:spTgt spid="12"/>
                                        </p:tgtEl>
                                      </p:cBhvr>
                                    </p:animEffect>
                                  </p:childTnLst>
                                </p:cTn>
                              </p:par>
                              <p:par>
                                <p:cTn id="47" presetID="47" presetClass="entr" presetSubtype="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barn(inVertical)">
                                      <p:cBhvr>
                                        <p:cTn id="5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autoUpdateAnimBg="0"/>
      <p:bldP spid="8198" grpId="0" autoUpdateAnimBg="0"/>
      <p:bldP spid="2" grpId="0" animBg="1"/>
      <p:bldP spid="8" grpId="0" animBg="1" autoUpdateAnimBg="0"/>
      <p:bldP spid="12" grpId="0" animBg="1"/>
      <p:bldP spid="13" grpId="0" animBg="1" autoUpdateAnimBg="0"/>
      <p:bldP spid="17"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amond 6"/>
          <p:cNvSpPr/>
          <p:nvPr/>
        </p:nvSpPr>
        <p:spPr bwMode="auto">
          <a:xfrm>
            <a:off x="1043608" y="1537353"/>
            <a:ext cx="6696744" cy="3240360"/>
          </a:xfrm>
          <a:prstGeom prst="diamond">
            <a:avLst/>
          </a:prstGeom>
          <a:ln>
            <a:headEnd type="none" w="med" len="med"/>
            <a:tailEnd type="none" w="med" len="med"/>
          </a:ln>
          <a:effectLst>
            <a:glow rad="228600">
              <a:schemeClr val="accent1">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prst="slope"/>
          </a:sp3d>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2400" b="1" dirty="0" smtClean="0">
              <a:solidFill>
                <a:srgbClr val="7030A0"/>
              </a:solidFill>
              <a:latin typeface="Arial" pitchFamily="34" charset="0"/>
              <a:ea typeface="SimSun" pitchFamily="2" charset="-122"/>
            </a:endParaRPr>
          </a:p>
          <a:p>
            <a:pPr algn="ctr" rtl="1"/>
            <a:r>
              <a:rPr lang="ar-EG" sz="5400" b="1" dirty="0" smtClean="0">
                <a:solidFill>
                  <a:schemeClr val="bg1"/>
                </a:solidFill>
                <a:latin typeface="Arial" pitchFamily="34" charset="0"/>
                <a:ea typeface="SimSun" pitchFamily="2" charset="-122"/>
              </a:rPr>
              <a:t>تمرين</a:t>
            </a:r>
            <a:endParaRPr kumimoji="0" lang="ar-EG" sz="5400" b="1" i="0" u="none" strike="noStrike" cap="none" normalizeH="0" baseline="0" dirty="0" smtClean="0">
              <a:ln>
                <a:noFill/>
              </a:ln>
              <a:solidFill>
                <a:schemeClr val="bg1"/>
              </a:solidFill>
              <a:effectLst/>
              <a:latin typeface="Arial" pitchFamily="34" charset="0"/>
              <a:ea typeface="SimSun" pitchFamily="2" charset="-122"/>
            </a:endParaRPr>
          </a:p>
        </p:txBody>
      </p:sp>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التوازن في الحياة</a:t>
            </a:r>
          </a:p>
        </p:txBody>
      </p:sp>
    </p:spTree>
    <p:extLst>
      <p:ext uri="{BB962C8B-B14F-4D97-AF65-F5344CB8AC3E}">
        <p14:creationId xmlns:p14="http://schemas.microsoft.com/office/powerpoint/2010/main" xmlns="" val="422164247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83568" y="1657367"/>
            <a:ext cx="7848872" cy="984109"/>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ضع </a:t>
            </a:r>
            <a:r>
              <a:rPr lang="ar-SA" sz="2800" b="1" dirty="0"/>
              <a:t>درجة الرضا على كل سلك بحيث يمثل صف مركز الإطار </a:t>
            </a:r>
            <a:endParaRPr lang="ar-EG" sz="2800" b="1" dirty="0" smtClean="0"/>
          </a:p>
          <a:p>
            <a:pPr algn="ctr" rtl="1"/>
            <a:r>
              <a:rPr lang="ar-SA" sz="2800" b="1" dirty="0" smtClean="0"/>
              <a:t>(</a:t>
            </a:r>
            <a:r>
              <a:rPr lang="ar-SA" sz="2800" b="1" dirty="0"/>
              <a:t>عدم الرضا) و10 نهاية سلك (الرضا التام</a:t>
            </a:r>
            <a:r>
              <a:rPr lang="ar-SA" sz="2800" b="1" dirty="0" smtClean="0"/>
              <a:t>)</a:t>
            </a:r>
            <a:endParaRPr lang="ar-SA" sz="2800" b="1" dirty="0"/>
          </a:p>
        </p:txBody>
      </p:sp>
      <p:sp>
        <p:nvSpPr>
          <p:cNvPr id="6" name="Rectangle 5"/>
          <p:cNvSpPr/>
          <p:nvPr/>
        </p:nvSpPr>
        <p:spPr bwMode="auto">
          <a:xfrm>
            <a:off x="683568" y="3517574"/>
            <a:ext cx="7848872" cy="99611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صل </a:t>
            </a:r>
            <a:r>
              <a:rPr lang="ar-SA" sz="2800" b="1" dirty="0"/>
              <a:t>النقاط التي وضعت على الأسلاك واكتشف </a:t>
            </a:r>
            <a:endParaRPr lang="ar-EG" sz="2800" b="1" dirty="0" smtClean="0"/>
          </a:p>
          <a:p>
            <a:pPr algn="ctr" rtl="1"/>
            <a:r>
              <a:rPr lang="ar-SA" sz="2800" b="1" dirty="0" smtClean="0"/>
              <a:t>هل </a:t>
            </a:r>
            <a:r>
              <a:rPr lang="ar-SA" sz="2800" b="1" dirty="0"/>
              <a:t>إطارك مستدير أم منبعج ؟!</a:t>
            </a:r>
          </a:p>
        </p:txBody>
      </p:sp>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التوازن في الحياة</a:t>
            </a:r>
          </a:p>
        </p:txBody>
      </p:sp>
    </p:spTree>
    <p:extLst>
      <p:ext uri="{BB962C8B-B14F-4D97-AF65-F5344CB8AC3E}">
        <p14:creationId xmlns:p14="http://schemas.microsoft.com/office/powerpoint/2010/main" xmlns="" val="416630975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utoUpdateAnimBg="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83568" y="1657367"/>
            <a:ext cx="7848872" cy="84009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400" b="1" dirty="0" smtClean="0"/>
          </a:p>
          <a:p>
            <a:pPr algn="ctr" rtl="1"/>
            <a:r>
              <a:rPr lang="ar-SA" sz="2800" b="1" dirty="0" smtClean="0"/>
              <a:t>حلل </a:t>
            </a:r>
            <a:r>
              <a:rPr lang="ar-SA" sz="2800" b="1" dirty="0"/>
              <a:t>الإطار من حيث جوانب لقصور والرضا</a:t>
            </a:r>
          </a:p>
        </p:txBody>
      </p:sp>
      <p:sp>
        <p:nvSpPr>
          <p:cNvPr id="6" name="Rectangle 5"/>
          <p:cNvSpPr/>
          <p:nvPr/>
        </p:nvSpPr>
        <p:spPr bwMode="auto">
          <a:xfrm>
            <a:off x="683568" y="2797494"/>
            <a:ext cx="7848872" cy="84009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400" b="1" dirty="0" smtClean="0"/>
          </a:p>
          <a:p>
            <a:pPr algn="ctr" rtl="1"/>
            <a:r>
              <a:rPr lang="ar-SA" sz="2800" b="1" dirty="0"/>
              <a:t>حدد الجوانب التي تحتاج إلى مزيد من التركيز</a:t>
            </a:r>
            <a:endParaRPr lang="ar-EG" sz="2800" b="1" dirty="0" smtClean="0"/>
          </a:p>
        </p:txBody>
      </p:sp>
      <p:sp>
        <p:nvSpPr>
          <p:cNvPr id="7" name="Rectangle 6"/>
          <p:cNvSpPr/>
          <p:nvPr/>
        </p:nvSpPr>
        <p:spPr bwMode="auto">
          <a:xfrm>
            <a:off x="683568" y="3937620"/>
            <a:ext cx="7848872" cy="840093"/>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endParaRPr lang="ar-EG" sz="1400" b="1" dirty="0" smtClean="0"/>
          </a:p>
          <a:p>
            <a:pPr algn="ctr" rtl="1"/>
            <a:r>
              <a:rPr lang="ar-SA" sz="2800" b="1" dirty="0"/>
              <a:t>أعد هذا التمرين وكرره دورياً ،( شهريا مثلا)</a:t>
            </a:r>
          </a:p>
        </p:txBody>
      </p:sp>
      <p:sp>
        <p:nvSpPr>
          <p:cNvPr id="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التوازن في الحياة</a:t>
            </a:r>
          </a:p>
        </p:txBody>
      </p:sp>
    </p:spTree>
    <p:extLst>
      <p:ext uri="{BB962C8B-B14F-4D97-AF65-F5344CB8AC3E}">
        <p14:creationId xmlns:p14="http://schemas.microsoft.com/office/powerpoint/2010/main" xmlns="" val="373224821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utoUpdateAnimBg="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2"/>
          <p:cNvGrpSpPr>
            <a:grpSpLocks/>
          </p:cNvGrpSpPr>
          <p:nvPr/>
        </p:nvGrpSpPr>
        <p:grpSpPr bwMode="auto">
          <a:xfrm>
            <a:off x="4848226" y="1576917"/>
            <a:ext cx="3482975" cy="2987146"/>
            <a:chOff x="2778" y="1184"/>
            <a:chExt cx="2194" cy="2258"/>
          </a:xfrm>
        </p:grpSpPr>
        <p:sp>
          <p:nvSpPr>
            <p:cNvPr id="9" name="Rectangle 6"/>
            <p:cNvSpPr>
              <a:spLocks noChangeArrowheads="1"/>
            </p:cNvSpPr>
            <p:nvPr/>
          </p:nvSpPr>
          <p:spPr bwMode="auto">
            <a:xfrm>
              <a:off x="2778" y="2233"/>
              <a:ext cx="2194" cy="141"/>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العبادة                                                      المال</a:t>
              </a:r>
              <a:endParaRPr lang="en-US" sz="1800" dirty="0">
                <a:cs typeface="AL-Mohanad Bold" pitchFamily="2" charset="-78"/>
              </a:endParaRPr>
            </a:p>
          </p:txBody>
        </p:sp>
        <p:sp>
          <p:nvSpPr>
            <p:cNvPr id="10" name="Rectangle 10"/>
            <p:cNvSpPr>
              <a:spLocks noChangeArrowheads="1"/>
            </p:cNvSpPr>
            <p:nvPr/>
          </p:nvSpPr>
          <p:spPr bwMode="auto">
            <a:xfrm rot="-2843455">
              <a:off x="2762" y="2233"/>
              <a:ext cx="2194" cy="141"/>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الأسرة                                                  الوالدين</a:t>
              </a:r>
              <a:endParaRPr lang="en-US" sz="1800" dirty="0">
                <a:cs typeface="AL-Mohanad Bold" pitchFamily="2" charset="-78"/>
              </a:endParaRPr>
            </a:p>
          </p:txBody>
        </p:sp>
        <p:sp>
          <p:nvSpPr>
            <p:cNvPr id="11" name="Rectangle 11"/>
            <p:cNvSpPr>
              <a:spLocks noChangeArrowheads="1"/>
            </p:cNvSpPr>
            <p:nvPr/>
          </p:nvSpPr>
          <p:spPr bwMode="auto">
            <a:xfrm rot="-5400000">
              <a:off x="2727" y="2238"/>
              <a:ext cx="2258" cy="149"/>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العلاقات                                                 الصحة</a:t>
              </a:r>
              <a:endParaRPr lang="en-US" sz="1800" dirty="0">
                <a:cs typeface="AL-Mohanad Bold" pitchFamily="2" charset="-78"/>
              </a:endParaRPr>
            </a:p>
          </p:txBody>
        </p:sp>
        <p:sp>
          <p:nvSpPr>
            <p:cNvPr id="12" name="Rectangle 12"/>
            <p:cNvSpPr>
              <a:spLocks noChangeArrowheads="1"/>
            </p:cNvSpPr>
            <p:nvPr/>
          </p:nvSpPr>
          <p:spPr bwMode="auto">
            <a:xfrm rot="2700000">
              <a:off x="2772" y="2235"/>
              <a:ext cx="2194" cy="141"/>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العمل                                           خدمة المجتمع</a:t>
              </a:r>
              <a:endParaRPr lang="en-US" sz="1800" dirty="0">
                <a:cs typeface="AL-Mohanad Bold" pitchFamily="2" charset="-78"/>
              </a:endParaRPr>
            </a:p>
          </p:txBody>
        </p:sp>
      </p:grpSp>
      <p:grpSp>
        <p:nvGrpSpPr>
          <p:cNvPr id="13" name="Group 23"/>
          <p:cNvGrpSpPr>
            <a:grpSpLocks/>
          </p:cNvGrpSpPr>
          <p:nvPr/>
        </p:nvGrpSpPr>
        <p:grpSpPr bwMode="auto">
          <a:xfrm>
            <a:off x="4449764" y="1314979"/>
            <a:ext cx="4324350" cy="3737240"/>
            <a:chOff x="2527" y="978"/>
            <a:chExt cx="2724" cy="2825"/>
          </a:xfrm>
        </p:grpSpPr>
        <p:sp>
          <p:nvSpPr>
            <p:cNvPr id="14" name="Oval 5"/>
            <p:cNvSpPr>
              <a:spLocks noChangeArrowheads="1"/>
            </p:cNvSpPr>
            <p:nvPr/>
          </p:nvSpPr>
          <p:spPr bwMode="auto">
            <a:xfrm>
              <a:off x="2777" y="1192"/>
              <a:ext cx="2170" cy="2225"/>
            </a:xfrm>
            <a:prstGeom prst="ellipse">
              <a:avLst/>
            </a:prstGeom>
            <a:noFill/>
            <a:ln w="9525">
              <a:solidFill>
                <a:schemeClr val="hlink"/>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ar-EG"/>
            </a:p>
          </p:txBody>
        </p:sp>
        <p:sp>
          <p:nvSpPr>
            <p:cNvPr id="15" name="Text Box 13"/>
            <p:cNvSpPr txBox="1">
              <a:spLocks noChangeArrowheads="1"/>
            </p:cNvSpPr>
            <p:nvPr/>
          </p:nvSpPr>
          <p:spPr bwMode="auto">
            <a:xfrm>
              <a:off x="3746" y="2153"/>
              <a:ext cx="218"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t>0</a:t>
              </a:r>
              <a:endParaRPr lang="en-US"/>
            </a:p>
          </p:txBody>
        </p:sp>
        <p:sp>
          <p:nvSpPr>
            <p:cNvPr id="16" name="Text Box 14"/>
            <p:cNvSpPr txBox="1">
              <a:spLocks noChangeArrowheads="1"/>
            </p:cNvSpPr>
            <p:nvPr/>
          </p:nvSpPr>
          <p:spPr bwMode="auto">
            <a:xfrm>
              <a:off x="4931" y="2162"/>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17" name="Text Box 15"/>
            <p:cNvSpPr txBox="1">
              <a:spLocks noChangeArrowheads="1"/>
            </p:cNvSpPr>
            <p:nvPr/>
          </p:nvSpPr>
          <p:spPr bwMode="auto">
            <a:xfrm>
              <a:off x="2849" y="1351"/>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18" name="Text Box 16"/>
            <p:cNvSpPr txBox="1">
              <a:spLocks noChangeArrowheads="1"/>
            </p:cNvSpPr>
            <p:nvPr/>
          </p:nvSpPr>
          <p:spPr bwMode="auto">
            <a:xfrm>
              <a:off x="2527" y="2164"/>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19" name="Text Box 17"/>
            <p:cNvSpPr txBox="1">
              <a:spLocks noChangeArrowheads="1"/>
            </p:cNvSpPr>
            <p:nvPr/>
          </p:nvSpPr>
          <p:spPr bwMode="auto">
            <a:xfrm>
              <a:off x="2835" y="3002"/>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20" name="Text Box 18"/>
            <p:cNvSpPr txBox="1">
              <a:spLocks noChangeArrowheads="1"/>
            </p:cNvSpPr>
            <p:nvPr/>
          </p:nvSpPr>
          <p:spPr bwMode="auto">
            <a:xfrm>
              <a:off x="3729" y="3454"/>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21" name="Text Box 19"/>
            <p:cNvSpPr txBox="1">
              <a:spLocks noChangeArrowheads="1"/>
            </p:cNvSpPr>
            <p:nvPr/>
          </p:nvSpPr>
          <p:spPr bwMode="auto">
            <a:xfrm>
              <a:off x="4568" y="3038"/>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22" name="Text Box 20"/>
            <p:cNvSpPr txBox="1">
              <a:spLocks noChangeArrowheads="1"/>
            </p:cNvSpPr>
            <p:nvPr/>
          </p:nvSpPr>
          <p:spPr bwMode="auto">
            <a:xfrm>
              <a:off x="3714" y="978"/>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23" name="Text Box 21"/>
            <p:cNvSpPr txBox="1">
              <a:spLocks noChangeArrowheads="1"/>
            </p:cNvSpPr>
            <p:nvPr/>
          </p:nvSpPr>
          <p:spPr bwMode="auto">
            <a:xfrm>
              <a:off x="4480" y="1302"/>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grpSp>
      <p:sp>
        <p:nvSpPr>
          <p:cNvPr id="24" name="Freeform 56"/>
          <p:cNvSpPr>
            <a:spLocks/>
          </p:cNvSpPr>
          <p:nvPr/>
        </p:nvSpPr>
        <p:spPr bwMode="auto">
          <a:xfrm>
            <a:off x="1033464" y="2075657"/>
            <a:ext cx="2498725" cy="1996281"/>
          </a:xfrm>
          <a:custGeom>
            <a:avLst/>
            <a:gdLst>
              <a:gd name="T0" fmla="*/ 546874700 w 1574"/>
              <a:gd name="T1" fmla="*/ 100806229 h 1509"/>
              <a:gd name="T2" fmla="*/ 526713450 w 1574"/>
              <a:gd name="T3" fmla="*/ 398184604 h 1509"/>
              <a:gd name="T4" fmla="*/ 367942813 w 1574"/>
              <a:gd name="T5" fmla="*/ 519152079 h 1509"/>
              <a:gd name="T6" fmla="*/ 148690013 w 1574"/>
              <a:gd name="T7" fmla="*/ 756046717 h 1509"/>
              <a:gd name="T8" fmla="*/ 108367513 w 1574"/>
              <a:gd name="T9" fmla="*/ 877014192 h 1509"/>
              <a:gd name="T10" fmla="*/ 90725625 w 1574"/>
              <a:gd name="T11" fmla="*/ 934976980 h 1509"/>
              <a:gd name="T12" fmla="*/ 70564375 w 1574"/>
              <a:gd name="T13" fmla="*/ 995460717 h 1509"/>
              <a:gd name="T14" fmla="*/ 307459063 w 1574"/>
              <a:gd name="T15" fmla="*/ 2028724564 h 1509"/>
              <a:gd name="T16" fmla="*/ 347781563 w 1574"/>
              <a:gd name="T17" fmla="*/ 2147483647 h 1509"/>
              <a:gd name="T18" fmla="*/ 965220638 w 1574"/>
              <a:gd name="T19" fmla="*/ 2147483647 h 1509"/>
              <a:gd name="T20" fmla="*/ 1282760325 w 1574"/>
              <a:gd name="T21" fmla="*/ 2147483647 h 1509"/>
              <a:gd name="T22" fmla="*/ 2147483647 w 1574"/>
              <a:gd name="T23" fmla="*/ 2147483647 h 1509"/>
              <a:gd name="T24" fmla="*/ 2147483647 w 1574"/>
              <a:gd name="T25" fmla="*/ 2147483647 h 1509"/>
              <a:gd name="T26" fmla="*/ 2147483647 w 1574"/>
              <a:gd name="T27" fmla="*/ 2147483647 h 1509"/>
              <a:gd name="T28" fmla="*/ 2147483647 w 1574"/>
              <a:gd name="T29" fmla="*/ 2147483647 h 1509"/>
              <a:gd name="T30" fmla="*/ 2147483647 w 1574"/>
              <a:gd name="T31" fmla="*/ 2147483647 h 1509"/>
              <a:gd name="T32" fmla="*/ 2147483647 w 1574"/>
              <a:gd name="T33" fmla="*/ 1552415926 h 1509"/>
              <a:gd name="T34" fmla="*/ 2147483647 w 1574"/>
              <a:gd name="T35" fmla="*/ 1313000338 h 1509"/>
              <a:gd name="T36" fmla="*/ 2147483647 w 1574"/>
              <a:gd name="T37" fmla="*/ 934976980 h 1509"/>
              <a:gd name="T38" fmla="*/ 2147483647 w 1574"/>
              <a:gd name="T39" fmla="*/ 698082342 h 1509"/>
              <a:gd name="T40" fmla="*/ 2147483647 w 1574"/>
              <a:gd name="T41" fmla="*/ 458668342 h 1509"/>
              <a:gd name="T42" fmla="*/ 2147483647 w 1574"/>
              <a:gd name="T43" fmla="*/ 0 h 1509"/>
              <a:gd name="T44" fmla="*/ 2147483647 w 1574"/>
              <a:gd name="T45" fmla="*/ 40322492 h 1509"/>
              <a:gd name="T46" fmla="*/ 2147483647 w 1574"/>
              <a:gd name="T47" fmla="*/ 120967475 h 1509"/>
              <a:gd name="T48" fmla="*/ 2038807200 w 1574"/>
              <a:gd name="T49" fmla="*/ 378023359 h 1509"/>
              <a:gd name="T50" fmla="*/ 1738907813 w 1574"/>
              <a:gd name="T51" fmla="*/ 577114867 h 1509"/>
              <a:gd name="T52" fmla="*/ 1063505938 w 1574"/>
              <a:gd name="T53" fmla="*/ 418345850 h 1509"/>
              <a:gd name="T54" fmla="*/ 546874700 w 1574"/>
              <a:gd name="T55" fmla="*/ 100806229 h 150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74" h="1509">
                <a:moveTo>
                  <a:pt x="217" y="40"/>
                </a:moveTo>
                <a:cubicBezTo>
                  <a:pt x="214" y="79"/>
                  <a:pt x="225" y="122"/>
                  <a:pt x="209" y="158"/>
                </a:cubicBezTo>
                <a:cubicBezTo>
                  <a:pt x="199" y="182"/>
                  <a:pt x="167" y="190"/>
                  <a:pt x="146" y="206"/>
                </a:cubicBezTo>
                <a:cubicBezTo>
                  <a:pt x="112" y="232"/>
                  <a:pt x="89" y="270"/>
                  <a:pt x="59" y="300"/>
                </a:cubicBezTo>
                <a:cubicBezTo>
                  <a:pt x="54" y="316"/>
                  <a:pt x="48" y="332"/>
                  <a:pt x="43" y="348"/>
                </a:cubicBezTo>
                <a:cubicBezTo>
                  <a:pt x="41" y="356"/>
                  <a:pt x="38" y="363"/>
                  <a:pt x="36" y="371"/>
                </a:cubicBezTo>
                <a:cubicBezTo>
                  <a:pt x="33" y="379"/>
                  <a:pt x="28" y="395"/>
                  <a:pt x="28" y="395"/>
                </a:cubicBezTo>
                <a:cubicBezTo>
                  <a:pt x="33" y="584"/>
                  <a:pt x="0" y="683"/>
                  <a:pt x="122" y="805"/>
                </a:cubicBezTo>
                <a:cubicBezTo>
                  <a:pt x="165" y="935"/>
                  <a:pt x="122" y="798"/>
                  <a:pt x="138" y="1160"/>
                </a:cubicBezTo>
                <a:cubicBezTo>
                  <a:pt x="143" y="1285"/>
                  <a:pt x="273" y="1417"/>
                  <a:pt x="383" y="1460"/>
                </a:cubicBezTo>
                <a:cubicBezTo>
                  <a:pt x="408" y="1470"/>
                  <a:pt x="502" y="1476"/>
                  <a:pt x="509" y="1476"/>
                </a:cubicBezTo>
                <a:cubicBezTo>
                  <a:pt x="651" y="1480"/>
                  <a:pt x="793" y="1481"/>
                  <a:pt x="935" y="1484"/>
                </a:cubicBezTo>
                <a:cubicBezTo>
                  <a:pt x="988" y="1505"/>
                  <a:pt x="1002" y="1509"/>
                  <a:pt x="1061" y="1500"/>
                </a:cubicBezTo>
                <a:cubicBezTo>
                  <a:pt x="1124" y="1460"/>
                  <a:pt x="1172" y="1406"/>
                  <a:pt x="1235" y="1366"/>
                </a:cubicBezTo>
                <a:cubicBezTo>
                  <a:pt x="1255" y="1305"/>
                  <a:pt x="1301" y="1253"/>
                  <a:pt x="1338" y="1200"/>
                </a:cubicBezTo>
                <a:cubicBezTo>
                  <a:pt x="1366" y="1105"/>
                  <a:pt x="1345" y="1005"/>
                  <a:pt x="1338" y="908"/>
                </a:cubicBezTo>
                <a:cubicBezTo>
                  <a:pt x="1343" y="808"/>
                  <a:pt x="1333" y="657"/>
                  <a:pt x="1456" y="616"/>
                </a:cubicBezTo>
                <a:cubicBezTo>
                  <a:pt x="1481" y="583"/>
                  <a:pt x="1510" y="554"/>
                  <a:pt x="1535" y="521"/>
                </a:cubicBezTo>
                <a:cubicBezTo>
                  <a:pt x="1552" y="471"/>
                  <a:pt x="1565" y="424"/>
                  <a:pt x="1574" y="371"/>
                </a:cubicBezTo>
                <a:cubicBezTo>
                  <a:pt x="1572" y="354"/>
                  <a:pt x="1568" y="300"/>
                  <a:pt x="1558" y="277"/>
                </a:cubicBezTo>
                <a:cubicBezTo>
                  <a:pt x="1528" y="206"/>
                  <a:pt x="1416" y="189"/>
                  <a:pt x="1353" y="182"/>
                </a:cubicBezTo>
                <a:cubicBezTo>
                  <a:pt x="1255" y="114"/>
                  <a:pt x="1147" y="30"/>
                  <a:pt x="1030" y="0"/>
                </a:cubicBezTo>
                <a:cubicBezTo>
                  <a:pt x="1025" y="0"/>
                  <a:pt x="939" y="0"/>
                  <a:pt x="911" y="16"/>
                </a:cubicBezTo>
                <a:cubicBezTo>
                  <a:pt x="894" y="25"/>
                  <a:pt x="864" y="48"/>
                  <a:pt x="864" y="48"/>
                </a:cubicBezTo>
                <a:cubicBezTo>
                  <a:pt x="841" y="82"/>
                  <a:pt x="832" y="117"/>
                  <a:pt x="809" y="150"/>
                </a:cubicBezTo>
                <a:cubicBezTo>
                  <a:pt x="790" y="206"/>
                  <a:pt x="736" y="207"/>
                  <a:pt x="690" y="229"/>
                </a:cubicBezTo>
                <a:cubicBezTo>
                  <a:pt x="568" y="222"/>
                  <a:pt x="519" y="223"/>
                  <a:pt x="422" y="166"/>
                </a:cubicBezTo>
                <a:cubicBezTo>
                  <a:pt x="360" y="130"/>
                  <a:pt x="304" y="11"/>
                  <a:pt x="217" y="40"/>
                </a:cubicBezTo>
                <a:close/>
              </a:path>
            </a:pathLst>
          </a:custGeom>
          <a:ln>
            <a:headEnd/>
            <a:tailEnd/>
          </a:ln>
        </p:spPr>
        <p:style>
          <a:lnRef idx="2">
            <a:schemeClr val="accent2"/>
          </a:lnRef>
          <a:fillRef idx="1">
            <a:schemeClr val="lt1"/>
          </a:fillRef>
          <a:effectRef idx="0">
            <a:schemeClr val="accent2"/>
          </a:effectRef>
          <a:fontRef idx="minor">
            <a:schemeClr val="dk1"/>
          </a:fontRef>
        </p:style>
        <p:txBody>
          <a:bodyPr/>
          <a:lstStyle/>
          <a:p>
            <a:endParaRPr lang="ar-EG"/>
          </a:p>
        </p:txBody>
      </p:sp>
      <p:grpSp>
        <p:nvGrpSpPr>
          <p:cNvPr id="25" name="Group 60"/>
          <p:cNvGrpSpPr>
            <a:grpSpLocks/>
          </p:cNvGrpSpPr>
          <p:nvPr/>
        </p:nvGrpSpPr>
        <p:grpSpPr bwMode="auto">
          <a:xfrm>
            <a:off x="0" y="1313657"/>
            <a:ext cx="4386263" cy="3737240"/>
            <a:chOff x="0" y="993"/>
            <a:chExt cx="2763" cy="2825"/>
          </a:xfrm>
        </p:grpSpPr>
        <p:sp>
          <p:nvSpPr>
            <p:cNvPr id="26" name="Text Box 50"/>
            <p:cNvSpPr txBox="1">
              <a:spLocks noChangeArrowheads="1"/>
            </p:cNvSpPr>
            <p:nvPr/>
          </p:nvSpPr>
          <p:spPr bwMode="auto">
            <a:xfrm>
              <a:off x="0" y="2171"/>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grpSp>
          <p:nvGrpSpPr>
            <p:cNvPr id="27" name="Group 40"/>
            <p:cNvGrpSpPr>
              <a:grpSpLocks/>
            </p:cNvGrpSpPr>
            <p:nvPr/>
          </p:nvGrpSpPr>
          <p:grpSpPr bwMode="auto">
            <a:xfrm>
              <a:off x="290" y="1199"/>
              <a:ext cx="2194" cy="2258"/>
              <a:chOff x="2778" y="1184"/>
              <a:chExt cx="2194" cy="2258"/>
            </a:xfrm>
          </p:grpSpPr>
          <p:sp>
            <p:nvSpPr>
              <p:cNvPr id="36" name="Rectangle 41"/>
              <p:cNvSpPr>
                <a:spLocks noChangeArrowheads="1"/>
              </p:cNvSpPr>
              <p:nvPr/>
            </p:nvSpPr>
            <p:spPr bwMode="auto">
              <a:xfrm>
                <a:off x="2778" y="2233"/>
                <a:ext cx="2194" cy="141"/>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العبادة                                                      المال</a:t>
                </a:r>
                <a:endParaRPr lang="en-US" sz="1800" dirty="0">
                  <a:cs typeface="AL-Mohanad Bold" pitchFamily="2" charset="-78"/>
                </a:endParaRPr>
              </a:p>
            </p:txBody>
          </p:sp>
          <p:sp>
            <p:nvSpPr>
              <p:cNvPr id="37" name="Rectangle 42"/>
              <p:cNvSpPr>
                <a:spLocks noChangeArrowheads="1"/>
              </p:cNvSpPr>
              <p:nvPr/>
            </p:nvSpPr>
            <p:spPr bwMode="auto">
              <a:xfrm rot="-2843455">
                <a:off x="2762" y="2233"/>
                <a:ext cx="2194" cy="141"/>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ar-SA" sz="1800" dirty="0">
                    <a:cs typeface="AL-Mohanad Bold" pitchFamily="2" charset="-78"/>
                  </a:rPr>
                  <a:t>الأسرة                                                  الوالدين</a:t>
                </a:r>
                <a:endParaRPr lang="en-US" sz="1800" dirty="0">
                  <a:cs typeface="AL-Mohanad Bold" pitchFamily="2" charset="-78"/>
                </a:endParaRPr>
              </a:p>
            </p:txBody>
          </p:sp>
          <p:sp>
            <p:nvSpPr>
              <p:cNvPr id="38" name="Rectangle 43"/>
              <p:cNvSpPr>
                <a:spLocks noChangeArrowheads="1"/>
              </p:cNvSpPr>
              <p:nvPr/>
            </p:nvSpPr>
            <p:spPr bwMode="auto">
              <a:xfrm rot="-5400000">
                <a:off x="2727" y="2238"/>
                <a:ext cx="2258" cy="149"/>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العلاقات                                                 الصحة</a:t>
                </a:r>
                <a:endParaRPr lang="en-US" sz="1800" dirty="0">
                  <a:cs typeface="AL-Mohanad Bold" pitchFamily="2" charset="-78"/>
                </a:endParaRPr>
              </a:p>
            </p:txBody>
          </p:sp>
          <p:sp>
            <p:nvSpPr>
              <p:cNvPr id="39" name="Rectangle 44"/>
              <p:cNvSpPr>
                <a:spLocks noChangeArrowheads="1"/>
              </p:cNvSpPr>
              <p:nvPr/>
            </p:nvSpPr>
            <p:spPr bwMode="auto">
              <a:xfrm rot="2700000">
                <a:off x="2772" y="2235"/>
                <a:ext cx="2194" cy="141"/>
              </a:xfrm>
              <a:prstGeom prst="rect">
                <a:avLst/>
              </a:prstGeom>
              <a:ln/>
            </p:spPr>
            <p:style>
              <a:lnRef idx="2">
                <a:schemeClr val="dk1"/>
              </a:lnRef>
              <a:fillRef idx="1">
                <a:schemeClr val="lt1"/>
              </a:fillRef>
              <a:effectRef idx="0">
                <a:schemeClr val="dk1"/>
              </a:effectRef>
              <a:fontRef idx="minor">
                <a:schemeClr val="dk1"/>
              </a:fontRef>
            </p:style>
            <p:txBody>
              <a:bodyPr wrap="none" anchor="ctr"/>
              <a:lstStyle/>
              <a:p>
                <a:pPr algn="ctr"/>
                <a:r>
                  <a:rPr lang="ar-SA" sz="1800" dirty="0">
                    <a:cs typeface="AL-Mohanad Bold" pitchFamily="2" charset="-78"/>
                  </a:rPr>
                  <a:t>العمل                                           خدمة المجتمع</a:t>
                </a:r>
                <a:endParaRPr lang="en-US" sz="1800" dirty="0">
                  <a:cs typeface="AL-Mohanad Bold" pitchFamily="2" charset="-78"/>
                </a:endParaRPr>
              </a:p>
            </p:txBody>
          </p:sp>
        </p:grpSp>
        <p:sp>
          <p:nvSpPr>
            <p:cNvPr id="28" name="Text Box 47"/>
            <p:cNvSpPr txBox="1">
              <a:spLocks noChangeArrowheads="1"/>
            </p:cNvSpPr>
            <p:nvPr/>
          </p:nvSpPr>
          <p:spPr bwMode="auto">
            <a:xfrm>
              <a:off x="1258" y="2168"/>
              <a:ext cx="218"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t>0</a:t>
              </a:r>
              <a:endParaRPr lang="en-US"/>
            </a:p>
          </p:txBody>
        </p:sp>
        <p:sp>
          <p:nvSpPr>
            <p:cNvPr id="29" name="Text Box 48"/>
            <p:cNvSpPr txBox="1">
              <a:spLocks noChangeArrowheads="1"/>
            </p:cNvSpPr>
            <p:nvPr/>
          </p:nvSpPr>
          <p:spPr bwMode="auto">
            <a:xfrm>
              <a:off x="2443" y="2177"/>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0" name="Text Box 49"/>
            <p:cNvSpPr txBox="1">
              <a:spLocks noChangeArrowheads="1"/>
            </p:cNvSpPr>
            <p:nvPr/>
          </p:nvSpPr>
          <p:spPr bwMode="auto">
            <a:xfrm>
              <a:off x="361" y="1366"/>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1" name="Text Box 51"/>
            <p:cNvSpPr txBox="1">
              <a:spLocks noChangeArrowheads="1"/>
            </p:cNvSpPr>
            <p:nvPr/>
          </p:nvSpPr>
          <p:spPr bwMode="auto">
            <a:xfrm>
              <a:off x="347" y="3017"/>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2" name="Text Box 52"/>
            <p:cNvSpPr txBox="1">
              <a:spLocks noChangeArrowheads="1"/>
            </p:cNvSpPr>
            <p:nvPr/>
          </p:nvSpPr>
          <p:spPr bwMode="auto">
            <a:xfrm>
              <a:off x="1241" y="3469"/>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3" name="Text Box 53"/>
            <p:cNvSpPr txBox="1">
              <a:spLocks noChangeArrowheads="1"/>
            </p:cNvSpPr>
            <p:nvPr/>
          </p:nvSpPr>
          <p:spPr bwMode="auto">
            <a:xfrm>
              <a:off x="2080" y="3053"/>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4" name="Text Box 54"/>
            <p:cNvSpPr txBox="1">
              <a:spLocks noChangeArrowheads="1"/>
            </p:cNvSpPr>
            <p:nvPr/>
          </p:nvSpPr>
          <p:spPr bwMode="auto">
            <a:xfrm>
              <a:off x="1226" y="993"/>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sp>
          <p:nvSpPr>
            <p:cNvPr id="35" name="Text Box 55"/>
            <p:cNvSpPr txBox="1">
              <a:spLocks noChangeArrowheads="1"/>
            </p:cNvSpPr>
            <p:nvPr/>
          </p:nvSpPr>
          <p:spPr bwMode="auto">
            <a:xfrm>
              <a:off x="1992" y="1317"/>
              <a:ext cx="320"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r>
                <a:rPr lang="ar-SA">
                  <a:solidFill>
                    <a:srgbClr val="FFFFFF"/>
                  </a:solidFill>
                </a:rPr>
                <a:t>10</a:t>
              </a:r>
              <a:endParaRPr lang="en-US">
                <a:solidFill>
                  <a:srgbClr val="FFFFFF"/>
                </a:solidFill>
              </a:endParaRPr>
            </a:p>
          </p:txBody>
        </p:sp>
      </p:grpSp>
      <p:sp>
        <p:nvSpPr>
          <p:cNvPr id="40"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عجلة التوازن</a:t>
            </a:r>
          </a:p>
        </p:txBody>
      </p:sp>
    </p:spTree>
    <p:extLst>
      <p:ext uri="{BB962C8B-B14F-4D97-AF65-F5344CB8AC3E}">
        <p14:creationId xmlns:p14="http://schemas.microsoft.com/office/powerpoint/2010/main" xmlns="" val="7708024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ox(i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dissolv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dissolve">
                                      <p:cBhvr>
                                        <p:cTn id="22" dur="500"/>
                                        <p:tgtEl>
                                          <p:spTgt spid="24"/>
                                        </p:tgtEl>
                                      </p:cBhvr>
                                    </p:animEffect>
                                  </p:childTnLst>
                                </p:cTn>
                              </p:par>
                            </p:childTnLst>
                          </p:cTn>
                        </p:par>
                        <p:par>
                          <p:cTn id="23" fill="hold">
                            <p:stCondLst>
                              <p:cond delay="500"/>
                            </p:stCondLst>
                            <p:childTnLst>
                              <p:par>
                                <p:cTn id="24" presetID="2" presetClass="entr" presetSubtype="8"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anim calcmode="lin" valueType="num">
                                      <p:cBhvr additive="base">
                                        <p:cTn id="26" dur="500" fill="hold"/>
                                        <p:tgtEl>
                                          <p:spTgt spid="40"/>
                                        </p:tgtEl>
                                        <p:attrNameLst>
                                          <p:attrName>ppt_x</p:attrName>
                                        </p:attrNameLst>
                                      </p:cBhvr>
                                      <p:tavLst>
                                        <p:tav tm="0">
                                          <p:val>
                                            <p:strVal val="0-#ppt_w/2"/>
                                          </p:val>
                                        </p:tav>
                                        <p:tav tm="100000">
                                          <p:val>
                                            <p:strVal val="#ppt_x"/>
                                          </p:val>
                                        </p:tav>
                                      </p:tavLst>
                                    </p:anim>
                                    <p:anim calcmode="lin" valueType="num">
                                      <p:cBhvr additive="base">
                                        <p:cTn id="27" dur="50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40" grpId="0" autoUpdateAnimBg="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7" name="Group 3"/>
          <p:cNvGrpSpPr>
            <a:grpSpLocks/>
          </p:cNvGrpSpPr>
          <p:nvPr/>
        </p:nvGrpSpPr>
        <p:grpSpPr bwMode="auto">
          <a:xfrm>
            <a:off x="2177826" y="2167227"/>
            <a:ext cx="4770439" cy="571500"/>
            <a:chOff x="240" y="0"/>
            <a:chExt cx="3005" cy="432"/>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49"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المجال الذي سأعمل به وأتجه إليه</a:t>
              </a:r>
            </a:p>
          </p:txBody>
        </p:sp>
        <p:sp>
          <p:nvSpPr>
            <p:cNvPr id="6151" name="Text Box 7"/>
            <p:cNvSpPr txBox="1">
              <a:spLocks noChangeArrowheads="1"/>
            </p:cNvSpPr>
            <p:nvPr/>
          </p:nvSpPr>
          <p:spPr bwMode="auto">
            <a:xfrm>
              <a:off x="2938"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6152" name="Group 8"/>
          <p:cNvGrpSpPr>
            <a:grpSpLocks/>
          </p:cNvGrpSpPr>
          <p:nvPr/>
        </p:nvGrpSpPr>
        <p:grpSpPr bwMode="auto">
          <a:xfrm>
            <a:off x="2177826" y="2865727"/>
            <a:ext cx="4770439" cy="571500"/>
            <a:chOff x="240" y="0"/>
            <a:chExt cx="3005" cy="432"/>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54"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251" y="110"/>
              <a:ext cx="256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رؤيتي و رسالتي في الحياة</a:t>
              </a:r>
            </a:p>
          </p:txBody>
        </p:sp>
        <p:sp>
          <p:nvSpPr>
            <p:cNvPr id="6156" name="Text Box 12"/>
            <p:cNvSpPr txBox="1">
              <a:spLocks noChangeArrowheads="1"/>
            </p:cNvSpPr>
            <p:nvPr/>
          </p:nvSpPr>
          <p:spPr bwMode="auto">
            <a:xfrm>
              <a:off x="2916"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6157" name="Group 13"/>
          <p:cNvGrpSpPr>
            <a:grpSpLocks/>
          </p:cNvGrpSpPr>
          <p:nvPr/>
        </p:nvGrpSpPr>
        <p:grpSpPr bwMode="auto">
          <a:xfrm>
            <a:off x="2177826" y="3564227"/>
            <a:ext cx="4770439" cy="571500"/>
            <a:chOff x="240" y="0"/>
            <a:chExt cx="3005" cy="432"/>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59"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أدواري وأهدافي الشخصية</a:t>
              </a:r>
            </a:p>
          </p:txBody>
        </p:sp>
        <p:sp>
          <p:nvSpPr>
            <p:cNvPr id="6161" name="Text Box 17"/>
            <p:cNvSpPr txBox="1">
              <a:spLocks noChangeArrowheads="1"/>
            </p:cNvSpPr>
            <p:nvPr/>
          </p:nvSpPr>
          <p:spPr bwMode="auto">
            <a:xfrm>
              <a:off x="2916"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sp>
        <p:nvSpPr>
          <p:cNvPr id="2" name="Rectangle 1"/>
          <p:cNvSpPr/>
          <p:nvPr/>
        </p:nvSpPr>
        <p:spPr>
          <a:xfrm>
            <a:off x="3491880" y="913284"/>
            <a:ext cx="5646097" cy="437043"/>
          </a:xfrm>
          <a:prstGeom prst="rect">
            <a:avLst/>
          </a:prstGeom>
        </p:spPr>
        <p:txBody>
          <a:bodyPr wrap="none">
            <a:spAutoFit/>
          </a:bodyPr>
          <a:lstStyle/>
          <a:p>
            <a:pPr marL="609600" indent="-609600" algn="l" rtl="1">
              <a:lnSpc>
                <a:spcPct val="70000"/>
              </a:lnSpc>
              <a:spcBef>
                <a:spcPct val="30000"/>
              </a:spcBef>
              <a:spcAft>
                <a:spcPct val="10000"/>
              </a:spcAft>
            </a:pPr>
            <a:r>
              <a:rPr lang="ar-SA" sz="3200" dirty="0">
                <a:solidFill>
                  <a:schemeClr val="accent4"/>
                </a:solidFill>
              </a:rPr>
              <a:t>التهديف: أين أريد أن أكون؟ يستلزم تحديد:</a:t>
            </a:r>
          </a:p>
        </p:txBody>
      </p:sp>
      <p:pic>
        <p:nvPicPr>
          <p:cNvPr id="4098" name="Picture 2" descr="https://encrypted-tbn3.gstatic.com/images?q=tbn:ANd9GcR380svX2GEVEPEXvXmiI9CM6u821t9_rCU32GR21XFhGXsat8IEA"/>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79513" y="3564226"/>
            <a:ext cx="2143125" cy="1778001"/>
          </a:xfrm>
          <a:prstGeom prst="rect">
            <a:avLst/>
          </a:prstGeom>
          <a:noFill/>
          <a:extLst>
            <a:ext uri="{909E8E84-426E-40DD-AFC4-6F175D3DCCD1}">
              <a14:hiddenFill xmlns:a14="http://schemas.microsoft.com/office/drawing/2010/main" xmlns="">
                <a:solidFill>
                  <a:srgbClr val="FFFFFF"/>
                </a:solidFill>
              </a14:hiddenFill>
            </a:ext>
          </a:extLst>
        </p:spPr>
      </p:pic>
      <p:sp>
        <p:nvSpPr>
          <p:cNvPr id="20"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خطوات وضع خطة ناجحة - التهديف</a:t>
            </a:r>
          </a:p>
        </p:txBody>
      </p:sp>
    </p:spTree>
    <p:extLst>
      <p:ext uri="{BB962C8B-B14F-4D97-AF65-F5344CB8AC3E}">
        <p14:creationId xmlns:p14="http://schemas.microsoft.com/office/powerpoint/2010/main" xmlns="" val="401963710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147"/>
                                        </p:tgtEl>
                                        <p:attrNameLst>
                                          <p:attrName>style.visibility</p:attrName>
                                        </p:attrNameLst>
                                      </p:cBhvr>
                                      <p:to>
                                        <p:strVal val="visible"/>
                                      </p:to>
                                    </p:set>
                                    <p:animEffect transition="in" filter="barn(inVertical)">
                                      <p:cBhvr>
                                        <p:cTn id="13" dur="500"/>
                                        <p:tgtEl>
                                          <p:spTgt spid="614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152"/>
                                        </p:tgtEl>
                                        <p:attrNameLst>
                                          <p:attrName>style.visibility</p:attrName>
                                        </p:attrNameLst>
                                      </p:cBhvr>
                                      <p:to>
                                        <p:strVal val="visible"/>
                                      </p:to>
                                    </p:set>
                                    <p:animEffect transition="in" filter="barn(inVertical)">
                                      <p:cBhvr>
                                        <p:cTn id="18" dur="500"/>
                                        <p:tgtEl>
                                          <p:spTgt spid="615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157"/>
                                        </p:tgtEl>
                                        <p:attrNameLst>
                                          <p:attrName>style.visibility</p:attrName>
                                        </p:attrNameLst>
                                      </p:cBhvr>
                                      <p:to>
                                        <p:strVal val="visible"/>
                                      </p:to>
                                    </p:set>
                                    <p:animEffect transition="in" filter="barn(inVertical)">
                                      <p:cBhvr>
                                        <p:cTn id="23" dur="500"/>
                                        <p:tgtEl>
                                          <p:spTgt spid="6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utoUpdateAnimBg="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7" name="Group 3"/>
          <p:cNvGrpSpPr>
            <a:grpSpLocks/>
          </p:cNvGrpSpPr>
          <p:nvPr/>
        </p:nvGrpSpPr>
        <p:grpSpPr bwMode="auto">
          <a:xfrm>
            <a:off x="2177826" y="2167227"/>
            <a:ext cx="4770439" cy="571500"/>
            <a:chOff x="240" y="0"/>
            <a:chExt cx="3005" cy="432"/>
          </a:xfrm>
        </p:grpSpPr>
        <p:sp>
          <p:nvSpPr>
            <p:cNvPr id="6148"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49"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50" name="Text Box 6"/>
            <p:cNvSpPr txBox="1">
              <a:spLocks noChangeArrowheads="1"/>
            </p:cNvSpPr>
            <p:nvPr/>
          </p:nvSpPr>
          <p:spPr bwMode="auto">
            <a:xfrm>
              <a:off x="241" y="110"/>
              <a:ext cx="257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تحديد الاتجاه</a:t>
              </a:r>
            </a:p>
          </p:txBody>
        </p:sp>
        <p:sp>
          <p:nvSpPr>
            <p:cNvPr id="6151" name="Text Box 7"/>
            <p:cNvSpPr txBox="1">
              <a:spLocks noChangeArrowheads="1"/>
            </p:cNvSpPr>
            <p:nvPr/>
          </p:nvSpPr>
          <p:spPr bwMode="auto">
            <a:xfrm>
              <a:off x="2938"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6152" name="Group 8"/>
          <p:cNvGrpSpPr>
            <a:grpSpLocks/>
          </p:cNvGrpSpPr>
          <p:nvPr/>
        </p:nvGrpSpPr>
        <p:grpSpPr bwMode="auto">
          <a:xfrm>
            <a:off x="2177826" y="2865727"/>
            <a:ext cx="4770439" cy="571500"/>
            <a:chOff x="240" y="0"/>
            <a:chExt cx="3005" cy="432"/>
          </a:xfrm>
        </p:grpSpPr>
        <p:sp>
          <p:nvSpPr>
            <p:cNvPr id="6153"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54"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55" name="Text Box 11"/>
            <p:cNvSpPr txBox="1">
              <a:spLocks noChangeArrowheads="1"/>
            </p:cNvSpPr>
            <p:nvPr/>
          </p:nvSpPr>
          <p:spPr bwMode="auto">
            <a:xfrm>
              <a:off x="251" y="110"/>
              <a:ext cx="256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وضع الرؤى العامة في إطار قابل للتحقيق</a:t>
              </a:r>
            </a:p>
          </p:txBody>
        </p:sp>
        <p:sp>
          <p:nvSpPr>
            <p:cNvPr id="6156" name="Text Box 12"/>
            <p:cNvSpPr txBox="1">
              <a:spLocks noChangeArrowheads="1"/>
            </p:cNvSpPr>
            <p:nvPr/>
          </p:nvSpPr>
          <p:spPr bwMode="auto">
            <a:xfrm>
              <a:off x="2916"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6157" name="Group 13"/>
          <p:cNvGrpSpPr>
            <a:grpSpLocks/>
          </p:cNvGrpSpPr>
          <p:nvPr/>
        </p:nvGrpSpPr>
        <p:grpSpPr bwMode="auto">
          <a:xfrm>
            <a:off x="2177826" y="3564227"/>
            <a:ext cx="4770439" cy="571500"/>
            <a:chOff x="240" y="0"/>
            <a:chExt cx="3005" cy="432"/>
          </a:xfrm>
        </p:grpSpPr>
        <p:sp>
          <p:nvSpPr>
            <p:cNvPr id="6158"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6159"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6160" name="Text Box 16"/>
            <p:cNvSpPr txBox="1">
              <a:spLocks noChangeArrowheads="1"/>
            </p:cNvSpPr>
            <p:nvPr/>
          </p:nvSpPr>
          <p:spPr bwMode="auto">
            <a:xfrm>
              <a:off x="240" y="110"/>
              <a:ext cx="2670"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المساعدة على معرفة الإنجاز الذي تم</a:t>
              </a:r>
            </a:p>
          </p:txBody>
        </p:sp>
        <p:sp>
          <p:nvSpPr>
            <p:cNvPr id="6161" name="Text Box 17"/>
            <p:cNvSpPr txBox="1">
              <a:spLocks noChangeArrowheads="1"/>
            </p:cNvSpPr>
            <p:nvPr/>
          </p:nvSpPr>
          <p:spPr bwMode="auto">
            <a:xfrm>
              <a:off x="2916"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sp>
        <p:nvSpPr>
          <p:cNvPr id="2" name="Rectangle 1"/>
          <p:cNvSpPr/>
          <p:nvPr/>
        </p:nvSpPr>
        <p:spPr>
          <a:xfrm>
            <a:off x="6190591" y="913284"/>
            <a:ext cx="2989921" cy="437043"/>
          </a:xfrm>
          <a:prstGeom prst="rect">
            <a:avLst/>
          </a:prstGeom>
        </p:spPr>
        <p:txBody>
          <a:bodyPr wrap="none">
            <a:spAutoFit/>
          </a:bodyPr>
          <a:lstStyle/>
          <a:p>
            <a:pPr marL="609600" indent="-609600" algn="l" rtl="1">
              <a:lnSpc>
                <a:spcPct val="70000"/>
              </a:lnSpc>
              <a:spcBef>
                <a:spcPct val="30000"/>
              </a:spcBef>
              <a:spcAft>
                <a:spcPct val="10000"/>
              </a:spcAft>
            </a:pPr>
            <a:r>
              <a:rPr lang="ar-SA" sz="3200" dirty="0">
                <a:solidFill>
                  <a:schemeClr val="accent4"/>
                </a:solidFill>
              </a:rPr>
              <a:t>الاهداف تساعد على :</a:t>
            </a:r>
          </a:p>
        </p:txBody>
      </p:sp>
      <p:pic>
        <p:nvPicPr>
          <p:cNvPr id="5122"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323529" y="3876435"/>
            <a:ext cx="1855885" cy="13933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0"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أهمية وجود الأهداف</a:t>
            </a:r>
          </a:p>
        </p:txBody>
      </p:sp>
    </p:spTree>
    <p:extLst>
      <p:ext uri="{BB962C8B-B14F-4D97-AF65-F5344CB8AC3E}">
        <p14:creationId xmlns:p14="http://schemas.microsoft.com/office/powerpoint/2010/main" xmlns="" val="158707455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147"/>
                                        </p:tgtEl>
                                        <p:attrNameLst>
                                          <p:attrName>style.visibility</p:attrName>
                                        </p:attrNameLst>
                                      </p:cBhvr>
                                      <p:to>
                                        <p:strVal val="visible"/>
                                      </p:to>
                                    </p:set>
                                    <p:animEffect transition="in" filter="barn(inVertical)">
                                      <p:cBhvr>
                                        <p:cTn id="13" dur="500"/>
                                        <p:tgtEl>
                                          <p:spTgt spid="614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152"/>
                                        </p:tgtEl>
                                        <p:attrNameLst>
                                          <p:attrName>style.visibility</p:attrName>
                                        </p:attrNameLst>
                                      </p:cBhvr>
                                      <p:to>
                                        <p:strVal val="visible"/>
                                      </p:to>
                                    </p:set>
                                    <p:animEffect transition="in" filter="barn(inVertical)">
                                      <p:cBhvr>
                                        <p:cTn id="18" dur="500"/>
                                        <p:tgtEl>
                                          <p:spTgt spid="615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157"/>
                                        </p:tgtEl>
                                        <p:attrNameLst>
                                          <p:attrName>style.visibility</p:attrName>
                                        </p:attrNameLst>
                                      </p:cBhvr>
                                      <p:to>
                                        <p:strVal val="visible"/>
                                      </p:to>
                                    </p:set>
                                    <p:animEffect transition="in" filter="barn(inVertical)">
                                      <p:cBhvr>
                                        <p:cTn id="23" dur="500"/>
                                        <p:tgtEl>
                                          <p:spTgt spid="6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utoUpdateAnimBg="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83568" y="1657367"/>
            <a:ext cx="7848872" cy="54006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smtClean="0"/>
              <a:t>أن </a:t>
            </a:r>
            <a:r>
              <a:rPr lang="ar-SA" sz="2800" b="1" dirty="0"/>
              <a:t>تكون محددة وواضحة وصادرة عن إرادة واقتناع</a:t>
            </a:r>
          </a:p>
        </p:txBody>
      </p:sp>
      <p:sp>
        <p:nvSpPr>
          <p:cNvPr id="8" name="Rectangle 7"/>
          <p:cNvSpPr/>
          <p:nvPr/>
        </p:nvSpPr>
        <p:spPr bwMode="auto">
          <a:xfrm>
            <a:off x="683568" y="2497460"/>
            <a:ext cx="7848872" cy="54006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اتفاقها مع القيم الدينية والاجتماعية</a:t>
            </a:r>
          </a:p>
        </p:txBody>
      </p:sp>
      <p:sp>
        <p:nvSpPr>
          <p:cNvPr id="9" name="Rectangle 8"/>
          <p:cNvSpPr/>
          <p:nvPr/>
        </p:nvSpPr>
        <p:spPr bwMode="auto">
          <a:xfrm>
            <a:off x="683568" y="3337553"/>
            <a:ext cx="7848872" cy="54006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واقعيتها وقابليتها للتحقيق ضمن فترة زمنية محددة</a:t>
            </a:r>
          </a:p>
        </p:txBody>
      </p:sp>
      <p:sp>
        <p:nvSpPr>
          <p:cNvPr id="10" name="Rectangle 9"/>
          <p:cNvSpPr/>
          <p:nvPr/>
        </p:nvSpPr>
        <p:spPr bwMode="auto">
          <a:xfrm>
            <a:off x="683568" y="4177647"/>
            <a:ext cx="7848872" cy="54006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تسلسلها المنطقي في الأولويات ، ومراعاتها للزمان والمكان</a:t>
            </a:r>
          </a:p>
        </p:txBody>
      </p:sp>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السمات الضرورية في الأهداف </a:t>
            </a:r>
          </a:p>
        </p:txBody>
      </p:sp>
    </p:spTree>
    <p:extLst>
      <p:ext uri="{BB962C8B-B14F-4D97-AF65-F5344CB8AC3E}">
        <p14:creationId xmlns:p14="http://schemas.microsoft.com/office/powerpoint/2010/main" xmlns="" val="58834425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7" grpId="0" autoUpdateAnimBg="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83568" y="1657367"/>
            <a:ext cx="7848872" cy="912101"/>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أن تكون موجهة نحو التحسين والتطوير ، ونابعة من منطلق النتائج والمخرجات</a:t>
            </a:r>
          </a:p>
        </p:txBody>
      </p:sp>
      <p:sp>
        <p:nvSpPr>
          <p:cNvPr id="8" name="Rectangle 7"/>
          <p:cNvSpPr/>
          <p:nvPr/>
        </p:nvSpPr>
        <p:spPr bwMode="auto">
          <a:xfrm>
            <a:off x="683568" y="2797493"/>
            <a:ext cx="7848872" cy="852095"/>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أن تكون محققة لأقصى عائد ممكن ، وموحية باستغلال أمثل للإمكانات المتاحة</a:t>
            </a:r>
          </a:p>
        </p:txBody>
      </p:sp>
      <p:sp>
        <p:nvSpPr>
          <p:cNvPr id="9" name="Rectangle 8"/>
          <p:cNvSpPr/>
          <p:nvPr/>
        </p:nvSpPr>
        <p:spPr bwMode="auto">
          <a:xfrm>
            <a:off x="683568" y="3937620"/>
            <a:ext cx="7848872" cy="936104"/>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800" b="1" dirty="0"/>
              <a:t>تضمنها قدراً من </a:t>
            </a:r>
            <a:r>
              <a:rPr lang="ar-SA" sz="2800" b="1" dirty="0">
                <a:solidFill>
                  <a:srgbClr val="FF0000"/>
                </a:solidFill>
              </a:rPr>
              <a:t>التحدّي </a:t>
            </a:r>
            <a:r>
              <a:rPr lang="ar-SA" sz="2800" b="1" dirty="0" smtClean="0">
                <a:solidFill>
                  <a:srgbClr val="FF0000"/>
                </a:solidFill>
              </a:rPr>
              <a:t>للقدرات</a:t>
            </a:r>
            <a:r>
              <a:rPr lang="ar-EG" sz="2800" b="1" dirty="0" smtClean="0">
                <a:solidFill>
                  <a:srgbClr val="FF0000"/>
                </a:solidFill>
              </a:rPr>
              <a:t> </a:t>
            </a:r>
            <a:r>
              <a:rPr lang="ar-SA" sz="2800" b="1" dirty="0" smtClean="0"/>
              <a:t>، </a:t>
            </a:r>
            <a:r>
              <a:rPr lang="ar-SA" sz="2800" b="1" dirty="0"/>
              <a:t>مع وجود مرونة كافية تجعلها قابلة للتغيير ، والتطوير في الاتجاه المطلوب</a:t>
            </a:r>
          </a:p>
        </p:txBody>
      </p:sp>
      <p:sp>
        <p:nvSpPr>
          <p:cNvPr id="6"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السمات الضرورية في الأهداف </a:t>
            </a:r>
          </a:p>
        </p:txBody>
      </p:sp>
    </p:spTree>
    <p:extLst>
      <p:ext uri="{BB962C8B-B14F-4D97-AF65-F5344CB8AC3E}">
        <p14:creationId xmlns:p14="http://schemas.microsoft.com/office/powerpoint/2010/main" xmlns="" val="245860895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6" grpId="0" autoUpdateAnimBg="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bwMode="auto">
          <a:xfrm>
            <a:off x="2051720" y="1297326"/>
            <a:ext cx="5112568" cy="3660407"/>
          </a:xfrm>
          <a:prstGeom prst="diamond">
            <a:avLst/>
          </a:prstGeom>
          <a:ln>
            <a:headEnd type="none" w="med" len="med"/>
            <a:tailEnd type="none" w="med" len="med"/>
          </a:ln>
          <a:effectLst>
            <a:glow rad="228600">
              <a:schemeClr val="accent1">
                <a:satMod val="175000"/>
                <a:alpha val="40000"/>
              </a:schemeClr>
            </a:glow>
            <a:outerShdw blurRad="40000" dist="23000" dir="5400000" rotWithShape="0">
              <a:srgbClr val="000000">
                <a:alpha val="35000"/>
              </a:srgbClr>
            </a:outerShdw>
          </a:effectLst>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6" name="TextBox 5"/>
          <p:cNvSpPr txBox="1"/>
          <p:nvPr/>
        </p:nvSpPr>
        <p:spPr>
          <a:xfrm>
            <a:off x="1187624" y="2799428"/>
            <a:ext cx="7056784" cy="861774"/>
          </a:xfrm>
          <a:prstGeom prst="rect">
            <a:avLst/>
          </a:prstGeom>
          <a:noFill/>
        </p:spPr>
        <p:txBody>
          <a:bodyPr wrap="square" rtlCol="1">
            <a:spAutoFit/>
          </a:bodyPr>
          <a:lstStyle/>
          <a:p>
            <a:pPr algn="ctr"/>
            <a:r>
              <a:rPr lang="en-US" sz="5000" dirty="0" smtClean="0"/>
              <a:t>SAMRT</a:t>
            </a:r>
            <a:endParaRPr lang="ar-EG" sz="5000" dirty="0"/>
          </a:p>
        </p:txBody>
      </p:sp>
    </p:spTree>
    <p:extLst>
      <p:ext uri="{BB962C8B-B14F-4D97-AF65-F5344CB8AC3E}">
        <p14:creationId xmlns:p14="http://schemas.microsoft.com/office/powerpoint/2010/main" xmlns="" val="204326570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p:cNvSpPr/>
          <p:nvPr/>
        </p:nvSpPr>
        <p:spPr bwMode="auto">
          <a:xfrm>
            <a:off x="4330576" y="3337553"/>
            <a:ext cx="1440160" cy="1080120"/>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endParaRPr lang="en-US" sz="1200" b="1" dirty="0" smtClean="0">
              <a:solidFill>
                <a:schemeClr val="tx1"/>
              </a:solidFill>
              <a:latin typeface="Staccato222 BT" pitchFamily="66" charset="0"/>
            </a:endParaRPr>
          </a:p>
          <a:p>
            <a:endParaRPr lang="en-US" sz="1000" b="1" dirty="0">
              <a:solidFill>
                <a:schemeClr val="tx1"/>
              </a:solidFill>
              <a:latin typeface="Staccato222 BT" pitchFamily="66" charset="0"/>
            </a:endParaRPr>
          </a:p>
          <a:p>
            <a:r>
              <a:rPr lang="en-US" sz="900" b="1" dirty="0" smtClean="0">
                <a:solidFill>
                  <a:schemeClr val="tx1"/>
                </a:solidFill>
                <a:latin typeface="Staccato222 BT" pitchFamily="66" charset="0"/>
              </a:rPr>
              <a:t>ATTAINABLE</a:t>
            </a:r>
            <a:endParaRPr kumimoji="0" lang="ar-EG" sz="900" b="0" i="0" u="none" strike="noStrike" cap="none" normalizeH="0" baseline="0" dirty="0" smtClean="0">
              <a:ln>
                <a:noFill/>
              </a:ln>
              <a:solidFill>
                <a:schemeClr val="tx1"/>
              </a:solidFill>
              <a:effectLst/>
            </a:endParaRPr>
          </a:p>
        </p:txBody>
      </p:sp>
      <p:sp>
        <p:nvSpPr>
          <p:cNvPr id="7" name="Hexagon 6"/>
          <p:cNvSpPr/>
          <p:nvPr/>
        </p:nvSpPr>
        <p:spPr bwMode="auto">
          <a:xfrm>
            <a:off x="5508104" y="1597360"/>
            <a:ext cx="1440160" cy="1080120"/>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200" b="1" dirty="0" smtClean="0">
              <a:latin typeface="Staccato222 BT" pitchFamily="66" charset="0"/>
            </a:endParaRPr>
          </a:p>
          <a:p>
            <a:pPr algn="ctr" rtl="1"/>
            <a:r>
              <a:rPr lang="ar-SA" sz="2800" b="1" dirty="0" smtClean="0">
                <a:latin typeface="Staccato222 BT" pitchFamily="66" charset="0"/>
              </a:rPr>
              <a:t>مقاس </a:t>
            </a:r>
            <a:endParaRPr kumimoji="0" lang="ar-EG" sz="2800" b="0" i="0" u="none" strike="noStrike" cap="none" normalizeH="0" baseline="0" dirty="0" smtClean="0">
              <a:ln>
                <a:noFill/>
              </a:ln>
              <a:effectLst/>
            </a:endParaRPr>
          </a:p>
        </p:txBody>
      </p:sp>
      <p:sp>
        <p:nvSpPr>
          <p:cNvPr id="10" name="Hexagon 9"/>
          <p:cNvSpPr/>
          <p:nvPr/>
        </p:nvSpPr>
        <p:spPr bwMode="auto">
          <a:xfrm>
            <a:off x="4305524" y="2197426"/>
            <a:ext cx="1440160" cy="1080120"/>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400" b="1" dirty="0" smtClean="0">
              <a:latin typeface="Staccato222 BT" pitchFamily="66" charset="0"/>
            </a:endParaRPr>
          </a:p>
          <a:p>
            <a:pPr algn="ctr" rtl="1"/>
            <a:r>
              <a:rPr lang="ar-SA" sz="2800" b="1" dirty="0" smtClean="0">
                <a:latin typeface="Staccato222 BT" pitchFamily="66" charset="0"/>
              </a:rPr>
              <a:t>مزمّن</a:t>
            </a:r>
            <a:endParaRPr kumimoji="0" lang="ar-EG" sz="2800" b="0" i="0" u="none" strike="noStrike" cap="none" normalizeH="0" baseline="0" dirty="0" smtClean="0">
              <a:ln>
                <a:noFill/>
              </a:ln>
              <a:effectLst/>
            </a:endParaRPr>
          </a:p>
        </p:txBody>
      </p:sp>
      <p:sp>
        <p:nvSpPr>
          <p:cNvPr id="11" name="Hexagon 10"/>
          <p:cNvSpPr/>
          <p:nvPr/>
        </p:nvSpPr>
        <p:spPr bwMode="auto">
          <a:xfrm>
            <a:off x="3115296" y="2797493"/>
            <a:ext cx="1440160" cy="1080120"/>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endParaRPr lang="en-US" sz="1050" b="1" dirty="0" smtClean="0">
              <a:solidFill>
                <a:schemeClr val="tx1"/>
              </a:solidFill>
              <a:latin typeface="Staccato222 BT" pitchFamily="66" charset="0"/>
            </a:endParaRPr>
          </a:p>
          <a:p>
            <a:endParaRPr lang="en-US" sz="500" b="1" dirty="0" smtClean="0">
              <a:solidFill>
                <a:schemeClr val="tx1"/>
              </a:solidFill>
              <a:latin typeface="Staccato222 BT" pitchFamily="66" charset="0"/>
            </a:endParaRPr>
          </a:p>
          <a:p>
            <a:r>
              <a:rPr lang="en-US" b="1" dirty="0" smtClean="0">
                <a:solidFill>
                  <a:schemeClr val="tx1"/>
                </a:solidFill>
                <a:latin typeface="Staccato222 BT" pitchFamily="66" charset="0"/>
              </a:rPr>
              <a:t>TIMED</a:t>
            </a:r>
            <a:endParaRPr kumimoji="0" lang="ar-EG" b="0" i="0" u="none" strike="noStrike" cap="none" normalizeH="0" baseline="0" dirty="0" smtClean="0">
              <a:ln>
                <a:noFill/>
              </a:ln>
              <a:solidFill>
                <a:schemeClr val="tx1"/>
              </a:solidFill>
              <a:effectLst/>
            </a:endParaRPr>
          </a:p>
        </p:txBody>
      </p:sp>
      <p:sp>
        <p:nvSpPr>
          <p:cNvPr id="12" name="Hexagon 11"/>
          <p:cNvSpPr/>
          <p:nvPr/>
        </p:nvSpPr>
        <p:spPr bwMode="auto">
          <a:xfrm>
            <a:off x="1899320" y="3397560"/>
            <a:ext cx="1440160" cy="1080120"/>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endParaRPr lang="en-US" sz="1100" b="1" dirty="0" smtClean="0">
              <a:solidFill>
                <a:schemeClr val="tx1"/>
              </a:solidFill>
              <a:latin typeface="Staccato222 BT" pitchFamily="66" charset="0"/>
            </a:endParaRPr>
          </a:p>
          <a:p>
            <a:endParaRPr lang="en-US" sz="1100" b="1" dirty="0">
              <a:solidFill>
                <a:schemeClr val="tx1"/>
              </a:solidFill>
              <a:latin typeface="Staccato222 BT" pitchFamily="66" charset="0"/>
            </a:endParaRPr>
          </a:p>
          <a:p>
            <a:r>
              <a:rPr lang="en-US" sz="900" b="1" dirty="0" smtClean="0">
                <a:solidFill>
                  <a:schemeClr val="tx1"/>
                </a:solidFill>
                <a:latin typeface="Staccato222 BT" pitchFamily="66" charset="0"/>
              </a:rPr>
              <a:t>MEASURABLE</a:t>
            </a:r>
            <a:endParaRPr kumimoji="0" lang="ar-EG" sz="900" b="0" i="0" u="none" strike="noStrike" cap="none" normalizeH="0" baseline="0" dirty="0" smtClean="0">
              <a:ln>
                <a:noFill/>
              </a:ln>
              <a:solidFill>
                <a:schemeClr val="tx1"/>
              </a:solidFill>
              <a:effectLst/>
            </a:endParaRPr>
          </a:p>
        </p:txBody>
      </p:sp>
      <p:sp>
        <p:nvSpPr>
          <p:cNvPr id="13" name="Hexagon 12"/>
          <p:cNvSpPr/>
          <p:nvPr/>
        </p:nvSpPr>
        <p:spPr bwMode="auto">
          <a:xfrm>
            <a:off x="1890812" y="2257433"/>
            <a:ext cx="1440160" cy="1080120"/>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200" b="1" dirty="0" smtClean="0">
              <a:latin typeface="Staccato222 BT" pitchFamily="66" charset="0"/>
            </a:endParaRPr>
          </a:p>
          <a:p>
            <a:pPr algn="ctr" rtl="1"/>
            <a:r>
              <a:rPr lang="ar-SA" sz="2800" b="1" dirty="0" smtClean="0">
                <a:latin typeface="Staccato222 BT" pitchFamily="66" charset="0"/>
              </a:rPr>
              <a:t>ممكن</a:t>
            </a:r>
            <a:endParaRPr kumimoji="0" lang="ar-EG" sz="2800" b="0" i="0" u="none" strike="noStrike" cap="none" normalizeH="0" baseline="0" dirty="0" smtClean="0">
              <a:ln>
                <a:noFill/>
              </a:ln>
              <a:effectLst/>
            </a:endParaRPr>
          </a:p>
        </p:txBody>
      </p:sp>
      <p:sp>
        <p:nvSpPr>
          <p:cNvPr id="14" name="Hexagon 13"/>
          <p:cNvSpPr/>
          <p:nvPr/>
        </p:nvSpPr>
        <p:spPr bwMode="auto">
          <a:xfrm>
            <a:off x="3081040" y="1657366"/>
            <a:ext cx="1440160" cy="1080120"/>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100" b="1" dirty="0" smtClean="0">
              <a:latin typeface="Staccato222 BT" pitchFamily="66" charset="0"/>
            </a:endParaRPr>
          </a:p>
          <a:p>
            <a:pPr algn="ctr" rtl="1"/>
            <a:r>
              <a:rPr lang="ar-SA" sz="2800" b="1" dirty="0" smtClean="0">
                <a:latin typeface="Staccato222 BT" pitchFamily="66" charset="0"/>
              </a:rPr>
              <a:t>محقق </a:t>
            </a:r>
            <a:endParaRPr kumimoji="0" lang="ar-EG" sz="2800" b="0" i="0" u="none" strike="noStrike" cap="none" normalizeH="0" baseline="0" dirty="0" smtClean="0">
              <a:ln>
                <a:noFill/>
              </a:ln>
              <a:effectLst/>
            </a:endParaRPr>
          </a:p>
        </p:txBody>
      </p:sp>
      <p:sp>
        <p:nvSpPr>
          <p:cNvPr id="15" name="Hexagon 14"/>
          <p:cNvSpPr/>
          <p:nvPr/>
        </p:nvSpPr>
        <p:spPr bwMode="auto">
          <a:xfrm>
            <a:off x="4283968" y="1057300"/>
            <a:ext cx="1440160" cy="1080120"/>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200" b="1" dirty="0" smtClean="0">
              <a:latin typeface="Staccato222 BT" pitchFamily="66" charset="0"/>
            </a:endParaRPr>
          </a:p>
          <a:p>
            <a:pPr algn="ctr" rtl="1"/>
            <a:r>
              <a:rPr lang="ar-SA" sz="2800" b="1" dirty="0" smtClean="0">
                <a:latin typeface="Staccato222 BT" pitchFamily="66" charset="0"/>
              </a:rPr>
              <a:t>محدد</a:t>
            </a:r>
            <a:endParaRPr kumimoji="0" lang="ar-EG" sz="2800" b="0" i="0" u="none" strike="noStrike" cap="none" normalizeH="0" baseline="0" dirty="0" smtClean="0">
              <a:ln>
                <a:noFill/>
              </a:ln>
              <a:effectLst/>
            </a:endParaRPr>
          </a:p>
        </p:txBody>
      </p:sp>
      <p:sp>
        <p:nvSpPr>
          <p:cNvPr id="16" name="Hexagon 15"/>
          <p:cNvSpPr/>
          <p:nvPr/>
        </p:nvSpPr>
        <p:spPr bwMode="auto">
          <a:xfrm>
            <a:off x="3140174" y="3937620"/>
            <a:ext cx="1440160" cy="1080120"/>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endParaRPr lang="en-US" sz="2000" b="1" dirty="0" smtClean="0">
              <a:solidFill>
                <a:schemeClr val="tx1"/>
              </a:solidFill>
              <a:latin typeface="Staccato222 BT" pitchFamily="66" charset="0"/>
            </a:endParaRPr>
          </a:p>
          <a:p>
            <a:r>
              <a:rPr lang="en-US" sz="1200" b="1" dirty="0" smtClean="0">
                <a:solidFill>
                  <a:schemeClr val="tx1"/>
                </a:solidFill>
                <a:latin typeface="Staccato222 BT" pitchFamily="66" charset="0"/>
              </a:rPr>
              <a:t>SPECIFIC</a:t>
            </a:r>
            <a:endParaRPr kumimoji="0" lang="ar-EG" sz="1200" b="0" i="0" u="none" strike="noStrike" cap="none" normalizeH="0" baseline="0" dirty="0" smtClean="0">
              <a:ln>
                <a:noFill/>
              </a:ln>
              <a:solidFill>
                <a:schemeClr val="tx1"/>
              </a:solidFill>
              <a:effectLst/>
            </a:endParaRPr>
          </a:p>
        </p:txBody>
      </p:sp>
      <p:sp>
        <p:nvSpPr>
          <p:cNvPr id="17" name="Hexagon 16"/>
          <p:cNvSpPr/>
          <p:nvPr/>
        </p:nvSpPr>
        <p:spPr bwMode="auto">
          <a:xfrm>
            <a:off x="5508104" y="2737486"/>
            <a:ext cx="1440160" cy="1080120"/>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a:endParaRPr lang="en-US" b="1" dirty="0" smtClean="0">
              <a:solidFill>
                <a:schemeClr val="tx1"/>
              </a:solidFill>
              <a:latin typeface="Staccato222 BT" pitchFamily="66" charset="0"/>
            </a:endParaRPr>
          </a:p>
          <a:p>
            <a:pPr algn="ctr"/>
            <a:r>
              <a:rPr lang="en-US" sz="1100" b="1" dirty="0" smtClean="0">
                <a:solidFill>
                  <a:schemeClr val="tx1"/>
                </a:solidFill>
                <a:latin typeface="Staccato222 BT" pitchFamily="66" charset="0"/>
              </a:rPr>
              <a:t>REALISTIC</a:t>
            </a:r>
            <a:endParaRPr kumimoji="0" lang="ar-EG" sz="1100" b="0" i="0" u="none" strike="noStrike" cap="none" normalizeH="0" baseline="0" dirty="0" smtClean="0">
              <a:ln>
                <a:noFill/>
              </a:ln>
              <a:solidFill>
                <a:schemeClr val="tx1"/>
              </a:solidFill>
              <a:effectLst/>
            </a:endParaRPr>
          </a:p>
        </p:txBody>
      </p:sp>
      <p:sp>
        <p:nvSpPr>
          <p:cNvPr id="18" name="TextBox 13"/>
          <p:cNvSpPr txBox="1">
            <a:spLocks noChangeArrowheads="1"/>
          </p:cNvSpPr>
          <p:nvPr/>
        </p:nvSpPr>
        <p:spPr bwMode="auto">
          <a:xfrm>
            <a:off x="2267744" y="-84138"/>
            <a:ext cx="6825456"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خصائص الأهداف الذكية </a:t>
            </a:r>
            <a:r>
              <a:rPr lang="en-US" altLang="zh-CN" sz="3200" b="1" dirty="0">
                <a:solidFill>
                  <a:srgbClr val="002060"/>
                </a:solidFill>
                <a:latin typeface="Microsoft YaHei" pitchFamily="34" charset="-122"/>
                <a:ea typeface="Microsoft YaHei" pitchFamily="34" charset="-122"/>
              </a:rPr>
              <a:t>SMART </a:t>
            </a:r>
            <a:r>
              <a:rPr lang="en-US" altLang="zh-CN" sz="3200" b="1" dirty="0" smtClean="0">
                <a:solidFill>
                  <a:srgbClr val="002060"/>
                </a:solidFill>
                <a:latin typeface="Microsoft YaHei" pitchFamily="34" charset="-122"/>
                <a:ea typeface="Microsoft YaHei" pitchFamily="34" charset="-122"/>
              </a:rPr>
              <a:t>GOOLS</a:t>
            </a:r>
            <a:endParaRPr lang="ar-EG" altLang="zh-CN" sz="3200" b="1" dirty="0">
              <a:solidFill>
                <a:srgbClr val="002060"/>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309965818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80">
                                          <p:stCondLst>
                                            <p:cond delay="0"/>
                                          </p:stCondLst>
                                        </p:cTn>
                                        <p:tgtEl>
                                          <p:spTgt spid="15"/>
                                        </p:tgtEl>
                                      </p:cBhvr>
                                    </p:animEffect>
                                    <p:anim calcmode="lin" valueType="num">
                                      <p:cBhvr>
                                        <p:cTn id="2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9" dur="26">
                                          <p:stCondLst>
                                            <p:cond delay="650"/>
                                          </p:stCondLst>
                                        </p:cTn>
                                        <p:tgtEl>
                                          <p:spTgt spid="15"/>
                                        </p:tgtEl>
                                      </p:cBhvr>
                                      <p:to x="100000" y="60000"/>
                                    </p:animScale>
                                    <p:animScale>
                                      <p:cBhvr>
                                        <p:cTn id="30" dur="166" decel="50000">
                                          <p:stCondLst>
                                            <p:cond delay="676"/>
                                          </p:stCondLst>
                                        </p:cTn>
                                        <p:tgtEl>
                                          <p:spTgt spid="15"/>
                                        </p:tgtEl>
                                      </p:cBhvr>
                                      <p:to x="100000" y="100000"/>
                                    </p:animScale>
                                    <p:animScale>
                                      <p:cBhvr>
                                        <p:cTn id="31" dur="26">
                                          <p:stCondLst>
                                            <p:cond delay="1312"/>
                                          </p:stCondLst>
                                        </p:cTn>
                                        <p:tgtEl>
                                          <p:spTgt spid="15"/>
                                        </p:tgtEl>
                                      </p:cBhvr>
                                      <p:to x="100000" y="80000"/>
                                    </p:animScale>
                                    <p:animScale>
                                      <p:cBhvr>
                                        <p:cTn id="32" dur="166" decel="50000">
                                          <p:stCondLst>
                                            <p:cond delay="1338"/>
                                          </p:stCondLst>
                                        </p:cTn>
                                        <p:tgtEl>
                                          <p:spTgt spid="15"/>
                                        </p:tgtEl>
                                      </p:cBhvr>
                                      <p:to x="100000" y="100000"/>
                                    </p:animScale>
                                    <p:animScale>
                                      <p:cBhvr>
                                        <p:cTn id="33" dur="26">
                                          <p:stCondLst>
                                            <p:cond delay="1642"/>
                                          </p:stCondLst>
                                        </p:cTn>
                                        <p:tgtEl>
                                          <p:spTgt spid="15"/>
                                        </p:tgtEl>
                                      </p:cBhvr>
                                      <p:to x="100000" y="90000"/>
                                    </p:animScale>
                                    <p:animScale>
                                      <p:cBhvr>
                                        <p:cTn id="34" dur="166" decel="50000">
                                          <p:stCondLst>
                                            <p:cond delay="1668"/>
                                          </p:stCondLst>
                                        </p:cTn>
                                        <p:tgtEl>
                                          <p:spTgt spid="15"/>
                                        </p:tgtEl>
                                      </p:cBhvr>
                                      <p:to x="100000" y="100000"/>
                                    </p:animScale>
                                    <p:animScale>
                                      <p:cBhvr>
                                        <p:cTn id="35" dur="26">
                                          <p:stCondLst>
                                            <p:cond delay="1808"/>
                                          </p:stCondLst>
                                        </p:cTn>
                                        <p:tgtEl>
                                          <p:spTgt spid="15"/>
                                        </p:tgtEl>
                                      </p:cBhvr>
                                      <p:to x="100000" y="95000"/>
                                    </p:animScale>
                                    <p:animScale>
                                      <p:cBhvr>
                                        <p:cTn id="36" dur="166" decel="50000">
                                          <p:stCondLst>
                                            <p:cond delay="1834"/>
                                          </p:stCondLst>
                                        </p:cTn>
                                        <p:tgtEl>
                                          <p:spTgt spid="15"/>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80">
                                          <p:stCondLst>
                                            <p:cond delay="0"/>
                                          </p:stCondLst>
                                        </p:cTn>
                                        <p:tgtEl>
                                          <p:spTgt spid="12"/>
                                        </p:tgtEl>
                                      </p:cBhvr>
                                    </p:animEffect>
                                    <p:anim calcmode="lin" valueType="num">
                                      <p:cBhvr>
                                        <p:cTn id="4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7" dur="26">
                                          <p:stCondLst>
                                            <p:cond delay="650"/>
                                          </p:stCondLst>
                                        </p:cTn>
                                        <p:tgtEl>
                                          <p:spTgt spid="12"/>
                                        </p:tgtEl>
                                      </p:cBhvr>
                                      <p:to x="100000" y="60000"/>
                                    </p:animScale>
                                    <p:animScale>
                                      <p:cBhvr>
                                        <p:cTn id="48" dur="166" decel="50000">
                                          <p:stCondLst>
                                            <p:cond delay="676"/>
                                          </p:stCondLst>
                                        </p:cTn>
                                        <p:tgtEl>
                                          <p:spTgt spid="12"/>
                                        </p:tgtEl>
                                      </p:cBhvr>
                                      <p:to x="100000" y="100000"/>
                                    </p:animScale>
                                    <p:animScale>
                                      <p:cBhvr>
                                        <p:cTn id="49" dur="26">
                                          <p:stCondLst>
                                            <p:cond delay="1312"/>
                                          </p:stCondLst>
                                        </p:cTn>
                                        <p:tgtEl>
                                          <p:spTgt spid="12"/>
                                        </p:tgtEl>
                                      </p:cBhvr>
                                      <p:to x="100000" y="80000"/>
                                    </p:animScale>
                                    <p:animScale>
                                      <p:cBhvr>
                                        <p:cTn id="50" dur="166" decel="50000">
                                          <p:stCondLst>
                                            <p:cond delay="1338"/>
                                          </p:stCondLst>
                                        </p:cTn>
                                        <p:tgtEl>
                                          <p:spTgt spid="12"/>
                                        </p:tgtEl>
                                      </p:cBhvr>
                                      <p:to x="100000" y="100000"/>
                                    </p:animScale>
                                    <p:animScale>
                                      <p:cBhvr>
                                        <p:cTn id="51" dur="26">
                                          <p:stCondLst>
                                            <p:cond delay="1642"/>
                                          </p:stCondLst>
                                        </p:cTn>
                                        <p:tgtEl>
                                          <p:spTgt spid="12"/>
                                        </p:tgtEl>
                                      </p:cBhvr>
                                      <p:to x="100000" y="90000"/>
                                    </p:animScale>
                                    <p:animScale>
                                      <p:cBhvr>
                                        <p:cTn id="52" dur="166" decel="50000">
                                          <p:stCondLst>
                                            <p:cond delay="1668"/>
                                          </p:stCondLst>
                                        </p:cTn>
                                        <p:tgtEl>
                                          <p:spTgt spid="12"/>
                                        </p:tgtEl>
                                      </p:cBhvr>
                                      <p:to x="100000" y="100000"/>
                                    </p:animScale>
                                    <p:animScale>
                                      <p:cBhvr>
                                        <p:cTn id="53" dur="26">
                                          <p:stCondLst>
                                            <p:cond delay="1808"/>
                                          </p:stCondLst>
                                        </p:cTn>
                                        <p:tgtEl>
                                          <p:spTgt spid="12"/>
                                        </p:tgtEl>
                                      </p:cBhvr>
                                      <p:to x="100000" y="95000"/>
                                    </p:animScale>
                                    <p:animScale>
                                      <p:cBhvr>
                                        <p:cTn id="54" dur="166" decel="50000">
                                          <p:stCondLst>
                                            <p:cond delay="1834"/>
                                          </p:stCondLst>
                                        </p:cTn>
                                        <p:tgtEl>
                                          <p:spTgt spid="12"/>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80">
                                          <p:stCondLst>
                                            <p:cond delay="0"/>
                                          </p:stCondLst>
                                        </p:cTn>
                                        <p:tgtEl>
                                          <p:spTgt spid="7"/>
                                        </p:tgtEl>
                                      </p:cBhvr>
                                    </p:animEffect>
                                    <p:anim calcmode="lin" valueType="num">
                                      <p:cBhvr>
                                        <p:cTn id="5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gtEl>
                                      </p:cBhvr>
                                      <p:to x="100000" y="60000"/>
                                    </p:animScale>
                                    <p:animScale>
                                      <p:cBhvr>
                                        <p:cTn id="64" dur="166" decel="50000">
                                          <p:stCondLst>
                                            <p:cond delay="676"/>
                                          </p:stCondLst>
                                        </p:cTn>
                                        <p:tgtEl>
                                          <p:spTgt spid="7"/>
                                        </p:tgtEl>
                                      </p:cBhvr>
                                      <p:to x="100000" y="100000"/>
                                    </p:animScale>
                                    <p:animScale>
                                      <p:cBhvr>
                                        <p:cTn id="65" dur="26">
                                          <p:stCondLst>
                                            <p:cond delay="1312"/>
                                          </p:stCondLst>
                                        </p:cTn>
                                        <p:tgtEl>
                                          <p:spTgt spid="7"/>
                                        </p:tgtEl>
                                      </p:cBhvr>
                                      <p:to x="100000" y="80000"/>
                                    </p:animScale>
                                    <p:animScale>
                                      <p:cBhvr>
                                        <p:cTn id="66" dur="166" decel="50000">
                                          <p:stCondLst>
                                            <p:cond delay="1338"/>
                                          </p:stCondLst>
                                        </p:cTn>
                                        <p:tgtEl>
                                          <p:spTgt spid="7"/>
                                        </p:tgtEl>
                                      </p:cBhvr>
                                      <p:to x="100000" y="100000"/>
                                    </p:animScale>
                                    <p:animScale>
                                      <p:cBhvr>
                                        <p:cTn id="67" dur="26">
                                          <p:stCondLst>
                                            <p:cond delay="1642"/>
                                          </p:stCondLst>
                                        </p:cTn>
                                        <p:tgtEl>
                                          <p:spTgt spid="7"/>
                                        </p:tgtEl>
                                      </p:cBhvr>
                                      <p:to x="100000" y="90000"/>
                                    </p:animScale>
                                    <p:animScale>
                                      <p:cBhvr>
                                        <p:cTn id="68" dur="166" decel="50000">
                                          <p:stCondLst>
                                            <p:cond delay="1668"/>
                                          </p:stCondLst>
                                        </p:cTn>
                                        <p:tgtEl>
                                          <p:spTgt spid="7"/>
                                        </p:tgtEl>
                                      </p:cBhvr>
                                      <p:to x="100000" y="100000"/>
                                    </p:animScale>
                                    <p:animScale>
                                      <p:cBhvr>
                                        <p:cTn id="69" dur="26">
                                          <p:stCondLst>
                                            <p:cond delay="1808"/>
                                          </p:stCondLst>
                                        </p:cTn>
                                        <p:tgtEl>
                                          <p:spTgt spid="7"/>
                                        </p:tgtEl>
                                      </p:cBhvr>
                                      <p:to x="100000" y="95000"/>
                                    </p:animScale>
                                    <p:animScale>
                                      <p:cBhvr>
                                        <p:cTn id="70" dur="166" decel="50000">
                                          <p:stCondLst>
                                            <p:cond delay="1834"/>
                                          </p:stCondLst>
                                        </p:cTn>
                                        <p:tgtEl>
                                          <p:spTgt spid="7"/>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wipe(down)">
                                      <p:cBhvr>
                                        <p:cTn id="75" dur="580">
                                          <p:stCondLst>
                                            <p:cond delay="0"/>
                                          </p:stCondLst>
                                        </p:cTn>
                                        <p:tgtEl>
                                          <p:spTgt spid="2"/>
                                        </p:tgtEl>
                                      </p:cBhvr>
                                    </p:animEffect>
                                    <p:anim calcmode="lin" valueType="num">
                                      <p:cBhvr>
                                        <p:cTn id="7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81" dur="26">
                                          <p:stCondLst>
                                            <p:cond delay="650"/>
                                          </p:stCondLst>
                                        </p:cTn>
                                        <p:tgtEl>
                                          <p:spTgt spid="2"/>
                                        </p:tgtEl>
                                      </p:cBhvr>
                                      <p:to x="100000" y="60000"/>
                                    </p:animScale>
                                    <p:animScale>
                                      <p:cBhvr>
                                        <p:cTn id="82" dur="166" decel="50000">
                                          <p:stCondLst>
                                            <p:cond delay="676"/>
                                          </p:stCondLst>
                                        </p:cTn>
                                        <p:tgtEl>
                                          <p:spTgt spid="2"/>
                                        </p:tgtEl>
                                      </p:cBhvr>
                                      <p:to x="100000" y="100000"/>
                                    </p:animScale>
                                    <p:animScale>
                                      <p:cBhvr>
                                        <p:cTn id="83" dur="26">
                                          <p:stCondLst>
                                            <p:cond delay="1312"/>
                                          </p:stCondLst>
                                        </p:cTn>
                                        <p:tgtEl>
                                          <p:spTgt spid="2"/>
                                        </p:tgtEl>
                                      </p:cBhvr>
                                      <p:to x="100000" y="80000"/>
                                    </p:animScale>
                                    <p:animScale>
                                      <p:cBhvr>
                                        <p:cTn id="84" dur="166" decel="50000">
                                          <p:stCondLst>
                                            <p:cond delay="1338"/>
                                          </p:stCondLst>
                                        </p:cTn>
                                        <p:tgtEl>
                                          <p:spTgt spid="2"/>
                                        </p:tgtEl>
                                      </p:cBhvr>
                                      <p:to x="100000" y="100000"/>
                                    </p:animScale>
                                    <p:animScale>
                                      <p:cBhvr>
                                        <p:cTn id="85" dur="26">
                                          <p:stCondLst>
                                            <p:cond delay="1642"/>
                                          </p:stCondLst>
                                        </p:cTn>
                                        <p:tgtEl>
                                          <p:spTgt spid="2"/>
                                        </p:tgtEl>
                                      </p:cBhvr>
                                      <p:to x="100000" y="90000"/>
                                    </p:animScale>
                                    <p:animScale>
                                      <p:cBhvr>
                                        <p:cTn id="86" dur="166" decel="50000">
                                          <p:stCondLst>
                                            <p:cond delay="1668"/>
                                          </p:stCondLst>
                                        </p:cTn>
                                        <p:tgtEl>
                                          <p:spTgt spid="2"/>
                                        </p:tgtEl>
                                      </p:cBhvr>
                                      <p:to x="100000" y="100000"/>
                                    </p:animScale>
                                    <p:animScale>
                                      <p:cBhvr>
                                        <p:cTn id="87" dur="26">
                                          <p:stCondLst>
                                            <p:cond delay="1808"/>
                                          </p:stCondLst>
                                        </p:cTn>
                                        <p:tgtEl>
                                          <p:spTgt spid="2"/>
                                        </p:tgtEl>
                                      </p:cBhvr>
                                      <p:to x="100000" y="95000"/>
                                    </p:animScale>
                                    <p:animScale>
                                      <p:cBhvr>
                                        <p:cTn id="88" dur="166" decel="50000">
                                          <p:stCondLst>
                                            <p:cond delay="1834"/>
                                          </p:stCondLst>
                                        </p:cTn>
                                        <p:tgtEl>
                                          <p:spTgt spid="2"/>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wipe(down)">
                                      <p:cBhvr>
                                        <p:cTn id="91" dur="580">
                                          <p:stCondLst>
                                            <p:cond delay="0"/>
                                          </p:stCondLst>
                                        </p:cTn>
                                        <p:tgtEl>
                                          <p:spTgt spid="14"/>
                                        </p:tgtEl>
                                      </p:cBhvr>
                                    </p:animEffect>
                                    <p:anim calcmode="lin" valueType="num">
                                      <p:cBhvr>
                                        <p:cTn id="9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97" dur="26">
                                          <p:stCondLst>
                                            <p:cond delay="650"/>
                                          </p:stCondLst>
                                        </p:cTn>
                                        <p:tgtEl>
                                          <p:spTgt spid="14"/>
                                        </p:tgtEl>
                                      </p:cBhvr>
                                      <p:to x="100000" y="60000"/>
                                    </p:animScale>
                                    <p:animScale>
                                      <p:cBhvr>
                                        <p:cTn id="98" dur="166" decel="50000">
                                          <p:stCondLst>
                                            <p:cond delay="676"/>
                                          </p:stCondLst>
                                        </p:cTn>
                                        <p:tgtEl>
                                          <p:spTgt spid="14"/>
                                        </p:tgtEl>
                                      </p:cBhvr>
                                      <p:to x="100000" y="100000"/>
                                    </p:animScale>
                                    <p:animScale>
                                      <p:cBhvr>
                                        <p:cTn id="99" dur="26">
                                          <p:stCondLst>
                                            <p:cond delay="1312"/>
                                          </p:stCondLst>
                                        </p:cTn>
                                        <p:tgtEl>
                                          <p:spTgt spid="14"/>
                                        </p:tgtEl>
                                      </p:cBhvr>
                                      <p:to x="100000" y="80000"/>
                                    </p:animScale>
                                    <p:animScale>
                                      <p:cBhvr>
                                        <p:cTn id="100" dur="166" decel="50000">
                                          <p:stCondLst>
                                            <p:cond delay="1338"/>
                                          </p:stCondLst>
                                        </p:cTn>
                                        <p:tgtEl>
                                          <p:spTgt spid="14"/>
                                        </p:tgtEl>
                                      </p:cBhvr>
                                      <p:to x="100000" y="100000"/>
                                    </p:animScale>
                                    <p:animScale>
                                      <p:cBhvr>
                                        <p:cTn id="101" dur="26">
                                          <p:stCondLst>
                                            <p:cond delay="1642"/>
                                          </p:stCondLst>
                                        </p:cTn>
                                        <p:tgtEl>
                                          <p:spTgt spid="14"/>
                                        </p:tgtEl>
                                      </p:cBhvr>
                                      <p:to x="100000" y="90000"/>
                                    </p:animScale>
                                    <p:animScale>
                                      <p:cBhvr>
                                        <p:cTn id="102" dur="166" decel="50000">
                                          <p:stCondLst>
                                            <p:cond delay="1668"/>
                                          </p:stCondLst>
                                        </p:cTn>
                                        <p:tgtEl>
                                          <p:spTgt spid="14"/>
                                        </p:tgtEl>
                                      </p:cBhvr>
                                      <p:to x="100000" y="100000"/>
                                    </p:animScale>
                                    <p:animScale>
                                      <p:cBhvr>
                                        <p:cTn id="103" dur="26">
                                          <p:stCondLst>
                                            <p:cond delay="1808"/>
                                          </p:stCondLst>
                                        </p:cTn>
                                        <p:tgtEl>
                                          <p:spTgt spid="14"/>
                                        </p:tgtEl>
                                      </p:cBhvr>
                                      <p:to x="100000" y="95000"/>
                                    </p:animScale>
                                    <p:animScale>
                                      <p:cBhvr>
                                        <p:cTn id="104" dur="166" decel="50000">
                                          <p:stCondLst>
                                            <p:cond delay="1834"/>
                                          </p:stCondLst>
                                        </p:cTn>
                                        <p:tgtEl>
                                          <p:spTgt spid="14"/>
                                        </p:tgtEl>
                                      </p:cBhvr>
                                      <p:to x="100000" y="100000"/>
                                    </p:animScale>
                                  </p:childTnLst>
                                </p:cTn>
                              </p:par>
                            </p:childTnLst>
                          </p:cTn>
                        </p:par>
                      </p:childTnLst>
                    </p:cTn>
                  </p:par>
                  <p:par>
                    <p:cTn id="105" fill="hold">
                      <p:stCondLst>
                        <p:cond delay="indefinite"/>
                      </p:stCondLst>
                      <p:childTnLst>
                        <p:par>
                          <p:cTn id="106" fill="hold">
                            <p:stCondLst>
                              <p:cond delay="0"/>
                            </p:stCondLst>
                            <p:childTnLst>
                              <p:par>
                                <p:cTn id="107" presetID="26" presetClass="entr" presetSubtype="0" fill="hold" grpId="0" nodeType="click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wipe(down)">
                                      <p:cBhvr>
                                        <p:cTn id="109" dur="580">
                                          <p:stCondLst>
                                            <p:cond delay="0"/>
                                          </p:stCondLst>
                                        </p:cTn>
                                        <p:tgtEl>
                                          <p:spTgt spid="17"/>
                                        </p:tgtEl>
                                      </p:cBhvr>
                                    </p:animEffect>
                                    <p:anim calcmode="lin" valueType="num">
                                      <p:cBhvr>
                                        <p:cTn id="11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15" dur="26">
                                          <p:stCondLst>
                                            <p:cond delay="650"/>
                                          </p:stCondLst>
                                        </p:cTn>
                                        <p:tgtEl>
                                          <p:spTgt spid="17"/>
                                        </p:tgtEl>
                                      </p:cBhvr>
                                      <p:to x="100000" y="60000"/>
                                    </p:animScale>
                                    <p:animScale>
                                      <p:cBhvr>
                                        <p:cTn id="116" dur="166" decel="50000">
                                          <p:stCondLst>
                                            <p:cond delay="676"/>
                                          </p:stCondLst>
                                        </p:cTn>
                                        <p:tgtEl>
                                          <p:spTgt spid="17"/>
                                        </p:tgtEl>
                                      </p:cBhvr>
                                      <p:to x="100000" y="100000"/>
                                    </p:animScale>
                                    <p:animScale>
                                      <p:cBhvr>
                                        <p:cTn id="117" dur="26">
                                          <p:stCondLst>
                                            <p:cond delay="1312"/>
                                          </p:stCondLst>
                                        </p:cTn>
                                        <p:tgtEl>
                                          <p:spTgt spid="17"/>
                                        </p:tgtEl>
                                      </p:cBhvr>
                                      <p:to x="100000" y="80000"/>
                                    </p:animScale>
                                    <p:animScale>
                                      <p:cBhvr>
                                        <p:cTn id="118" dur="166" decel="50000">
                                          <p:stCondLst>
                                            <p:cond delay="1338"/>
                                          </p:stCondLst>
                                        </p:cTn>
                                        <p:tgtEl>
                                          <p:spTgt spid="17"/>
                                        </p:tgtEl>
                                      </p:cBhvr>
                                      <p:to x="100000" y="100000"/>
                                    </p:animScale>
                                    <p:animScale>
                                      <p:cBhvr>
                                        <p:cTn id="119" dur="26">
                                          <p:stCondLst>
                                            <p:cond delay="1642"/>
                                          </p:stCondLst>
                                        </p:cTn>
                                        <p:tgtEl>
                                          <p:spTgt spid="17"/>
                                        </p:tgtEl>
                                      </p:cBhvr>
                                      <p:to x="100000" y="90000"/>
                                    </p:animScale>
                                    <p:animScale>
                                      <p:cBhvr>
                                        <p:cTn id="120" dur="166" decel="50000">
                                          <p:stCondLst>
                                            <p:cond delay="1668"/>
                                          </p:stCondLst>
                                        </p:cTn>
                                        <p:tgtEl>
                                          <p:spTgt spid="17"/>
                                        </p:tgtEl>
                                      </p:cBhvr>
                                      <p:to x="100000" y="100000"/>
                                    </p:animScale>
                                    <p:animScale>
                                      <p:cBhvr>
                                        <p:cTn id="121" dur="26">
                                          <p:stCondLst>
                                            <p:cond delay="1808"/>
                                          </p:stCondLst>
                                        </p:cTn>
                                        <p:tgtEl>
                                          <p:spTgt spid="17"/>
                                        </p:tgtEl>
                                      </p:cBhvr>
                                      <p:to x="100000" y="95000"/>
                                    </p:animScale>
                                    <p:animScale>
                                      <p:cBhvr>
                                        <p:cTn id="122" dur="166" decel="50000">
                                          <p:stCondLst>
                                            <p:cond delay="1834"/>
                                          </p:stCondLst>
                                        </p:cTn>
                                        <p:tgtEl>
                                          <p:spTgt spid="17"/>
                                        </p:tgtEl>
                                      </p:cBhvr>
                                      <p:to x="100000" y="100000"/>
                                    </p:animScale>
                                  </p:childTnLst>
                                </p:cTn>
                              </p:par>
                              <p:par>
                                <p:cTn id="123" presetID="26" presetClass="entr" presetSubtype="0" fill="hold" grpId="0" nodeType="withEffect">
                                  <p:stCondLst>
                                    <p:cond delay="0"/>
                                  </p:stCondLst>
                                  <p:childTnLst>
                                    <p:set>
                                      <p:cBhvr>
                                        <p:cTn id="124" dur="1" fill="hold">
                                          <p:stCondLst>
                                            <p:cond delay="0"/>
                                          </p:stCondLst>
                                        </p:cTn>
                                        <p:tgtEl>
                                          <p:spTgt spid="13"/>
                                        </p:tgtEl>
                                        <p:attrNameLst>
                                          <p:attrName>style.visibility</p:attrName>
                                        </p:attrNameLst>
                                      </p:cBhvr>
                                      <p:to>
                                        <p:strVal val="visible"/>
                                      </p:to>
                                    </p:set>
                                    <p:animEffect transition="in" filter="wipe(down)">
                                      <p:cBhvr>
                                        <p:cTn id="125" dur="580">
                                          <p:stCondLst>
                                            <p:cond delay="0"/>
                                          </p:stCondLst>
                                        </p:cTn>
                                        <p:tgtEl>
                                          <p:spTgt spid="13"/>
                                        </p:tgtEl>
                                      </p:cBhvr>
                                    </p:animEffect>
                                    <p:anim calcmode="lin" valueType="num">
                                      <p:cBhvr>
                                        <p:cTn id="12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1" dur="26">
                                          <p:stCondLst>
                                            <p:cond delay="650"/>
                                          </p:stCondLst>
                                        </p:cTn>
                                        <p:tgtEl>
                                          <p:spTgt spid="13"/>
                                        </p:tgtEl>
                                      </p:cBhvr>
                                      <p:to x="100000" y="60000"/>
                                    </p:animScale>
                                    <p:animScale>
                                      <p:cBhvr>
                                        <p:cTn id="132" dur="166" decel="50000">
                                          <p:stCondLst>
                                            <p:cond delay="676"/>
                                          </p:stCondLst>
                                        </p:cTn>
                                        <p:tgtEl>
                                          <p:spTgt spid="13"/>
                                        </p:tgtEl>
                                      </p:cBhvr>
                                      <p:to x="100000" y="100000"/>
                                    </p:animScale>
                                    <p:animScale>
                                      <p:cBhvr>
                                        <p:cTn id="133" dur="26">
                                          <p:stCondLst>
                                            <p:cond delay="1312"/>
                                          </p:stCondLst>
                                        </p:cTn>
                                        <p:tgtEl>
                                          <p:spTgt spid="13"/>
                                        </p:tgtEl>
                                      </p:cBhvr>
                                      <p:to x="100000" y="80000"/>
                                    </p:animScale>
                                    <p:animScale>
                                      <p:cBhvr>
                                        <p:cTn id="134" dur="166" decel="50000">
                                          <p:stCondLst>
                                            <p:cond delay="1338"/>
                                          </p:stCondLst>
                                        </p:cTn>
                                        <p:tgtEl>
                                          <p:spTgt spid="13"/>
                                        </p:tgtEl>
                                      </p:cBhvr>
                                      <p:to x="100000" y="100000"/>
                                    </p:animScale>
                                    <p:animScale>
                                      <p:cBhvr>
                                        <p:cTn id="135" dur="26">
                                          <p:stCondLst>
                                            <p:cond delay="1642"/>
                                          </p:stCondLst>
                                        </p:cTn>
                                        <p:tgtEl>
                                          <p:spTgt spid="13"/>
                                        </p:tgtEl>
                                      </p:cBhvr>
                                      <p:to x="100000" y="90000"/>
                                    </p:animScale>
                                    <p:animScale>
                                      <p:cBhvr>
                                        <p:cTn id="136" dur="166" decel="50000">
                                          <p:stCondLst>
                                            <p:cond delay="1668"/>
                                          </p:stCondLst>
                                        </p:cTn>
                                        <p:tgtEl>
                                          <p:spTgt spid="13"/>
                                        </p:tgtEl>
                                      </p:cBhvr>
                                      <p:to x="100000" y="100000"/>
                                    </p:animScale>
                                    <p:animScale>
                                      <p:cBhvr>
                                        <p:cTn id="137" dur="26">
                                          <p:stCondLst>
                                            <p:cond delay="1808"/>
                                          </p:stCondLst>
                                        </p:cTn>
                                        <p:tgtEl>
                                          <p:spTgt spid="13"/>
                                        </p:tgtEl>
                                      </p:cBhvr>
                                      <p:to x="100000" y="95000"/>
                                    </p:animScale>
                                    <p:animScale>
                                      <p:cBhvr>
                                        <p:cTn id="138" dur="166" decel="50000">
                                          <p:stCondLst>
                                            <p:cond delay="1834"/>
                                          </p:stCondLst>
                                        </p:cTn>
                                        <p:tgtEl>
                                          <p:spTgt spid="13"/>
                                        </p:tgtEl>
                                      </p:cBhvr>
                                      <p:to x="100000" y="100000"/>
                                    </p:animScale>
                                  </p:childTnLst>
                                </p:cTn>
                              </p:par>
                            </p:childTnLst>
                          </p:cTn>
                        </p:par>
                      </p:childTnLst>
                    </p:cTn>
                  </p:par>
                  <p:par>
                    <p:cTn id="139" fill="hold">
                      <p:stCondLst>
                        <p:cond delay="indefinite"/>
                      </p:stCondLst>
                      <p:childTnLst>
                        <p:par>
                          <p:cTn id="140" fill="hold">
                            <p:stCondLst>
                              <p:cond delay="0"/>
                            </p:stCondLst>
                            <p:childTnLst>
                              <p:par>
                                <p:cTn id="141" presetID="26" presetClass="entr" presetSubtype="0" fill="hold" grpId="0" nodeType="clickEffect">
                                  <p:stCondLst>
                                    <p:cond delay="0"/>
                                  </p:stCondLst>
                                  <p:childTnLst>
                                    <p:set>
                                      <p:cBhvr>
                                        <p:cTn id="142" dur="1" fill="hold">
                                          <p:stCondLst>
                                            <p:cond delay="0"/>
                                          </p:stCondLst>
                                        </p:cTn>
                                        <p:tgtEl>
                                          <p:spTgt spid="11"/>
                                        </p:tgtEl>
                                        <p:attrNameLst>
                                          <p:attrName>style.visibility</p:attrName>
                                        </p:attrNameLst>
                                      </p:cBhvr>
                                      <p:to>
                                        <p:strVal val="visible"/>
                                      </p:to>
                                    </p:set>
                                    <p:animEffect transition="in" filter="wipe(down)">
                                      <p:cBhvr>
                                        <p:cTn id="143" dur="580">
                                          <p:stCondLst>
                                            <p:cond delay="0"/>
                                          </p:stCondLst>
                                        </p:cTn>
                                        <p:tgtEl>
                                          <p:spTgt spid="11"/>
                                        </p:tgtEl>
                                      </p:cBhvr>
                                    </p:animEffect>
                                    <p:anim calcmode="lin" valueType="num">
                                      <p:cBhvr>
                                        <p:cTn id="1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49" dur="26">
                                          <p:stCondLst>
                                            <p:cond delay="650"/>
                                          </p:stCondLst>
                                        </p:cTn>
                                        <p:tgtEl>
                                          <p:spTgt spid="11"/>
                                        </p:tgtEl>
                                      </p:cBhvr>
                                      <p:to x="100000" y="60000"/>
                                    </p:animScale>
                                    <p:animScale>
                                      <p:cBhvr>
                                        <p:cTn id="150" dur="166" decel="50000">
                                          <p:stCondLst>
                                            <p:cond delay="676"/>
                                          </p:stCondLst>
                                        </p:cTn>
                                        <p:tgtEl>
                                          <p:spTgt spid="11"/>
                                        </p:tgtEl>
                                      </p:cBhvr>
                                      <p:to x="100000" y="100000"/>
                                    </p:animScale>
                                    <p:animScale>
                                      <p:cBhvr>
                                        <p:cTn id="151" dur="26">
                                          <p:stCondLst>
                                            <p:cond delay="1312"/>
                                          </p:stCondLst>
                                        </p:cTn>
                                        <p:tgtEl>
                                          <p:spTgt spid="11"/>
                                        </p:tgtEl>
                                      </p:cBhvr>
                                      <p:to x="100000" y="80000"/>
                                    </p:animScale>
                                    <p:animScale>
                                      <p:cBhvr>
                                        <p:cTn id="152" dur="166" decel="50000">
                                          <p:stCondLst>
                                            <p:cond delay="1338"/>
                                          </p:stCondLst>
                                        </p:cTn>
                                        <p:tgtEl>
                                          <p:spTgt spid="11"/>
                                        </p:tgtEl>
                                      </p:cBhvr>
                                      <p:to x="100000" y="100000"/>
                                    </p:animScale>
                                    <p:animScale>
                                      <p:cBhvr>
                                        <p:cTn id="153" dur="26">
                                          <p:stCondLst>
                                            <p:cond delay="1642"/>
                                          </p:stCondLst>
                                        </p:cTn>
                                        <p:tgtEl>
                                          <p:spTgt spid="11"/>
                                        </p:tgtEl>
                                      </p:cBhvr>
                                      <p:to x="100000" y="90000"/>
                                    </p:animScale>
                                    <p:animScale>
                                      <p:cBhvr>
                                        <p:cTn id="154" dur="166" decel="50000">
                                          <p:stCondLst>
                                            <p:cond delay="1668"/>
                                          </p:stCondLst>
                                        </p:cTn>
                                        <p:tgtEl>
                                          <p:spTgt spid="11"/>
                                        </p:tgtEl>
                                      </p:cBhvr>
                                      <p:to x="100000" y="100000"/>
                                    </p:animScale>
                                    <p:animScale>
                                      <p:cBhvr>
                                        <p:cTn id="155" dur="26">
                                          <p:stCondLst>
                                            <p:cond delay="1808"/>
                                          </p:stCondLst>
                                        </p:cTn>
                                        <p:tgtEl>
                                          <p:spTgt spid="11"/>
                                        </p:tgtEl>
                                      </p:cBhvr>
                                      <p:to x="100000" y="95000"/>
                                    </p:animScale>
                                    <p:animScale>
                                      <p:cBhvr>
                                        <p:cTn id="156" dur="166" decel="50000">
                                          <p:stCondLst>
                                            <p:cond delay="1834"/>
                                          </p:stCondLst>
                                        </p:cTn>
                                        <p:tgtEl>
                                          <p:spTgt spid="11"/>
                                        </p:tgtEl>
                                      </p:cBhvr>
                                      <p:to x="100000" y="100000"/>
                                    </p:animScale>
                                  </p:childTnLst>
                                </p:cTn>
                              </p:par>
                              <p:par>
                                <p:cTn id="157" presetID="26" presetClass="entr" presetSubtype="0" fill="hold" grpId="0" nodeType="withEffect">
                                  <p:stCondLst>
                                    <p:cond delay="0"/>
                                  </p:stCondLst>
                                  <p:childTnLst>
                                    <p:set>
                                      <p:cBhvr>
                                        <p:cTn id="158" dur="1" fill="hold">
                                          <p:stCondLst>
                                            <p:cond delay="0"/>
                                          </p:stCondLst>
                                        </p:cTn>
                                        <p:tgtEl>
                                          <p:spTgt spid="10"/>
                                        </p:tgtEl>
                                        <p:attrNameLst>
                                          <p:attrName>style.visibility</p:attrName>
                                        </p:attrNameLst>
                                      </p:cBhvr>
                                      <p:to>
                                        <p:strVal val="visible"/>
                                      </p:to>
                                    </p:set>
                                    <p:animEffect transition="in" filter="wipe(down)">
                                      <p:cBhvr>
                                        <p:cTn id="159" dur="580">
                                          <p:stCondLst>
                                            <p:cond delay="0"/>
                                          </p:stCondLst>
                                        </p:cTn>
                                        <p:tgtEl>
                                          <p:spTgt spid="10"/>
                                        </p:tgtEl>
                                      </p:cBhvr>
                                    </p:animEffect>
                                    <p:anim calcmode="lin" valueType="num">
                                      <p:cBhvr>
                                        <p:cTn id="16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65" dur="26">
                                          <p:stCondLst>
                                            <p:cond delay="650"/>
                                          </p:stCondLst>
                                        </p:cTn>
                                        <p:tgtEl>
                                          <p:spTgt spid="10"/>
                                        </p:tgtEl>
                                      </p:cBhvr>
                                      <p:to x="100000" y="60000"/>
                                    </p:animScale>
                                    <p:animScale>
                                      <p:cBhvr>
                                        <p:cTn id="166" dur="166" decel="50000">
                                          <p:stCondLst>
                                            <p:cond delay="676"/>
                                          </p:stCondLst>
                                        </p:cTn>
                                        <p:tgtEl>
                                          <p:spTgt spid="10"/>
                                        </p:tgtEl>
                                      </p:cBhvr>
                                      <p:to x="100000" y="100000"/>
                                    </p:animScale>
                                    <p:animScale>
                                      <p:cBhvr>
                                        <p:cTn id="167" dur="26">
                                          <p:stCondLst>
                                            <p:cond delay="1312"/>
                                          </p:stCondLst>
                                        </p:cTn>
                                        <p:tgtEl>
                                          <p:spTgt spid="10"/>
                                        </p:tgtEl>
                                      </p:cBhvr>
                                      <p:to x="100000" y="80000"/>
                                    </p:animScale>
                                    <p:animScale>
                                      <p:cBhvr>
                                        <p:cTn id="168" dur="166" decel="50000">
                                          <p:stCondLst>
                                            <p:cond delay="1338"/>
                                          </p:stCondLst>
                                        </p:cTn>
                                        <p:tgtEl>
                                          <p:spTgt spid="10"/>
                                        </p:tgtEl>
                                      </p:cBhvr>
                                      <p:to x="100000" y="100000"/>
                                    </p:animScale>
                                    <p:animScale>
                                      <p:cBhvr>
                                        <p:cTn id="169" dur="26">
                                          <p:stCondLst>
                                            <p:cond delay="1642"/>
                                          </p:stCondLst>
                                        </p:cTn>
                                        <p:tgtEl>
                                          <p:spTgt spid="10"/>
                                        </p:tgtEl>
                                      </p:cBhvr>
                                      <p:to x="100000" y="90000"/>
                                    </p:animScale>
                                    <p:animScale>
                                      <p:cBhvr>
                                        <p:cTn id="170" dur="166" decel="50000">
                                          <p:stCondLst>
                                            <p:cond delay="1668"/>
                                          </p:stCondLst>
                                        </p:cTn>
                                        <p:tgtEl>
                                          <p:spTgt spid="10"/>
                                        </p:tgtEl>
                                      </p:cBhvr>
                                      <p:to x="100000" y="100000"/>
                                    </p:animScale>
                                    <p:animScale>
                                      <p:cBhvr>
                                        <p:cTn id="171" dur="26">
                                          <p:stCondLst>
                                            <p:cond delay="1808"/>
                                          </p:stCondLst>
                                        </p:cTn>
                                        <p:tgtEl>
                                          <p:spTgt spid="10"/>
                                        </p:tgtEl>
                                      </p:cBhvr>
                                      <p:to x="100000" y="95000"/>
                                    </p:animScale>
                                    <p:animScale>
                                      <p:cBhvr>
                                        <p:cTn id="172" dur="166" decel="50000">
                                          <p:stCondLst>
                                            <p:cond delay="1834"/>
                                          </p:stCondLst>
                                        </p:cTn>
                                        <p:tgtEl>
                                          <p:spTgt spid="10"/>
                                        </p:tgtEl>
                                      </p:cBhvr>
                                      <p:to x="100000" y="100000"/>
                                    </p:animScale>
                                  </p:childTnLst>
                                </p:cTn>
                              </p:par>
                            </p:childTnLst>
                          </p:cTn>
                        </p:par>
                        <p:par>
                          <p:cTn id="173" fill="hold">
                            <p:stCondLst>
                              <p:cond delay="2000"/>
                            </p:stCondLst>
                            <p:childTnLst>
                              <p:par>
                                <p:cTn id="174" presetID="2" presetClass="entr" presetSubtype="8" fill="hold" grpId="0" nodeType="afterEffect">
                                  <p:stCondLst>
                                    <p:cond delay="0"/>
                                  </p:stCondLst>
                                  <p:childTnLst>
                                    <p:set>
                                      <p:cBhvr>
                                        <p:cTn id="175" dur="1" fill="hold">
                                          <p:stCondLst>
                                            <p:cond delay="0"/>
                                          </p:stCondLst>
                                        </p:cTn>
                                        <p:tgtEl>
                                          <p:spTgt spid="18"/>
                                        </p:tgtEl>
                                        <p:attrNameLst>
                                          <p:attrName>style.visibility</p:attrName>
                                        </p:attrNameLst>
                                      </p:cBhvr>
                                      <p:to>
                                        <p:strVal val="visible"/>
                                      </p:to>
                                    </p:set>
                                    <p:anim calcmode="lin" valueType="num">
                                      <p:cBhvr additive="base">
                                        <p:cTn id="176" dur="500" fill="hold"/>
                                        <p:tgtEl>
                                          <p:spTgt spid="18"/>
                                        </p:tgtEl>
                                        <p:attrNameLst>
                                          <p:attrName>ppt_x</p:attrName>
                                        </p:attrNameLst>
                                      </p:cBhvr>
                                      <p:tavLst>
                                        <p:tav tm="0">
                                          <p:val>
                                            <p:strVal val="0-#ppt_w/2"/>
                                          </p:val>
                                        </p:tav>
                                        <p:tav tm="100000">
                                          <p:val>
                                            <p:strVal val="#ppt_x"/>
                                          </p:val>
                                        </p:tav>
                                      </p:tavLst>
                                    </p:anim>
                                    <p:anim calcmode="lin" valueType="num">
                                      <p:cBhvr additive="base">
                                        <p:cTn id="177"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0" grpId="0" animBg="1"/>
      <p:bldP spid="11" grpId="0" animBg="1"/>
      <p:bldP spid="12" grpId="0" animBg="1"/>
      <p:bldP spid="13" grpId="0" animBg="1"/>
      <p:bldP spid="14" grpId="0" animBg="1"/>
      <p:bldP spid="15" grpId="0" animBg="1"/>
      <p:bldP spid="16" grpId="0" animBg="1"/>
      <p:bldP spid="17" grpId="0" animBg="1"/>
      <p:bldP spid="1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763688" y="1921396"/>
            <a:ext cx="4968552" cy="1872208"/>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00000"/>
              </a:lnSpc>
            </a:pPr>
            <a:r>
              <a:rPr lang="ar-EG" sz="3200" b="1" dirty="0">
                <a:solidFill>
                  <a:schemeClr val="tx1"/>
                </a:solidFill>
                <a:latin typeface="Arial" pitchFamily="34" charset="0"/>
                <a:ea typeface="SimSun" pitchFamily="2" charset="-122"/>
              </a:rPr>
              <a:t>الأنواع الثلاثة للتحدث مع الذات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79792320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1016987800"/>
              </p:ext>
            </p:extLst>
          </p:nvPr>
        </p:nvGraphicFramePr>
        <p:xfrm>
          <a:off x="1524000" y="1511060"/>
          <a:ext cx="6096000" cy="3386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الدقة والتحديد</a:t>
            </a:r>
          </a:p>
        </p:txBody>
      </p:sp>
    </p:spTree>
    <p:extLst>
      <p:ext uri="{BB962C8B-B14F-4D97-AF65-F5344CB8AC3E}">
        <p14:creationId xmlns:p14="http://schemas.microsoft.com/office/powerpoint/2010/main" xmlns="" val="337808978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0353" y="1994661"/>
            <a:ext cx="8043294" cy="1323439"/>
          </a:xfrm>
          <a:prstGeom prst="rect">
            <a:avLst/>
          </a:prstGeom>
        </p:spPr>
        <p:txBody>
          <a:bodyPr wrap="square">
            <a:spAutoFit/>
          </a:bodyPr>
          <a:lstStyle/>
          <a:p>
            <a:pPr algn="justLow" rtl="1"/>
            <a:r>
              <a:rPr lang="ar-EG" sz="2000" b="1" dirty="0" smtClean="0"/>
              <a:t>- </a:t>
            </a:r>
            <a:r>
              <a:rPr lang="ar-EG" sz="2000" b="1" dirty="0"/>
              <a:t>أريد أن أصبح مهندسًا متخصصًا في هندسة البترول خلال 4 سنوات والعمل في شركة أرامكو </a:t>
            </a:r>
            <a:r>
              <a:rPr lang="ar-EG" sz="2000" b="1" dirty="0" smtClean="0"/>
              <a:t/>
            </a:r>
            <a:br>
              <a:rPr lang="ar-EG" sz="2000" b="1" dirty="0" smtClean="0"/>
            </a:br>
            <a:r>
              <a:rPr lang="ar-EG" sz="2000" b="1" dirty="0" smtClean="0"/>
              <a:t>  السعودية للإسهام </a:t>
            </a:r>
            <a:r>
              <a:rPr lang="ar-EG" sz="2000" b="1" dirty="0"/>
              <a:t>في تطوير إنتاج المملكة لحقولها البترولية الضخمة. </a:t>
            </a:r>
            <a:endParaRPr lang="ar-EG" sz="2000" b="1" dirty="0" smtClean="0"/>
          </a:p>
          <a:p>
            <a:pPr algn="justLow" rtl="1"/>
            <a:r>
              <a:rPr lang="ar-EG" sz="2000" b="1" dirty="0" smtClean="0"/>
              <a:t>- </a:t>
            </a:r>
            <a:r>
              <a:rPr lang="ar-EG" sz="2000" b="1" dirty="0"/>
              <a:t>أريد أن أحصل على شهادة في الحاسب الآلي من جامعة الملك فهد للبترول والمعادن من أجل </a:t>
            </a:r>
            <a:r>
              <a:rPr lang="ar-EG" sz="2000" b="1" dirty="0" smtClean="0"/>
              <a:t>  </a:t>
            </a:r>
            <a:br>
              <a:rPr lang="ar-EG" sz="2000" b="1" dirty="0" smtClean="0"/>
            </a:br>
            <a:r>
              <a:rPr lang="ar-EG" sz="2000" b="1" dirty="0" smtClean="0"/>
              <a:t>  إدارة وتطوير أعمال شركة </a:t>
            </a:r>
            <a:r>
              <a:rPr lang="ar-EG" sz="2000" b="1" dirty="0"/>
              <a:t>والدي الخاصة</a:t>
            </a:r>
            <a:r>
              <a:rPr lang="ar-EG" sz="2000" b="1" dirty="0" smtClean="0"/>
              <a:t>.</a:t>
            </a:r>
            <a:endParaRPr lang="ar-EG" sz="2000" b="1" dirty="0"/>
          </a:p>
        </p:txBody>
      </p:sp>
      <p:sp>
        <p:nvSpPr>
          <p:cNvPr id="4" name="Rectangle 3"/>
          <p:cNvSpPr/>
          <p:nvPr/>
        </p:nvSpPr>
        <p:spPr>
          <a:xfrm>
            <a:off x="5693621" y="1357333"/>
            <a:ext cx="2828018" cy="523220"/>
          </a:xfrm>
          <a:prstGeom prst="rect">
            <a:avLst/>
          </a:prstGeom>
        </p:spPr>
        <p:txBody>
          <a:bodyPr wrap="none">
            <a:spAutoFit/>
          </a:bodyPr>
          <a:lstStyle/>
          <a:p>
            <a:r>
              <a:rPr lang="ar-EG" sz="2800" b="1" dirty="0">
                <a:solidFill>
                  <a:schemeClr val="accent5">
                    <a:lumMod val="50000"/>
                  </a:schemeClr>
                </a:solidFill>
              </a:rPr>
              <a:t>أهداف محددة وواضحة</a:t>
            </a:r>
          </a:p>
        </p:txBody>
      </p:sp>
      <p:sp>
        <p:nvSpPr>
          <p:cNvPr id="5" name="Rectangle 4"/>
          <p:cNvSpPr/>
          <p:nvPr/>
        </p:nvSpPr>
        <p:spPr>
          <a:xfrm>
            <a:off x="3960440" y="4179098"/>
            <a:ext cx="4572000" cy="707886"/>
          </a:xfrm>
          <a:prstGeom prst="rect">
            <a:avLst/>
          </a:prstGeom>
        </p:spPr>
        <p:txBody>
          <a:bodyPr>
            <a:spAutoFit/>
          </a:bodyPr>
          <a:lstStyle/>
          <a:p>
            <a:pPr rtl="1"/>
            <a:r>
              <a:rPr lang="ar-EG" sz="2000" b="1" dirty="0" smtClean="0"/>
              <a:t>- أريد </a:t>
            </a:r>
            <a:r>
              <a:rPr lang="ar-EG" sz="2000" b="1" dirty="0"/>
              <a:t>أن أكون مهندس بترول لأحصل على وظيفة. </a:t>
            </a:r>
            <a:endParaRPr lang="ar-EG" sz="2000" b="1" dirty="0" smtClean="0"/>
          </a:p>
          <a:p>
            <a:pPr rtl="1"/>
            <a:r>
              <a:rPr lang="ar-EG" sz="2000" b="1" dirty="0" smtClean="0"/>
              <a:t>- </a:t>
            </a:r>
            <a:r>
              <a:rPr lang="ar-EG" sz="2000" b="1" dirty="0"/>
              <a:t>أريد أن أحصل على شهادة جامعية</a:t>
            </a:r>
          </a:p>
        </p:txBody>
      </p:sp>
      <p:sp>
        <p:nvSpPr>
          <p:cNvPr id="7" name="Rectangle 6"/>
          <p:cNvSpPr/>
          <p:nvPr/>
        </p:nvSpPr>
        <p:spPr>
          <a:xfrm>
            <a:off x="7011163" y="3637587"/>
            <a:ext cx="1582484" cy="523220"/>
          </a:xfrm>
          <a:prstGeom prst="rect">
            <a:avLst/>
          </a:prstGeom>
        </p:spPr>
        <p:txBody>
          <a:bodyPr wrap="none">
            <a:spAutoFit/>
          </a:bodyPr>
          <a:lstStyle/>
          <a:p>
            <a:r>
              <a:rPr lang="ar-EG" sz="2800" b="1" dirty="0">
                <a:solidFill>
                  <a:schemeClr val="accent5">
                    <a:lumMod val="50000"/>
                  </a:schemeClr>
                </a:solidFill>
              </a:rPr>
              <a:t>أهداف عامة</a:t>
            </a:r>
          </a:p>
        </p:txBody>
      </p:sp>
      <p:sp>
        <p:nvSpPr>
          <p:cNvPr id="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مثال على الدقة والتحديد</a:t>
            </a:r>
          </a:p>
        </p:txBody>
      </p:sp>
    </p:spTree>
    <p:extLst>
      <p:ext uri="{BB962C8B-B14F-4D97-AF65-F5344CB8AC3E}">
        <p14:creationId xmlns:p14="http://schemas.microsoft.com/office/powerpoint/2010/main" xmlns="" val="351808603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1289402270"/>
              </p:ext>
            </p:extLst>
          </p:nvPr>
        </p:nvGraphicFramePr>
        <p:xfrm>
          <a:off x="1524000" y="1511060"/>
          <a:ext cx="6096000" cy="3386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القابلية للقياس</a:t>
            </a:r>
          </a:p>
        </p:txBody>
      </p:sp>
    </p:spTree>
    <p:extLst>
      <p:ext uri="{BB962C8B-B14F-4D97-AF65-F5344CB8AC3E}">
        <p14:creationId xmlns:p14="http://schemas.microsoft.com/office/powerpoint/2010/main" xmlns="" val="377171284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0353" y="1994661"/>
            <a:ext cx="8043294" cy="1323439"/>
          </a:xfrm>
          <a:prstGeom prst="rect">
            <a:avLst/>
          </a:prstGeom>
        </p:spPr>
        <p:txBody>
          <a:bodyPr wrap="square">
            <a:spAutoFit/>
          </a:bodyPr>
          <a:lstStyle/>
          <a:p>
            <a:pPr algn="justLow" rtl="1"/>
            <a:r>
              <a:rPr lang="ar-EG" sz="2000" b="1" dirty="0" smtClean="0"/>
              <a:t>- يجب </a:t>
            </a:r>
            <a:r>
              <a:rPr lang="ar-EG" sz="2000" b="1" dirty="0"/>
              <a:t>أن أحضر جميع حصص مقرر الرياضيات طوال هذا الفصل الدراسي كي أحصل على </a:t>
            </a:r>
            <a:r>
              <a:rPr lang="ar-EG" sz="2000" b="1" dirty="0" smtClean="0"/>
              <a:t/>
            </a:r>
            <a:br>
              <a:rPr lang="ar-EG" sz="2000" b="1" dirty="0" smtClean="0"/>
            </a:br>
            <a:r>
              <a:rPr lang="ar-EG" sz="2000" b="1" dirty="0" smtClean="0"/>
              <a:t>  تقدير </a:t>
            </a:r>
            <a:r>
              <a:rPr lang="ar-EG" sz="2000" b="1" dirty="0"/>
              <a:t>امتياز فيها. </a:t>
            </a:r>
            <a:endParaRPr lang="ar-EG" sz="2000" b="1" dirty="0" smtClean="0"/>
          </a:p>
          <a:p>
            <a:pPr algn="justLow" rtl="1"/>
            <a:r>
              <a:rPr lang="ar-EG" sz="2000" b="1" dirty="0" smtClean="0"/>
              <a:t>- </a:t>
            </a:r>
            <a:r>
              <a:rPr lang="ar-EG" sz="2000" b="1" dirty="0"/>
              <a:t>يجب أن أذاكر ساعتين كل خميس للإعداد لاختبار مستوى اللغة الإنجليزية (التوفل) كي </a:t>
            </a:r>
            <a:r>
              <a:rPr lang="ar-EG" sz="2000" b="1" dirty="0" smtClean="0"/>
              <a:t/>
            </a:r>
            <a:br>
              <a:rPr lang="ar-EG" sz="2000" b="1" dirty="0" smtClean="0"/>
            </a:br>
            <a:r>
              <a:rPr lang="ar-EG" sz="2000" b="1" dirty="0" smtClean="0"/>
              <a:t>  أحصل </a:t>
            </a:r>
            <a:r>
              <a:rPr lang="ar-EG" sz="2000" b="1" dirty="0"/>
              <a:t>على 550 نقطة لأتمكن من الالتحاق ببرنامج الدراسات العليا</a:t>
            </a:r>
          </a:p>
        </p:txBody>
      </p:sp>
      <p:sp>
        <p:nvSpPr>
          <p:cNvPr id="4" name="Rectangle 3"/>
          <p:cNvSpPr/>
          <p:nvPr/>
        </p:nvSpPr>
        <p:spPr>
          <a:xfrm>
            <a:off x="6798091" y="1357333"/>
            <a:ext cx="1723549" cy="523220"/>
          </a:xfrm>
          <a:prstGeom prst="rect">
            <a:avLst/>
          </a:prstGeom>
        </p:spPr>
        <p:txBody>
          <a:bodyPr wrap="none">
            <a:spAutoFit/>
          </a:bodyPr>
          <a:lstStyle/>
          <a:p>
            <a:r>
              <a:rPr lang="ar-EG" sz="2800" b="1" dirty="0">
                <a:solidFill>
                  <a:schemeClr val="accent5">
                    <a:lumMod val="50000"/>
                  </a:schemeClr>
                </a:solidFill>
              </a:rPr>
              <a:t>أهداف مقاسة</a:t>
            </a:r>
          </a:p>
        </p:txBody>
      </p:sp>
      <p:sp>
        <p:nvSpPr>
          <p:cNvPr id="5" name="Rectangle 4"/>
          <p:cNvSpPr/>
          <p:nvPr/>
        </p:nvSpPr>
        <p:spPr>
          <a:xfrm>
            <a:off x="1691680" y="4179098"/>
            <a:ext cx="6840760" cy="707886"/>
          </a:xfrm>
          <a:prstGeom prst="rect">
            <a:avLst/>
          </a:prstGeom>
        </p:spPr>
        <p:txBody>
          <a:bodyPr wrap="square">
            <a:spAutoFit/>
          </a:bodyPr>
          <a:lstStyle/>
          <a:p>
            <a:pPr rtl="1"/>
            <a:r>
              <a:rPr lang="ar-EG" sz="2000" b="1" dirty="0" smtClean="0"/>
              <a:t>- علي </a:t>
            </a:r>
            <a:r>
              <a:rPr lang="ar-EG" sz="2000" b="1" dirty="0"/>
              <a:t>أن أحضر معظم الحصص في مقرر الرياضيات كي أنجح فيه. </a:t>
            </a:r>
            <a:endParaRPr lang="ar-EG" sz="2000" b="1" dirty="0" smtClean="0"/>
          </a:p>
          <a:p>
            <a:pPr rtl="1"/>
            <a:r>
              <a:rPr lang="ar-EG" sz="2000" b="1" dirty="0" smtClean="0"/>
              <a:t>- </a:t>
            </a:r>
            <a:r>
              <a:rPr lang="ar-EG" sz="2000" b="1" dirty="0"/>
              <a:t>أريد أن أرفع من قدرتي في اللغة الإنجليزية بشكل كبير</a:t>
            </a:r>
          </a:p>
        </p:txBody>
      </p:sp>
      <p:sp>
        <p:nvSpPr>
          <p:cNvPr id="7" name="Rectangle 6"/>
          <p:cNvSpPr/>
          <p:nvPr/>
        </p:nvSpPr>
        <p:spPr>
          <a:xfrm>
            <a:off x="6323475" y="3637587"/>
            <a:ext cx="2270173" cy="523220"/>
          </a:xfrm>
          <a:prstGeom prst="rect">
            <a:avLst/>
          </a:prstGeom>
        </p:spPr>
        <p:txBody>
          <a:bodyPr wrap="none">
            <a:spAutoFit/>
          </a:bodyPr>
          <a:lstStyle/>
          <a:p>
            <a:r>
              <a:rPr lang="ar-EG" sz="2800" b="1" dirty="0">
                <a:solidFill>
                  <a:schemeClr val="accent5">
                    <a:lumMod val="50000"/>
                  </a:schemeClr>
                </a:solidFill>
              </a:rPr>
              <a:t>أهداف غير مقاسة</a:t>
            </a:r>
          </a:p>
        </p:txBody>
      </p:sp>
      <p:sp>
        <p:nvSpPr>
          <p:cNvPr id="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مثال على القابلية للقياس</a:t>
            </a:r>
          </a:p>
        </p:txBody>
      </p:sp>
    </p:spTree>
    <p:extLst>
      <p:ext uri="{BB962C8B-B14F-4D97-AF65-F5344CB8AC3E}">
        <p14:creationId xmlns:p14="http://schemas.microsoft.com/office/powerpoint/2010/main" xmlns="" val="352089422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3696748921"/>
              </p:ext>
            </p:extLst>
          </p:nvPr>
        </p:nvGraphicFramePr>
        <p:xfrm>
          <a:off x="1524000" y="1511060"/>
          <a:ext cx="6096000" cy="3806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القابلية للإنجاز</a:t>
            </a:r>
          </a:p>
        </p:txBody>
      </p:sp>
    </p:spTree>
    <p:extLst>
      <p:ext uri="{BB962C8B-B14F-4D97-AF65-F5344CB8AC3E}">
        <p14:creationId xmlns:p14="http://schemas.microsoft.com/office/powerpoint/2010/main" xmlns="" val="357184859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1299331072"/>
              </p:ext>
            </p:extLst>
          </p:nvPr>
        </p:nvGraphicFramePr>
        <p:xfrm>
          <a:off x="1524000" y="1511060"/>
          <a:ext cx="6096000" cy="3386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الواقعية</a:t>
            </a:r>
          </a:p>
        </p:txBody>
      </p:sp>
    </p:spTree>
    <p:extLst>
      <p:ext uri="{BB962C8B-B14F-4D97-AF65-F5344CB8AC3E}">
        <p14:creationId xmlns:p14="http://schemas.microsoft.com/office/powerpoint/2010/main" xmlns="" val="88320153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0353" y="1994661"/>
            <a:ext cx="8043294" cy="1631216"/>
          </a:xfrm>
          <a:prstGeom prst="rect">
            <a:avLst/>
          </a:prstGeom>
        </p:spPr>
        <p:txBody>
          <a:bodyPr wrap="square">
            <a:spAutoFit/>
          </a:bodyPr>
          <a:lstStyle/>
          <a:p>
            <a:pPr algn="justLow" rtl="1"/>
            <a:r>
              <a:rPr lang="ar-EG" sz="2000" b="1" dirty="0" smtClean="0"/>
              <a:t>- ليس </a:t>
            </a:r>
            <a:r>
              <a:rPr lang="ar-EG" sz="2000" b="1" dirty="0"/>
              <a:t>من المعقول أن تحقق هدفك لتصبح مهندسًا متميزًا وأنت ضعيف في مادة الرياضيات </a:t>
            </a:r>
            <a:r>
              <a:rPr lang="ar-EG" sz="2000" b="1" dirty="0" smtClean="0"/>
              <a:t/>
            </a:r>
            <a:br>
              <a:rPr lang="ar-EG" sz="2000" b="1" dirty="0" smtClean="0"/>
            </a:br>
            <a:r>
              <a:rPr lang="ar-EG" sz="2000" b="1" dirty="0" smtClean="0"/>
              <a:t>  أو </a:t>
            </a:r>
            <a:r>
              <a:rPr lang="ar-EG" sz="2000" b="1" dirty="0"/>
              <a:t>لا تحبها، </a:t>
            </a:r>
            <a:endParaRPr lang="ar-EG" sz="2000" b="1" dirty="0" smtClean="0"/>
          </a:p>
          <a:p>
            <a:pPr algn="justLow" rtl="1"/>
            <a:r>
              <a:rPr lang="ar-EG" sz="2000" b="1" dirty="0" smtClean="0"/>
              <a:t>- أو </a:t>
            </a:r>
            <a:r>
              <a:rPr lang="ar-EG" sz="2000" b="1" dirty="0"/>
              <a:t>تقرر أن تكون طبيبًا وأنت تكره رؤية </a:t>
            </a:r>
            <a:r>
              <a:rPr lang="ar-EG" sz="2000" b="1" dirty="0" smtClean="0"/>
              <a:t>الدم</a:t>
            </a:r>
          </a:p>
          <a:p>
            <a:pPr algn="justLow" rtl="1"/>
            <a:r>
              <a:rPr lang="ar-EG" sz="2000" b="1" dirty="0" smtClean="0"/>
              <a:t>  لذلك </a:t>
            </a:r>
            <a:r>
              <a:rPr lang="ar-EG" sz="2000" b="1" dirty="0"/>
              <a:t>من الضروري أن تبحث عن مكامن القوة لديك وتوظفها في مكانها الصحيح لتحقيق </a:t>
            </a:r>
            <a:r>
              <a:rPr lang="ar-EG" sz="2000" b="1" dirty="0" smtClean="0"/>
              <a:t>  </a:t>
            </a:r>
            <a:br>
              <a:rPr lang="ar-EG" sz="2000" b="1" dirty="0" smtClean="0"/>
            </a:br>
            <a:r>
              <a:rPr lang="ar-EG" sz="2000" b="1" dirty="0" smtClean="0"/>
              <a:t>  الأهداف </a:t>
            </a:r>
            <a:r>
              <a:rPr lang="ar-EG" sz="2000" b="1" dirty="0"/>
              <a:t>الواقعية.</a:t>
            </a:r>
          </a:p>
        </p:txBody>
      </p:sp>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مثال على الواقعية</a:t>
            </a:r>
          </a:p>
        </p:txBody>
      </p:sp>
    </p:spTree>
    <p:extLst>
      <p:ext uri="{BB962C8B-B14F-4D97-AF65-F5344CB8AC3E}">
        <p14:creationId xmlns:p14="http://schemas.microsoft.com/office/powerpoint/2010/main" xmlns="" val="182749121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2432160844"/>
              </p:ext>
            </p:extLst>
          </p:nvPr>
        </p:nvGraphicFramePr>
        <p:xfrm>
          <a:off x="1524000" y="1129308"/>
          <a:ext cx="6096000" cy="4188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الارتباط ببعد زمني</a:t>
            </a:r>
          </a:p>
        </p:txBody>
      </p:sp>
    </p:spTree>
    <p:extLst>
      <p:ext uri="{BB962C8B-B14F-4D97-AF65-F5344CB8AC3E}">
        <p14:creationId xmlns:p14="http://schemas.microsoft.com/office/powerpoint/2010/main" xmlns="" val="328747774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0353" y="1994661"/>
            <a:ext cx="8043294" cy="1015663"/>
          </a:xfrm>
          <a:prstGeom prst="rect">
            <a:avLst/>
          </a:prstGeom>
        </p:spPr>
        <p:txBody>
          <a:bodyPr wrap="square">
            <a:spAutoFit/>
          </a:bodyPr>
          <a:lstStyle/>
          <a:p>
            <a:pPr algn="justLow" rtl="1"/>
            <a:r>
              <a:rPr lang="ar-EG" sz="2000" b="1" dirty="0" smtClean="0"/>
              <a:t>- سوف </a:t>
            </a:r>
            <a:r>
              <a:rPr lang="ar-EG" sz="2000" b="1" dirty="0"/>
              <a:t>أدخر أربعمائة ريالاً خلال خمسة الشهور القادمة حتى نهاية شهر ذي الحجة لشراء جهاز </a:t>
            </a:r>
            <a:r>
              <a:rPr lang="ar-EG" sz="2000" b="1" dirty="0" smtClean="0"/>
              <a:t> </a:t>
            </a:r>
            <a:br>
              <a:rPr lang="ar-EG" sz="2000" b="1" dirty="0" smtClean="0"/>
            </a:br>
            <a:r>
              <a:rPr lang="ar-EG" sz="2000" b="1" dirty="0" smtClean="0"/>
              <a:t>  حاسب </a:t>
            </a:r>
            <a:r>
              <a:rPr lang="ar-EG" sz="2000" b="1" dirty="0"/>
              <a:t>آلي بألفي ريال</a:t>
            </a:r>
            <a:r>
              <a:rPr lang="ar-EG" sz="2000" b="1" dirty="0" smtClean="0"/>
              <a:t>.</a:t>
            </a:r>
          </a:p>
          <a:p>
            <a:pPr algn="justLow" rtl="1"/>
            <a:r>
              <a:rPr lang="ar-EG" sz="2000" b="1" dirty="0" smtClean="0"/>
              <a:t>- </a:t>
            </a:r>
            <a:r>
              <a:rPr lang="ar-EG" sz="2000" b="1" dirty="0"/>
              <a:t>يجب أن أحقق معدلاً تراكميًّا لا يقل عن 3 من 4 في هذا الفصل.</a:t>
            </a:r>
          </a:p>
        </p:txBody>
      </p:sp>
      <p:sp>
        <p:nvSpPr>
          <p:cNvPr id="4" name="Rectangle 3"/>
          <p:cNvSpPr/>
          <p:nvPr/>
        </p:nvSpPr>
        <p:spPr>
          <a:xfrm>
            <a:off x="5983765" y="1357333"/>
            <a:ext cx="2537874" cy="523220"/>
          </a:xfrm>
          <a:prstGeom prst="rect">
            <a:avLst/>
          </a:prstGeom>
        </p:spPr>
        <p:txBody>
          <a:bodyPr wrap="none">
            <a:spAutoFit/>
          </a:bodyPr>
          <a:lstStyle/>
          <a:p>
            <a:r>
              <a:rPr lang="ar-EG" sz="2800" b="1" dirty="0">
                <a:solidFill>
                  <a:schemeClr val="accent5">
                    <a:lumMod val="50000"/>
                  </a:schemeClr>
                </a:solidFill>
              </a:rPr>
              <a:t>أهداف مرتبطة بزمن</a:t>
            </a:r>
          </a:p>
        </p:txBody>
      </p:sp>
      <p:sp>
        <p:nvSpPr>
          <p:cNvPr id="5" name="Rectangle 4"/>
          <p:cNvSpPr/>
          <p:nvPr/>
        </p:nvSpPr>
        <p:spPr>
          <a:xfrm>
            <a:off x="755576" y="3217540"/>
            <a:ext cx="7776864" cy="2246769"/>
          </a:xfrm>
          <a:prstGeom prst="rect">
            <a:avLst/>
          </a:prstGeom>
        </p:spPr>
        <p:txBody>
          <a:bodyPr wrap="square">
            <a:spAutoFit/>
          </a:bodyPr>
          <a:lstStyle/>
          <a:p>
            <a:pPr rtl="1"/>
            <a:r>
              <a:rPr lang="ar-EG" sz="2000" b="1" dirty="0"/>
              <a:t>سوف أسعى لادخار مبلغ ألفي ريال لشراء جهاز حاسب آلي</a:t>
            </a:r>
            <a:r>
              <a:rPr lang="ar-EG" sz="2000" b="1" dirty="0" smtClean="0"/>
              <a:t>.</a:t>
            </a:r>
          </a:p>
          <a:p>
            <a:pPr rtl="1"/>
            <a:r>
              <a:rPr lang="ar-EG" sz="2000" b="1" dirty="0" smtClean="0"/>
              <a:t>- يجب </a:t>
            </a:r>
            <a:r>
              <a:rPr lang="ar-EG" sz="2000" b="1" dirty="0"/>
              <a:t>أن أحقق معدلاً تراكميًّا مرتفعًا بأسرع وقت ممكن. </a:t>
            </a:r>
            <a:endParaRPr lang="ar-EG" sz="2000" b="1" dirty="0" smtClean="0"/>
          </a:p>
          <a:p>
            <a:pPr algn="justLow" rtl="1"/>
            <a:r>
              <a:rPr lang="ar-EG" sz="2000" b="1" dirty="0" smtClean="0"/>
              <a:t>ويجدر </a:t>
            </a:r>
            <a:r>
              <a:rPr lang="ar-EG" sz="2000" b="1" dirty="0"/>
              <a:t>التنبيه أنه من المهم إعادة النظر مرة أخرى في المدة الزمنية التي حددتها للهدف إذا ظهر لك أنك لن تتمكن من تحقيقه فيها وللوصول إلى الزمن المناسب والواقعي لإنجاز </a:t>
            </a:r>
            <a:r>
              <a:rPr lang="ar-EG" sz="2000" b="1" dirty="0" smtClean="0"/>
              <a:t/>
            </a:r>
            <a:br>
              <a:rPr lang="ar-EG" sz="2000" b="1" dirty="0" smtClean="0"/>
            </a:br>
            <a:r>
              <a:rPr lang="ar-EG" sz="2000" b="1" dirty="0" smtClean="0"/>
              <a:t>المهمة </a:t>
            </a:r>
            <a:r>
              <a:rPr lang="ar-EG" sz="2000" b="1" dirty="0"/>
              <a:t>المطلوبة. </a:t>
            </a:r>
            <a:endParaRPr lang="ar-EG" sz="2000" b="1" dirty="0" smtClean="0"/>
          </a:p>
          <a:p>
            <a:pPr algn="justLow" rtl="1"/>
            <a:r>
              <a:rPr lang="ar-EG" sz="2000" b="1" dirty="0" smtClean="0"/>
              <a:t>ولكن </a:t>
            </a:r>
            <a:r>
              <a:rPr lang="ar-EG" sz="2000" b="1" dirty="0"/>
              <a:t>يجب أن تكون قبل ذلك قد وضعت برنامجًا واضحًا ودقيقًا لتحقيق الهدف حتى لا تتعود على تمديد المدة الزمنية للأهداف والتأجيل فيها كلما رغبت في ذلك</a:t>
            </a:r>
          </a:p>
        </p:txBody>
      </p:sp>
      <p:sp>
        <p:nvSpPr>
          <p:cNvPr id="7" name="Rectangle 6"/>
          <p:cNvSpPr/>
          <p:nvPr/>
        </p:nvSpPr>
        <p:spPr>
          <a:xfrm>
            <a:off x="5509149" y="2857500"/>
            <a:ext cx="3084499" cy="523220"/>
          </a:xfrm>
          <a:prstGeom prst="rect">
            <a:avLst/>
          </a:prstGeom>
        </p:spPr>
        <p:txBody>
          <a:bodyPr wrap="none">
            <a:spAutoFit/>
          </a:bodyPr>
          <a:lstStyle/>
          <a:p>
            <a:r>
              <a:rPr lang="ar-EG" sz="2800" b="1" dirty="0">
                <a:solidFill>
                  <a:schemeClr val="accent5">
                    <a:lumMod val="50000"/>
                  </a:schemeClr>
                </a:solidFill>
              </a:rPr>
              <a:t>أهداف غير مرتبطة بزمن</a:t>
            </a:r>
          </a:p>
        </p:txBody>
      </p:sp>
      <p:sp>
        <p:nvSpPr>
          <p:cNvPr id="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مثال على الارتباط ببعد زمني</a:t>
            </a:r>
          </a:p>
        </p:txBody>
      </p:sp>
    </p:spTree>
    <p:extLst>
      <p:ext uri="{BB962C8B-B14F-4D97-AF65-F5344CB8AC3E}">
        <p14:creationId xmlns:p14="http://schemas.microsoft.com/office/powerpoint/2010/main" xmlns="" val="93080239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bwMode="auto">
          <a:xfrm>
            <a:off x="2051720" y="1297326"/>
            <a:ext cx="5112568" cy="3660407"/>
          </a:xfrm>
          <a:prstGeom prst="diamond">
            <a:avLst/>
          </a:prstGeom>
          <a:ln>
            <a:headEnd type="none" w="med" len="med"/>
            <a:tailEnd type="none" w="med" len="med"/>
          </a:ln>
          <a:effectLst>
            <a:glow rad="228600">
              <a:schemeClr val="accent1">
                <a:satMod val="175000"/>
                <a:alpha val="40000"/>
              </a:schemeClr>
            </a:glow>
            <a:outerShdw blurRad="40000" dist="23000" dir="5400000" rotWithShape="0">
              <a:srgbClr val="000000">
                <a:alpha val="35000"/>
              </a:srgbClr>
            </a:outerShdw>
          </a:effectLst>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ea typeface="SimSun" pitchFamily="2" charset="-122"/>
            </a:endParaRPr>
          </a:p>
        </p:txBody>
      </p:sp>
      <p:sp>
        <p:nvSpPr>
          <p:cNvPr id="6" name="TextBox 5"/>
          <p:cNvSpPr txBox="1"/>
          <p:nvPr/>
        </p:nvSpPr>
        <p:spPr>
          <a:xfrm>
            <a:off x="1187624" y="2799428"/>
            <a:ext cx="7056784" cy="861774"/>
          </a:xfrm>
          <a:prstGeom prst="rect">
            <a:avLst/>
          </a:prstGeom>
          <a:noFill/>
        </p:spPr>
        <p:txBody>
          <a:bodyPr wrap="square" rtlCol="1">
            <a:spAutoFit/>
          </a:bodyPr>
          <a:lstStyle/>
          <a:p>
            <a:pPr algn="ctr"/>
            <a:r>
              <a:rPr lang="en-US" sz="5000" dirty="0"/>
              <a:t>SWOT</a:t>
            </a:r>
            <a:endParaRPr lang="ar-EG" sz="5000" dirty="0"/>
          </a:p>
        </p:txBody>
      </p:sp>
    </p:spTree>
    <p:extLst>
      <p:ext uri="{BB962C8B-B14F-4D97-AF65-F5344CB8AC3E}">
        <p14:creationId xmlns:p14="http://schemas.microsoft.com/office/powerpoint/2010/main" xmlns="" val="199750009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5149850" y="-84138"/>
            <a:ext cx="3943350" cy="631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الفكر </a:t>
            </a:r>
            <a:endParaRPr lang="zh-CN" altLang="en-US" sz="3200" b="1" dirty="0">
              <a:solidFill>
                <a:srgbClr val="002060"/>
              </a:solidFill>
              <a:latin typeface="Microsoft YaHei" pitchFamily="34" charset="-122"/>
              <a:ea typeface="Microsoft YaHei" pitchFamily="34" charset="-122"/>
            </a:endParaRPr>
          </a:p>
        </p:txBody>
      </p:sp>
      <p:sp>
        <p:nvSpPr>
          <p:cNvPr id="17" name="Rounded Rectangle 16"/>
          <p:cNvSpPr/>
          <p:nvPr/>
        </p:nvSpPr>
        <p:spPr bwMode="auto">
          <a:xfrm>
            <a:off x="4932040" y="1921396"/>
            <a:ext cx="3888432" cy="180020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وهذا النوع للتحدث مع الذات ذو قوة شديدة ويؤدي لنتائج خطيرة فمكن هذا النوع أن  </a:t>
            </a:r>
            <a:r>
              <a:rPr lang="ar-EG" sz="2400" b="1" dirty="0" smtClean="0"/>
              <a:t>يؤدي </a:t>
            </a:r>
            <a:r>
              <a:rPr lang="ar-EG" sz="2400" b="1" dirty="0"/>
              <a:t>للإكتئاب ويؤثر سلبياً علي الصحة البدنية </a:t>
            </a:r>
          </a:p>
        </p:txBody>
      </p:sp>
      <p:grpSp>
        <p:nvGrpSpPr>
          <p:cNvPr id="18" name="Group 2"/>
          <p:cNvGrpSpPr>
            <a:grpSpLocks/>
          </p:cNvGrpSpPr>
          <p:nvPr/>
        </p:nvGrpSpPr>
        <p:grpSpPr bwMode="auto">
          <a:xfrm>
            <a:off x="683568" y="1409700"/>
            <a:ext cx="3353370" cy="546100"/>
            <a:chOff x="0" y="0"/>
            <a:chExt cx="6562727" cy="546100"/>
          </a:xfrm>
        </p:grpSpPr>
        <p:sp>
          <p:nvSpPr>
            <p:cNvPr id="19"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20"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sp>
          <p:nvSpPr>
            <p:cNvPr id="21" name="Rectangle 13"/>
            <p:cNvSpPr>
              <a:spLocks noChangeArrowheads="1"/>
            </p:cNvSpPr>
            <p:nvPr/>
          </p:nvSpPr>
          <p:spPr bwMode="auto">
            <a:xfrm>
              <a:off x="0" y="7640"/>
              <a:ext cx="6562727"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راقب أفكارك لأنها ستصبح أفعال </a:t>
              </a:r>
              <a:endParaRPr lang="zh-CN" altLang="en-US" sz="2000" b="1" dirty="0">
                <a:solidFill>
                  <a:srgbClr val="FFFFFF"/>
                </a:solidFill>
                <a:latin typeface="Microsoft YaHei" pitchFamily="34" charset="-122"/>
                <a:ea typeface="Microsoft YaHei" pitchFamily="34" charset="-122"/>
              </a:endParaRPr>
            </a:p>
          </p:txBody>
        </p:sp>
      </p:grpSp>
      <p:grpSp>
        <p:nvGrpSpPr>
          <p:cNvPr id="22" name="Group 6"/>
          <p:cNvGrpSpPr>
            <a:grpSpLocks/>
          </p:cNvGrpSpPr>
          <p:nvPr/>
        </p:nvGrpSpPr>
        <p:grpSpPr bwMode="auto">
          <a:xfrm>
            <a:off x="683568" y="2281238"/>
            <a:ext cx="3353369" cy="546100"/>
            <a:chOff x="0" y="0"/>
            <a:chExt cx="6562725" cy="546100"/>
          </a:xfrm>
        </p:grpSpPr>
        <p:grpSp>
          <p:nvGrpSpPr>
            <p:cNvPr id="23" name="Group 7"/>
            <p:cNvGrpSpPr>
              <a:grpSpLocks/>
            </p:cNvGrpSpPr>
            <p:nvPr/>
          </p:nvGrpSpPr>
          <p:grpSpPr bwMode="auto">
            <a:xfrm>
              <a:off x="0" y="0"/>
              <a:ext cx="6562725" cy="546100"/>
              <a:chOff x="0" y="0"/>
              <a:chExt cx="6561756" cy="546060"/>
            </a:xfrm>
          </p:grpSpPr>
          <p:sp>
            <p:nvSpPr>
              <p:cNvPr id="25"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26"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grpSp>
        <p:sp>
          <p:nvSpPr>
            <p:cNvPr id="24" name="Rectangle 13"/>
            <p:cNvSpPr>
              <a:spLocks noChangeArrowheads="1"/>
            </p:cNvSpPr>
            <p:nvPr/>
          </p:nvSpPr>
          <p:spPr bwMode="auto">
            <a:xfrm>
              <a:off x="65090" y="74393"/>
              <a:ext cx="6432548"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راقب أفعالك لأنها ستصبح عادات </a:t>
              </a:r>
              <a:endParaRPr lang="zh-CN" altLang="en-US" sz="2000" b="1" dirty="0">
                <a:solidFill>
                  <a:srgbClr val="FFFFFF"/>
                </a:solidFill>
                <a:latin typeface="Microsoft YaHei" pitchFamily="34" charset="-122"/>
                <a:ea typeface="Microsoft YaHei" pitchFamily="34" charset="-122"/>
              </a:endParaRPr>
            </a:p>
          </p:txBody>
        </p:sp>
      </p:grpSp>
      <p:grpSp>
        <p:nvGrpSpPr>
          <p:cNvPr id="27" name="Group 11"/>
          <p:cNvGrpSpPr>
            <a:grpSpLocks/>
          </p:cNvGrpSpPr>
          <p:nvPr/>
        </p:nvGrpSpPr>
        <p:grpSpPr bwMode="auto">
          <a:xfrm>
            <a:off x="683568" y="3154363"/>
            <a:ext cx="3353369" cy="546100"/>
            <a:chOff x="0" y="0"/>
            <a:chExt cx="6562725" cy="546100"/>
          </a:xfrm>
        </p:grpSpPr>
        <p:sp>
          <p:nvSpPr>
            <p:cNvPr id="28"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29"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sp>
          <p:nvSpPr>
            <p:cNvPr id="30" name="Rectangle 13"/>
            <p:cNvSpPr>
              <a:spLocks noChangeArrowheads="1"/>
            </p:cNvSpPr>
            <p:nvPr/>
          </p:nvSpPr>
          <p:spPr bwMode="auto">
            <a:xfrm>
              <a:off x="65090" y="65364"/>
              <a:ext cx="6432548"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راقب عاداتك لأنها ستصبح طباع </a:t>
              </a:r>
              <a:endParaRPr lang="zh-CN" altLang="en-US" sz="2000" b="1" dirty="0">
                <a:solidFill>
                  <a:srgbClr val="FFFFFF"/>
                </a:solidFill>
                <a:latin typeface="Microsoft YaHei" pitchFamily="34" charset="-122"/>
                <a:ea typeface="Microsoft YaHei" pitchFamily="34" charset="-122"/>
              </a:endParaRPr>
            </a:p>
          </p:txBody>
        </p:sp>
      </p:grpSp>
      <p:grpSp>
        <p:nvGrpSpPr>
          <p:cNvPr id="31" name="Group 15"/>
          <p:cNvGrpSpPr>
            <a:grpSpLocks/>
          </p:cNvGrpSpPr>
          <p:nvPr/>
        </p:nvGrpSpPr>
        <p:grpSpPr bwMode="auto">
          <a:xfrm>
            <a:off x="683568" y="4025900"/>
            <a:ext cx="3353369" cy="546100"/>
            <a:chOff x="0" y="0"/>
            <a:chExt cx="6562725" cy="546100"/>
          </a:xfrm>
        </p:grpSpPr>
        <p:grpSp>
          <p:nvGrpSpPr>
            <p:cNvPr id="32" name="Group 16"/>
            <p:cNvGrpSpPr>
              <a:grpSpLocks/>
            </p:cNvGrpSpPr>
            <p:nvPr/>
          </p:nvGrpSpPr>
          <p:grpSpPr bwMode="auto">
            <a:xfrm>
              <a:off x="0" y="0"/>
              <a:ext cx="6562725" cy="546100"/>
              <a:chOff x="0" y="0"/>
              <a:chExt cx="6448390" cy="611157"/>
            </a:xfrm>
          </p:grpSpPr>
          <p:sp>
            <p:nvSpPr>
              <p:cNvPr id="34"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35"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grpSp>
        <p:sp>
          <p:nvSpPr>
            <p:cNvPr id="33" name="Rectangle 13"/>
            <p:cNvSpPr>
              <a:spLocks noChangeArrowheads="1"/>
            </p:cNvSpPr>
            <p:nvPr/>
          </p:nvSpPr>
          <p:spPr bwMode="auto">
            <a:xfrm>
              <a:off x="65090" y="57923"/>
              <a:ext cx="6432548"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راقب طباعك لأنها ستحدد مصيرك </a:t>
              </a:r>
              <a:endParaRPr lang="zh-CN" altLang="en-US" sz="2000" b="1" dirty="0">
                <a:solidFill>
                  <a:srgbClr val="FFFFFF"/>
                </a:solidFill>
                <a:latin typeface="Microsoft YaHei" pitchFamily="34" charset="-122"/>
                <a:ea typeface="Microsoft YaHei" pitchFamily="34" charset="-122"/>
              </a:endParaRPr>
            </a:p>
          </p:txBody>
        </p:sp>
      </p:grpSp>
    </p:spTree>
    <p:extLst>
      <p:ext uri="{BB962C8B-B14F-4D97-AF65-F5344CB8AC3E}">
        <p14:creationId xmlns:p14="http://schemas.microsoft.com/office/powerpoint/2010/main" xmlns="" val="268150295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18"/>
                                        </p:tgtEl>
                                        <p:attrNameLst>
                                          <p:attrName>style.visibility</p:attrName>
                                        </p:attrNameLst>
                                      </p:cBhvr>
                                      <p:to>
                                        <p:strVal val="visible"/>
                                      </p:to>
                                    </p:set>
                                    <p:anim calcmode="lin" valueType="num">
                                      <p:cBhvr>
                                        <p:cTn id="13" dur="600" fill="hold"/>
                                        <p:tgtEl>
                                          <p:spTgt spid="18"/>
                                        </p:tgtEl>
                                        <p:attrNameLst>
                                          <p:attrName>ppt_w</p:attrName>
                                        </p:attrNameLst>
                                      </p:cBhvr>
                                      <p:tavLst>
                                        <p:tav tm="0">
                                          <p:val>
                                            <p:fltVal val="0"/>
                                          </p:val>
                                        </p:tav>
                                        <p:tav tm="100000">
                                          <p:val>
                                            <p:strVal val="#ppt_w"/>
                                          </p:val>
                                        </p:tav>
                                      </p:tavLst>
                                    </p:anim>
                                    <p:anim calcmode="lin" valueType="num">
                                      <p:cBhvr>
                                        <p:cTn id="14" dur="600" fill="hold"/>
                                        <p:tgtEl>
                                          <p:spTgt spid="18"/>
                                        </p:tgtEl>
                                        <p:attrNameLst>
                                          <p:attrName>ppt_h</p:attrName>
                                        </p:attrNameLst>
                                      </p:cBhvr>
                                      <p:tavLst>
                                        <p:tav tm="0">
                                          <p:val>
                                            <p:fltVal val="0"/>
                                          </p:val>
                                        </p:tav>
                                        <p:tav tm="100000">
                                          <p:val>
                                            <p:strVal val="#ppt_h"/>
                                          </p:val>
                                        </p:tav>
                                      </p:tavLst>
                                    </p:anim>
                                    <p:anim calcmode="lin" valueType="num">
                                      <p:cBhvr>
                                        <p:cTn id="15" dur="600" fill="hold"/>
                                        <p:tgtEl>
                                          <p:spTgt spid="18"/>
                                        </p:tgtEl>
                                        <p:attrNameLst>
                                          <p:attrName>style.rotation</p:attrName>
                                        </p:attrNameLst>
                                      </p:cBhvr>
                                      <p:tavLst>
                                        <p:tav tm="0">
                                          <p:val>
                                            <p:fltVal val="90"/>
                                          </p:val>
                                        </p:tav>
                                        <p:tav tm="100000">
                                          <p:val>
                                            <p:fltVal val="0"/>
                                          </p:val>
                                        </p:tav>
                                      </p:tavLst>
                                    </p:anim>
                                    <p:animEffect transition="in" filter="fade">
                                      <p:cBhvr>
                                        <p:cTn id="16" dur="6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22"/>
                                        </p:tgtEl>
                                        <p:attrNameLst>
                                          <p:attrName>style.visibility</p:attrName>
                                        </p:attrNameLst>
                                      </p:cBhvr>
                                      <p:to>
                                        <p:strVal val="visible"/>
                                      </p:to>
                                    </p:set>
                                    <p:anim calcmode="lin" valueType="num">
                                      <p:cBhvr>
                                        <p:cTn id="21" dur="600" fill="hold"/>
                                        <p:tgtEl>
                                          <p:spTgt spid="22"/>
                                        </p:tgtEl>
                                        <p:attrNameLst>
                                          <p:attrName>ppt_w</p:attrName>
                                        </p:attrNameLst>
                                      </p:cBhvr>
                                      <p:tavLst>
                                        <p:tav tm="0">
                                          <p:val>
                                            <p:fltVal val="0"/>
                                          </p:val>
                                        </p:tav>
                                        <p:tav tm="100000">
                                          <p:val>
                                            <p:strVal val="#ppt_w"/>
                                          </p:val>
                                        </p:tav>
                                      </p:tavLst>
                                    </p:anim>
                                    <p:anim calcmode="lin" valueType="num">
                                      <p:cBhvr>
                                        <p:cTn id="22" dur="600" fill="hold"/>
                                        <p:tgtEl>
                                          <p:spTgt spid="22"/>
                                        </p:tgtEl>
                                        <p:attrNameLst>
                                          <p:attrName>ppt_h</p:attrName>
                                        </p:attrNameLst>
                                      </p:cBhvr>
                                      <p:tavLst>
                                        <p:tav tm="0">
                                          <p:val>
                                            <p:fltVal val="0"/>
                                          </p:val>
                                        </p:tav>
                                        <p:tav tm="100000">
                                          <p:val>
                                            <p:strVal val="#ppt_h"/>
                                          </p:val>
                                        </p:tav>
                                      </p:tavLst>
                                    </p:anim>
                                    <p:anim calcmode="lin" valueType="num">
                                      <p:cBhvr>
                                        <p:cTn id="23" dur="600" fill="hold"/>
                                        <p:tgtEl>
                                          <p:spTgt spid="22"/>
                                        </p:tgtEl>
                                        <p:attrNameLst>
                                          <p:attrName>style.rotation</p:attrName>
                                        </p:attrNameLst>
                                      </p:cBhvr>
                                      <p:tavLst>
                                        <p:tav tm="0">
                                          <p:val>
                                            <p:fltVal val="90"/>
                                          </p:val>
                                        </p:tav>
                                        <p:tav tm="100000">
                                          <p:val>
                                            <p:fltVal val="0"/>
                                          </p:val>
                                        </p:tav>
                                      </p:tavLst>
                                    </p:anim>
                                    <p:animEffect transition="in" filter="fade">
                                      <p:cBhvr>
                                        <p:cTn id="24" dur="6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7"/>
                                        </p:tgtEl>
                                        <p:attrNameLst>
                                          <p:attrName>style.visibility</p:attrName>
                                        </p:attrNameLst>
                                      </p:cBhvr>
                                      <p:to>
                                        <p:strVal val="visible"/>
                                      </p:to>
                                    </p:set>
                                    <p:anim calcmode="lin" valueType="num">
                                      <p:cBhvr>
                                        <p:cTn id="29" dur="600" fill="hold"/>
                                        <p:tgtEl>
                                          <p:spTgt spid="27"/>
                                        </p:tgtEl>
                                        <p:attrNameLst>
                                          <p:attrName>ppt_w</p:attrName>
                                        </p:attrNameLst>
                                      </p:cBhvr>
                                      <p:tavLst>
                                        <p:tav tm="0">
                                          <p:val>
                                            <p:fltVal val="0"/>
                                          </p:val>
                                        </p:tav>
                                        <p:tav tm="100000">
                                          <p:val>
                                            <p:strVal val="#ppt_w"/>
                                          </p:val>
                                        </p:tav>
                                      </p:tavLst>
                                    </p:anim>
                                    <p:anim calcmode="lin" valueType="num">
                                      <p:cBhvr>
                                        <p:cTn id="30" dur="600" fill="hold"/>
                                        <p:tgtEl>
                                          <p:spTgt spid="27"/>
                                        </p:tgtEl>
                                        <p:attrNameLst>
                                          <p:attrName>ppt_h</p:attrName>
                                        </p:attrNameLst>
                                      </p:cBhvr>
                                      <p:tavLst>
                                        <p:tav tm="0">
                                          <p:val>
                                            <p:fltVal val="0"/>
                                          </p:val>
                                        </p:tav>
                                        <p:tav tm="100000">
                                          <p:val>
                                            <p:strVal val="#ppt_h"/>
                                          </p:val>
                                        </p:tav>
                                      </p:tavLst>
                                    </p:anim>
                                    <p:anim calcmode="lin" valueType="num">
                                      <p:cBhvr>
                                        <p:cTn id="31" dur="600" fill="hold"/>
                                        <p:tgtEl>
                                          <p:spTgt spid="27"/>
                                        </p:tgtEl>
                                        <p:attrNameLst>
                                          <p:attrName>style.rotation</p:attrName>
                                        </p:attrNameLst>
                                      </p:cBhvr>
                                      <p:tavLst>
                                        <p:tav tm="0">
                                          <p:val>
                                            <p:fltVal val="90"/>
                                          </p:val>
                                        </p:tav>
                                        <p:tav tm="100000">
                                          <p:val>
                                            <p:fltVal val="0"/>
                                          </p:val>
                                        </p:tav>
                                      </p:tavLst>
                                    </p:anim>
                                    <p:animEffect transition="in" filter="fade">
                                      <p:cBhvr>
                                        <p:cTn id="32" dur="6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31"/>
                                        </p:tgtEl>
                                        <p:attrNameLst>
                                          <p:attrName>style.visibility</p:attrName>
                                        </p:attrNameLst>
                                      </p:cBhvr>
                                      <p:to>
                                        <p:strVal val="visible"/>
                                      </p:to>
                                    </p:set>
                                    <p:anim calcmode="lin" valueType="num">
                                      <p:cBhvr>
                                        <p:cTn id="37" dur="600" fill="hold"/>
                                        <p:tgtEl>
                                          <p:spTgt spid="31"/>
                                        </p:tgtEl>
                                        <p:attrNameLst>
                                          <p:attrName>ppt_w</p:attrName>
                                        </p:attrNameLst>
                                      </p:cBhvr>
                                      <p:tavLst>
                                        <p:tav tm="0">
                                          <p:val>
                                            <p:fltVal val="0"/>
                                          </p:val>
                                        </p:tav>
                                        <p:tav tm="100000">
                                          <p:val>
                                            <p:strVal val="#ppt_w"/>
                                          </p:val>
                                        </p:tav>
                                      </p:tavLst>
                                    </p:anim>
                                    <p:anim calcmode="lin" valueType="num">
                                      <p:cBhvr>
                                        <p:cTn id="38" dur="600" fill="hold"/>
                                        <p:tgtEl>
                                          <p:spTgt spid="31"/>
                                        </p:tgtEl>
                                        <p:attrNameLst>
                                          <p:attrName>ppt_h</p:attrName>
                                        </p:attrNameLst>
                                      </p:cBhvr>
                                      <p:tavLst>
                                        <p:tav tm="0">
                                          <p:val>
                                            <p:fltVal val="0"/>
                                          </p:val>
                                        </p:tav>
                                        <p:tav tm="100000">
                                          <p:val>
                                            <p:strVal val="#ppt_h"/>
                                          </p:val>
                                        </p:tav>
                                      </p:tavLst>
                                    </p:anim>
                                    <p:anim calcmode="lin" valueType="num">
                                      <p:cBhvr>
                                        <p:cTn id="39" dur="600" fill="hold"/>
                                        <p:tgtEl>
                                          <p:spTgt spid="31"/>
                                        </p:tgtEl>
                                        <p:attrNameLst>
                                          <p:attrName>style.rotation</p:attrName>
                                        </p:attrNameLst>
                                      </p:cBhvr>
                                      <p:tavLst>
                                        <p:tav tm="0">
                                          <p:val>
                                            <p:fltVal val="90"/>
                                          </p:val>
                                        </p:tav>
                                        <p:tav tm="100000">
                                          <p:val>
                                            <p:fltVal val="0"/>
                                          </p:val>
                                        </p:tav>
                                      </p:tavLst>
                                    </p:anim>
                                    <p:animEffect transition="in" filter="fade">
                                      <p:cBhvr>
                                        <p:cTn id="40" dur="6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0353" y="1357334"/>
            <a:ext cx="8043294" cy="830997"/>
          </a:xfrm>
          <a:prstGeom prst="rect">
            <a:avLst/>
          </a:prstGeom>
        </p:spPr>
        <p:txBody>
          <a:bodyPr wrap="square">
            <a:spAutoFit/>
          </a:bodyPr>
          <a:lstStyle/>
          <a:p>
            <a:pPr algn="justLow" rtl="1"/>
            <a:r>
              <a:rPr lang="ar-EG" sz="2400" b="1" dirty="0"/>
              <a:t>أية إمكانيات داخلية ذاتية موجودة فعلاً تساعد على استغلال الفرص المتاحة والممكنة وعلى مكافحة التهديدات. يمكن التطرق للأسئلة التالية:</a:t>
            </a:r>
          </a:p>
        </p:txBody>
      </p:sp>
      <p:grpSp>
        <p:nvGrpSpPr>
          <p:cNvPr id="8" name="Group 3"/>
          <p:cNvGrpSpPr>
            <a:grpSpLocks/>
          </p:cNvGrpSpPr>
          <p:nvPr/>
        </p:nvGrpSpPr>
        <p:grpSpPr bwMode="auto">
          <a:xfrm>
            <a:off x="2177826" y="2389167"/>
            <a:ext cx="4770439" cy="571500"/>
            <a:chOff x="240" y="0"/>
            <a:chExt cx="3005" cy="432"/>
          </a:xfrm>
        </p:grpSpPr>
        <p:sp>
          <p:nvSpPr>
            <p:cNvPr id="9"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10"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11" name="Text Box 6"/>
            <p:cNvSpPr txBox="1">
              <a:spLocks noChangeArrowheads="1"/>
            </p:cNvSpPr>
            <p:nvPr/>
          </p:nvSpPr>
          <p:spPr bwMode="auto">
            <a:xfrm>
              <a:off x="241" y="110"/>
              <a:ext cx="257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ما هي نقاط القوة؟ </a:t>
              </a:r>
            </a:p>
          </p:txBody>
        </p:sp>
        <p:sp>
          <p:nvSpPr>
            <p:cNvPr id="12" name="Text Box 7"/>
            <p:cNvSpPr txBox="1">
              <a:spLocks noChangeArrowheads="1"/>
            </p:cNvSpPr>
            <p:nvPr/>
          </p:nvSpPr>
          <p:spPr bwMode="auto">
            <a:xfrm>
              <a:off x="2938"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13" name="Group 8"/>
          <p:cNvGrpSpPr>
            <a:grpSpLocks/>
          </p:cNvGrpSpPr>
          <p:nvPr/>
        </p:nvGrpSpPr>
        <p:grpSpPr bwMode="auto">
          <a:xfrm>
            <a:off x="2177826" y="3087666"/>
            <a:ext cx="4770439" cy="940958"/>
            <a:chOff x="240" y="0"/>
            <a:chExt cx="3005" cy="432"/>
          </a:xfrm>
        </p:grpSpPr>
        <p:sp>
          <p:nvSpPr>
            <p:cNvPr id="14"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15"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16" name="Text Box 11"/>
            <p:cNvSpPr txBox="1">
              <a:spLocks noChangeArrowheads="1"/>
            </p:cNvSpPr>
            <p:nvPr/>
          </p:nvSpPr>
          <p:spPr bwMode="auto">
            <a:xfrm>
              <a:off x="251" y="87"/>
              <a:ext cx="2562" cy="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الحسنات والمميزات الإيجابية </a:t>
              </a:r>
              <a:endParaRPr lang="ar-EG" altLang="zh-CN" sz="2000" b="1" dirty="0" smtClean="0"/>
            </a:p>
            <a:p>
              <a:pPr algn="ctr" rtl="1" eaLnBrk="0" hangingPunct="0"/>
              <a:r>
                <a:rPr lang="ar-EG" altLang="zh-CN" sz="2000" b="1" dirty="0" smtClean="0"/>
                <a:t>(</a:t>
              </a:r>
              <a:r>
                <a:rPr lang="ar-EG" altLang="zh-CN" sz="2000" b="1" dirty="0"/>
                <a:t>مواهب، مهارات، تصرفات، أقوال)؟ </a:t>
              </a:r>
            </a:p>
          </p:txBody>
        </p:sp>
        <p:sp>
          <p:nvSpPr>
            <p:cNvPr id="17" name="Text Box 12"/>
            <p:cNvSpPr txBox="1">
              <a:spLocks noChangeArrowheads="1"/>
            </p:cNvSpPr>
            <p:nvPr/>
          </p:nvSpPr>
          <p:spPr bwMode="auto">
            <a:xfrm>
              <a:off x="2916" y="62"/>
              <a:ext cx="213" cy="2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endParaRPr lang="en-US" sz="1050" dirty="0" smtClean="0">
                <a:solidFill>
                  <a:schemeClr val="bg1"/>
                </a:solidFill>
                <a:latin typeface="SimHei" pitchFamily="49" charset="-122"/>
                <a:ea typeface="SimHei" pitchFamily="49" charset="-122"/>
              </a:endParaRPr>
            </a:p>
            <a:p>
              <a:pPr algn="ctr" eaLnBrk="0" hangingPunct="0"/>
              <a:r>
                <a:rPr lang="en-US" sz="2400" dirty="0" smtClean="0">
                  <a:solidFill>
                    <a:schemeClr val="bg1"/>
                  </a:solidFill>
                  <a:latin typeface="SimHei" pitchFamily="49" charset="-122"/>
                  <a:ea typeface="SimHei" pitchFamily="49" charset="-122"/>
                </a:rPr>
                <a:t>2</a:t>
              </a:r>
              <a:endParaRPr lang="en-US" sz="2400" dirty="0">
                <a:solidFill>
                  <a:schemeClr val="bg1"/>
                </a:solidFill>
                <a:latin typeface="SimHei" pitchFamily="49" charset="-122"/>
                <a:ea typeface="SimHei" pitchFamily="49" charset="-122"/>
              </a:endParaRPr>
            </a:p>
          </p:txBody>
        </p:sp>
      </p:grpSp>
      <p:grpSp>
        <p:nvGrpSpPr>
          <p:cNvPr id="18" name="Group 13"/>
          <p:cNvGrpSpPr>
            <a:grpSpLocks/>
          </p:cNvGrpSpPr>
          <p:nvPr/>
        </p:nvGrpSpPr>
        <p:grpSpPr bwMode="auto">
          <a:xfrm>
            <a:off x="2177826" y="4206213"/>
            <a:ext cx="4770439" cy="571500"/>
            <a:chOff x="240" y="0"/>
            <a:chExt cx="3005" cy="432"/>
          </a:xfrm>
        </p:grpSpPr>
        <p:sp>
          <p:nvSpPr>
            <p:cNvPr id="19"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20"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21" name="Text Box 16"/>
            <p:cNvSpPr txBox="1">
              <a:spLocks noChangeArrowheads="1"/>
            </p:cNvSpPr>
            <p:nvPr/>
          </p:nvSpPr>
          <p:spPr bwMode="auto">
            <a:xfrm>
              <a:off x="240" y="110"/>
              <a:ext cx="2670"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مصادر القوة؟</a:t>
              </a:r>
            </a:p>
          </p:txBody>
        </p:sp>
        <p:sp>
          <p:nvSpPr>
            <p:cNvPr id="22" name="Text Box 17"/>
            <p:cNvSpPr txBox="1">
              <a:spLocks noChangeArrowheads="1"/>
            </p:cNvSpPr>
            <p:nvPr/>
          </p:nvSpPr>
          <p:spPr bwMode="auto">
            <a:xfrm>
              <a:off x="2916"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sp>
        <p:nvSpPr>
          <p:cNvPr id="23"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نقاط القـوة </a:t>
            </a:r>
            <a:r>
              <a:rPr lang="en-US" altLang="zh-CN" sz="3200" b="1" dirty="0">
                <a:solidFill>
                  <a:srgbClr val="002060"/>
                </a:solidFill>
                <a:latin typeface="Microsoft YaHei" pitchFamily="34" charset="-122"/>
                <a:ea typeface="Microsoft YaHei" pitchFamily="34" charset="-122"/>
              </a:rPr>
              <a:t>Strengths </a:t>
            </a:r>
            <a:endParaRPr lang="ar-EG" altLang="zh-CN" sz="3200" b="1" dirty="0">
              <a:solidFill>
                <a:srgbClr val="002060"/>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223490495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utoUpdateAnimBg="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0353" y="1357334"/>
            <a:ext cx="8043294" cy="830997"/>
          </a:xfrm>
          <a:prstGeom prst="rect">
            <a:avLst/>
          </a:prstGeom>
        </p:spPr>
        <p:txBody>
          <a:bodyPr wrap="square">
            <a:spAutoFit/>
          </a:bodyPr>
          <a:lstStyle/>
          <a:p>
            <a:pPr algn="justLow" rtl="1"/>
            <a:r>
              <a:rPr lang="ar-EG" sz="2400" b="1" dirty="0"/>
              <a:t>أية ظروف وعوامل نقص داخلية موجودة فعلاً تعيق من القدرة على استغلال الفرص. يمكن التطرق للأسئلة </a:t>
            </a:r>
            <a:r>
              <a:rPr lang="ar-EG" sz="2400" b="1" dirty="0" smtClean="0"/>
              <a:t>التالية :</a:t>
            </a:r>
            <a:endParaRPr lang="ar-EG" sz="2400" b="1" dirty="0"/>
          </a:p>
        </p:txBody>
      </p:sp>
      <p:grpSp>
        <p:nvGrpSpPr>
          <p:cNvPr id="8" name="Group 3"/>
          <p:cNvGrpSpPr>
            <a:grpSpLocks/>
          </p:cNvGrpSpPr>
          <p:nvPr/>
        </p:nvGrpSpPr>
        <p:grpSpPr bwMode="auto">
          <a:xfrm>
            <a:off x="2177826" y="2389167"/>
            <a:ext cx="4770439" cy="571500"/>
            <a:chOff x="240" y="0"/>
            <a:chExt cx="3005" cy="432"/>
          </a:xfrm>
        </p:grpSpPr>
        <p:sp>
          <p:nvSpPr>
            <p:cNvPr id="9"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10"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11" name="Text Box 6"/>
            <p:cNvSpPr txBox="1">
              <a:spLocks noChangeArrowheads="1"/>
            </p:cNvSpPr>
            <p:nvPr/>
          </p:nvSpPr>
          <p:spPr bwMode="auto">
            <a:xfrm>
              <a:off x="241" y="110"/>
              <a:ext cx="257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ما هي نقاط الضعف؟</a:t>
              </a:r>
            </a:p>
          </p:txBody>
        </p:sp>
        <p:sp>
          <p:nvSpPr>
            <p:cNvPr id="12" name="Text Box 7"/>
            <p:cNvSpPr txBox="1">
              <a:spLocks noChangeArrowheads="1"/>
            </p:cNvSpPr>
            <p:nvPr/>
          </p:nvSpPr>
          <p:spPr bwMode="auto">
            <a:xfrm>
              <a:off x="2938"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13" name="Group 8"/>
          <p:cNvGrpSpPr>
            <a:grpSpLocks/>
          </p:cNvGrpSpPr>
          <p:nvPr/>
        </p:nvGrpSpPr>
        <p:grpSpPr bwMode="auto">
          <a:xfrm>
            <a:off x="2177826" y="3087667"/>
            <a:ext cx="4770439" cy="571500"/>
            <a:chOff x="240" y="0"/>
            <a:chExt cx="3005" cy="432"/>
          </a:xfrm>
        </p:grpSpPr>
        <p:sp>
          <p:nvSpPr>
            <p:cNvPr id="14"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15"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16" name="Text Box 11"/>
            <p:cNvSpPr txBox="1">
              <a:spLocks noChangeArrowheads="1"/>
            </p:cNvSpPr>
            <p:nvPr/>
          </p:nvSpPr>
          <p:spPr bwMode="auto">
            <a:xfrm>
              <a:off x="251" y="110"/>
              <a:ext cx="256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الأمور  المزعجة أو المخلة بالإتزان؟</a:t>
              </a:r>
            </a:p>
          </p:txBody>
        </p:sp>
        <p:sp>
          <p:nvSpPr>
            <p:cNvPr id="17" name="Text Box 12"/>
            <p:cNvSpPr txBox="1">
              <a:spLocks noChangeArrowheads="1"/>
            </p:cNvSpPr>
            <p:nvPr/>
          </p:nvSpPr>
          <p:spPr bwMode="auto">
            <a:xfrm>
              <a:off x="2916"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18" name="Group 13"/>
          <p:cNvGrpSpPr>
            <a:grpSpLocks/>
          </p:cNvGrpSpPr>
          <p:nvPr/>
        </p:nvGrpSpPr>
        <p:grpSpPr bwMode="auto">
          <a:xfrm>
            <a:off x="2177826" y="3786166"/>
            <a:ext cx="4770439" cy="1087557"/>
            <a:chOff x="240" y="0"/>
            <a:chExt cx="3005" cy="432"/>
          </a:xfrm>
        </p:grpSpPr>
        <p:sp>
          <p:nvSpPr>
            <p:cNvPr id="19"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20"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21" name="Text Box 16"/>
            <p:cNvSpPr txBox="1">
              <a:spLocks noChangeArrowheads="1"/>
            </p:cNvSpPr>
            <p:nvPr/>
          </p:nvSpPr>
          <p:spPr bwMode="auto">
            <a:xfrm>
              <a:off x="240" y="76"/>
              <a:ext cx="2670" cy="3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الأمور التي تحتاج إلى معالجة، متابعة، دعم وتقوية؟ </a:t>
              </a:r>
            </a:p>
          </p:txBody>
        </p:sp>
        <p:sp>
          <p:nvSpPr>
            <p:cNvPr id="22" name="Text Box 17"/>
            <p:cNvSpPr txBox="1">
              <a:spLocks noChangeArrowheads="1"/>
            </p:cNvSpPr>
            <p:nvPr/>
          </p:nvSpPr>
          <p:spPr bwMode="auto">
            <a:xfrm>
              <a:off x="2916" y="62"/>
              <a:ext cx="213" cy="2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endParaRPr lang="en-US" sz="800" dirty="0" smtClean="0">
                <a:solidFill>
                  <a:schemeClr val="bg1"/>
                </a:solidFill>
                <a:latin typeface="SimHei" pitchFamily="49" charset="-122"/>
                <a:ea typeface="SimHei" pitchFamily="49" charset="-122"/>
              </a:endParaRPr>
            </a:p>
            <a:p>
              <a:pPr algn="ctr" eaLnBrk="0" hangingPunct="0"/>
              <a:r>
                <a:rPr lang="en-US" sz="2400" dirty="0" smtClean="0">
                  <a:solidFill>
                    <a:schemeClr val="bg1"/>
                  </a:solidFill>
                  <a:latin typeface="SimHei" pitchFamily="49" charset="-122"/>
                  <a:ea typeface="SimHei" pitchFamily="49" charset="-122"/>
                </a:rPr>
                <a:t>3</a:t>
              </a:r>
              <a:endParaRPr lang="en-US" sz="2400" dirty="0">
                <a:solidFill>
                  <a:schemeClr val="bg1"/>
                </a:solidFill>
                <a:latin typeface="SimHei" pitchFamily="49" charset="-122"/>
                <a:ea typeface="SimHei" pitchFamily="49" charset="-122"/>
              </a:endParaRPr>
            </a:p>
          </p:txBody>
        </p:sp>
      </p:grpSp>
      <p:sp>
        <p:nvSpPr>
          <p:cNvPr id="23"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نقاط الضعف </a:t>
            </a:r>
            <a:r>
              <a:rPr lang="en-US" altLang="zh-CN" sz="3200" b="1" dirty="0">
                <a:solidFill>
                  <a:srgbClr val="002060"/>
                </a:solidFill>
                <a:latin typeface="Microsoft YaHei" pitchFamily="34" charset="-122"/>
                <a:ea typeface="Microsoft YaHei" pitchFamily="34" charset="-122"/>
              </a:rPr>
              <a:t>Weaknesses</a:t>
            </a:r>
            <a:endParaRPr lang="ar-EG" altLang="zh-CN" sz="3200" b="1" dirty="0">
              <a:solidFill>
                <a:srgbClr val="002060"/>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119997162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utoUpdateAnimBg="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0353" y="1357334"/>
            <a:ext cx="8043294" cy="830997"/>
          </a:xfrm>
          <a:prstGeom prst="rect">
            <a:avLst/>
          </a:prstGeom>
        </p:spPr>
        <p:txBody>
          <a:bodyPr wrap="square">
            <a:spAutoFit/>
          </a:bodyPr>
          <a:lstStyle/>
          <a:p>
            <a:pPr algn="justLow" rtl="1"/>
            <a:r>
              <a:rPr lang="ar-EG" sz="2400" b="1" dirty="0"/>
              <a:t>أية ظروف أو اتجاهات خارجية ذات أثر إيجابي تمكـّن أو مكنت فرصة للتطور والنمو. يمكن التطرق للأسئلة التالية:</a:t>
            </a:r>
          </a:p>
        </p:txBody>
      </p:sp>
      <p:grpSp>
        <p:nvGrpSpPr>
          <p:cNvPr id="8" name="Group 3"/>
          <p:cNvGrpSpPr>
            <a:grpSpLocks/>
          </p:cNvGrpSpPr>
          <p:nvPr/>
        </p:nvGrpSpPr>
        <p:grpSpPr bwMode="auto">
          <a:xfrm>
            <a:off x="2177826" y="2389166"/>
            <a:ext cx="4770439" cy="902477"/>
            <a:chOff x="240" y="0"/>
            <a:chExt cx="3005" cy="432"/>
          </a:xfrm>
        </p:grpSpPr>
        <p:sp>
          <p:nvSpPr>
            <p:cNvPr id="9"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10"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11" name="Text Box 6"/>
            <p:cNvSpPr txBox="1">
              <a:spLocks noChangeArrowheads="1"/>
            </p:cNvSpPr>
            <p:nvPr/>
          </p:nvSpPr>
          <p:spPr bwMode="auto">
            <a:xfrm>
              <a:off x="241" y="110"/>
              <a:ext cx="2572" cy="1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b="1" dirty="0">
                  <a:ea typeface="SimHei" pitchFamily="49" charset="-122"/>
                </a:rPr>
                <a:t>ما هي التغيرات أو الظروف الخارجية التي ساعدت؟</a:t>
              </a:r>
            </a:p>
          </p:txBody>
        </p:sp>
        <p:sp>
          <p:nvSpPr>
            <p:cNvPr id="12" name="Text Box 7"/>
            <p:cNvSpPr txBox="1">
              <a:spLocks noChangeArrowheads="1"/>
            </p:cNvSpPr>
            <p:nvPr/>
          </p:nvSpPr>
          <p:spPr bwMode="auto">
            <a:xfrm>
              <a:off x="2938" y="62"/>
              <a:ext cx="213" cy="2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endParaRPr lang="en-US" sz="700" dirty="0" smtClean="0">
                <a:solidFill>
                  <a:schemeClr val="bg1"/>
                </a:solidFill>
                <a:latin typeface="SimHei" pitchFamily="49" charset="-122"/>
                <a:ea typeface="SimHei" pitchFamily="49" charset="-122"/>
              </a:endParaRPr>
            </a:p>
            <a:p>
              <a:pPr algn="ctr" eaLnBrk="0" hangingPunct="0"/>
              <a:r>
                <a:rPr lang="en-US" sz="2400" dirty="0" smtClean="0">
                  <a:solidFill>
                    <a:schemeClr val="bg1"/>
                  </a:solidFill>
                  <a:latin typeface="SimHei" pitchFamily="49" charset="-122"/>
                  <a:ea typeface="SimHei" pitchFamily="49" charset="-122"/>
                </a:rPr>
                <a:t>1</a:t>
              </a:r>
              <a:endParaRPr lang="en-US" sz="2400" dirty="0">
                <a:solidFill>
                  <a:schemeClr val="bg1"/>
                </a:solidFill>
                <a:latin typeface="SimHei" pitchFamily="49" charset="-122"/>
                <a:ea typeface="SimHei" pitchFamily="49" charset="-122"/>
              </a:endParaRPr>
            </a:p>
          </p:txBody>
        </p:sp>
      </p:grpSp>
      <p:grpSp>
        <p:nvGrpSpPr>
          <p:cNvPr id="13" name="Group 8"/>
          <p:cNvGrpSpPr>
            <a:grpSpLocks/>
          </p:cNvGrpSpPr>
          <p:nvPr/>
        </p:nvGrpSpPr>
        <p:grpSpPr bwMode="auto">
          <a:xfrm>
            <a:off x="2177826" y="3275562"/>
            <a:ext cx="4770439" cy="882902"/>
            <a:chOff x="240" y="0"/>
            <a:chExt cx="3005" cy="432"/>
          </a:xfrm>
        </p:grpSpPr>
        <p:sp>
          <p:nvSpPr>
            <p:cNvPr id="14"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15"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16" name="Text Box 11"/>
            <p:cNvSpPr txBox="1">
              <a:spLocks noChangeArrowheads="1"/>
            </p:cNvSpPr>
            <p:nvPr/>
          </p:nvSpPr>
          <p:spPr bwMode="auto">
            <a:xfrm>
              <a:off x="251" y="93"/>
              <a:ext cx="2562" cy="3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b="1" dirty="0"/>
                <a:t>ما هي الأمور التي تمّ استغلالها أو يمكن استغلالها للتقدم والنمو؟ </a:t>
              </a:r>
            </a:p>
          </p:txBody>
        </p:sp>
        <p:sp>
          <p:nvSpPr>
            <p:cNvPr id="17" name="Text Box 12"/>
            <p:cNvSpPr txBox="1">
              <a:spLocks noChangeArrowheads="1"/>
            </p:cNvSpPr>
            <p:nvPr/>
          </p:nvSpPr>
          <p:spPr bwMode="auto">
            <a:xfrm>
              <a:off x="2916" y="62"/>
              <a:ext cx="213" cy="2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endParaRPr lang="en-US" sz="700" dirty="0" smtClean="0">
                <a:solidFill>
                  <a:schemeClr val="bg1"/>
                </a:solidFill>
                <a:latin typeface="SimHei" pitchFamily="49" charset="-122"/>
                <a:ea typeface="SimHei" pitchFamily="49" charset="-122"/>
              </a:endParaRPr>
            </a:p>
            <a:p>
              <a:pPr algn="ctr" eaLnBrk="0" hangingPunct="0"/>
              <a:r>
                <a:rPr lang="en-US" sz="2400" dirty="0" smtClean="0">
                  <a:solidFill>
                    <a:schemeClr val="bg1"/>
                  </a:solidFill>
                  <a:latin typeface="SimHei" pitchFamily="49" charset="-122"/>
                  <a:ea typeface="SimHei" pitchFamily="49" charset="-122"/>
                </a:rPr>
                <a:t>2</a:t>
              </a:r>
              <a:endParaRPr lang="en-US" sz="2400" dirty="0">
                <a:solidFill>
                  <a:schemeClr val="bg1"/>
                </a:solidFill>
                <a:latin typeface="SimHei" pitchFamily="49" charset="-122"/>
                <a:ea typeface="SimHei" pitchFamily="49" charset="-122"/>
              </a:endParaRPr>
            </a:p>
          </p:txBody>
        </p:sp>
      </p:grpSp>
      <p:grpSp>
        <p:nvGrpSpPr>
          <p:cNvPr id="18" name="Group 13"/>
          <p:cNvGrpSpPr>
            <a:grpSpLocks/>
          </p:cNvGrpSpPr>
          <p:nvPr/>
        </p:nvGrpSpPr>
        <p:grpSpPr bwMode="auto">
          <a:xfrm>
            <a:off x="2177826" y="4154082"/>
            <a:ext cx="4770439" cy="863658"/>
            <a:chOff x="240" y="0"/>
            <a:chExt cx="3005" cy="432"/>
          </a:xfrm>
        </p:grpSpPr>
        <p:sp>
          <p:nvSpPr>
            <p:cNvPr id="19"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20"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21" name="Text Box 16"/>
            <p:cNvSpPr txBox="1">
              <a:spLocks noChangeArrowheads="1"/>
            </p:cNvSpPr>
            <p:nvPr/>
          </p:nvSpPr>
          <p:spPr bwMode="auto">
            <a:xfrm>
              <a:off x="240" y="76"/>
              <a:ext cx="2670" cy="1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b="1" dirty="0"/>
                <a:t>ما هي الأمور التي ساهمت في عملية التطور والتقدم؟</a:t>
              </a:r>
            </a:p>
          </p:txBody>
        </p:sp>
        <p:sp>
          <p:nvSpPr>
            <p:cNvPr id="22" name="Text Box 17"/>
            <p:cNvSpPr txBox="1">
              <a:spLocks noChangeArrowheads="1"/>
            </p:cNvSpPr>
            <p:nvPr/>
          </p:nvSpPr>
          <p:spPr bwMode="auto">
            <a:xfrm>
              <a:off x="2916" y="62"/>
              <a:ext cx="213" cy="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endParaRPr lang="en-US" sz="800" dirty="0" smtClean="0">
                <a:solidFill>
                  <a:schemeClr val="bg1"/>
                </a:solidFill>
                <a:latin typeface="SimHei" pitchFamily="49" charset="-122"/>
                <a:ea typeface="SimHei" pitchFamily="49" charset="-122"/>
              </a:endParaRPr>
            </a:p>
            <a:p>
              <a:pPr algn="ctr" eaLnBrk="0" hangingPunct="0"/>
              <a:endParaRPr lang="en-US" sz="100" dirty="0" smtClean="0">
                <a:solidFill>
                  <a:schemeClr val="bg1"/>
                </a:solidFill>
                <a:latin typeface="SimHei" pitchFamily="49" charset="-122"/>
                <a:ea typeface="SimHei" pitchFamily="49" charset="-122"/>
              </a:endParaRPr>
            </a:p>
            <a:p>
              <a:pPr algn="ctr" eaLnBrk="0" hangingPunct="0"/>
              <a:r>
                <a:rPr lang="en-US" sz="2400" dirty="0" smtClean="0">
                  <a:solidFill>
                    <a:schemeClr val="bg1"/>
                  </a:solidFill>
                  <a:latin typeface="SimHei" pitchFamily="49" charset="-122"/>
                  <a:ea typeface="SimHei" pitchFamily="49" charset="-122"/>
                </a:rPr>
                <a:t>3</a:t>
              </a:r>
              <a:endParaRPr lang="en-US" sz="2400" dirty="0">
                <a:solidFill>
                  <a:schemeClr val="bg1"/>
                </a:solidFill>
                <a:latin typeface="SimHei" pitchFamily="49" charset="-122"/>
                <a:ea typeface="SimHei" pitchFamily="49" charset="-122"/>
              </a:endParaRPr>
            </a:p>
          </p:txBody>
        </p:sp>
      </p:grpSp>
      <p:sp>
        <p:nvSpPr>
          <p:cNvPr id="23"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الفـــرص </a:t>
            </a:r>
            <a:r>
              <a:rPr lang="en-US" altLang="zh-CN" sz="3200" b="1" dirty="0">
                <a:solidFill>
                  <a:srgbClr val="002060"/>
                </a:solidFill>
                <a:latin typeface="Microsoft YaHei" pitchFamily="34" charset="-122"/>
                <a:ea typeface="Microsoft YaHei" pitchFamily="34" charset="-122"/>
              </a:rPr>
              <a:t>Threats </a:t>
            </a:r>
            <a:endParaRPr lang="ar-EG" altLang="zh-CN" sz="3200" b="1" dirty="0">
              <a:solidFill>
                <a:srgbClr val="002060"/>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9795467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utoUpdateAnimBg="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0353" y="1357334"/>
            <a:ext cx="8043294" cy="830997"/>
          </a:xfrm>
          <a:prstGeom prst="rect">
            <a:avLst/>
          </a:prstGeom>
        </p:spPr>
        <p:txBody>
          <a:bodyPr wrap="square">
            <a:spAutoFit/>
          </a:bodyPr>
          <a:lstStyle/>
          <a:p>
            <a:pPr algn="justLow" rtl="1"/>
            <a:r>
              <a:rPr lang="ar-EG" sz="2400" b="1" dirty="0"/>
              <a:t>أية ظروف أو اتجاهات خارجية قد تؤثر سلباً أو أثرت بشكل سلبي وهي عامل مهدد أو قد تسبب خسارة وضرر. يمكن التطرق للأسئلة التالية:</a:t>
            </a:r>
          </a:p>
        </p:txBody>
      </p:sp>
      <p:grpSp>
        <p:nvGrpSpPr>
          <p:cNvPr id="23" name="Group 3"/>
          <p:cNvGrpSpPr>
            <a:grpSpLocks/>
          </p:cNvGrpSpPr>
          <p:nvPr/>
        </p:nvGrpSpPr>
        <p:grpSpPr bwMode="auto">
          <a:xfrm>
            <a:off x="2177826" y="2629193"/>
            <a:ext cx="4770439" cy="571500"/>
            <a:chOff x="240" y="0"/>
            <a:chExt cx="3005" cy="432"/>
          </a:xfrm>
        </p:grpSpPr>
        <p:sp>
          <p:nvSpPr>
            <p:cNvPr id="24" name="AutoShape 4"/>
            <p:cNvSpPr>
              <a:spLocks noChangeArrowheads="1"/>
            </p:cNvSpPr>
            <p:nvPr/>
          </p:nvSpPr>
          <p:spPr bwMode="auto">
            <a:xfrm>
              <a:off x="240" y="75"/>
              <a:ext cx="2736" cy="288"/>
            </a:xfrm>
            <a:prstGeom prst="roundRect">
              <a:avLst>
                <a:gd name="adj" fmla="val 16667"/>
              </a:avLst>
            </a:prstGeom>
            <a:gradFill rotWithShape="1">
              <a:gsLst>
                <a:gs pos="0">
                  <a:schemeClr val="accent2"/>
                </a:gs>
                <a:gs pos="50000">
                  <a:schemeClr val="accent2">
                    <a:gamma/>
                    <a:tint val="21176"/>
                    <a:invGamma/>
                  </a:schemeClr>
                </a:gs>
                <a:gs pos="100000">
                  <a:schemeClr val="accent2"/>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25" name="AutoShape 5"/>
            <p:cNvSpPr>
              <a:spLocks noChangeArrowheads="1"/>
            </p:cNvSpPr>
            <p:nvPr/>
          </p:nvSpPr>
          <p:spPr bwMode="auto">
            <a:xfrm>
              <a:off x="2813" y="0"/>
              <a:ext cx="432" cy="432"/>
            </a:xfrm>
            <a:prstGeom prst="diamond">
              <a:avLst/>
            </a:prstGeom>
            <a:solidFill>
              <a:schemeClr val="accent2"/>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26" name="Text Box 6"/>
            <p:cNvSpPr txBox="1">
              <a:spLocks noChangeArrowheads="1"/>
            </p:cNvSpPr>
            <p:nvPr/>
          </p:nvSpPr>
          <p:spPr bwMode="auto">
            <a:xfrm>
              <a:off x="241" y="110"/>
              <a:ext cx="2572"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ea typeface="SimHei" pitchFamily="49" charset="-122"/>
                </a:rPr>
                <a:t>ما هي التهديدات والمخاطر المحيطة؟</a:t>
              </a:r>
            </a:p>
          </p:txBody>
        </p:sp>
        <p:sp>
          <p:nvSpPr>
            <p:cNvPr id="27" name="Text Box 7"/>
            <p:cNvSpPr txBox="1">
              <a:spLocks noChangeArrowheads="1"/>
            </p:cNvSpPr>
            <p:nvPr/>
          </p:nvSpPr>
          <p:spPr bwMode="auto">
            <a:xfrm>
              <a:off x="2938"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1</a:t>
              </a:r>
            </a:p>
          </p:txBody>
        </p:sp>
      </p:grpSp>
      <p:grpSp>
        <p:nvGrpSpPr>
          <p:cNvPr id="28" name="Group 8"/>
          <p:cNvGrpSpPr>
            <a:grpSpLocks/>
          </p:cNvGrpSpPr>
          <p:nvPr/>
        </p:nvGrpSpPr>
        <p:grpSpPr bwMode="auto">
          <a:xfrm>
            <a:off x="1834926" y="3327693"/>
            <a:ext cx="5113339" cy="571500"/>
            <a:chOff x="24" y="0"/>
            <a:chExt cx="3221" cy="432"/>
          </a:xfrm>
        </p:grpSpPr>
        <p:sp>
          <p:nvSpPr>
            <p:cNvPr id="29" name="AutoShape 9"/>
            <p:cNvSpPr>
              <a:spLocks noChangeArrowheads="1"/>
            </p:cNvSpPr>
            <p:nvPr/>
          </p:nvSpPr>
          <p:spPr bwMode="auto">
            <a:xfrm>
              <a:off x="240" y="75"/>
              <a:ext cx="2736" cy="288"/>
            </a:xfrm>
            <a:prstGeom prst="roundRect">
              <a:avLst>
                <a:gd name="adj" fmla="val 16667"/>
              </a:avLst>
            </a:prstGeom>
            <a:gradFill rotWithShape="1">
              <a:gsLst>
                <a:gs pos="0">
                  <a:schemeClr val="accent1"/>
                </a:gs>
                <a:gs pos="50000">
                  <a:schemeClr val="accent1">
                    <a:gamma/>
                    <a:tint val="21176"/>
                    <a:invGamma/>
                  </a:schemeClr>
                </a:gs>
                <a:gs pos="100000">
                  <a:schemeClr val="accent1"/>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30" name="AutoShape 10"/>
            <p:cNvSpPr>
              <a:spLocks noChangeArrowheads="1"/>
            </p:cNvSpPr>
            <p:nvPr/>
          </p:nvSpPr>
          <p:spPr bwMode="auto">
            <a:xfrm>
              <a:off x="2813" y="0"/>
              <a:ext cx="432" cy="432"/>
            </a:xfrm>
            <a:prstGeom prst="diamond">
              <a:avLst/>
            </a:prstGeom>
            <a:solidFill>
              <a:schemeClr val="accent1"/>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31" name="Text Box 11"/>
            <p:cNvSpPr txBox="1">
              <a:spLocks noChangeArrowheads="1"/>
            </p:cNvSpPr>
            <p:nvPr/>
          </p:nvSpPr>
          <p:spPr bwMode="auto">
            <a:xfrm>
              <a:off x="24" y="110"/>
              <a:ext cx="3005"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ما هي التغيرات التي أثرت أو قد تؤثر بشكل سلبي؟</a:t>
              </a:r>
            </a:p>
          </p:txBody>
        </p:sp>
        <p:sp>
          <p:nvSpPr>
            <p:cNvPr id="32" name="Text Box 12"/>
            <p:cNvSpPr txBox="1">
              <a:spLocks noChangeArrowheads="1"/>
            </p:cNvSpPr>
            <p:nvPr/>
          </p:nvSpPr>
          <p:spPr bwMode="auto">
            <a:xfrm>
              <a:off x="2916"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2</a:t>
              </a:r>
            </a:p>
          </p:txBody>
        </p:sp>
      </p:grpSp>
      <p:grpSp>
        <p:nvGrpSpPr>
          <p:cNvPr id="33" name="Group 13"/>
          <p:cNvGrpSpPr>
            <a:grpSpLocks/>
          </p:cNvGrpSpPr>
          <p:nvPr/>
        </p:nvGrpSpPr>
        <p:grpSpPr bwMode="auto">
          <a:xfrm>
            <a:off x="2177826" y="4026193"/>
            <a:ext cx="4770439" cy="571500"/>
            <a:chOff x="240" y="0"/>
            <a:chExt cx="3005" cy="432"/>
          </a:xfrm>
        </p:grpSpPr>
        <p:sp>
          <p:nvSpPr>
            <p:cNvPr id="34" name="AutoShape 14"/>
            <p:cNvSpPr>
              <a:spLocks noChangeArrowheads="1"/>
            </p:cNvSpPr>
            <p:nvPr/>
          </p:nvSpPr>
          <p:spPr bwMode="auto">
            <a:xfrm>
              <a:off x="240" y="75"/>
              <a:ext cx="2736" cy="288"/>
            </a:xfrm>
            <a:prstGeom prst="roundRect">
              <a:avLst>
                <a:gd name="adj" fmla="val 16667"/>
              </a:avLst>
            </a:prstGeom>
            <a:gradFill rotWithShape="1">
              <a:gsLst>
                <a:gs pos="0">
                  <a:schemeClr val="hlink"/>
                </a:gs>
                <a:gs pos="50000">
                  <a:schemeClr val="hlink">
                    <a:gamma/>
                    <a:tint val="21176"/>
                    <a:invGamma/>
                  </a:schemeClr>
                </a:gs>
                <a:gs pos="100000">
                  <a:schemeClr val="hlink"/>
                </a:gs>
              </a:gsLst>
              <a:lin ang="5400000" scaled="1"/>
            </a:gradFill>
            <a:ln w="12700" cap="flat" cmpd="sng">
              <a:solidFill>
                <a:schemeClr val="bg1"/>
              </a:solidFill>
              <a:round/>
              <a:headEnd/>
              <a:tailEnd/>
            </a:ln>
            <a:effectLst/>
            <a:extLst>
              <a:ext uri="{AF507438-7753-43E0-B8FC-AC1667EBCBE1}">
                <a14:hiddenEffects xmlns:a14="http://schemas.microsoft.com/office/drawing/2010/main" xmlns="">
                  <a:effectLst>
                    <a:outerShdw dist="99190" dir="2388334" algn="ctr" rotWithShape="0">
                      <a:srgbClr val="333333">
                        <a:alpha val="50000"/>
                      </a:srgbClr>
                    </a:outerShdw>
                  </a:effectLst>
                </a14:hiddenEffects>
              </a:ext>
            </a:extLst>
          </p:spPr>
          <p:txBody>
            <a:bodyPr wrap="none" anchor="ctr"/>
            <a:lstStyle/>
            <a:p>
              <a:endParaRPr lang="ar-EG"/>
            </a:p>
          </p:txBody>
        </p:sp>
        <p:sp>
          <p:nvSpPr>
            <p:cNvPr id="35" name="AutoShape 15"/>
            <p:cNvSpPr>
              <a:spLocks noChangeArrowheads="1"/>
            </p:cNvSpPr>
            <p:nvPr/>
          </p:nvSpPr>
          <p:spPr bwMode="auto">
            <a:xfrm>
              <a:off x="2813" y="0"/>
              <a:ext cx="432" cy="432"/>
            </a:xfrm>
            <a:prstGeom prst="diamond">
              <a:avLst/>
            </a:prstGeom>
            <a:solidFill>
              <a:schemeClr val="hlink"/>
            </a:solidFill>
            <a:ln w="25400" cap="flat" cmpd="sng">
              <a:solidFill>
                <a:schemeClr val="bg1"/>
              </a:solidFill>
              <a:miter lim="800000"/>
              <a:headEnd/>
              <a:tailEnd/>
            </a:ln>
            <a:effectLst/>
            <a:extLst>
              <a:ext uri="{AF507438-7753-43E0-B8FC-AC1667EBCBE1}">
                <a14:hiddenEffects xmlns:a14="http://schemas.microsoft.com/office/drawing/2010/main" xmlns="">
                  <a:effectLst>
                    <a:outerShdw dist="63500" dir="2212194" algn="ctr" rotWithShape="0">
                      <a:srgbClr val="333333">
                        <a:alpha val="50000"/>
                      </a:srgbClr>
                    </a:outerShdw>
                  </a:effectLst>
                </a14:hiddenEffects>
              </a:ext>
            </a:extLst>
          </p:spPr>
          <p:txBody>
            <a:bodyPr wrap="none" anchor="ctr"/>
            <a:lstStyle/>
            <a:p>
              <a:endParaRPr lang="ar-EG"/>
            </a:p>
          </p:txBody>
        </p:sp>
        <p:sp>
          <p:nvSpPr>
            <p:cNvPr id="36" name="Text Box 16"/>
            <p:cNvSpPr txBox="1">
              <a:spLocks noChangeArrowheads="1"/>
            </p:cNvSpPr>
            <p:nvPr/>
          </p:nvSpPr>
          <p:spPr bwMode="auto">
            <a:xfrm>
              <a:off x="240" y="110"/>
              <a:ext cx="2670" cy="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rtl="1" eaLnBrk="0" hangingPunct="0"/>
              <a:r>
                <a:rPr lang="ar-EG" altLang="zh-CN" sz="2000" b="1" dirty="0"/>
                <a:t>كيف تمّ التعامل مع هذه التهديدات؟</a:t>
              </a:r>
            </a:p>
          </p:txBody>
        </p:sp>
        <p:sp>
          <p:nvSpPr>
            <p:cNvPr id="37" name="Text Box 17"/>
            <p:cNvSpPr txBox="1">
              <a:spLocks noChangeArrowheads="1"/>
            </p:cNvSpPr>
            <p:nvPr/>
          </p:nvSpPr>
          <p:spPr bwMode="auto">
            <a:xfrm>
              <a:off x="2916" y="62"/>
              <a:ext cx="213" cy="3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92457" dir="9843276" algn="ctr" rotWithShape="0">
                      <a:schemeClr val="bg2"/>
                    </a:outerShdw>
                  </a:effectLst>
                </a14:hiddenEffects>
              </a:ext>
            </a:extLst>
          </p:spPr>
          <p:txBody>
            <a:bodyPr wrap="none">
              <a:spAutoFit/>
            </a:bodyPr>
            <a:lstStyle/>
            <a:p>
              <a:pPr algn="ctr" eaLnBrk="0" hangingPunct="0"/>
              <a:r>
                <a:rPr lang="en-US" sz="2400" dirty="0">
                  <a:solidFill>
                    <a:schemeClr val="bg1"/>
                  </a:solidFill>
                  <a:latin typeface="SimHei" pitchFamily="49" charset="-122"/>
                  <a:ea typeface="SimHei" pitchFamily="49" charset="-122"/>
                </a:rPr>
                <a:t>3</a:t>
              </a:r>
            </a:p>
          </p:txBody>
        </p:sp>
      </p:grpSp>
      <p:sp>
        <p:nvSpPr>
          <p:cNvPr id="19"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التهديــدات </a:t>
            </a:r>
            <a:r>
              <a:rPr lang="en-US" altLang="zh-CN" sz="3200" b="1" dirty="0">
                <a:solidFill>
                  <a:srgbClr val="002060"/>
                </a:solidFill>
                <a:latin typeface="Microsoft YaHei" pitchFamily="34" charset="-122"/>
                <a:ea typeface="Microsoft YaHei" pitchFamily="34" charset="-122"/>
              </a:rPr>
              <a:t>Opportunities</a:t>
            </a:r>
            <a:endParaRPr lang="ar-EG" altLang="zh-CN" sz="3200" b="1" dirty="0">
              <a:solidFill>
                <a:srgbClr val="002060"/>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386070515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arn(inVertical)">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arn(inVertical)">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barn(inVertical)">
                                      <p:cBhvr>
                                        <p:cTn id="2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utoUpdateAnimBg="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388459863"/>
              </p:ext>
            </p:extLst>
          </p:nvPr>
        </p:nvGraphicFramePr>
        <p:xfrm>
          <a:off x="661035" y="769268"/>
          <a:ext cx="7745730" cy="4382011"/>
        </p:xfrm>
        <a:graphic>
          <a:graphicData uri="http://schemas.openxmlformats.org/drawingml/2006/table">
            <a:tbl>
              <a:tblPr firstRow="1" firstCol="1" bandRow="1">
                <a:tableStyleId>{5C22544A-7EE6-4342-B048-85BDC9FD1C3A}</a:tableStyleId>
              </a:tblPr>
              <a:tblGrid>
                <a:gridCol w="3872865"/>
                <a:gridCol w="3872865"/>
              </a:tblGrid>
              <a:tr h="249555">
                <a:tc gridSpan="2">
                  <a:txBody>
                    <a:bodyPr/>
                    <a:lstStyle/>
                    <a:p>
                      <a:pPr algn="ctr" rtl="0">
                        <a:lnSpc>
                          <a:spcPct val="115000"/>
                        </a:lnSpc>
                        <a:spcAft>
                          <a:spcPts val="750"/>
                        </a:spcAft>
                      </a:pPr>
                      <a:r>
                        <a:rPr lang="ar-SA" sz="1300" dirty="0">
                          <a:effectLst/>
                        </a:rPr>
                        <a:t>عوامل داخلية</a:t>
                      </a:r>
                      <a:endParaRPr lang="en-US" sz="1200" dirty="0">
                        <a:effectLst/>
                        <a:latin typeface="Calibri"/>
                        <a:ea typeface="Times New Roman"/>
                        <a:cs typeface="Arial"/>
                      </a:endParaRPr>
                    </a:p>
                  </a:txBody>
                  <a:tcPr marL="9525" marR="9525" marT="7938" marB="7938" anchor="ctr"/>
                </a:tc>
                <a:tc hMerge="1">
                  <a:txBody>
                    <a:bodyPr/>
                    <a:lstStyle/>
                    <a:p>
                      <a:pPr rtl="1"/>
                      <a:endParaRPr lang="ar-EG"/>
                    </a:p>
                  </a:txBody>
                  <a:tcPr/>
                </a:tc>
              </a:tr>
              <a:tr h="249555">
                <a:tc>
                  <a:txBody>
                    <a:bodyPr/>
                    <a:lstStyle/>
                    <a:p>
                      <a:pPr algn="ctr" rtl="0">
                        <a:lnSpc>
                          <a:spcPct val="115000"/>
                        </a:lnSpc>
                        <a:spcAft>
                          <a:spcPts val="750"/>
                        </a:spcAft>
                      </a:pPr>
                      <a:r>
                        <a:rPr lang="ar-SA" sz="1300">
                          <a:effectLst/>
                        </a:rPr>
                        <a:t>مواطن ونقاط القوة</a:t>
                      </a:r>
                      <a:r>
                        <a:rPr lang="en-US" sz="1300">
                          <a:effectLst/>
                        </a:rPr>
                        <a:t> Strengths</a:t>
                      </a:r>
                      <a:endParaRPr lang="en-US" sz="1200">
                        <a:effectLst/>
                        <a:latin typeface="Calibri"/>
                        <a:ea typeface="Times New Roman"/>
                        <a:cs typeface="Arial"/>
                      </a:endParaRPr>
                    </a:p>
                  </a:txBody>
                  <a:tcPr marL="9525" marR="9525" marT="7938" marB="7938" anchor="ctr"/>
                </a:tc>
                <a:tc>
                  <a:txBody>
                    <a:bodyPr/>
                    <a:lstStyle/>
                    <a:p>
                      <a:pPr algn="ctr" rtl="0">
                        <a:lnSpc>
                          <a:spcPct val="115000"/>
                        </a:lnSpc>
                        <a:spcAft>
                          <a:spcPts val="750"/>
                        </a:spcAft>
                      </a:pPr>
                      <a:r>
                        <a:rPr lang="ar-SA" sz="1000">
                          <a:effectLst/>
                        </a:rPr>
                        <a:t>مواطن ونقاط الضعف</a:t>
                      </a:r>
                      <a:r>
                        <a:rPr lang="en-US" sz="1000">
                          <a:effectLst/>
                        </a:rPr>
                        <a:t> Weaknesses</a:t>
                      </a:r>
                      <a:endParaRPr lang="en-US" sz="900">
                        <a:effectLst/>
                        <a:latin typeface="Calibri"/>
                        <a:ea typeface="Times New Roman"/>
                        <a:cs typeface="Arial"/>
                      </a:endParaRPr>
                    </a:p>
                  </a:txBody>
                  <a:tcPr marL="9525" marR="9525" marT="7938" marB="7938" anchor="ctr"/>
                </a:tc>
              </a:tr>
              <a:tr h="1409065">
                <a:tc>
                  <a:txBody>
                    <a:bodyPr/>
                    <a:lstStyle/>
                    <a:p>
                      <a:pPr algn="ctr" rtl="0">
                        <a:lnSpc>
                          <a:spcPct val="115000"/>
                        </a:lnSpc>
                        <a:spcAft>
                          <a:spcPts val="750"/>
                        </a:spcAft>
                      </a:pPr>
                      <a:r>
                        <a:rPr lang="en-US" sz="1300" dirty="0">
                          <a:effectLst/>
                        </a:rPr>
                        <a:t> </a:t>
                      </a:r>
                      <a:endParaRPr lang="en-US" sz="1200" dirty="0">
                        <a:effectLst/>
                      </a:endParaRPr>
                    </a:p>
                    <a:p>
                      <a:pPr algn="ctr" rtl="0">
                        <a:lnSpc>
                          <a:spcPct val="115000"/>
                        </a:lnSpc>
                        <a:spcAft>
                          <a:spcPts val="750"/>
                        </a:spcAft>
                      </a:pPr>
                      <a:r>
                        <a:rPr lang="en-US" sz="1300" dirty="0">
                          <a:effectLst/>
                        </a:rPr>
                        <a:t> </a:t>
                      </a:r>
                      <a:endParaRPr lang="en-US" sz="1200" dirty="0">
                        <a:effectLst/>
                      </a:endParaRPr>
                    </a:p>
                    <a:p>
                      <a:pPr algn="ctr" rtl="0">
                        <a:lnSpc>
                          <a:spcPct val="115000"/>
                        </a:lnSpc>
                        <a:spcAft>
                          <a:spcPts val="750"/>
                        </a:spcAft>
                      </a:pPr>
                      <a:r>
                        <a:rPr lang="en-US" sz="1300" dirty="0">
                          <a:effectLst/>
                        </a:rPr>
                        <a:t> </a:t>
                      </a:r>
                      <a:endParaRPr lang="en-US" sz="1200" dirty="0">
                        <a:effectLst/>
                      </a:endParaRPr>
                    </a:p>
                    <a:p>
                      <a:pPr algn="ctr" rtl="0">
                        <a:lnSpc>
                          <a:spcPct val="115000"/>
                        </a:lnSpc>
                        <a:spcAft>
                          <a:spcPts val="1200"/>
                        </a:spcAft>
                      </a:pPr>
                      <a:r>
                        <a:rPr lang="en-US" sz="1300" dirty="0">
                          <a:effectLst/>
                        </a:rPr>
                        <a:t/>
                      </a:r>
                      <a:br>
                        <a:rPr lang="en-US" sz="1300" dirty="0">
                          <a:effectLst/>
                        </a:rPr>
                      </a:br>
                      <a:endParaRPr lang="en-US" sz="1200" dirty="0">
                        <a:effectLst/>
                        <a:latin typeface="Calibri"/>
                        <a:ea typeface="Times New Roman"/>
                        <a:cs typeface="Arial"/>
                      </a:endParaRPr>
                    </a:p>
                  </a:txBody>
                  <a:tcPr marL="9525" marR="9525" marT="7938" marB="7938" anchor="ctr"/>
                </a:tc>
                <a:tc>
                  <a:txBody>
                    <a:bodyPr/>
                    <a:lstStyle/>
                    <a:p>
                      <a:pPr algn="ctr" rtl="0">
                        <a:lnSpc>
                          <a:spcPct val="115000"/>
                        </a:lnSpc>
                        <a:spcAft>
                          <a:spcPts val="750"/>
                        </a:spcAft>
                      </a:pPr>
                      <a:r>
                        <a:rPr lang="en-US" sz="1000">
                          <a:effectLst/>
                        </a:rPr>
                        <a:t> </a:t>
                      </a:r>
                      <a:endParaRPr lang="en-US" sz="900">
                        <a:effectLst/>
                        <a:latin typeface="Calibri"/>
                        <a:ea typeface="Times New Roman"/>
                        <a:cs typeface="Arial"/>
                      </a:endParaRPr>
                    </a:p>
                  </a:txBody>
                  <a:tcPr marL="9525" marR="9525" marT="7938" marB="7938" anchor="ctr"/>
                </a:tc>
              </a:tr>
              <a:tr h="483235">
                <a:tc gridSpan="2">
                  <a:txBody>
                    <a:bodyPr/>
                    <a:lstStyle/>
                    <a:p>
                      <a:pPr algn="ctr" rtl="0">
                        <a:lnSpc>
                          <a:spcPct val="115000"/>
                        </a:lnSpc>
                        <a:spcAft>
                          <a:spcPts val="750"/>
                        </a:spcAft>
                      </a:pPr>
                      <a:r>
                        <a:rPr lang="ar-SA" sz="1300">
                          <a:effectLst/>
                        </a:rPr>
                        <a:t>التحليل الإستراتيجي الرباعي</a:t>
                      </a:r>
                      <a:r>
                        <a:rPr lang="en-US" sz="1300">
                          <a:effectLst/>
                        </a:rPr>
                        <a:t/>
                      </a:r>
                      <a:br>
                        <a:rPr lang="en-US" sz="1300">
                          <a:effectLst/>
                        </a:rPr>
                      </a:br>
                      <a:r>
                        <a:rPr lang="en-US" sz="1300">
                          <a:effectLst/>
                        </a:rPr>
                        <a:t>SWOT Analysis</a:t>
                      </a:r>
                      <a:endParaRPr lang="en-US" sz="1200">
                        <a:effectLst/>
                        <a:latin typeface="Calibri"/>
                        <a:ea typeface="Times New Roman"/>
                        <a:cs typeface="Arial"/>
                      </a:endParaRPr>
                    </a:p>
                  </a:txBody>
                  <a:tcPr marL="9525" marR="9525" marT="7938" marB="7938" anchor="ctr"/>
                </a:tc>
                <a:tc hMerge="1">
                  <a:txBody>
                    <a:bodyPr/>
                    <a:lstStyle/>
                    <a:p>
                      <a:pPr rtl="1"/>
                      <a:endParaRPr lang="ar-EG"/>
                    </a:p>
                  </a:txBody>
                  <a:tcPr/>
                </a:tc>
              </a:tr>
              <a:tr h="220345">
                <a:tc>
                  <a:txBody>
                    <a:bodyPr/>
                    <a:lstStyle/>
                    <a:p>
                      <a:pPr>
                        <a:lnSpc>
                          <a:spcPct val="115000"/>
                        </a:lnSpc>
                      </a:pPr>
                      <a:endParaRPr lang="en-US" sz="1200">
                        <a:effectLst/>
                        <a:latin typeface="Calibri"/>
                      </a:endParaRPr>
                    </a:p>
                  </a:txBody>
                  <a:tcPr marL="9525" marR="9525" marT="7938" marB="7938" anchor="ctr"/>
                </a:tc>
                <a:tc>
                  <a:txBody>
                    <a:bodyPr/>
                    <a:lstStyle/>
                    <a:p>
                      <a:pPr>
                        <a:lnSpc>
                          <a:spcPct val="115000"/>
                        </a:lnSpc>
                      </a:pPr>
                      <a:endParaRPr lang="en-US" sz="900">
                        <a:effectLst/>
                        <a:latin typeface="Calibri"/>
                      </a:endParaRPr>
                    </a:p>
                  </a:txBody>
                  <a:tcPr marL="9525" marR="9525" marT="7938" marB="7938" anchor="ctr"/>
                </a:tc>
              </a:tr>
              <a:tr h="249555">
                <a:tc>
                  <a:txBody>
                    <a:bodyPr/>
                    <a:lstStyle/>
                    <a:p>
                      <a:pPr algn="ctr" rtl="0">
                        <a:lnSpc>
                          <a:spcPct val="115000"/>
                        </a:lnSpc>
                        <a:spcAft>
                          <a:spcPts val="750"/>
                        </a:spcAft>
                      </a:pPr>
                      <a:r>
                        <a:rPr lang="ar-SA" sz="1300">
                          <a:effectLst/>
                        </a:rPr>
                        <a:t>فرص</a:t>
                      </a:r>
                      <a:r>
                        <a:rPr lang="en-US" sz="1300">
                          <a:effectLst/>
                        </a:rPr>
                        <a:t> Opportunities</a:t>
                      </a:r>
                      <a:endParaRPr lang="en-US" sz="1200">
                        <a:effectLst/>
                        <a:latin typeface="Calibri"/>
                        <a:ea typeface="Times New Roman"/>
                        <a:cs typeface="Arial"/>
                      </a:endParaRPr>
                    </a:p>
                  </a:txBody>
                  <a:tcPr marL="9525" marR="9525" marT="7938" marB="7938" anchor="ctr"/>
                </a:tc>
                <a:tc>
                  <a:txBody>
                    <a:bodyPr/>
                    <a:lstStyle/>
                    <a:p>
                      <a:pPr algn="ctr" rtl="0">
                        <a:lnSpc>
                          <a:spcPct val="115000"/>
                        </a:lnSpc>
                        <a:spcAft>
                          <a:spcPts val="750"/>
                        </a:spcAft>
                      </a:pPr>
                      <a:r>
                        <a:rPr lang="ar-SA" sz="1000">
                          <a:effectLst/>
                        </a:rPr>
                        <a:t>تهديدات</a:t>
                      </a:r>
                      <a:r>
                        <a:rPr lang="en-US" sz="1000">
                          <a:effectLst/>
                        </a:rPr>
                        <a:t> Threats</a:t>
                      </a:r>
                      <a:endParaRPr lang="en-US" sz="900">
                        <a:effectLst/>
                        <a:latin typeface="Calibri"/>
                        <a:ea typeface="Times New Roman"/>
                        <a:cs typeface="Arial"/>
                      </a:endParaRPr>
                    </a:p>
                  </a:txBody>
                  <a:tcPr marL="9525" marR="9525" marT="7938" marB="7938" anchor="ctr"/>
                </a:tc>
              </a:tr>
              <a:tr h="1204595">
                <a:tc>
                  <a:txBody>
                    <a:bodyPr/>
                    <a:lstStyle/>
                    <a:p>
                      <a:pPr algn="ctr" rtl="0">
                        <a:lnSpc>
                          <a:spcPct val="115000"/>
                        </a:lnSpc>
                        <a:spcAft>
                          <a:spcPts val="750"/>
                        </a:spcAft>
                      </a:pPr>
                      <a:r>
                        <a:rPr lang="en-US" sz="1300">
                          <a:effectLst/>
                        </a:rPr>
                        <a:t> </a:t>
                      </a:r>
                      <a:endParaRPr lang="en-US" sz="1200">
                        <a:effectLst/>
                      </a:endParaRPr>
                    </a:p>
                    <a:p>
                      <a:pPr algn="ctr" rtl="0">
                        <a:lnSpc>
                          <a:spcPct val="115000"/>
                        </a:lnSpc>
                        <a:spcAft>
                          <a:spcPts val="750"/>
                        </a:spcAft>
                      </a:pPr>
                      <a:r>
                        <a:rPr lang="en-US" sz="1300">
                          <a:effectLst/>
                        </a:rPr>
                        <a:t> </a:t>
                      </a:r>
                      <a:endParaRPr lang="en-US" sz="1200">
                        <a:effectLst/>
                      </a:endParaRPr>
                    </a:p>
                    <a:p>
                      <a:pPr algn="ctr" rtl="0">
                        <a:lnSpc>
                          <a:spcPct val="115000"/>
                        </a:lnSpc>
                        <a:spcAft>
                          <a:spcPts val="750"/>
                        </a:spcAft>
                      </a:pPr>
                      <a:r>
                        <a:rPr lang="en-US" sz="1300">
                          <a:effectLst/>
                        </a:rPr>
                        <a:t> </a:t>
                      </a:r>
                      <a:endParaRPr lang="en-US" sz="1200">
                        <a:effectLst/>
                      </a:endParaRPr>
                    </a:p>
                    <a:p>
                      <a:pPr algn="ctr" rtl="0">
                        <a:lnSpc>
                          <a:spcPct val="115000"/>
                        </a:lnSpc>
                        <a:spcAft>
                          <a:spcPts val="750"/>
                        </a:spcAft>
                      </a:pPr>
                      <a:r>
                        <a:rPr lang="en-US" sz="1300">
                          <a:effectLst/>
                        </a:rPr>
                        <a:t> </a:t>
                      </a:r>
                      <a:endParaRPr lang="en-US" sz="1200">
                        <a:effectLst/>
                        <a:latin typeface="Calibri"/>
                        <a:ea typeface="Times New Roman"/>
                        <a:cs typeface="Arial"/>
                      </a:endParaRPr>
                    </a:p>
                  </a:txBody>
                  <a:tcPr marL="9525" marR="9525" marT="7938" marB="7938" anchor="ctr"/>
                </a:tc>
                <a:tc>
                  <a:txBody>
                    <a:bodyPr/>
                    <a:lstStyle/>
                    <a:p>
                      <a:pPr algn="ctr" rtl="0">
                        <a:lnSpc>
                          <a:spcPct val="115000"/>
                        </a:lnSpc>
                        <a:spcAft>
                          <a:spcPts val="750"/>
                        </a:spcAft>
                      </a:pPr>
                      <a:r>
                        <a:rPr lang="en-US" sz="1000">
                          <a:effectLst/>
                        </a:rPr>
                        <a:t> </a:t>
                      </a:r>
                      <a:endParaRPr lang="en-US" sz="900">
                        <a:effectLst/>
                        <a:latin typeface="Calibri"/>
                        <a:ea typeface="Times New Roman"/>
                        <a:cs typeface="Arial"/>
                      </a:endParaRPr>
                    </a:p>
                  </a:txBody>
                  <a:tcPr marL="9525" marR="9525" marT="7938" marB="7938" anchor="ctr"/>
                </a:tc>
              </a:tr>
              <a:tr h="249555">
                <a:tc gridSpan="2">
                  <a:txBody>
                    <a:bodyPr/>
                    <a:lstStyle/>
                    <a:p>
                      <a:pPr algn="ctr" rtl="0">
                        <a:lnSpc>
                          <a:spcPct val="115000"/>
                        </a:lnSpc>
                        <a:spcAft>
                          <a:spcPts val="750"/>
                        </a:spcAft>
                      </a:pPr>
                      <a:r>
                        <a:rPr lang="ar-SA" sz="1300" dirty="0">
                          <a:effectLst/>
                        </a:rPr>
                        <a:t>عوامل خارجية</a:t>
                      </a:r>
                      <a:endParaRPr lang="en-US" sz="1200" dirty="0">
                        <a:effectLst/>
                        <a:latin typeface="Calibri"/>
                        <a:ea typeface="Times New Roman"/>
                        <a:cs typeface="Arial"/>
                      </a:endParaRPr>
                    </a:p>
                  </a:txBody>
                  <a:tcPr marL="9525" marR="9525" marT="7938" marB="7938" anchor="ctr"/>
                </a:tc>
                <a:tc hMerge="1">
                  <a:txBody>
                    <a:bodyPr/>
                    <a:lstStyle/>
                    <a:p>
                      <a:pPr rtl="1"/>
                      <a:endParaRPr lang="ar-EG"/>
                    </a:p>
                  </a:txBody>
                  <a:tcPr/>
                </a:tc>
              </a:tr>
            </a:tbl>
          </a:graphicData>
        </a:graphic>
      </p:graphicFrame>
    </p:spTree>
    <p:extLst>
      <p:ext uri="{BB962C8B-B14F-4D97-AF65-F5344CB8AC3E}">
        <p14:creationId xmlns:p14="http://schemas.microsoft.com/office/powerpoint/2010/main" xmlns="" val="197265366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p:cNvSpPr/>
          <p:nvPr/>
        </p:nvSpPr>
        <p:spPr bwMode="auto">
          <a:xfrm>
            <a:off x="4139952" y="3757600"/>
            <a:ext cx="1440160" cy="1080120"/>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endParaRPr lang="en-US" sz="900" b="1" dirty="0" smtClean="0">
              <a:solidFill>
                <a:schemeClr val="tx1"/>
              </a:solidFill>
              <a:latin typeface="Staccato222 BT" pitchFamily="66" charset="0"/>
            </a:endParaRPr>
          </a:p>
          <a:p>
            <a:endParaRPr lang="en-US" sz="1000" b="1" dirty="0">
              <a:solidFill>
                <a:schemeClr val="tx1"/>
              </a:solidFill>
              <a:latin typeface="Staccato222 BT" pitchFamily="66" charset="0"/>
            </a:endParaRPr>
          </a:p>
          <a:p>
            <a:r>
              <a:rPr lang="en-US" sz="1600" b="1" dirty="0">
                <a:solidFill>
                  <a:schemeClr val="tx1"/>
                </a:solidFill>
                <a:latin typeface="Staccato222 BT" pitchFamily="66" charset="0"/>
              </a:rPr>
              <a:t>Threats</a:t>
            </a:r>
            <a:endParaRPr kumimoji="0" lang="ar-EG" sz="1050" b="0" i="0" u="none" strike="noStrike" cap="none" normalizeH="0" baseline="0" dirty="0" smtClean="0">
              <a:ln>
                <a:noFill/>
              </a:ln>
              <a:solidFill>
                <a:schemeClr val="tx1"/>
              </a:solidFill>
              <a:effectLst/>
            </a:endParaRPr>
          </a:p>
        </p:txBody>
      </p:sp>
      <p:sp>
        <p:nvSpPr>
          <p:cNvPr id="7" name="Hexagon 6"/>
          <p:cNvSpPr/>
          <p:nvPr/>
        </p:nvSpPr>
        <p:spPr bwMode="auto">
          <a:xfrm>
            <a:off x="5292080" y="2017407"/>
            <a:ext cx="1440160" cy="1080120"/>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EG" sz="2600" b="1" dirty="0" smtClean="0">
                <a:latin typeface="Staccato222 BT" pitchFamily="66" charset="0"/>
              </a:rPr>
              <a:t>نقاط </a:t>
            </a:r>
            <a:r>
              <a:rPr lang="ar-SA" sz="2600" b="1" dirty="0" smtClean="0">
                <a:latin typeface="Staccato222 BT" pitchFamily="66" charset="0"/>
              </a:rPr>
              <a:t>الضعف</a:t>
            </a:r>
            <a:endParaRPr kumimoji="0" lang="ar-EG" sz="2600" b="0" i="0" u="none" strike="noStrike" cap="none" normalizeH="0" baseline="0" dirty="0" smtClean="0">
              <a:ln>
                <a:noFill/>
              </a:ln>
              <a:effectLst/>
            </a:endParaRPr>
          </a:p>
        </p:txBody>
      </p:sp>
      <p:sp>
        <p:nvSpPr>
          <p:cNvPr id="10" name="Hexagon 9"/>
          <p:cNvSpPr/>
          <p:nvPr/>
        </p:nvSpPr>
        <p:spPr bwMode="auto">
          <a:xfrm>
            <a:off x="4067944" y="2617473"/>
            <a:ext cx="1440160" cy="1080120"/>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400" b="1" dirty="0" smtClean="0">
              <a:latin typeface="Staccato222 BT" pitchFamily="66" charset="0"/>
            </a:endParaRPr>
          </a:p>
          <a:p>
            <a:pPr algn="ctr" rtl="1"/>
            <a:r>
              <a:rPr lang="ar-EG" sz="2100" b="1" dirty="0" smtClean="0">
                <a:latin typeface="Staccato222 BT" pitchFamily="66" charset="0"/>
              </a:rPr>
              <a:t>التهديدات</a:t>
            </a:r>
            <a:endParaRPr kumimoji="0" lang="ar-EG" sz="2100" b="0" i="0" u="none" strike="noStrike" cap="none" normalizeH="0" baseline="0" dirty="0" smtClean="0">
              <a:ln>
                <a:noFill/>
              </a:ln>
              <a:effectLst/>
            </a:endParaRPr>
          </a:p>
        </p:txBody>
      </p:sp>
      <p:sp>
        <p:nvSpPr>
          <p:cNvPr id="11" name="Hexagon 10"/>
          <p:cNvSpPr/>
          <p:nvPr/>
        </p:nvSpPr>
        <p:spPr bwMode="auto">
          <a:xfrm>
            <a:off x="2843808" y="3217540"/>
            <a:ext cx="1440160" cy="1080120"/>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endParaRPr lang="en-US" sz="1050" b="1" dirty="0" smtClean="0">
              <a:solidFill>
                <a:schemeClr val="tx1"/>
              </a:solidFill>
              <a:latin typeface="Staccato222 BT" pitchFamily="66" charset="0"/>
            </a:endParaRPr>
          </a:p>
          <a:p>
            <a:endParaRPr lang="en-US" sz="500" b="1" dirty="0" smtClean="0">
              <a:solidFill>
                <a:schemeClr val="tx1"/>
              </a:solidFill>
              <a:latin typeface="Staccato222 BT" pitchFamily="66" charset="0"/>
            </a:endParaRPr>
          </a:p>
          <a:p>
            <a:endParaRPr lang="en-US" sz="500" b="1" dirty="0">
              <a:solidFill>
                <a:schemeClr val="tx1"/>
              </a:solidFill>
              <a:latin typeface="Staccato222 BT" pitchFamily="66" charset="0"/>
            </a:endParaRPr>
          </a:p>
          <a:p>
            <a:endParaRPr lang="en-US" sz="400" b="1" dirty="0" smtClean="0">
              <a:solidFill>
                <a:schemeClr val="tx1"/>
              </a:solidFill>
              <a:latin typeface="Staccato222 BT" pitchFamily="66" charset="0"/>
            </a:endParaRPr>
          </a:p>
          <a:p>
            <a:r>
              <a:rPr lang="en-US" sz="1000" b="1" dirty="0">
                <a:solidFill>
                  <a:schemeClr val="tx1"/>
                </a:solidFill>
                <a:latin typeface="Staccato222 BT" pitchFamily="66" charset="0"/>
              </a:rPr>
              <a:t>Opportunities</a:t>
            </a:r>
            <a:endParaRPr kumimoji="0" lang="ar-EG" b="0" i="0" u="none" strike="noStrike" cap="none" normalizeH="0" baseline="0" dirty="0" smtClean="0">
              <a:ln>
                <a:noFill/>
              </a:ln>
              <a:solidFill>
                <a:schemeClr val="tx1"/>
              </a:solidFill>
              <a:effectLst/>
            </a:endParaRPr>
          </a:p>
        </p:txBody>
      </p:sp>
      <p:sp>
        <p:nvSpPr>
          <p:cNvPr id="12" name="Hexagon 11"/>
          <p:cNvSpPr/>
          <p:nvPr/>
        </p:nvSpPr>
        <p:spPr bwMode="auto">
          <a:xfrm>
            <a:off x="1547664" y="3817607"/>
            <a:ext cx="1440160" cy="1080120"/>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endParaRPr lang="en-US" sz="1100" b="1" dirty="0" smtClean="0">
              <a:solidFill>
                <a:schemeClr val="tx1"/>
              </a:solidFill>
              <a:latin typeface="Staccato222 BT" pitchFamily="66" charset="0"/>
            </a:endParaRPr>
          </a:p>
          <a:p>
            <a:endParaRPr lang="en-US" sz="1100" b="1" dirty="0">
              <a:solidFill>
                <a:schemeClr val="tx1"/>
              </a:solidFill>
              <a:latin typeface="Staccato222 BT" pitchFamily="66" charset="0"/>
            </a:endParaRPr>
          </a:p>
          <a:p>
            <a:r>
              <a:rPr lang="en-US" sz="1100" b="1" dirty="0">
                <a:solidFill>
                  <a:schemeClr val="tx1"/>
                </a:solidFill>
                <a:latin typeface="Staccato222 BT" pitchFamily="66" charset="0"/>
              </a:rPr>
              <a:t>Weaknesses</a:t>
            </a:r>
            <a:endParaRPr kumimoji="0" lang="ar-EG" sz="1050" b="0" i="0" u="none" strike="noStrike" cap="none" normalizeH="0" baseline="0" dirty="0" smtClean="0">
              <a:ln>
                <a:noFill/>
              </a:ln>
              <a:solidFill>
                <a:schemeClr val="tx1"/>
              </a:solidFill>
              <a:effectLst/>
            </a:endParaRPr>
          </a:p>
        </p:txBody>
      </p:sp>
      <p:sp>
        <p:nvSpPr>
          <p:cNvPr id="14" name="Hexagon 13"/>
          <p:cNvSpPr/>
          <p:nvPr/>
        </p:nvSpPr>
        <p:spPr bwMode="auto">
          <a:xfrm>
            <a:off x="2843808" y="2077413"/>
            <a:ext cx="1440160" cy="1080120"/>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endParaRPr lang="ar-EG" sz="1100" b="1" dirty="0" smtClean="0">
              <a:latin typeface="Staccato222 BT" pitchFamily="66" charset="0"/>
            </a:endParaRPr>
          </a:p>
          <a:p>
            <a:pPr algn="ctr" rtl="1"/>
            <a:r>
              <a:rPr lang="ar-SA" sz="2700" b="1" dirty="0" smtClean="0">
                <a:latin typeface="Staccato222 BT" pitchFamily="66" charset="0"/>
              </a:rPr>
              <a:t>الف</a:t>
            </a:r>
            <a:r>
              <a:rPr lang="ar-EG" sz="2700" b="1" dirty="0">
                <a:latin typeface="Staccato222 BT" pitchFamily="66" charset="0"/>
              </a:rPr>
              <a:t>ر</a:t>
            </a:r>
            <a:r>
              <a:rPr lang="ar-SA" sz="2700" b="1" dirty="0" smtClean="0">
                <a:latin typeface="Staccato222 BT" pitchFamily="66" charset="0"/>
              </a:rPr>
              <a:t>ص</a:t>
            </a:r>
            <a:endParaRPr kumimoji="0" lang="ar-EG" sz="2700" b="0" i="0" u="none" strike="noStrike" cap="none" normalizeH="0" baseline="0" dirty="0" smtClean="0">
              <a:ln>
                <a:noFill/>
              </a:ln>
              <a:effectLst/>
            </a:endParaRPr>
          </a:p>
        </p:txBody>
      </p:sp>
      <p:sp>
        <p:nvSpPr>
          <p:cNvPr id="15" name="Hexagon 14"/>
          <p:cNvSpPr/>
          <p:nvPr/>
        </p:nvSpPr>
        <p:spPr bwMode="auto">
          <a:xfrm>
            <a:off x="4067944" y="1477347"/>
            <a:ext cx="1440160" cy="1080120"/>
          </a:xfrm>
          <a:prstGeom prst="hexago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ctr" rtl="1"/>
            <a:r>
              <a:rPr lang="ar-SA" sz="2800" b="1" dirty="0" smtClean="0">
                <a:latin typeface="Staccato222 BT" pitchFamily="66" charset="0"/>
              </a:rPr>
              <a:t>نقبط الق</a:t>
            </a:r>
            <a:r>
              <a:rPr lang="ar-EG" sz="2800" b="1" dirty="0" smtClean="0">
                <a:latin typeface="Staccato222 BT" pitchFamily="66" charset="0"/>
              </a:rPr>
              <a:t>وة</a:t>
            </a:r>
            <a:endParaRPr kumimoji="0" lang="ar-EG" sz="2800" b="0" i="0" u="none" strike="noStrike" cap="none" normalizeH="0" baseline="0" dirty="0" smtClean="0">
              <a:ln>
                <a:noFill/>
              </a:ln>
              <a:effectLst/>
            </a:endParaRPr>
          </a:p>
        </p:txBody>
      </p:sp>
      <p:sp>
        <p:nvSpPr>
          <p:cNvPr id="16" name="Hexagon 15"/>
          <p:cNvSpPr/>
          <p:nvPr/>
        </p:nvSpPr>
        <p:spPr bwMode="auto">
          <a:xfrm>
            <a:off x="2843808" y="4357667"/>
            <a:ext cx="1440160" cy="1080120"/>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endParaRPr lang="en-US" sz="2000" b="1" dirty="0" smtClean="0">
              <a:solidFill>
                <a:schemeClr val="tx1"/>
              </a:solidFill>
              <a:latin typeface="Staccato222 BT" pitchFamily="66" charset="0"/>
            </a:endParaRPr>
          </a:p>
          <a:p>
            <a:r>
              <a:rPr lang="en-US" sz="1200" b="1" dirty="0">
                <a:solidFill>
                  <a:schemeClr val="tx1"/>
                </a:solidFill>
                <a:latin typeface="Staccato222 BT" pitchFamily="66" charset="0"/>
              </a:rPr>
              <a:t>Strengths</a:t>
            </a:r>
            <a:endParaRPr kumimoji="0" lang="ar-EG" sz="1200" b="0" i="0" u="none" strike="noStrike" cap="none" normalizeH="0" baseline="0" dirty="0" smtClean="0">
              <a:ln>
                <a:noFill/>
              </a:ln>
              <a:solidFill>
                <a:schemeClr val="tx1"/>
              </a:solidFill>
              <a:effectLst/>
            </a:endParaRPr>
          </a:p>
        </p:txBody>
      </p:sp>
      <p:sp>
        <p:nvSpPr>
          <p:cNvPr id="13" name="TextBox 13"/>
          <p:cNvSpPr txBox="1">
            <a:spLocks noChangeArrowheads="1"/>
          </p:cNvSpPr>
          <p:nvPr/>
        </p:nvSpPr>
        <p:spPr bwMode="auto">
          <a:xfrm>
            <a:off x="2267744" y="-84138"/>
            <a:ext cx="6825456"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خصائص تحليل </a:t>
            </a:r>
            <a:r>
              <a:rPr lang="en-US" altLang="zh-CN" sz="3200" b="1" dirty="0" smtClean="0">
                <a:solidFill>
                  <a:srgbClr val="002060"/>
                </a:solidFill>
                <a:latin typeface="Microsoft YaHei" pitchFamily="34" charset="-122"/>
                <a:ea typeface="Microsoft YaHei" pitchFamily="34" charset="-122"/>
              </a:rPr>
              <a:t>SWOT</a:t>
            </a:r>
            <a:endParaRPr lang="ar-EG" altLang="zh-CN" sz="3200" b="1" dirty="0">
              <a:solidFill>
                <a:srgbClr val="002060"/>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390161165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80">
                                          <p:stCondLst>
                                            <p:cond delay="0"/>
                                          </p:stCondLst>
                                        </p:cTn>
                                        <p:tgtEl>
                                          <p:spTgt spid="15"/>
                                        </p:tgtEl>
                                      </p:cBhvr>
                                    </p:animEffect>
                                    <p:anim calcmode="lin" valueType="num">
                                      <p:cBhvr>
                                        <p:cTn id="2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9" dur="26">
                                          <p:stCondLst>
                                            <p:cond delay="650"/>
                                          </p:stCondLst>
                                        </p:cTn>
                                        <p:tgtEl>
                                          <p:spTgt spid="15"/>
                                        </p:tgtEl>
                                      </p:cBhvr>
                                      <p:to x="100000" y="60000"/>
                                    </p:animScale>
                                    <p:animScale>
                                      <p:cBhvr>
                                        <p:cTn id="30" dur="166" decel="50000">
                                          <p:stCondLst>
                                            <p:cond delay="676"/>
                                          </p:stCondLst>
                                        </p:cTn>
                                        <p:tgtEl>
                                          <p:spTgt spid="15"/>
                                        </p:tgtEl>
                                      </p:cBhvr>
                                      <p:to x="100000" y="100000"/>
                                    </p:animScale>
                                    <p:animScale>
                                      <p:cBhvr>
                                        <p:cTn id="31" dur="26">
                                          <p:stCondLst>
                                            <p:cond delay="1312"/>
                                          </p:stCondLst>
                                        </p:cTn>
                                        <p:tgtEl>
                                          <p:spTgt spid="15"/>
                                        </p:tgtEl>
                                      </p:cBhvr>
                                      <p:to x="100000" y="80000"/>
                                    </p:animScale>
                                    <p:animScale>
                                      <p:cBhvr>
                                        <p:cTn id="32" dur="166" decel="50000">
                                          <p:stCondLst>
                                            <p:cond delay="1338"/>
                                          </p:stCondLst>
                                        </p:cTn>
                                        <p:tgtEl>
                                          <p:spTgt spid="15"/>
                                        </p:tgtEl>
                                      </p:cBhvr>
                                      <p:to x="100000" y="100000"/>
                                    </p:animScale>
                                    <p:animScale>
                                      <p:cBhvr>
                                        <p:cTn id="33" dur="26">
                                          <p:stCondLst>
                                            <p:cond delay="1642"/>
                                          </p:stCondLst>
                                        </p:cTn>
                                        <p:tgtEl>
                                          <p:spTgt spid="15"/>
                                        </p:tgtEl>
                                      </p:cBhvr>
                                      <p:to x="100000" y="90000"/>
                                    </p:animScale>
                                    <p:animScale>
                                      <p:cBhvr>
                                        <p:cTn id="34" dur="166" decel="50000">
                                          <p:stCondLst>
                                            <p:cond delay="1668"/>
                                          </p:stCondLst>
                                        </p:cTn>
                                        <p:tgtEl>
                                          <p:spTgt spid="15"/>
                                        </p:tgtEl>
                                      </p:cBhvr>
                                      <p:to x="100000" y="100000"/>
                                    </p:animScale>
                                    <p:animScale>
                                      <p:cBhvr>
                                        <p:cTn id="35" dur="26">
                                          <p:stCondLst>
                                            <p:cond delay="1808"/>
                                          </p:stCondLst>
                                        </p:cTn>
                                        <p:tgtEl>
                                          <p:spTgt spid="15"/>
                                        </p:tgtEl>
                                      </p:cBhvr>
                                      <p:to x="100000" y="95000"/>
                                    </p:animScale>
                                    <p:animScale>
                                      <p:cBhvr>
                                        <p:cTn id="36" dur="166" decel="50000">
                                          <p:stCondLst>
                                            <p:cond delay="1834"/>
                                          </p:stCondLst>
                                        </p:cTn>
                                        <p:tgtEl>
                                          <p:spTgt spid="15"/>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80">
                                          <p:stCondLst>
                                            <p:cond delay="0"/>
                                          </p:stCondLst>
                                        </p:cTn>
                                        <p:tgtEl>
                                          <p:spTgt spid="12"/>
                                        </p:tgtEl>
                                      </p:cBhvr>
                                    </p:animEffect>
                                    <p:anim calcmode="lin" valueType="num">
                                      <p:cBhvr>
                                        <p:cTn id="4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7" dur="26">
                                          <p:stCondLst>
                                            <p:cond delay="650"/>
                                          </p:stCondLst>
                                        </p:cTn>
                                        <p:tgtEl>
                                          <p:spTgt spid="12"/>
                                        </p:tgtEl>
                                      </p:cBhvr>
                                      <p:to x="100000" y="60000"/>
                                    </p:animScale>
                                    <p:animScale>
                                      <p:cBhvr>
                                        <p:cTn id="48" dur="166" decel="50000">
                                          <p:stCondLst>
                                            <p:cond delay="676"/>
                                          </p:stCondLst>
                                        </p:cTn>
                                        <p:tgtEl>
                                          <p:spTgt spid="12"/>
                                        </p:tgtEl>
                                      </p:cBhvr>
                                      <p:to x="100000" y="100000"/>
                                    </p:animScale>
                                    <p:animScale>
                                      <p:cBhvr>
                                        <p:cTn id="49" dur="26">
                                          <p:stCondLst>
                                            <p:cond delay="1312"/>
                                          </p:stCondLst>
                                        </p:cTn>
                                        <p:tgtEl>
                                          <p:spTgt spid="12"/>
                                        </p:tgtEl>
                                      </p:cBhvr>
                                      <p:to x="100000" y="80000"/>
                                    </p:animScale>
                                    <p:animScale>
                                      <p:cBhvr>
                                        <p:cTn id="50" dur="166" decel="50000">
                                          <p:stCondLst>
                                            <p:cond delay="1338"/>
                                          </p:stCondLst>
                                        </p:cTn>
                                        <p:tgtEl>
                                          <p:spTgt spid="12"/>
                                        </p:tgtEl>
                                      </p:cBhvr>
                                      <p:to x="100000" y="100000"/>
                                    </p:animScale>
                                    <p:animScale>
                                      <p:cBhvr>
                                        <p:cTn id="51" dur="26">
                                          <p:stCondLst>
                                            <p:cond delay="1642"/>
                                          </p:stCondLst>
                                        </p:cTn>
                                        <p:tgtEl>
                                          <p:spTgt spid="12"/>
                                        </p:tgtEl>
                                      </p:cBhvr>
                                      <p:to x="100000" y="90000"/>
                                    </p:animScale>
                                    <p:animScale>
                                      <p:cBhvr>
                                        <p:cTn id="52" dur="166" decel="50000">
                                          <p:stCondLst>
                                            <p:cond delay="1668"/>
                                          </p:stCondLst>
                                        </p:cTn>
                                        <p:tgtEl>
                                          <p:spTgt spid="12"/>
                                        </p:tgtEl>
                                      </p:cBhvr>
                                      <p:to x="100000" y="100000"/>
                                    </p:animScale>
                                    <p:animScale>
                                      <p:cBhvr>
                                        <p:cTn id="53" dur="26">
                                          <p:stCondLst>
                                            <p:cond delay="1808"/>
                                          </p:stCondLst>
                                        </p:cTn>
                                        <p:tgtEl>
                                          <p:spTgt spid="12"/>
                                        </p:tgtEl>
                                      </p:cBhvr>
                                      <p:to x="100000" y="95000"/>
                                    </p:animScale>
                                    <p:animScale>
                                      <p:cBhvr>
                                        <p:cTn id="54" dur="166" decel="50000">
                                          <p:stCondLst>
                                            <p:cond delay="1834"/>
                                          </p:stCondLst>
                                        </p:cTn>
                                        <p:tgtEl>
                                          <p:spTgt spid="12"/>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80">
                                          <p:stCondLst>
                                            <p:cond delay="0"/>
                                          </p:stCondLst>
                                        </p:cTn>
                                        <p:tgtEl>
                                          <p:spTgt spid="7"/>
                                        </p:tgtEl>
                                      </p:cBhvr>
                                    </p:animEffect>
                                    <p:anim calcmode="lin" valueType="num">
                                      <p:cBhvr>
                                        <p:cTn id="5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gtEl>
                                      </p:cBhvr>
                                      <p:to x="100000" y="60000"/>
                                    </p:animScale>
                                    <p:animScale>
                                      <p:cBhvr>
                                        <p:cTn id="64" dur="166" decel="50000">
                                          <p:stCondLst>
                                            <p:cond delay="676"/>
                                          </p:stCondLst>
                                        </p:cTn>
                                        <p:tgtEl>
                                          <p:spTgt spid="7"/>
                                        </p:tgtEl>
                                      </p:cBhvr>
                                      <p:to x="100000" y="100000"/>
                                    </p:animScale>
                                    <p:animScale>
                                      <p:cBhvr>
                                        <p:cTn id="65" dur="26">
                                          <p:stCondLst>
                                            <p:cond delay="1312"/>
                                          </p:stCondLst>
                                        </p:cTn>
                                        <p:tgtEl>
                                          <p:spTgt spid="7"/>
                                        </p:tgtEl>
                                      </p:cBhvr>
                                      <p:to x="100000" y="80000"/>
                                    </p:animScale>
                                    <p:animScale>
                                      <p:cBhvr>
                                        <p:cTn id="66" dur="166" decel="50000">
                                          <p:stCondLst>
                                            <p:cond delay="1338"/>
                                          </p:stCondLst>
                                        </p:cTn>
                                        <p:tgtEl>
                                          <p:spTgt spid="7"/>
                                        </p:tgtEl>
                                      </p:cBhvr>
                                      <p:to x="100000" y="100000"/>
                                    </p:animScale>
                                    <p:animScale>
                                      <p:cBhvr>
                                        <p:cTn id="67" dur="26">
                                          <p:stCondLst>
                                            <p:cond delay="1642"/>
                                          </p:stCondLst>
                                        </p:cTn>
                                        <p:tgtEl>
                                          <p:spTgt spid="7"/>
                                        </p:tgtEl>
                                      </p:cBhvr>
                                      <p:to x="100000" y="90000"/>
                                    </p:animScale>
                                    <p:animScale>
                                      <p:cBhvr>
                                        <p:cTn id="68" dur="166" decel="50000">
                                          <p:stCondLst>
                                            <p:cond delay="1668"/>
                                          </p:stCondLst>
                                        </p:cTn>
                                        <p:tgtEl>
                                          <p:spTgt spid="7"/>
                                        </p:tgtEl>
                                      </p:cBhvr>
                                      <p:to x="100000" y="100000"/>
                                    </p:animScale>
                                    <p:animScale>
                                      <p:cBhvr>
                                        <p:cTn id="69" dur="26">
                                          <p:stCondLst>
                                            <p:cond delay="1808"/>
                                          </p:stCondLst>
                                        </p:cTn>
                                        <p:tgtEl>
                                          <p:spTgt spid="7"/>
                                        </p:tgtEl>
                                      </p:cBhvr>
                                      <p:to x="100000" y="95000"/>
                                    </p:animScale>
                                    <p:animScale>
                                      <p:cBhvr>
                                        <p:cTn id="70" dur="166" decel="50000">
                                          <p:stCondLst>
                                            <p:cond delay="1834"/>
                                          </p:stCondLst>
                                        </p:cTn>
                                        <p:tgtEl>
                                          <p:spTgt spid="7"/>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wipe(down)">
                                      <p:cBhvr>
                                        <p:cTn id="75" dur="580">
                                          <p:stCondLst>
                                            <p:cond delay="0"/>
                                          </p:stCondLst>
                                        </p:cTn>
                                        <p:tgtEl>
                                          <p:spTgt spid="2"/>
                                        </p:tgtEl>
                                      </p:cBhvr>
                                    </p:animEffect>
                                    <p:anim calcmode="lin" valueType="num">
                                      <p:cBhvr>
                                        <p:cTn id="7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81" dur="26">
                                          <p:stCondLst>
                                            <p:cond delay="650"/>
                                          </p:stCondLst>
                                        </p:cTn>
                                        <p:tgtEl>
                                          <p:spTgt spid="2"/>
                                        </p:tgtEl>
                                      </p:cBhvr>
                                      <p:to x="100000" y="60000"/>
                                    </p:animScale>
                                    <p:animScale>
                                      <p:cBhvr>
                                        <p:cTn id="82" dur="166" decel="50000">
                                          <p:stCondLst>
                                            <p:cond delay="676"/>
                                          </p:stCondLst>
                                        </p:cTn>
                                        <p:tgtEl>
                                          <p:spTgt spid="2"/>
                                        </p:tgtEl>
                                      </p:cBhvr>
                                      <p:to x="100000" y="100000"/>
                                    </p:animScale>
                                    <p:animScale>
                                      <p:cBhvr>
                                        <p:cTn id="83" dur="26">
                                          <p:stCondLst>
                                            <p:cond delay="1312"/>
                                          </p:stCondLst>
                                        </p:cTn>
                                        <p:tgtEl>
                                          <p:spTgt spid="2"/>
                                        </p:tgtEl>
                                      </p:cBhvr>
                                      <p:to x="100000" y="80000"/>
                                    </p:animScale>
                                    <p:animScale>
                                      <p:cBhvr>
                                        <p:cTn id="84" dur="166" decel="50000">
                                          <p:stCondLst>
                                            <p:cond delay="1338"/>
                                          </p:stCondLst>
                                        </p:cTn>
                                        <p:tgtEl>
                                          <p:spTgt spid="2"/>
                                        </p:tgtEl>
                                      </p:cBhvr>
                                      <p:to x="100000" y="100000"/>
                                    </p:animScale>
                                    <p:animScale>
                                      <p:cBhvr>
                                        <p:cTn id="85" dur="26">
                                          <p:stCondLst>
                                            <p:cond delay="1642"/>
                                          </p:stCondLst>
                                        </p:cTn>
                                        <p:tgtEl>
                                          <p:spTgt spid="2"/>
                                        </p:tgtEl>
                                      </p:cBhvr>
                                      <p:to x="100000" y="90000"/>
                                    </p:animScale>
                                    <p:animScale>
                                      <p:cBhvr>
                                        <p:cTn id="86" dur="166" decel="50000">
                                          <p:stCondLst>
                                            <p:cond delay="1668"/>
                                          </p:stCondLst>
                                        </p:cTn>
                                        <p:tgtEl>
                                          <p:spTgt spid="2"/>
                                        </p:tgtEl>
                                      </p:cBhvr>
                                      <p:to x="100000" y="100000"/>
                                    </p:animScale>
                                    <p:animScale>
                                      <p:cBhvr>
                                        <p:cTn id="87" dur="26">
                                          <p:stCondLst>
                                            <p:cond delay="1808"/>
                                          </p:stCondLst>
                                        </p:cTn>
                                        <p:tgtEl>
                                          <p:spTgt spid="2"/>
                                        </p:tgtEl>
                                      </p:cBhvr>
                                      <p:to x="100000" y="95000"/>
                                    </p:animScale>
                                    <p:animScale>
                                      <p:cBhvr>
                                        <p:cTn id="88" dur="166" decel="50000">
                                          <p:stCondLst>
                                            <p:cond delay="1834"/>
                                          </p:stCondLst>
                                        </p:cTn>
                                        <p:tgtEl>
                                          <p:spTgt spid="2"/>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wipe(down)">
                                      <p:cBhvr>
                                        <p:cTn id="91" dur="580">
                                          <p:stCondLst>
                                            <p:cond delay="0"/>
                                          </p:stCondLst>
                                        </p:cTn>
                                        <p:tgtEl>
                                          <p:spTgt spid="14"/>
                                        </p:tgtEl>
                                      </p:cBhvr>
                                    </p:animEffect>
                                    <p:anim calcmode="lin" valueType="num">
                                      <p:cBhvr>
                                        <p:cTn id="9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97" dur="26">
                                          <p:stCondLst>
                                            <p:cond delay="650"/>
                                          </p:stCondLst>
                                        </p:cTn>
                                        <p:tgtEl>
                                          <p:spTgt spid="14"/>
                                        </p:tgtEl>
                                      </p:cBhvr>
                                      <p:to x="100000" y="60000"/>
                                    </p:animScale>
                                    <p:animScale>
                                      <p:cBhvr>
                                        <p:cTn id="98" dur="166" decel="50000">
                                          <p:stCondLst>
                                            <p:cond delay="676"/>
                                          </p:stCondLst>
                                        </p:cTn>
                                        <p:tgtEl>
                                          <p:spTgt spid="14"/>
                                        </p:tgtEl>
                                      </p:cBhvr>
                                      <p:to x="100000" y="100000"/>
                                    </p:animScale>
                                    <p:animScale>
                                      <p:cBhvr>
                                        <p:cTn id="99" dur="26">
                                          <p:stCondLst>
                                            <p:cond delay="1312"/>
                                          </p:stCondLst>
                                        </p:cTn>
                                        <p:tgtEl>
                                          <p:spTgt spid="14"/>
                                        </p:tgtEl>
                                      </p:cBhvr>
                                      <p:to x="100000" y="80000"/>
                                    </p:animScale>
                                    <p:animScale>
                                      <p:cBhvr>
                                        <p:cTn id="100" dur="166" decel="50000">
                                          <p:stCondLst>
                                            <p:cond delay="1338"/>
                                          </p:stCondLst>
                                        </p:cTn>
                                        <p:tgtEl>
                                          <p:spTgt spid="14"/>
                                        </p:tgtEl>
                                      </p:cBhvr>
                                      <p:to x="100000" y="100000"/>
                                    </p:animScale>
                                    <p:animScale>
                                      <p:cBhvr>
                                        <p:cTn id="101" dur="26">
                                          <p:stCondLst>
                                            <p:cond delay="1642"/>
                                          </p:stCondLst>
                                        </p:cTn>
                                        <p:tgtEl>
                                          <p:spTgt spid="14"/>
                                        </p:tgtEl>
                                      </p:cBhvr>
                                      <p:to x="100000" y="90000"/>
                                    </p:animScale>
                                    <p:animScale>
                                      <p:cBhvr>
                                        <p:cTn id="102" dur="166" decel="50000">
                                          <p:stCondLst>
                                            <p:cond delay="1668"/>
                                          </p:stCondLst>
                                        </p:cTn>
                                        <p:tgtEl>
                                          <p:spTgt spid="14"/>
                                        </p:tgtEl>
                                      </p:cBhvr>
                                      <p:to x="100000" y="100000"/>
                                    </p:animScale>
                                    <p:animScale>
                                      <p:cBhvr>
                                        <p:cTn id="103" dur="26">
                                          <p:stCondLst>
                                            <p:cond delay="1808"/>
                                          </p:stCondLst>
                                        </p:cTn>
                                        <p:tgtEl>
                                          <p:spTgt spid="14"/>
                                        </p:tgtEl>
                                      </p:cBhvr>
                                      <p:to x="100000" y="95000"/>
                                    </p:animScale>
                                    <p:animScale>
                                      <p:cBhvr>
                                        <p:cTn id="104" dur="166" decel="50000">
                                          <p:stCondLst>
                                            <p:cond delay="1834"/>
                                          </p:stCondLst>
                                        </p:cTn>
                                        <p:tgtEl>
                                          <p:spTgt spid="14"/>
                                        </p:tgtEl>
                                      </p:cBhvr>
                                      <p:to x="100000" y="100000"/>
                                    </p:animScale>
                                  </p:childTnLst>
                                </p:cTn>
                              </p:par>
                            </p:childTnLst>
                          </p:cTn>
                        </p:par>
                      </p:childTnLst>
                    </p:cTn>
                  </p:par>
                  <p:par>
                    <p:cTn id="105" fill="hold">
                      <p:stCondLst>
                        <p:cond delay="indefinite"/>
                      </p:stCondLst>
                      <p:childTnLst>
                        <p:par>
                          <p:cTn id="106" fill="hold">
                            <p:stCondLst>
                              <p:cond delay="0"/>
                            </p:stCondLst>
                            <p:childTnLst>
                              <p:par>
                                <p:cTn id="107" presetID="26" presetClass="entr" presetSubtype="0" fill="hold" grpId="0" nodeType="clickEffect">
                                  <p:stCondLst>
                                    <p:cond delay="0"/>
                                  </p:stCondLst>
                                  <p:childTnLst>
                                    <p:set>
                                      <p:cBhvr>
                                        <p:cTn id="108" dur="1" fill="hold">
                                          <p:stCondLst>
                                            <p:cond delay="0"/>
                                          </p:stCondLst>
                                        </p:cTn>
                                        <p:tgtEl>
                                          <p:spTgt spid="11"/>
                                        </p:tgtEl>
                                        <p:attrNameLst>
                                          <p:attrName>style.visibility</p:attrName>
                                        </p:attrNameLst>
                                      </p:cBhvr>
                                      <p:to>
                                        <p:strVal val="visible"/>
                                      </p:to>
                                    </p:set>
                                    <p:animEffect transition="in" filter="wipe(down)">
                                      <p:cBhvr>
                                        <p:cTn id="109" dur="580">
                                          <p:stCondLst>
                                            <p:cond delay="0"/>
                                          </p:stCondLst>
                                        </p:cTn>
                                        <p:tgtEl>
                                          <p:spTgt spid="11"/>
                                        </p:tgtEl>
                                      </p:cBhvr>
                                    </p:animEffect>
                                    <p:anim calcmode="lin" valueType="num">
                                      <p:cBhvr>
                                        <p:cTn id="11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15" dur="26">
                                          <p:stCondLst>
                                            <p:cond delay="650"/>
                                          </p:stCondLst>
                                        </p:cTn>
                                        <p:tgtEl>
                                          <p:spTgt spid="11"/>
                                        </p:tgtEl>
                                      </p:cBhvr>
                                      <p:to x="100000" y="60000"/>
                                    </p:animScale>
                                    <p:animScale>
                                      <p:cBhvr>
                                        <p:cTn id="116" dur="166" decel="50000">
                                          <p:stCondLst>
                                            <p:cond delay="676"/>
                                          </p:stCondLst>
                                        </p:cTn>
                                        <p:tgtEl>
                                          <p:spTgt spid="11"/>
                                        </p:tgtEl>
                                      </p:cBhvr>
                                      <p:to x="100000" y="100000"/>
                                    </p:animScale>
                                    <p:animScale>
                                      <p:cBhvr>
                                        <p:cTn id="117" dur="26">
                                          <p:stCondLst>
                                            <p:cond delay="1312"/>
                                          </p:stCondLst>
                                        </p:cTn>
                                        <p:tgtEl>
                                          <p:spTgt spid="11"/>
                                        </p:tgtEl>
                                      </p:cBhvr>
                                      <p:to x="100000" y="80000"/>
                                    </p:animScale>
                                    <p:animScale>
                                      <p:cBhvr>
                                        <p:cTn id="118" dur="166" decel="50000">
                                          <p:stCondLst>
                                            <p:cond delay="1338"/>
                                          </p:stCondLst>
                                        </p:cTn>
                                        <p:tgtEl>
                                          <p:spTgt spid="11"/>
                                        </p:tgtEl>
                                      </p:cBhvr>
                                      <p:to x="100000" y="100000"/>
                                    </p:animScale>
                                    <p:animScale>
                                      <p:cBhvr>
                                        <p:cTn id="119" dur="26">
                                          <p:stCondLst>
                                            <p:cond delay="1642"/>
                                          </p:stCondLst>
                                        </p:cTn>
                                        <p:tgtEl>
                                          <p:spTgt spid="11"/>
                                        </p:tgtEl>
                                      </p:cBhvr>
                                      <p:to x="100000" y="90000"/>
                                    </p:animScale>
                                    <p:animScale>
                                      <p:cBhvr>
                                        <p:cTn id="120" dur="166" decel="50000">
                                          <p:stCondLst>
                                            <p:cond delay="1668"/>
                                          </p:stCondLst>
                                        </p:cTn>
                                        <p:tgtEl>
                                          <p:spTgt spid="11"/>
                                        </p:tgtEl>
                                      </p:cBhvr>
                                      <p:to x="100000" y="100000"/>
                                    </p:animScale>
                                    <p:animScale>
                                      <p:cBhvr>
                                        <p:cTn id="121" dur="26">
                                          <p:stCondLst>
                                            <p:cond delay="1808"/>
                                          </p:stCondLst>
                                        </p:cTn>
                                        <p:tgtEl>
                                          <p:spTgt spid="11"/>
                                        </p:tgtEl>
                                      </p:cBhvr>
                                      <p:to x="100000" y="95000"/>
                                    </p:animScale>
                                    <p:animScale>
                                      <p:cBhvr>
                                        <p:cTn id="122" dur="166" decel="50000">
                                          <p:stCondLst>
                                            <p:cond delay="1834"/>
                                          </p:stCondLst>
                                        </p:cTn>
                                        <p:tgtEl>
                                          <p:spTgt spid="11"/>
                                        </p:tgtEl>
                                      </p:cBhvr>
                                      <p:to x="100000" y="100000"/>
                                    </p:animScale>
                                  </p:childTnLst>
                                </p:cTn>
                              </p:par>
                              <p:par>
                                <p:cTn id="123" presetID="26" presetClass="entr" presetSubtype="0" fill="hold" grpId="0" nodeType="withEffect">
                                  <p:stCondLst>
                                    <p:cond delay="0"/>
                                  </p:stCondLst>
                                  <p:childTnLst>
                                    <p:set>
                                      <p:cBhvr>
                                        <p:cTn id="124" dur="1" fill="hold">
                                          <p:stCondLst>
                                            <p:cond delay="0"/>
                                          </p:stCondLst>
                                        </p:cTn>
                                        <p:tgtEl>
                                          <p:spTgt spid="10"/>
                                        </p:tgtEl>
                                        <p:attrNameLst>
                                          <p:attrName>style.visibility</p:attrName>
                                        </p:attrNameLst>
                                      </p:cBhvr>
                                      <p:to>
                                        <p:strVal val="visible"/>
                                      </p:to>
                                    </p:set>
                                    <p:animEffect transition="in" filter="wipe(down)">
                                      <p:cBhvr>
                                        <p:cTn id="125" dur="580">
                                          <p:stCondLst>
                                            <p:cond delay="0"/>
                                          </p:stCondLst>
                                        </p:cTn>
                                        <p:tgtEl>
                                          <p:spTgt spid="10"/>
                                        </p:tgtEl>
                                      </p:cBhvr>
                                    </p:animEffect>
                                    <p:anim calcmode="lin" valueType="num">
                                      <p:cBhvr>
                                        <p:cTn id="1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1" dur="26">
                                          <p:stCondLst>
                                            <p:cond delay="650"/>
                                          </p:stCondLst>
                                        </p:cTn>
                                        <p:tgtEl>
                                          <p:spTgt spid="10"/>
                                        </p:tgtEl>
                                      </p:cBhvr>
                                      <p:to x="100000" y="60000"/>
                                    </p:animScale>
                                    <p:animScale>
                                      <p:cBhvr>
                                        <p:cTn id="132" dur="166" decel="50000">
                                          <p:stCondLst>
                                            <p:cond delay="676"/>
                                          </p:stCondLst>
                                        </p:cTn>
                                        <p:tgtEl>
                                          <p:spTgt spid="10"/>
                                        </p:tgtEl>
                                      </p:cBhvr>
                                      <p:to x="100000" y="100000"/>
                                    </p:animScale>
                                    <p:animScale>
                                      <p:cBhvr>
                                        <p:cTn id="133" dur="26">
                                          <p:stCondLst>
                                            <p:cond delay="1312"/>
                                          </p:stCondLst>
                                        </p:cTn>
                                        <p:tgtEl>
                                          <p:spTgt spid="10"/>
                                        </p:tgtEl>
                                      </p:cBhvr>
                                      <p:to x="100000" y="80000"/>
                                    </p:animScale>
                                    <p:animScale>
                                      <p:cBhvr>
                                        <p:cTn id="134" dur="166" decel="50000">
                                          <p:stCondLst>
                                            <p:cond delay="1338"/>
                                          </p:stCondLst>
                                        </p:cTn>
                                        <p:tgtEl>
                                          <p:spTgt spid="10"/>
                                        </p:tgtEl>
                                      </p:cBhvr>
                                      <p:to x="100000" y="100000"/>
                                    </p:animScale>
                                    <p:animScale>
                                      <p:cBhvr>
                                        <p:cTn id="135" dur="26">
                                          <p:stCondLst>
                                            <p:cond delay="1642"/>
                                          </p:stCondLst>
                                        </p:cTn>
                                        <p:tgtEl>
                                          <p:spTgt spid="10"/>
                                        </p:tgtEl>
                                      </p:cBhvr>
                                      <p:to x="100000" y="90000"/>
                                    </p:animScale>
                                    <p:animScale>
                                      <p:cBhvr>
                                        <p:cTn id="136" dur="166" decel="50000">
                                          <p:stCondLst>
                                            <p:cond delay="1668"/>
                                          </p:stCondLst>
                                        </p:cTn>
                                        <p:tgtEl>
                                          <p:spTgt spid="10"/>
                                        </p:tgtEl>
                                      </p:cBhvr>
                                      <p:to x="100000" y="100000"/>
                                    </p:animScale>
                                    <p:animScale>
                                      <p:cBhvr>
                                        <p:cTn id="137" dur="26">
                                          <p:stCondLst>
                                            <p:cond delay="1808"/>
                                          </p:stCondLst>
                                        </p:cTn>
                                        <p:tgtEl>
                                          <p:spTgt spid="10"/>
                                        </p:tgtEl>
                                      </p:cBhvr>
                                      <p:to x="100000" y="95000"/>
                                    </p:animScale>
                                    <p:animScale>
                                      <p:cBhvr>
                                        <p:cTn id="138" dur="166" decel="50000">
                                          <p:stCondLst>
                                            <p:cond delay="1834"/>
                                          </p:stCondLst>
                                        </p:cTn>
                                        <p:tgtEl>
                                          <p:spTgt spid="10"/>
                                        </p:tgtEl>
                                      </p:cBhvr>
                                      <p:to x="100000" y="100000"/>
                                    </p:animScale>
                                  </p:childTnLst>
                                </p:cTn>
                              </p:par>
                            </p:childTnLst>
                          </p:cTn>
                        </p:par>
                        <p:par>
                          <p:cTn id="139" fill="hold">
                            <p:stCondLst>
                              <p:cond delay="2000"/>
                            </p:stCondLst>
                            <p:childTnLst>
                              <p:par>
                                <p:cTn id="140" presetID="2" presetClass="entr" presetSubtype="8" fill="hold" grpId="0" nodeType="afterEffect">
                                  <p:stCondLst>
                                    <p:cond delay="0"/>
                                  </p:stCondLst>
                                  <p:childTnLst>
                                    <p:set>
                                      <p:cBhvr>
                                        <p:cTn id="141" dur="1" fill="hold">
                                          <p:stCondLst>
                                            <p:cond delay="0"/>
                                          </p:stCondLst>
                                        </p:cTn>
                                        <p:tgtEl>
                                          <p:spTgt spid="13"/>
                                        </p:tgtEl>
                                        <p:attrNameLst>
                                          <p:attrName>style.visibility</p:attrName>
                                        </p:attrNameLst>
                                      </p:cBhvr>
                                      <p:to>
                                        <p:strVal val="visible"/>
                                      </p:to>
                                    </p:set>
                                    <p:anim calcmode="lin" valueType="num">
                                      <p:cBhvr additive="base">
                                        <p:cTn id="142" dur="500" fill="hold"/>
                                        <p:tgtEl>
                                          <p:spTgt spid="13"/>
                                        </p:tgtEl>
                                        <p:attrNameLst>
                                          <p:attrName>ppt_x</p:attrName>
                                        </p:attrNameLst>
                                      </p:cBhvr>
                                      <p:tavLst>
                                        <p:tav tm="0">
                                          <p:val>
                                            <p:strVal val="0-#ppt_w/2"/>
                                          </p:val>
                                        </p:tav>
                                        <p:tav tm="100000">
                                          <p:val>
                                            <p:strVal val="#ppt_x"/>
                                          </p:val>
                                        </p:tav>
                                      </p:tavLst>
                                    </p:anim>
                                    <p:anim calcmode="lin" valueType="num">
                                      <p:cBhvr additive="base">
                                        <p:cTn id="143"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0" grpId="0" animBg="1"/>
      <p:bldP spid="11" grpId="0" animBg="1"/>
      <p:bldP spid="12" grpId="0" animBg="1"/>
      <p:bldP spid="14" grpId="0" animBg="1"/>
      <p:bldP spid="15" grpId="0" animBg="1"/>
      <p:bldP spid="16" grpId="0" animBg="1"/>
      <p:bldP spid="13" grpId="0" autoUpdateAnimBg="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3"/>
          <p:cNvSpPr txBox="1">
            <a:spLocks noChangeArrowheads="1"/>
          </p:cNvSpPr>
          <p:nvPr/>
        </p:nvSpPr>
        <p:spPr bwMode="auto">
          <a:xfrm>
            <a:off x="647701" y="1360248"/>
            <a:ext cx="7681913" cy="35374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90000"/>
              </a:lnSpc>
            </a:pPr>
            <a:r>
              <a:rPr lang="ar-SA" dirty="0" smtClean="0"/>
              <a:t>كيف أرفع مستوى الإيماني و العبادي؟</a:t>
            </a:r>
          </a:p>
          <a:p>
            <a:pPr marL="609600" indent="-609600" algn="r" rtl="1">
              <a:lnSpc>
                <a:spcPct val="90000"/>
              </a:lnSpc>
            </a:pPr>
            <a:endParaRPr lang="ar-SA" dirty="0" smtClean="0"/>
          </a:p>
          <a:p>
            <a:pPr marL="609600" indent="-609600" algn="r" rtl="1">
              <a:lnSpc>
                <a:spcPct val="90000"/>
              </a:lnSpc>
            </a:pPr>
            <a:r>
              <a:rPr lang="ar-SA" dirty="0" smtClean="0"/>
              <a:t>كيف أنمي مستواي العملي والثقافي؟</a:t>
            </a:r>
          </a:p>
          <a:p>
            <a:pPr marL="609600" indent="-609600" algn="r" rtl="1">
              <a:lnSpc>
                <a:spcPct val="90000"/>
              </a:lnSpc>
            </a:pPr>
            <a:endParaRPr lang="ar-SA" dirty="0" smtClean="0"/>
          </a:p>
          <a:p>
            <a:pPr marL="609600" indent="-609600" algn="r" rtl="1">
              <a:lnSpc>
                <a:spcPct val="90000"/>
              </a:lnSpc>
            </a:pPr>
            <a:r>
              <a:rPr lang="ar-SA" dirty="0" smtClean="0"/>
              <a:t>ما هي الكتب التي أريد أن أقرأها.. (50% في تخصصي و50% في مجالات هامة يجب أن أحسن فيها)؟</a:t>
            </a:r>
            <a:endParaRPr lang="en-US" dirty="0" smtClean="0"/>
          </a:p>
        </p:txBody>
      </p:sp>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خطوات وضع خطة ناجحة - التهديف</a:t>
            </a:r>
          </a:p>
        </p:txBody>
      </p:sp>
    </p:spTree>
    <p:extLst>
      <p:ext uri="{BB962C8B-B14F-4D97-AF65-F5344CB8AC3E}">
        <p14:creationId xmlns:p14="http://schemas.microsoft.com/office/powerpoint/2010/main" xmlns="" val="86525468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647701" y="1190625"/>
            <a:ext cx="7681913" cy="3429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lnSpc>
                <a:spcPct val="90000"/>
              </a:lnSpc>
            </a:pPr>
            <a:r>
              <a:rPr lang="ar-SA" dirty="0" smtClean="0"/>
              <a:t>كيف أنمي علاقاتي؟</a:t>
            </a:r>
          </a:p>
          <a:p>
            <a:pPr marL="1371600" lvl="2" indent="-457200" algn="r" rtl="1">
              <a:lnSpc>
                <a:spcPct val="90000"/>
              </a:lnSpc>
              <a:buFontTx/>
              <a:buBlip>
                <a:blip r:embed="rId2"/>
              </a:buBlip>
            </a:pPr>
            <a:r>
              <a:rPr lang="ar-SA" sz="2800" dirty="0" smtClean="0"/>
              <a:t>مع أهلي:</a:t>
            </a:r>
          </a:p>
          <a:p>
            <a:pPr marL="1371600" lvl="2" indent="-457200" algn="r" rtl="1">
              <a:lnSpc>
                <a:spcPct val="90000"/>
              </a:lnSpc>
              <a:buFontTx/>
              <a:buBlip>
                <a:blip r:embed="rId2"/>
              </a:buBlip>
            </a:pPr>
            <a:r>
              <a:rPr lang="ar-SA" sz="2800" dirty="0" smtClean="0"/>
              <a:t>مع أصحابي:</a:t>
            </a:r>
          </a:p>
          <a:p>
            <a:pPr marL="1371600" lvl="2" indent="-457200" algn="r" rtl="1">
              <a:lnSpc>
                <a:spcPct val="90000"/>
              </a:lnSpc>
              <a:buFontTx/>
              <a:buBlip>
                <a:blip r:embed="rId2"/>
              </a:buBlip>
            </a:pPr>
            <a:r>
              <a:rPr lang="ar-SA" sz="2800" dirty="0" smtClean="0"/>
              <a:t>مع المحيطين بي:</a:t>
            </a:r>
          </a:p>
          <a:p>
            <a:pPr marL="609600" indent="-609600" algn="r" rtl="1">
              <a:lnSpc>
                <a:spcPct val="90000"/>
              </a:lnSpc>
            </a:pPr>
            <a:r>
              <a:rPr lang="ar-SA" dirty="0" smtClean="0"/>
              <a:t>كيف أنمي نفسي صحياً وجسدياً؟</a:t>
            </a:r>
          </a:p>
          <a:p>
            <a:pPr marL="609600" indent="-609600" algn="r" rtl="1">
              <a:lnSpc>
                <a:spcPct val="90000"/>
              </a:lnSpc>
            </a:pPr>
            <a:r>
              <a:rPr lang="ar-SA" dirty="0" smtClean="0"/>
              <a:t>كيف أنمي أوضاعي المالية؟</a:t>
            </a:r>
          </a:p>
          <a:p>
            <a:pPr marL="609600" indent="-609600" algn="r" rtl="1">
              <a:lnSpc>
                <a:spcPct val="90000"/>
              </a:lnSpc>
            </a:pPr>
            <a:r>
              <a:rPr lang="ar-SA" dirty="0" smtClean="0"/>
              <a:t>كيف أضع مخطط عملي مرتبط بزمن محدد يسهم في تنفيذ ذلك؟</a:t>
            </a:r>
            <a:endParaRPr lang="en-US" dirty="0" smtClean="0"/>
          </a:p>
        </p:txBody>
      </p:sp>
      <p:pic>
        <p:nvPicPr>
          <p:cNvPr id="2"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51521" y="1190626"/>
            <a:ext cx="3744415" cy="21469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خطوات وضع خطة ناجحة - التهديف</a:t>
            </a:r>
          </a:p>
        </p:txBody>
      </p:sp>
    </p:spTree>
    <p:extLst>
      <p:ext uri="{BB962C8B-B14F-4D97-AF65-F5344CB8AC3E}">
        <p14:creationId xmlns:p14="http://schemas.microsoft.com/office/powerpoint/2010/main" xmlns="" val="288928783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95536" y="1285792"/>
            <a:ext cx="8352928" cy="37319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800">
                <a:solidFill>
                  <a:schemeClr val="tx1"/>
                </a:solidFill>
                <a:latin typeface="Arial" pitchFamily="34" charset="0"/>
              </a:defRPr>
            </a:lvl2pPr>
            <a:lvl3pPr marL="1143000" indent="-228600" algn="l" rtl="0" fontAlgn="base">
              <a:spcBef>
                <a:spcPct val="20000"/>
              </a:spcBef>
              <a:spcAft>
                <a:spcPct val="0"/>
              </a:spcAft>
              <a:buClr>
                <a:schemeClr val="tx1"/>
              </a:buClr>
              <a:buChar char="•"/>
              <a:defRPr sz="2400">
                <a:solidFill>
                  <a:schemeClr val="tx1"/>
                </a:solidFill>
                <a:latin typeface="Arial" pitchFamily="34"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09600" indent="-609600" algn="r" rtl="1"/>
            <a:r>
              <a:rPr lang="ar-SA" dirty="0" smtClean="0"/>
              <a:t>ما هي عيوبي التي تمنعني من تحقيق النمو في هذه الجوانب؟</a:t>
            </a:r>
          </a:p>
          <a:p>
            <a:pPr marL="609600" indent="-609600" algn="r" rtl="1"/>
            <a:r>
              <a:rPr lang="ar-SA" dirty="0" smtClean="0"/>
              <a:t>كيف أعالج هذه العيوب و أتجاوزها؟</a:t>
            </a:r>
          </a:p>
          <a:p>
            <a:pPr marL="609600" indent="-609600" algn="r" rtl="1"/>
            <a:r>
              <a:rPr lang="ar-SA" dirty="0" smtClean="0"/>
              <a:t>تذكر أدوارك في الحياة التي وصلت إليها من الخطوة الأولى (مرحلة </a:t>
            </a:r>
            <a:r>
              <a:rPr lang="ar-SA" dirty="0" smtClean="0">
                <a:solidFill>
                  <a:schemeClr val="tx2"/>
                </a:solidFill>
              </a:rPr>
              <a:t>التشخيص</a:t>
            </a:r>
            <a:r>
              <a:rPr lang="ar-SA" dirty="0" smtClean="0"/>
              <a:t>)، ماذا أستطيع أن أفعل ليكون أدائي أفضل تجاه كل مما يلي وغيرها: </a:t>
            </a:r>
          </a:p>
          <a:p>
            <a:pPr marL="609600" indent="-609600" algn="r" rtl="1">
              <a:lnSpc>
                <a:spcPct val="50000"/>
              </a:lnSpc>
              <a:buFont typeface="Wingdings 2" pitchFamily="18" charset="2"/>
              <a:buNone/>
            </a:pPr>
            <a:endParaRPr lang="ar-EG" dirty="0" smtClean="0">
              <a:solidFill>
                <a:schemeClr val="accent1"/>
              </a:solidFill>
            </a:endParaRPr>
          </a:p>
          <a:p>
            <a:pPr marL="609600" indent="-609600" algn="r" rtl="1">
              <a:lnSpc>
                <a:spcPct val="50000"/>
              </a:lnSpc>
              <a:buFont typeface="Wingdings 2" pitchFamily="18" charset="2"/>
              <a:buNone/>
            </a:pPr>
            <a:endParaRPr lang="ar-EG" dirty="0">
              <a:solidFill>
                <a:schemeClr val="accent1"/>
              </a:solidFill>
            </a:endParaRPr>
          </a:p>
          <a:p>
            <a:pPr marL="609600" indent="-609600" algn="r" rtl="1">
              <a:lnSpc>
                <a:spcPct val="50000"/>
              </a:lnSpc>
              <a:buFont typeface="Wingdings 2" pitchFamily="18" charset="2"/>
              <a:buNone/>
            </a:pPr>
            <a:r>
              <a:rPr lang="ar-SA" dirty="0" smtClean="0">
                <a:solidFill>
                  <a:schemeClr val="accent1"/>
                </a:solidFill>
              </a:rPr>
              <a:t>أنظر </a:t>
            </a:r>
          </a:p>
          <a:p>
            <a:pPr marL="609600" indent="-609600" algn="r" rtl="1">
              <a:lnSpc>
                <a:spcPct val="50000"/>
              </a:lnSpc>
              <a:buFont typeface="Wingdings 2" pitchFamily="18" charset="2"/>
              <a:buNone/>
            </a:pPr>
            <a:r>
              <a:rPr lang="ar-SA" dirty="0" smtClean="0">
                <a:solidFill>
                  <a:schemeClr val="accent1"/>
                </a:solidFill>
              </a:rPr>
              <a:t>الجدول </a:t>
            </a:r>
          </a:p>
          <a:p>
            <a:pPr marL="609600" indent="-609600" algn="r" rtl="1">
              <a:lnSpc>
                <a:spcPct val="50000"/>
              </a:lnSpc>
              <a:buFont typeface="Wingdings 2" pitchFamily="18" charset="2"/>
              <a:buNone/>
            </a:pPr>
            <a:r>
              <a:rPr lang="ar-SA" dirty="0" smtClean="0">
                <a:solidFill>
                  <a:schemeClr val="accent1"/>
                </a:solidFill>
              </a:rPr>
              <a:t>التالي</a:t>
            </a:r>
          </a:p>
        </p:txBody>
      </p:sp>
      <p:graphicFrame>
        <p:nvGraphicFramePr>
          <p:cNvPr id="8" name="Group 75"/>
          <p:cNvGraphicFramePr>
            <a:graphicFrameLocks noGrp="1"/>
          </p:cNvGraphicFramePr>
          <p:nvPr>
            <p:extLst>
              <p:ext uri="{D42A27DB-BD31-4B8C-83A1-F6EECF244321}">
                <p14:modId xmlns:p14="http://schemas.microsoft.com/office/powerpoint/2010/main" xmlns="" val="1233580860"/>
              </p:ext>
            </p:extLst>
          </p:nvPr>
        </p:nvGraphicFramePr>
        <p:xfrm>
          <a:off x="3783014" y="3813969"/>
          <a:ext cx="3152775" cy="1530613"/>
        </p:xfrm>
        <a:graphic>
          <a:graphicData uri="http://schemas.openxmlformats.org/drawingml/2006/table">
            <a:tbl>
              <a:tblPr>
                <a:tableStyleId>{08FB837D-C827-4EFA-A057-4D05807E0F7C}</a:tableStyleId>
              </a:tblPr>
              <a:tblGrid>
                <a:gridCol w="1855787"/>
                <a:gridCol w="1296988"/>
              </a:tblGrid>
              <a:tr h="310993">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500" b="0" i="0" u="none" strike="noStrike" cap="none" normalizeH="0" baseline="0" dirty="0" smtClean="0">
                        <a:ln>
                          <a:noFill/>
                        </a:ln>
                        <a:solidFill>
                          <a:srgbClr val="FFFF00"/>
                        </a:solidFill>
                        <a:effectLst/>
                        <a:latin typeface="Times New Roman" pitchFamily="18" charset="0"/>
                        <a:cs typeface="AL-Mohanad" pitchFamily="2" charset="-78"/>
                      </a:endParaRPr>
                    </a:p>
                  </a:txBody>
                  <a:tcPr marT="38113" marB="38113"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500" u="none" strike="noStrike" cap="none" normalizeH="0" baseline="0" smtClean="0">
                          <a:ln>
                            <a:noFill/>
                          </a:ln>
                          <a:effectLst/>
                        </a:rPr>
                        <a:t>الله</a:t>
                      </a:r>
                      <a:endParaRPr kumimoji="0" lang="en-US" sz="1500" b="1" i="0" u="none" strike="noStrike" cap="none" normalizeH="0" baseline="0" smtClean="0">
                        <a:ln>
                          <a:noFill/>
                        </a:ln>
                        <a:solidFill>
                          <a:srgbClr val="CC0000"/>
                        </a:solidFill>
                        <a:effectLst/>
                        <a:latin typeface="Times New Roman" pitchFamily="18" charset="0"/>
                        <a:cs typeface="AL-Mohanad" pitchFamily="2" charset="-78"/>
                      </a:endParaRPr>
                    </a:p>
                  </a:txBody>
                  <a:tcPr marT="38113" marB="38113" horzOverflow="overflow"/>
                </a:tc>
              </a:tr>
              <a:tr h="304905">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500" b="0" i="0" u="none" strike="noStrike" cap="none" normalizeH="0" baseline="0" smtClean="0">
                        <a:ln>
                          <a:noFill/>
                        </a:ln>
                        <a:solidFill>
                          <a:srgbClr val="FFFF00"/>
                        </a:solidFill>
                        <a:effectLst/>
                        <a:latin typeface="Times New Roman" pitchFamily="18" charset="0"/>
                        <a:cs typeface="AL-Mohanad" pitchFamily="2" charset="-78"/>
                      </a:endParaRPr>
                    </a:p>
                  </a:txBody>
                  <a:tcPr marT="38113" marB="38113" anchor="ctr"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500" u="none" strike="noStrike" cap="none" normalizeH="0" baseline="0" smtClean="0">
                          <a:ln>
                            <a:noFill/>
                          </a:ln>
                          <a:effectLst/>
                        </a:rPr>
                        <a:t>الوالدين</a:t>
                      </a:r>
                      <a:endParaRPr kumimoji="0" lang="en-US" sz="1500" b="1" i="0" u="none" strike="noStrike" cap="none" normalizeH="0" baseline="0" smtClean="0">
                        <a:ln>
                          <a:noFill/>
                        </a:ln>
                        <a:solidFill>
                          <a:srgbClr val="CC0000"/>
                        </a:solidFill>
                        <a:effectLst/>
                        <a:latin typeface="Times New Roman" pitchFamily="18" charset="0"/>
                        <a:cs typeface="AL-Mohanad" pitchFamily="2" charset="-78"/>
                      </a:endParaRPr>
                    </a:p>
                  </a:txBody>
                  <a:tcPr marT="38113" marB="38113" horzOverflow="overflow"/>
                </a:tc>
              </a:tr>
              <a:tr h="304905">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500" b="0" i="0" u="none" strike="noStrike" cap="none" normalizeH="0" baseline="0" smtClean="0">
                        <a:ln>
                          <a:noFill/>
                        </a:ln>
                        <a:solidFill>
                          <a:srgbClr val="FFFF00"/>
                        </a:solidFill>
                        <a:effectLst/>
                        <a:latin typeface="Times New Roman" pitchFamily="18" charset="0"/>
                        <a:cs typeface="AL-Mohanad" pitchFamily="2" charset="-78"/>
                      </a:endParaRPr>
                    </a:p>
                  </a:txBody>
                  <a:tcPr marT="38113" marB="38113"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500" u="none" strike="noStrike" cap="none" normalizeH="0" baseline="0" smtClean="0">
                          <a:ln>
                            <a:noFill/>
                          </a:ln>
                          <a:effectLst/>
                        </a:rPr>
                        <a:t>الزوجة</a:t>
                      </a:r>
                      <a:endParaRPr kumimoji="0" lang="en-US" sz="1500" b="1" i="0" u="none" strike="noStrike" cap="none" normalizeH="0" baseline="0" smtClean="0">
                        <a:ln>
                          <a:noFill/>
                        </a:ln>
                        <a:solidFill>
                          <a:srgbClr val="CC0000"/>
                        </a:solidFill>
                        <a:effectLst/>
                        <a:latin typeface="Times New Roman" pitchFamily="18" charset="0"/>
                        <a:cs typeface="AL-Mohanad" pitchFamily="2" charset="-78"/>
                      </a:endParaRPr>
                    </a:p>
                  </a:txBody>
                  <a:tcPr marT="38113" marB="38113" horzOverflow="overflow"/>
                </a:tc>
              </a:tr>
              <a:tr h="304905">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500" b="0" i="0" u="none" strike="noStrike" cap="none" normalizeH="0" baseline="0" smtClean="0">
                        <a:ln>
                          <a:noFill/>
                        </a:ln>
                        <a:solidFill>
                          <a:srgbClr val="FFFF00"/>
                        </a:solidFill>
                        <a:effectLst/>
                        <a:latin typeface="Times New Roman" pitchFamily="18" charset="0"/>
                        <a:cs typeface="AL-Mohanad" pitchFamily="2" charset="-78"/>
                      </a:endParaRPr>
                    </a:p>
                  </a:txBody>
                  <a:tcPr marT="38113" marB="38113"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500" u="none" strike="noStrike" cap="none" normalizeH="0" baseline="0" dirty="0" smtClean="0">
                          <a:ln>
                            <a:noFill/>
                          </a:ln>
                          <a:effectLst/>
                        </a:rPr>
                        <a:t>الأولاد</a:t>
                      </a:r>
                      <a:endParaRPr kumimoji="0" lang="en-US" sz="1500" b="1" i="0" u="none" strike="noStrike" cap="none" normalizeH="0" baseline="0" dirty="0" smtClean="0">
                        <a:ln>
                          <a:noFill/>
                        </a:ln>
                        <a:solidFill>
                          <a:srgbClr val="CC0000"/>
                        </a:solidFill>
                        <a:effectLst/>
                        <a:latin typeface="Times New Roman" pitchFamily="18" charset="0"/>
                        <a:cs typeface="AL-Mohanad" pitchFamily="2" charset="-78"/>
                      </a:endParaRPr>
                    </a:p>
                  </a:txBody>
                  <a:tcPr marT="38113" marB="38113" horzOverflow="overflow"/>
                </a:tc>
              </a:tr>
              <a:tr h="304905">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500" b="0" i="0" u="none" strike="noStrike" cap="none" normalizeH="0" baseline="0" smtClean="0">
                        <a:ln>
                          <a:noFill/>
                        </a:ln>
                        <a:solidFill>
                          <a:srgbClr val="FFFF00"/>
                        </a:solidFill>
                        <a:effectLst/>
                        <a:latin typeface="Times New Roman" pitchFamily="18" charset="0"/>
                        <a:cs typeface="AL-Mohanad" pitchFamily="2" charset="-78"/>
                      </a:endParaRPr>
                    </a:p>
                  </a:txBody>
                  <a:tcPr marT="38113" marB="38113"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500" u="none" strike="noStrike" cap="none" normalizeH="0" baseline="0" dirty="0" smtClean="0">
                          <a:ln>
                            <a:noFill/>
                          </a:ln>
                          <a:effectLst/>
                        </a:rPr>
                        <a:t>العمل</a:t>
                      </a:r>
                      <a:endParaRPr kumimoji="0" lang="en-US" sz="1500" b="1" i="0" u="none" strike="noStrike" cap="none" normalizeH="0" baseline="0" dirty="0" smtClean="0">
                        <a:ln>
                          <a:noFill/>
                        </a:ln>
                        <a:solidFill>
                          <a:srgbClr val="CC0000"/>
                        </a:solidFill>
                        <a:effectLst/>
                        <a:latin typeface="Times New Roman" pitchFamily="18" charset="0"/>
                        <a:cs typeface="AL-Mohanad" pitchFamily="2" charset="-78"/>
                      </a:endParaRPr>
                    </a:p>
                  </a:txBody>
                  <a:tcPr marT="38113" marB="38113" horzOverflow="overflow"/>
                </a:tc>
              </a:tr>
            </a:tbl>
          </a:graphicData>
        </a:graphic>
      </p:graphicFrame>
      <p:graphicFrame>
        <p:nvGraphicFramePr>
          <p:cNvPr id="9" name="Group 55"/>
          <p:cNvGraphicFramePr>
            <a:graphicFrameLocks noGrp="1"/>
          </p:cNvGraphicFramePr>
          <p:nvPr>
            <p:extLst>
              <p:ext uri="{D42A27DB-BD31-4B8C-83A1-F6EECF244321}">
                <p14:modId xmlns:p14="http://schemas.microsoft.com/office/powerpoint/2010/main" xmlns="" val="928161681"/>
              </p:ext>
            </p:extLst>
          </p:nvPr>
        </p:nvGraphicFramePr>
        <p:xfrm>
          <a:off x="400051" y="3836458"/>
          <a:ext cx="3152775" cy="1524000"/>
        </p:xfrm>
        <a:graphic>
          <a:graphicData uri="http://schemas.openxmlformats.org/drawingml/2006/table">
            <a:tbl>
              <a:tblPr>
                <a:tableStyleId>{08FB837D-C827-4EFA-A057-4D05807E0F7C}</a:tableStyleId>
              </a:tblPr>
              <a:tblGrid>
                <a:gridCol w="1855788"/>
                <a:gridCol w="1296987"/>
              </a:tblGrid>
              <a:tr h="304800">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500" b="0" i="0" u="none" strike="noStrike" cap="none" normalizeH="0" baseline="0" dirty="0" smtClean="0">
                        <a:ln>
                          <a:noFill/>
                        </a:ln>
                        <a:solidFill>
                          <a:srgbClr val="FFFF00"/>
                        </a:solidFill>
                        <a:effectLst/>
                        <a:latin typeface="Times New Roman" pitchFamily="18" charset="0"/>
                        <a:cs typeface="AL-Mohanad" pitchFamily="2" charset="-78"/>
                      </a:endParaRPr>
                    </a:p>
                  </a:txBody>
                  <a:tcPr marT="38100" marB="38100"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500" u="none" strike="noStrike" cap="none" normalizeH="0" baseline="0" smtClean="0">
                          <a:ln>
                            <a:noFill/>
                          </a:ln>
                          <a:effectLst/>
                        </a:rPr>
                        <a:t>المعلمين</a:t>
                      </a:r>
                      <a:endParaRPr kumimoji="0" lang="en-US" sz="1500" b="1" i="0" u="none" strike="noStrike" cap="none" normalizeH="0" baseline="0" smtClean="0">
                        <a:ln>
                          <a:noFill/>
                        </a:ln>
                        <a:solidFill>
                          <a:srgbClr val="CC0000"/>
                        </a:solidFill>
                        <a:effectLst/>
                        <a:latin typeface="Times New Roman" pitchFamily="18" charset="0"/>
                        <a:cs typeface="AL-Mohanad" pitchFamily="2" charset="-78"/>
                      </a:endParaRPr>
                    </a:p>
                  </a:txBody>
                  <a:tcPr marT="38100" marB="38100" horzOverflow="overflow"/>
                </a:tc>
              </a:tr>
              <a:tr h="304800">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500" b="0" i="0" u="none" strike="noStrike" cap="none" normalizeH="0" baseline="0" smtClean="0">
                        <a:ln>
                          <a:noFill/>
                        </a:ln>
                        <a:solidFill>
                          <a:srgbClr val="FFFF00"/>
                        </a:solidFill>
                        <a:effectLst/>
                        <a:latin typeface="Times New Roman" pitchFamily="18" charset="0"/>
                        <a:cs typeface="AL-Mohanad" pitchFamily="2" charset="-78"/>
                      </a:endParaRPr>
                    </a:p>
                  </a:txBody>
                  <a:tcPr marT="38100" marB="38100" anchor="ctr"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500" u="none" strike="noStrike" cap="none" normalizeH="0" baseline="0" smtClean="0">
                          <a:ln>
                            <a:noFill/>
                          </a:ln>
                          <a:effectLst/>
                        </a:rPr>
                        <a:t>الأصدقاء</a:t>
                      </a:r>
                      <a:endParaRPr kumimoji="0" lang="en-US" sz="1500" b="1" i="0" u="none" strike="noStrike" cap="none" normalizeH="0" baseline="0" smtClean="0">
                        <a:ln>
                          <a:noFill/>
                        </a:ln>
                        <a:solidFill>
                          <a:srgbClr val="CC0000"/>
                        </a:solidFill>
                        <a:effectLst/>
                        <a:latin typeface="Times New Roman" pitchFamily="18" charset="0"/>
                        <a:cs typeface="AL-Mohanad" pitchFamily="2" charset="-78"/>
                      </a:endParaRPr>
                    </a:p>
                  </a:txBody>
                  <a:tcPr marT="38100" marB="38100" horzOverflow="overflow"/>
                </a:tc>
              </a:tr>
              <a:tr h="304800">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500" b="0" i="0" u="none" strike="noStrike" cap="none" normalizeH="0" baseline="0" smtClean="0">
                        <a:ln>
                          <a:noFill/>
                        </a:ln>
                        <a:solidFill>
                          <a:srgbClr val="FFFF00"/>
                        </a:solidFill>
                        <a:effectLst/>
                        <a:latin typeface="Times New Roman" pitchFamily="18" charset="0"/>
                        <a:cs typeface="AL-Mohanad" pitchFamily="2" charset="-78"/>
                      </a:endParaRPr>
                    </a:p>
                  </a:txBody>
                  <a:tcPr marT="38100" marB="38100"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500" u="none" strike="noStrike" cap="none" normalizeH="0" baseline="0" smtClean="0">
                          <a:ln>
                            <a:noFill/>
                          </a:ln>
                          <a:effectLst/>
                        </a:rPr>
                        <a:t>فكري</a:t>
                      </a:r>
                      <a:endParaRPr kumimoji="0" lang="en-US" sz="1500" b="1" i="0" u="none" strike="noStrike" cap="none" normalizeH="0" baseline="0" smtClean="0">
                        <a:ln>
                          <a:noFill/>
                        </a:ln>
                        <a:solidFill>
                          <a:srgbClr val="CC0000"/>
                        </a:solidFill>
                        <a:effectLst/>
                        <a:latin typeface="Times New Roman" pitchFamily="18" charset="0"/>
                        <a:cs typeface="AL-Mohanad" pitchFamily="2" charset="-78"/>
                      </a:endParaRPr>
                    </a:p>
                  </a:txBody>
                  <a:tcPr marT="38100" marB="38100" horzOverflow="overflow"/>
                </a:tc>
              </a:tr>
              <a:tr h="304800">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500" b="0" i="0" u="none" strike="noStrike" cap="none" normalizeH="0" baseline="0" smtClean="0">
                        <a:ln>
                          <a:noFill/>
                        </a:ln>
                        <a:solidFill>
                          <a:srgbClr val="FFFF00"/>
                        </a:solidFill>
                        <a:effectLst/>
                        <a:latin typeface="Times New Roman" pitchFamily="18" charset="0"/>
                        <a:cs typeface="AL-Mohanad" pitchFamily="2" charset="-78"/>
                      </a:endParaRPr>
                    </a:p>
                  </a:txBody>
                  <a:tcPr marT="38100" marB="38100"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500" u="none" strike="noStrike" cap="none" normalizeH="0" baseline="0" smtClean="0">
                          <a:ln>
                            <a:noFill/>
                          </a:ln>
                          <a:effectLst/>
                        </a:rPr>
                        <a:t>مالي</a:t>
                      </a:r>
                      <a:endParaRPr kumimoji="0" lang="en-US" sz="1500" b="1" i="0" u="none" strike="noStrike" cap="none" normalizeH="0" baseline="0" smtClean="0">
                        <a:ln>
                          <a:noFill/>
                        </a:ln>
                        <a:solidFill>
                          <a:srgbClr val="CC0000"/>
                        </a:solidFill>
                        <a:effectLst/>
                        <a:latin typeface="Times New Roman" pitchFamily="18" charset="0"/>
                        <a:cs typeface="AL-Mohanad" pitchFamily="2" charset="-78"/>
                      </a:endParaRPr>
                    </a:p>
                  </a:txBody>
                  <a:tcPr marT="38100" marB="38100" horzOverflow="overflow"/>
                </a:tc>
              </a:tr>
              <a:tr h="304800">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endParaRPr kumimoji="0" lang="en-GB" sz="1500" b="0" i="0" u="none" strike="noStrike" cap="none" normalizeH="0" baseline="0" smtClean="0">
                        <a:ln>
                          <a:noFill/>
                        </a:ln>
                        <a:solidFill>
                          <a:srgbClr val="FFFF00"/>
                        </a:solidFill>
                        <a:effectLst/>
                        <a:latin typeface="Times New Roman" pitchFamily="18" charset="0"/>
                        <a:cs typeface="AL-Mohanad" pitchFamily="2" charset="-78"/>
                      </a:endParaRPr>
                    </a:p>
                  </a:txBody>
                  <a:tcPr marT="38100" marB="38100" horzOverflow="overflow"/>
                </a:tc>
                <a:tc>
                  <a:txBody>
                    <a:bodyPr/>
                    <a:lstStyle/>
                    <a:p>
                      <a:pPr marL="0" marR="0" lvl="0" indent="0" algn="r" defTabSz="914400" rtl="1" eaLnBrk="1" fontAlgn="base" latinLnBrk="0" hangingPunct="1">
                        <a:lnSpc>
                          <a:spcPct val="100000"/>
                        </a:lnSpc>
                        <a:spcBef>
                          <a:spcPct val="20000"/>
                        </a:spcBef>
                        <a:spcAft>
                          <a:spcPct val="0"/>
                        </a:spcAft>
                        <a:buClr>
                          <a:srgbClr val="9191FF"/>
                        </a:buClr>
                        <a:buSzPct val="70000"/>
                        <a:buFont typeface="Wingdings 2" pitchFamily="18" charset="2"/>
                        <a:buNone/>
                        <a:tabLst/>
                      </a:pPr>
                      <a:r>
                        <a:rPr kumimoji="0" lang="ar-SA" sz="1500" u="none" strike="noStrike" cap="none" normalizeH="0" baseline="0" dirty="0" smtClean="0">
                          <a:ln>
                            <a:noFill/>
                          </a:ln>
                          <a:effectLst/>
                        </a:rPr>
                        <a:t>اجتماعي</a:t>
                      </a:r>
                      <a:endParaRPr kumimoji="0" lang="en-US" sz="1500" b="1" i="0" u="none" strike="noStrike" cap="none" normalizeH="0" baseline="0" dirty="0" smtClean="0">
                        <a:ln>
                          <a:noFill/>
                        </a:ln>
                        <a:solidFill>
                          <a:srgbClr val="CC0000"/>
                        </a:solidFill>
                        <a:effectLst/>
                        <a:latin typeface="Times New Roman" pitchFamily="18" charset="0"/>
                        <a:cs typeface="AL-Mohanad" pitchFamily="2" charset="-78"/>
                      </a:endParaRPr>
                    </a:p>
                  </a:txBody>
                  <a:tcPr marT="38100" marB="38100" horzOverflow="overflow"/>
                </a:tc>
              </a:tr>
            </a:tbl>
          </a:graphicData>
        </a:graphic>
      </p:graphicFrame>
      <p:sp>
        <p:nvSpPr>
          <p:cNvPr id="6"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خطوات وضع خطة ناجحة - التهديف</a:t>
            </a:r>
          </a:p>
        </p:txBody>
      </p:sp>
    </p:spTree>
    <p:extLst>
      <p:ext uri="{BB962C8B-B14F-4D97-AF65-F5344CB8AC3E}">
        <p14:creationId xmlns:p14="http://schemas.microsoft.com/office/powerpoint/2010/main" xmlns="" val="331259312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ou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out)">
                                      <p:cBhvr>
                                        <p:cTn id="12" dur="500"/>
                                        <p:tgtEl>
                                          <p:spTgt spid="9"/>
                                        </p:tgtEl>
                                      </p:cBhvr>
                                    </p:animEffect>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0-#ppt_w/2"/>
                                          </p:val>
                                        </p:tav>
                                        <p:tav tm="100000">
                                          <p:val>
                                            <p:strVal val="#ppt_x"/>
                                          </p:val>
                                        </p:tav>
                                      </p:tavLst>
                                    </p:anim>
                                    <p:anim calcmode="lin" valueType="num">
                                      <p:cBhvr additive="base">
                                        <p:cTn id="17"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458551"/>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فن ادارة الوقت</a:t>
            </a:r>
          </a:p>
        </p:txBody>
      </p:sp>
    </p:spTree>
    <p:extLst>
      <p:ext uri="{BB962C8B-B14F-4D97-AF65-F5344CB8AC3E}">
        <p14:creationId xmlns:p14="http://schemas.microsoft.com/office/powerpoint/2010/main" xmlns="" val="242697951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5149850" y="-84138"/>
            <a:ext cx="3943350" cy="631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الحوار مع النفس </a:t>
            </a:r>
            <a:endParaRPr lang="zh-CN" altLang="en-US" sz="3200" b="1" dirty="0">
              <a:solidFill>
                <a:srgbClr val="002060"/>
              </a:solidFill>
              <a:latin typeface="Microsoft YaHei" pitchFamily="34" charset="-122"/>
              <a:ea typeface="Microsoft YaHei" pitchFamily="34" charset="-122"/>
            </a:endParaRPr>
          </a:p>
        </p:txBody>
      </p:sp>
      <p:sp>
        <p:nvSpPr>
          <p:cNvPr id="17" name="Rounded Rectangle 16"/>
          <p:cNvSpPr/>
          <p:nvPr/>
        </p:nvSpPr>
        <p:spPr bwMode="auto">
          <a:xfrm>
            <a:off x="4932040" y="1409700"/>
            <a:ext cx="3888432" cy="282359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مثل أن تدخل في جدال مع شخص وبعد أن يتركك الشخص يدور في ذهنك شريط الجدال  مرة أخرى وتحاور نفسك وتقوم بإعادة الحوار مع إضافة عبارات كنت تتمني أن تقولها وقت الجدال الأصلي وتظل علي هذا المنوال </a:t>
            </a:r>
          </a:p>
        </p:txBody>
      </p:sp>
      <p:grpSp>
        <p:nvGrpSpPr>
          <p:cNvPr id="18" name="Group 2"/>
          <p:cNvGrpSpPr>
            <a:grpSpLocks/>
          </p:cNvGrpSpPr>
          <p:nvPr/>
        </p:nvGrpSpPr>
        <p:grpSpPr bwMode="auto">
          <a:xfrm>
            <a:off x="683568" y="2333982"/>
            <a:ext cx="3353370" cy="955566"/>
            <a:chOff x="0" y="0"/>
            <a:chExt cx="6562727" cy="546100"/>
          </a:xfrm>
        </p:grpSpPr>
        <p:sp>
          <p:nvSpPr>
            <p:cNvPr id="19"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a:solidFill>
                  <a:srgbClr val="000000"/>
                </a:solidFill>
                <a:latin typeface="Calibri" pitchFamily="34" charset="0"/>
              </a:endParaRPr>
            </a:p>
          </p:txBody>
        </p:sp>
        <p:sp>
          <p:nvSpPr>
            <p:cNvPr id="20"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000">
                <a:solidFill>
                  <a:srgbClr val="1F497D"/>
                </a:solidFill>
                <a:latin typeface="Calibri" pitchFamily="34" charset="0"/>
                <a:ea typeface="Microsoft YaHei" pitchFamily="34" charset="-122"/>
              </a:endParaRPr>
            </a:p>
          </p:txBody>
        </p:sp>
        <p:sp>
          <p:nvSpPr>
            <p:cNvPr id="21" name="Rectangle 13"/>
            <p:cNvSpPr>
              <a:spLocks noChangeArrowheads="1"/>
            </p:cNvSpPr>
            <p:nvPr/>
          </p:nvSpPr>
          <p:spPr bwMode="auto">
            <a:xfrm>
              <a:off x="0" y="7640"/>
              <a:ext cx="6562727" cy="4567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هذا النوع من التحدث مع الذات يولد أحاسيس سلبية قوية </a:t>
              </a:r>
              <a:endParaRPr lang="zh-CN" altLang="en-US" sz="2000" b="1" dirty="0">
                <a:solidFill>
                  <a:srgbClr val="FFFFFF"/>
                </a:solidFill>
                <a:latin typeface="Microsoft YaHei" pitchFamily="34" charset="-122"/>
                <a:ea typeface="Microsoft YaHei" pitchFamily="34" charset="-122"/>
              </a:endParaRPr>
            </a:p>
          </p:txBody>
        </p:sp>
      </p:grpSp>
    </p:spTree>
    <p:extLst>
      <p:ext uri="{BB962C8B-B14F-4D97-AF65-F5344CB8AC3E}">
        <p14:creationId xmlns:p14="http://schemas.microsoft.com/office/powerpoint/2010/main" xmlns="" val="226773580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18"/>
                                        </p:tgtEl>
                                        <p:attrNameLst>
                                          <p:attrName>style.visibility</p:attrName>
                                        </p:attrNameLst>
                                      </p:cBhvr>
                                      <p:to>
                                        <p:strVal val="visible"/>
                                      </p:to>
                                    </p:set>
                                    <p:anim calcmode="lin" valueType="num">
                                      <p:cBhvr>
                                        <p:cTn id="13" dur="600" fill="hold"/>
                                        <p:tgtEl>
                                          <p:spTgt spid="18"/>
                                        </p:tgtEl>
                                        <p:attrNameLst>
                                          <p:attrName>ppt_w</p:attrName>
                                        </p:attrNameLst>
                                      </p:cBhvr>
                                      <p:tavLst>
                                        <p:tav tm="0">
                                          <p:val>
                                            <p:fltVal val="0"/>
                                          </p:val>
                                        </p:tav>
                                        <p:tav tm="100000">
                                          <p:val>
                                            <p:strVal val="#ppt_w"/>
                                          </p:val>
                                        </p:tav>
                                      </p:tavLst>
                                    </p:anim>
                                    <p:anim calcmode="lin" valueType="num">
                                      <p:cBhvr>
                                        <p:cTn id="14" dur="600" fill="hold"/>
                                        <p:tgtEl>
                                          <p:spTgt spid="18"/>
                                        </p:tgtEl>
                                        <p:attrNameLst>
                                          <p:attrName>ppt_h</p:attrName>
                                        </p:attrNameLst>
                                      </p:cBhvr>
                                      <p:tavLst>
                                        <p:tav tm="0">
                                          <p:val>
                                            <p:fltVal val="0"/>
                                          </p:val>
                                        </p:tav>
                                        <p:tav tm="100000">
                                          <p:val>
                                            <p:strVal val="#ppt_h"/>
                                          </p:val>
                                        </p:tav>
                                      </p:tavLst>
                                    </p:anim>
                                    <p:anim calcmode="lin" valueType="num">
                                      <p:cBhvr>
                                        <p:cTn id="15" dur="600" fill="hold"/>
                                        <p:tgtEl>
                                          <p:spTgt spid="18"/>
                                        </p:tgtEl>
                                        <p:attrNameLst>
                                          <p:attrName>style.rotation</p:attrName>
                                        </p:attrNameLst>
                                      </p:cBhvr>
                                      <p:tavLst>
                                        <p:tav tm="0">
                                          <p:val>
                                            <p:fltVal val="90"/>
                                          </p:val>
                                        </p:tav>
                                        <p:tav tm="100000">
                                          <p:val>
                                            <p:fltVal val="0"/>
                                          </p:val>
                                        </p:tav>
                                      </p:tavLst>
                                    </p:anim>
                                    <p:animEffect transition="in" filter="fade">
                                      <p:cBhvr>
                                        <p:cTn id="16" dur="6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خواطر 3#21 الوقت - YouTube.flv">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a:off x="0" y="0"/>
            <a:ext cx="9144000" cy="5715000"/>
          </a:xfrm>
          <a:prstGeom prst="rect">
            <a:avLst/>
          </a:prstGeom>
        </p:spPr>
      </p:pic>
    </p:spTree>
    <p:extLst>
      <p:ext uri="{BB962C8B-B14F-4D97-AF65-F5344CB8AC3E}">
        <p14:creationId xmlns:p14="http://schemas.microsoft.com/office/powerpoint/2010/main" xmlns="" val="48492022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44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أهمية الوقت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latin typeface="Microsoft YaHei" pitchFamily="34" charset="-122"/>
                  <a:ea typeface="Microsoft YaHei" pitchFamily="34" charset="-122"/>
                </a:rPr>
                <a:t>إن </a:t>
              </a:r>
              <a:r>
                <a:rPr lang="ar-EG" altLang="zh-CN" sz="2400" b="1" dirty="0">
                  <a:solidFill>
                    <a:srgbClr val="FFFFFF"/>
                  </a:solidFill>
                  <a:latin typeface="Microsoft YaHei" pitchFamily="34" charset="-122"/>
                  <a:ea typeface="Microsoft YaHei" pitchFamily="34" charset="-122"/>
                </a:rPr>
                <a:t>الوقت هو عمر الإنسان وحياته كلها</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العمر </a:t>
              </a:r>
              <a:r>
                <a:rPr lang="ar-EG" altLang="zh-CN" sz="2400" b="1" dirty="0">
                  <a:solidFill>
                    <a:srgbClr val="FFFFFF"/>
                  </a:solidFill>
                </a:rPr>
                <a:t>محدد ولا يمكن زيادته بحال من الأحوال ”مورد شديد الندرة“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مورد </a:t>
              </a:r>
              <a:r>
                <a:rPr lang="ar-EG" altLang="zh-CN" sz="2400" b="1" dirty="0">
                  <a:solidFill>
                    <a:srgbClr val="FFFFFF"/>
                  </a:solidFill>
                </a:rPr>
                <a:t>غير قابل للبدل أو التعويض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يحاسب </a:t>
              </a:r>
              <a:r>
                <a:rPr lang="ar-EG" altLang="zh-CN" sz="2400" b="1" dirty="0">
                  <a:solidFill>
                    <a:srgbClr val="FFFFFF"/>
                  </a:solidFill>
                </a:rPr>
                <a:t>عليه المرء مرتان ” عمره ثم شبابه</a:t>
              </a:r>
              <a:r>
                <a:rPr lang="ar-EG" altLang="zh-CN" sz="2400" b="1" dirty="0" smtClean="0">
                  <a:solidFill>
                    <a:srgbClr val="FFFFFF"/>
                  </a:solidFill>
                </a:rPr>
                <a:t>“</a:t>
              </a:r>
              <a:endParaRPr lang="zh-CN" altLang="en-US" sz="2400" b="1" dirty="0">
                <a:solidFill>
                  <a:srgbClr val="FFFFFF"/>
                </a:solidFill>
              </a:endParaRPr>
            </a:p>
          </p:txBody>
        </p:sp>
      </p:grpSp>
    </p:spTree>
    <p:extLst>
      <p:ext uri="{BB962C8B-B14F-4D97-AF65-F5344CB8AC3E}">
        <p14:creationId xmlns:p14="http://schemas.microsoft.com/office/powerpoint/2010/main" xmlns="" val="140267515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حقائق عن الوقت </a:t>
            </a:r>
            <a:endParaRPr lang="zh-CN" altLang="en-US" sz="3200" b="1" dirty="0">
              <a:solidFill>
                <a:srgbClr val="002060"/>
              </a:solidFill>
              <a:latin typeface="Microsoft YaHei" pitchFamily="34" charset="-122"/>
              <a:ea typeface="Microsoft YaHei" pitchFamily="34" charset="-122"/>
            </a:endParaRPr>
          </a:p>
        </p:txBody>
      </p:sp>
      <p:sp>
        <p:nvSpPr>
          <p:cNvPr id="21" name="Rectangle 20"/>
          <p:cNvSpPr/>
          <p:nvPr/>
        </p:nvSpPr>
        <p:spPr bwMode="auto">
          <a:xfrm>
            <a:off x="323528" y="625252"/>
            <a:ext cx="8568952" cy="456050"/>
          </a:xfrm>
          <a:prstGeom prst="rect">
            <a:avLst/>
          </a:prstGeom>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20</a:t>
            </a:r>
            <a:r>
              <a:rPr lang="ar-SA" sz="2400" b="1" dirty="0"/>
              <a:t>% فقط من وقت أي موظف تستغل في أعمال مهمة مرتبطة مباشرة بمهام الوظيفة </a:t>
            </a:r>
          </a:p>
        </p:txBody>
      </p:sp>
      <p:sp>
        <p:nvSpPr>
          <p:cNvPr id="32" name="Rectangle 31"/>
          <p:cNvSpPr/>
          <p:nvPr/>
        </p:nvSpPr>
        <p:spPr bwMode="auto">
          <a:xfrm>
            <a:off x="323528" y="1249321"/>
            <a:ext cx="8568952" cy="456050"/>
          </a:xfrm>
          <a:prstGeom prst="rect">
            <a:avLst/>
          </a:prstGeom>
          <a:ln>
            <a:headEnd type="none" w="med" len="med"/>
            <a:tailEnd type="none" w="med" len="med"/>
          </a:ln>
          <a:extLst/>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يقضي </a:t>
            </a:r>
            <a:r>
              <a:rPr lang="ar-SA" sz="2400" b="1" dirty="0"/>
              <a:t>الموظف في المتوسط ساعتان في القراءة</a:t>
            </a:r>
          </a:p>
        </p:txBody>
      </p:sp>
      <p:sp>
        <p:nvSpPr>
          <p:cNvPr id="33" name="Rectangle 32"/>
          <p:cNvSpPr/>
          <p:nvPr/>
        </p:nvSpPr>
        <p:spPr bwMode="auto">
          <a:xfrm>
            <a:off x="323528" y="1873390"/>
            <a:ext cx="8568952" cy="456050"/>
          </a:xfrm>
          <a:prstGeom prst="rect">
            <a:avLst/>
          </a:prstGeom>
          <a:solidFill>
            <a:srgbClr val="00B050"/>
          </a:solidFill>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يقضي </a:t>
            </a:r>
            <a:r>
              <a:rPr lang="ar-SA" sz="2400" b="1" dirty="0"/>
              <a:t>الموظف في المتوسط 40 دقيقة للوصول من و إلى مكان العمل</a:t>
            </a:r>
          </a:p>
        </p:txBody>
      </p:sp>
      <p:sp>
        <p:nvSpPr>
          <p:cNvPr id="34" name="Rectangle 33"/>
          <p:cNvSpPr/>
          <p:nvPr/>
        </p:nvSpPr>
        <p:spPr bwMode="auto">
          <a:xfrm>
            <a:off x="323528" y="2497459"/>
            <a:ext cx="8568952" cy="456050"/>
          </a:xfrm>
          <a:prstGeom prst="rect">
            <a:avLst/>
          </a:prstGeom>
          <a:solidFill>
            <a:srgbClr val="002060"/>
          </a:solidFill>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يقضي </a:t>
            </a:r>
            <a:r>
              <a:rPr lang="ar-SA" sz="2400" b="1" dirty="0"/>
              <a:t>الموظف في المتوسط 45 دقيقة في البحث عن أوراق أو متعلقات خاصة بالعمل</a:t>
            </a:r>
          </a:p>
        </p:txBody>
      </p:sp>
      <p:sp>
        <p:nvSpPr>
          <p:cNvPr id="35" name="Rectangle 34"/>
          <p:cNvSpPr/>
          <p:nvPr/>
        </p:nvSpPr>
        <p:spPr bwMode="auto">
          <a:xfrm>
            <a:off x="323528" y="3121528"/>
            <a:ext cx="8568952" cy="456050"/>
          </a:xfrm>
          <a:prstGeom prst="rect">
            <a:avLst/>
          </a:prstGeom>
          <a:solidFill>
            <a:srgbClr val="7030A0"/>
          </a:solidFill>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يتعرض </a:t>
            </a:r>
            <a:r>
              <a:rPr lang="ar-SA" sz="2400" b="1" dirty="0"/>
              <a:t>الموظف العادي كل 10 دقائق لمقاطعة</a:t>
            </a:r>
          </a:p>
        </p:txBody>
      </p:sp>
      <p:sp>
        <p:nvSpPr>
          <p:cNvPr id="36" name="Rectangle 35"/>
          <p:cNvSpPr/>
          <p:nvPr/>
        </p:nvSpPr>
        <p:spPr bwMode="auto">
          <a:xfrm>
            <a:off x="323528" y="3745597"/>
            <a:ext cx="8568952" cy="456050"/>
          </a:xfrm>
          <a:prstGeom prst="rect">
            <a:avLst/>
          </a:prstGeom>
          <a:solidFill>
            <a:schemeClr val="accent2"/>
          </a:solidFill>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يقضي </a:t>
            </a:r>
            <a:r>
              <a:rPr lang="ar-SA" sz="2400" b="1" dirty="0"/>
              <a:t>الموظف العادي 40 دقيقة في تحديد بأي المهام يبدأ</a:t>
            </a:r>
          </a:p>
        </p:txBody>
      </p:sp>
      <p:sp>
        <p:nvSpPr>
          <p:cNvPr id="37" name="Rectangle 36"/>
          <p:cNvSpPr/>
          <p:nvPr/>
        </p:nvSpPr>
        <p:spPr bwMode="auto">
          <a:xfrm>
            <a:off x="323528" y="4369666"/>
            <a:ext cx="8568952" cy="456050"/>
          </a:xfrm>
          <a:prstGeom prst="rect">
            <a:avLst/>
          </a:prstGeom>
          <a:solidFill>
            <a:schemeClr val="accent2">
              <a:lumMod val="50000"/>
            </a:schemeClr>
          </a:solidFill>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400" b="1" dirty="0" smtClean="0"/>
              <a:t>يقضي </a:t>
            </a:r>
            <a:r>
              <a:rPr lang="ar-SA" sz="2400" b="1" dirty="0"/>
              <a:t>الشخص العادي في المتوسط 28 ساعة أسبوعيا أمام التليفزيون</a:t>
            </a:r>
          </a:p>
        </p:txBody>
      </p:sp>
      <p:sp>
        <p:nvSpPr>
          <p:cNvPr id="38" name="Rectangle 37"/>
          <p:cNvSpPr/>
          <p:nvPr/>
        </p:nvSpPr>
        <p:spPr bwMode="auto">
          <a:xfrm>
            <a:off x="323528" y="4993735"/>
            <a:ext cx="8568952" cy="456050"/>
          </a:xfrm>
          <a:prstGeom prst="rect">
            <a:avLst/>
          </a:prstGeom>
          <a:solidFill>
            <a:schemeClr val="accent5">
              <a:lumMod val="75000"/>
            </a:schemeClr>
          </a:solidFill>
          <a:ln>
            <a:headEnd type="none" w="med" len="med"/>
            <a:tailEnd type="none" w="med" len="med"/>
          </a:ln>
          <a:ex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SA" sz="2000" b="1" dirty="0" smtClean="0"/>
              <a:t>الوصول </a:t>
            </a:r>
            <a:r>
              <a:rPr lang="ar-SA" sz="2000" b="1" dirty="0"/>
              <a:t>المتأخر لمكان العمل 15 دقيقة يؤدي إلى ارتباك اليوم وضياع مالا يقل عن 90 دقيقة (</a:t>
            </a:r>
            <a:r>
              <a:rPr lang="ar-SA" sz="2000" b="1" dirty="0" smtClean="0"/>
              <a:t>أخري</a:t>
            </a:r>
            <a:r>
              <a:rPr lang="ar-EG" sz="2000" b="1" dirty="0" smtClean="0"/>
              <a:t>)</a:t>
            </a:r>
            <a:r>
              <a:rPr lang="ar-SA" sz="2000" b="1" dirty="0" smtClean="0"/>
              <a:t> </a:t>
            </a:r>
            <a:endParaRPr lang="ar-SA" sz="2000" b="1" dirty="0"/>
          </a:p>
        </p:txBody>
      </p:sp>
    </p:spTree>
    <p:extLst>
      <p:ext uri="{BB962C8B-B14F-4D97-AF65-F5344CB8AC3E}">
        <p14:creationId xmlns:p14="http://schemas.microsoft.com/office/powerpoint/2010/main" xmlns="" val="337697553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barn(inVertical)">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barn(inVertical)">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barn(inVertical)">
                                      <p:cBhvr>
                                        <p:cTn id="33" dur="500"/>
                                        <p:tgtEl>
                                          <p:spTgt spid="3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barn(inVertical)">
                                      <p:cBhvr>
                                        <p:cTn id="38" dur="500"/>
                                        <p:tgtEl>
                                          <p:spTgt spid="3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barn(inVertical)">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barn(inVertical)">
                                      <p:cBhvr>
                                        <p:cTn id="4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21" grpId="0" animBg="1"/>
      <p:bldP spid="32" grpId="0" animBg="1"/>
      <p:bldP spid="33" grpId="0" animBg="1"/>
      <p:bldP spid="34" grpId="0" animBg="1"/>
      <p:bldP spid="35" grpId="0" animBg="1"/>
      <p:bldP spid="36" grpId="0" animBg="1"/>
      <p:bldP spid="37" grpId="0" animBg="1"/>
      <p:bldP spid="38"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معلومات تساعدنا </a:t>
            </a:r>
            <a:r>
              <a:rPr lang="ar-EG" altLang="zh-CN" sz="3200" b="1" dirty="0">
                <a:solidFill>
                  <a:srgbClr val="002060"/>
                </a:solidFill>
                <a:latin typeface="Microsoft YaHei" pitchFamily="34" charset="-122"/>
                <a:ea typeface="Microsoft YaHei" pitchFamily="34" charset="-122"/>
              </a:rPr>
              <a:t>في فهم عملية إدارة الوقت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latin typeface="Microsoft YaHei" pitchFamily="34" charset="-122"/>
                  <a:ea typeface="Microsoft YaHei" pitchFamily="34" charset="-122"/>
                </a:rPr>
                <a:t>ساعة </a:t>
              </a:r>
              <a:r>
                <a:rPr lang="ar-EG" altLang="zh-CN" sz="2400" b="1" dirty="0">
                  <a:solidFill>
                    <a:srgbClr val="FFFFFF"/>
                  </a:solidFill>
                  <a:latin typeface="Microsoft YaHei" pitchFamily="34" charset="-122"/>
                  <a:ea typeface="Microsoft YaHei" pitchFamily="34" charset="-122"/>
                </a:rPr>
                <a:t>واحدة من التخطيط توفر 10 ساعات من التنفيذ</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الشخص </a:t>
              </a:r>
              <a:r>
                <a:rPr lang="ar-EG" altLang="zh-CN" sz="2400" b="1" dirty="0">
                  <a:solidFill>
                    <a:srgbClr val="FFFFFF"/>
                  </a:solidFill>
                </a:rPr>
                <a:t>المتوتر يحتاج ضعف الوقت لإنجاز نفس المهمة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61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smtClean="0">
                  <a:solidFill>
                    <a:srgbClr val="FFFFFF"/>
                  </a:solidFill>
                </a:rPr>
                <a:t>اكتساب </a:t>
              </a:r>
              <a:r>
                <a:rPr lang="ar-EG" altLang="zh-CN" sz="2200" b="1" dirty="0">
                  <a:solidFill>
                    <a:srgbClr val="FFFFFF"/>
                  </a:solidFill>
                </a:rPr>
                <a:t>عادة جديدة يستغرق في المتوسط 15 يوما من المواظبة</a:t>
              </a:r>
              <a:endParaRPr lang="zh-CN" altLang="en-US" sz="22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إدارة </a:t>
              </a:r>
              <a:r>
                <a:rPr lang="ar-EG" altLang="zh-CN" sz="2400" b="1" dirty="0">
                  <a:solidFill>
                    <a:srgbClr val="FFFFFF"/>
                  </a:solidFill>
                </a:rPr>
                <a:t>الوقت لا تعني أداء الأعمال بشكل أكثر سرعة</a:t>
              </a:r>
              <a:endParaRPr lang="zh-CN" altLang="en-US" sz="2400" b="1" dirty="0">
                <a:solidFill>
                  <a:srgbClr val="FFFFFF"/>
                </a:solidFill>
              </a:endParaRPr>
            </a:p>
          </p:txBody>
        </p:sp>
      </p:grpSp>
    </p:spTree>
    <p:extLst>
      <p:ext uri="{BB962C8B-B14F-4D97-AF65-F5344CB8AC3E}">
        <p14:creationId xmlns:p14="http://schemas.microsoft.com/office/powerpoint/2010/main" xmlns="" val="99031556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فوائد الإدارة الجيدة للوقت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latin typeface="Microsoft YaHei" pitchFamily="34" charset="-122"/>
                  <a:ea typeface="Microsoft YaHei" pitchFamily="34" charset="-122"/>
                </a:rPr>
                <a:t>إنجاز </a:t>
              </a:r>
              <a:r>
                <a:rPr lang="ar-EG" altLang="zh-CN" sz="2400" b="1" dirty="0">
                  <a:solidFill>
                    <a:srgbClr val="FFFFFF"/>
                  </a:solidFill>
                  <a:latin typeface="Microsoft YaHei" pitchFamily="34" charset="-122"/>
                  <a:ea typeface="Microsoft YaHei" pitchFamily="34" charset="-122"/>
                </a:rPr>
                <a:t>أهدافك وأحلامك الشخصية</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قضاء </a:t>
              </a:r>
              <a:r>
                <a:rPr lang="ar-EG" altLang="zh-CN" sz="2400" b="1" dirty="0">
                  <a:solidFill>
                    <a:srgbClr val="FFFFFF"/>
                  </a:solidFill>
                </a:rPr>
                <a:t>وقت أكبر في التطوير الذاتي</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61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smtClean="0">
                  <a:solidFill>
                    <a:srgbClr val="FFFFFF"/>
                  </a:solidFill>
                </a:rPr>
                <a:t>تقليل </a:t>
              </a:r>
              <a:r>
                <a:rPr lang="ar-EG" altLang="zh-CN" sz="2200" b="1" dirty="0">
                  <a:solidFill>
                    <a:srgbClr val="FFFFFF"/>
                  </a:solidFill>
                </a:rPr>
                <a:t>عدد الأخطاء الممكن ارتكابها</a:t>
              </a:r>
              <a:endParaRPr lang="zh-CN" altLang="en-US" sz="22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تحسين </a:t>
              </a:r>
              <a:r>
                <a:rPr lang="ar-EG" altLang="zh-CN" sz="2400" b="1" dirty="0">
                  <a:solidFill>
                    <a:srgbClr val="FFFFFF"/>
                  </a:solidFill>
                </a:rPr>
                <a:t>إنتاجيتك بشكل عام</a:t>
              </a:r>
              <a:endParaRPr lang="zh-CN" altLang="en-US" sz="2400" b="1" dirty="0">
                <a:solidFill>
                  <a:srgbClr val="FFFFFF"/>
                </a:solidFill>
              </a:endParaRPr>
            </a:p>
          </p:txBody>
        </p:sp>
      </p:grpSp>
    </p:spTree>
    <p:extLst>
      <p:ext uri="{BB962C8B-B14F-4D97-AF65-F5344CB8AC3E}">
        <p14:creationId xmlns:p14="http://schemas.microsoft.com/office/powerpoint/2010/main" xmlns="" val="281487529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لماذا يضيع الناس أوقاتهم؟</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latin typeface="Microsoft YaHei" pitchFamily="34" charset="-122"/>
                  <a:ea typeface="Microsoft YaHei" pitchFamily="34" charset="-122"/>
                </a:rPr>
                <a:t>لا </a:t>
              </a:r>
              <a:r>
                <a:rPr lang="ar-EG" altLang="zh-CN" sz="2400" b="1" dirty="0">
                  <a:solidFill>
                    <a:srgbClr val="FFFFFF"/>
                  </a:solidFill>
                  <a:latin typeface="Microsoft YaHei" pitchFamily="34" charset="-122"/>
                  <a:ea typeface="Microsoft YaHei" pitchFamily="34" charset="-122"/>
                </a:rPr>
                <a:t>يدركون أهمية الوقت </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ليس </a:t>
              </a:r>
              <a:r>
                <a:rPr lang="ar-EG" altLang="zh-CN" sz="2400" b="1" dirty="0">
                  <a:solidFill>
                    <a:srgbClr val="FFFFFF"/>
                  </a:solidFill>
                </a:rPr>
                <a:t>لهم أهداف أو خطط واضحة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يستمتعون </a:t>
              </a:r>
              <a:r>
                <a:rPr lang="ar-EG" altLang="zh-CN" sz="2400" b="1" dirty="0">
                  <a:solidFill>
                    <a:srgbClr val="FFFFFF"/>
                  </a:solidFill>
                </a:rPr>
                <a:t>بالعمل تحت ضغط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سلوكيات </a:t>
              </a:r>
              <a:r>
                <a:rPr lang="ar-EG" altLang="zh-CN" sz="2400" b="1" dirty="0">
                  <a:solidFill>
                    <a:srgbClr val="FFFFFF"/>
                  </a:solidFill>
                </a:rPr>
                <a:t>ومعتقدات تؤدي إلي ضياع الوقت </a:t>
              </a:r>
              <a:endParaRPr lang="zh-CN" altLang="en-US" sz="2400" b="1" dirty="0">
                <a:solidFill>
                  <a:srgbClr val="FFFFFF"/>
                </a:solidFill>
              </a:endParaRPr>
            </a:p>
          </p:txBody>
        </p:sp>
      </p:grpSp>
    </p:spTree>
    <p:extLst>
      <p:ext uri="{BB962C8B-B14F-4D97-AF65-F5344CB8AC3E}">
        <p14:creationId xmlns:p14="http://schemas.microsoft.com/office/powerpoint/2010/main" xmlns="" val="99779225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bwMode="auto">
          <a:xfrm>
            <a:off x="2195736" y="2137420"/>
            <a:ext cx="4536504"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r>
              <a:rPr lang="ar-EG" sz="4000" b="1" dirty="0" smtClean="0"/>
              <a:t>سلوكيات </a:t>
            </a:r>
            <a:r>
              <a:rPr lang="ar-EG" sz="4000" b="1" dirty="0"/>
              <a:t>و معتقدات تؤدي إلي ضياع الوقت</a:t>
            </a:r>
          </a:p>
        </p:txBody>
      </p:sp>
    </p:spTree>
    <p:extLst>
      <p:ext uri="{BB962C8B-B14F-4D97-AF65-F5344CB8AC3E}">
        <p14:creationId xmlns:p14="http://schemas.microsoft.com/office/powerpoint/2010/main" xmlns="" val="229678778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لا يوجد لدي وقت للتنظيم </a:t>
            </a:r>
          </a:p>
        </p:txBody>
      </p:sp>
      <p:sp>
        <p:nvSpPr>
          <p:cNvPr id="17" name="Rounded Rectangle 16"/>
          <p:cNvSpPr/>
          <p:nvPr/>
        </p:nvSpPr>
        <p:spPr bwMode="auto">
          <a:xfrm>
            <a:off x="755576" y="3505572"/>
            <a:ext cx="7560840" cy="172819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smtClean="0"/>
              <a:t>يحكى </a:t>
            </a:r>
            <a:r>
              <a:rPr lang="ar-EG" sz="2400" b="1" dirty="0"/>
              <a:t>أن حطاباً كان يجتهد في قطع شجرة في الغابة ولكن فأسه لم يكن حاداً إذ أنه لم يشحذه من قبل، مر عليه شخص ما فرآه على تلك الحالة، وقال له: لماذا لا تشحذ فأسك؟ قال الحطاب وهو منهمك في عمله: ألا ترى أنني مشغول في عملي؟!</a:t>
            </a:r>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27784" y="913284"/>
            <a:ext cx="3816424" cy="22322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3704728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المشاريع الكبيرة فقط تحتاج للتنظيم </a:t>
            </a:r>
          </a:p>
        </p:txBody>
      </p:sp>
      <p:sp>
        <p:nvSpPr>
          <p:cNvPr id="17" name="Rounded Rectangle 16"/>
          <p:cNvSpPr/>
          <p:nvPr/>
        </p:nvSpPr>
        <p:spPr bwMode="auto">
          <a:xfrm>
            <a:off x="755576" y="3505572"/>
            <a:ext cx="7560840" cy="172819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smtClean="0"/>
              <a:t>في </a:t>
            </a:r>
            <a:r>
              <a:rPr lang="ar-EG" sz="2400" b="1" dirty="0"/>
              <a:t>إحصائيات كثيرة نجد أن أمور صغيرة تهدر الساعات سنوية، فلو قلنا مثلاً أنك تقضي 10 دقائق في طريقك من البيت وإلى العمل وكذلك من العمل إلى البيت، أي أنك تقضي 20 دقيقة يومياً تتنقل بين البيت ومقر العمل، ولنفرض أن عدد أيام العمل في الأسبوع 5 أيام أسبوعياً</a:t>
            </a:r>
          </a:p>
        </p:txBody>
      </p:sp>
      <p:pic>
        <p:nvPicPr>
          <p:cNvPr id="36866" name="Picture 2"/>
          <p:cNvPicPr>
            <a:picLocks noChangeAspect="1" noChangeArrowheads="1"/>
          </p:cNvPicPr>
          <p:nvPr/>
        </p:nvPicPr>
        <p:blipFill>
          <a:blip r:embed="rId2">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2278435" y="1057300"/>
            <a:ext cx="4669830" cy="2143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312517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الآخرين لا يسمحون لي بتنظيم الوقت </a:t>
            </a:r>
          </a:p>
        </p:txBody>
      </p:sp>
      <p:sp>
        <p:nvSpPr>
          <p:cNvPr id="17" name="Rounded Rectangle 16"/>
          <p:cNvSpPr/>
          <p:nvPr/>
        </p:nvSpPr>
        <p:spPr bwMode="auto">
          <a:xfrm>
            <a:off x="755576" y="3865612"/>
            <a:ext cx="7560840" cy="136815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smtClean="0"/>
              <a:t>من </a:t>
            </a:r>
            <a:r>
              <a:rPr lang="ar-EG" sz="2400" b="1" dirty="0"/>
              <a:t>السهل إلقاء اللائمة على الآخرين أو على الظروف، لكنك </a:t>
            </a:r>
            <a:r>
              <a:rPr lang="ar-EG" sz="2400" b="1" dirty="0" smtClean="0"/>
              <a:t/>
            </a:r>
            <a:br>
              <a:rPr lang="ar-EG" sz="2400" b="1" dirty="0" smtClean="0"/>
            </a:br>
            <a:r>
              <a:rPr lang="ar-EG" sz="2400" b="1" dirty="0" smtClean="0"/>
              <a:t>المسؤول </a:t>
            </a:r>
            <a:r>
              <a:rPr lang="ar-EG" sz="2400" b="1" dirty="0"/>
              <a:t>الوحيد عن وقتك، أنت الذي تسمح للآخرين بأن يجعلوك </a:t>
            </a:r>
            <a:r>
              <a:rPr lang="ar-EG" sz="2400" b="1" dirty="0" smtClean="0"/>
              <a:t/>
            </a:r>
            <a:br>
              <a:rPr lang="ar-EG" sz="2400" b="1" dirty="0" smtClean="0"/>
            </a:br>
            <a:r>
              <a:rPr lang="ar-EG" sz="2400" b="1" dirty="0" smtClean="0"/>
              <a:t>أداة </a:t>
            </a:r>
            <a:r>
              <a:rPr lang="ar-EG" sz="2400" b="1" dirty="0"/>
              <a:t>لإنهاء أعمالهم</a:t>
            </a:r>
          </a:p>
        </p:txBody>
      </p:sp>
      <p:pic>
        <p:nvPicPr>
          <p:cNvPr id="37890" name="Picture 2"/>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xmlns="" val="0"/>
              </a:ext>
            </a:extLst>
          </a:blip>
          <a:srcRect/>
          <a:stretch>
            <a:fillRect/>
          </a:stretch>
        </p:blipFill>
        <p:spPr bwMode="auto">
          <a:xfrm>
            <a:off x="2450480" y="1201316"/>
            <a:ext cx="4209752" cy="22650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1089398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التعبير بصراحة والجهر بالقول </a:t>
            </a:r>
            <a:endParaRPr lang="zh-CN" altLang="en-US" sz="3200" b="1" dirty="0">
              <a:solidFill>
                <a:srgbClr val="002060"/>
              </a:solidFill>
              <a:latin typeface="Microsoft YaHei" pitchFamily="34" charset="-122"/>
              <a:ea typeface="Microsoft YaHei" pitchFamily="34" charset="-122"/>
            </a:endParaRPr>
          </a:p>
        </p:txBody>
      </p:sp>
      <p:sp>
        <p:nvSpPr>
          <p:cNvPr id="17" name="Rounded Rectangle 16"/>
          <p:cNvSpPr/>
          <p:nvPr/>
        </p:nvSpPr>
        <p:spPr bwMode="auto">
          <a:xfrm>
            <a:off x="4932040" y="1409700"/>
            <a:ext cx="3888432" cy="3752056"/>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سواء بصوت مرتفع مع نفسك بكلام سيئ أو أفكار سلبية وتؤدي لتوليد طاقة سلبية </a:t>
            </a:r>
            <a:r>
              <a:rPr lang="ar-EG" sz="2400" b="1" dirty="0" smtClean="0"/>
              <a:t>ضخمة </a:t>
            </a:r>
            <a:r>
              <a:rPr lang="ar-EG" sz="2400" b="1" dirty="0"/>
              <a:t>وأضرار صحية منها ضغط الدم . أو بحوار سلبي عن نفسك مع طرف آخر ؛  </a:t>
            </a:r>
            <a:r>
              <a:rPr lang="ar-EG" sz="2400" b="1" dirty="0" smtClean="0"/>
              <a:t>الذي </a:t>
            </a:r>
            <a:r>
              <a:rPr lang="ar-EG" sz="2400" b="1" dirty="0"/>
              <a:t>يؤدي لأضرار بالغة الخطورة وتوليد أحاسيس سلبية هدامة تقلل من أداء أدوارك في </a:t>
            </a:r>
            <a:r>
              <a:rPr lang="ar-EG" sz="2400" b="1" dirty="0" smtClean="0"/>
              <a:t>جميع </a:t>
            </a:r>
            <a:r>
              <a:rPr lang="ar-EG" sz="2400" b="1" dirty="0"/>
              <a:t>مجالات </a:t>
            </a:r>
            <a:r>
              <a:rPr lang="ar-EG" sz="2400" b="1" dirty="0" smtClean="0"/>
              <a:t>الحياة</a:t>
            </a:r>
            <a:endParaRPr lang="ar-EG" sz="2400" b="1" dirty="0"/>
          </a:p>
        </p:txBody>
      </p:sp>
      <p:grpSp>
        <p:nvGrpSpPr>
          <p:cNvPr id="18" name="Group 2"/>
          <p:cNvGrpSpPr>
            <a:grpSpLocks/>
          </p:cNvGrpSpPr>
          <p:nvPr/>
        </p:nvGrpSpPr>
        <p:grpSpPr bwMode="auto">
          <a:xfrm>
            <a:off x="683568" y="2819978"/>
            <a:ext cx="3353370" cy="955566"/>
            <a:chOff x="0" y="0"/>
            <a:chExt cx="6562727" cy="546100"/>
          </a:xfrm>
        </p:grpSpPr>
        <p:sp>
          <p:nvSpPr>
            <p:cNvPr id="19"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a:solidFill>
                  <a:srgbClr val="000000"/>
                </a:solidFill>
                <a:latin typeface="Calibri" pitchFamily="34" charset="0"/>
              </a:endParaRPr>
            </a:p>
          </p:txBody>
        </p:sp>
        <p:sp>
          <p:nvSpPr>
            <p:cNvPr id="20"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000">
                <a:solidFill>
                  <a:srgbClr val="1F497D"/>
                </a:solidFill>
                <a:latin typeface="Calibri" pitchFamily="34" charset="0"/>
                <a:ea typeface="Microsoft YaHei" pitchFamily="34" charset="-122"/>
              </a:endParaRPr>
            </a:p>
          </p:txBody>
        </p:sp>
        <p:sp>
          <p:nvSpPr>
            <p:cNvPr id="21" name="Rectangle 13"/>
            <p:cNvSpPr>
              <a:spLocks noChangeArrowheads="1"/>
            </p:cNvSpPr>
            <p:nvPr/>
          </p:nvSpPr>
          <p:spPr bwMode="auto">
            <a:xfrm>
              <a:off x="0" y="7640"/>
              <a:ext cx="6562727" cy="455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اشر الضرار التي ممكن ان تصيب الإنسان هو ظنه </a:t>
              </a:r>
              <a:r>
                <a:rPr lang="ar-EG" altLang="zh-CN" sz="2000" b="1" dirty="0" smtClean="0">
                  <a:solidFill>
                    <a:srgbClr val="FFFFFF"/>
                  </a:solidFill>
                  <a:latin typeface="Microsoft YaHei" pitchFamily="34" charset="-122"/>
                  <a:ea typeface="Microsoft YaHei" pitchFamily="34" charset="-122"/>
                </a:rPr>
                <a:t>السيئ </a:t>
              </a:r>
              <a:r>
                <a:rPr lang="ar-EG" altLang="zh-CN" sz="2000" b="1" dirty="0">
                  <a:solidFill>
                    <a:srgbClr val="FFFFFF"/>
                  </a:solidFill>
                  <a:latin typeface="Microsoft YaHei" pitchFamily="34" charset="-122"/>
                  <a:ea typeface="Microsoft YaHei" pitchFamily="34" charset="-122"/>
                </a:rPr>
                <a:t>بنفسه</a:t>
              </a:r>
            </a:p>
          </p:txBody>
        </p:sp>
      </p:grpSp>
      <p:sp>
        <p:nvSpPr>
          <p:cNvPr id="2" name="Rectangle 1"/>
          <p:cNvSpPr/>
          <p:nvPr/>
        </p:nvSpPr>
        <p:spPr>
          <a:xfrm>
            <a:off x="1025633" y="2065412"/>
            <a:ext cx="2754279" cy="461665"/>
          </a:xfrm>
          <a:prstGeom prst="rect">
            <a:avLst/>
          </a:prstGeom>
        </p:spPr>
        <p:txBody>
          <a:bodyPr wrap="none">
            <a:spAutoFit/>
          </a:bodyPr>
          <a:lstStyle/>
          <a:p>
            <a:pPr algn="r" rtl="1"/>
            <a:r>
              <a:rPr lang="ar-EG" sz="2400" b="1" dirty="0"/>
              <a:t>يقول العالم الألماني جوته </a:t>
            </a:r>
          </a:p>
        </p:txBody>
      </p:sp>
    </p:spTree>
    <p:extLst>
      <p:ext uri="{BB962C8B-B14F-4D97-AF65-F5344CB8AC3E}">
        <p14:creationId xmlns:p14="http://schemas.microsoft.com/office/powerpoint/2010/main" xmlns="" val="300000966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18"/>
                                        </p:tgtEl>
                                        <p:attrNameLst>
                                          <p:attrName>style.visibility</p:attrName>
                                        </p:attrNameLst>
                                      </p:cBhvr>
                                      <p:to>
                                        <p:strVal val="visible"/>
                                      </p:to>
                                    </p:set>
                                    <p:anim calcmode="lin" valueType="num">
                                      <p:cBhvr>
                                        <p:cTn id="13" dur="600" fill="hold"/>
                                        <p:tgtEl>
                                          <p:spTgt spid="18"/>
                                        </p:tgtEl>
                                        <p:attrNameLst>
                                          <p:attrName>ppt_w</p:attrName>
                                        </p:attrNameLst>
                                      </p:cBhvr>
                                      <p:tavLst>
                                        <p:tav tm="0">
                                          <p:val>
                                            <p:fltVal val="0"/>
                                          </p:val>
                                        </p:tav>
                                        <p:tav tm="100000">
                                          <p:val>
                                            <p:strVal val="#ppt_w"/>
                                          </p:val>
                                        </p:tav>
                                      </p:tavLst>
                                    </p:anim>
                                    <p:anim calcmode="lin" valueType="num">
                                      <p:cBhvr>
                                        <p:cTn id="14" dur="600" fill="hold"/>
                                        <p:tgtEl>
                                          <p:spTgt spid="18"/>
                                        </p:tgtEl>
                                        <p:attrNameLst>
                                          <p:attrName>ppt_h</p:attrName>
                                        </p:attrNameLst>
                                      </p:cBhvr>
                                      <p:tavLst>
                                        <p:tav tm="0">
                                          <p:val>
                                            <p:fltVal val="0"/>
                                          </p:val>
                                        </p:tav>
                                        <p:tav tm="100000">
                                          <p:val>
                                            <p:strVal val="#ppt_h"/>
                                          </p:val>
                                        </p:tav>
                                      </p:tavLst>
                                    </p:anim>
                                    <p:anim calcmode="lin" valueType="num">
                                      <p:cBhvr>
                                        <p:cTn id="15" dur="600" fill="hold"/>
                                        <p:tgtEl>
                                          <p:spTgt spid="18"/>
                                        </p:tgtEl>
                                        <p:attrNameLst>
                                          <p:attrName>style.rotation</p:attrName>
                                        </p:attrNameLst>
                                      </p:cBhvr>
                                      <p:tavLst>
                                        <p:tav tm="0">
                                          <p:val>
                                            <p:fltVal val="90"/>
                                          </p:val>
                                        </p:tav>
                                        <p:tav tm="100000">
                                          <p:val>
                                            <p:fltVal val="0"/>
                                          </p:val>
                                        </p:tav>
                                      </p:tavLst>
                                    </p:anim>
                                    <p:animEffect transition="in" filter="fade">
                                      <p:cBhvr>
                                        <p:cTn id="16" dur="6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كتابة الأهداف والتخطيط مضيعة للوقت </a:t>
            </a:r>
          </a:p>
        </p:txBody>
      </p:sp>
      <p:sp>
        <p:nvSpPr>
          <p:cNvPr id="17" name="Rounded Rectangle 16"/>
          <p:cNvSpPr/>
          <p:nvPr/>
        </p:nvSpPr>
        <p:spPr bwMode="auto">
          <a:xfrm>
            <a:off x="755576" y="3577580"/>
            <a:ext cx="7560840" cy="1656184"/>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smtClean="0"/>
              <a:t>افرض </a:t>
            </a:r>
            <a:r>
              <a:rPr lang="ar-EG" sz="2400" b="1" dirty="0"/>
              <a:t>أنك ذاهب لرحلة ما تستغرق أياماً، ماذا ستفعل؟ الشيء الطبيعي أن تخطط لرحلتك وتجهز أدواتك وملابسك وربما بعض الكتب وأدوات الترفيه قبل موعد الرحلة بوقت كافي، والحياة رحلة لكنها رحلة طويلة تحتاج منا إلى تخطيط وإعداد مستمرين لمواجهة العقبات وتحقيق الإنجازات</a:t>
            </a:r>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39752" y="985292"/>
            <a:ext cx="4464496" cy="2371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0407730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18518"/>
            <a:ext cx="6825456" cy="4277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2000" b="1" dirty="0">
                <a:solidFill>
                  <a:srgbClr val="002060"/>
                </a:solidFill>
                <a:latin typeface="Microsoft YaHei" pitchFamily="34" charset="-122"/>
                <a:ea typeface="Microsoft YaHei" pitchFamily="34" charset="-122"/>
              </a:rPr>
              <a:t>لا أحتاج لكتابة أهدافي أو التخطيط على الورق، فأنا أعرف ماذا علي أن أعمل </a:t>
            </a:r>
          </a:p>
        </p:txBody>
      </p:sp>
      <p:sp>
        <p:nvSpPr>
          <p:cNvPr id="17" name="Rounded Rectangle 16"/>
          <p:cNvSpPr/>
          <p:nvPr/>
        </p:nvSpPr>
        <p:spPr bwMode="auto">
          <a:xfrm>
            <a:off x="755576" y="3865612"/>
            <a:ext cx="7560840" cy="136815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لا توجد ذاكرة كاملة أبداً وبهذه القناعة ستنسى بكل تأكيد بعض التفاصيل الضرورية </a:t>
            </a:r>
            <a:r>
              <a:rPr lang="ar-EG" sz="2400" b="1" dirty="0" smtClean="0"/>
              <a:t>والأعمال </a:t>
            </a:r>
            <a:r>
              <a:rPr lang="ar-EG" sz="2400" b="1" dirty="0"/>
              <a:t>المهمة والمواعيد كذلك، عليك أن تدون أفكارك وأهدافك وتنظم وقتك على </a:t>
            </a:r>
            <a:r>
              <a:rPr lang="ar-EG" sz="2400" b="1" dirty="0" smtClean="0"/>
              <a:t>الورق </a:t>
            </a:r>
            <a:r>
              <a:rPr lang="ar-EG" sz="2400" b="1" dirty="0"/>
              <a:t>أو على حاسب المهم أن تكتب</a:t>
            </a:r>
          </a:p>
        </p:txBody>
      </p:sp>
      <p:pic>
        <p:nvPicPr>
          <p:cNvPr id="39938" name="Picture 2" descr="http://www.ahlan.com/wp-content/uploads/2011/04/without-paper-300x246.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04964" y="1273324"/>
            <a:ext cx="4055268" cy="23431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4230282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1835696" y="-84138"/>
            <a:ext cx="7257504" cy="5618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2800" b="1" dirty="0">
                <a:solidFill>
                  <a:srgbClr val="002060"/>
                </a:solidFill>
                <a:latin typeface="Microsoft YaHei" pitchFamily="34" charset="-122"/>
                <a:ea typeface="Microsoft YaHei" pitchFamily="34" charset="-122"/>
              </a:rPr>
              <a:t>حياتي سلسلة من الأزمات المتتالية، كيف أنظم وقتي؟!</a:t>
            </a:r>
          </a:p>
        </p:txBody>
      </p:sp>
      <p:sp>
        <p:nvSpPr>
          <p:cNvPr id="17" name="Rounded Rectangle 16"/>
          <p:cNvSpPr/>
          <p:nvPr/>
        </p:nvSpPr>
        <p:spPr bwMode="auto">
          <a:xfrm>
            <a:off x="755576" y="3577580"/>
            <a:ext cx="7560840" cy="1656184"/>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تنظيم الوقت يساعدك على التخفيف من هذه الأزمات وفوق ذلك يساعدك على </a:t>
            </a:r>
            <a:r>
              <a:rPr lang="ar-EG" sz="2400" b="1" dirty="0" smtClean="0"/>
              <a:t>الاستعداد لها </a:t>
            </a:r>
            <a:r>
              <a:rPr lang="ar-EG" sz="2400" b="1" dirty="0"/>
              <a:t>وتوقعها فتخف بذلك الأزمات وتنحصر في زاوية ضيقة، نحن لا نقول بأن تنظيم </a:t>
            </a:r>
            <a:r>
              <a:rPr lang="ar-EG" sz="2400" b="1" dirty="0" smtClean="0"/>
              <a:t>الوقت </a:t>
            </a:r>
            <a:r>
              <a:rPr lang="ar-EG" sz="2400" b="1" dirty="0"/>
              <a:t>سينهي جميع الأزمات، بل سيساعد على تقليصها بشكل كبير</a:t>
            </a:r>
          </a:p>
        </p:txBody>
      </p:sp>
      <p:pic>
        <p:nvPicPr>
          <p:cNvPr id="4096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83768" y="1201316"/>
            <a:ext cx="4104456" cy="19948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1305258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سلوكيات و معتقدات تؤدي إلي توفير الوقت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latin typeface="Microsoft YaHei" pitchFamily="34" charset="-122"/>
                  <a:ea typeface="Microsoft YaHei" pitchFamily="34" charset="-122"/>
                </a:rPr>
                <a:t>احتفظ </a:t>
              </a:r>
              <a:r>
                <a:rPr lang="ar-EG" altLang="zh-CN" sz="2400" b="1" dirty="0">
                  <a:solidFill>
                    <a:srgbClr val="FFFFFF"/>
                  </a:solidFill>
                  <a:latin typeface="Microsoft YaHei" pitchFamily="34" charset="-122"/>
                  <a:ea typeface="Microsoft YaHei" pitchFamily="34" charset="-122"/>
                </a:rPr>
                <a:t>دائما بقائمة المهام </a:t>
              </a:r>
              <a:r>
                <a:rPr lang="en-US" altLang="zh-CN" sz="2400" b="1" dirty="0">
                  <a:solidFill>
                    <a:srgbClr val="FFFFFF"/>
                  </a:solidFill>
                  <a:latin typeface="Microsoft YaHei" pitchFamily="34" charset="-122"/>
                  <a:ea typeface="Microsoft YaHei" pitchFamily="34" charset="-122"/>
                </a:rPr>
                <a:t>To-do List .</a:t>
              </a:r>
              <a:endParaRPr lang="ar-EG" altLang="zh-CN"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رتب </a:t>
              </a:r>
              <a:r>
                <a:rPr lang="ar-EG" altLang="zh-CN" sz="2400" b="1" dirty="0">
                  <a:solidFill>
                    <a:srgbClr val="FFFFFF"/>
                  </a:solidFill>
                </a:rPr>
                <a:t>أغراضك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ارتدِ </a:t>
              </a:r>
              <a:r>
                <a:rPr lang="ar-EG" altLang="zh-CN" sz="2400" b="1" dirty="0">
                  <a:solidFill>
                    <a:srgbClr val="FFFFFF"/>
                  </a:solidFill>
                </a:rPr>
                <a:t>ساعة (راقب الوقت في أي مهمة تقوم </a:t>
              </a:r>
              <a:r>
                <a:rPr lang="ar-EG" altLang="zh-CN" sz="2400" b="1" dirty="0" smtClean="0">
                  <a:solidFill>
                    <a:srgbClr val="FFFFFF"/>
                  </a:solidFill>
                </a:rPr>
                <a:t>بها</a:t>
              </a:r>
              <a:r>
                <a:rPr lang="ar-EG" altLang="zh-CN" sz="2400" b="1" dirty="0">
                  <a:solidFill>
                    <a:srgbClr val="FFFFFF"/>
                  </a:solidFill>
                </a:rPr>
                <a:t>)</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لا </a:t>
              </a:r>
              <a:r>
                <a:rPr lang="ar-EG" altLang="zh-CN" sz="2400" b="1" dirty="0">
                  <a:solidFill>
                    <a:srgbClr val="FFFFFF"/>
                  </a:solidFill>
                </a:rPr>
                <a:t>تحتفظ بمهام ناقصة ( انته من كل مهمة </a:t>
              </a:r>
              <a:r>
                <a:rPr lang="ar-EG" altLang="zh-CN" sz="2400" b="1" dirty="0" smtClean="0">
                  <a:solidFill>
                    <a:srgbClr val="FFFFFF"/>
                  </a:solidFill>
                </a:rPr>
                <a:t>بدأتها</a:t>
              </a:r>
              <a:r>
                <a:rPr lang="ar-EG" altLang="zh-CN" sz="2400" b="1" dirty="0">
                  <a:solidFill>
                    <a:srgbClr val="FFFFFF"/>
                  </a:solidFill>
                </a:rPr>
                <a:t>)</a:t>
              </a:r>
              <a:endParaRPr lang="zh-CN" altLang="en-US" sz="2400" b="1" dirty="0">
                <a:solidFill>
                  <a:srgbClr val="FFFFFF"/>
                </a:solidFill>
              </a:endParaRPr>
            </a:p>
          </p:txBody>
        </p:sp>
      </p:grpSp>
    </p:spTree>
    <p:extLst>
      <p:ext uri="{BB962C8B-B14F-4D97-AF65-F5344CB8AC3E}">
        <p14:creationId xmlns:p14="http://schemas.microsoft.com/office/powerpoint/2010/main" xmlns="" val="70536719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458551"/>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smtClean="0">
                <a:solidFill>
                  <a:schemeClr val="bg1"/>
                </a:solidFill>
                <a:latin typeface="Microsoft YaHei" pitchFamily="34" charset="-122"/>
                <a:ea typeface="Microsoft YaHei" pitchFamily="34" charset="-122"/>
              </a:rPr>
              <a:t>تعرف </a:t>
            </a:r>
            <a:r>
              <a:rPr lang="ar-EG" altLang="zh-CN" sz="4800" b="1" dirty="0">
                <a:solidFill>
                  <a:schemeClr val="bg1"/>
                </a:solidFill>
                <a:latin typeface="Microsoft YaHei" pitchFamily="34" charset="-122"/>
                <a:ea typeface="Microsoft YaHei" pitchFamily="34" charset="-122"/>
              </a:rPr>
              <a:t>على لغة الجسد</a:t>
            </a:r>
          </a:p>
        </p:txBody>
      </p:sp>
    </p:spTree>
    <p:extLst>
      <p:ext uri="{BB962C8B-B14F-4D97-AF65-F5344CB8AC3E}">
        <p14:creationId xmlns:p14="http://schemas.microsoft.com/office/powerpoint/2010/main" xmlns="" val="322214308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1835696" y="-84138"/>
            <a:ext cx="7257504" cy="5618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2800" b="1" dirty="0">
                <a:solidFill>
                  <a:srgbClr val="002060"/>
                </a:solidFill>
                <a:latin typeface="Microsoft YaHei" pitchFamily="34" charset="-122"/>
                <a:ea typeface="Microsoft YaHei" pitchFamily="34" charset="-122"/>
              </a:rPr>
              <a:t>لغة الجسد</a:t>
            </a:r>
          </a:p>
        </p:txBody>
      </p:sp>
      <p:sp>
        <p:nvSpPr>
          <p:cNvPr id="17" name="Rounded Rectangle 16"/>
          <p:cNvSpPr/>
          <p:nvPr/>
        </p:nvSpPr>
        <p:spPr bwMode="auto">
          <a:xfrm>
            <a:off x="4283968" y="913284"/>
            <a:ext cx="4032448" cy="4392488"/>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للجسد لغة خاصة تعبر عن أفكار الشخص ونواياه ورغباته وأحياناً شخصيته، والإنسان الذى يستطيع أن يفهم تلك اللغة يفك شفرة شخصيات عديدة، وبالتالى يختصر كثيراً من الوقت ويحقق نجاح على المستويين العملى والاجتماعى، ويرجع ذلك لأن لكل حركة معانٍ تكون أعمق من الكلمات أحياناً، ومن تلك الحركات أو الإشارات التى تمثل لغة الجسد</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8579" y="1417340"/>
            <a:ext cx="2734370" cy="31428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7820088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طريقة الجلوس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61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latin typeface="Microsoft YaHei" pitchFamily="34" charset="-122"/>
                  <a:ea typeface="Microsoft YaHei" pitchFamily="34" charset="-122"/>
                </a:rPr>
                <a:t>الجلوس مع يدين مفتوحتين إشارة إلى الصدق والصراحة والبراءة</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394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rPr>
                <a:t>الجلوس مع وضع رجل فوق الأخرى وتحريكها باستمرار، يدل على الشعور بالملل</a:t>
              </a:r>
              <a:endParaRPr lang="zh-CN" altLang="en-US"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444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100" b="1" dirty="0">
                  <a:solidFill>
                    <a:srgbClr val="FFFFFF"/>
                  </a:solidFill>
                </a:rPr>
                <a:t>الجلوس على حافة الكرسى يدل على التوتر والقلق، وربما الغضب أيضاً</a:t>
              </a:r>
              <a:endParaRPr lang="zh-CN" altLang="en-US" sz="21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الجلوس والظهر مستقيم دليل على دقة الملاحظة</a:t>
              </a:r>
              <a:endParaRPr lang="zh-CN" altLang="en-US" sz="2400" b="1" dirty="0">
                <a:solidFill>
                  <a:srgbClr val="FFFFFF"/>
                </a:solidFill>
              </a:endParaRPr>
            </a:p>
          </p:txBody>
        </p:sp>
      </p:grpSp>
    </p:spTree>
    <p:extLst>
      <p:ext uri="{BB962C8B-B14F-4D97-AF65-F5344CB8AC3E}">
        <p14:creationId xmlns:p14="http://schemas.microsoft.com/office/powerpoint/2010/main" xmlns="" val="20682918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طريقة السير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277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السير مع انحناء الأكتاف، والميل بالوجه ناحية الأرض، دليل على التشاؤم</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السير بخطى مترددة غير واثقة، دليل على الخجل</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444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100" b="1" dirty="0">
                  <a:solidFill>
                    <a:srgbClr val="FFFFFF"/>
                  </a:solidFill>
                </a:rPr>
                <a:t>السير بخطوات منتظمة لا هى سريعة ولا بطيئة دليل التحكم فى النفس</a:t>
              </a:r>
              <a:endParaRPr lang="zh-CN" altLang="en-US" sz="21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احتكاك القدم بالأرض دليل على اللامبالاة</a:t>
              </a:r>
              <a:endParaRPr lang="zh-CN" altLang="en-US" sz="2400" b="1" dirty="0">
                <a:solidFill>
                  <a:srgbClr val="FFFFFF"/>
                </a:solidFill>
              </a:endParaRPr>
            </a:p>
          </p:txBody>
        </p:sp>
      </p:grpSp>
    </p:spTree>
    <p:extLst>
      <p:ext uri="{BB962C8B-B14F-4D97-AF65-F5344CB8AC3E}">
        <p14:creationId xmlns:p14="http://schemas.microsoft.com/office/powerpoint/2010/main" xmlns="" val="40537505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حركة العينين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اتجاه العين الى الأعلى يمينا يدل على التفكير فى المستقبل</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277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rPr>
                <a:t>بينما اتجاه العين الجهة الأخرى إلى الأعلى يسارا دليل التفكير فى الماضى </a:t>
              </a:r>
              <a:endParaRPr lang="zh-CN" altLang="en-US" sz="20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3774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1700" b="1" dirty="0">
                  <a:solidFill>
                    <a:srgbClr val="FFFFFF"/>
                  </a:solidFill>
                </a:rPr>
                <a:t>النظر الى أسفل يدل على تداخل الأفكار مع المشاعر أو أن هناك إحساسا ما ينتاب الإنسان </a:t>
              </a:r>
              <a:endParaRPr lang="zh-CN" altLang="en-US" sz="17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النظرات غير المستقرة دليل الطمع</a:t>
              </a:r>
              <a:endParaRPr lang="zh-CN" altLang="en-US" sz="2400" b="1" dirty="0">
                <a:solidFill>
                  <a:srgbClr val="FFFFFF"/>
                </a:solidFill>
              </a:endParaRPr>
            </a:p>
          </p:txBody>
        </p:sp>
      </p:grpSp>
    </p:spTree>
    <p:extLst>
      <p:ext uri="{BB962C8B-B14F-4D97-AF65-F5344CB8AC3E}">
        <p14:creationId xmlns:p14="http://schemas.microsoft.com/office/powerpoint/2010/main" xmlns="" val="239650574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الحواجب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780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300" b="1" dirty="0">
                  <a:solidFill>
                    <a:srgbClr val="FFFFFF"/>
                  </a:solidFill>
                  <a:latin typeface="Microsoft YaHei" pitchFamily="34" charset="-122"/>
                  <a:ea typeface="Microsoft YaHei" pitchFamily="34" charset="-122"/>
                </a:rPr>
                <a:t>رفع أحد الحاجبين دون الآخر دليل على عدم تصديق ما سمعته للتو </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رفع كلا الحاجبين دليل الدهشة والتعجب</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277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rPr>
                <a:t>اقتراب الحاجبان إحداهما من الآخر مع زم الشفتين دليل على محاولة التركيز </a:t>
              </a:r>
              <a:endParaRPr lang="zh-CN" altLang="en-US" sz="20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277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rPr>
                <a:t>إذا صاحب الوصف الأخير ابتسامة خفيفة فذلك يدل على عدم تقبل الكلام </a:t>
              </a:r>
              <a:endParaRPr lang="zh-CN" altLang="en-US" sz="2000" b="1" dirty="0">
                <a:solidFill>
                  <a:srgbClr val="FFFFFF"/>
                </a:solidFill>
              </a:endParaRPr>
            </a:p>
          </p:txBody>
        </p:sp>
      </p:grpSp>
    </p:spTree>
    <p:extLst>
      <p:ext uri="{BB962C8B-B14F-4D97-AF65-F5344CB8AC3E}">
        <p14:creationId xmlns:p14="http://schemas.microsoft.com/office/powerpoint/2010/main" xmlns="" val="145006470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95736" y="1633364"/>
            <a:ext cx="4392488"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150000"/>
              </a:lnSpc>
            </a:pPr>
            <a:r>
              <a:rPr lang="ar-EG" sz="3200" b="1" dirty="0">
                <a:solidFill>
                  <a:schemeClr val="tx1"/>
                </a:solidFill>
                <a:latin typeface="Arial" pitchFamily="34" charset="0"/>
                <a:ea typeface="SimSun" pitchFamily="2" charset="-122"/>
              </a:rPr>
              <a:t>القواعد الخمس لبرمجة عقلك الباطن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80265071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الانف والاذن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985292"/>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61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latin typeface="Microsoft YaHei" pitchFamily="34" charset="-122"/>
                  <a:ea typeface="Microsoft YaHei" pitchFamily="34" charset="-122"/>
                </a:rPr>
                <a:t>وضع اليد أسفل الأنف أى فوق الشفة العليا دليل على إخفاء شىء ما</a:t>
              </a:r>
            </a:p>
          </p:txBody>
        </p:sp>
      </p:grpSp>
      <p:grpSp>
        <p:nvGrpSpPr>
          <p:cNvPr id="13" name="Group 6"/>
          <p:cNvGrpSpPr>
            <a:grpSpLocks/>
          </p:cNvGrpSpPr>
          <p:nvPr/>
        </p:nvGrpSpPr>
        <p:grpSpPr bwMode="auto">
          <a:xfrm>
            <a:off x="1187626" y="1849388"/>
            <a:ext cx="6768750" cy="973538"/>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5333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حك الأنف أو المرور باليد على الأذنين فى محاولة لجذبهما فهذا يعنى أن الشخص الذى </a:t>
              </a:r>
              <a:r>
                <a:rPr lang="ar-EG" altLang="zh-CN" sz="2400" b="1" dirty="0" smtClean="0">
                  <a:solidFill>
                    <a:srgbClr val="FFFFFF"/>
                  </a:solidFill>
                </a:rPr>
                <a:t>أمامك </a:t>
              </a:r>
              <a:r>
                <a:rPr lang="ar-EG" altLang="zh-CN" sz="2400" b="1" dirty="0">
                  <a:solidFill>
                    <a:srgbClr val="FFFFFF"/>
                  </a:solidFill>
                </a:rPr>
                <a:t>متحير بخصوص ما تقوله </a:t>
              </a:r>
            </a:p>
          </p:txBody>
        </p:sp>
      </p:grpSp>
      <p:grpSp>
        <p:nvGrpSpPr>
          <p:cNvPr id="23" name="Group 11"/>
          <p:cNvGrpSpPr>
            <a:grpSpLocks/>
          </p:cNvGrpSpPr>
          <p:nvPr/>
        </p:nvGrpSpPr>
        <p:grpSpPr bwMode="auto">
          <a:xfrm>
            <a:off x="1290638" y="3001516"/>
            <a:ext cx="6562725" cy="1705372"/>
            <a:chOff x="0" y="-16471"/>
            <a:chExt cx="6562725" cy="937949"/>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9379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تحريك فتحتى الأنف وإغلاقهما بحركة لا إرادية تتناغم مع التنفس هذه دليل على </a:t>
              </a:r>
              <a:r>
                <a:rPr lang="ar-EG" altLang="zh-CN" sz="2400" b="1" dirty="0" smtClean="0">
                  <a:solidFill>
                    <a:srgbClr val="FFFFFF"/>
                  </a:solidFill>
                </a:rPr>
                <a:t>أن </a:t>
              </a:r>
              <a:r>
                <a:rPr lang="ar-EG" altLang="zh-CN" sz="2400" b="1" dirty="0">
                  <a:solidFill>
                    <a:srgbClr val="FFFFFF"/>
                  </a:solidFill>
                </a:rPr>
                <a:t>الشخص الذى أمامك على وشك البكاء</a:t>
              </a:r>
            </a:p>
          </p:txBody>
        </p:sp>
      </p:grpSp>
      <p:grpSp>
        <p:nvGrpSpPr>
          <p:cNvPr id="27" name="Group 15"/>
          <p:cNvGrpSpPr>
            <a:grpSpLocks/>
          </p:cNvGrpSpPr>
          <p:nvPr/>
        </p:nvGrpSpPr>
        <p:grpSpPr bwMode="auto">
          <a:xfrm>
            <a:off x="1290638" y="4287941"/>
            <a:ext cx="6562725" cy="1128164"/>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540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الإمساك بالأنف بالإبهام والسبابة لأكثر من مرة دليل الرغبة فى الحديث لكن دون </a:t>
              </a:r>
              <a:r>
                <a:rPr lang="ar-EG" altLang="zh-CN" sz="2400" b="1" dirty="0" smtClean="0">
                  <a:solidFill>
                    <a:srgbClr val="FFFFFF"/>
                  </a:solidFill>
                </a:rPr>
                <a:t>توفر </a:t>
              </a:r>
              <a:r>
                <a:rPr lang="ar-EG" altLang="zh-CN" sz="2400" b="1" dirty="0">
                  <a:solidFill>
                    <a:srgbClr val="FFFFFF"/>
                  </a:solidFill>
                </a:rPr>
                <a:t>فرصة</a:t>
              </a:r>
            </a:p>
          </p:txBody>
        </p:sp>
      </p:grpSp>
    </p:spTree>
    <p:extLst>
      <p:ext uri="{BB962C8B-B14F-4D97-AF65-F5344CB8AC3E}">
        <p14:creationId xmlns:p14="http://schemas.microsoft.com/office/powerpoint/2010/main" xmlns="" val="49603238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أما الجبين فله لغة مختلفة</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235344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780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300" b="1" dirty="0">
                  <a:solidFill>
                    <a:srgbClr val="FFFFFF"/>
                  </a:solidFill>
                  <a:latin typeface="Microsoft YaHei" pitchFamily="34" charset="-122"/>
                  <a:ea typeface="Microsoft YaHei" pitchFamily="34" charset="-122"/>
                </a:rPr>
                <a:t>عقد الجبين مع رفع الرأس إلى أعلى دليل الدهشة</a:t>
              </a:r>
            </a:p>
          </p:txBody>
        </p:sp>
      </p:grpSp>
      <p:grpSp>
        <p:nvGrpSpPr>
          <p:cNvPr id="13" name="Group 6"/>
          <p:cNvGrpSpPr>
            <a:grpSpLocks/>
          </p:cNvGrpSpPr>
          <p:nvPr/>
        </p:nvGrpSpPr>
        <p:grpSpPr bwMode="auto">
          <a:xfrm>
            <a:off x="1187626" y="321754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بينما عقد الجبين وترك الرأس تتدلى دليل على الارتباك والحيرة</a:t>
              </a:r>
              <a:endParaRPr lang="zh-CN" altLang="en-US" sz="2400" b="1" dirty="0">
                <a:solidFill>
                  <a:srgbClr val="FFFFFF"/>
                </a:solidFill>
              </a:endParaRPr>
            </a:p>
          </p:txBody>
        </p:sp>
      </p:grpSp>
    </p:spTree>
    <p:extLst>
      <p:ext uri="{BB962C8B-B14F-4D97-AF65-F5344CB8AC3E}">
        <p14:creationId xmlns:p14="http://schemas.microsoft.com/office/powerpoint/2010/main" xmlns="" val="387534658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الأكتاف</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هز الكتف يدل على اللامبالاة</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رفع كتف واحدا دليل الرفض</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394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rPr>
                <a:t>إرجاع الكتفين إلى الخلف مع استواء الرقبة خلال السير دليل ملاحقة صورة بصرية</a:t>
              </a:r>
              <a:endParaRPr lang="zh-CN" altLang="en-US"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109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1900" b="1" dirty="0">
                  <a:solidFill>
                    <a:srgbClr val="FFFFFF"/>
                  </a:solidFill>
                </a:rPr>
                <a:t>ضم الكتفين إلى جهة الصدر دليل حساسية الشخصية والميل إلى إخفاء المشاعر</a:t>
              </a:r>
              <a:endParaRPr lang="zh-CN" altLang="en-US" sz="1900" b="1" dirty="0">
                <a:solidFill>
                  <a:srgbClr val="FFFFFF"/>
                </a:solidFill>
              </a:endParaRPr>
            </a:p>
          </p:txBody>
        </p:sp>
      </p:grpSp>
    </p:spTree>
    <p:extLst>
      <p:ext uri="{BB962C8B-B14F-4D97-AF65-F5344CB8AC3E}">
        <p14:creationId xmlns:p14="http://schemas.microsoft.com/office/powerpoint/2010/main" xmlns="" val="350680002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الأصابع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235344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2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2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444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100" b="1" dirty="0">
                  <a:solidFill>
                    <a:srgbClr val="FFFFFF"/>
                  </a:solidFill>
                  <a:latin typeface="Microsoft YaHei" pitchFamily="34" charset="-122"/>
                  <a:ea typeface="Microsoft YaHei" pitchFamily="34" charset="-122"/>
                </a:rPr>
                <a:t>النقر بالأصابع على يد المقعد أو المكتب يدل على العصبية أو عدم الصبر</a:t>
              </a:r>
            </a:p>
          </p:txBody>
        </p:sp>
      </p:grpSp>
      <p:grpSp>
        <p:nvGrpSpPr>
          <p:cNvPr id="13" name="Group 6"/>
          <p:cNvGrpSpPr>
            <a:grpSpLocks/>
          </p:cNvGrpSpPr>
          <p:nvPr/>
        </p:nvGrpSpPr>
        <p:grpSpPr bwMode="auto">
          <a:xfrm>
            <a:off x="1187626" y="321754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2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2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61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rPr>
                <a:t>طرقعة الأصابع تعنى الرغبة فى انهاء الموقف الحالى فى محاولة للتهدئة</a:t>
              </a:r>
              <a:endParaRPr lang="zh-CN" altLang="en-US" sz="2200" b="1" dirty="0">
                <a:solidFill>
                  <a:srgbClr val="FFFFFF"/>
                </a:solidFill>
              </a:endParaRPr>
            </a:p>
          </p:txBody>
        </p:sp>
      </p:grpSp>
    </p:spTree>
    <p:extLst>
      <p:ext uri="{BB962C8B-B14F-4D97-AF65-F5344CB8AC3E}">
        <p14:creationId xmlns:p14="http://schemas.microsoft.com/office/powerpoint/2010/main" xmlns="" val="64487228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137420"/>
            <a:ext cx="6981825"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 </a:t>
            </a:r>
            <a:r>
              <a:rPr lang="ar-EG" altLang="zh-CN" sz="4800" b="1" dirty="0" smtClean="0">
                <a:solidFill>
                  <a:schemeClr val="bg1"/>
                </a:solidFill>
                <a:latin typeface="Microsoft YaHei" pitchFamily="34" charset="-122"/>
                <a:ea typeface="Microsoft YaHei" pitchFamily="34" charset="-122"/>
              </a:rPr>
              <a:t>تعلم </a:t>
            </a:r>
            <a:r>
              <a:rPr lang="ar-EG" altLang="zh-CN" sz="4800" b="1" dirty="0">
                <a:solidFill>
                  <a:schemeClr val="bg1"/>
                </a:solidFill>
                <a:latin typeface="Microsoft YaHei" pitchFamily="34" charset="-122"/>
                <a:ea typeface="Microsoft YaHei" pitchFamily="34" charset="-122"/>
              </a:rPr>
              <a:t>فن الاقناع والتاثير </a:t>
            </a:r>
            <a:r>
              <a:rPr lang="ar-EG" altLang="zh-CN" sz="4800" b="1" dirty="0" smtClean="0">
                <a:solidFill>
                  <a:schemeClr val="bg1"/>
                </a:solidFill>
                <a:latin typeface="Microsoft YaHei" pitchFamily="34" charset="-122"/>
                <a:ea typeface="Microsoft YaHei" pitchFamily="34" charset="-122"/>
              </a:rPr>
              <a:t>       على </a:t>
            </a:r>
            <a:r>
              <a:rPr lang="ar-EG" altLang="zh-CN" sz="4800" b="1" dirty="0">
                <a:solidFill>
                  <a:schemeClr val="bg1"/>
                </a:solidFill>
                <a:latin typeface="Microsoft YaHei" pitchFamily="34" charset="-122"/>
                <a:ea typeface="Microsoft YaHei" pitchFamily="34" charset="-122"/>
              </a:rPr>
              <a:t>الاخرين</a:t>
            </a:r>
          </a:p>
        </p:txBody>
      </p:sp>
    </p:spTree>
    <p:extLst>
      <p:ext uri="{BB962C8B-B14F-4D97-AF65-F5344CB8AC3E}">
        <p14:creationId xmlns:p14="http://schemas.microsoft.com/office/powerpoint/2010/main" xmlns="" val="379033099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cebook.MP4">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rot="10800000" flipH="1" flipV="1">
            <a:off x="0" y="2"/>
            <a:ext cx="9144000" cy="5714998"/>
          </a:xfrm>
          <a:prstGeom prst="rect">
            <a:avLst/>
          </a:prstGeom>
        </p:spPr>
      </p:pic>
    </p:spTree>
    <p:extLst>
      <p:ext uri="{BB962C8B-B14F-4D97-AF65-F5344CB8AC3E}">
        <p14:creationId xmlns:p14="http://schemas.microsoft.com/office/powerpoint/2010/main" xmlns="" val="384199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6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1835696" y="-84138"/>
            <a:ext cx="7257504" cy="5618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2800" b="1" dirty="0">
                <a:solidFill>
                  <a:srgbClr val="002060"/>
                </a:solidFill>
                <a:latin typeface="Microsoft YaHei" pitchFamily="34" charset="-122"/>
                <a:ea typeface="Microsoft YaHei" pitchFamily="34" charset="-122"/>
              </a:rPr>
              <a:t>مفهـــوم الإقـــنـاع </a:t>
            </a:r>
          </a:p>
        </p:txBody>
      </p:sp>
      <p:sp>
        <p:nvSpPr>
          <p:cNvPr id="17" name="Rounded Rectangle 16"/>
          <p:cNvSpPr/>
          <p:nvPr/>
        </p:nvSpPr>
        <p:spPr bwMode="auto">
          <a:xfrm>
            <a:off x="4283968" y="913284"/>
            <a:ext cx="4032448" cy="4392488"/>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هو عملية تحويل أو تطويع آراء الآخرين نحو رأي مستهدف يقوم المرسل او المتحدث بمهمة الاقناع اما المستهدف او المستقبل فهو القائم بعملية </a:t>
            </a:r>
            <a:r>
              <a:rPr lang="ar-EG" sz="2400" b="1" dirty="0" smtClean="0"/>
              <a:t>الاقتناع و </a:t>
            </a:r>
            <a:r>
              <a:rPr lang="ar-EG" sz="2400" b="1" dirty="0"/>
              <a:t>تحتاج عملية الاقتناع ليس الى مهارة القائم بالحديث و المسئول عن الاقناع فقط و لكن ايضا الى وجود بعض الاستعداد لدى المستهدف، او مساعدته على خلق هذا الاستعداد لدية </a:t>
            </a:r>
          </a:p>
        </p:txBody>
      </p:sp>
      <p:pic>
        <p:nvPicPr>
          <p:cNvPr id="41986" name="Picture 2" descr="http://1.bp.blogspot.com/-6cQcgWVdACA/T6HQ4mYXQkI/AAAAAAAAAHk/4nz9Y6H7aOc/s200/55500.imgcache.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3920" y="1417340"/>
            <a:ext cx="3384376" cy="33843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3311510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bwMode="auto">
          <a:xfrm>
            <a:off x="2195736" y="2137420"/>
            <a:ext cx="4536504"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r>
              <a:rPr lang="ar-EG" sz="4000" b="1" dirty="0"/>
              <a:t>العوامل المؤثرة علي عملية الاقتناع </a:t>
            </a:r>
          </a:p>
        </p:txBody>
      </p:sp>
    </p:spTree>
    <p:extLst>
      <p:ext uri="{BB962C8B-B14F-4D97-AF65-F5344CB8AC3E}">
        <p14:creationId xmlns:p14="http://schemas.microsoft.com/office/powerpoint/2010/main" xmlns="" val="369682097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التعرض الاختيارى للإقناع </a:t>
            </a:r>
          </a:p>
        </p:txBody>
      </p:sp>
      <p:sp>
        <p:nvSpPr>
          <p:cNvPr id="17" name="Rounded Rectangle 16"/>
          <p:cNvSpPr/>
          <p:nvPr/>
        </p:nvSpPr>
        <p:spPr bwMode="auto">
          <a:xfrm>
            <a:off x="755576" y="3217540"/>
            <a:ext cx="7560840" cy="2016224"/>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تتطلب عملية الإقناع أن يكون تعرض الفرد للرسالة اختياريا دون </a:t>
            </a:r>
            <a:r>
              <a:rPr lang="ar-EG" sz="2400" b="1" dirty="0" smtClean="0"/>
              <a:t/>
            </a:r>
            <a:br>
              <a:rPr lang="ar-EG" sz="2400" b="1" dirty="0" smtClean="0"/>
            </a:br>
            <a:r>
              <a:rPr lang="ar-EG" sz="2400" b="1" dirty="0" smtClean="0"/>
              <a:t>ممارسة </a:t>
            </a:r>
            <a:r>
              <a:rPr lang="ar-EG" sz="2400" b="1" dirty="0"/>
              <a:t>ضغوط </a:t>
            </a:r>
            <a:r>
              <a:rPr lang="ar-EG" sz="2400" b="1" dirty="0" smtClean="0"/>
              <a:t>علية إن </a:t>
            </a:r>
            <a:r>
              <a:rPr lang="ar-EG" sz="2400" b="1" dirty="0"/>
              <a:t>ممارسة الضغوط بهدف الإقناع تؤدي الي استثارة عوامل الرفض الداخلي </a:t>
            </a:r>
            <a:r>
              <a:rPr lang="ar-EG" sz="2400" b="1" dirty="0" smtClean="0"/>
              <a:t>لمضمون الرسالة</a:t>
            </a:r>
            <a:r>
              <a:rPr lang="ar-EG" sz="2400" b="1" dirty="0"/>
              <a:t>، مما يصعب مهمة القائم بالاقناع ولهذا يجب علي للقائم بالاقناع أن يركز علي </a:t>
            </a:r>
            <a:r>
              <a:rPr lang="ar-EG" sz="2400" b="1" dirty="0" smtClean="0"/>
              <a:t>مساعدته </a:t>
            </a:r>
            <a:r>
              <a:rPr lang="ar-EG" sz="2400" b="1" dirty="0"/>
              <a:t>علي التهيئة الذاتية للاقتناع </a:t>
            </a:r>
          </a:p>
        </p:txBody>
      </p:sp>
    </p:spTree>
    <p:extLst>
      <p:ext uri="{BB962C8B-B14F-4D97-AF65-F5344CB8AC3E}">
        <p14:creationId xmlns:p14="http://schemas.microsoft.com/office/powerpoint/2010/main" xmlns="" val="339539776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تأثير الجماعة التي ينتمي إليها الفرد</a:t>
            </a:r>
          </a:p>
        </p:txBody>
      </p:sp>
      <p:sp>
        <p:nvSpPr>
          <p:cNvPr id="17" name="Rounded Rectangle 16"/>
          <p:cNvSpPr/>
          <p:nvPr/>
        </p:nvSpPr>
        <p:spPr bwMode="auto">
          <a:xfrm>
            <a:off x="755576" y="4297660"/>
            <a:ext cx="7560840" cy="936104"/>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تقوم الجماعة الاساسية التى ينتمى اليها المستهدفون او حتى التى يرغبون فى </a:t>
            </a:r>
            <a:r>
              <a:rPr lang="ar-EG" sz="2400" b="1" dirty="0" smtClean="0"/>
              <a:t>الانضمام </a:t>
            </a:r>
            <a:r>
              <a:rPr lang="ar-EG" sz="2400" b="1" dirty="0"/>
              <a:t>اليها بدور قوى فى التأثير على عملية الاقناع لديهم</a:t>
            </a:r>
          </a:p>
        </p:txBody>
      </p:sp>
    </p:spTree>
    <p:extLst>
      <p:ext uri="{BB962C8B-B14F-4D97-AF65-F5344CB8AC3E}">
        <p14:creationId xmlns:p14="http://schemas.microsoft.com/office/powerpoint/2010/main" xmlns="" val="146166154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985292"/>
            <a:ext cx="6562725" cy="546100"/>
            <a:chOff x="0" y="0"/>
            <a:chExt cx="6562725" cy="546100"/>
          </a:xfrm>
        </p:grpSpPr>
        <p:sp>
          <p:nvSpPr>
            <p:cNvPr id="82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82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82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يجب أن تكون رسالتك واضحة ومحددة </a:t>
              </a:r>
              <a:endParaRPr lang="zh-CN" altLang="en-US" sz="2400" b="1" dirty="0">
                <a:solidFill>
                  <a:srgbClr val="FFFFFF"/>
                </a:solidFill>
                <a:latin typeface="Microsoft YaHei" pitchFamily="34" charset="-122"/>
                <a:ea typeface="Microsoft YaHei" pitchFamily="34" charset="-122"/>
              </a:endParaRPr>
            </a:p>
          </p:txBody>
        </p:sp>
      </p:grpSp>
      <p:grpSp>
        <p:nvGrpSpPr>
          <p:cNvPr id="7174" name="Group 6"/>
          <p:cNvGrpSpPr>
            <a:grpSpLocks/>
          </p:cNvGrpSpPr>
          <p:nvPr/>
        </p:nvGrpSpPr>
        <p:grpSpPr bwMode="auto">
          <a:xfrm>
            <a:off x="1290638" y="1849388"/>
            <a:ext cx="6562725" cy="553542"/>
            <a:chOff x="0" y="-7442"/>
            <a:chExt cx="6562725" cy="553542"/>
          </a:xfrm>
        </p:grpSpPr>
        <p:grpSp>
          <p:nvGrpSpPr>
            <p:cNvPr id="8206" name="Group 7"/>
            <p:cNvGrpSpPr>
              <a:grpSpLocks/>
            </p:cNvGrpSpPr>
            <p:nvPr/>
          </p:nvGrpSpPr>
          <p:grpSpPr bwMode="auto">
            <a:xfrm>
              <a:off x="0" y="0"/>
              <a:ext cx="6562725" cy="546100"/>
              <a:chOff x="0" y="0"/>
              <a:chExt cx="6561756" cy="546060"/>
            </a:xfrm>
          </p:grpSpPr>
          <p:sp>
            <p:nvSpPr>
              <p:cNvPr id="8208"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8209"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8207"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يجب أن تكون رسالتك إيجابية </a:t>
              </a:r>
              <a:endParaRPr lang="zh-CN" altLang="en-US" sz="2400" b="1" dirty="0">
                <a:solidFill>
                  <a:srgbClr val="FFFFFF"/>
                </a:solidFill>
              </a:endParaRPr>
            </a:p>
          </p:txBody>
        </p:sp>
      </p:grpSp>
      <p:grpSp>
        <p:nvGrpSpPr>
          <p:cNvPr id="7179" name="Group 11"/>
          <p:cNvGrpSpPr>
            <a:grpSpLocks/>
          </p:cNvGrpSpPr>
          <p:nvPr/>
        </p:nvGrpSpPr>
        <p:grpSpPr bwMode="auto">
          <a:xfrm>
            <a:off x="1290638" y="2713484"/>
            <a:ext cx="6562725" cy="562571"/>
            <a:chOff x="0" y="-16471"/>
            <a:chExt cx="6562725" cy="562571"/>
          </a:xfrm>
        </p:grpSpPr>
        <p:sp>
          <p:nvSpPr>
            <p:cNvPr id="8203"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8204"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8205"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يجب أن تدل رسالتك علي الوقت الحاضر </a:t>
              </a:r>
              <a:endParaRPr lang="zh-CN" altLang="en-US" sz="2400" b="1" dirty="0">
                <a:solidFill>
                  <a:srgbClr val="FFFFFF"/>
                </a:solidFill>
              </a:endParaRPr>
            </a:p>
          </p:txBody>
        </p:sp>
      </p:grpSp>
      <p:grpSp>
        <p:nvGrpSpPr>
          <p:cNvPr id="7183" name="Group 15"/>
          <p:cNvGrpSpPr>
            <a:grpSpLocks/>
          </p:cNvGrpSpPr>
          <p:nvPr/>
        </p:nvGrpSpPr>
        <p:grpSpPr bwMode="auto">
          <a:xfrm>
            <a:off x="1290638" y="3577580"/>
            <a:ext cx="6562725" cy="570012"/>
            <a:chOff x="0" y="-23912"/>
            <a:chExt cx="6562725" cy="570012"/>
          </a:xfrm>
        </p:grpSpPr>
        <p:grpSp>
          <p:nvGrpSpPr>
            <p:cNvPr id="8199" name="Group 16"/>
            <p:cNvGrpSpPr>
              <a:grpSpLocks/>
            </p:cNvGrpSpPr>
            <p:nvPr/>
          </p:nvGrpSpPr>
          <p:grpSpPr bwMode="auto">
            <a:xfrm>
              <a:off x="0" y="0"/>
              <a:ext cx="6562725" cy="546100"/>
              <a:chOff x="0" y="0"/>
              <a:chExt cx="6448390" cy="611157"/>
            </a:xfrm>
          </p:grpSpPr>
          <p:sp>
            <p:nvSpPr>
              <p:cNvPr id="8201"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8202"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8200" name="Rectangle 13"/>
            <p:cNvSpPr>
              <a:spLocks noChangeArrowheads="1"/>
            </p:cNvSpPr>
            <p:nvPr/>
          </p:nvSpPr>
          <p:spPr bwMode="auto">
            <a:xfrm>
              <a:off x="65087" y="-23912"/>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يجب أن يصاحب رسالتك الإحساس القوي بمضمونها </a:t>
              </a:r>
              <a:endParaRPr lang="zh-CN" altLang="en-US" sz="2400" b="1" dirty="0">
                <a:solidFill>
                  <a:srgbClr val="FFFFFF"/>
                </a:solidFill>
              </a:endParaRPr>
            </a:p>
          </p:txBody>
        </p:sp>
      </p:grpSp>
      <p:grpSp>
        <p:nvGrpSpPr>
          <p:cNvPr id="21" name="Group 11"/>
          <p:cNvGrpSpPr>
            <a:grpSpLocks/>
          </p:cNvGrpSpPr>
          <p:nvPr/>
        </p:nvGrpSpPr>
        <p:grpSpPr bwMode="auto">
          <a:xfrm>
            <a:off x="1321643" y="4441676"/>
            <a:ext cx="6562725" cy="576064"/>
            <a:chOff x="0" y="-29964"/>
            <a:chExt cx="6562725" cy="576064"/>
          </a:xfrm>
        </p:grpSpPr>
        <p:sp>
          <p:nvSpPr>
            <p:cNvPr id="22"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3"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4" name="Rectangle 13"/>
            <p:cNvSpPr>
              <a:spLocks noChangeArrowheads="1"/>
            </p:cNvSpPr>
            <p:nvPr/>
          </p:nvSpPr>
          <p:spPr bwMode="auto">
            <a:xfrm>
              <a:off x="65088" y="-29964"/>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يجب أن تكرر الرسالة عدة مرات </a:t>
              </a:r>
              <a:endParaRPr lang="zh-CN" altLang="en-US" sz="2400" b="1" dirty="0">
                <a:solidFill>
                  <a:srgbClr val="FFFFFF"/>
                </a:solidFill>
              </a:endParaRPr>
            </a:p>
          </p:txBody>
        </p:sp>
      </p:grpSp>
    </p:spTree>
    <p:extLst>
      <p:ext uri="{BB962C8B-B14F-4D97-AF65-F5344CB8AC3E}">
        <p14:creationId xmlns:p14="http://schemas.microsoft.com/office/powerpoint/2010/main" xmlns="" val="63974495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7170"/>
                                        </p:tgtEl>
                                        <p:attrNameLst>
                                          <p:attrName>style.visibility</p:attrName>
                                        </p:attrNameLst>
                                      </p:cBhvr>
                                      <p:to>
                                        <p:strVal val="visible"/>
                                      </p:to>
                                    </p:set>
                                    <p:anim calcmode="lin" valueType="num">
                                      <p:cBhvr>
                                        <p:cTn id="7" dur="600" fill="hold"/>
                                        <p:tgtEl>
                                          <p:spTgt spid="7170"/>
                                        </p:tgtEl>
                                        <p:attrNameLst>
                                          <p:attrName>ppt_w</p:attrName>
                                        </p:attrNameLst>
                                      </p:cBhvr>
                                      <p:tavLst>
                                        <p:tav tm="0">
                                          <p:val>
                                            <p:fltVal val="0"/>
                                          </p:val>
                                        </p:tav>
                                        <p:tav tm="100000">
                                          <p:val>
                                            <p:strVal val="#ppt_w"/>
                                          </p:val>
                                        </p:tav>
                                      </p:tavLst>
                                    </p:anim>
                                    <p:anim calcmode="lin" valueType="num">
                                      <p:cBhvr>
                                        <p:cTn id="8" dur="600" fill="hold"/>
                                        <p:tgtEl>
                                          <p:spTgt spid="7170"/>
                                        </p:tgtEl>
                                        <p:attrNameLst>
                                          <p:attrName>ppt_h</p:attrName>
                                        </p:attrNameLst>
                                      </p:cBhvr>
                                      <p:tavLst>
                                        <p:tav tm="0">
                                          <p:val>
                                            <p:fltVal val="0"/>
                                          </p:val>
                                        </p:tav>
                                        <p:tav tm="100000">
                                          <p:val>
                                            <p:strVal val="#ppt_h"/>
                                          </p:val>
                                        </p:tav>
                                      </p:tavLst>
                                    </p:anim>
                                    <p:anim calcmode="lin" valueType="num">
                                      <p:cBhvr>
                                        <p:cTn id="9" dur="600" fill="hold"/>
                                        <p:tgtEl>
                                          <p:spTgt spid="7170"/>
                                        </p:tgtEl>
                                        <p:attrNameLst>
                                          <p:attrName>style.rotation</p:attrName>
                                        </p:attrNameLst>
                                      </p:cBhvr>
                                      <p:tavLst>
                                        <p:tav tm="0">
                                          <p:val>
                                            <p:fltVal val="90"/>
                                          </p:val>
                                        </p:tav>
                                        <p:tav tm="100000">
                                          <p:val>
                                            <p:fltVal val="0"/>
                                          </p:val>
                                        </p:tav>
                                      </p:tavLst>
                                    </p:anim>
                                    <p:animEffect transition="in" filter="fade">
                                      <p:cBhvr>
                                        <p:cTn id="10" dur="600"/>
                                        <p:tgtEl>
                                          <p:spTgt spid="717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7174"/>
                                        </p:tgtEl>
                                        <p:attrNameLst>
                                          <p:attrName>style.visibility</p:attrName>
                                        </p:attrNameLst>
                                      </p:cBhvr>
                                      <p:to>
                                        <p:strVal val="visible"/>
                                      </p:to>
                                    </p:set>
                                    <p:anim calcmode="lin" valueType="num">
                                      <p:cBhvr>
                                        <p:cTn id="15" dur="600" fill="hold"/>
                                        <p:tgtEl>
                                          <p:spTgt spid="7174"/>
                                        </p:tgtEl>
                                        <p:attrNameLst>
                                          <p:attrName>ppt_w</p:attrName>
                                        </p:attrNameLst>
                                      </p:cBhvr>
                                      <p:tavLst>
                                        <p:tav tm="0">
                                          <p:val>
                                            <p:fltVal val="0"/>
                                          </p:val>
                                        </p:tav>
                                        <p:tav tm="100000">
                                          <p:val>
                                            <p:strVal val="#ppt_w"/>
                                          </p:val>
                                        </p:tav>
                                      </p:tavLst>
                                    </p:anim>
                                    <p:anim calcmode="lin" valueType="num">
                                      <p:cBhvr>
                                        <p:cTn id="16" dur="600" fill="hold"/>
                                        <p:tgtEl>
                                          <p:spTgt spid="7174"/>
                                        </p:tgtEl>
                                        <p:attrNameLst>
                                          <p:attrName>ppt_h</p:attrName>
                                        </p:attrNameLst>
                                      </p:cBhvr>
                                      <p:tavLst>
                                        <p:tav tm="0">
                                          <p:val>
                                            <p:fltVal val="0"/>
                                          </p:val>
                                        </p:tav>
                                        <p:tav tm="100000">
                                          <p:val>
                                            <p:strVal val="#ppt_h"/>
                                          </p:val>
                                        </p:tav>
                                      </p:tavLst>
                                    </p:anim>
                                    <p:anim calcmode="lin" valueType="num">
                                      <p:cBhvr>
                                        <p:cTn id="17" dur="600" fill="hold"/>
                                        <p:tgtEl>
                                          <p:spTgt spid="7174"/>
                                        </p:tgtEl>
                                        <p:attrNameLst>
                                          <p:attrName>style.rotation</p:attrName>
                                        </p:attrNameLst>
                                      </p:cBhvr>
                                      <p:tavLst>
                                        <p:tav tm="0">
                                          <p:val>
                                            <p:fltVal val="90"/>
                                          </p:val>
                                        </p:tav>
                                        <p:tav tm="100000">
                                          <p:val>
                                            <p:fltVal val="0"/>
                                          </p:val>
                                        </p:tav>
                                      </p:tavLst>
                                    </p:anim>
                                    <p:animEffect transition="in" filter="fade">
                                      <p:cBhvr>
                                        <p:cTn id="18" dur="600"/>
                                        <p:tgtEl>
                                          <p:spTgt spid="717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7179"/>
                                        </p:tgtEl>
                                        <p:attrNameLst>
                                          <p:attrName>style.visibility</p:attrName>
                                        </p:attrNameLst>
                                      </p:cBhvr>
                                      <p:to>
                                        <p:strVal val="visible"/>
                                      </p:to>
                                    </p:set>
                                    <p:anim calcmode="lin" valueType="num">
                                      <p:cBhvr>
                                        <p:cTn id="23" dur="600" fill="hold"/>
                                        <p:tgtEl>
                                          <p:spTgt spid="7179"/>
                                        </p:tgtEl>
                                        <p:attrNameLst>
                                          <p:attrName>ppt_w</p:attrName>
                                        </p:attrNameLst>
                                      </p:cBhvr>
                                      <p:tavLst>
                                        <p:tav tm="0">
                                          <p:val>
                                            <p:fltVal val="0"/>
                                          </p:val>
                                        </p:tav>
                                        <p:tav tm="100000">
                                          <p:val>
                                            <p:strVal val="#ppt_w"/>
                                          </p:val>
                                        </p:tav>
                                      </p:tavLst>
                                    </p:anim>
                                    <p:anim calcmode="lin" valueType="num">
                                      <p:cBhvr>
                                        <p:cTn id="24" dur="600" fill="hold"/>
                                        <p:tgtEl>
                                          <p:spTgt spid="7179"/>
                                        </p:tgtEl>
                                        <p:attrNameLst>
                                          <p:attrName>ppt_h</p:attrName>
                                        </p:attrNameLst>
                                      </p:cBhvr>
                                      <p:tavLst>
                                        <p:tav tm="0">
                                          <p:val>
                                            <p:fltVal val="0"/>
                                          </p:val>
                                        </p:tav>
                                        <p:tav tm="100000">
                                          <p:val>
                                            <p:strVal val="#ppt_h"/>
                                          </p:val>
                                        </p:tav>
                                      </p:tavLst>
                                    </p:anim>
                                    <p:anim calcmode="lin" valueType="num">
                                      <p:cBhvr>
                                        <p:cTn id="25" dur="600" fill="hold"/>
                                        <p:tgtEl>
                                          <p:spTgt spid="7179"/>
                                        </p:tgtEl>
                                        <p:attrNameLst>
                                          <p:attrName>style.rotation</p:attrName>
                                        </p:attrNameLst>
                                      </p:cBhvr>
                                      <p:tavLst>
                                        <p:tav tm="0">
                                          <p:val>
                                            <p:fltVal val="90"/>
                                          </p:val>
                                        </p:tav>
                                        <p:tav tm="100000">
                                          <p:val>
                                            <p:fltVal val="0"/>
                                          </p:val>
                                        </p:tav>
                                      </p:tavLst>
                                    </p:anim>
                                    <p:animEffect transition="in" filter="fade">
                                      <p:cBhvr>
                                        <p:cTn id="26" dur="600"/>
                                        <p:tgtEl>
                                          <p:spTgt spid="7179"/>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7183"/>
                                        </p:tgtEl>
                                        <p:attrNameLst>
                                          <p:attrName>style.visibility</p:attrName>
                                        </p:attrNameLst>
                                      </p:cBhvr>
                                      <p:to>
                                        <p:strVal val="visible"/>
                                      </p:to>
                                    </p:set>
                                    <p:anim calcmode="lin" valueType="num">
                                      <p:cBhvr>
                                        <p:cTn id="31" dur="600" fill="hold"/>
                                        <p:tgtEl>
                                          <p:spTgt spid="7183"/>
                                        </p:tgtEl>
                                        <p:attrNameLst>
                                          <p:attrName>ppt_w</p:attrName>
                                        </p:attrNameLst>
                                      </p:cBhvr>
                                      <p:tavLst>
                                        <p:tav tm="0">
                                          <p:val>
                                            <p:fltVal val="0"/>
                                          </p:val>
                                        </p:tav>
                                        <p:tav tm="100000">
                                          <p:val>
                                            <p:strVal val="#ppt_w"/>
                                          </p:val>
                                        </p:tav>
                                      </p:tavLst>
                                    </p:anim>
                                    <p:anim calcmode="lin" valueType="num">
                                      <p:cBhvr>
                                        <p:cTn id="32" dur="600" fill="hold"/>
                                        <p:tgtEl>
                                          <p:spTgt spid="7183"/>
                                        </p:tgtEl>
                                        <p:attrNameLst>
                                          <p:attrName>ppt_h</p:attrName>
                                        </p:attrNameLst>
                                      </p:cBhvr>
                                      <p:tavLst>
                                        <p:tav tm="0">
                                          <p:val>
                                            <p:fltVal val="0"/>
                                          </p:val>
                                        </p:tav>
                                        <p:tav tm="100000">
                                          <p:val>
                                            <p:strVal val="#ppt_h"/>
                                          </p:val>
                                        </p:tav>
                                      </p:tavLst>
                                    </p:anim>
                                    <p:anim calcmode="lin" valueType="num">
                                      <p:cBhvr>
                                        <p:cTn id="33" dur="600" fill="hold"/>
                                        <p:tgtEl>
                                          <p:spTgt spid="7183"/>
                                        </p:tgtEl>
                                        <p:attrNameLst>
                                          <p:attrName>style.rotation</p:attrName>
                                        </p:attrNameLst>
                                      </p:cBhvr>
                                      <p:tavLst>
                                        <p:tav tm="0">
                                          <p:val>
                                            <p:fltVal val="90"/>
                                          </p:val>
                                        </p:tav>
                                        <p:tav tm="100000">
                                          <p:val>
                                            <p:fltVal val="0"/>
                                          </p:val>
                                        </p:tav>
                                      </p:tavLst>
                                    </p:anim>
                                    <p:animEffect transition="in" filter="fade">
                                      <p:cBhvr>
                                        <p:cTn id="34" dur="600"/>
                                        <p:tgtEl>
                                          <p:spTgt spid="7183"/>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iterate type="lt">
                                    <p:tmPct val="5000"/>
                                  </p:iterate>
                                  <p:childTnLst>
                                    <p:set>
                                      <p:cBhvr>
                                        <p:cTn id="38" dur="1" fill="hold">
                                          <p:stCondLst>
                                            <p:cond delay="0"/>
                                          </p:stCondLst>
                                        </p:cTn>
                                        <p:tgtEl>
                                          <p:spTgt spid="21"/>
                                        </p:tgtEl>
                                        <p:attrNameLst>
                                          <p:attrName>style.visibility</p:attrName>
                                        </p:attrNameLst>
                                      </p:cBhvr>
                                      <p:to>
                                        <p:strVal val="visible"/>
                                      </p:to>
                                    </p:set>
                                    <p:anim calcmode="lin" valueType="num">
                                      <p:cBhvr>
                                        <p:cTn id="39" dur="600" fill="hold"/>
                                        <p:tgtEl>
                                          <p:spTgt spid="21"/>
                                        </p:tgtEl>
                                        <p:attrNameLst>
                                          <p:attrName>ppt_w</p:attrName>
                                        </p:attrNameLst>
                                      </p:cBhvr>
                                      <p:tavLst>
                                        <p:tav tm="0">
                                          <p:val>
                                            <p:fltVal val="0"/>
                                          </p:val>
                                        </p:tav>
                                        <p:tav tm="100000">
                                          <p:val>
                                            <p:strVal val="#ppt_w"/>
                                          </p:val>
                                        </p:tav>
                                      </p:tavLst>
                                    </p:anim>
                                    <p:anim calcmode="lin" valueType="num">
                                      <p:cBhvr>
                                        <p:cTn id="40" dur="600" fill="hold"/>
                                        <p:tgtEl>
                                          <p:spTgt spid="21"/>
                                        </p:tgtEl>
                                        <p:attrNameLst>
                                          <p:attrName>ppt_h</p:attrName>
                                        </p:attrNameLst>
                                      </p:cBhvr>
                                      <p:tavLst>
                                        <p:tav tm="0">
                                          <p:val>
                                            <p:fltVal val="0"/>
                                          </p:val>
                                        </p:tav>
                                        <p:tav tm="100000">
                                          <p:val>
                                            <p:strVal val="#ppt_h"/>
                                          </p:val>
                                        </p:tav>
                                      </p:tavLst>
                                    </p:anim>
                                    <p:anim calcmode="lin" valueType="num">
                                      <p:cBhvr>
                                        <p:cTn id="41" dur="600" fill="hold"/>
                                        <p:tgtEl>
                                          <p:spTgt spid="21"/>
                                        </p:tgtEl>
                                        <p:attrNameLst>
                                          <p:attrName>style.rotation</p:attrName>
                                        </p:attrNameLst>
                                      </p:cBhvr>
                                      <p:tavLst>
                                        <p:tav tm="0">
                                          <p:val>
                                            <p:fltVal val="90"/>
                                          </p:val>
                                        </p:tav>
                                        <p:tav tm="100000">
                                          <p:val>
                                            <p:fltVal val="0"/>
                                          </p:val>
                                        </p:tav>
                                      </p:tavLst>
                                    </p:anim>
                                    <p:animEffect transition="in" filter="fade">
                                      <p:cBhvr>
                                        <p:cTn id="42" dur="6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تأثير قيادات الرأي</a:t>
            </a:r>
          </a:p>
        </p:txBody>
      </p:sp>
      <p:sp>
        <p:nvSpPr>
          <p:cNvPr id="17" name="Rounded Rectangle 16"/>
          <p:cNvSpPr/>
          <p:nvPr/>
        </p:nvSpPr>
        <p:spPr bwMode="auto">
          <a:xfrm>
            <a:off x="755576" y="3073524"/>
            <a:ext cx="7560840" cy="216024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قيادات الرأي هم الأفراد ذو التأثير الذين يساعدون الآخرين ويقدمون لهم النصيحة. </a:t>
            </a:r>
          </a:p>
          <a:p>
            <a:pPr algn="justLow" rtl="1"/>
            <a:r>
              <a:rPr lang="ar-EG" sz="2400" b="1" dirty="0"/>
              <a:t>و يتأثر بهم الأفراد أحيانا اكثر من تأثرهم بوسائل الاتصال او الاعلام يعمل قادة الرأي دورا هاما في تغيير اتجاهات الأفراد، ويمكن للقائم بالإقناع أيضا استخدام هذا الدور في التأثير علي المتلقي</a:t>
            </a:r>
          </a:p>
        </p:txBody>
      </p:sp>
    </p:spTree>
    <p:extLst>
      <p:ext uri="{BB962C8B-B14F-4D97-AF65-F5344CB8AC3E}">
        <p14:creationId xmlns:p14="http://schemas.microsoft.com/office/powerpoint/2010/main" xmlns="" val="93228784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الاستراتيجيات المختلفة للاقناع</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780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300" b="1" dirty="0">
                  <a:solidFill>
                    <a:srgbClr val="FFFFFF"/>
                  </a:solidFill>
                  <a:latin typeface="Microsoft YaHei" pitchFamily="34" charset="-122"/>
                  <a:ea typeface="Microsoft YaHei" pitchFamily="34" charset="-122"/>
                </a:rPr>
                <a:t>الاعتماد على العاطفة او المنطق فى الاستمالة</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الاعتماد على درجة من التخويف لتحقيق الاستمالة</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البدء بالاحتياجات و الاتجاهات الموجودة لدي المتلقي</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عرض وتحليل الآراء المتباينة للموضوع</a:t>
              </a:r>
              <a:endParaRPr lang="zh-CN" altLang="en-US" sz="2400" b="1" dirty="0">
                <a:solidFill>
                  <a:srgbClr val="FFFFFF"/>
                </a:solidFill>
              </a:endParaRPr>
            </a:p>
          </p:txBody>
        </p:sp>
      </p:grpSp>
    </p:spTree>
    <p:extLst>
      <p:ext uri="{BB962C8B-B14F-4D97-AF65-F5344CB8AC3E}">
        <p14:creationId xmlns:p14="http://schemas.microsoft.com/office/powerpoint/2010/main" xmlns="" val="353268417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الاستراتيجيات المختلفة للاقناع</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780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300" b="1" dirty="0">
                  <a:solidFill>
                    <a:srgbClr val="FFFFFF"/>
                  </a:solidFill>
                  <a:latin typeface="Microsoft YaHei" pitchFamily="34" charset="-122"/>
                  <a:ea typeface="Microsoft YaHei" pitchFamily="34" charset="-122"/>
                </a:rPr>
                <a:t>ربط المضمون بالمصدر أو المرجع</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درجة الوضوح و الغموض فى الرسالة</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الترتيب المنطقي لأفكار الرسالة</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التأثير المتراكم و التكرار</a:t>
              </a:r>
              <a:endParaRPr lang="zh-CN" altLang="en-US" sz="2400" b="1" dirty="0">
                <a:solidFill>
                  <a:srgbClr val="FFFFFF"/>
                </a:solidFill>
              </a:endParaRPr>
            </a:p>
          </p:txBody>
        </p:sp>
      </p:grpSp>
    </p:spTree>
    <p:extLst>
      <p:ext uri="{BB962C8B-B14F-4D97-AF65-F5344CB8AC3E}">
        <p14:creationId xmlns:p14="http://schemas.microsoft.com/office/powerpoint/2010/main" xmlns="" val="326602361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bwMode="auto">
          <a:xfrm>
            <a:off x="2195736" y="2137420"/>
            <a:ext cx="4536504"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lnSpc>
                <a:spcPct val="200000"/>
              </a:lnSpc>
            </a:pPr>
            <a:r>
              <a:rPr lang="ar-EG" sz="4000" b="1" dirty="0"/>
              <a:t>عناصر الإقناع</a:t>
            </a:r>
          </a:p>
        </p:txBody>
      </p:sp>
    </p:spTree>
    <p:extLst>
      <p:ext uri="{BB962C8B-B14F-4D97-AF65-F5344CB8AC3E}">
        <p14:creationId xmlns:p14="http://schemas.microsoft.com/office/powerpoint/2010/main" xmlns="" val="231922761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المصدر : ويجب أن تتوافر فيه صفات منها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394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latin typeface="Microsoft YaHei" pitchFamily="34" charset="-122"/>
                  <a:ea typeface="Microsoft YaHei" pitchFamily="34" charset="-122"/>
                </a:rPr>
                <a:t>الثقة : ويحصل عليها من تأريخ المصدر إضافة إلى مدى اهتمامه بمصالح الآخرين </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المصداقية : في الوعود والأخبار والتقييم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394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rPr>
                <a:t>القدرة على استخدام عدة أساليب للإقناع : كلمة ، مقالة ، منطق ، عاطفة ، ...</a:t>
              </a:r>
              <a:endParaRPr lang="zh-CN" altLang="en-US"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المستوى العلمي والثقافي والمعرفي </a:t>
              </a:r>
              <a:endParaRPr lang="zh-CN" altLang="en-US" sz="2400" b="1" dirty="0">
                <a:solidFill>
                  <a:srgbClr val="FFFFFF"/>
                </a:solidFill>
              </a:endParaRPr>
            </a:p>
          </p:txBody>
        </p:sp>
      </p:grpSp>
    </p:spTree>
    <p:extLst>
      <p:ext uri="{BB962C8B-B14F-4D97-AF65-F5344CB8AC3E}">
        <p14:creationId xmlns:p14="http://schemas.microsoft.com/office/powerpoint/2010/main" xmlns="" val="331684490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الرسالة : لابد أن تكون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277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واضحة لا غموض فيها بحيث يستطيع جمهور المخاطبين فهمها فهماً متماثلاً </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بروز الهدف منها دون حاجة لعناء البحث عنه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مرتبة ترتيباً منطقياً مع التأكيد على الأدلة والبراهين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61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rPr>
                <a:t>مناسبة العبارات والجمل حتى لاتسبب إشكالاً أو حرجاً ولكل مقام مقال </a:t>
              </a:r>
              <a:endParaRPr lang="zh-CN" altLang="en-US" sz="2200" b="1" dirty="0">
                <a:solidFill>
                  <a:srgbClr val="FFFFFF"/>
                </a:solidFill>
              </a:endParaRPr>
            </a:p>
          </p:txBody>
        </p:sp>
      </p:grpSp>
    </p:spTree>
    <p:extLst>
      <p:ext uri="{BB962C8B-B14F-4D97-AF65-F5344CB8AC3E}">
        <p14:creationId xmlns:p14="http://schemas.microsoft.com/office/powerpoint/2010/main" xmlns="" val="418758655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المستقبِل: ينبغي مراعاة ما يلي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الفروق العمرية والبيئية </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الاختلافات الثقافية والمذهبية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المكانة العلمية والمالية والاجتماعية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61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rPr>
                <a:t>مستوى الثقة بالنفس </a:t>
              </a:r>
              <a:endParaRPr lang="zh-CN" altLang="en-US" sz="2200" b="1" dirty="0">
                <a:solidFill>
                  <a:srgbClr val="FFFFFF"/>
                </a:solidFill>
              </a:endParaRPr>
            </a:p>
          </p:txBody>
        </p:sp>
      </p:grpSp>
    </p:spTree>
    <p:extLst>
      <p:ext uri="{BB962C8B-B14F-4D97-AF65-F5344CB8AC3E}">
        <p14:creationId xmlns:p14="http://schemas.microsoft.com/office/powerpoint/2010/main" xmlns="" val="213043990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يعتمد نجاح االإقناع على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القدرة على نقل المبادئ والعلوم والأفكار بإتقان </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معرفة أحوال المخاطبين وقيمهم وترتيبها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التفاعل الإيجابي الصادق مع الطرف الآخر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1014534"/>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669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rPr>
                <a:t>التمكن من مهارات الإقناع وآلياته من خلال إمتلاك مهارات الاتصال وإجادة </a:t>
              </a:r>
              <a:r>
                <a:rPr lang="ar-EG" altLang="zh-CN" sz="2200" b="1" dirty="0" smtClean="0">
                  <a:solidFill>
                    <a:srgbClr val="FFFFFF"/>
                  </a:solidFill>
                </a:rPr>
                <a:t>فنون </a:t>
              </a:r>
              <a:r>
                <a:rPr lang="ar-EG" altLang="zh-CN" sz="2200" b="1" dirty="0">
                  <a:solidFill>
                    <a:srgbClr val="FFFFFF"/>
                  </a:solidFill>
                </a:rPr>
                <a:t>الحوار مع الالتزام بآدابه </a:t>
              </a:r>
              <a:r>
                <a:rPr lang="ar-EG" altLang="zh-CN" sz="2200" b="1" dirty="0" smtClean="0">
                  <a:solidFill>
                    <a:srgbClr val="FFFFFF"/>
                  </a:solidFill>
                </a:rPr>
                <a:t>ثم التوكل على الله</a:t>
              </a:r>
              <a:endParaRPr lang="zh-CN" altLang="en-US" sz="2200" b="1" dirty="0">
                <a:solidFill>
                  <a:srgbClr val="FFFFFF"/>
                </a:solidFill>
              </a:endParaRPr>
            </a:p>
          </p:txBody>
        </p:sp>
      </p:grpSp>
    </p:spTree>
    <p:extLst>
      <p:ext uri="{BB962C8B-B14F-4D97-AF65-F5344CB8AC3E}">
        <p14:creationId xmlns:p14="http://schemas.microsoft.com/office/powerpoint/2010/main" xmlns="" val="317145550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bwMode="auto">
          <a:xfrm>
            <a:off x="2195736" y="2137420"/>
            <a:ext cx="4536504"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lnSpc>
                <a:spcPct val="200000"/>
              </a:lnSpc>
            </a:pPr>
            <a:r>
              <a:rPr lang="ar-EG" sz="4000" b="1" dirty="0"/>
              <a:t>ما يجب عليك فعله </a:t>
            </a:r>
          </a:p>
        </p:txBody>
      </p:sp>
    </p:spTree>
    <p:extLst>
      <p:ext uri="{BB962C8B-B14F-4D97-AF65-F5344CB8AC3E}">
        <p14:creationId xmlns:p14="http://schemas.microsoft.com/office/powerpoint/2010/main" xmlns="" val="220965679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قبل الإقناع</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921396"/>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الإعداد الكامل فالأنصاف إتلاف للجهد ومضيعة للأوقات </a:t>
              </a:r>
            </a:p>
          </p:txBody>
        </p:sp>
      </p:grpSp>
      <p:grpSp>
        <p:nvGrpSpPr>
          <p:cNvPr id="13" name="Group 6"/>
          <p:cNvGrpSpPr>
            <a:grpSpLocks/>
          </p:cNvGrpSpPr>
          <p:nvPr/>
        </p:nvGrpSpPr>
        <p:grpSpPr bwMode="auto">
          <a:xfrm>
            <a:off x="1187626" y="2785492"/>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البدء بالأهم أولاً خشية طغيان مالا يهم على المهم </a:t>
              </a:r>
              <a:endParaRPr lang="zh-CN" altLang="en-US" sz="2400" b="1" dirty="0">
                <a:solidFill>
                  <a:srgbClr val="FFFFFF"/>
                </a:solidFill>
              </a:endParaRPr>
            </a:p>
          </p:txBody>
        </p:sp>
      </p:grpSp>
      <p:grpSp>
        <p:nvGrpSpPr>
          <p:cNvPr id="23" name="Group 11"/>
          <p:cNvGrpSpPr>
            <a:grpSpLocks/>
          </p:cNvGrpSpPr>
          <p:nvPr/>
        </p:nvGrpSpPr>
        <p:grpSpPr bwMode="auto">
          <a:xfrm>
            <a:off x="1290638" y="3649588"/>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اختيار التوقيت المناسب لك وللطرف الآخر </a:t>
              </a:r>
              <a:endParaRPr lang="zh-CN" altLang="en-US" sz="2400" b="1" dirty="0">
                <a:solidFill>
                  <a:srgbClr val="FFFFFF"/>
                </a:solidFill>
              </a:endParaRPr>
            </a:p>
          </p:txBody>
        </p:sp>
      </p:grpSp>
    </p:spTree>
    <p:extLst>
      <p:ext uri="{BB962C8B-B14F-4D97-AF65-F5344CB8AC3E}">
        <p14:creationId xmlns:p14="http://schemas.microsoft.com/office/powerpoint/2010/main" xmlns="" val="196448159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3"/>
          <p:cNvSpPr txBox="1">
            <a:spLocks noChangeArrowheads="1"/>
          </p:cNvSpPr>
          <p:nvPr/>
        </p:nvSpPr>
        <p:spPr bwMode="auto">
          <a:xfrm>
            <a:off x="5149850" y="-84138"/>
            <a:ext cx="3943350"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الاتفاقيات</a:t>
            </a:r>
            <a:endParaRPr lang="zh-CN" altLang="en-US" sz="3200" b="1" dirty="0">
              <a:solidFill>
                <a:srgbClr val="002060"/>
              </a:solidFill>
              <a:latin typeface="Microsoft YaHei" pitchFamily="34" charset="-122"/>
              <a:ea typeface="Microsoft YaHei" pitchFamily="34" charset="-122"/>
            </a:endParaRPr>
          </a:p>
        </p:txBody>
      </p:sp>
      <p:grpSp>
        <p:nvGrpSpPr>
          <p:cNvPr id="5" name="Group 2"/>
          <p:cNvGrpSpPr>
            <a:grpSpLocks/>
          </p:cNvGrpSpPr>
          <p:nvPr/>
        </p:nvGrpSpPr>
        <p:grpSpPr bwMode="auto">
          <a:xfrm>
            <a:off x="5868144" y="1409700"/>
            <a:ext cx="3024336" cy="546100"/>
            <a:chOff x="0" y="0"/>
            <a:chExt cx="6562727" cy="546100"/>
          </a:xfrm>
        </p:grpSpPr>
        <p:sp>
          <p:nvSpPr>
            <p:cNvPr id="6"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7"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sp>
          <p:nvSpPr>
            <p:cNvPr id="8" name="Rectangle 13"/>
            <p:cNvSpPr>
              <a:spLocks noChangeArrowheads="1"/>
            </p:cNvSpPr>
            <p:nvPr/>
          </p:nvSpPr>
          <p:spPr bwMode="auto">
            <a:xfrm>
              <a:off x="0" y="7640"/>
              <a:ext cx="6562727"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الابتسامة طوال الوقت </a:t>
              </a:r>
            </a:p>
          </p:txBody>
        </p:sp>
      </p:grpSp>
      <p:grpSp>
        <p:nvGrpSpPr>
          <p:cNvPr id="9" name="Group 6"/>
          <p:cNvGrpSpPr>
            <a:grpSpLocks/>
          </p:cNvGrpSpPr>
          <p:nvPr/>
        </p:nvGrpSpPr>
        <p:grpSpPr bwMode="auto">
          <a:xfrm>
            <a:off x="5868144" y="2281238"/>
            <a:ext cx="3024335" cy="546100"/>
            <a:chOff x="0" y="0"/>
            <a:chExt cx="6562725" cy="546100"/>
          </a:xfrm>
        </p:grpSpPr>
        <p:grpSp>
          <p:nvGrpSpPr>
            <p:cNvPr id="10" name="Group 7"/>
            <p:cNvGrpSpPr>
              <a:grpSpLocks/>
            </p:cNvGrpSpPr>
            <p:nvPr/>
          </p:nvGrpSpPr>
          <p:grpSpPr bwMode="auto">
            <a:xfrm>
              <a:off x="0" y="0"/>
              <a:ext cx="6562725" cy="546100"/>
              <a:chOff x="0" y="0"/>
              <a:chExt cx="6561756" cy="546060"/>
            </a:xfrm>
          </p:grpSpPr>
          <p:sp>
            <p:nvSpPr>
              <p:cNvPr id="12"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13"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grpSp>
        <p:sp>
          <p:nvSpPr>
            <p:cNvPr id="11" name="Rectangle 13"/>
            <p:cNvSpPr>
              <a:spLocks noChangeArrowheads="1"/>
            </p:cNvSpPr>
            <p:nvPr/>
          </p:nvSpPr>
          <p:spPr bwMode="auto">
            <a:xfrm>
              <a:off x="65090" y="74393"/>
              <a:ext cx="6432548" cy="4277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تقبل جميع </a:t>
              </a:r>
              <a:r>
                <a:rPr lang="ar-EG" altLang="zh-CN" sz="2000" b="1" dirty="0" smtClean="0">
                  <a:solidFill>
                    <a:srgbClr val="FFFFFF"/>
                  </a:solidFill>
                  <a:latin typeface="Microsoft YaHei" pitchFamily="34" charset="-122"/>
                  <a:ea typeface="Microsoft YaHei" pitchFamily="34" charset="-122"/>
                </a:rPr>
                <a:t>الآراء </a:t>
              </a:r>
              <a:r>
                <a:rPr lang="ar-EG" altLang="zh-CN" sz="2000" b="1" dirty="0">
                  <a:solidFill>
                    <a:srgbClr val="FFFFFF"/>
                  </a:solidFill>
                  <a:latin typeface="Microsoft YaHei" pitchFamily="34" charset="-122"/>
                  <a:ea typeface="Microsoft YaHei" pitchFamily="34" charset="-122"/>
                </a:rPr>
                <a:t>بصدر رحب</a:t>
              </a:r>
            </a:p>
          </p:txBody>
        </p:sp>
      </p:grpSp>
      <p:grpSp>
        <p:nvGrpSpPr>
          <p:cNvPr id="14" name="Group 11"/>
          <p:cNvGrpSpPr>
            <a:grpSpLocks/>
          </p:cNvGrpSpPr>
          <p:nvPr/>
        </p:nvGrpSpPr>
        <p:grpSpPr bwMode="auto">
          <a:xfrm>
            <a:off x="5868144" y="3154363"/>
            <a:ext cx="3024335" cy="546100"/>
            <a:chOff x="0" y="0"/>
            <a:chExt cx="6562725" cy="546100"/>
          </a:xfrm>
        </p:grpSpPr>
        <p:sp>
          <p:nvSpPr>
            <p:cNvPr id="15"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16"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sp>
          <p:nvSpPr>
            <p:cNvPr id="17" name="Rectangle 13"/>
            <p:cNvSpPr>
              <a:spLocks noChangeArrowheads="1"/>
            </p:cNvSpPr>
            <p:nvPr/>
          </p:nvSpPr>
          <p:spPr bwMode="auto">
            <a:xfrm>
              <a:off x="65090" y="65364"/>
              <a:ext cx="6432548"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المحمول مغلق </a:t>
              </a:r>
            </a:p>
          </p:txBody>
        </p:sp>
      </p:grpSp>
      <p:grpSp>
        <p:nvGrpSpPr>
          <p:cNvPr id="18" name="Group 15"/>
          <p:cNvGrpSpPr>
            <a:grpSpLocks/>
          </p:cNvGrpSpPr>
          <p:nvPr/>
        </p:nvGrpSpPr>
        <p:grpSpPr bwMode="auto">
          <a:xfrm>
            <a:off x="5868144" y="4025900"/>
            <a:ext cx="3024335" cy="546100"/>
            <a:chOff x="0" y="0"/>
            <a:chExt cx="6562725" cy="546100"/>
          </a:xfrm>
        </p:grpSpPr>
        <p:grpSp>
          <p:nvGrpSpPr>
            <p:cNvPr id="19" name="Group 16"/>
            <p:cNvGrpSpPr>
              <a:grpSpLocks/>
            </p:cNvGrpSpPr>
            <p:nvPr/>
          </p:nvGrpSpPr>
          <p:grpSpPr bwMode="auto">
            <a:xfrm>
              <a:off x="0" y="0"/>
              <a:ext cx="6562725" cy="546100"/>
              <a:chOff x="0" y="0"/>
              <a:chExt cx="6448390" cy="611157"/>
            </a:xfrm>
          </p:grpSpPr>
          <p:sp>
            <p:nvSpPr>
              <p:cNvPr id="21"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22"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grpSp>
        <p:sp>
          <p:nvSpPr>
            <p:cNvPr id="20" name="Rectangle 13"/>
            <p:cNvSpPr>
              <a:spLocks noChangeArrowheads="1"/>
            </p:cNvSpPr>
            <p:nvPr/>
          </p:nvSpPr>
          <p:spPr bwMode="auto">
            <a:xfrm>
              <a:off x="65090" y="57923"/>
              <a:ext cx="6432548"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المحافظة على الانظباط </a:t>
              </a:r>
            </a:p>
          </p:txBody>
        </p:sp>
      </p:grpSp>
      <p:grpSp>
        <p:nvGrpSpPr>
          <p:cNvPr id="23" name="Group 2"/>
          <p:cNvGrpSpPr>
            <a:grpSpLocks/>
          </p:cNvGrpSpPr>
          <p:nvPr/>
        </p:nvGrpSpPr>
        <p:grpSpPr bwMode="auto">
          <a:xfrm>
            <a:off x="1259632" y="1423392"/>
            <a:ext cx="2952328" cy="546100"/>
            <a:chOff x="0" y="0"/>
            <a:chExt cx="6562727" cy="546100"/>
          </a:xfrm>
        </p:grpSpPr>
        <p:sp>
          <p:nvSpPr>
            <p:cNvPr id="24"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25"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0" y="7640"/>
              <a:ext cx="6562727"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التفاعل مع المجموعة</a:t>
              </a:r>
            </a:p>
          </p:txBody>
        </p:sp>
      </p:grpSp>
      <p:grpSp>
        <p:nvGrpSpPr>
          <p:cNvPr id="27" name="Group 6"/>
          <p:cNvGrpSpPr>
            <a:grpSpLocks/>
          </p:cNvGrpSpPr>
          <p:nvPr/>
        </p:nvGrpSpPr>
        <p:grpSpPr bwMode="auto">
          <a:xfrm>
            <a:off x="1259632" y="2294930"/>
            <a:ext cx="2952327" cy="546100"/>
            <a:chOff x="0" y="0"/>
            <a:chExt cx="6562725" cy="546100"/>
          </a:xfrm>
        </p:grpSpPr>
        <p:grpSp>
          <p:nvGrpSpPr>
            <p:cNvPr id="28" name="Group 7"/>
            <p:cNvGrpSpPr>
              <a:grpSpLocks/>
            </p:cNvGrpSpPr>
            <p:nvPr/>
          </p:nvGrpSpPr>
          <p:grpSpPr bwMode="auto">
            <a:xfrm>
              <a:off x="0" y="0"/>
              <a:ext cx="6562725" cy="546100"/>
              <a:chOff x="0" y="0"/>
              <a:chExt cx="6561756" cy="546060"/>
            </a:xfrm>
          </p:grpSpPr>
          <p:sp>
            <p:nvSpPr>
              <p:cNvPr id="30"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31"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90" y="74393"/>
              <a:ext cx="6432548"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تنفيذ جميع التمارين</a:t>
              </a:r>
            </a:p>
          </p:txBody>
        </p:sp>
      </p:grpSp>
      <p:grpSp>
        <p:nvGrpSpPr>
          <p:cNvPr id="32" name="Group 11"/>
          <p:cNvGrpSpPr>
            <a:grpSpLocks/>
          </p:cNvGrpSpPr>
          <p:nvPr/>
        </p:nvGrpSpPr>
        <p:grpSpPr bwMode="auto">
          <a:xfrm>
            <a:off x="1259632" y="3168055"/>
            <a:ext cx="2952327" cy="546100"/>
            <a:chOff x="0" y="0"/>
            <a:chExt cx="6562725" cy="546100"/>
          </a:xfrm>
        </p:grpSpPr>
        <p:sp>
          <p:nvSpPr>
            <p:cNvPr id="33"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34"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sp>
          <p:nvSpPr>
            <p:cNvPr id="35" name="Rectangle 13"/>
            <p:cNvSpPr>
              <a:spLocks noChangeArrowheads="1"/>
            </p:cNvSpPr>
            <p:nvPr/>
          </p:nvSpPr>
          <p:spPr bwMode="auto">
            <a:xfrm>
              <a:off x="65090" y="65364"/>
              <a:ext cx="6432548"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تقبل قرارات المدرب </a:t>
              </a:r>
            </a:p>
          </p:txBody>
        </p:sp>
      </p:grpSp>
      <p:grpSp>
        <p:nvGrpSpPr>
          <p:cNvPr id="36" name="Group 15"/>
          <p:cNvGrpSpPr>
            <a:grpSpLocks/>
          </p:cNvGrpSpPr>
          <p:nvPr/>
        </p:nvGrpSpPr>
        <p:grpSpPr bwMode="auto">
          <a:xfrm>
            <a:off x="1259632" y="4039592"/>
            <a:ext cx="2952327" cy="546100"/>
            <a:chOff x="0" y="0"/>
            <a:chExt cx="6562725" cy="546100"/>
          </a:xfrm>
        </p:grpSpPr>
        <p:grpSp>
          <p:nvGrpSpPr>
            <p:cNvPr id="37" name="Group 16"/>
            <p:cNvGrpSpPr>
              <a:grpSpLocks/>
            </p:cNvGrpSpPr>
            <p:nvPr/>
          </p:nvGrpSpPr>
          <p:grpSpPr bwMode="auto">
            <a:xfrm>
              <a:off x="0" y="0"/>
              <a:ext cx="6562725" cy="546100"/>
              <a:chOff x="0" y="0"/>
              <a:chExt cx="6448390" cy="611157"/>
            </a:xfrm>
          </p:grpSpPr>
          <p:sp>
            <p:nvSpPr>
              <p:cNvPr id="39"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endParaRPr lang="zh-CN" altLang="en-US">
                  <a:solidFill>
                    <a:srgbClr val="000000"/>
                  </a:solidFill>
                  <a:latin typeface="Calibri" pitchFamily="34" charset="0"/>
                </a:endParaRPr>
              </a:p>
            </p:txBody>
          </p:sp>
          <p:sp>
            <p:nvSpPr>
              <p:cNvPr id="40"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eaLnBrk="0" hangingPunct="0"/>
                <a:endParaRPr lang="zh-CN" altLang="en-US" sz="2000">
                  <a:solidFill>
                    <a:srgbClr val="1F497D"/>
                  </a:solidFill>
                  <a:latin typeface="Calibri" pitchFamily="34" charset="0"/>
                  <a:ea typeface="Microsoft YaHei" pitchFamily="34" charset="-122"/>
                </a:endParaRPr>
              </a:p>
            </p:txBody>
          </p:sp>
        </p:grpSp>
        <p:sp>
          <p:nvSpPr>
            <p:cNvPr id="38" name="Rectangle 13"/>
            <p:cNvSpPr>
              <a:spLocks noChangeArrowheads="1"/>
            </p:cNvSpPr>
            <p:nvPr/>
          </p:nvSpPr>
          <p:spPr bwMode="auto">
            <a:xfrm>
              <a:off x="65090" y="57923"/>
              <a:ext cx="6432548"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الحب بين المجموعات</a:t>
              </a:r>
            </a:p>
          </p:txBody>
        </p:sp>
      </p:grpSp>
      <p:pic>
        <p:nvPicPr>
          <p:cNvPr id="41" name="Picture 2" descr="F:\دينى\work\صور\kid-smail.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355976" y="1255290"/>
            <a:ext cx="1302880" cy="64380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42" name="Picture 4" descr="F:\دينى\work\صور\ثقافة-الحوار-من-أجل-سورية-افضل-297x300.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55976" y="2209006"/>
            <a:ext cx="1229050" cy="64745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43" name="Picture 6" descr="F:\دينى\work\صور\15460_IPhone_Locked.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414736" y="3161506"/>
            <a:ext cx="1143000" cy="64745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44" name="Picture 8" descr="F:\دينى\work\صور\imagتes.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450817" y="4082256"/>
            <a:ext cx="1155607" cy="64745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45" name="Picture 5" descr="F:\دينى\work\صور\اختلاف مشارب.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8116" y="1234987"/>
            <a:ext cx="1107160" cy="74385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46" name="Picture 7" descr="F:\دينى\work\صور\large.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8524" y="2187487"/>
            <a:ext cx="1295400" cy="74385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47" name="Picture 9" descr="F:\دينى\work\صور\848484.jpg"/>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58116" y="3144924"/>
            <a:ext cx="1107160" cy="76573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48" name="Picture 11" descr="F:\دينى\work\صور\Love-Is-Love_6.jp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126970" y="4060280"/>
            <a:ext cx="1045652" cy="66942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1677177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iterate type="lt">
                                    <p:tmPct val="5000"/>
                                  </p:iterate>
                                  <p:childTnLst>
                                    <p:set>
                                      <p:cBhvr>
                                        <p:cTn id="11" dur="1" fill="hold">
                                          <p:stCondLst>
                                            <p:cond delay="0"/>
                                          </p:stCondLst>
                                        </p:cTn>
                                        <p:tgtEl>
                                          <p:spTgt spid="5"/>
                                        </p:tgtEl>
                                        <p:attrNameLst>
                                          <p:attrName>style.visibility</p:attrName>
                                        </p:attrNameLst>
                                      </p:cBhvr>
                                      <p:to>
                                        <p:strVal val="visible"/>
                                      </p:to>
                                    </p:set>
                                    <p:anim calcmode="lin" valueType="num">
                                      <p:cBhvr>
                                        <p:cTn id="12" dur="600" fill="hold"/>
                                        <p:tgtEl>
                                          <p:spTgt spid="5"/>
                                        </p:tgtEl>
                                        <p:attrNameLst>
                                          <p:attrName>ppt_w</p:attrName>
                                        </p:attrNameLst>
                                      </p:cBhvr>
                                      <p:tavLst>
                                        <p:tav tm="0">
                                          <p:val>
                                            <p:fltVal val="0"/>
                                          </p:val>
                                        </p:tav>
                                        <p:tav tm="100000">
                                          <p:val>
                                            <p:strVal val="#ppt_w"/>
                                          </p:val>
                                        </p:tav>
                                      </p:tavLst>
                                    </p:anim>
                                    <p:anim calcmode="lin" valueType="num">
                                      <p:cBhvr>
                                        <p:cTn id="13" dur="600" fill="hold"/>
                                        <p:tgtEl>
                                          <p:spTgt spid="5"/>
                                        </p:tgtEl>
                                        <p:attrNameLst>
                                          <p:attrName>ppt_h</p:attrName>
                                        </p:attrNameLst>
                                      </p:cBhvr>
                                      <p:tavLst>
                                        <p:tav tm="0">
                                          <p:val>
                                            <p:fltVal val="0"/>
                                          </p:val>
                                        </p:tav>
                                        <p:tav tm="100000">
                                          <p:val>
                                            <p:strVal val="#ppt_h"/>
                                          </p:val>
                                        </p:tav>
                                      </p:tavLst>
                                    </p:anim>
                                    <p:anim calcmode="lin" valueType="num">
                                      <p:cBhvr>
                                        <p:cTn id="14" dur="600" fill="hold"/>
                                        <p:tgtEl>
                                          <p:spTgt spid="5"/>
                                        </p:tgtEl>
                                        <p:attrNameLst>
                                          <p:attrName>style.rotation</p:attrName>
                                        </p:attrNameLst>
                                      </p:cBhvr>
                                      <p:tavLst>
                                        <p:tav tm="0">
                                          <p:val>
                                            <p:fltVal val="90"/>
                                          </p:val>
                                        </p:tav>
                                        <p:tav tm="100000">
                                          <p:val>
                                            <p:fltVal val="0"/>
                                          </p:val>
                                        </p:tav>
                                      </p:tavLst>
                                    </p:anim>
                                    <p:animEffect transition="in" filter="fade">
                                      <p:cBhvr>
                                        <p:cTn id="15" dur="600"/>
                                        <p:tgtEl>
                                          <p:spTgt spid="5"/>
                                        </p:tgtEl>
                                      </p:cBhvr>
                                    </p:animEffect>
                                  </p:childTnLst>
                                </p:cTn>
                              </p:par>
                              <p:par>
                                <p:cTn id="16" presetID="31" presetClass="entr" presetSubtype="0" fill="hold" nodeType="withEffect">
                                  <p:stCondLst>
                                    <p:cond delay="200"/>
                                  </p:stCondLst>
                                  <p:iterate type="lt">
                                    <p:tmPct val="5000"/>
                                  </p:iterate>
                                  <p:childTnLst>
                                    <p:set>
                                      <p:cBhvr>
                                        <p:cTn id="17" dur="1" fill="hold">
                                          <p:stCondLst>
                                            <p:cond delay="0"/>
                                          </p:stCondLst>
                                        </p:cTn>
                                        <p:tgtEl>
                                          <p:spTgt spid="9"/>
                                        </p:tgtEl>
                                        <p:attrNameLst>
                                          <p:attrName>style.visibility</p:attrName>
                                        </p:attrNameLst>
                                      </p:cBhvr>
                                      <p:to>
                                        <p:strVal val="visible"/>
                                      </p:to>
                                    </p:set>
                                    <p:anim calcmode="lin" valueType="num">
                                      <p:cBhvr>
                                        <p:cTn id="18" dur="600" fill="hold"/>
                                        <p:tgtEl>
                                          <p:spTgt spid="9"/>
                                        </p:tgtEl>
                                        <p:attrNameLst>
                                          <p:attrName>ppt_w</p:attrName>
                                        </p:attrNameLst>
                                      </p:cBhvr>
                                      <p:tavLst>
                                        <p:tav tm="0">
                                          <p:val>
                                            <p:fltVal val="0"/>
                                          </p:val>
                                        </p:tav>
                                        <p:tav tm="100000">
                                          <p:val>
                                            <p:strVal val="#ppt_w"/>
                                          </p:val>
                                        </p:tav>
                                      </p:tavLst>
                                    </p:anim>
                                    <p:anim calcmode="lin" valueType="num">
                                      <p:cBhvr>
                                        <p:cTn id="19" dur="600" fill="hold"/>
                                        <p:tgtEl>
                                          <p:spTgt spid="9"/>
                                        </p:tgtEl>
                                        <p:attrNameLst>
                                          <p:attrName>ppt_h</p:attrName>
                                        </p:attrNameLst>
                                      </p:cBhvr>
                                      <p:tavLst>
                                        <p:tav tm="0">
                                          <p:val>
                                            <p:fltVal val="0"/>
                                          </p:val>
                                        </p:tav>
                                        <p:tav tm="100000">
                                          <p:val>
                                            <p:strVal val="#ppt_h"/>
                                          </p:val>
                                        </p:tav>
                                      </p:tavLst>
                                    </p:anim>
                                    <p:anim calcmode="lin" valueType="num">
                                      <p:cBhvr>
                                        <p:cTn id="20" dur="600" fill="hold"/>
                                        <p:tgtEl>
                                          <p:spTgt spid="9"/>
                                        </p:tgtEl>
                                        <p:attrNameLst>
                                          <p:attrName>style.rotation</p:attrName>
                                        </p:attrNameLst>
                                      </p:cBhvr>
                                      <p:tavLst>
                                        <p:tav tm="0">
                                          <p:val>
                                            <p:fltVal val="90"/>
                                          </p:val>
                                        </p:tav>
                                        <p:tav tm="100000">
                                          <p:val>
                                            <p:fltVal val="0"/>
                                          </p:val>
                                        </p:tav>
                                      </p:tavLst>
                                    </p:anim>
                                    <p:animEffect transition="in" filter="fade">
                                      <p:cBhvr>
                                        <p:cTn id="21" dur="600"/>
                                        <p:tgtEl>
                                          <p:spTgt spid="9"/>
                                        </p:tgtEl>
                                      </p:cBhvr>
                                    </p:animEffect>
                                  </p:childTnLst>
                                </p:cTn>
                              </p:par>
                              <p:par>
                                <p:cTn id="22" presetID="31" presetClass="entr" presetSubtype="0" fill="hold" nodeType="withEffect">
                                  <p:stCondLst>
                                    <p:cond delay="400"/>
                                  </p:stCondLst>
                                  <p:iterate type="lt">
                                    <p:tmPct val="5000"/>
                                  </p:iterate>
                                  <p:childTnLst>
                                    <p:set>
                                      <p:cBhvr>
                                        <p:cTn id="23" dur="1" fill="hold">
                                          <p:stCondLst>
                                            <p:cond delay="0"/>
                                          </p:stCondLst>
                                        </p:cTn>
                                        <p:tgtEl>
                                          <p:spTgt spid="14"/>
                                        </p:tgtEl>
                                        <p:attrNameLst>
                                          <p:attrName>style.visibility</p:attrName>
                                        </p:attrNameLst>
                                      </p:cBhvr>
                                      <p:to>
                                        <p:strVal val="visible"/>
                                      </p:to>
                                    </p:set>
                                    <p:anim calcmode="lin" valueType="num">
                                      <p:cBhvr>
                                        <p:cTn id="24" dur="600" fill="hold"/>
                                        <p:tgtEl>
                                          <p:spTgt spid="14"/>
                                        </p:tgtEl>
                                        <p:attrNameLst>
                                          <p:attrName>ppt_w</p:attrName>
                                        </p:attrNameLst>
                                      </p:cBhvr>
                                      <p:tavLst>
                                        <p:tav tm="0">
                                          <p:val>
                                            <p:fltVal val="0"/>
                                          </p:val>
                                        </p:tav>
                                        <p:tav tm="100000">
                                          <p:val>
                                            <p:strVal val="#ppt_w"/>
                                          </p:val>
                                        </p:tav>
                                      </p:tavLst>
                                    </p:anim>
                                    <p:anim calcmode="lin" valueType="num">
                                      <p:cBhvr>
                                        <p:cTn id="25" dur="600" fill="hold"/>
                                        <p:tgtEl>
                                          <p:spTgt spid="14"/>
                                        </p:tgtEl>
                                        <p:attrNameLst>
                                          <p:attrName>ppt_h</p:attrName>
                                        </p:attrNameLst>
                                      </p:cBhvr>
                                      <p:tavLst>
                                        <p:tav tm="0">
                                          <p:val>
                                            <p:fltVal val="0"/>
                                          </p:val>
                                        </p:tav>
                                        <p:tav tm="100000">
                                          <p:val>
                                            <p:strVal val="#ppt_h"/>
                                          </p:val>
                                        </p:tav>
                                      </p:tavLst>
                                    </p:anim>
                                    <p:anim calcmode="lin" valueType="num">
                                      <p:cBhvr>
                                        <p:cTn id="26" dur="600" fill="hold"/>
                                        <p:tgtEl>
                                          <p:spTgt spid="14"/>
                                        </p:tgtEl>
                                        <p:attrNameLst>
                                          <p:attrName>style.rotation</p:attrName>
                                        </p:attrNameLst>
                                      </p:cBhvr>
                                      <p:tavLst>
                                        <p:tav tm="0">
                                          <p:val>
                                            <p:fltVal val="90"/>
                                          </p:val>
                                        </p:tav>
                                        <p:tav tm="100000">
                                          <p:val>
                                            <p:fltVal val="0"/>
                                          </p:val>
                                        </p:tav>
                                      </p:tavLst>
                                    </p:anim>
                                    <p:animEffect transition="in" filter="fade">
                                      <p:cBhvr>
                                        <p:cTn id="27" dur="600"/>
                                        <p:tgtEl>
                                          <p:spTgt spid="14"/>
                                        </p:tgtEl>
                                      </p:cBhvr>
                                    </p:animEffect>
                                  </p:childTnLst>
                                </p:cTn>
                              </p:par>
                              <p:par>
                                <p:cTn id="28" presetID="31" presetClass="entr" presetSubtype="0" fill="hold" nodeType="withEffect">
                                  <p:stCondLst>
                                    <p:cond delay="600"/>
                                  </p:stCondLst>
                                  <p:iterate type="lt">
                                    <p:tmPct val="5000"/>
                                  </p:iterate>
                                  <p:childTnLst>
                                    <p:set>
                                      <p:cBhvr>
                                        <p:cTn id="29" dur="1" fill="hold">
                                          <p:stCondLst>
                                            <p:cond delay="0"/>
                                          </p:stCondLst>
                                        </p:cTn>
                                        <p:tgtEl>
                                          <p:spTgt spid="18"/>
                                        </p:tgtEl>
                                        <p:attrNameLst>
                                          <p:attrName>style.visibility</p:attrName>
                                        </p:attrNameLst>
                                      </p:cBhvr>
                                      <p:to>
                                        <p:strVal val="visible"/>
                                      </p:to>
                                    </p:set>
                                    <p:anim calcmode="lin" valueType="num">
                                      <p:cBhvr>
                                        <p:cTn id="30" dur="600" fill="hold"/>
                                        <p:tgtEl>
                                          <p:spTgt spid="18"/>
                                        </p:tgtEl>
                                        <p:attrNameLst>
                                          <p:attrName>ppt_w</p:attrName>
                                        </p:attrNameLst>
                                      </p:cBhvr>
                                      <p:tavLst>
                                        <p:tav tm="0">
                                          <p:val>
                                            <p:fltVal val="0"/>
                                          </p:val>
                                        </p:tav>
                                        <p:tav tm="100000">
                                          <p:val>
                                            <p:strVal val="#ppt_w"/>
                                          </p:val>
                                        </p:tav>
                                      </p:tavLst>
                                    </p:anim>
                                    <p:anim calcmode="lin" valueType="num">
                                      <p:cBhvr>
                                        <p:cTn id="31" dur="600" fill="hold"/>
                                        <p:tgtEl>
                                          <p:spTgt spid="18"/>
                                        </p:tgtEl>
                                        <p:attrNameLst>
                                          <p:attrName>ppt_h</p:attrName>
                                        </p:attrNameLst>
                                      </p:cBhvr>
                                      <p:tavLst>
                                        <p:tav tm="0">
                                          <p:val>
                                            <p:fltVal val="0"/>
                                          </p:val>
                                        </p:tav>
                                        <p:tav tm="100000">
                                          <p:val>
                                            <p:strVal val="#ppt_h"/>
                                          </p:val>
                                        </p:tav>
                                      </p:tavLst>
                                    </p:anim>
                                    <p:anim calcmode="lin" valueType="num">
                                      <p:cBhvr>
                                        <p:cTn id="32" dur="600" fill="hold"/>
                                        <p:tgtEl>
                                          <p:spTgt spid="18"/>
                                        </p:tgtEl>
                                        <p:attrNameLst>
                                          <p:attrName>style.rotation</p:attrName>
                                        </p:attrNameLst>
                                      </p:cBhvr>
                                      <p:tavLst>
                                        <p:tav tm="0">
                                          <p:val>
                                            <p:fltVal val="90"/>
                                          </p:val>
                                        </p:tav>
                                        <p:tav tm="100000">
                                          <p:val>
                                            <p:fltVal val="0"/>
                                          </p:val>
                                        </p:tav>
                                      </p:tavLst>
                                    </p:anim>
                                    <p:animEffect transition="in" filter="fade">
                                      <p:cBhvr>
                                        <p:cTn id="33" dur="600"/>
                                        <p:tgtEl>
                                          <p:spTgt spid="18"/>
                                        </p:tgtEl>
                                      </p:cBhvr>
                                    </p:animEffect>
                                  </p:childTnLst>
                                </p:cTn>
                              </p:par>
                            </p:childTnLst>
                          </p:cTn>
                        </p:par>
                        <p:par>
                          <p:cTn id="34" fill="hold">
                            <p:stCondLst>
                              <p:cond delay="1700"/>
                            </p:stCondLst>
                            <p:childTnLst>
                              <p:par>
                                <p:cTn id="35" presetID="31" presetClass="entr" presetSubtype="0" fill="hold" nodeType="afterEffect">
                                  <p:stCondLst>
                                    <p:cond delay="0"/>
                                  </p:stCondLst>
                                  <p:iterate type="lt">
                                    <p:tmPct val="5000"/>
                                  </p:iterate>
                                  <p:childTnLst>
                                    <p:set>
                                      <p:cBhvr>
                                        <p:cTn id="36" dur="1" fill="hold">
                                          <p:stCondLst>
                                            <p:cond delay="0"/>
                                          </p:stCondLst>
                                        </p:cTn>
                                        <p:tgtEl>
                                          <p:spTgt spid="23"/>
                                        </p:tgtEl>
                                        <p:attrNameLst>
                                          <p:attrName>style.visibility</p:attrName>
                                        </p:attrNameLst>
                                      </p:cBhvr>
                                      <p:to>
                                        <p:strVal val="visible"/>
                                      </p:to>
                                    </p:set>
                                    <p:anim calcmode="lin" valueType="num">
                                      <p:cBhvr>
                                        <p:cTn id="37" dur="600" fill="hold"/>
                                        <p:tgtEl>
                                          <p:spTgt spid="23"/>
                                        </p:tgtEl>
                                        <p:attrNameLst>
                                          <p:attrName>ppt_w</p:attrName>
                                        </p:attrNameLst>
                                      </p:cBhvr>
                                      <p:tavLst>
                                        <p:tav tm="0">
                                          <p:val>
                                            <p:fltVal val="0"/>
                                          </p:val>
                                        </p:tav>
                                        <p:tav tm="100000">
                                          <p:val>
                                            <p:strVal val="#ppt_w"/>
                                          </p:val>
                                        </p:tav>
                                      </p:tavLst>
                                    </p:anim>
                                    <p:anim calcmode="lin" valueType="num">
                                      <p:cBhvr>
                                        <p:cTn id="38" dur="600" fill="hold"/>
                                        <p:tgtEl>
                                          <p:spTgt spid="23"/>
                                        </p:tgtEl>
                                        <p:attrNameLst>
                                          <p:attrName>ppt_h</p:attrName>
                                        </p:attrNameLst>
                                      </p:cBhvr>
                                      <p:tavLst>
                                        <p:tav tm="0">
                                          <p:val>
                                            <p:fltVal val="0"/>
                                          </p:val>
                                        </p:tav>
                                        <p:tav tm="100000">
                                          <p:val>
                                            <p:strVal val="#ppt_h"/>
                                          </p:val>
                                        </p:tav>
                                      </p:tavLst>
                                    </p:anim>
                                    <p:anim calcmode="lin" valueType="num">
                                      <p:cBhvr>
                                        <p:cTn id="39" dur="600" fill="hold"/>
                                        <p:tgtEl>
                                          <p:spTgt spid="23"/>
                                        </p:tgtEl>
                                        <p:attrNameLst>
                                          <p:attrName>style.rotation</p:attrName>
                                        </p:attrNameLst>
                                      </p:cBhvr>
                                      <p:tavLst>
                                        <p:tav tm="0">
                                          <p:val>
                                            <p:fltVal val="90"/>
                                          </p:val>
                                        </p:tav>
                                        <p:tav tm="100000">
                                          <p:val>
                                            <p:fltVal val="0"/>
                                          </p:val>
                                        </p:tav>
                                      </p:tavLst>
                                    </p:anim>
                                    <p:animEffect transition="in" filter="fade">
                                      <p:cBhvr>
                                        <p:cTn id="40" dur="600"/>
                                        <p:tgtEl>
                                          <p:spTgt spid="23"/>
                                        </p:tgtEl>
                                      </p:cBhvr>
                                    </p:animEffect>
                                  </p:childTnLst>
                                </p:cTn>
                              </p:par>
                              <p:par>
                                <p:cTn id="41" presetID="31" presetClass="entr" presetSubtype="0" fill="hold" nodeType="withEffect">
                                  <p:stCondLst>
                                    <p:cond delay="200"/>
                                  </p:stCondLst>
                                  <p:iterate type="lt">
                                    <p:tmPct val="5000"/>
                                  </p:iterate>
                                  <p:childTnLst>
                                    <p:set>
                                      <p:cBhvr>
                                        <p:cTn id="42" dur="1" fill="hold">
                                          <p:stCondLst>
                                            <p:cond delay="0"/>
                                          </p:stCondLst>
                                        </p:cTn>
                                        <p:tgtEl>
                                          <p:spTgt spid="27"/>
                                        </p:tgtEl>
                                        <p:attrNameLst>
                                          <p:attrName>style.visibility</p:attrName>
                                        </p:attrNameLst>
                                      </p:cBhvr>
                                      <p:to>
                                        <p:strVal val="visible"/>
                                      </p:to>
                                    </p:set>
                                    <p:anim calcmode="lin" valueType="num">
                                      <p:cBhvr>
                                        <p:cTn id="43" dur="600" fill="hold"/>
                                        <p:tgtEl>
                                          <p:spTgt spid="27"/>
                                        </p:tgtEl>
                                        <p:attrNameLst>
                                          <p:attrName>ppt_w</p:attrName>
                                        </p:attrNameLst>
                                      </p:cBhvr>
                                      <p:tavLst>
                                        <p:tav tm="0">
                                          <p:val>
                                            <p:fltVal val="0"/>
                                          </p:val>
                                        </p:tav>
                                        <p:tav tm="100000">
                                          <p:val>
                                            <p:strVal val="#ppt_w"/>
                                          </p:val>
                                        </p:tav>
                                      </p:tavLst>
                                    </p:anim>
                                    <p:anim calcmode="lin" valueType="num">
                                      <p:cBhvr>
                                        <p:cTn id="44" dur="600" fill="hold"/>
                                        <p:tgtEl>
                                          <p:spTgt spid="27"/>
                                        </p:tgtEl>
                                        <p:attrNameLst>
                                          <p:attrName>ppt_h</p:attrName>
                                        </p:attrNameLst>
                                      </p:cBhvr>
                                      <p:tavLst>
                                        <p:tav tm="0">
                                          <p:val>
                                            <p:fltVal val="0"/>
                                          </p:val>
                                        </p:tav>
                                        <p:tav tm="100000">
                                          <p:val>
                                            <p:strVal val="#ppt_h"/>
                                          </p:val>
                                        </p:tav>
                                      </p:tavLst>
                                    </p:anim>
                                    <p:anim calcmode="lin" valueType="num">
                                      <p:cBhvr>
                                        <p:cTn id="45" dur="600" fill="hold"/>
                                        <p:tgtEl>
                                          <p:spTgt spid="27"/>
                                        </p:tgtEl>
                                        <p:attrNameLst>
                                          <p:attrName>style.rotation</p:attrName>
                                        </p:attrNameLst>
                                      </p:cBhvr>
                                      <p:tavLst>
                                        <p:tav tm="0">
                                          <p:val>
                                            <p:fltVal val="90"/>
                                          </p:val>
                                        </p:tav>
                                        <p:tav tm="100000">
                                          <p:val>
                                            <p:fltVal val="0"/>
                                          </p:val>
                                        </p:tav>
                                      </p:tavLst>
                                    </p:anim>
                                    <p:animEffect transition="in" filter="fade">
                                      <p:cBhvr>
                                        <p:cTn id="46" dur="600"/>
                                        <p:tgtEl>
                                          <p:spTgt spid="27"/>
                                        </p:tgtEl>
                                      </p:cBhvr>
                                    </p:animEffect>
                                  </p:childTnLst>
                                </p:cTn>
                              </p:par>
                              <p:par>
                                <p:cTn id="47" presetID="31" presetClass="entr" presetSubtype="0" fill="hold" nodeType="withEffect">
                                  <p:stCondLst>
                                    <p:cond delay="400"/>
                                  </p:stCondLst>
                                  <p:iterate type="lt">
                                    <p:tmPct val="5000"/>
                                  </p:iterate>
                                  <p:childTnLst>
                                    <p:set>
                                      <p:cBhvr>
                                        <p:cTn id="48" dur="1" fill="hold">
                                          <p:stCondLst>
                                            <p:cond delay="0"/>
                                          </p:stCondLst>
                                        </p:cTn>
                                        <p:tgtEl>
                                          <p:spTgt spid="32"/>
                                        </p:tgtEl>
                                        <p:attrNameLst>
                                          <p:attrName>style.visibility</p:attrName>
                                        </p:attrNameLst>
                                      </p:cBhvr>
                                      <p:to>
                                        <p:strVal val="visible"/>
                                      </p:to>
                                    </p:set>
                                    <p:anim calcmode="lin" valueType="num">
                                      <p:cBhvr>
                                        <p:cTn id="49" dur="600" fill="hold"/>
                                        <p:tgtEl>
                                          <p:spTgt spid="32"/>
                                        </p:tgtEl>
                                        <p:attrNameLst>
                                          <p:attrName>ppt_w</p:attrName>
                                        </p:attrNameLst>
                                      </p:cBhvr>
                                      <p:tavLst>
                                        <p:tav tm="0">
                                          <p:val>
                                            <p:fltVal val="0"/>
                                          </p:val>
                                        </p:tav>
                                        <p:tav tm="100000">
                                          <p:val>
                                            <p:strVal val="#ppt_w"/>
                                          </p:val>
                                        </p:tav>
                                      </p:tavLst>
                                    </p:anim>
                                    <p:anim calcmode="lin" valueType="num">
                                      <p:cBhvr>
                                        <p:cTn id="50" dur="600" fill="hold"/>
                                        <p:tgtEl>
                                          <p:spTgt spid="32"/>
                                        </p:tgtEl>
                                        <p:attrNameLst>
                                          <p:attrName>ppt_h</p:attrName>
                                        </p:attrNameLst>
                                      </p:cBhvr>
                                      <p:tavLst>
                                        <p:tav tm="0">
                                          <p:val>
                                            <p:fltVal val="0"/>
                                          </p:val>
                                        </p:tav>
                                        <p:tav tm="100000">
                                          <p:val>
                                            <p:strVal val="#ppt_h"/>
                                          </p:val>
                                        </p:tav>
                                      </p:tavLst>
                                    </p:anim>
                                    <p:anim calcmode="lin" valueType="num">
                                      <p:cBhvr>
                                        <p:cTn id="51" dur="600" fill="hold"/>
                                        <p:tgtEl>
                                          <p:spTgt spid="32"/>
                                        </p:tgtEl>
                                        <p:attrNameLst>
                                          <p:attrName>style.rotation</p:attrName>
                                        </p:attrNameLst>
                                      </p:cBhvr>
                                      <p:tavLst>
                                        <p:tav tm="0">
                                          <p:val>
                                            <p:fltVal val="90"/>
                                          </p:val>
                                        </p:tav>
                                        <p:tav tm="100000">
                                          <p:val>
                                            <p:fltVal val="0"/>
                                          </p:val>
                                        </p:tav>
                                      </p:tavLst>
                                    </p:anim>
                                    <p:animEffect transition="in" filter="fade">
                                      <p:cBhvr>
                                        <p:cTn id="52" dur="600"/>
                                        <p:tgtEl>
                                          <p:spTgt spid="32"/>
                                        </p:tgtEl>
                                      </p:cBhvr>
                                    </p:animEffect>
                                  </p:childTnLst>
                                </p:cTn>
                              </p:par>
                              <p:par>
                                <p:cTn id="53" presetID="31" presetClass="entr" presetSubtype="0" fill="hold" nodeType="withEffect">
                                  <p:stCondLst>
                                    <p:cond delay="600"/>
                                  </p:stCondLst>
                                  <p:iterate type="lt">
                                    <p:tmPct val="5000"/>
                                  </p:iterate>
                                  <p:childTnLst>
                                    <p:set>
                                      <p:cBhvr>
                                        <p:cTn id="54" dur="1" fill="hold">
                                          <p:stCondLst>
                                            <p:cond delay="0"/>
                                          </p:stCondLst>
                                        </p:cTn>
                                        <p:tgtEl>
                                          <p:spTgt spid="36"/>
                                        </p:tgtEl>
                                        <p:attrNameLst>
                                          <p:attrName>style.visibility</p:attrName>
                                        </p:attrNameLst>
                                      </p:cBhvr>
                                      <p:to>
                                        <p:strVal val="visible"/>
                                      </p:to>
                                    </p:set>
                                    <p:anim calcmode="lin" valueType="num">
                                      <p:cBhvr>
                                        <p:cTn id="55" dur="600" fill="hold"/>
                                        <p:tgtEl>
                                          <p:spTgt spid="36"/>
                                        </p:tgtEl>
                                        <p:attrNameLst>
                                          <p:attrName>ppt_w</p:attrName>
                                        </p:attrNameLst>
                                      </p:cBhvr>
                                      <p:tavLst>
                                        <p:tav tm="0">
                                          <p:val>
                                            <p:fltVal val="0"/>
                                          </p:val>
                                        </p:tav>
                                        <p:tav tm="100000">
                                          <p:val>
                                            <p:strVal val="#ppt_w"/>
                                          </p:val>
                                        </p:tav>
                                      </p:tavLst>
                                    </p:anim>
                                    <p:anim calcmode="lin" valueType="num">
                                      <p:cBhvr>
                                        <p:cTn id="56" dur="600" fill="hold"/>
                                        <p:tgtEl>
                                          <p:spTgt spid="36"/>
                                        </p:tgtEl>
                                        <p:attrNameLst>
                                          <p:attrName>ppt_h</p:attrName>
                                        </p:attrNameLst>
                                      </p:cBhvr>
                                      <p:tavLst>
                                        <p:tav tm="0">
                                          <p:val>
                                            <p:fltVal val="0"/>
                                          </p:val>
                                        </p:tav>
                                        <p:tav tm="100000">
                                          <p:val>
                                            <p:strVal val="#ppt_h"/>
                                          </p:val>
                                        </p:tav>
                                      </p:tavLst>
                                    </p:anim>
                                    <p:anim calcmode="lin" valueType="num">
                                      <p:cBhvr>
                                        <p:cTn id="57" dur="600" fill="hold"/>
                                        <p:tgtEl>
                                          <p:spTgt spid="36"/>
                                        </p:tgtEl>
                                        <p:attrNameLst>
                                          <p:attrName>style.rotation</p:attrName>
                                        </p:attrNameLst>
                                      </p:cBhvr>
                                      <p:tavLst>
                                        <p:tav tm="0">
                                          <p:val>
                                            <p:fltVal val="90"/>
                                          </p:val>
                                        </p:tav>
                                        <p:tav tm="100000">
                                          <p:val>
                                            <p:fltVal val="0"/>
                                          </p:val>
                                        </p:tav>
                                      </p:tavLst>
                                    </p:anim>
                                    <p:animEffect transition="in" filter="fade">
                                      <p:cBhvr>
                                        <p:cTn id="58" dur="600"/>
                                        <p:tgtEl>
                                          <p:spTgt spid="36"/>
                                        </p:tgtEl>
                                      </p:cBhvr>
                                    </p:animEffect>
                                  </p:childTnLst>
                                </p:cTn>
                              </p:par>
                              <p:par>
                                <p:cTn id="59" presetID="31" presetClass="entr" presetSubtype="0" fill="hold" nodeType="with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p:cTn id="61" dur="1000" fill="hold"/>
                                        <p:tgtEl>
                                          <p:spTgt spid="41"/>
                                        </p:tgtEl>
                                        <p:attrNameLst>
                                          <p:attrName>ppt_w</p:attrName>
                                        </p:attrNameLst>
                                      </p:cBhvr>
                                      <p:tavLst>
                                        <p:tav tm="0">
                                          <p:val>
                                            <p:fltVal val="0"/>
                                          </p:val>
                                        </p:tav>
                                        <p:tav tm="100000">
                                          <p:val>
                                            <p:strVal val="#ppt_w"/>
                                          </p:val>
                                        </p:tav>
                                      </p:tavLst>
                                    </p:anim>
                                    <p:anim calcmode="lin" valueType="num">
                                      <p:cBhvr>
                                        <p:cTn id="62" dur="1000" fill="hold"/>
                                        <p:tgtEl>
                                          <p:spTgt spid="41"/>
                                        </p:tgtEl>
                                        <p:attrNameLst>
                                          <p:attrName>ppt_h</p:attrName>
                                        </p:attrNameLst>
                                      </p:cBhvr>
                                      <p:tavLst>
                                        <p:tav tm="0">
                                          <p:val>
                                            <p:fltVal val="0"/>
                                          </p:val>
                                        </p:tav>
                                        <p:tav tm="100000">
                                          <p:val>
                                            <p:strVal val="#ppt_h"/>
                                          </p:val>
                                        </p:tav>
                                      </p:tavLst>
                                    </p:anim>
                                    <p:anim calcmode="lin" valueType="num">
                                      <p:cBhvr>
                                        <p:cTn id="63" dur="1000" fill="hold"/>
                                        <p:tgtEl>
                                          <p:spTgt spid="41"/>
                                        </p:tgtEl>
                                        <p:attrNameLst>
                                          <p:attrName>style.rotation</p:attrName>
                                        </p:attrNameLst>
                                      </p:cBhvr>
                                      <p:tavLst>
                                        <p:tav tm="0">
                                          <p:val>
                                            <p:fltVal val="90"/>
                                          </p:val>
                                        </p:tav>
                                        <p:tav tm="100000">
                                          <p:val>
                                            <p:fltVal val="0"/>
                                          </p:val>
                                        </p:tav>
                                      </p:tavLst>
                                    </p:anim>
                                    <p:animEffect transition="in" filter="fade">
                                      <p:cBhvr>
                                        <p:cTn id="64" dur="1000"/>
                                        <p:tgtEl>
                                          <p:spTgt spid="41"/>
                                        </p:tgtEl>
                                      </p:cBhvr>
                                    </p:animEffect>
                                  </p:childTnLst>
                                </p:cTn>
                              </p:par>
                              <p:par>
                                <p:cTn id="65" presetID="31" presetClass="entr" presetSubtype="0" fill="hold" nodeType="withEffect">
                                  <p:stCondLst>
                                    <p:cond delay="0"/>
                                  </p:stCondLst>
                                  <p:childTnLst>
                                    <p:set>
                                      <p:cBhvr>
                                        <p:cTn id="66" dur="1" fill="hold">
                                          <p:stCondLst>
                                            <p:cond delay="0"/>
                                          </p:stCondLst>
                                        </p:cTn>
                                        <p:tgtEl>
                                          <p:spTgt spid="42"/>
                                        </p:tgtEl>
                                        <p:attrNameLst>
                                          <p:attrName>style.visibility</p:attrName>
                                        </p:attrNameLst>
                                      </p:cBhvr>
                                      <p:to>
                                        <p:strVal val="visible"/>
                                      </p:to>
                                    </p:set>
                                    <p:anim calcmode="lin" valueType="num">
                                      <p:cBhvr>
                                        <p:cTn id="67" dur="1000" fill="hold"/>
                                        <p:tgtEl>
                                          <p:spTgt spid="42"/>
                                        </p:tgtEl>
                                        <p:attrNameLst>
                                          <p:attrName>ppt_w</p:attrName>
                                        </p:attrNameLst>
                                      </p:cBhvr>
                                      <p:tavLst>
                                        <p:tav tm="0">
                                          <p:val>
                                            <p:fltVal val="0"/>
                                          </p:val>
                                        </p:tav>
                                        <p:tav tm="100000">
                                          <p:val>
                                            <p:strVal val="#ppt_w"/>
                                          </p:val>
                                        </p:tav>
                                      </p:tavLst>
                                    </p:anim>
                                    <p:anim calcmode="lin" valueType="num">
                                      <p:cBhvr>
                                        <p:cTn id="68" dur="1000" fill="hold"/>
                                        <p:tgtEl>
                                          <p:spTgt spid="42"/>
                                        </p:tgtEl>
                                        <p:attrNameLst>
                                          <p:attrName>ppt_h</p:attrName>
                                        </p:attrNameLst>
                                      </p:cBhvr>
                                      <p:tavLst>
                                        <p:tav tm="0">
                                          <p:val>
                                            <p:fltVal val="0"/>
                                          </p:val>
                                        </p:tav>
                                        <p:tav tm="100000">
                                          <p:val>
                                            <p:strVal val="#ppt_h"/>
                                          </p:val>
                                        </p:tav>
                                      </p:tavLst>
                                    </p:anim>
                                    <p:anim calcmode="lin" valueType="num">
                                      <p:cBhvr>
                                        <p:cTn id="69" dur="1000" fill="hold"/>
                                        <p:tgtEl>
                                          <p:spTgt spid="42"/>
                                        </p:tgtEl>
                                        <p:attrNameLst>
                                          <p:attrName>style.rotation</p:attrName>
                                        </p:attrNameLst>
                                      </p:cBhvr>
                                      <p:tavLst>
                                        <p:tav tm="0">
                                          <p:val>
                                            <p:fltVal val="90"/>
                                          </p:val>
                                        </p:tav>
                                        <p:tav tm="100000">
                                          <p:val>
                                            <p:fltVal val="0"/>
                                          </p:val>
                                        </p:tav>
                                      </p:tavLst>
                                    </p:anim>
                                    <p:animEffect transition="in" filter="fade">
                                      <p:cBhvr>
                                        <p:cTn id="70" dur="1000"/>
                                        <p:tgtEl>
                                          <p:spTgt spid="42"/>
                                        </p:tgtEl>
                                      </p:cBhvr>
                                    </p:animEffect>
                                  </p:childTnLst>
                                </p:cTn>
                              </p:par>
                              <p:par>
                                <p:cTn id="71" presetID="31" presetClass="entr" presetSubtype="0" fill="hold" nodeType="withEffect">
                                  <p:stCondLst>
                                    <p:cond delay="0"/>
                                  </p:stCondLst>
                                  <p:childTnLst>
                                    <p:set>
                                      <p:cBhvr>
                                        <p:cTn id="72" dur="1" fill="hold">
                                          <p:stCondLst>
                                            <p:cond delay="0"/>
                                          </p:stCondLst>
                                        </p:cTn>
                                        <p:tgtEl>
                                          <p:spTgt spid="43"/>
                                        </p:tgtEl>
                                        <p:attrNameLst>
                                          <p:attrName>style.visibility</p:attrName>
                                        </p:attrNameLst>
                                      </p:cBhvr>
                                      <p:to>
                                        <p:strVal val="visible"/>
                                      </p:to>
                                    </p:set>
                                    <p:anim calcmode="lin" valueType="num">
                                      <p:cBhvr>
                                        <p:cTn id="73" dur="1000" fill="hold"/>
                                        <p:tgtEl>
                                          <p:spTgt spid="43"/>
                                        </p:tgtEl>
                                        <p:attrNameLst>
                                          <p:attrName>ppt_w</p:attrName>
                                        </p:attrNameLst>
                                      </p:cBhvr>
                                      <p:tavLst>
                                        <p:tav tm="0">
                                          <p:val>
                                            <p:fltVal val="0"/>
                                          </p:val>
                                        </p:tav>
                                        <p:tav tm="100000">
                                          <p:val>
                                            <p:strVal val="#ppt_w"/>
                                          </p:val>
                                        </p:tav>
                                      </p:tavLst>
                                    </p:anim>
                                    <p:anim calcmode="lin" valueType="num">
                                      <p:cBhvr>
                                        <p:cTn id="74" dur="1000" fill="hold"/>
                                        <p:tgtEl>
                                          <p:spTgt spid="43"/>
                                        </p:tgtEl>
                                        <p:attrNameLst>
                                          <p:attrName>ppt_h</p:attrName>
                                        </p:attrNameLst>
                                      </p:cBhvr>
                                      <p:tavLst>
                                        <p:tav tm="0">
                                          <p:val>
                                            <p:fltVal val="0"/>
                                          </p:val>
                                        </p:tav>
                                        <p:tav tm="100000">
                                          <p:val>
                                            <p:strVal val="#ppt_h"/>
                                          </p:val>
                                        </p:tav>
                                      </p:tavLst>
                                    </p:anim>
                                    <p:anim calcmode="lin" valueType="num">
                                      <p:cBhvr>
                                        <p:cTn id="75" dur="1000" fill="hold"/>
                                        <p:tgtEl>
                                          <p:spTgt spid="43"/>
                                        </p:tgtEl>
                                        <p:attrNameLst>
                                          <p:attrName>style.rotation</p:attrName>
                                        </p:attrNameLst>
                                      </p:cBhvr>
                                      <p:tavLst>
                                        <p:tav tm="0">
                                          <p:val>
                                            <p:fltVal val="90"/>
                                          </p:val>
                                        </p:tav>
                                        <p:tav tm="100000">
                                          <p:val>
                                            <p:fltVal val="0"/>
                                          </p:val>
                                        </p:tav>
                                      </p:tavLst>
                                    </p:anim>
                                    <p:animEffect transition="in" filter="fade">
                                      <p:cBhvr>
                                        <p:cTn id="76" dur="1000"/>
                                        <p:tgtEl>
                                          <p:spTgt spid="43"/>
                                        </p:tgtEl>
                                      </p:cBhvr>
                                    </p:animEffect>
                                  </p:childTnLst>
                                </p:cTn>
                              </p:par>
                              <p:par>
                                <p:cTn id="77" presetID="31" presetClass="entr" presetSubtype="0" fill="hold" nodeType="withEffect">
                                  <p:stCondLst>
                                    <p:cond delay="0"/>
                                  </p:stCondLst>
                                  <p:childTnLst>
                                    <p:set>
                                      <p:cBhvr>
                                        <p:cTn id="78" dur="1" fill="hold">
                                          <p:stCondLst>
                                            <p:cond delay="0"/>
                                          </p:stCondLst>
                                        </p:cTn>
                                        <p:tgtEl>
                                          <p:spTgt spid="44"/>
                                        </p:tgtEl>
                                        <p:attrNameLst>
                                          <p:attrName>style.visibility</p:attrName>
                                        </p:attrNameLst>
                                      </p:cBhvr>
                                      <p:to>
                                        <p:strVal val="visible"/>
                                      </p:to>
                                    </p:set>
                                    <p:anim calcmode="lin" valueType="num">
                                      <p:cBhvr>
                                        <p:cTn id="79" dur="1000" fill="hold"/>
                                        <p:tgtEl>
                                          <p:spTgt spid="44"/>
                                        </p:tgtEl>
                                        <p:attrNameLst>
                                          <p:attrName>ppt_w</p:attrName>
                                        </p:attrNameLst>
                                      </p:cBhvr>
                                      <p:tavLst>
                                        <p:tav tm="0">
                                          <p:val>
                                            <p:fltVal val="0"/>
                                          </p:val>
                                        </p:tav>
                                        <p:tav tm="100000">
                                          <p:val>
                                            <p:strVal val="#ppt_w"/>
                                          </p:val>
                                        </p:tav>
                                      </p:tavLst>
                                    </p:anim>
                                    <p:anim calcmode="lin" valueType="num">
                                      <p:cBhvr>
                                        <p:cTn id="80" dur="1000" fill="hold"/>
                                        <p:tgtEl>
                                          <p:spTgt spid="44"/>
                                        </p:tgtEl>
                                        <p:attrNameLst>
                                          <p:attrName>ppt_h</p:attrName>
                                        </p:attrNameLst>
                                      </p:cBhvr>
                                      <p:tavLst>
                                        <p:tav tm="0">
                                          <p:val>
                                            <p:fltVal val="0"/>
                                          </p:val>
                                        </p:tav>
                                        <p:tav tm="100000">
                                          <p:val>
                                            <p:strVal val="#ppt_h"/>
                                          </p:val>
                                        </p:tav>
                                      </p:tavLst>
                                    </p:anim>
                                    <p:anim calcmode="lin" valueType="num">
                                      <p:cBhvr>
                                        <p:cTn id="81" dur="1000" fill="hold"/>
                                        <p:tgtEl>
                                          <p:spTgt spid="44"/>
                                        </p:tgtEl>
                                        <p:attrNameLst>
                                          <p:attrName>style.rotation</p:attrName>
                                        </p:attrNameLst>
                                      </p:cBhvr>
                                      <p:tavLst>
                                        <p:tav tm="0">
                                          <p:val>
                                            <p:fltVal val="90"/>
                                          </p:val>
                                        </p:tav>
                                        <p:tav tm="100000">
                                          <p:val>
                                            <p:fltVal val="0"/>
                                          </p:val>
                                        </p:tav>
                                      </p:tavLst>
                                    </p:anim>
                                    <p:animEffect transition="in" filter="fade">
                                      <p:cBhvr>
                                        <p:cTn id="82" dur="1000"/>
                                        <p:tgtEl>
                                          <p:spTgt spid="44"/>
                                        </p:tgtEl>
                                      </p:cBhvr>
                                    </p:animEffect>
                                  </p:childTnLst>
                                </p:cTn>
                              </p:par>
                              <p:par>
                                <p:cTn id="83" presetID="31" presetClass="entr" presetSubtype="0" fill="hold" nodeType="withEffect">
                                  <p:stCondLst>
                                    <p:cond delay="0"/>
                                  </p:stCondLst>
                                  <p:childTnLst>
                                    <p:set>
                                      <p:cBhvr>
                                        <p:cTn id="84" dur="1" fill="hold">
                                          <p:stCondLst>
                                            <p:cond delay="0"/>
                                          </p:stCondLst>
                                        </p:cTn>
                                        <p:tgtEl>
                                          <p:spTgt spid="45"/>
                                        </p:tgtEl>
                                        <p:attrNameLst>
                                          <p:attrName>style.visibility</p:attrName>
                                        </p:attrNameLst>
                                      </p:cBhvr>
                                      <p:to>
                                        <p:strVal val="visible"/>
                                      </p:to>
                                    </p:set>
                                    <p:anim calcmode="lin" valueType="num">
                                      <p:cBhvr>
                                        <p:cTn id="85" dur="1000" fill="hold"/>
                                        <p:tgtEl>
                                          <p:spTgt spid="45"/>
                                        </p:tgtEl>
                                        <p:attrNameLst>
                                          <p:attrName>ppt_w</p:attrName>
                                        </p:attrNameLst>
                                      </p:cBhvr>
                                      <p:tavLst>
                                        <p:tav tm="0">
                                          <p:val>
                                            <p:fltVal val="0"/>
                                          </p:val>
                                        </p:tav>
                                        <p:tav tm="100000">
                                          <p:val>
                                            <p:strVal val="#ppt_w"/>
                                          </p:val>
                                        </p:tav>
                                      </p:tavLst>
                                    </p:anim>
                                    <p:anim calcmode="lin" valueType="num">
                                      <p:cBhvr>
                                        <p:cTn id="86" dur="1000" fill="hold"/>
                                        <p:tgtEl>
                                          <p:spTgt spid="45"/>
                                        </p:tgtEl>
                                        <p:attrNameLst>
                                          <p:attrName>ppt_h</p:attrName>
                                        </p:attrNameLst>
                                      </p:cBhvr>
                                      <p:tavLst>
                                        <p:tav tm="0">
                                          <p:val>
                                            <p:fltVal val="0"/>
                                          </p:val>
                                        </p:tav>
                                        <p:tav tm="100000">
                                          <p:val>
                                            <p:strVal val="#ppt_h"/>
                                          </p:val>
                                        </p:tav>
                                      </p:tavLst>
                                    </p:anim>
                                    <p:anim calcmode="lin" valueType="num">
                                      <p:cBhvr>
                                        <p:cTn id="87" dur="1000" fill="hold"/>
                                        <p:tgtEl>
                                          <p:spTgt spid="45"/>
                                        </p:tgtEl>
                                        <p:attrNameLst>
                                          <p:attrName>style.rotation</p:attrName>
                                        </p:attrNameLst>
                                      </p:cBhvr>
                                      <p:tavLst>
                                        <p:tav tm="0">
                                          <p:val>
                                            <p:fltVal val="90"/>
                                          </p:val>
                                        </p:tav>
                                        <p:tav tm="100000">
                                          <p:val>
                                            <p:fltVal val="0"/>
                                          </p:val>
                                        </p:tav>
                                      </p:tavLst>
                                    </p:anim>
                                    <p:animEffect transition="in" filter="fade">
                                      <p:cBhvr>
                                        <p:cTn id="88" dur="1000"/>
                                        <p:tgtEl>
                                          <p:spTgt spid="45"/>
                                        </p:tgtEl>
                                      </p:cBhvr>
                                    </p:animEffect>
                                  </p:childTnLst>
                                </p:cTn>
                              </p:par>
                              <p:par>
                                <p:cTn id="89" presetID="31" presetClass="entr" presetSubtype="0" fill="hold" nodeType="withEffect">
                                  <p:stCondLst>
                                    <p:cond delay="0"/>
                                  </p:stCondLst>
                                  <p:childTnLst>
                                    <p:set>
                                      <p:cBhvr>
                                        <p:cTn id="90" dur="1" fill="hold">
                                          <p:stCondLst>
                                            <p:cond delay="0"/>
                                          </p:stCondLst>
                                        </p:cTn>
                                        <p:tgtEl>
                                          <p:spTgt spid="46"/>
                                        </p:tgtEl>
                                        <p:attrNameLst>
                                          <p:attrName>style.visibility</p:attrName>
                                        </p:attrNameLst>
                                      </p:cBhvr>
                                      <p:to>
                                        <p:strVal val="visible"/>
                                      </p:to>
                                    </p:set>
                                    <p:anim calcmode="lin" valueType="num">
                                      <p:cBhvr>
                                        <p:cTn id="91" dur="1000" fill="hold"/>
                                        <p:tgtEl>
                                          <p:spTgt spid="46"/>
                                        </p:tgtEl>
                                        <p:attrNameLst>
                                          <p:attrName>ppt_w</p:attrName>
                                        </p:attrNameLst>
                                      </p:cBhvr>
                                      <p:tavLst>
                                        <p:tav tm="0">
                                          <p:val>
                                            <p:fltVal val="0"/>
                                          </p:val>
                                        </p:tav>
                                        <p:tav tm="100000">
                                          <p:val>
                                            <p:strVal val="#ppt_w"/>
                                          </p:val>
                                        </p:tav>
                                      </p:tavLst>
                                    </p:anim>
                                    <p:anim calcmode="lin" valueType="num">
                                      <p:cBhvr>
                                        <p:cTn id="92" dur="1000" fill="hold"/>
                                        <p:tgtEl>
                                          <p:spTgt spid="46"/>
                                        </p:tgtEl>
                                        <p:attrNameLst>
                                          <p:attrName>ppt_h</p:attrName>
                                        </p:attrNameLst>
                                      </p:cBhvr>
                                      <p:tavLst>
                                        <p:tav tm="0">
                                          <p:val>
                                            <p:fltVal val="0"/>
                                          </p:val>
                                        </p:tav>
                                        <p:tav tm="100000">
                                          <p:val>
                                            <p:strVal val="#ppt_h"/>
                                          </p:val>
                                        </p:tav>
                                      </p:tavLst>
                                    </p:anim>
                                    <p:anim calcmode="lin" valueType="num">
                                      <p:cBhvr>
                                        <p:cTn id="93" dur="1000" fill="hold"/>
                                        <p:tgtEl>
                                          <p:spTgt spid="46"/>
                                        </p:tgtEl>
                                        <p:attrNameLst>
                                          <p:attrName>style.rotation</p:attrName>
                                        </p:attrNameLst>
                                      </p:cBhvr>
                                      <p:tavLst>
                                        <p:tav tm="0">
                                          <p:val>
                                            <p:fltVal val="90"/>
                                          </p:val>
                                        </p:tav>
                                        <p:tav tm="100000">
                                          <p:val>
                                            <p:fltVal val="0"/>
                                          </p:val>
                                        </p:tav>
                                      </p:tavLst>
                                    </p:anim>
                                    <p:animEffect transition="in" filter="fade">
                                      <p:cBhvr>
                                        <p:cTn id="94" dur="1000"/>
                                        <p:tgtEl>
                                          <p:spTgt spid="46"/>
                                        </p:tgtEl>
                                      </p:cBhvr>
                                    </p:animEffect>
                                  </p:childTnLst>
                                </p:cTn>
                              </p:par>
                              <p:par>
                                <p:cTn id="95" presetID="31" presetClass="entr" presetSubtype="0" fill="hold" nodeType="withEffect">
                                  <p:stCondLst>
                                    <p:cond delay="0"/>
                                  </p:stCondLst>
                                  <p:childTnLst>
                                    <p:set>
                                      <p:cBhvr>
                                        <p:cTn id="96" dur="1" fill="hold">
                                          <p:stCondLst>
                                            <p:cond delay="0"/>
                                          </p:stCondLst>
                                        </p:cTn>
                                        <p:tgtEl>
                                          <p:spTgt spid="47"/>
                                        </p:tgtEl>
                                        <p:attrNameLst>
                                          <p:attrName>style.visibility</p:attrName>
                                        </p:attrNameLst>
                                      </p:cBhvr>
                                      <p:to>
                                        <p:strVal val="visible"/>
                                      </p:to>
                                    </p:set>
                                    <p:anim calcmode="lin" valueType="num">
                                      <p:cBhvr>
                                        <p:cTn id="97" dur="1000" fill="hold"/>
                                        <p:tgtEl>
                                          <p:spTgt spid="47"/>
                                        </p:tgtEl>
                                        <p:attrNameLst>
                                          <p:attrName>ppt_w</p:attrName>
                                        </p:attrNameLst>
                                      </p:cBhvr>
                                      <p:tavLst>
                                        <p:tav tm="0">
                                          <p:val>
                                            <p:fltVal val="0"/>
                                          </p:val>
                                        </p:tav>
                                        <p:tav tm="100000">
                                          <p:val>
                                            <p:strVal val="#ppt_w"/>
                                          </p:val>
                                        </p:tav>
                                      </p:tavLst>
                                    </p:anim>
                                    <p:anim calcmode="lin" valueType="num">
                                      <p:cBhvr>
                                        <p:cTn id="98" dur="1000" fill="hold"/>
                                        <p:tgtEl>
                                          <p:spTgt spid="47"/>
                                        </p:tgtEl>
                                        <p:attrNameLst>
                                          <p:attrName>ppt_h</p:attrName>
                                        </p:attrNameLst>
                                      </p:cBhvr>
                                      <p:tavLst>
                                        <p:tav tm="0">
                                          <p:val>
                                            <p:fltVal val="0"/>
                                          </p:val>
                                        </p:tav>
                                        <p:tav tm="100000">
                                          <p:val>
                                            <p:strVal val="#ppt_h"/>
                                          </p:val>
                                        </p:tav>
                                      </p:tavLst>
                                    </p:anim>
                                    <p:anim calcmode="lin" valueType="num">
                                      <p:cBhvr>
                                        <p:cTn id="99" dur="1000" fill="hold"/>
                                        <p:tgtEl>
                                          <p:spTgt spid="47"/>
                                        </p:tgtEl>
                                        <p:attrNameLst>
                                          <p:attrName>style.rotation</p:attrName>
                                        </p:attrNameLst>
                                      </p:cBhvr>
                                      <p:tavLst>
                                        <p:tav tm="0">
                                          <p:val>
                                            <p:fltVal val="90"/>
                                          </p:val>
                                        </p:tav>
                                        <p:tav tm="100000">
                                          <p:val>
                                            <p:fltVal val="0"/>
                                          </p:val>
                                        </p:tav>
                                      </p:tavLst>
                                    </p:anim>
                                    <p:animEffect transition="in" filter="fade">
                                      <p:cBhvr>
                                        <p:cTn id="100" dur="1000"/>
                                        <p:tgtEl>
                                          <p:spTgt spid="47"/>
                                        </p:tgtEl>
                                      </p:cBhvr>
                                    </p:animEffect>
                                  </p:childTnLst>
                                </p:cTn>
                              </p:par>
                              <p:par>
                                <p:cTn id="101" presetID="31" presetClass="entr" presetSubtype="0" fill="hold" nodeType="withEffect">
                                  <p:stCondLst>
                                    <p:cond delay="0"/>
                                  </p:stCondLst>
                                  <p:childTnLst>
                                    <p:set>
                                      <p:cBhvr>
                                        <p:cTn id="102" dur="1" fill="hold">
                                          <p:stCondLst>
                                            <p:cond delay="0"/>
                                          </p:stCondLst>
                                        </p:cTn>
                                        <p:tgtEl>
                                          <p:spTgt spid="48"/>
                                        </p:tgtEl>
                                        <p:attrNameLst>
                                          <p:attrName>style.visibility</p:attrName>
                                        </p:attrNameLst>
                                      </p:cBhvr>
                                      <p:to>
                                        <p:strVal val="visible"/>
                                      </p:to>
                                    </p:set>
                                    <p:anim calcmode="lin" valueType="num">
                                      <p:cBhvr>
                                        <p:cTn id="103" dur="1000" fill="hold"/>
                                        <p:tgtEl>
                                          <p:spTgt spid="48"/>
                                        </p:tgtEl>
                                        <p:attrNameLst>
                                          <p:attrName>ppt_w</p:attrName>
                                        </p:attrNameLst>
                                      </p:cBhvr>
                                      <p:tavLst>
                                        <p:tav tm="0">
                                          <p:val>
                                            <p:fltVal val="0"/>
                                          </p:val>
                                        </p:tav>
                                        <p:tav tm="100000">
                                          <p:val>
                                            <p:strVal val="#ppt_w"/>
                                          </p:val>
                                        </p:tav>
                                      </p:tavLst>
                                    </p:anim>
                                    <p:anim calcmode="lin" valueType="num">
                                      <p:cBhvr>
                                        <p:cTn id="104" dur="1000" fill="hold"/>
                                        <p:tgtEl>
                                          <p:spTgt spid="48"/>
                                        </p:tgtEl>
                                        <p:attrNameLst>
                                          <p:attrName>ppt_h</p:attrName>
                                        </p:attrNameLst>
                                      </p:cBhvr>
                                      <p:tavLst>
                                        <p:tav tm="0">
                                          <p:val>
                                            <p:fltVal val="0"/>
                                          </p:val>
                                        </p:tav>
                                        <p:tav tm="100000">
                                          <p:val>
                                            <p:strVal val="#ppt_h"/>
                                          </p:val>
                                        </p:tav>
                                      </p:tavLst>
                                    </p:anim>
                                    <p:anim calcmode="lin" valueType="num">
                                      <p:cBhvr>
                                        <p:cTn id="105" dur="1000" fill="hold"/>
                                        <p:tgtEl>
                                          <p:spTgt spid="48"/>
                                        </p:tgtEl>
                                        <p:attrNameLst>
                                          <p:attrName>style.rotation</p:attrName>
                                        </p:attrNameLst>
                                      </p:cBhvr>
                                      <p:tavLst>
                                        <p:tav tm="0">
                                          <p:val>
                                            <p:fltVal val="90"/>
                                          </p:val>
                                        </p:tav>
                                        <p:tav tm="100000">
                                          <p:val>
                                            <p:fltVal val="0"/>
                                          </p:val>
                                        </p:tav>
                                      </p:tavLst>
                                    </p:anim>
                                    <p:animEffect transition="in" filter="fade">
                                      <p:cBhvr>
                                        <p:cTn id="106"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195736" y="1633364"/>
            <a:ext cx="4392488"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150000"/>
              </a:lnSpc>
            </a:pPr>
            <a:r>
              <a:rPr lang="ar-EG" sz="3200" b="1" dirty="0">
                <a:solidFill>
                  <a:schemeClr val="tx1"/>
                </a:solidFill>
                <a:latin typeface="Arial" pitchFamily="34" charset="0"/>
                <a:ea typeface="SimSun" pitchFamily="2" charset="-122"/>
              </a:rPr>
              <a:t>الأشكال الخمسة للاعتقاد التي تؤثر علي التصرفات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138518341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 في أثناء الإقناع</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توضيح الفكرة بالقدر الذي يزيل اللبس عنها </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المنطقية والتدرج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العناية بحاجات الطرف الآخر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تفعيل أثر المشاعر </a:t>
              </a:r>
              <a:endParaRPr lang="zh-CN" altLang="en-US" sz="2400" b="1" dirty="0">
                <a:solidFill>
                  <a:srgbClr val="FFFFFF"/>
                </a:solidFill>
              </a:endParaRPr>
            </a:p>
          </p:txBody>
        </p:sp>
      </p:grpSp>
    </p:spTree>
    <p:extLst>
      <p:ext uri="{BB962C8B-B14F-4D97-AF65-F5344CB8AC3E}">
        <p14:creationId xmlns:p14="http://schemas.microsoft.com/office/powerpoint/2010/main" xmlns="" val="413842831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بعد الإقناع</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921396"/>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دحض الشبهات والرد على الاعتراضات </a:t>
              </a:r>
            </a:p>
          </p:txBody>
        </p:sp>
      </p:grpSp>
      <p:grpSp>
        <p:nvGrpSpPr>
          <p:cNvPr id="13" name="Group 6"/>
          <p:cNvGrpSpPr>
            <a:grpSpLocks/>
          </p:cNvGrpSpPr>
          <p:nvPr/>
        </p:nvGrpSpPr>
        <p:grpSpPr bwMode="auto">
          <a:xfrm>
            <a:off x="1187626" y="2785492"/>
            <a:ext cx="6768750" cy="104742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5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التأكد من درجة الإقتناع من خلال إخبار الطرف الآخر أو مشاركته في الجواب </a:t>
              </a:r>
              <a:r>
                <a:rPr lang="ar-EG" altLang="zh-CN" sz="2400" b="1" dirty="0" smtClean="0">
                  <a:solidFill>
                    <a:srgbClr val="FFFFFF"/>
                  </a:solidFill>
                </a:rPr>
                <a:t>عن </a:t>
              </a:r>
              <a:r>
                <a:rPr lang="ar-EG" altLang="zh-CN" sz="2400" b="1" dirty="0">
                  <a:solidFill>
                    <a:srgbClr val="FFFFFF"/>
                  </a:solidFill>
                </a:rPr>
                <a:t>الاعتراضات </a:t>
              </a:r>
            </a:p>
          </p:txBody>
        </p:sp>
      </p:grpSp>
      <p:grpSp>
        <p:nvGrpSpPr>
          <p:cNvPr id="23" name="Group 11"/>
          <p:cNvGrpSpPr>
            <a:grpSpLocks/>
          </p:cNvGrpSpPr>
          <p:nvPr/>
        </p:nvGrpSpPr>
        <p:grpSpPr bwMode="auto">
          <a:xfrm>
            <a:off x="1290638" y="4153644"/>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التفعيل السلوكي المباشر </a:t>
              </a:r>
              <a:endParaRPr lang="zh-CN" altLang="en-US" sz="2400" b="1" dirty="0">
                <a:solidFill>
                  <a:srgbClr val="FFFFFF"/>
                </a:solidFill>
              </a:endParaRPr>
            </a:p>
          </p:txBody>
        </p:sp>
      </p:grpSp>
    </p:spTree>
    <p:extLst>
      <p:ext uri="{BB962C8B-B14F-4D97-AF65-F5344CB8AC3E}">
        <p14:creationId xmlns:p14="http://schemas.microsoft.com/office/powerpoint/2010/main" xmlns="" val="17493297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قواعد الإقناع</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أن يكون القيام خالصاً لله سبحانه وتعالى لا يشوبه حظ نفس </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الالتجاء لله بطلب العون والتوفيق ووضوح الحق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وجود متطلبات الإقناع الرئيسة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معرفة شخصية المتلقي وقيمه واحتياجاته مع تحديد ترتيبها </a:t>
              </a:r>
              <a:endParaRPr lang="zh-CN" altLang="en-US" sz="2400" b="1" dirty="0">
                <a:solidFill>
                  <a:srgbClr val="FFFFFF"/>
                </a:solidFill>
              </a:endParaRPr>
            </a:p>
          </p:txBody>
        </p:sp>
      </p:grpSp>
    </p:spTree>
    <p:extLst>
      <p:ext uri="{BB962C8B-B14F-4D97-AF65-F5344CB8AC3E}">
        <p14:creationId xmlns:p14="http://schemas.microsoft.com/office/powerpoint/2010/main" xmlns="" val="24054908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قواعد الإقناع</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الابتعاد عن الجدل والتحدي واتهام النوايا </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394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rPr>
                <a:t>إذا كنت ستطرح فكرة في محيط ما : فروج لها عند أركان ذلك المحيط قبل البدء بنشرها </a:t>
              </a:r>
              <a:endParaRPr lang="zh-CN" altLang="en-US"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تعلم أن تقارن بين حالين ومسلكين لتعزيز فكرتك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حدد مسبقاً متى وكيف تنهي حديثك </a:t>
              </a:r>
              <a:endParaRPr lang="zh-CN" altLang="en-US" sz="2400" b="1" dirty="0">
                <a:solidFill>
                  <a:srgbClr val="FFFFFF"/>
                </a:solidFill>
              </a:endParaRPr>
            </a:p>
          </p:txBody>
        </p:sp>
      </p:grpSp>
    </p:spTree>
    <p:extLst>
      <p:ext uri="{BB962C8B-B14F-4D97-AF65-F5344CB8AC3E}">
        <p14:creationId xmlns:p14="http://schemas.microsoft.com/office/powerpoint/2010/main" xmlns="" val="173941771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عوائق الإقناع</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الاستبداد والتسلط</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كثرة الأفكار مما يربك الذهن</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تذبذب مستوى القناعة أو ضعف أداء الرسالة من قبل المصدر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الاعتقاد الخاطئ بصعوبة التغيير أو استحالته </a:t>
              </a:r>
              <a:endParaRPr lang="zh-CN" altLang="en-US" sz="2400" b="1" dirty="0">
                <a:solidFill>
                  <a:srgbClr val="FFFFFF"/>
                </a:solidFill>
              </a:endParaRPr>
            </a:p>
          </p:txBody>
        </p:sp>
      </p:grpSp>
    </p:spTree>
    <p:extLst>
      <p:ext uri="{BB962C8B-B14F-4D97-AF65-F5344CB8AC3E}">
        <p14:creationId xmlns:p14="http://schemas.microsoft.com/office/powerpoint/2010/main" xmlns="" val="418142070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وقفات مهمة</a:t>
            </a:r>
          </a:p>
        </p:txBody>
      </p:sp>
      <p:sp>
        <p:nvSpPr>
          <p:cNvPr id="17" name="Rounded Rectangle 16"/>
          <p:cNvSpPr/>
          <p:nvPr/>
        </p:nvSpPr>
        <p:spPr bwMode="auto">
          <a:xfrm>
            <a:off x="755576" y="1417340"/>
            <a:ext cx="7560840" cy="576064"/>
          </a:xfrm>
          <a:prstGeom prst="roundRect">
            <a:avLst/>
          </a:prstGeom>
          <a:ln>
            <a:headEnd type="none" w="med" len="med"/>
            <a:tailEnd type="none" w="med" len="med"/>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ماكان الرفق في شيء إلا زانه </a:t>
            </a:r>
          </a:p>
        </p:txBody>
      </p:sp>
      <p:sp>
        <p:nvSpPr>
          <p:cNvPr id="4" name="Rounded Rectangle 3"/>
          <p:cNvSpPr/>
          <p:nvPr/>
        </p:nvSpPr>
        <p:spPr bwMode="auto">
          <a:xfrm>
            <a:off x="755576" y="2281436"/>
            <a:ext cx="7560840" cy="936104"/>
          </a:xfrm>
          <a:prstGeom prst="roundRect">
            <a:avLst/>
          </a:prstGeom>
          <a:ln>
            <a:headEnd type="none" w="med" len="med"/>
            <a:tailEnd type="none" w="med" len="med"/>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الصدق في الحديث خلة حميدة يكافئ عليها الصادق حتى لو كان في حديثه ما لا ينبغي </a:t>
            </a:r>
            <a:r>
              <a:rPr lang="ar-EG" sz="2400" b="1" dirty="0" smtClean="0"/>
              <a:t>؛ </a:t>
            </a:r>
            <a:r>
              <a:rPr lang="ar-EG" sz="2400" b="1" dirty="0"/>
              <a:t>فلا تعارض بين تصحيح الخطأ ومكافأة الصادق </a:t>
            </a:r>
          </a:p>
        </p:txBody>
      </p:sp>
      <p:sp>
        <p:nvSpPr>
          <p:cNvPr id="5" name="Rounded Rectangle 4"/>
          <p:cNvSpPr/>
          <p:nvPr/>
        </p:nvSpPr>
        <p:spPr bwMode="auto">
          <a:xfrm>
            <a:off x="755576" y="3505572"/>
            <a:ext cx="7560840" cy="1296144"/>
          </a:xfrm>
          <a:prstGeom prst="roundRect">
            <a:avLst/>
          </a:prstGeom>
          <a:ln>
            <a:headEnd type="none" w="med" len="med"/>
            <a:tailEnd type="none" w="med" len="med"/>
          </a:ln>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سوف تمتلك مهارة الإقناع بدراية وتمكن من خلال متانة المعرفة </a:t>
            </a:r>
            <a:r>
              <a:rPr lang="ar-EG" sz="2400" b="1" dirty="0" smtClean="0"/>
              <a:t/>
            </a:r>
            <a:br>
              <a:rPr lang="ar-EG" sz="2400" b="1" dirty="0" smtClean="0"/>
            </a:br>
            <a:r>
              <a:rPr lang="ar-EG" sz="2400" b="1" dirty="0" smtClean="0"/>
              <a:t>وسلامة </a:t>
            </a:r>
            <a:r>
              <a:rPr lang="ar-EG" sz="2400" b="1" dirty="0"/>
              <a:t>الممارسة؛ وإذا </a:t>
            </a:r>
            <a:r>
              <a:rPr lang="ar-EG" sz="2400" b="1" dirty="0" smtClean="0"/>
              <a:t>وجدت </a:t>
            </a:r>
            <a:r>
              <a:rPr lang="ar-EG" sz="2400" b="1" dirty="0"/>
              <a:t>الموهبة فخير على خير وإلا فالمقدرة وحدها تفي بالغرض</a:t>
            </a:r>
          </a:p>
        </p:txBody>
      </p:sp>
    </p:spTree>
    <p:extLst>
      <p:ext uri="{BB962C8B-B14F-4D97-AF65-F5344CB8AC3E}">
        <p14:creationId xmlns:p14="http://schemas.microsoft.com/office/powerpoint/2010/main" xmlns="" val="124227335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P spid="4" grpId="0" animBg="1"/>
      <p:bldP spid="5" grpId="0"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bwMode="auto">
          <a:xfrm>
            <a:off x="1907704" y="2137420"/>
            <a:ext cx="5112568"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r>
              <a:rPr lang="ar-EG" sz="4000" b="1" dirty="0"/>
              <a:t>هذه بعض القواعد في مهارة إقناع الآخرين </a:t>
            </a:r>
          </a:p>
        </p:txBody>
      </p:sp>
    </p:spTree>
    <p:extLst>
      <p:ext uri="{BB962C8B-B14F-4D97-AF65-F5344CB8AC3E}">
        <p14:creationId xmlns:p14="http://schemas.microsoft.com/office/powerpoint/2010/main" xmlns="" val="106148297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2"/>
          <p:cNvGrpSpPr>
            <a:grpSpLocks/>
          </p:cNvGrpSpPr>
          <p:nvPr/>
        </p:nvGrpSpPr>
        <p:grpSpPr bwMode="auto">
          <a:xfrm>
            <a:off x="1357313" y="1119188"/>
            <a:ext cx="1036637" cy="1036637"/>
            <a:chOff x="0" y="0"/>
            <a:chExt cx="1036637" cy="1036637"/>
          </a:xfrm>
        </p:grpSpPr>
        <p:sp>
          <p:nvSpPr>
            <p:cNvPr id="9263" name="空心弧 2"/>
            <p:cNvSpPr>
              <a:spLocks noChangeAspect="1"/>
            </p:cNvSpPr>
            <p:nvPr/>
          </p:nvSpPr>
          <p:spPr bwMode="auto">
            <a:xfrm>
              <a:off x="0" y="0"/>
              <a:ext cx="1036637" cy="1036637"/>
            </a:xfrm>
            <a:custGeom>
              <a:avLst/>
              <a:gdLst>
                <a:gd name="T0" fmla="*/ 1036636 w 1036637"/>
                <a:gd name="T1" fmla="*/ 519065 h 1036637"/>
                <a:gd name="T2" fmla="*/ 517884 w 1036637"/>
                <a:gd name="T3" fmla="*/ 1036637 h 1036637"/>
                <a:gd name="T4" fmla="*/ -2 w 1036637"/>
                <a:gd name="T5" fmla="*/ 518198 h 1036637"/>
                <a:gd name="T6" fmla="*/ 518124 w 1036637"/>
                <a:gd name="T7" fmla="*/ -1 h 1036637"/>
                <a:gd name="T8" fmla="*/ 518223 w 1036637"/>
                <a:gd name="T9" fmla="*/ 261025 h 1036637"/>
                <a:gd name="T10" fmla="*/ 261026 w 1036637"/>
                <a:gd name="T11" fmla="*/ 518258 h 1036637"/>
                <a:gd name="T12" fmla="*/ 518104 w 1036637"/>
                <a:gd name="T13" fmla="*/ 775610 h 1036637"/>
                <a:gd name="T14" fmla="*/ 775612 w 1036637"/>
                <a:gd name="T15" fmla="*/ 518688 h 1036637"/>
                <a:gd name="T16" fmla="*/ 1036636 w 1036637"/>
                <a:gd name="T17" fmla="*/ 519065 h 10366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6637" h="1036637">
                  <a:moveTo>
                    <a:pt x="1036636" y="519065"/>
                  </a:moveTo>
                  <a:cubicBezTo>
                    <a:pt x="1036224" y="805202"/>
                    <a:pt x="804021" y="1036876"/>
                    <a:pt x="517884" y="1036637"/>
                  </a:cubicBezTo>
                  <a:cubicBezTo>
                    <a:pt x="231747" y="1036398"/>
                    <a:pt x="-68" y="804335"/>
                    <a:pt x="-2" y="518198"/>
                  </a:cubicBezTo>
                  <a:cubicBezTo>
                    <a:pt x="64" y="232061"/>
                    <a:pt x="231986" y="106"/>
                    <a:pt x="518124" y="-1"/>
                  </a:cubicBezTo>
                  <a:cubicBezTo>
                    <a:pt x="518157" y="87008"/>
                    <a:pt x="518190" y="174016"/>
                    <a:pt x="518223" y="261025"/>
                  </a:cubicBezTo>
                  <a:cubicBezTo>
                    <a:pt x="376185" y="261078"/>
                    <a:pt x="261059" y="376220"/>
                    <a:pt x="261026" y="518258"/>
                  </a:cubicBezTo>
                  <a:cubicBezTo>
                    <a:pt x="260993" y="660296"/>
                    <a:pt x="376066" y="775492"/>
                    <a:pt x="518104" y="775610"/>
                  </a:cubicBezTo>
                  <a:cubicBezTo>
                    <a:pt x="660142" y="775729"/>
                    <a:pt x="775407" y="660726"/>
                    <a:pt x="775612" y="518688"/>
                  </a:cubicBezTo>
                  <a:lnTo>
                    <a:pt x="1036636" y="519065"/>
                  </a:lnTo>
                  <a:close/>
                </a:path>
              </a:pathLst>
            </a:custGeom>
            <a:solidFill>
              <a:srgbClr val="7F7F7F">
                <a:alpha val="79999"/>
              </a:srgbClr>
            </a:solidFill>
            <a:ln w="25400" cmpd="sng">
              <a:solidFill>
                <a:srgbClr val="7F7F7F"/>
              </a:solidFill>
              <a:round/>
              <a:headEnd/>
              <a:tailEnd/>
            </a:ln>
          </p:spPr>
          <p:txBody>
            <a:bodyPr wrap="none" anchor="ctr"/>
            <a:lstStyle/>
            <a:p>
              <a:endParaRPr lang="ar-EG">
                <a:solidFill>
                  <a:srgbClr val="000000"/>
                </a:solidFill>
              </a:endParaRPr>
            </a:p>
          </p:txBody>
        </p:sp>
        <p:sp>
          <p:nvSpPr>
            <p:cNvPr id="9264" name="空心弧 3"/>
            <p:cNvSpPr>
              <a:spLocks noChangeAspect="1"/>
            </p:cNvSpPr>
            <p:nvPr/>
          </p:nvSpPr>
          <p:spPr bwMode="auto">
            <a:xfrm>
              <a:off x="0" y="0"/>
              <a:ext cx="1036637" cy="1036637"/>
            </a:xfrm>
            <a:custGeom>
              <a:avLst/>
              <a:gdLst>
                <a:gd name="T0" fmla="*/ 519555 w 1036637"/>
                <a:gd name="T1" fmla="*/ 1 h 1036637"/>
                <a:gd name="T2" fmla="*/ 1036638 w 1036637"/>
                <a:gd name="T3" fmla="*/ 518319 h 1036637"/>
                <a:gd name="T4" fmla="*/ 777478 w 1036637"/>
                <a:gd name="T5" fmla="*/ 518319 h 1036637"/>
                <a:gd name="T6" fmla="*/ 518937 w 1036637"/>
                <a:gd name="T7" fmla="*/ 259161 h 1036637"/>
                <a:gd name="T8" fmla="*/ 519555 w 1036637"/>
                <a:gd name="T9" fmla="*/ 1 h 10366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6637" h="1036637">
                  <a:moveTo>
                    <a:pt x="519555" y="1"/>
                  </a:moveTo>
                  <a:cubicBezTo>
                    <a:pt x="805331" y="682"/>
                    <a:pt x="1036638" y="232541"/>
                    <a:pt x="1036638" y="518319"/>
                  </a:cubicBezTo>
                  <a:lnTo>
                    <a:pt x="777478" y="518319"/>
                  </a:lnTo>
                  <a:cubicBezTo>
                    <a:pt x="777478" y="375431"/>
                    <a:pt x="661825" y="259501"/>
                    <a:pt x="518937" y="259161"/>
                  </a:cubicBezTo>
                  <a:lnTo>
                    <a:pt x="519555" y="1"/>
                  </a:lnTo>
                  <a:close/>
                </a:path>
              </a:pathLst>
            </a:custGeom>
            <a:solidFill>
              <a:srgbClr val="22BAD8">
                <a:alpha val="79999"/>
              </a:srgbClr>
            </a:solidFill>
            <a:ln w="25400" cmpd="sng">
              <a:solidFill>
                <a:srgbClr val="1E8FB2"/>
              </a:solidFill>
              <a:round/>
              <a:headEnd/>
              <a:tailEnd/>
            </a:ln>
          </p:spPr>
          <p:txBody>
            <a:bodyPr wrap="none" anchor="ctr"/>
            <a:lstStyle/>
            <a:p>
              <a:endParaRPr lang="ar-EG">
                <a:solidFill>
                  <a:srgbClr val="000000"/>
                </a:solidFill>
              </a:endParaRPr>
            </a:p>
          </p:txBody>
        </p:sp>
        <p:sp>
          <p:nvSpPr>
            <p:cNvPr id="2" name="Rectangle 13"/>
            <p:cNvSpPr>
              <a:spLocks noChangeArrowheads="1"/>
            </p:cNvSpPr>
            <p:nvPr/>
          </p:nvSpPr>
          <p:spPr bwMode="auto">
            <a:xfrm>
              <a:off x="231775" y="350837"/>
              <a:ext cx="642937" cy="360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a:solidFill>
                    <a:srgbClr val="404040"/>
                  </a:solidFill>
                  <a:latin typeface="Microsoft YaHei" pitchFamily="34" charset="-122"/>
                  <a:ea typeface="Microsoft YaHei" pitchFamily="34" charset="-122"/>
                </a:rPr>
                <a:t>1.</a:t>
              </a:r>
              <a:endParaRPr lang="zh-CN" altLang="en-US" sz="2000">
                <a:solidFill>
                  <a:srgbClr val="404040"/>
                </a:solidFill>
                <a:latin typeface="Microsoft YaHei" pitchFamily="34" charset="-122"/>
                <a:ea typeface="Microsoft YaHei" pitchFamily="34" charset="-122"/>
              </a:endParaRPr>
            </a:p>
          </p:txBody>
        </p:sp>
      </p:grpSp>
      <p:grpSp>
        <p:nvGrpSpPr>
          <p:cNvPr id="9222" name="Group 6"/>
          <p:cNvGrpSpPr>
            <a:grpSpLocks/>
          </p:cNvGrpSpPr>
          <p:nvPr/>
        </p:nvGrpSpPr>
        <p:grpSpPr bwMode="auto">
          <a:xfrm>
            <a:off x="3154363" y="1119188"/>
            <a:ext cx="1036637" cy="1036637"/>
            <a:chOff x="0" y="0"/>
            <a:chExt cx="1036637" cy="1036637"/>
          </a:xfrm>
        </p:grpSpPr>
        <p:sp>
          <p:nvSpPr>
            <p:cNvPr id="3" name="空心弧 4"/>
            <p:cNvSpPr>
              <a:spLocks noChangeAspect="1"/>
            </p:cNvSpPr>
            <p:nvPr/>
          </p:nvSpPr>
          <p:spPr bwMode="auto">
            <a:xfrm>
              <a:off x="0" y="0"/>
              <a:ext cx="1036637" cy="1036637"/>
            </a:xfrm>
            <a:custGeom>
              <a:avLst/>
              <a:gdLst>
                <a:gd name="T0" fmla="*/ 517825 w 1036637"/>
                <a:gd name="T1" fmla="*/ 1036637 h 1036637"/>
                <a:gd name="T2" fmla="*/ 0 w 1036637"/>
                <a:gd name="T3" fmla="*/ 518168 h 1036637"/>
                <a:gd name="T4" fmla="*/ 518126 w 1036637"/>
                <a:gd name="T5" fmla="*/ -1 h 1036637"/>
                <a:gd name="T6" fmla="*/ 518223 w 1036637"/>
                <a:gd name="T7" fmla="*/ 261025 h 1036637"/>
                <a:gd name="T8" fmla="*/ 261026 w 1036637"/>
                <a:gd name="T9" fmla="*/ 518243 h 1036637"/>
                <a:gd name="T10" fmla="*/ 518074 w 1036637"/>
                <a:gd name="T11" fmla="*/ 775610 h 1036637"/>
                <a:gd name="T12" fmla="*/ 517825 w 1036637"/>
                <a:gd name="T13" fmla="*/ 1036637 h 1036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6637" h="1036637">
                  <a:moveTo>
                    <a:pt x="517825" y="1036637"/>
                  </a:moveTo>
                  <a:cubicBezTo>
                    <a:pt x="231700" y="1036365"/>
                    <a:pt x="-83" y="804294"/>
                    <a:pt x="0" y="518168"/>
                  </a:cubicBezTo>
                  <a:cubicBezTo>
                    <a:pt x="83" y="232042"/>
                    <a:pt x="232000" y="106"/>
                    <a:pt x="518126" y="-1"/>
                  </a:cubicBezTo>
                  <a:cubicBezTo>
                    <a:pt x="518158" y="87008"/>
                    <a:pt x="518191" y="174016"/>
                    <a:pt x="518223" y="261025"/>
                  </a:cubicBezTo>
                  <a:cubicBezTo>
                    <a:pt x="376191" y="261078"/>
                    <a:pt x="261067" y="376211"/>
                    <a:pt x="261026" y="518243"/>
                  </a:cubicBezTo>
                  <a:cubicBezTo>
                    <a:pt x="260985" y="660275"/>
                    <a:pt x="376042" y="775475"/>
                    <a:pt x="518074" y="775610"/>
                  </a:cubicBezTo>
                  <a:lnTo>
                    <a:pt x="517825" y="1036637"/>
                  </a:lnTo>
                  <a:close/>
                </a:path>
              </a:pathLst>
            </a:custGeom>
            <a:solidFill>
              <a:srgbClr val="7F7F7F">
                <a:alpha val="79999"/>
              </a:srgbClr>
            </a:solidFill>
            <a:ln w="25400" cmpd="sng">
              <a:solidFill>
                <a:srgbClr val="7F7F7F"/>
              </a:solidFill>
              <a:round/>
              <a:headEnd/>
              <a:tailEnd/>
            </a:ln>
          </p:spPr>
          <p:txBody>
            <a:bodyPr wrap="none" anchor="ctr"/>
            <a:lstStyle/>
            <a:p>
              <a:endParaRPr lang="ar-EG">
                <a:solidFill>
                  <a:srgbClr val="000000"/>
                </a:solidFill>
              </a:endParaRPr>
            </a:p>
          </p:txBody>
        </p:sp>
        <p:sp>
          <p:nvSpPr>
            <p:cNvPr id="9261" name="空心弧 5"/>
            <p:cNvSpPr>
              <a:spLocks noChangeAspect="1"/>
            </p:cNvSpPr>
            <p:nvPr/>
          </p:nvSpPr>
          <p:spPr bwMode="auto">
            <a:xfrm>
              <a:off x="0" y="0"/>
              <a:ext cx="1036637" cy="1036637"/>
            </a:xfrm>
            <a:custGeom>
              <a:avLst/>
              <a:gdLst>
                <a:gd name="T0" fmla="*/ 519555 w 1036637"/>
                <a:gd name="T1" fmla="*/ 1 h 1036637"/>
                <a:gd name="T2" fmla="*/ 1036638 w 1036637"/>
                <a:gd name="T3" fmla="*/ 518044 h 1036637"/>
                <a:gd name="T4" fmla="*/ 520105 w 1036637"/>
                <a:gd name="T5" fmla="*/ 1036635 h 1036637"/>
                <a:gd name="T6" fmla="*/ 519201 w 1036637"/>
                <a:gd name="T7" fmla="*/ 774314 h 1036637"/>
                <a:gd name="T8" fmla="*/ 774317 w 1036637"/>
                <a:gd name="T9" fmla="*/ 518182 h 1036637"/>
                <a:gd name="T10" fmla="*/ 518930 w 1036637"/>
                <a:gd name="T11" fmla="*/ 262321 h 1036637"/>
                <a:gd name="T12" fmla="*/ 519555 w 1036637"/>
                <a:gd name="T13" fmla="*/ 1 h 1036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6637" h="1036637">
                  <a:moveTo>
                    <a:pt x="519555" y="1"/>
                  </a:moveTo>
                  <a:cubicBezTo>
                    <a:pt x="805224" y="682"/>
                    <a:pt x="1036486" y="232374"/>
                    <a:pt x="1036638" y="518044"/>
                  </a:cubicBezTo>
                  <a:cubicBezTo>
                    <a:pt x="1036790" y="803714"/>
                    <a:pt x="805773" y="1035651"/>
                    <a:pt x="520105" y="1036635"/>
                  </a:cubicBezTo>
                  <a:cubicBezTo>
                    <a:pt x="519804" y="949195"/>
                    <a:pt x="519502" y="861754"/>
                    <a:pt x="519201" y="774314"/>
                  </a:cubicBezTo>
                  <a:cubicBezTo>
                    <a:pt x="660293" y="773828"/>
                    <a:pt x="774392" y="659274"/>
                    <a:pt x="774317" y="518182"/>
                  </a:cubicBezTo>
                  <a:cubicBezTo>
                    <a:pt x="774242" y="377090"/>
                    <a:pt x="660022" y="262657"/>
                    <a:pt x="518930" y="262321"/>
                  </a:cubicBezTo>
                  <a:cubicBezTo>
                    <a:pt x="519138" y="174881"/>
                    <a:pt x="519347" y="87441"/>
                    <a:pt x="519555" y="1"/>
                  </a:cubicBezTo>
                  <a:close/>
                </a:path>
              </a:pathLst>
            </a:custGeom>
            <a:solidFill>
              <a:srgbClr val="22BAD8">
                <a:alpha val="79999"/>
              </a:srgbClr>
            </a:solidFill>
            <a:ln w="25400" cmpd="sng">
              <a:solidFill>
                <a:srgbClr val="1E8FB2"/>
              </a:solidFill>
              <a:round/>
              <a:headEnd/>
              <a:tailEnd/>
            </a:ln>
          </p:spPr>
          <p:txBody>
            <a:bodyPr wrap="none" anchor="ctr"/>
            <a:lstStyle/>
            <a:p>
              <a:endParaRPr lang="ar-EG">
                <a:solidFill>
                  <a:srgbClr val="000000"/>
                </a:solidFill>
              </a:endParaRPr>
            </a:p>
          </p:txBody>
        </p:sp>
        <p:sp>
          <p:nvSpPr>
            <p:cNvPr id="9262" name="Rectangle 13"/>
            <p:cNvSpPr>
              <a:spLocks noChangeArrowheads="1"/>
            </p:cNvSpPr>
            <p:nvPr/>
          </p:nvSpPr>
          <p:spPr bwMode="auto">
            <a:xfrm>
              <a:off x="231775" y="350837"/>
              <a:ext cx="642937" cy="360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a:solidFill>
                    <a:srgbClr val="404040"/>
                  </a:solidFill>
                  <a:latin typeface="Microsoft YaHei" pitchFamily="34" charset="-122"/>
                  <a:ea typeface="Microsoft YaHei" pitchFamily="34" charset="-122"/>
                </a:rPr>
                <a:t>2.</a:t>
              </a:r>
              <a:endParaRPr lang="zh-CN" altLang="en-US" sz="2000">
                <a:solidFill>
                  <a:srgbClr val="404040"/>
                </a:solidFill>
                <a:latin typeface="Microsoft YaHei" pitchFamily="34" charset="-122"/>
                <a:ea typeface="Microsoft YaHei" pitchFamily="34" charset="-122"/>
              </a:endParaRPr>
            </a:p>
          </p:txBody>
        </p:sp>
      </p:grpSp>
      <p:grpSp>
        <p:nvGrpSpPr>
          <p:cNvPr id="9226" name="Group 10"/>
          <p:cNvGrpSpPr>
            <a:grpSpLocks/>
          </p:cNvGrpSpPr>
          <p:nvPr/>
        </p:nvGrpSpPr>
        <p:grpSpPr bwMode="auto">
          <a:xfrm>
            <a:off x="4953000" y="1119188"/>
            <a:ext cx="1036638" cy="1036637"/>
            <a:chOff x="0" y="0"/>
            <a:chExt cx="1036638" cy="1036637"/>
          </a:xfrm>
        </p:grpSpPr>
        <p:sp>
          <p:nvSpPr>
            <p:cNvPr id="9257" name="空心弧 6"/>
            <p:cNvSpPr>
              <a:spLocks noChangeAspect="1"/>
            </p:cNvSpPr>
            <p:nvPr/>
          </p:nvSpPr>
          <p:spPr bwMode="auto">
            <a:xfrm>
              <a:off x="0" y="0"/>
              <a:ext cx="1036638" cy="1036637"/>
            </a:xfrm>
            <a:custGeom>
              <a:avLst/>
              <a:gdLst>
                <a:gd name="T0" fmla="*/ 1 w 1036638"/>
                <a:gd name="T1" fmla="*/ 519417 h 1036637"/>
                <a:gd name="T2" fmla="*/ 151355 w 1036638"/>
                <a:gd name="T3" fmla="*/ 152268 h 1036637"/>
                <a:gd name="T4" fmla="*/ 518125 w 1036638"/>
                <a:gd name="T5" fmla="*/ -1 h 1036637"/>
                <a:gd name="T6" fmla="*/ 518223 w 1036638"/>
                <a:gd name="T7" fmla="*/ 261025 h 1036637"/>
                <a:gd name="T8" fmla="*/ 336158 w 1036638"/>
                <a:gd name="T9" fmla="*/ 336611 h 1036637"/>
                <a:gd name="T10" fmla="*/ 261025 w 1036638"/>
                <a:gd name="T11" fmla="*/ 518864 h 1036637"/>
                <a:gd name="T12" fmla="*/ 1 w 1036638"/>
                <a:gd name="T13" fmla="*/ 519417 h 1036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6638" h="1036637">
                  <a:moveTo>
                    <a:pt x="1" y="519417"/>
                  </a:moveTo>
                  <a:cubicBezTo>
                    <a:pt x="-291" y="381794"/>
                    <a:pt x="54162" y="249704"/>
                    <a:pt x="151355" y="152268"/>
                  </a:cubicBezTo>
                  <a:cubicBezTo>
                    <a:pt x="248548" y="54832"/>
                    <a:pt x="380502" y="50"/>
                    <a:pt x="518125" y="-1"/>
                  </a:cubicBezTo>
                  <a:cubicBezTo>
                    <a:pt x="518158" y="87008"/>
                    <a:pt x="518190" y="174016"/>
                    <a:pt x="518223" y="261025"/>
                  </a:cubicBezTo>
                  <a:cubicBezTo>
                    <a:pt x="449907" y="261050"/>
                    <a:pt x="384405" y="288244"/>
                    <a:pt x="336158" y="336611"/>
                  </a:cubicBezTo>
                  <a:cubicBezTo>
                    <a:pt x="287911" y="384978"/>
                    <a:pt x="260880" y="450547"/>
                    <a:pt x="261025" y="518864"/>
                  </a:cubicBezTo>
                  <a:lnTo>
                    <a:pt x="1" y="519417"/>
                  </a:lnTo>
                  <a:close/>
                </a:path>
              </a:pathLst>
            </a:custGeom>
            <a:solidFill>
              <a:srgbClr val="7F7F7F">
                <a:alpha val="79999"/>
              </a:srgbClr>
            </a:solidFill>
            <a:ln w="25400" cmpd="sng">
              <a:solidFill>
                <a:srgbClr val="7F7F7F"/>
              </a:solidFill>
              <a:round/>
              <a:headEnd/>
              <a:tailEnd/>
            </a:ln>
          </p:spPr>
          <p:txBody>
            <a:bodyPr wrap="none" anchor="ctr"/>
            <a:lstStyle/>
            <a:p>
              <a:endParaRPr lang="ar-EG">
                <a:solidFill>
                  <a:srgbClr val="000000"/>
                </a:solidFill>
              </a:endParaRPr>
            </a:p>
          </p:txBody>
        </p:sp>
        <p:sp>
          <p:nvSpPr>
            <p:cNvPr id="9258" name="空心弧 7"/>
            <p:cNvSpPr>
              <a:spLocks noChangeAspect="1"/>
            </p:cNvSpPr>
            <p:nvPr/>
          </p:nvSpPr>
          <p:spPr bwMode="auto">
            <a:xfrm>
              <a:off x="0" y="0"/>
              <a:ext cx="1036638" cy="1036637"/>
            </a:xfrm>
            <a:custGeom>
              <a:avLst/>
              <a:gdLst>
                <a:gd name="T0" fmla="*/ 519555 w 1036638"/>
                <a:gd name="T1" fmla="*/ 1 h 1036637"/>
                <a:gd name="T2" fmla="*/ 1036637 w 1036638"/>
                <a:gd name="T3" fmla="*/ 519142 h 1036637"/>
                <a:gd name="T4" fmla="*/ 517907 w 1036638"/>
                <a:gd name="T5" fmla="*/ 1036637 h 1036637"/>
                <a:gd name="T6" fmla="*/ 0 w 1036638"/>
                <a:gd name="T7" fmla="*/ 518318 h 1036637"/>
                <a:gd name="T8" fmla="*/ 260922 w 1036638"/>
                <a:gd name="T9" fmla="*/ 518319 h 1036637"/>
                <a:gd name="T10" fmla="*/ 518114 w 1036638"/>
                <a:gd name="T11" fmla="*/ 775716 h 1036637"/>
                <a:gd name="T12" fmla="*/ 775715 w 1036638"/>
                <a:gd name="T13" fmla="*/ 518728 h 1036637"/>
                <a:gd name="T14" fmla="*/ 518932 w 1036638"/>
                <a:gd name="T15" fmla="*/ 260923 h 1036637"/>
                <a:gd name="T16" fmla="*/ 519555 w 1036638"/>
                <a:gd name="T17" fmla="*/ 1 h 10366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6638" h="1036637">
                  <a:moveTo>
                    <a:pt x="519555" y="1"/>
                  </a:moveTo>
                  <a:cubicBezTo>
                    <a:pt x="805653" y="683"/>
                    <a:pt x="1037092" y="233044"/>
                    <a:pt x="1036637" y="519142"/>
                  </a:cubicBezTo>
                  <a:cubicBezTo>
                    <a:pt x="1036182" y="805240"/>
                    <a:pt x="804005" y="1036864"/>
                    <a:pt x="517907" y="1036637"/>
                  </a:cubicBezTo>
                  <a:cubicBezTo>
                    <a:pt x="231808" y="1036410"/>
                    <a:pt x="0" y="804417"/>
                    <a:pt x="0" y="518318"/>
                  </a:cubicBezTo>
                  <a:lnTo>
                    <a:pt x="260922" y="518319"/>
                  </a:lnTo>
                  <a:cubicBezTo>
                    <a:pt x="260922" y="660396"/>
                    <a:pt x="376038" y="775603"/>
                    <a:pt x="518114" y="775716"/>
                  </a:cubicBezTo>
                  <a:cubicBezTo>
                    <a:pt x="660190" y="775829"/>
                    <a:pt x="775489" y="660805"/>
                    <a:pt x="775715" y="518728"/>
                  </a:cubicBezTo>
                  <a:cubicBezTo>
                    <a:pt x="775941" y="376652"/>
                    <a:pt x="661008" y="261261"/>
                    <a:pt x="518932" y="260923"/>
                  </a:cubicBezTo>
                  <a:cubicBezTo>
                    <a:pt x="519140" y="173949"/>
                    <a:pt x="519347" y="86975"/>
                    <a:pt x="519555" y="1"/>
                  </a:cubicBezTo>
                  <a:close/>
                </a:path>
              </a:pathLst>
            </a:custGeom>
            <a:solidFill>
              <a:srgbClr val="22BAD8">
                <a:alpha val="79999"/>
              </a:srgbClr>
            </a:solidFill>
            <a:ln w="25400" cmpd="sng">
              <a:solidFill>
                <a:srgbClr val="1E8FB2"/>
              </a:solidFill>
              <a:round/>
              <a:headEnd/>
              <a:tailEnd/>
            </a:ln>
          </p:spPr>
          <p:txBody>
            <a:bodyPr wrap="none" anchor="ctr"/>
            <a:lstStyle/>
            <a:p>
              <a:endParaRPr lang="ar-EG">
                <a:solidFill>
                  <a:srgbClr val="000000"/>
                </a:solidFill>
              </a:endParaRPr>
            </a:p>
          </p:txBody>
        </p:sp>
        <p:sp>
          <p:nvSpPr>
            <p:cNvPr id="9259" name="Rectangle 13"/>
            <p:cNvSpPr>
              <a:spLocks noChangeArrowheads="1"/>
            </p:cNvSpPr>
            <p:nvPr/>
          </p:nvSpPr>
          <p:spPr bwMode="auto">
            <a:xfrm>
              <a:off x="230188" y="350837"/>
              <a:ext cx="642937" cy="360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a:solidFill>
                    <a:srgbClr val="404040"/>
                  </a:solidFill>
                  <a:latin typeface="Microsoft YaHei" pitchFamily="34" charset="-122"/>
                  <a:ea typeface="Microsoft YaHei" pitchFamily="34" charset="-122"/>
                </a:rPr>
                <a:t>3.</a:t>
              </a:r>
              <a:endParaRPr lang="zh-CN" altLang="en-US" sz="2000">
                <a:solidFill>
                  <a:srgbClr val="404040"/>
                </a:solidFill>
                <a:latin typeface="Microsoft YaHei" pitchFamily="34" charset="-122"/>
                <a:ea typeface="Microsoft YaHei" pitchFamily="34" charset="-122"/>
              </a:endParaRPr>
            </a:p>
          </p:txBody>
        </p:sp>
      </p:grpSp>
      <p:grpSp>
        <p:nvGrpSpPr>
          <p:cNvPr id="9230" name="Group 14"/>
          <p:cNvGrpSpPr>
            <a:grpSpLocks/>
          </p:cNvGrpSpPr>
          <p:nvPr/>
        </p:nvGrpSpPr>
        <p:grpSpPr bwMode="auto">
          <a:xfrm>
            <a:off x="6750050" y="1119188"/>
            <a:ext cx="1036638" cy="1036637"/>
            <a:chOff x="0" y="0"/>
            <a:chExt cx="1036638" cy="1036637"/>
          </a:xfrm>
        </p:grpSpPr>
        <p:sp>
          <p:nvSpPr>
            <p:cNvPr id="4" name="同心圆 8"/>
            <p:cNvSpPr>
              <a:spLocks noChangeAspect="1"/>
            </p:cNvSpPr>
            <p:nvPr/>
          </p:nvSpPr>
          <p:spPr bwMode="auto">
            <a:xfrm>
              <a:off x="0" y="0"/>
              <a:ext cx="1036638" cy="1036637"/>
            </a:xfrm>
            <a:custGeom>
              <a:avLst/>
              <a:gdLst>
                <a:gd name="T0" fmla="*/ 0 w 1036638"/>
                <a:gd name="T1" fmla="*/ 518319 h 1036637"/>
                <a:gd name="T2" fmla="*/ 518319 w 1036638"/>
                <a:gd name="T3" fmla="*/ 0 h 1036637"/>
                <a:gd name="T4" fmla="*/ 1036638 w 1036638"/>
                <a:gd name="T5" fmla="*/ 518319 h 1036637"/>
                <a:gd name="T6" fmla="*/ 518319 w 1036638"/>
                <a:gd name="T7" fmla="*/ 1036638 h 1036637"/>
                <a:gd name="T8" fmla="*/ 0 w 1036638"/>
                <a:gd name="T9" fmla="*/ 518319 h 1036637"/>
                <a:gd name="T10" fmla="*/ 259159 w 1036638"/>
                <a:gd name="T11" fmla="*/ 518319 h 1036637"/>
                <a:gd name="T12" fmla="*/ 518319 w 1036638"/>
                <a:gd name="T13" fmla="*/ 777478 h 1036637"/>
                <a:gd name="T14" fmla="*/ 777479 w 1036638"/>
                <a:gd name="T15" fmla="*/ 518319 h 1036637"/>
                <a:gd name="T16" fmla="*/ 518319 w 1036638"/>
                <a:gd name="T17" fmla="*/ 259160 h 1036637"/>
                <a:gd name="T18" fmla="*/ 259159 w 1036638"/>
                <a:gd name="T19" fmla="*/ 518319 h 10366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36638" h="1036637">
                  <a:moveTo>
                    <a:pt x="0" y="518319"/>
                  </a:moveTo>
                  <a:cubicBezTo>
                    <a:pt x="0" y="232059"/>
                    <a:pt x="232059" y="0"/>
                    <a:pt x="518319" y="0"/>
                  </a:cubicBezTo>
                  <a:cubicBezTo>
                    <a:pt x="804579" y="0"/>
                    <a:pt x="1036638" y="232059"/>
                    <a:pt x="1036638" y="518319"/>
                  </a:cubicBezTo>
                  <a:cubicBezTo>
                    <a:pt x="1036638" y="804579"/>
                    <a:pt x="804579" y="1036638"/>
                    <a:pt x="518319" y="1036638"/>
                  </a:cubicBezTo>
                  <a:cubicBezTo>
                    <a:pt x="232059" y="1036638"/>
                    <a:pt x="0" y="804579"/>
                    <a:pt x="0" y="518319"/>
                  </a:cubicBezTo>
                  <a:close/>
                  <a:moveTo>
                    <a:pt x="259159" y="518319"/>
                  </a:moveTo>
                  <a:cubicBezTo>
                    <a:pt x="259159" y="661449"/>
                    <a:pt x="375189" y="777478"/>
                    <a:pt x="518319" y="777478"/>
                  </a:cubicBezTo>
                  <a:cubicBezTo>
                    <a:pt x="661449" y="777478"/>
                    <a:pt x="777479" y="661449"/>
                    <a:pt x="777479" y="518319"/>
                  </a:cubicBezTo>
                  <a:cubicBezTo>
                    <a:pt x="777479" y="375189"/>
                    <a:pt x="661449" y="259160"/>
                    <a:pt x="518319" y="259160"/>
                  </a:cubicBezTo>
                  <a:cubicBezTo>
                    <a:pt x="375189" y="259160"/>
                    <a:pt x="259159" y="375189"/>
                    <a:pt x="259159" y="518319"/>
                  </a:cubicBezTo>
                  <a:close/>
                </a:path>
              </a:pathLst>
            </a:custGeom>
            <a:solidFill>
              <a:srgbClr val="22BAD8">
                <a:alpha val="79999"/>
              </a:srgbClr>
            </a:solidFill>
            <a:ln w="25400" cmpd="sng">
              <a:solidFill>
                <a:srgbClr val="1E8FB2"/>
              </a:solidFill>
              <a:round/>
              <a:headEnd/>
              <a:tailEnd/>
            </a:ln>
          </p:spPr>
          <p:txBody>
            <a:bodyPr wrap="none" anchor="ctr"/>
            <a:lstStyle/>
            <a:p>
              <a:endParaRPr lang="ar-EG">
                <a:solidFill>
                  <a:srgbClr val="000000"/>
                </a:solidFill>
              </a:endParaRPr>
            </a:p>
          </p:txBody>
        </p:sp>
        <p:sp>
          <p:nvSpPr>
            <p:cNvPr id="9256" name="Rectangle 13"/>
            <p:cNvSpPr>
              <a:spLocks noChangeArrowheads="1"/>
            </p:cNvSpPr>
            <p:nvPr/>
          </p:nvSpPr>
          <p:spPr bwMode="auto">
            <a:xfrm>
              <a:off x="231775" y="350837"/>
              <a:ext cx="642938" cy="360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a:solidFill>
                    <a:srgbClr val="404040"/>
                  </a:solidFill>
                  <a:latin typeface="Microsoft YaHei" pitchFamily="34" charset="-122"/>
                  <a:ea typeface="Microsoft YaHei" pitchFamily="34" charset="-122"/>
                </a:rPr>
                <a:t>4.</a:t>
              </a:r>
              <a:endParaRPr lang="zh-CN" altLang="en-US" sz="2000">
                <a:solidFill>
                  <a:srgbClr val="404040"/>
                </a:solidFill>
                <a:latin typeface="Microsoft YaHei" pitchFamily="34" charset="-122"/>
                <a:ea typeface="Microsoft YaHei" pitchFamily="34" charset="-122"/>
              </a:endParaRPr>
            </a:p>
          </p:txBody>
        </p:sp>
      </p:grpSp>
      <p:grpSp>
        <p:nvGrpSpPr>
          <p:cNvPr id="9233" name="Group 17"/>
          <p:cNvGrpSpPr>
            <a:grpSpLocks/>
          </p:cNvGrpSpPr>
          <p:nvPr/>
        </p:nvGrpSpPr>
        <p:grpSpPr bwMode="auto">
          <a:xfrm>
            <a:off x="1616075" y="2201863"/>
            <a:ext cx="519113" cy="346075"/>
            <a:chOff x="0" y="0"/>
            <a:chExt cx="576000" cy="385071"/>
          </a:xfrm>
        </p:grpSpPr>
        <p:sp>
          <p:nvSpPr>
            <p:cNvPr id="9253" name="燕尾形 14"/>
            <p:cNvSpPr>
              <a:spLocks noChangeArrowheads="1"/>
            </p:cNvSpPr>
            <p:nvPr/>
          </p:nvSpPr>
          <p:spPr bwMode="auto">
            <a:xfrm rot="5400000">
              <a:off x="180251" y="-180251"/>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sp>
          <p:nvSpPr>
            <p:cNvPr id="9254" name="燕尾形 15"/>
            <p:cNvSpPr>
              <a:spLocks noChangeArrowheads="1"/>
            </p:cNvSpPr>
            <p:nvPr/>
          </p:nvSpPr>
          <p:spPr bwMode="auto">
            <a:xfrm rot="5400000">
              <a:off x="180251" y="-10678"/>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grpSp>
      <p:grpSp>
        <p:nvGrpSpPr>
          <p:cNvPr id="9236" name="Group 20"/>
          <p:cNvGrpSpPr>
            <a:grpSpLocks/>
          </p:cNvGrpSpPr>
          <p:nvPr/>
        </p:nvGrpSpPr>
        <p:grpSpPr bwMode="auto">
          <a:xfrm>
            <a:off x="3414713" y="2201863"/>
            <a:ext cx="517525" cy="346075"/>
            <a:chOff x="0" y="0"/>
            <a:chExt cx="576000" cy="385071"/>
          </a:xfrm>
        </p:grpSpPr>
        <p:sp>
          <p:nvSpPr>
            <p:cNvPr id="9251" name="燕尾形 18"/>
            <p:cNvSpPr>
              <a:spLocks noChangeArrowheads="1"/>
            </p:cNvSpPr>
            <p:nvPr/>
          </p:nvSpPr>
          <p:spPr bwMode="auto">
            <a:xfrm rot="5400000">
              <a:off x="180251" y="-180251"/>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sp>
          <p:nvSpPr>
            <p:cNvPr id="9252" name="燕尾形 19"/>
            <p:cNvSpPr>
              <a:spLocks noChangeArrowheads="1"/>
            </p:cNvSpPr>
            <p:nvPr/>
          </p:nvSpPr>
          <p:spPr bwMode="auto">
            <a:xfrm rot="5400000">
              <a:off x="180251" y="-10678"/>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grpSp>
      <p:grpSp>
        <p:nvGrpSpPr>
          <p:cNvPr id="9239" name="Group 23"/>
          <p:cNvGrpSpPr>
            <a:grpSpLocks/>
          </p:cNvGrpSpPr>
          <p:nvPr/>
        </p:nvGrpSpPr>
        <p:grpSpPr bwMode="auto">
          <a:xfrm>
            <a:off x="5211763" y="2201863"/>
            <a:ext cx="517525" cy="346075"/>
            <a:chOff x="0" y="0"/>
            <a:chExt cx="576000" cy="385071"/>
          </a:xfrm>
        </p:grpSpPr>
        <p:sp>
          <p:nvSpPr>
            <p:cNvPr id="9249" name="燕尾形 22"/>
            <p:cNvSpPr>
              <a:spLocks noChangeArrowheads="1"/>
            </p:cNvSpPr>
            <p:nvPr/>
          </p:nvSpPr>
          <p:spPr bwMode="auto">
            <a:xfrm rot="5400000">
              <a:off x="180251" y="-180251"/>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sp>
          <p:nvSpPr>
            <p:cNvPr id="5" name="燕尾形 23"/>
            <p:cNvSpPr>
              <a:spLocks noChangeArrowheads="1"/>
            </p:cNvSpPr>
            <p:nvPr/>
          </p:nvSpPr>
          <p:spPr bwMode="auto">
            <a:xfrm rot="5400000">
              <a:off x="180251" y="-10678"/>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grpSp>
      <p:grpSp>
        <p:nvGrpSpPr>
          <p:cNvPr id="9242" name="Group 26"/>
          <p:cNvGrpSpPr>
            <a:grpSpLocks/>
          </p:cNvGrpSpPr>
          <p:nvPr/>
        </p:nvGrpSpPr>
        <p:grpSpPr bwMode="auto">
          <a:xfrm>
            <a:off x="7008813" y="2201863"/>
            <a:ext cx="519112" cy="346075"/>
            <a:chOff x="0" y="0"/>
            <a:chExt cx="576000" cy="385071"/>
          </a:xfrm>
        </p:grpSpPr>
        <p:sp>
          <p:nvSpPr>
            <p:cNvPr id="9247" name="燕尾形 26"/>
            <p:cNvSpPr>
              <a:spLocks noChangeArrowheads="1"/>
            </p:cNvSpPr>
            <p:nvPr/>
          </p:nvSpPr>
          <p:spPr bwMode="auto">
            <a:xfrm rot="5400000">
              <a:off x="180250" y="-180250"/>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sp>
          <p:nvSpPr>
            <p:cNvPr id="9248" name="燕尾形 27"/>
            <p:cNvSpPr>
              <a:spLocks noChangeArrowheads="1"/>
            </p:cNvSpPr>
            <p:nvPr/>
          </p:nvSpPr>
          <p:spPr bwMode="auto">
            <a:xfrm rot="5400000">
              <a:off x="180250" y="-10678"/>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grpSp>
      <p:grpSp>
        <p:nvGrpSpPr>
          <p:cNvPr id="9245" name="Group 29"/>
          <p:cNvGrpSpPr>
            <a:grpSpLocks/>
          </p:cNvGrpSpPr>
          <p:nvPr/>
        </p:nvGrpSpPr>
        <p:grpSpPr bwMode="auto">
          <a:xfrm>
            <a:off x="1033463" y="2641600"/>
            <a:ext cx="1684337" cy="2430463"/>
            <a:chOff x="0" y="0"/>
            <a:chExt cx="1684337" cy="2430463"/>
          </a:xfrm>
        </p:grpSpPr>
        <p:sp>
          <p:nvSpPr>
            <p:cNvPr id="9243" name="矩形 1"/>
            <p:cNvSpPr>
              <a:spLocks noChangeArrowheads="1"/>
            </p:cNvSpPr>
            <p:nvPr/>
          </p:nvSpPr>
          <p:spPr bwMode="auto">
            <a:xfrm>
              <a:off x="0" y="0"/>
              <a:ext cx="1684337" cy="2430463"/>
            </a:xfrm>
            <a:prstGeom prst="rect">
              <a:avLst/>
            </a:prstGeom>
            <a:solidFill>
              <a:srgbClr val="7F7F7F">
                <a:alpha val="9804"/>
              </a:srgbClr>
            </a:solidFill>
            <a:ln w="12700">
              <a:solidFill>
                <a:srgbClr val="7F7F7F">
                  <a:alpha val="52940"/>
                </a:srgbClr>
              </a:solidFill>
              <a:miter lim="800000"/>
              <a:headEnd/>
              <a:tailEnd/>
            </a:ln>
          </p:spPr>
          <p:txBody>
            <a:bodyPr anchor="ctr"/>
            <a:lstStyle/>
            <a:p>
              <a:pPr algn="ctr"/>
              <a:endParaRPr lang="zh-CN" altLang="en-US">
                <a:solidFill>
                  <a:srgbClr val="FFFFFF"/>
                </a:solidFill>
                <a:latin typeface="Calibri" pitchFamily="34" charset="0"/>
              </a:endParaRPr>
            </a:p>
          </p:txBody>
        </p:sp>
        <p:sp>
          <p:nvSpPr>
            <p:cNvPr id="9244" name="TextBox 146"/>
            <p:cNvSpPr txBox="1">
              <a:spLocks noChangeArrowheads="1"/>
            </p:cNvSpPr>
            <p:nvPr/>
          </p:nvSpPr>
          <p:spPr bwMode="auto">
            <a:xfrm>
              <a:off x="22225" y="665163"/>
              <a:ext cx="1620837"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eaLnBrk="1" hangingPunct="1"/>
              <a:r>
                <a:rPr lang="ar-EG" altLang="zh-CN" b="1" dirty="0">
                  <a:solidFill>
                    <a:srgbClr val="002060"/>
                  </a:solidFill>
                  <a:latin typeface="Microsoft YaHei" pitchFamily="34" charset="-122"/>
                  <a:ea typeface="Microsoft YaHei" pitchFamily="34" charset="-122"/>
                </a:rPr>
                <a:t>لابد أن تكون مقتنعا جدا من الفكرة التي تسعى لنشرها </a:t>
              </a:r>
              <a:endParaRPr lang="en-US" b="1" dirty="0">
                <a:solidFill>
                  <a:srgbClr val="002060"/>
                </a:solidFill>
                <a:latin typeface="Microsoft YaHei" pitchFamily="34" charset="-122"/>
                <a:ea typeface="Microsoft YaHei" pitchFamily="34" charset="-122"/>
              </a:endParaRPr>
            </a:p>
          </p:txBody>
        </p:sp>
      </p:grpSp>
      <p:grpSp>
        <p:nvGrpSpPr>
          <p:cNvPr id="9250" name="Group 34"/>
          <p:cNvGrpSpPr>
            <a:grpSpLocks/>
          </p:cNvGrpSpPr>
          <p:nvPr/>
        </p:nvGrpSpPr>
        <p:grpSpPr bwMode="auto">
          <a:xfrm>
            <a:off x="2830513" y="2641600"/>
            <a:ext cx="1684337" cy="2430463"/>
            <a:chOff x="0" y="0"/>
            <a:chExt cx="1684337" cy="2430463"/>
          </a:xfrm>
        </p:grpSpPr>
        <p:sp>
          <p:nvSpPr>
            <p:cNvPr id="7" name="矩形 16"/>
            <p:cNvSpPr>
              <a:spLocks noChangeArrowheads="1"/>
            </p:cNvSpPr>
            <p:nvPr/>
          </p:nvSpPr>
          <p:spPr bwMode="auto">
            <a:xfrm>
              <a:off x="0" y="0"/>
              <a:ext cx="1684337" cy="2430463"/>
            </a:xfrm>
            <a:prstGeom prst="rect">
              <a:avLst/>
            </a:prstGeom>
            <a:solidFill>
              <a:srgbClr val="7F7F7F">
                <a:alpha val="9804"/>
              </a:srgbClr>
            </a:solidFill>
            <a:ln w="12700">
              <a:solidFill>
                <a:srgbClr val="7F7F7F">
                  <a:alpha val="52940"/>
                </a:srgbClr>
              </a:solidFill>
              <a:miter lim="800000"/>
              <a:headEnd/>
              <a:tailEnd/>
            </a:ln>
          </p:spPr>
          <p:txBody>
            <a:bodyPr anchor="ctr"/>
            <a:lstStyle/>
            <a:p>
              <a:pPr algn="ctr"/>
              <a:endParaRPr lang="zh-CN" altLang="en-US">
                <a:solidFill>
                  <a:srgbClr val="FFFFFF"/>
                </a:solidFill>
                <a:latin typeface="Calibri" pitchFamily="34" charset="0"/>
              </a:endParaRPr>
            </a:p>
          </p:txBody>
        </p:sp>
        <p:sp>
          <p:nvSpPr>
            <p:cNvPr id="9240" name="TextBox 146"/>
            <p:cNvSpPr txBox="1">
              <a:spLocks noChangeArrowheads="1"/>
            </p:cNvSpPr>
            <p:nvPr/>
          </p:nvSpPr>
          <p:spPr bwMode="auto">
            <a:xfrm>
              <a:off x="23812" y="665163"/>
              <a:ext cx="161925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eaLnBrk="1" hangingPunct="1"/>
              <a:r>
                <a:rPr lang="ar-EG" altLang="zh-CN" b="1" dirty="0">
                  <a:solidFill>
                    <a:srgbClr val="002060"/>
                  </a:solidFill>
                  <a:latin typeface="Microsoft YaHei" pitchFamily="34" charset="-122"/>
                  <a:ea typeface="Microsoft YaHei" pitchFamily="34" charset="-122"/>
                </a:rPr>
                <a:t>استخدم الكلمات ذات المعاني المحصورة والمحددة </a:t>
              </a:r>
              <a:endParaRPr lang="en-US" b="1" dirty="0">
                <a:solidFill>
                  <a:srgbClr val="002060"/>
                </a:solidFill>
                <a:latin typeface="Microsoft YaHei" pitchFamily="34" charset="-122"/>
                <a:ea typeface="Microsoft YaHei" pitchFamily="34" charset="-122"/>
              </a:endParaRPr>
            </a:p>
          </p:txBody>
        </p:sp>
      </p:grpSp>
      <p:grpSp>
        <p:nvGrpSpPr>
          <p:cNvPr id="9255" name="Group 39"/>
          <p:cNvGrpSpPr>
            <a:grpSpLocks/>
          </p:cNvGrpSpPr>
          <p:nvPr/>
        </p:nvGrpSpPr>
        <p:grpSpPr bwMode="auto">
          <a:xfrm>
            <a:off x="4629150" y="2641600"/>
            <a:ext cx="1684338" cy="2430463"/>
            <a:chOff x="0" y="0"/>
            <a:chExt cx="1684338" cy="2430463"/>
          </a:xfrm>
        </p:grpSpPr>
        <p:sp>
          <p:nvSpPr>
            <p:cNvPr id="9235" name="矩形 20"/>
            <p:cNvSpPr>
              <a:spLocks noChangeArrowheads="1"/>
            </p:cNvSpPr>
            <p:nvPr/>
          </p:nvSpPr>
          <p:spPr bwMode="auto">
            <a:xfrm>
              <a:off x="0" y="0"/>
              <a:ext cx="1684338" cy="2430463"/>
            </a:xfrm>
            <a:prstGeom prst="rect">
              <a:avLst/>
            </a:prstGeom>
            <a:solidFill>
              <a:srgbClr val="7F7F7F">
                <a:alpha val="9804"/>
              </a:srgbClr>
            </a:solidFill>
            <a:ln w="12700">
              <a:solidFill>
                <a:srgbClr val="7F7F7F">
                  <a:alpha val="52940"/>
                </a:srgbClr>
              </a:solidFill>
              <a:miter lim="800000"/>
              <a:headEnd/>
              <a:tailEnd/>
            </a:ln>
          </p:spPr>
          <p:txBody>
            <a:bodyPr anchor="ctr"/>
            <a:lstStyle/>
            <a:p>
              <a:pPr algn="ctr"/>
              <a:endParaRPr lang="zh-CN" altLang="en-US">
                <a:solidFill>
                  <a:srgbClr val="FFFFFF"/>
                </a:solidFill>
                <a:latin typeface="Calibri" pitchFamily="34" charset="0"/>
              </a:endParaRPr>
            </a:p>
          </p:txBody>
        </p:sp>
        <p:sp>
          <p:nvSpPr>
            <p:cNvPr id="9" name="TextBox 146"/>
            <p:cNvSpPr txBox="1">
              <a:spLocks noChangeArrowheads="1"/>
            </p:cNvSpPr>
            <p:nvPr/>
          </p:nvSpPr>
          <p:spPr bwMode="auto">
            <a:xfrm>
              <a:off x="22225" y="665163"/>
              <a:ext cx="1619250"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eaLnBrk="1" hangingPunct="1"/>
              <a:r>
                <a:rPr lang="ar-EG" altLang="zh-CN" b="1" dirty="0">
                  <a:solidFill>
                    <a:srgbClr val="002060"/>
                  </a:solidFill>
                  <a:latin typeface="Microsoft YaHei" pitchFamily="34" charset="-122"/>
                  <a:ea typeface="Microsoft YaHei" pitchFamily="34" charset="-122"/>
                </a:rPr>
                <a:t>ترك الجدل العقيم الذي يقود إلى الخصام </a:t>
              </a:r>
              <a:endParaRPr lang="en-US" b="1" dirty="0">
                <a:solidFill>
                  <a:srgbClr val="002060"/>
                </a:solidFill>
                <a:latin typeface="Microsoft YaHei" pitchFamily="34" charset="-122"/>
                <a:ea typeface="Microsoft YaHei" pitchFamily="34" charset="-122"/>
              </a:endParaRPr>
            </a:p>
          </p:txBody>
        </p:sp>
      </p:grpSp>
      <p:grpSp>
        <p:nvGrpSpPr>
          <p:cNvPr id="9260" name="Group 44"/>
          <p:cNvGrpSpPr>
            <a:grpSpLocks/>
          </p:cNvGrpSpPr>
          <p:nvPr/>
        </p:nvGrpSpPr>
        <p:grpSpPr bwMode="auto">
          <a:xfrm>
            <a:off x="6426200" y="2641600"/>
            <a:ext cx="1684338" cy="2430463"/>
            <a:chOff x="0" y="0"/>
            <a:chExt cx="1684338" cy="2430463"/>
          </a:xfrm>
        </p:grpSpPr>
        <p:sp>
          <p:nvSpPr>
            <p:cNvPr id="9231" name="矩形 24"/>
            <p:cNvSpPr>
              <a:spLocks noChangeArrowheads="1"/>
            </p:cNvSpPr>
            <p:nvPr/>
          </p:nvSpPr>
          <p:spPr bwMode="auto">
            <a:xfrm>
              <a:off x="0" y="0"/>
              <a:ext cx="1684338" cy="2430463"/>
            </a:xfrm>
            <a:prstGeom prst="rect">
              <a:avLst/>
            </a:prstGeom>
            <a:solidFill>
              <a:srgbClr val="7F7F7F">
                <a:alpha val="9804"/>
              </a:srgbClr>
            </a:solidFill>
            <a:ln w="12700">
              <a:solidFill>
                <a:srgbClr val="7F7F7F">
                  <a:alpha val="52940"/>
                </a:srgbClr>
              </a:solidFill>
              <a:miter lim="800000"/>
              <a:headEnd/>
              <a:tailEnd/>
            </a:ln>
          </p:spPr>
          <p:txBody>
            <a:bodyPr anchor="ctr"/>
            <a:lstStyle/>
            <a:p>
              <a:pPr algn="ctr"/>
              <a:endParaRPr lang="zh-CN" altLang="en-US">
                <a:solidFill>
                  <a:srgbClr val="FFFFFF"/>
                </a:solidFill>
                <a:latin typeface="Calibri" pitchFamily="34" charset="0"/>
              </a:endParaRPr>
            </a:p>
          </p:txBody>
        </p:sp>
        <p:sp>
          <p:nvSpPr>
            <p:cNvPr id="9232" name="TextBox 146"/>
            <p:cNvSpPr txBox="1">
              <a:spLocks noChangeArrowheads="1"/>
            </p:cNvSpPr>
            <p:nvPr/>
          </p:nvSpPr>
          <p:spPr bwMode="auto">
            <a:xfrm>
              <a:off x="22225" y="312876"/>
              <a:ext cx="1620838" cy="17235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eaLnBrk="1" hangingPunct="1"/>
              <a:r>
                <a:rPr lang="ar-EG" altLang="zh-CN" b="1" dirty="0">
                  <a:solidFill>
                    <a:srgbClr val="002060"/>
                  </a:solidFill>
                  <a:latin typeface="Microsoft YaHei" pitchFamily="34" charset="-122"/>
                  <a:ea typeface="Microsoft YaHei" pitchFamily="34" charset="-122"/>
                </a:rPr>
                <a:t>حلل حوارك إلى عنصرين أساسيين هما </a:t>
              </a:r>
            </a:p>
            <a:p>
              <a:pPr algn="ctr" eaLnBrk="1" hangingPunct="1"/>
              <a:endParaRPr lang="ar-EG" b="1" dirty="0">
                <a:solidFill>
                  <a:srgbClr val="002060"/>
                </a:solidFill>
                <a:latin typeface="Microsoft YaHei" pitchFamily="34" charset="-122"/>
                <a:ea typeface="Microsoft YaHei" pitchFamily="34" charset="-122"/>
              </a:endParaRPr>
            </a:p>
            <a:p>
              <a:pPr algn="r" rtl="1" eaLnBrk="1" hangingPunct="1"/>
              <a:r>
                <a:rPr lang="ar-EG" b="1" dirty="0">
                  <a:solidFill>
                    <a:srgbClr val="002060"/>
                  </a:solidFill>
                  <a:latin typeface="Microsoft YaHei" pitchFamily="34" charset="-122"/>
                  <a:ea typeface="Microsoft YaHei" pitchFamily="34" charset="-122"/>
                </a:rPr>
                <a:t>* </a:t>
              </a:r>
              <a:r>
                <a:rPr lang="ar-EG" sz="1600" b="1" dirty="0">
                  <a:solidFill>
                    <a:srgbClr val="002060"/>
                  </a:solidFill>
                  <a:latin typeface="Microsoft YaHei" pitchFamily="34" charset="-122"/>
                  <a:ea typeface="Microsoft YaHei" pitchFamily="34" charset="-122"/>
                </a:rPr>
                <a:t>المقدمات المنطقية </a:t>
              </a:r>
            </a:p>
            <a:p>
              <a:pPr algn="r" rtl="1" eaLnBrk="1" hangingPunct="1"/>
              <a:r>
                <a:rPr lang="ar-EG" sz="1600" b="1" dirty="0">
                  <a:solidFill>
                    <a:srgbClr val="002060"/>
                  </a:solidFill>
                  <a:latin typeface="Microsoft YaHei" pitchFamily="34" charset="-122"/>
                  <a:ea typeface="Microsoft YaHei" pitchFamily="34" charset="-122"/>
                </a:rPr>
                <a:t>* النتيجة </a:t>
              </a:r>
              <a:endParaRPr lang="en-US" sz="1600" b="1" dirty="0">
                <a:solidFill>
                  <a:srgbClr val="002060"/>
                </a:solidFill>
                <a:latin typeface="Microsoft YaHei" pitchFamily="34" charset="-122"/>
                <a:ea typeface="Microsoft YaHei" pitchFamily="34" charset="-122"/>
              </a:endParaRPr>
            </a:p>
          </p:txBody>
        </p:sp>
      </p:grpSp>
    </p:spTree>
    <p:extLst>
      <p:ext uri="{BB962C8B-B14F-4D97-AF65-F5344CB8AC3E}">
        <p14:creationId xmlns:p14="http://schemas.microsoft.com/office/powerpoint/2010/main" xmlns="" val="32971639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anim calcmode="lin" valueType="num">
                                      <p:cBhvr>
                                        <p:cTn id="8" dur="500" fill="hold"/>
                                        <p:tgtEl>
                                          <p:spTgt spid="9218"/>
                                        </p:tgtEl>
                                        <p:attrNameLst>
                                          <p:attrName>ppt_x</p:attrName>
                                        </p:attrNameLst>
                                      </p:cBhvr>
                                      <p:tavLst>
                                        <p:tav tm="0">
                                          <p:val>
                                            <p:strVal val="#ppt_x"/>
                                          </p:val>
                                        </p:tav>
                                        <p:tav tm="100000">
                                          <p:val>
                                            <p:strVal val="#ppt_x"/>
                                          </p:val>
                                        </p:tav>
                                      </p:tavLst>
                                    </p:anim>
                                    <p:anim calcmode="lin" valueType="num">
                                      <p:cBhvr>
                                        <p:cTn id="9" dur="500" fill="hold"/>
                                        <p:tgtEl>
                                          <p:spTgt spid="92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00"/>
                                  </p:stCondLst>
                                  <p:childTnLst>
                                    <p:set>
                                      <p:cBhvr>
                                        <p:cTn id="11" dur="1" fill="hold">
                                          <p:stCondLst>
                                            <p:cond delay="0"/>
                                          </p:stCondLst>
                                        </p:cTn>
                                        <p:tgtEl>
                                          <p:spTgt spid="9222"/>
                                        </p:tgtEl>
                                        <p:attrNameLst>
                                          <p:attrName>style.visibility</p:attrName>
                                        </p:attrNameLst>
                                      </p:cBhvr>
                                      <p:to>
                                        <p:strVal val="visible"/>
                                      </p:to>
                                    </p:set>
                                    <p:animEffect transition="in" filter="fade">
                                      <p:cBhvr>
                                        <p:cTn id="12" dur="500"/>
                                        <p:tgtEl>
                                          <p:spTgt spid="9222"/>
                                        </p:tgtEl>
                                      </p:cBhvr>
                                    </p:animEffect>
                                    <p:anim calcmode="lin" valueType="num">
                                      <p:cBhvr>
                                        <p:cTn id="13" dur="500" fill="hold"/>
                                        <p:tgtEl>
                                          <p:spTgt spid="9222"/>
                                        </p:tgtEl>
                                        <p:attrNameLst>
                                          <p:attrName>ppt_x</p:attrName>
                                        </p:attrNameLst>
                                      </p:cBhvr>
                                      <p:tavLst>
                                        <p:tav tm="0">
                                          <p:val>
                                            <p:strVal val="#ppt_x"/>
                                          </p:val>
                                        </p:tav>
                                        <p:tav tm="100000">
                                          <p:val>
                                            <p:strVal val="#ppt_x"/>
                                          </p:val>
                                        </p:tav>
                                      </p:tavLst>
                                    </p:anim>
                                    <p:anim calcmode="lin" valueType="num">
                                      <p:cBhvr>
                                        <p:cTn id="14" dur="500" fill="hold"/>
                                        <p:tgtEl>
                                          <p:spTgt spid="922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400"/>
                                  </p:stCondLst>
                                  <p:childTnLst>
                                    <p:set>
                                      <p:cBhvr>
                                        <p:cTn id="16" dur="1" fill="hold">
                                          <p:stCondLst>
                                            <p:cond delay="0"/>
                                          </p:stCondLst>
                                        </p:cTn>
                                        <p:tgtEl>
                                          <p:spTgt spid="9226"/>
                                        </p:tgtEl>
                                        <p:attrNameLst>
                                          <p:attrName>style.visibility</p:attrName>
                                        </p:attrNameLst>
                                      </p:cBhvr>
                                      <p:to>
                                        <p:strVal val="visible"/>
                                      </p:to>
                                    </p:set>
                                    <p:animEffect transition="in" filter="fade">
                                      <p:cBhvr>
                                        <p:cTn id="17" dur="500"/>
                                        <p:tgtEl>
                                          <p:spTgt spid="9226"/>
                                        </p:tgtEl>
                                      </p:cBhvr>
                                    </p:animEffect>
                                    <p:anim calcmode="lin" valueType="num">
                                      <p:cBhvr>
                                        <p:cTn id="18" dur="500" fill="hold"/>
                                        <p:tgtEl>
                                          <p:spTgt spid="9226"/>
                                        </p:tgtEl>
                                        <p:attrNameLst>
                                          <p:attrName>ppt_x</p:attrName>
                                        </p:attrNameLst>
                                      </p:cBhvr>
                                      <p:tavLst>
                                        <p:tav tm="0">
                                          <p:val>
                                            <p:strVal val="#ppt_x"/>
                                          </p:val>
                                        </p:tav>
                                        <p:tav tm="100000">
                                          <p:val>
                                            <p:strVal val="#ppt_x"/>
                                          </p:val>
                                        </p:tav>
                                      </p:tavLst>
                                    </p:anim>
                                    <p:anim calcmode="lin" valueType="num">
                                      <p:cBhvr>
                                        <p:cTn id="19" dur="500" fill="hold"/>
                                        <p:tgtEl>
                                          <p:spTgt spid="922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600"/>
                                  </p:stCondLst>
                                  <p:childTnLst>
                                    <p:set>
                                      <p:cBhvr>
                                        <p:cTn id="21" dur="1" fill="hold">
                                          <p:stCondLst>
                                            <p:cond delay="0"/>
                                          </p:stCondLst>
                                        </p:cTn>
                                        <p:tgtEl>
                                          <p:spTgt spid="9230"/>
                                        </p:tgtEl>
                                        <p:attrNameLst>
                                          <p:attrName>style.visibility</p:attrName>
                                        </p:attrNameLst>
                                      </p:cBhvr>
                                      <p:to>
                                        <p:strVal val="visible"/>
                                      </p:to>
                                    </p:set>
                                    <p:animEffect transition="in" filter="fade">
                                      <p:cBhvr>
                                        <p:cTn id="22" dur="500"/>
                                        <p:tgtEl>
                                          <p:spTgt spid="9230"/>
                                        </p:tgtEl>
                                      </p:cBhvr>
                                    </p:animEffect>
                                    <p:anim calcmode="lin" valueType="num">
                                      <p:cBhvr>
                                        <p:cTn id="23" dur="500" fill="hold"/>
                                        <p:tgtEl>
                                          <p:spTgt spid="9230"/>
                                        </p:tgtEl>
                                        <p:attrNameLst>
                                          <p:attrName>ppt_x</p:attrName>
                                        </p:attrNameLst>
                                      </p:cBhvr>
                                      <p:tavLst>
                                        <p:tav tm="0">
                                          <p:val>
                                            <p:strVal val="#ppt_x"/>
                                          </p:val>
                                        </p:tav>
                                        <p:tav tm="100000">
                                          <p:val>
                                            <p:strVal val="#ppt_x"/>
                                          </p:val>
                                        </p:tav>
                                      </p:tavLst>
                                    </p:anim>
                                    <p:anim calcmode="lin" valueType="num">
                                      <p:cBhvr>
                                        <p:cTn id="24" dur="500" fill="hold"/>
                                        <p:tgtEl>
                                          <p:spTgt spid="9230"/>
                                        </p:tgtEl>
                                        <p:attrNameLst>
                                          <p:attrName>ppt_y</p:attrName>
                                        </p:attrNameLst>
                                      </p:cBhvr>
                                      <p:tavLst>
                                        <p:tav tm="0">
                                          <p:val>
                                            <p:strVal val="#ppt_y+.1"/>
                                          </p:val>
                                        </p:tav>
                                        <p:tav tm="100000">
                                          <p:val>
                                            <p:strVal val="#ppt_y"/>
                                          </p:val>
                                        </p:tav>
                                      </p:tavLst>
                                    </p:anim>
                                  </p:childTnLst>
                                </p:cTn>
                              </p:par>
                            </p:childTnLst>
                          </p:cTn>
                        </p:par>
                        <p:par>
                          <p:cTn id="25" fill="hold" nodeType="afterGroup">
                            <p:stCondLst>
                              <p:cond delay="1100"/>
                            </p:stCondLst>
                            <p:childTnLst>
                              <p:par>
                                <p:cTn id="26" presetID="12" presetClass="entr" presetSubtype="1" fill="hold" nodeType="afterEffect">
                                  <p:stCondLst>
                                    <p:cond delay="0"/>
                                  </p:stCondLst>
                                  <p:childTnLst>
                                    <p:set>
                                      <p:cBhvr>
                                        <p:cTn id="27" dur="1" fill="hold">
                                          <p:stCondLst>
                                            <p:cond delay="0"/>
                                          </p:stCondLst>
                                        </p:cTn>
                                        <p:tgtEl>
                                          <p:spTgt spid="9233"/>
                                        </p:tgtEl>
                                        <p:attrNameLst>
                                          <p:attrName>style.visibility</p:attrName>
                                        </p:attrNameLst>
                                      </p:cBhvr>
                                      <p:to>
                                        <p:strVal val="visible"/>
                                      </p:to>
                                    </p:set>
                                    <p:animEffect transition="in" filter="slide(fromTop)">
                                      <p:cBhvr>
                                        <p:cTn id="28" dur="500"/>
                                        <p:tgtEl>
                                          <p:spTgt spid="9233"/>
                                        </p:tgtEl>
                                      </p:cBhvr>
                                    </p:animEffect>
                                  </p:childTnLst>
                                </p:cTn>
                              </p:par>
                              <p:par>
                                <p:cTn id="29" presetID="12" presetClass="entr" presetSubtype="1" fill="hold" nodeType="withEffect">
                                  <p:stCondLst>
                                    <p:cond delay="0"/>
                                  </p:stCondLst>
                                  <p:childTnLst>
                                    <p:set>
                                      <p:cBhvr>
                                        <p:cTn id="30" dur="1" fill="hold">
                                          <p:stCondLst>
                                            <p:cond delay="0"/>
                                          </p:stCondLst>
                                        </p:cTn>
                                        <p:tgtEl>
                                          <p:spTgt spid="9236"/>
                                        </p:tgtEl>
                                        <p:attrNameLst>
                                          <p:attrName>style.visibility</p:attrName>
                                        </p:attrNameLst>
                                      </p:cBhvr>
                                      <p:to>
                                        <p:strVal val="visible"/>
                                      </p:to>
                                    </p:set>
                                    <p:animEffect transition="in" filter="slide(fromTop)">
                                      <p:cBhvr>
                                        <p:cTn id="31" dur="500"/>
                                        <p:tgtEl>
                                          <p:spTgt spid="9236"/>
                                        </p:tgtEl>
                                      </p:cBhvr>
                                    </p:animEffect>
                                  </p:childTnLst>
                                </p:cTn>
                              </p:par>
                              <p:par>
                                <p:cTn id="32" presetID="12" presetClass="entr" presetSubtype="1" fill="hold" nodeType="withEffect">
                                  <p:stCondLst>
                                    <p:cond delay="0"/>
                                  </p:stCondLst>
                                  <p:childTnLst>
                                    <p:set>
                                      <p:cBhvr>
                                        <p:cTn id="33" dur="1" fill="hold">
                                          <p:stCondLst>
                                            <p:cond delay="0"/>
                                          </p:stCondLst>
                                        </p:cTn>
                                        <p:tgtEl>
                                          <p:spTgt spid="9239"/>
                                        </p:tgtEl>
                                        <p:attrNameLst>
                                          <p:attrName>style.visibility</p:attrName>
                                        </p:attrNameLst>
                                      </p:cBhvr>
                                      <p:to>
                                        <p:strVal val="visible"/>
                                      </p:to>
                                    </p:set>
                                    <p:animEffect transition="in" filter="slide(fromTop)">
                                      <p:cBhvr>
                                        <p:cTn id="34" dur="500"/>
                                        <p:tgtEl>
                                          <p:spTgt spid="9239"/>
                                        </p:tgtEl>
                                      </p:cBhvr>
                                    </p:animEffect>
                                  </p:childTnLst>
                                </p:cTn>
                              </p:par>
                              <p:par>
                                <p:cTn id="35" presetID="12" presetClass="entr" presetSubtype="1" fill="hold" nodeType="withEffect">
                                  <p:stCondLst>
                                    <p:cond delay="0"/>
                                  </p:stCondLst>
                                  <p:childTnLst>
                                    <p:set>
                                      <p:cBhvr>
                                        <p:cTn id="36" dur="1" fill="hold">
                                          <p:stCondLst>
                                            <p:cond delay="0"/>
                                          </p:stCondLst>
                                        </p:cTn>
                                        <p:tgtEl>
                                          <p:spTgt spid="9242"/>
                                        </p:tgtEl>
                                        <p:attrNameLst>
                                          <p:attrName>style.visibility</p:attrName>
                                        </p:attrNameLst>
                                      </p:cBhvr>
                                      <p:to>
                                        <p:strVal val="visible"/>
                                      </p:to>
                                    </p:set>
                                    <p:animEffect transition="in" filter="slide(fromTop)">
                                      <p:cBhvr>
                                        <p:cTn id="37" dur="500"/>
                                        <p:tgtEl>
                                          <p:spTgt spid="9242"/>
                                        </p:tgtEl>
                                      </p:cBhvr>
                                    </p:animEffect>
                                  </p:childTnLst>
                                </p:cTn>
                              </p:par>
                            </p:childTnLst>
                          </p:cTn>
                        </p:par>
                        <p:par>
                          <p:cTn id="38" fill="hold" nodeType="afterGroup">
                            <p:stCondLst>
                              <p:cond delay="1600"/>
                            </p:stCondLst>
                            <p:childTnLst>
                              <p:par>
                                <p:cTn id="39" presetID="47" presetClass="entr" presetSubtype="0" fill="hold" nodeType="afterEffect">
                                  <p:stCondLst>
                                    <p:cond delay="0"/>
                                  </p:stCondLst>
                                  <p:childTnLst>
                                    <p:set>
                                      <p:cBhvr>
                                        <p:cTn id="40" dur="1" fill="hold">
                                          <p:stCondLst>
                                            <p:cond delay="0"/>
                                          </p:stCondLst>
                                        </p:cTn>
                                        <p:tgtEl>
                                          <p:spTgt spid="9245"/>
                                        </p:tgtEl>
                                        <p:attrNameLst>
                                          <p:attrName>style.visibility</p:attrName>
                                        </p:attrNameLst>
                                      </p:cBhvr>
                                      <p:to>
                                        <p:strVal val="visible"/>
                                      </p:to>
                                    </p:set>
                                    <p:animEffect transition="in" filter="fade">
                                      <p:cBhvr>
                                        <p:cTn id="41" dur="500"/>
                                        <p:tgtEl>
                                          <p:spTgt spid="9245"/>
                                        </p:tgtEl>
                                      </p:cBhvr>
                                    </p:animEffect>
                                    <p:anim calcmode="lin" valueType="num">
                                      <p:cBhvr>
                                        <p:cTn id="42" dur="500" fill="hold"/>
                                        <p:tgtEl>
                                          <p:spTgt spid="9245"/>
                                        </p:tgtEl>
                                        <p:attrNameLst>
                                          <p:attrName>ppt_x</p:attrName>
                                        </p:attrNameLst>
                                      </p:cBhvr>
                                      <p:tavLst>
                                        <p:tav tm="0">
                                          <p:val>
                                            <p:strVal val="#ppt_x"/>
                                          </p:val>
                                        </p:tav>
                                        <p:tav tm="100000">
                                          <p:val>
                                            <p:strVal val="#ppt_x"/>
                                          </p:val>
                                        </p:tav>
                                      </p:tavLst>
                                    </p:anim>
                                    <p:anim calcmode="lin" valueType="num">
                                      <p:cBhvr>
                                        <p:cTn id="43" dur="500" fill="hold"/>
                                        <p:tgtEl>
                                          <p:spTgt spid="9245"/>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1" fill="hold">
                                          <p:stCondLst>
                                            <p:cond delay="0"/>
                                          </p:stCondLst>
                                        </p:cTn>
                                        <p:tgtEl>
                                          <p:spTgt spid="9250"/>
                                        </p:tgtEl>
                                        <p:attrNameLst>
                                          <p:attrName>style.visibility</p:attrName>
                                        </p:attrNameLst>
                                      </p:cBhvr>
                                      <p:to>
                                        <p:strVal val="visible"/>
                                      </p:to>
                                    </p:set>
                                    <p:animEffect transition="in" filter="fade">
                                      <p:cBhvr>
                                        <p:cTn id="46" dur="500"/>
                                        <p:tgtEl>
                                          <p:spTgt spid="9250"/>
                                        </p:tgtEl>
                                      </p:cBhvr>
                                    </p:animEffect>
                                    <p:anim calcmode="lin" valueType="num">
                                      <p:cBhvr>
                                        <p:cTn id="47" dur="500" fill="hold"/>
                                        <p:tgtEl>
                                          <p:spTgt spid="9250"/>
                                        </p:tgtEl>
                                        <p:attrNameLst>
                                          <p:attrName>ppt_x</p:attrName>
                                        </p:attrNameLst>
                                      </p:cBhvr>
                                      <p:tavLst>
                                        <p:tav tm="0">
                                          <p:val>
                                            <p:strVal val="#ppt_x"/>
                                          </p:val>
                                        </p:tav>
                                        <p:tav tm="100000">
                                          <p:val>
                                            <p:strVal val="#ppt_x"/>
                                          </p:val>
                                        </p:tav>
                                      </p:tavLst>
                                    </p:anim>
                                    <p:anim calcmode="lin" valueType="num">
                                      <p:cBhvr>
                                        <p:cTn id="48" dur="500" fill="hold"/>
                                        <p:tgtEl>
                                          <p:spTgt spid="9250"/>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9255"/>
                                        </p:tgtEl>
                                        <p:attrNameLst>
                                          <p:attrName>style.visibility</p:attrName>
                                        </p:attrNameLst>
                                      </p:cBhvr>
                                      <p:to>
                                        <p:strVal val="visible"/>
                                      </p:to>
                                    </p:set>
                                    <p:animEffect transition="in" filter="fade">
                                      <p:cBhvr>
                                        <p:cTn id="51" dur="500"/>
                                        <p:tgtEl>
                                          <p:spTgt spid="9255"/>
                                        </p:tgtEl>
                                      </p:cBhvr>
                                    </p:animEffect>
                                    <p:anim calcmode="lin" valueType="num">
                                      <p:cBhvr>
                                        <p:cTn id="52" dur="500" fill="hold"/>
                                        <p:tgtEl>
                                          <p:spTgt spid="9255"/>
                                        </p:tgtEl>
                                        <p:attrNameLst>
                                          <p:attrName>ppt_x</p:attrName>
                                        </p:attrNameLst>
                                      </p:cBhvr>
                                      <p:tavLst>
                                        <p:tav tm="0">
                                          <p:val>
                                            <p:strVal val="#ppt_x"/>
                                          </p:val>
                                        </p:tav>
                                        <p:tav tm="100000">
                                          <p:val>
                                            <p:strVal val="#ppt_x"/>
                                          </p:val>
                                        </p:tav>
                                      </p:tavLst>
                                    </p:anim>
                                    <p:anim calcmode="lin" valueType="num">
                                      <p:cBhvr>
                                        <p:cTn id="53" dur="500" fill="hold"/>
                                        <p:tgtEl>
                                          <p:spTgt spid="9255"/>
                                        </p:tgtEl>
                                        <p:attrNameLst>
                                          <p:attrName>ppt_y</p:attrName>
                                        </p:attrNameLst>
                                      </p:cBhvr>
                                      <p:tavLst>
                                        <p:tav tm="0">
                                          <p:val>
                                            <p:strVal val="#ppt_y-.1"/>
                                          </p:val>
                                        </p:tav>
                                        <p:tav tm="100000">
                                          <p:val>
                                            <p:strVal val="#ppt_y"/>
                                          </p:val>
                                        </p:tav>
                                      </p:tavLst>
                                    </p:anim>
                                  </p:childTnLst>
                                </p:cTn>
                              </p:par>
                              <p:par>
                                <p:cTn id="54" presetID="47" presetClass="entr" presetSubtype="0" fill="hold" nodeType="withEffect">
                                  <p:stCondLst>
                                    <p:cond delay="0"/>
                                  </p:stCondLst>
                                  <p:childTnLst>
                                    <p:set>
                                      <p:cBhvr>
                                        <p:cTn id="55" dur="1" fill="hold">
                                          <p:stCondLst>
                                            <p:cond delay="0"/>
                                          </p:stCondLst>
                                        </p:cTn>
                                        <p:tgtEl>
                                          <p:spTgt spid="9260"/>
                                        </p:tgtEl>
                                        <p:attrNameLst>
                                          <p:attrName>style.visibility</p:attrName>
                                        </p:attrNameLst>
                                      </p:cBhvr>
                                      <p:to>
                                        <p:strVal val="visible"/>
                                      </p:to>
                                    </p:set>
                                    <p:animEffect transition="in" filter="fade">
                                      <p:cBhvr>
                                        <p:cTn id="56" dur="500"/>
                                        <p:tgtEl>
                                          <p:spTgt spid="9260"/>
                                        </p:tgtEl>
                                      </p:cBhvr>
                                    </p:animEffect>
                                    <p:anim calcmode="lin" valueType="num">
                                      <p:cBhvr>
                                        <p:cTn id="57" dur="500" fill="hold"/>
                                        <p:tgtEl>
                                          <p:spTgt spid="9260"/>
                                        </p:tgtEl>
                                        <p:attrNameLst>
                                          <p:attrName>ppt_x</p:attrName>
                                        </p:attrNameLst>
                                      </p:cBhvr>
                                      <p:tavLst>
                                        <p:tav tm="0">
                                          <p:val>
                                            <p:strVal val="#ppt_x"/>
                                          </p:val>
                                        </p:tav>
                                        <p:tav tm="100000">
                                          <p:val>
                                            <p:strVal val="#ppt_x"/>
                                          </p:val>
                                        </p:tav>
                                      </p:tavLst>
                                    </p:anim>
                                    <p:anim calcmode="lin" valueType="num">
                                      <p:cBhvr>
                                        <p:cTn id="58" dur="500" fill="hold"/>
                                        <p:tgtEl>
                                          <p:spTgt spid="92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2"/>
          <p:cNvGrpSpPr>
            <a:grpSpLocks/>
          </p:cNvGrpSpPr>
          <p:nvPr/>
        </p:nvGrpSpPr>
        <p:grpSpPr bwMode="auto">
          <a:xfrm>
            <a:off x="2196405" y="1119188"/>
            <a:ext cx="1036637" cy="1036637"/>
            <a:chOff x="0" y="0"/>
            <a:chExt cx="1036637" cy="1036637"/>
          </a:xfrm>
        </p:grpSpPr>
        <p:sp>
          <p:nvSpPr>
            <p:cNvPr id="9263" name="空心弧 2"/>
            <p:cNvSpPr>
              <a:spLocks noChangeAspect="1"/>
            </p:cNvSpPr>
            <p:nvPr/>
          </p:nvSpPr>
          <p:spPr bwMode="auto">
            <a:xfrm>
              <a:off x="0" y="0"/>
              <a:ext cx="1036637" cy="1036637"/>
            </a:xfrm>
            <a:custGeom>
              <a:avLst/>
              <a:gdLst>
                <a:gd name="T0" fmla="*/ 1036636 w 1036637"/>
                <a:gd name="T1" fmla="*/ 519065 h 1036637"/>
                <a:gd name="T2" fmla="*/ 517884 w 1036637"/>
                <a:gd name="T3" fmla="*/ 1036637 h 1036637"/>
                <a:gd name="T4" fmla="*/ -2 w 1036637"/>
                <a:gd name="T5" fmla="*/ 518198 h 1036637"/>
                <a:gd name="T6" fmla="*/ 518124 w 1036637"/>
                <a:gd name="T7" fmla="*/ -1 h 1036637"/>
                <a:gd name="T8" fmla="*/ 518223 w 1036637"/>
                <a:gd name="T9" fmla="*/ 261025 h 1036637"/>
                <a:gd name="T10" fmla="*/ 261026 w 1036637"/>
                <a:gd name="T11" fmla="*/ 518258 h 1036637"/>
                <a:gd name="T12" fmla="*/ 518104 w 1036637"/>
                <a:gd name="T13" fmla="*/ 775610 h 1036637"/>
                <a:gd name="T14" fmla="*/ 775612 w 1036637"/>
                <a:gd name="T15" fmla="*/ 518688 h 1036637"/>
                <a:gd name="T16" fmla="*/ 1036636 w 1036637"/>
                <a:gd name="T17" fmla="*/ 519065 h 10366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6637" h="1036637">
                  <a:moveTo>
                    <a:pt x="1036636" y="519065"/>
                  </a:moveTo>
                  <a:cubicBezTo>
                    <a:pt x="1036224" y="805202"/>
                    <a:pt x="804021" y="1036876"/>
                    <a:pt x="517884" y="1036637"/>
                  </a:cubicBezTo>
                  <a:cubicBezTo>
                    <a:pt x="231747" y="1036398"/>
                    <a:pt x="-68" y="804335"/>
                    <a:pt x="-2" y="518198"/>
                  </a:cubicBezTo>
                  <a:cubicBezTo>
                    <a:pt x="64" y="232061"/>
                    <a:pt x="231986" y="106"/>
                    <a:pt x="518124" y="-1"/>
                  </a:cubicBezTo>
                  <a:cubicBezTo>
                    <a:pt x="518157" y="87008"/>
                    <a:pt x="518190" y="174016"/>
                    <a:pt x="518223" y="261025"/>
                  </a:cubicBezTo>
                  <a:cubicBezTo>
                    <a:pt x="376185" y="261078"/>
                    <a:pt x="261059" y="376220"/>
                    <a:pt x="261026" y="518258"/>
                  </a:cubicBezTo>
                  <a:cubicBezTo>
                    <a:pt x="260993" y="660296"/>
                    <a:pt x="376066" y="775492"/>
                    <a:pt x="518104" y="775610"/>
                  </a:cubicBezTo>
                  <a:cubicBezTo>
                    <a:pt x="660142" y="775729"/>
                    <a:pt x="775407" y="660726"/>
                    <a:pt x="775612" y="518688"/>
                  </a:cubicBezTo>
                  <a:lnTo>
                    <a:pt x="1036636" y="519065"/>
                  </a:lnTo>
                  <a:close/>
                </a:path>
              </a:pathLst>
            </a:custGeom>
            <a:solidFill>
              <a:srgbClr val="7F7F7F">
                <a:alpha val="79999"/>
              </a:srgbClr>
            </a:solidFill>
            <a:ln w="25400" cmpd="sng">
              <a:solidFill>
                <a:srgbClr val="7F7F7F"/>
              </a:solidFill>
              <a:round/>
              <a:headEnd/>
              <a:tailEnd/>
            </a:ln>
          </p:spPr>
          <p:txBody>
            <a:bodyPr wrap="none" anchor="ctr"/>
            <a:lstStyle/>
            <a:p>
              <a:endParaRPr lang="ar-EG">
                <a:solidFill>
                  <a:srgbClr val="000000"/>
                </a:solidFill>
              </a:endParaRPr>
            </a:p>
          </p:txBody>
        </p:sp>
        <p:sp>
          <p:nvSpPr>
            <p:cNvPr id="9264" name="空心弧 3"/>
            <p:cNvSpPr>
              <a:spLocks noChangeAspect="1"/>
            </p:cNvSpPr>
            <p:nvPr/>
          </p:nvSpPr>
          <p:spPr bwMode="auto">
            <a:xfrm>
              <a:off x="0" y="0"/>
              <a:ext cx="1036637" cy="1036637"/>
            </a:xfrm>
            <a:custGeom>
              <a:avLst/>
              <a:gdLst>
                <a:gd name="T0" fmla="*/ 519555 w 1036637"/>
                <a:gd name="T1" fmla="*/ 1 h 1036637"/>
                <a:gd name="T2" fmla="*/ 1036638 w 1036637"/>
                <a:gd name="T3" fmla="*/ 518319 h 1036637"/>
                <a:gd name="T4" fmla="*/ 777478 w 1036637"/>
                <a:gd name="T5" fmla="*/ 518319 h 1036637"/>
                <a:gd name="T6" fmla="*/ 518937 w 1036637"/>
                <a:gd name="T7" fmla="*/ 259161 h 1036637"/>
                <a:gd name="T8" fmla="*/ 519555 w 1036637"/>
                <a:gd name="T9" fmla="*/ 1 h 10366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6637" h="1036637">
                  <a:moveTo>
                    <a:pt x="519555" y="1"/>
                  </a:moveTo>
                  <a:cubicBezTo>
                    <a:pt x="805331" y="682"/>
                    <a:pt x="1036638" y="232541"/>
                    <a:pt x="1036638" y="518319"/>
                  </a:cubicBezTo>
                  <a:lnTo>
                    <a:pt x="777478" y="518319"/>
                  </a:lnTo>
                  <a:cubicBezTo>
                    <a:pt x="777478" y="375431"/>
                    <a:pt x="661825" y="259501"/>
                    <a:pt x="518937" y="259161"/>
                  </a:cubicBezTo>
                  <a:lnTo>
                    <a:pt x="519555" y="1"/>
                  </a:lnTo>
                  <a:close/>
                </a:path>
              </a:pathLst>
            </a:custGeom>
            <a:solidFill>
              <a:srgbClr val="22BAD8">
                <a:alpha val="79999"/>
              </a:srgbClr>
            </a:solidFill>
            <a:ln w="25400" cmpd="sng">
              <a:solidFill>
                <a:srgbClr val="1E8FB2"/>
              </a:solidFill>
              <a:round/>
              <a:headEnd/>
              <a:tailEnd/>
            </a:ln>
          </p:spPr>
          <p:txBody>
            <a:bodyPr wrap="none" anchor="ctr"/>
            <a:lstStyle/>
            <a:p>
              <a:endParaRPr lang="ar-EG">
                <a:solidFill>
                  <a:srgbClr val="000000"/>
                </a:solidFill>
              </a:endParaRPr>
            </a:p>
          </p:txBody>
        </p:sp>
        <p:sp>
          <p:nvSpPr>
            <p:cNvPr id="2" name="Rectangle 13"/>
            <p:cNvSpPr>
              <a:spLocks noChangeArrowheads="1"/>
            </p:cNvSpPr>
            <p:nvPr/>
          </p:nvSpPr>
          <p:spPr bwMode="auto">
            <a:xfrm>
              <a:off x="231775" y="350837"/>
              <a:ext cx="64293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dirty="0" smtClean="0">
                  <a:solidFill>
                    <a:srgbClr val="404040"/>
                  </a:solidFill>
                  <a:latin typeface="Microsoft YaHei" pitchFamily="34" charset="-122"/>
                  <a:ea typeface="Microsoft YaHei" pitchFamily="34" charset="-122"/>
                </a:rPr>
                <a:t>5.</a:t>
              </a:r>
              <a:endParaRPr lang="zh-CN" altLang="en-US" sz="2000" dirty="0">
                <a:solidFill>
                  <a:srgbClr val="404040"/>
                </a:solidFill>
                <a:latin typeface="Microsoft YaHei" pitchFamily="34" charset="-122"/>
                <a:ea typeface="Microsoft YaHei" pitchFamily="34" charset="-122"/>
              </a:endParaRPr>
            </a:p>
          </p:txBody>
        </p:sp>
      </p:grpSp>
      <p:grpSp>
        <p:nvGrpSpPr>
          <p:cNvPr id="9222" name="Group 6"/>
          <p:cNvGrpSpPr>
            <a:grpSpLocks/>
          </p:cNvGrpSpPr>
          <p:nvPr/>
        </p:nvGrpSpPr>
        <p:grpSpPr bwMode="auto">
          <a:xfrm>
            <a:off x="3993455" y="1119188"/>
            <a:ext cx="1036637" cy="1036637"/>
            <a:chOff x="0" y="0"/>
            <a:chExt cx="1036637" cy="1036637"/>
          </a:xfrm>
        </p:grpSpPr>
        <p:sp>
          <p:nvSpPr>
            <p:cNvPr id="3" name="空心弧 4"/>
            <p:cNvSpPr>
              <a:spLocks noChangeAspect="1"/>
            </p:cNvSpPr>
            <p:nvPr/>
          </p:nvSpPr>
          <p:spPr bwMode="auto">
            <a:xfrm>
              <a:off x="0" y="0"/>
              <a:ext cx="1036637" cy="1036637"/>
            </a:xfrm>
            <a:custGeom>
              <a:avLst/>
              <a:gdLst>
                <a:gd name="T0" fmla="*/ 517825 w 1036637"/>
                <a:gd name="T1" fmla="*/ 1036637 h 1036637"/>
                <a:gd name="T2" fmla="*/ 0 w 1036637"/>
                <a:gd name="T3" fmla="*/ 518168 h 1036637"/>
                <a:gd name="T4" fmla="*/ 518126 w 1036637"/>
                <a:gd name="T5" fmla="*/ -1 h 1036637"/>
                <a:gd name="T6" fmla="*/ 518223 w 1036637"/>
                <a:gd name="T7" fmla="*/ 261025 h 1036637"/>
                <a:gd name="T8" fmla="*/ 261026 w 1036637"/>
                <a:gd name="T9" fmla="*/ 518243 h 1036637"/>
                <a:gd name="T10" fmla="*/ 518074 w 1036637"/>
                <a:gd name="T11" fmla="*/ 775610 h 1036637"/>
                <a:gd name="T12" fmla="*/ 517825 w 1036637"/>
                <a:gd name="T13" fmla="*/ 1036637 h 1036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6637" h="1036637">
                  <a:moveTo>
                    <a:pt x="517825" y="1036637"/>
                  </a:moveTo>
                  <a:cubicBezTo>
                    <a:pt x="231700" y="1036365"/>
                    <a:pt x="-83" y="804294"/>
                    <a:pt x="0" y="518168"/>
                  </a:cubicBezTo>
                  <a:cubicBezTo>
                    <a:pt x="83" y="232042"/>
                    <a:pt x="232000" y="106"/>
                    <a:pt x="518126" y="-1"/>
                  </a:cubicBezTo>
                  <a:cubicBezTo>
                    <a:pt x="518158" y="87008"/>
                    <a:pt x="518191" y="174016"/>
                    <a:pt x="518223" y="261025"/>
                  </a:cubicBezTo>
                  <a:cubicBezTo>
                    <a:pt x="376191" y="261078"/>
                    <a:pt x="261067" y="376211"/>
                    <a:pt x="261026" y="518243"/>
                  </a:cubicBezTo>
                  <a:cubicBezTo>
                    <a:pt x="260985" y="660275"/>
                    <a:pt x="376042" y="775475"/>
                    <a:pt x="518074" y="775610"/>
                  </a:cubicBezTo>
                  <a:lnTo>
                    <a:pt x="517825" y="1036637"/>
                  </a:lnTo>
                  <a:close/>
                </a:path>
              </a:pathLst>
            </a:custGeom>
            <a:solidFill>
              <a:srgbClr val="7F7F7F">
                <a:alpha val="79999"/>
              </a:srgbClr>
            </a:solidFill>
            <a:ln w="25400" cmpd="sng">
              <a:solidFill>
                <a:srgbClr val="7F7F7F"/>
              </a:solidFill>
              <a:round/>
              <a:headEnd/>
              <a:tailEnd/>
            </a:ln>
          </p:spPr>
          <p:txBody>
            <a:bodyPr wrap="none" anchor="ctr"/>
            <a:lstStyle/>
            <a:p>
              <a:endParaRPr lang="ar-EG">
                <a:solidFill>
                  <a:srgbClr val="000000"/>
                </a:solidFill>
              </a:endParaRPr>
            </a:p>
          </p:txBody>
        </p:sp>
        <p:sp>
          <p:nvSpPr>
            <p:cNvPr id="9261" name="空心弧 5"/>
            <p:cNvSpPr>
              <a:spLocks noChangeAspect="1"/>
            </p:cNvSpPr>
            <p:nvPr/>
          </p:nvSpPr>
          <p:spPr bwMode="auto">
            <a:xfrm>
              <a:off x="0" y="0"/>
              <a:ext cx="1036637" cy="1036637"/>
            </a:xfrm>
            <a:custGeom>
              <a:avLst/>
              <a:gdLst>
                <a:gd name="T0" fmla="*/ 519555 w 1036637"/>
                <a:gd name="T1" fmla="*/ 1 h 1036637"/>
                <a:gd name="T2" fmla="*/ 1036638 w 1036637"/>
                <a:gd name="T3" fmla="*/ 518044 h 1036637"/>
                <a:gd name="T4" fmla="*/ 520105 w 1036637"/>
                <a:gd name="T5" fmla="*/ 1036635 h 1036637"/>
                <a:gd name="T6" fmla="*/ 519201 w 1036637"/>
                <a:gd name="T7" fmla="*/ 774314 h 1036637"/>
                <a:gd name="T8" fmla="*/ 774317 w 1036637"/>
                <a:gd name="T9" fmla="*/ 518182 h 1036637"/>
                <a:gd name="T10" fmla="*/ 518930 w 1036637"/>
                <a:gd name="T11" fmla="*/ 262321 h 1036637"/>
                <a:gd name="T12" fmla="*/ 519555 w 1036637"/>
                <a:gd name="T13" fmla="*/ 1 h 1036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6637" h="1036637">
                  <a:moveTo>
                    <a:pt x="519555" y="1"/>
                  </a:moveTo>
                  <a:cubicBezTo>
                    <a:pt x="805224" y="682"/>
                    <a:pt x="1036486" y="232374"/>
                    <a:pt x="1036638" y="518044"/>
                  </a:cubicBezTo>
                  <a:cubicBezTo>
                    <a:pt x="1036790" y="803714"/>
                    <a:pt x="805773" y="1035651"/>
                    <a:pt x="520105" y="1036635"/>
                  </a:cubicBezTo>
                  <a:cubicBezTo>
                    <a:pt x="519804" y="949195"/>
                    <a:pt x="519502" y="861754"/>
                    <a:pt x="519201" y="774314"/>
                  </a:cubicBezTo>
                  <a:cubicBezTo>
                    <a:pt x="660293" y="773828"/>
                    <a:pt x="774392" y="659274"/>
                    <a:pt x="774317" y="518182"/>
                  </a:cubicBezTo>
                  <a:cubicBezTo>
                    <a:pt x="774242" y="377090"/>
                    <a:pt x="660022" y="262657"/>
                    <a:pt x="518930" y="262321"/>
                  </a:cubicBezTo>
                  <a:cubicBezTo>
                    <a:pt x="519138" y="174881"/>
                    <a:pt x="519347" y="87441"/>
                    <a:pt x="519555" y="1"/>
                  </a:cubicBezTo>
                  <a:close/>
                </a:path>
              </a:pathLst>
            </a:custGeom>
            <a:solidFill>
              <a:srgbClr val="22BAD8">
                <a:alpha val="79999"/>
              </a:srgbClr>
            </a:solidFill>
            <a:ln w="25400" cmpd="sng">
              <a:solidFill>
                <a:srgbClr val="1E8FB2"/>
              </a:solidFill>
              <a:round/>
              <a:headEnd/>
              <a:tailEnd/>
            </a:ln>
          </p:spPr>
          <p:txBody>
            <a:bodyPr wrap="none" anchor="ctr"/>
            <a:lstStyle/>
            <a:p>
              <a:endParaRPr lang="ar-EG">
                <a:solidFill>
                  <a:srgbClr val="000000"/>
                </a:solidFill>
              </a:endParaRPr>
            </a:p>
          </p:txBody>
        </p:sp>
        <p:sp>
          <p:nvSpPr>
            <p:cNvPr id="9262" name="Rectangle 13"/>
            <p:cNvSpPr>
              <a:spLocks noChangeArrowheads="1"/>
            </p:cNvSpPr>
            <p:nvPr/>
          </p:nvSpPr>
          <p:spPr bwMode="auto">
            <a:xfrm>
              <a:off x="231775" y="350837"/>
              <a:ext cx="64293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dirty="0" smtClean="0">
                  <a:solidFill>
                    <a:srgbClr val="404040"/>
                  </a:solidFill>
                  <a:latin typeface="Microsoft YaHei" pitchFamily="34" charset="-122"/>
                  <a:ea typeface="Microsoft YaHei" pitchFamily="34" charset="-122"/>
                </a:rPr>
                <a:t>6.</a:t>
              </a:r>
              <a:endParaRPr lang="zh-CN" altLang="en-US" sz="2000" dirty="0">
                <a:solidFill>
                  <a:srgbClr val="404040"/>
                </a:solidFill>
                <a:latin typeface="Microsoft YaHei" pitchFamily="34" charset="-122"/>
                <a:ea typeface="Microsoft YaHei" pitchFamily="34" charset="-122"/>
              </a:endParaRPr>
            </a:p>
          </p:txBody>
        </p:sp>
      </p:grpSp>
      <p:grpSp>
        <p:nvGrpSpPr>
          <p:cNvPr id="9230" name="Group 14"/>
          <p:cNvGrpSpPr>
            <a:grpSpLocks/>
          </p:cNvGrpSpPr>
          <p:nvPr/>
        </p:nvGrpSpPr>
        <p:grpSpPr bwMode="auto">
          <a:xfrm>
            <a:off x="5803800" y="1119188"/>
            <a:ext cx="1036638" cy="1036637"/>
            <a:chOff x="0" y="0"/>
            <a:chExt cx="1036638" cy="1036637"/>
          </a:xfrm>
        </p:grpSpPr>
        <p:sp>
          <p:nvSpPr>
            <p:cNvPr id="4" name="同心圆 8"/>
            <p:cNvSpPr>
              <a:spLocks noChangeAspect="1"/>
            </p:cNvSpPr>
            <p:nvPr/>
          </p:nvSpPr>
          <p:spPr bwMode="auto">
            <a:xfrm>
              <a:off x="0" y="0"/>
              <a:ext cx="1036638" cy="1036637"/>
            </a:xfrm>
            <a:custGeom>
              <a:avLst/>
              <a:gdLst>
                <a:gd name="T0" fmla="*/ 0 w 1036638"/>
                <a:gd name="T1" fmla="*/ 518319 h 1036637"/>
                <a:gd name="T2" fmla="*/ 518319 w 1036638"/>
                <a:gd name="T3" fmla="*/ 0 h 1036637"/>
                <a:gd name="T4" fmla="*/ 1036638 w 1036638"/>
                <a:gd name="T5" fmla="*/ 518319 h 1036637"/>
                <a:gd name="T6" fmla="*/ 518319 w 1036638"/>
                <a:gd name="T7" fmla="*/ 1036638 h 1036637"/>
                <a:gd name="T8" fmla="*/ 0 w 1036638"/>
                <a:gd name="T9" fmla="*/ 518319 h 1036637"/>
                <a:gd name="T10" fmla="*/ 259159 w 1036638"/>
                <a:gd name="T11" fmla="*/ 518319 h 1036637"/>
                <a:gd name="T12" fmla="*/ 518319 w 1036638"/>
                <a:gd name="T13" fmla="*/ 777478 h 1036637"/>
                <a:gd name="T14" fmla="*/ 777479 w 1036638"/>
                <a:gd name="T15" fmla="*/ 518319 h 1036637"/>
                <a:gd name="T16" fmla="*/ 518319 w 1036638"/>
                <a:gd name="T17" fmla="*/ 259160 h 1036637"/>
                <a:gd name="T18" fmla="*/ 259159 w 1036638"/>
                <a:gd name="T19" fmla="*/ 518319 h 10366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36638" h="1036637">
                  <a:moveTo>
                    <a:pt x="0" y="518319"/>
                  </a:moveTo>
                  <a:cubicBezTo>
                    <a:pt x="0" y="232059"/>
                    <a:pt x="232059" y="0"/>
                    <a:pt x="518319" y="0"/>
                  </a:cubicBezTo>
                  <a:cubicBezTo>
                    <a:pt x="804579" y="0"/>
                    <a:pt x="1036638" y="232059"/>
                    <a:pt x="1036638" y="518319"/>
                  </a:cubicBezTo>
                  <a:cubicBezTo>
                    <a:pt x="1036638" y="804579"/>
                    <a:pt x="804579" y="1036638"/>
                    <a:pt x="518319" y="1036638"/>
                  </a:cubicBezTo>
                  <a:cubicBezTo>
                    <a:pt x="232059" y="1036638"/>
                    <a:pt x="0" y="804579"/>
                    <a:pt x="0" y="518319"/>
                  </a:cubicBezTo>
                  <a:close/>
                  <a:moveTo>
                    <a:pt x="259159" y="518319"/>
                  </a:moveTo>
                  <a:cubicBezTo>
                    <a:pt x="259159" y="661449"/>
                    <a:pt x="375189" y="777478"/>
                    <a:pt x="518319" y="777478"/>
                  </a:cubicBezTo>
                  <a:cubicBezTo>
                    <a:pt x="661449" y="777478"/>
                    <a:pt x="777479" y="661449"/>
                    <a:pt x="777479" y="518319"/>
                  </a:cubicBezTo>
                  <a:cubicBezTo>
                    <a:pt x="777479" y="375189"/>
                    <a:pt x="661449" y="259160"/>
                    <a:pt x="518319" y="259160"/>
                  </a:cubicBezTo>
                  <a:cubicBezTo>
                    <a:pt x="375189" y="259160"/>
                    <a:pt x="259159" y="375189"/>
                    <a:pt x="259159" y="518319"/>
                  </a:cubicBezTo>
                  <a:close/>
                </a:path>
              </a:pathLst>
            </a:custGeom>
            <a:solidFill>
              <a:srgbClr val="22BAD8">
                <a:alpha val="79999"/>
              </a:srgbClr>
            </a:solidFill>
            <a:ln w="25400" cmpd="sng">
              <a:solidFill>
                <a:srgbClr val="1E8FB2"/>
              </a:solidFill>
              <a:round/>
              <a:headEnd/>
              <a:tailEnd/>
            </a:ln>
          </p:spPr>
          <p:txBody>
            <a:bodyPr wrap="none" anchor="ctr"/>
            <a:lstStyle/>
            <a:p>
              <a:endParaRPr lang="ar-EG">
                <a:solidFill>
                  <a:srgbClr val="000000"/>
                </a:solidFill>
              </a:endParaRPr>
            </a:p>
          </p:txBody>
        </p:sp>
        <p:sp>
          <p:nvSpPr>
            <p:cNvPr id="9256" name="Rectangle 13"/>
            <p:cNvSpPr>
              <a:spLocks noChangeArrowheads="1"/>
            </p:cNvSpPr>
            <p:nvPr/>
          </p:nvSpPr>
          <p:spPr bwMode="auto">
            <a:xfrm>
              <a:off x="231775" y="350837"/>
              <a:ext cx="642938"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sz="2000" dirty="0" smtClean="0">
                  <a:solidFill>
                    <a:srgbClr val="404040"/>
                  </a:solidFill>
                  <a:latin typeface="Microsoft YaHei" pitchFamily="34" charset="-122"/>
                  <a:ea typeface="Microsoft YaHei" pitchFamily="34" charset="-122"/>
                </a:rPr>
                <a:t>7.</a:t>
              </a:r>
              <a:endParaRPr lang="zh-CN" altLang="en-US" sz="2000" dirty="0">
                <a:solidFill>
                  <a:srgbClr val="404040"/>
                </a:solidFill>
                <a:latin typeface="Microsoft YaHei" pitchFamily="34" charset="-122"/>
                <a:ea typeface="Microsoft YaHei" pitchFamily="34" charset="-122"/>
              </a:endParaRPr>
            </a:p>
          </p:txBody>
        </p:sp>
      </p:grpSp>
      <p:grpSp>
        <p:nvGrpSpPr>
          <p:cNvPr id="9233" name="Group 17"/>
          <p:cNvGrpSpPr>
            <a:grpSpLocks/>
          </p:cNvGrpSpPr>
          <p:nvPr/>
        </p:nvGrpSpPr>
        <p:grpSpPr bwMode="auto">
          <a:xfrm>
            <a:off x="2455167" y="2201863"/>
            <a:ext cx="519113" cy="346075"/>
            <a:chOff x="0" y="0"/>
            <a:chExt cx="576000" cy="385071"/>
          </a:xfrm>
        </p:grpSpPr>
        <p:sp>
          <p:nvSpPr>
            <p:cNvPr id="9253" name="燕尾形 14"/>
            <p:cNvSpPr>
              <a:spLocks noChangeArrowheads="1"/>
            </p:cNvSpPr>
            <p:nvPr/>
          </p:nvSpPr>
          <p:spPr bwMode="auto">
            <a:xfrm rot="5400000">
              <a:off x="180251" y="-180251"/>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sp>
          <p:nvSpPr>
            <p:cNvPr id="9254" name="燕尾形 15"/>
            <p:cNvSpPr>
              <a:spLocks noChangeArrowheads="1"/>
            </p:cNvSpPr>
            <p:nvPr/>
          </p:nvSpPr>
          <p:spPr bwMode="auto">
            <a:xfrm rot="5400000">
              <a:off x="180251" y="-10678"/>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grpSp>
      <p:grpSp>
        <p:nvGrpSpPr>
          <p:cNvPr id="9236" name="Group 20"/>
          <p:cNvGrpSpPr>
            <a:grpSpLocks/>
          </p:cNvGrpSpPr>
          <p:nvPr/>
        </p:nvGrpSpPr>
        <p:grpSpPr bwMode="auto">
          <a:xfrm>
            <a:off x="4253805" y="2201863"/>
            <a:ext cx="517525" cy="346075"/>
            <a:chOff x="0" y="0"/>
            <a:chExt cx="576000" cy="385071"/>
          </a:xfrm>
        </p:grpSpPr>
        <p:sp>
          <p:nvSpPr>
            <p:cNvPr id="9251" name="燕尾形 18"/>
            <p:cNvSpPr>
              <a:spLocks noChangeArrowheads="1"/>
            </p:cNvSpPr>
            <p:nvPr/>
          </p:nvSpPr>
          <p:spPr bwMode="auto">
            <a:xfrm rot="5400000">
              <a:off x="180251" y="-180251"/>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sp>
          <p:nvSpPr>
            <p:cNvPr id="9252" name="燕尾形 19"/>
            <p:cNvSpPr>
              <a:spLocks noChangeArrowheads="1"/>
            </p:cNvSpPr>
            <p:nvPr/>
          </p:nvSpPr>
          <p:spPr bwMode="auto">
            <a:xfrm rot="5400000">
              <a:off x="180251" y="-10678"/>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grpSp>
      <p:grpSp>
        <p:nvGrpSpPr>
          <p:cNvPr id="9242" name="Group 26"/>
          <p:cNvGrpSpPr>
            <a:grpSpLocks/>
          </p:cNvGrpSpPr>
          <p:nvPr/>
        </p:nvGrpSpPr>
        <p:grpSpPr bwMode="auto">
          <a:xfrm>
            <a:off x="6062563" y="2201863"/>
            <a:ext cx="519112" cy="346075"/>
            <a:chOff x="0" y="0"/>
            <a:chExt cx="576000" cy="385071"/>
          </a:xfrm>
        </p:grpSpPr>
        <p:sp>
          <p:nvSpPr>
            <p:cNvPr id="9247" name="燕尾形 26"/>
            <p:cNvSpPr>
              <a:spLocks noChangeArrowheads="1"/>
            </p:cNvSpPr>
            <p:nvPr/>
          </p:nvSpPr>
          <p:spPr bwMode="auto">
            <a:xfrm rot="5400000">
              <a:off x="180250" y="-180250"/>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sp>
          <p:nvSpPr>
            <p:cNvPr id="9248" name="燕尾形 27"/>
            <p:cNvSpPr>
              <a:spLocks noChangeArrowheads="1"/>
            </p:cNvSpPr>
            <p:nvPr/>
          </p:nvSpPr>
          <p:spPr bwMode="auto">
            <a:xfrm rot="5400000">
              <a:off x="180250" y="-10678"/>
              <a:ext cx="215498" cy="576000"/>
            </a:xfrm>
            <a:prstGeom prst="chevron">
              <a:avLst>
                <a:gd name="adj" fmla="val 63227"/>
              </a:avLst>
            </a:prstGeom>
            <a:noFill/>
            <a:ln w="12700">
              <a:solidFill>
                <a:srgbClr val="7F7F7F"/>
              </a:solidFill>
              <a:miter lim="800000"/>
              <a:headEnd/>
              <a:tailEnd/>
            </a:ln>
            <a:extLst>
              <a:ext uri="{909E8E84-426E-40DD-AFC4-6F175D3DCCD1}">
                <a14:hiddenFill xmlns:a14="http://schemas.microsoft.com/office/drawing/2010/main" xmlns="">
                  <a:solidFill>
                    <a:srgbClr val="FFFFFF"/>
                  </a:solidFill>
                </a14:hiddenFill>
              </a:ext>
            </a:extLst>
          </p:spPr>
          <p:txBody>
            <a:bodyPr anchor="ctr"/>
            <a:lstStyle/>
            <a:p>
              <a:pPr algn="ctr"/>
              <a:endParaRPr lang="zh-CN" altLang="en-US">
                <a:solidFill>
                  <a:srgbClr val="000000"/>
                </a:solidFill>
                <a:latin typeface="Calibri" pitchFamily="34" charset="0"/>
              </a:endParaRPr>
            </a:p>
          </p:txBody>
        </p:sp>
      </p:grpSp>
      <p:grpSp>
        <p:nvGrpSpPr>
          <p:cNvPr id="9245" name="Group 29"/>
          <p:cNvGrpSpPr>
            <a:grpSpLocks/>
          </p:cNvGrpSpPr>
          <p:nvPr/>
        </p:nvGrpSpPr>
        <p:grpSpPr bwMode="auto">
          <a:xfrm>
            <a:off x="1872555" y="2641600"/>
            <a:ext cx="1684337" cy="2430463"/>
            <a:chOff x="0" y="0"/>
            <a:chExt cx="1684337" cy="2430463"/>
          </a:xfrm>
        </p:grpSpPr>
        <p:sp>
          <p:nvSpPr>
            <p:cNvPr id="9243" name="矩形 1"/>
            <p:cNvSpPr>
              <a:spLocks noChangeArrowheads="1"/>
            </p:cNvSpPr>
            <p:nvPr/>
          </p:nvSpPr>
          <p:spPr bwMode="auto">
            <a:xfrm>
              <a:off x="0" y="0"/>
              <a:ext cx="1684337" cy="2430463"/>
            </a:xfrm>
            <a:prstGeom prst="rect">
              <a:avLst/>
            </a:prstGeom>
            <a:solidFill>
              <a:srgbClr val="7F7F7F">
                <a:alpha val="9804"/>
              </a:srgbClr>
            </a:solidFill>
            <a:ln w="12700">
              <a:solidFill>
                <a:srgbClr val="7F7F7F">
                  <a:alpha val="52940"/>
                </a:srgbClr>
              </a:solidFill>
              <a:miter lim="800000"/>
              <a:headEnd/>
              <a:tailEnd/>
            </a:ln>
          </p:spPr>
          <p:txBody>
            <a:bodyPr anchor="ctr"/>
            <a:lstStyle/>
            <a:p>
              <a:pPr algn="ctr"/>
              <a:endParaRPr lang="zh-CN" altLang="en-US">
                <a:solidFill>
                  <a:srgbClr val="FFFFFF"/>
                </a:solidFill>
                <a:latin typeface="Calibri" pitchFamily="34" charset="0"/>
              </a:endParaRPr>
            </a:p>
          </p:txBody>
        </p:sp>
        <p:sp>
          <p:nvSpPr>
            <p:cNvPr id="9244" name="TextBox 146"/>
            <p:cNvSpPr txBox="1">
              <a:spLocks noChangeArrowheads="1"/>
            </p:cNvSpPr>
            <p:nvPr/>
          </p:nvSpPr>
          <p:spPr bwMode="auto">
            <a:xfrm>
              <a:off x="22225" y="665163"/>
              <a:ext cx="1620837"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eaLnBrk="1" hangingPunct="1"/>
              <a:r>
                <a:rPr lang="ar-EG" altLang="zh-CN" b="1" dirty="0">
                  <a:solidFill>
                    <a:srgbClr val="002060"/>
                  </a:solidFill>
                  <a:latin typeface="Microsoft YaHei" pitchFamily="34" charset="-122"/>
                  <a:ea typeface="Microsoft YaHei" pitchFamily="34" charset="-122"/>
                </a:rPr>
                <a:t>اختيار العبارة اللينة الهينة ، والابتعاد عن الشدة الإرهاب</a:t>
              </a:r>
              <a:endParaRPr lang="en-US" b="1" dirty="0">
                <a:solidFill>
                  <a:srgbClr val="002060"/>
                </a:solidFill>
                <a:latin typeface="Microsoft YaHei" pitchFamily="34" charset="-122"/>
                <a:ea typeface="Microsoft YaHei" pitchFamily="34" charset="-122"/>
              </a:endParaRPr>
            </a:p>
          </p:txBody>
        </p:sp>
      </p:grpSp>
      <p:grpSp>
        <p:nvGrpSpPr>
          <p:cNvPr id="9250" name="Group 34"/>
          <p:cNvGrpSpPr>
            <a:grpSpLocks/>
          </p:cNvGrpSpPr>
          <p:nvPr/>
        </p:nvGrpSpPr>
        <p:grpSpPr bwMode="auto">
          <a:xfrm>
            <a:off x="3669605" y="2641600"/>
            <a:ext cx="1684337" cy="2430463"/>
            <a:chOff x="0" y="0"/>
            <a:chExt cx="1684337" cy="2430463"/>
          </a:xfrm>
        </p:grpSpPr>
        <p:sp>
          <p:nvSpPr>
            <p:cNvPr id="7" name="矩形 16"/>
            <p:cNvSpPr>
              <a:spLocks noChangeArrowheads="1"/>
            </p:cNvSpPr>
            <p:nvPr/>
          </p:nvSpPr>
          <p:spPr bwMode="auto">
            <a:xfrm>
              <a:off x="0" y="0"/>
              <a:ext cx="1684337" cy="2430463"/>
            </a:xfrm>
            <a:prstGeom prst="rect">
              <a:avLst/>
            </a:prstGeom>
            <a:solidFill>
              <a:srgbClr val="7F7F7F">
                <a:alpha val="9804"/>
              </a:srgbClr>
            </a:solidFill>
            <a:ln w="12700">
              <a:solidFill>
                <a:srgbClr val="7F7F7F">
                  <a:alpha val="52940"/>
                </a:srgbClr>
              </a:solidFill>
              <a:miter lim="800000"/>
              <a:headEnd/>
              <a:tailEnd/>
            </a:ln>
          </p:spPr>
          <p:txBody>
            <a:bodyPr anchor="ctr"/>
            <a:lstStyle/>
            <a:p>
              <a:pPr algn="ctr"/>
              <a:endParaRPr lang="zh-CN" altLang="en-US">
                <a:solidFill>
                  <a:srgbClr val="FFFFFF"/>
                </a:solidFill>
                <a:latin typeface="Calibri" pitchFamily="34" charset="0"/>
              </a:endParaRPr>
            </a:p>
          </p:txBody>
        </p:sp>
        <p:sp>
          <p:nvSpPr>
            <p:cNvPr id="9240" name="TextBox 146"/>
            <p:cNvSpPr txBox="1">
              <a:spLocks noChangeArrowheads="1"/>
            </p:cNvSpPr>
            <p:nvPr/>
          </p:nvSpPr>
          <p:spPr bwMode="auto">
            <a:xfrm>
              <a:off x="23812" y="200799"/>
              <a:ext cx="1619250" cy="203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eaLnBrk="1" hangingPunct="1"/>
              <a:r>
                <a:rPr lang="ar-EG" altLang="zh-CN" b="1" dirty="0">
                  <a:solidFill>
                    <a:srgbClr val="002060"/>
                  </a:solidFill>
                  <a:latin typeface="Microsoft YaHei" pitchFamily="34" charset="-122"/>
                  <a:ea typeface="Microsoft YaHei" pitchFamily="34" charset="-122"/>
                </a:rPr>
                <a:t>احرص على ربط بداية حديثك بنهاية حديث المتلقي لأن هذا سيشعره بأهمية كلامه لديك وأنك تحترمه وتهتم بكلامه </a:t>
              </a:r>
              <a:endParaRPr lang="en-US" b="1" dirty="0">
                <a:solidFill>
                  <a:srgbClr val="002060"/>
                </a:solidFill>
                <a:latin typeface="Microsoft YaHei" pitchFamily="34" charset="-122"/>
                <a:ea typeface="Microsoft YaHei" pitchFamily="34" charset="-122"/>
              </a:endParaRPr>
            </a:p>
          </p:txBody>
        </p:sp>
      </p:grpSp>
      <p:grpSp>
        <p:nvGrpSpPr>
          <p:cNvPr id="9260" name="Group 44"/>
          <p:cNvGrpSpPr>
            <a:grpSpLocks/>
          </p:cNvGrpSpPr>
          <p:nvPr/>
        </p:nvGrpSpPr>
        <p:grpSpPr bwMode="auto">
          <a:xfrm>
            <a:off x="5479950" y="2641600"/>
            <a:ext cx="1684338" cy="2430463"/>
            <a:chOff x="0" y="0"/>
            <a:chExt cx="1684338" cy="2430463"/>
          </a:xfrm>
        </p:grpSpPr>
        <p:sp>
          <p:nvSpPr>
            <p:cNvPr id="9231" name="矩形 24"/>
            <p:cNvSpPr>
              <a:spLocks noChangeArrowheads="1"/>
            </p:cNvSpPr>
            <p:nvPr/>
          </p:nvSpPr>
          <p:spPr bwMode="auto">
            <a:xfrm>
              <a:off x="0" y="0"/>
              <a:ext cx="1684338" cy="2430463"/>
            </a:xfrm>
            <a:prstGeom prst="rect">
              <a:avLst/>
            </a:prstGeom>
            <a:solidFill>
              <a:srgbClr val="7F7F7F">
                <a:alpha val="9804"/>
              </a:srgbClr>
            </a:solidFill>
            <a:ln w="12700">
              <a:solidFill>
                <a:srgbClr val="7F7F7F">
                  <a:alpha val="52940"/>
                </a:srgbClr>
              </a:solidFill>
              <a:miter lim="800000"/>
              <a:headEnd/>
              <a:tailEnd/>
            </a:ln>
          </p:spPr>
          <p:txBody>
            <a:bodyPr anchor="ctr"/>
            <a:lstStyle/>
            <a:p>
              <a:pPr algn="ctr"/>
              <a:endParaRPr lang="zh-CN" altLang="en-US">
                <a:solidFill>
                  <a:srgbClr val="FFFFFF"/>
                </a:solidFill>
                <a:latin typeface="Calibri" pitchFamily="34" charset="0"/>
              </a:endParaRPr>
            </a:p>
          </p:txBody>
        </p:sp>
        <p:sp>
          <p:nvSpPr>
            <p:cNvPr id="9232" name="TextBox 146"/>
            <p:cNvSpPr txBox="1">
              <a:spLocks noChangeArrowheads="1"/>
            </p:cNvSpPr>
            <p:nvPr/>
          </p:nvSpPr>
          <p:spPr bwMode="auto">
            <a:xfrm>
              <a:off x="22225" y="503932"/>
              <a:ext cx="1620838" cy="1477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eaLnBrk="1" hangingPunct="1"/>
              <a:r>
                <a:rPr lang="ar-EG" altLang="zh-CN" b="1" dirty="0">
                  <a:solidFill>
                    <a:srgbClr val="002060"/>
                  </a:solidFill>
                  <a:latin typeface="Microsoft YaHei" pitchFamily="34" charset="-122"/>
                  <a:ea typeface="Microsoft YaHei" pitchFamily="34" charset="-122"/>
                </a:rPr>
                <a:t>أظهر فرحك الحقيقي – غير المصطنع - بكل حق يظهر على لسان الطرف الآخر </a:t>
              </a:r>
            </a:p>
          </p:txBody>
        </p:sp>
      </p:grpSp>
    </p:spTree>
    <p:extLst>
      <p:ext uri="{BB962C8B-B14F-4D97-AF65-F5344CB8AC3E}">
        <p14:creationId xmlns:p14="http://schemas.microsoft.com/office/powerpoint/2010/main" xmlns="" val="286976355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anim calcmode="lin" valueType="num">
                                      <p:cBhvr>
                                        <p:cTn id="8" dur="500" fill="hold"/>
                                        <p:tgtEl>
                                          <p:spTgt spid="9218"/>
                                        </p:tgtEl>
                                        <p:attrNameLst>
                                          <p:attrName>ppt_x</p:attrName>
                                        </p:attrNameLst>
                                      </p:cBhvr>
                                      <p:tavLst>
                                        <p:tav tm="0">
                                          <p:val>
                                            <p:strVal val="#ppt_x"/>
                                          </p:val>
                                        </p:tav>
                                        <p:tav tm="100000">
                                          <p:val>
                                            <p:strVal val="#ppt_x"/>
                                          </p:val>
                                        </p:tav>
                                      </p:tavLst>
                                    </p:anim>
                                    <p:anim calcmode="lin" valueType="num">
                                      <p:cBhvr>
                                        <p:cTn id="9" dur="500" fill="hold"/>
                                        <p:tgtEl>
                                          <p:spTgt spid="92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00"/>
                                  </p:stCondLst>
                                  <p:childTnLst>
                                    <p:set>
                                      <p:cBhvr>
                                        <p:cTn id="11" dur="1" fill="hold">
                                          <p:stCondLst>
                                            <p:cond delay="0"/>
                                          </p:stCondLst>
                                        </p:cTn>
                                        <p:tgtEl>
                                          <p:spTgt spid="9222"/>
                                        </p:tgtEl>
                                        <p:attrNameLst>
                                          <p:attrName>style.visibility</p:attrName>
                                        </p:attrNameLst>
                                      </p:cBhvr>
                                      <p:to>
                                        <p:strVal val="visible"/>
                                      </p:to>
                                    </p:set>
                                    <p:animEffect transition="in" filter="fade">
                                      <p:cBhvr>
                                        <p:cTn id="12" dur="500"/>
                                        <p:tgtEl>
                                          <p:spTgt spid="9222"/>
                                        </p:tgtEl>
                                      </p:cBhvr>
                                    </p:animEffect>
                                    <p:anim calcmode="lin" valueType="num">
                                      <p:cBhvr>
                                        <p:cTn id="13" dur="500" fill="hold"/>
                                        <p:tgtEl>
                                          <p:spTgt spid="9222"/>
                                        </p:tgtEl>
                                        <p:attrNameLst>
                                          <p:attrName>ppt_x</p:attrName>
                                        </p:attrNameLst>
                                      </p:cBhvr>
                                      <p:tavLst>
                                        <p:tav tm="0">
                                          <p:val>
                                            <p:strVal val="#ppt_x"/>
                                          </p:val>
                                        </p:tav>
                                        <p:tav tm="100000">
                                          <p:val>
                                            <p:strVal val="#ppt_x"/>
                                          </p:val>
                                        </p:tav>
                                      </p:tavLst>
                                    </p:anim>
                                    <p:anim calcmode="lin" valueType="num">
                                      <p:cBhvr>
                                        <p:cTn id="14" dur="500" fill="hold"/>
                                        <p:tgtEl>
                                          <p:spTgt spid="922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
                                  </p:stCondLst>
                                  <p:childTnLst>
                                    <p:set>
                                      <p:cBhvr>
                                        <p:cTn id="16" dur="1" fill="hold">
                                          <p:stCondLst>
                                            <p:cond delay="0"/>
                                          </p:stCondLst>
                                        </p:cTn>
                                        <p:tgtEl>
                                          <p:spTgt spid="9230"/>
                                        </p:tgtEl>
                                        <p:attrNameLst>
                                          <p:attrName>style.visibility</p:attrName>
                                        </p:attrNameLst>
                                      </p:cBhvr>
                                      <p:to>
                                        <p:strVal val="visible"/>
                                      </p:to>
                                    </p:set>
                                    <p:animEffect transition="in" filter="fade">
                                      <p:cBhvr>
                                        <p:cTn id="17" dur="500"/>
                                        <p:tgtEl>
                                          <p:spTgt spid="9230"/>
                                        </p:tgtEl>
                                      </p:cBhvr>
                                    </p:animEffect>
                                    <p:anim calcmode="lin" valueType="num">
                                      <p:cBhvr>
                                        <p:cTn id="18" dur="500" fill="hold"/>
                                        <p:tgtEl>
                                          <p:spTgt spid="9230"/>
                                        </p:tgtEl>
                                        <p:attrNameLst>
                                          <p:attrName>ppt_x</p:attrName>
                                        </p:attrNameLst>
                                      </p:cBhvr>
                                      <p:tavLst>
                                        <p:tav tm="0">
                                          <p:val>
                                            <p:strVal val="#ppt_x"/>
                                          </p:val>
                                        </p:tav>
                                        <p:tav tm="100000">
                                          <p:val>
                                            <p:strVal val="#ppt_x"/>
                                          </p:val>
                                        </p:tav>
                                      </p:tavLst>
                                    </p:anim>
                                    <p:anim calcmode="lin" valueType="num">
                                      <p:cBhvr>
                                        <p:cTn id="19" dur="500" fill="hold"/>
                                        <p:tgtEl>
                                          <p:spTgt spid="9230"/>
                                        </p:tgtEl>
                                        <p:attrNameLst>
                                          <p:attrName>ppt_y</p:attrName>
                                        </p:attrNameLst>
                                      </p:cBhvr>
                                      <p:tavLst>
                                        <p:tav tm="0">
                                          <p:val>
                                            <p:strVal val="#ppt_y+.1"/>
                                          </p:val>
                                        </p:tav>
                                        <p:tav tm="100000">
                                          <p:val>
                                            <p:strVal val="#ppt_y"/>
                                          </p:val>
                                        </p:tav>
                                      </p:tavLst>
                                    </p:anim>
                                  </p:childTnLst>
                                </p:cTn>
                              </p:par>
                            </p:childTnLst>
                          </p:cTn>
                        </p:par>
                        <p:par>
                          <p:cTn id="20" fill="hold" nodeType="afterGroup">
                            <p:stCondLst>
                              <p:cond delay="1100"/>
                            </p:stCondLst>
                            <p:childTnLst>
                              <p:par>
                                <p:cTn id="21" presetID="12" presetClass="entr" presetSubtype="1" fill="hold" nodeType="afterEffect">
                                  <p:stCondLst>
                                    <p:cond delay="0"/>
                                  </p:stCondLst>
                                  <p:childTnLst>
                                    <p:set>
                                      <p:cBhvr>
                                        <p:cTn id="22" dur="1" fill="hold">
                                          <p:stCondLst>
                                            <p:cond delay="0"/>
                                          </p:stCondLst>
                                        </p:cTn>
                                        <p:tgtEl>
                                          <p:spTgt spid="9233"/>
                                        </p:tgtEl>
                                        <p:attrNameLst>
                                          <p:attrName>style.visibility</p:attrName>
                                        </p:attrNameLst>
                                      </p:cBhvr>
                                      <p:to>
                                        <p:strVal val="visible"/>
                                      </p:to>
                                    </p:set>
                                    <p:animEffect transition="in" filter="slide(fromTop)">
                                      <p:cBhvr>
                                        <p:cTn id="23" dur="500"/>
                                        <p:tgtEl>
                                          <p:spTgt spid="9233"/>
                                        </p:tgtEl>
                                      </p:cBhvr>
                                    </p:animEffect>
                                  </p:childTnLst>
                                </p:cTn>
                              </p:par>
                              <p:par>
                                <p:cTn id="24" presetID="12" presetClass="entr" presetSubtype="1" fill="hold" nodeType="withEffect">
                                  <p:stCondLst>
                                    <p:cond delay="0"/>
                                  </p:stCondLst>
                                  <p:childTnLst>
                                    <p:set>
                                      <p:cBhvr>
                                        <p:cTn id="25" dur="1" fill="hold">
                                          <p:stCondLst>
                                            <p:cond delay="0"/>
                                          </p:stCondLst>
                                        </p:cTn>
                                        <p:tgtEl>
                                          <p:spTgt spid="9236"/>
                                        </p:tgtEl>
                                        <p:attrNameLst>
                                          <p:attrName>style.visibility</p:attrName>
                                        </p:attrNameLst>
                                      </p:cBhvr>
                                      <p:to>
                                        <p:strVal val="visible"/>
                                      </p:to>
                                    </p:set>
                                    <p:animEffect transition="in" filter="slide(fromTop)">
                                      <p:cBhvr>
                                        <p:cTn id="26" dur="500"/>
                                        <p:tgtEl>
                                          <p:spTgt spid="9236"/>
                                        </p:tgtEl>
                                      </p:cBhvr>
                                    </p:animEffect>
                                  </p:childTnLst>
                                </p:cTn>
                              </p:par>
                              <p:par>
                                <p:cTn id="27" presetID="12" presetClass="entr" presetSubtype="1" fill="hold" nodeType="withEffect">
                                  <p:stCondLst>
                                    <p:cond delay="0"/>
                                  </p:stCondLst>
                                  <p:childTnLst>
                                    <p:set>
                                      <p:cBhvr>
                                        <p:cTn id="28" dur="1" fill="hold">
                                          <p:stCondLst>
                                            <p:cond delay="0"/>
                                          </p:stCondLst>
                                        </p:cTn>
                                        <p:tgtEl>
                                          <p:spTgt spid="9242"/>
                                        </p:tgtEl>
                                        <p:attrNameLst>
                                          <p:attrName>style.visibility</p:attrName>
                                        </p:attrNameLst>
                                      </p:cBhvr>
                                      <p:to>
                                        <p:strVal val="visible"/>
                                      </p:to>
                                    </p:set>
                                    <p:animEffect transition="in" filter="slide(fromTop)">
                                      <p:cBhvr>
                                        <p:cTn id="29" dur="500"/>
                                        <p:tgtEl>
                                          <p:spTgt spid="9242"/>
                                        </p:tgtEl>
                                      </p:cBhvr>
                                    </p:animEffect>
                                  </p:childTnLst>
                                </p:cTn>
                              </p:par>
                            </p:childTnLst>
                          </p:cTn>
                        </p:par>
                        <p:par>
                          <p:cTn id="30" fill="hold" nodeType="afterGroup">
                            <p:stCondLst>
                              <p:cond delay="1600"/>
                            </p:stCondLst>
                            <p:childTnLst>
                              <p:par>
                                <p:cTn id="31" presetID="47" presetClass="entr" presetSubtype="0" fill="hold" nodeType="afterEffect">
                                  <p:stCondLst>
                                    <p:cond delay="0"/>
                                  </p:stCondLst>
                                  <p:childTnLst>
                                    <p:set>
                                      <p:cBhvr>
                                        <p:cTn id="32" dur="1" fill="hold">
                                          <p:stCondLst>
                                            <p:cond delay="0"/>
                                          </p:stCondLst>
                                        </p:cTn>
                                        <p:tgtEl>
                                          <p:spTgt spid="9245"/>
                                        </p:tgtEl>
                                        <p:attrNameLst>
                                          <p:attrName>style.visibility</p:attrName>
                                        </p:attrNameLst>
                                      </p:cBhvr>
                                      <p:to>
                                        <p:strVal val="visible"/>
                                      </p:to>
                                    </p:set>
                                    <p:animEffect transition="in" filter="fade">
                                      <p:cBhvr>
                                        <p:cTn id="33" dur="500"/>
                                        <p:tgtEl>
                                          <p:spTgt spid="9245"/>
                                        </p:tgtEl>
                                      </p:cBhvr>
                                    </p:animEffect>
                                    <p:anim calcmode="lin" valueType="num">
                                      <p:cBhvr>
                                        <p:cTn id="34" dur="500" fill="hold"/>
                                        <p:tgtEl>
                                          <p:spTgt spid="9245"/>
                                        </p:tgtEl>
                                        <p:attrNameLst>
                                          <p:attrName>ppt_x</p:attrName>
                                        </p:attrNameLst>
                                      </p:cBhvr>
                                      <p:tavLst>
                                        <p:tav tm="0">
                                          <p:val>
                                            <p:strVal val="#ppt_x"/>
                                          </p:val>
                                        </p:tav>
                                        <p:tav tm="100000">
                                          <p:val>
                                            <p:strVal val="#ppt_x"/>
                                          </p:val>
                                        </p:tav>
                                      </p:tavLst>
                                    </p:anim>
                                    <p:anim calcmode="lin" valueType="num">
                                      <p:cBhvr>
                                        <p:cTn id="35" dur="500" fill="hold"/>
                                        <p:tgtEl>
                                          <p:spTgt spid="9245"/>
                                        </p:tgtEl>
                                        <p:attrNameLst>
                                          <p:attrName>ppt_y</p:attrName>
                                        </p:attrNameLst>
                                      </p:cBhvr>
                                      <p:tavLst>
                                        <p:tav tm="0">
                                          <p:val>
                                            <p:strVal val="#ppt_y-.1"/>
                                          </p:val>
                                        </p:tav>
                                        <p:tav tm="100000">
                                          <p:val>
                                            <p:strVal val="#ppt_y"/>
                                          </p:val>
                                        </p:tav>
                                      </p:tavLst>
                                    </p:anim>
                                  </p:childTnLst>
                                </p:cTn>
                              </p:par>
                              <p:par>
                                <p:cTn id="36" presetID="47" presetClass="entr" presetSubtype="0" fill="hold" nodeType="withEffect">
                                  <p:stCondLst>
                                    <p:cond delay="0"/>
                                  </p:stCondLst>
                                  <p:childTnLst>
                                    <p:set>
                                      <p:cBhvr>
                                        <p:cTn id="37" dur="1" fill="hold">
                                          <p:stCondLst>
                                            <p:cond delay="0"/>
                                          </p:stCondLst>
                                        </p:cTn>
                                        <p:tgtEl>
                                          <p:spTgt spid="9250"/>
                                        </p:tgtEl>
                                        <p:attrNameLst>
                                          <p:attrName>style.visibility</p:attrName>
                                        </p:attrNameLst>
                                      </p:cBhvr>
                                      <p:to>
                                        <p:strVal val="visible"/>
                                      </p:to>
                                    </p:set>
                                    <p:animEffect transition="in" filter="fade">
                                      <p:cBhvr>
                                        <p:cTn id="38" dur="500"/>
                                        <p:tgtEl>
                                          <p:spTgt spid="9250"/>
                                        </p:tgtEl>
                                      </p:cBhvr>
                                    </p:animEffect>
                                    <p:anim calcmode="lin" valueType="num">
                                      <p:cBhvr>
                                        <p:cTn id="39" dur="500" fill="hold"/>
                                        <p:tgtEl>
                                          <p:spTgt spid="9250"/>
                                        </p:tgtEl>
                                        <p:attrNameLst>
                                          <p:attrName>ppt_x</p:attrName>
                                        </p:attrNameLst>
                                      </p:cBhvr>
                                      <p:tavLst>
                                        <p:tav tm="0">
                                          <p:val>
                                            <p:strVal val="#ppt_x"/>
                                          </p:val>
                                        </p:tav>
                                        <p:tav tm="100000">
                                          <p:val>
                                            <p:strVal val="#ppt_x"/>
                                          </p:val>
                                        </p:tav>
                                      </p:tavLst>
                                    </p:anim>
                                    <p:anim calcmode="lin" valueType="num">
                                      <p:cBhvr>
                                        <p:cTn id="40" dur="500" fill="hold"/>
                                        <p:tgtEl>
                                          <p:spTgt spid="9250"/>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9260"/>
                                        </p:tgtEl>
                                        <p:attrNameLst>
                                          <p:attrName>style.visibility</p:attrName>
                                        </p:attrNameLst>
                                      </p:cBhvr>
                                      <p:to>
                                        <p:strVal val="visible"/>
                                      </p:to>
                                    </p:set>
                                    <p:animEffect transition="in" filter="fade">
                                      <p:cBhvr>
                                        <p:cTn id="43" dur="500"/>
                                        <p:tgtEl>
                                          <p:spTgt spid="9260"/>
                                        </p:tgtEl>
                                      </p:cBhvr>
                                    </p:animEffect>
                                    <p:anim calcmode="lin" valueType="num">
                                      <p:cBhvr>
                                        <p:cTn id="44" dur="500" fill="hold"/>
                                        <p:tgtEl>
                                          <p:spTgt spid="9260"/>
                                        </p:tgtEl>
                                        <p:attrNameLst>
                                          <p:attrName>ppt_x</p:attrName>
                                        </p:attrNameLst>
                                      </p:cBhvr>
                                      <p:tavLst>
                                        <p:tav tm="0">
                                          <p:val>
                                            <p:strVal val="#ppt_x"/>
                                          </p:val>
                                        </p:tav>
                                        <p:tav tm="100000">
                                          <p:val>
                                            <p:strVal val="#ppt_x"/>
                                          </p:val>
                                        </p:tav>
                                      </p:tavLst>
                                    </p:anim>
                                    <p:anim calcmode="lin" valueType="num">
                                      <p:cBhvr>
                                        <p:cTn id="45" dur="500" fill="hold"/>
                                        <p:tgtEl>
                                          <p:spTgt spid="92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530559"/>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كيف تتعامل مع الخلافات</a:t>
            </a:r>
          </a:p>
        </p:txBody>
      </p:sp>
    </p:spTree>
    <p:extLst>
      <p:ext uri="{BB962C8B-B14F-4D97-AF65-F5344CB8AC3E}">
        <p14:creationId xmlns:p14="http://schemas.microsoft.com/office/powerpoint/2010/main" xmlns="" val="390444400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1290638" y="985292"/>
            <a:ext cx="6562725" cy="546100"/>
            <a:chOff x="0" y="0"/>
            <a:chExt cx="6562725" cy="546100"/>
          </a:xfrm>
        </p:grpSpPr>
        <p:sp>
          <p:nvSpPr>
            <p:cNvPr id="82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82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82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الاعتقاد الخاص بالذات </a:t>
              </a:r>
              <a:endParaRPr lang="zh-CN" altLang="en-US" sz="2400" b="1" dirty="0">
                <a:solidFill>
                  <a:srgbClr val="FFFFFF"/>
                </a:solidFill>
                <a:latin typeface="Microsoft YaHei" pitchFamily="34" charset="-122"/>
                <a:ea typeface="Microsoft YaHei" pitchFamily="34" charset="-122"/>
              </a:endParaRPr>
            </a:p>
          </p:txBody>
        </p:sp>
      </p:grpSp>
      <p:grpSp>
        <p:nvGrpSpPr>
          <p:cNvPr id="7174" name="Group 6"/>
          <p:cNvGrpSpPr>
            <a:grpSpLocks/>
          </p:cNvGrpSpPr>
          <p:nvPr/>
        </p:nvGrpSpPr>
        <p:grpSpPr bwMode="auto">
          <a:xfrm>
            <a:off x="1290638" y="1849388"/>
            <a:ext cx="6562725" cy="553542"/>
            <a:chOff x="0" y="-7442"/>
            <a:chExt cx="6562725" cy="553542"/>
          </a:xfrm>
        </p:grpSpPr>
        <p:grpSp>
          <p:nvGrpSpPr>
            <p:cNvPr id="8206" name="Group 7"/>
            <p:cNvGrpSpPr>
              <a:grpSpLocks/>
            </p:cNvGrpSpPr>
            <p:nvPr/>
          </p:nvGrpSpPr>
          <p:grpSpPr bwMode="auto">
            <a:xfrm>
              <a:off x="0" y="0"/>
              <a:ext cx="6562725" cy="546100"/>
              <a:chOff x="0" y="0"/>
              <a:chExt cx="6561756" cy="546060"/>
            </a:xfrm>
          </p:grpSpPr>
          <p:sp>
            <p:nvSpPr>
              <p:cNvPr id="8208"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8209"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8207"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الاعتقاد فيما تعنيه الأشياء </a:t>
              </a:r>
              <a:endParaRPr lang="zh-CN" altLang="en-US" sz="2400" b="1" dirty="0">
                <a:solidFill>
                  <a:srgbClr val="FFFFFF"/>
                </a:solidFill>
              </a:endParaRPr>
            </a:p>
          </p:txBody>
        </p:sp>
      </p:grpSp>
      <p:grpSp>
        <p:nvGrpSpPr>
          <p:cNvPr id="7179" name="Group 11"/>
          <p:cNvGrpSpPr>
            <a:grpSpLocks/>
          </p:cNvGrpSpPr>
          <p:nvPr/>
        </p:nvGrpSpPr>
        <p:grpSpPr bwMode="auto">
          <a:xfrm>
            <a:off x="1290638" y="2713484"/>
            <a:ext cx="6562725" cy="562571"/>
            <a:chOff x="0" y="-16471"/>
            <a:chExt cx="6562725" cy="562571"/>
          </a:xfrm>
        </p:grpSpPr>
        <p:sp>
          <p:nvSpPr>
            <p:cNvPr id="8203"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8204"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8205"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الاعتقاد في الأسباب </a:t>
              </a:r>
              <a:endParaRPr lang="zh-CN" altLang="en-US" sz="2400" b="1" dirty="0">
                <a:solidFill>
                  <a:srgbClr val="FFFFFF"/>
                </a:solidFill>
              </a:endParaRPr>
            </a:p>
          </p:txBody>
        </p:sp>
      </p:grpSp>
      <p:grpSp>
        <p:nvGrpSpPr>
          <p:cNvPr id="7183" name="Group 15"/>
          <p:cNvGrpSpPr>
            <a:grpSpLocks/>
          </p:cNvGrpSpPr>
          <p:nvPr/>
        </p:nvGrpSpPr>
        <p:grpSpPr bwMode="auto">
          <a:xfrm>
            <a:off x="1290638" y="3577580"/>
            <a:ext cx="6562725" cy="570012"/>
            <a:chOff x="0" y="-23912"/>
            <a:chExt cx="6562725" cy="570012"/>
          </a:xfrm>
        </p:grpSpPr>
        <p:grpSp>
          <p:nvGrpSpPr>
            <p:cNvPr id="8199" name="Group 16"/>
            <p:cNvGrpSpPr>
              <a:grpSpLocks/>
            </p:cNvGrpSpPr>
            <p:nvPr/>
          </p:nvGrpSpPr>
          <p:grpSpPr bwMode="auto">
            <a:xfrm>
              <a:off x="0" y="0"/>
              <a:ext cx="6562725" cy="546100"/>
              <a:chOff x="0" y="0"/>
              <a:chExt cx="6448390" cy="611157"/>
            </a:xfrm>
          </p:grpSpPr>
          <p:sp>
            <p:nvSpPr>
              <p:cNvPr id="8201"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8202"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8200" name="Rectangle 13"/>
            <p:cNvSpPr>
              <a:spLocks noChangeArrowheads="1"/>
            </p:cNvSpPr>
            <p:nvPr/>
          </p:nvSpPr>
          <p:spPr bwMode="auto">
            <a:xfrm>
              <a:off x="65087" y="-23912"/>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الاعتقاد في الماضي </a:t>
              </a:r>
              <a:endParaRPr lang="zh-CN" altLang="en-US" sz="2400" b="1" dirty="0">
                <a:solidFill>
                  <a:srgbClr val="FFFFFF"/>
                </a:solidFill>
              </a:endParaRPr>
            </a:p>
          </p:txBody>
        </p:sp>
      </p:grpSp>
      <p:grpSp>
        <p:nvGrpSpPr>
          <p:cNvPr id="21" name="Group 11"/>
          <p:cNvGrpSpPr>
            <a:grpSpLocks/>
          </p:cNvGrpSpPr>
          <p:nvPr/>
        </p:nvGrpSpPr>
        <p:grpSpPr bwMode="auto">
          <a:xfrm>
            <a:off x="1321643" y="4441676"/>
            <a:ext cx="6562725" cy="576064"/>
            <a:chOff x="0" y="-29964"/>
            <a:chExt cx="6562725" cy="576064"/>
          </a:xfrm>
        </p:grpSpPr>
        <p:sp>
          <p:nvSpPr>
            <p:cNvPr id="22"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3"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4" name="Rectangle 13"/>
            <p:cNvSpPr>
              <a:spLocks noChangeArrowheads="1"/>
            </p:cNvSpPr>
            <p:nvPr/>
          </p:nvSpPr>
          <p:spPr bwMode="auto">
            <a:xfrm>
              <a:off x="65088" y="-29964"/>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الاعتقاد في المستقبل </a:t>
              </a:r>
              <a:endParaRPr lang="zh-CN" altLang="en-US" sz="2400" b="1" dirty="0">
                <a:solidFill>
                  <a:srgbClr val="FFFFFF"/>
                </a:solidFill>
              </a:endParaRPr>
            </a:p>
          </p:txBody>
        </p:sp>
      </p:grpSp>
    </p:spTree>
    <p:extLst>
      <p:ext uri="{BB962C8B-B14F-4D97-AF65-F5344CB8AC3E}">
        <p14:creationId xmlns:p14="http://schemas.microsoft.com/office/powerpoint/2010/main" xmlns="" val="25087888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7170"/>
                                        </p:tgtEl>
                                        <p:attrNameLst>
                                          <p:attrName>style.visibility</p:attrName>
                                        </p:attrNameLst>
                                      </p:cBhvr>
                                      <p:to>
                                        <p:strVal val="visible"/>
                                      </p:to>
                                    </p:set>
                                    <p:anim calcmode="lin" valueType="num">
                                      <p:cBhvr>
                                        <p:cTn id="7" dur="600" fill="hold"/>
                                        <p:tgtEl>
                                          <p:spTgt spid="7170"/>
                                        </p:tgtEl>
                                        <p:attrNameLst>
                                          <p:attrName>ppt_w</p:attrName>
                                        </p:attrNameLst>
                                      </p:cBhvr>
                                      <p:tavLst>
                                        <p:tav tm="0">
                                          <p:val>
                                            <p:fltVal val="0"/>
                                          </p:val>
                                        </p:tav>
                                        <p:tav tm="100000">
                                          <p:val>
                                            <p:strVal val="#ppt_w"/>
                                          </p:val>
                                        </p:tav>
                                      </p:tavLst>
                                    </p:anim>
                                    <p:anim calcmode="lin" valueType="num">
                                      <p:cBhvr>
                                        <p:cTn id="8" dur="600" fill="hold"/>
                                        <p:tgtEl>
                                          <p:spTgt spid="7170"/>
                                        </p:tgtEl>
                                        <p:attrNameLst>
                                          <p:attrName>ppt_h</p:attrName>
                                        </p:attrNameLst>
                                      </p:cBhvr>
                                      <p:tavLst>
                                        <p:tav tm="0">
                                          <p:val>
                                            <p:fltVal val="0"/>
                                          </p:val>
                                        </p:tav>
                                        <p:tav tm="100000">
                                          <p:val>
                                            <p:strVal val="#ppt_h"/>
                                          </p:val>
                                        </p:tav>
                                      </p:tavLst>
                                    </p:anim>
                                    <p:anim calcmode="lin" valueType="num">
                                      <p:cBhvr>
                                        <p:cTn id="9" dur="600" fill="hold"/>
                                        <p:tgtEl>
                                          <p:spTgt spid="7170"/>
                                        </p:tgtEl>
                                        <p:attrNameLst>
                                          <p:attrName>style.rotation</p:attrName>
                                        </p:attrNameLst>
                                      </p:cBhvr>
                                      <p:tavLst>
                                        <p:tav tm="0">
                                          <p:val>
                                            <p:fltVal val="90"/>
                                          </p:val>
                                        </p:tav>
                                        <p:tav tm="100000">
                                          <p:val>
                                            <p:fltVal val="0"/>
                                          </p:val>
                                        </p:tav>
                                      </p:tavLst>
                                    </p:anim>
                                    <p:animEffect transition="in" filter="fade">
                                      <p:cBhvr>
                                        <p:cTn id="10" dur="600"/>
                                        <p:tgtEl>
                                          <p:spTgt spid="717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7174"/>
                                        </p:tgtEl>
                                        <p:attrNameLst>
                                          <p:attrName>style.visibility</p:attrName>
                                        </p:attrNameLst>
                                      </p:cBhvr>
                                      <p:to>
                                        <p:strVal val="visible"/>
                                      </p:to>
                                    </p:set>
                                    <p:anim calcmode="lin" valueType="num">
                                      <p:cBhvr>
                                        <p:cTn id="15" dur="600" fill="hold"/>
                                        <p:tgtEl>
                                          <p:spTgt spid="7174"/>
                                        </p:tgtEl>
                                        <p:attrNameLst>
                                          <p:attrName>ppt_w</p:attrName>
                                        </p:attrNameLst>
                                      </p:cBhvr>
                                      <p:tavLst>
                                        <p:tav tm="0">
                                          <p:val>
                                            <p:fltVal val="0"/>
                                          </p:val>
                                        </p:tav>
                                        <p:tav tm="100000">
                                          <p:val>
                                            <p:strVal val="#ppt_w"/>
                                          </p:val>
                                        </p:tav>
                                      </p:tavLst>
                                    </p:anim>
                                    <p:anim calcmode="lin" valueType="num">
                                      <p:cBhvr>
                                        <p:cTn id="16" dur="600" fill="hold"/>
                                        <p:tgtEl>
                                          <p:spTgt spid="7174"/>
                                        </p:tgtEl>
                                        <p:attrNameLst>
                                          <p:attrName>ppt_h</p:attrName>
                                        </p:attrNameLst>
                                      </p:cBhvr>
                                      <p:tavLst>
                                        <p:tav tm="0">
                                          <p:val>
                                            <p:fltVal val="0"/>
                                          </p:val>
                                        </p:tav>
                                        <p:tav tm="100000">
                                          <p:val>
                                            <p:strVal val="#ppt_h"/>
                                          </p:val>
                                        </p:tav>
                                      </p:tavLst>
                                    </p:anim>
                                    <p:anim calcmode="lin" valueType="num">
                                      <p:cBhvr>
                                        <p:cTn id="17" dur="600" fill="hold"/>
                                        <p:tgtEl>
                                          <p:spTgt spid="7174"/>
                                        </p:tgtEl>
                                        <p:attrNameLst>
                                          <p:attrName>style.rotation</p:attrName>
                                        </p:attrNameLst>
                                      </p:cBhvr>
                                      <p:tavLst>
                                        <p:tav tm="0">
                                          <p:val>
                                            <p:fltVal val="90"/>
                                          </p:val>
                                        </p:tav>
                                        <p:tav tm="100000">
                                          <p:val>
                                            <p:fltVal val="0"/>
                                          </p:val>
                                        </p:tav>
                                      </p:tavLst>
                                    </p:anim>
                                    <p:animEffect transition="in" filter="fade">
                                      <p:cBhvr>
                                        <p:cTn id="18" dur="600"/>
                                        <p:tgtEl>
                                          <p:spTgt spid="717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7179"/>
                                        </p:tgtEl>
                                        <p:attrNameLst>
                                          <p:attrName>style.visibility</p:attrName>
                                        </p:attrNameLst>
                                      </p:cBhvr>
                                      <p:to>
                                        <p:strVal val="visible"/>
                                      </p:to>
                                    </p:set>
                                    <p:anim calcmode="lin" valueType="num">
                                      <p:cBhvr>
                                        <p:cTn id="23" dur="600" fill="hold"/>
                                        <p:tgtEl>
                                          <p:spTgt spid="7179"/>
                                        </p:tgtEl>
                                        <p:attrNameLst>
                                          <p:attrName>ppt_w</p:attrName>
                                        </p:attrNameLst>
                                      </p:cBhvr>
                                      <p:tavLst>
                                        <p:tav tm="0">
                                          <p:val>
                                            <p:fltVal val="0"/>
                                          </p:val>
                                        </p:tav>
                                        <p:tav tm="100000">
                                          <p:val>
                                            <p:strVal val="#ppt_w"/>
                                          </p:val>
                                        </p:tav>
                                      </p:tavLst>
                                    </p:anim>
                                    <p:anim calcmode="lin" valueType="num">
                                      <p:cBhvr>
                                        <p:cTn id="24" dur="600" fill="hold"/>
                                        <p:tgtEl>
                                          <p:spTgt spid="7179"/>
                                        </p:tgtEl>
                                        <p:attrNameLst>
                                          <p:attrName>ppt_h</p:attrName>
                                        </p:attrNameLst>
                                      </p:cBhvr>
                                      <p:tavLst>
                                        <p:tav tm="0">
                                          <p:val>
                                            <p:fltVal val="0"/>
                                          </p:val>
                                        </p:tav>
                                        <p:tav tm="100000">
                                          <p:val>
                                            <p:strVal val="#ppt_h"/>
                                          </p:val>
                                        </p:tav>
                                      </p:tavLst>
                                    </p:anim>
                                    <p:anim calcmode="lin" valueType="num">
                                      <p:cBhvr>
                                        <p:cTn id="25" dur="600" fill="hold"/>
                                        <p:tgtEl>
                                          <p:spTgt spid="7179"/>
                                        </p:tgtEl>
                                        <p:attrNameLst>
                                          <p:attrName>style.rotation</p:attrName>
                                        </p:attrNameLst>
                                      </p:cBhvr>
                                      <p:tavLst>
                                        <p:tav tm="0">
                                          <p:val>
                                            <p:fltVal val="90"/>
                                          </p:val>
                                        </p:tav>
                                        <p:tav tm="100000">
                                          <p:val>
                                            <p:fltVal val="0"/>
                                          </p:val>
                                        </p:tav>
                                      </p:tavLst>
                                    </p:anim>
                                    <p:animEffect transition="in" filter="fade">
                                      <p:cBhvr>
                                        <p:cTn id="26" dur="600"/>
                                        <p:tgtEl>
                                          <p:spTgt spid="7179"/>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7183"/>
                                        </p:tgtEl>
                                        <p:attrNameLst>
                                          <p:attrName>style.visibility</p:attrName>
                                        </p:attrNameLst>
                                      </p:cBhvr>
                                      <p:to>
                                        <p:strVal val="visible"/>
                                      </p:to>
                                    </p:set>
                                    <p:anim calcmode="lin" valueType="num">
                                      <p:cBhvr>
                                        <p:cTn id="31" dur="600" fill="hold"/>
                                        <p:tgtEl>
                                          <p:spTgt spid="7183"/>
                                        </p:tgtEl>
                                        <p:attrNameLst>
                                          <p:attrName>ppt_w</p:attrName>
                                        </p:attrNameLst>
                                      </p:cBhvr>
                                      <p:tavLst>
                                        <p:tav tm="0">
                                          <p:val>
                                            <p:fltVal val="0"/>
                                          </p:val>
                                        </p:tav>
                                        <p:tav tm="100000">
                                          <p:val>
                                            <p:strVal val="#ppt_w"/>
                                          </p:val>
                                        </p:tav>
                                      </p:tavLst>
                                    </p:anim>
                                    <p:anim calcmode="lin" valueType="num">
                                      <p:cBhvr>
                                        <p:cTn id="32" dur="600" fill="hold"/>
                                        <p:tgtEl>
                                          <p:spTgt spid="7183"/>
                                        </p:tgtEl>
                                        <p:attrNameLst>
                                          <p:attrName>ppt_h</p:attrName>
                                        </p:attrNameLst>
                                      </p:cBhvr>
                                      <p:tavLst>
                                        <p:tav tm="0">
                                          <p:val>
                                            <p:fltVal val="0"/>
                                          </p:val>
                                        </p:tav>
                                        <p:tav tm="100000">
                                          <p:val>
                                            <p:strVal val="#ppt_h"/>
                                          </p:val>
                                        </p:tav>
                                      </p:tavLst>
                                    </p:anim>
                                    <p:anim calcmode="lin" valueType="num">
                                      <p:cBhvr>
                                        <p:cTn id="33" dur="600" fill="hold"/>
                                        <p:tgtEl>
                                          <p:spTgt spid="7183"/>
                                        </p:tgtEl>
                                        <p:attrNameLst>
                                          <p:attrName>style.rotation</p:attrName>
                                        </p:attrNameLst>
                                      </p:cBhvr>
                                      <p:tavLst>
                                        <p:tav tm="0">
                                          <p:val>
                                            <p:fltVal val="90"/>
                                          </p:val>
                                        </p:tav>
                                        <p:tav tm="100000">
                                          <p:val>
                                            <p:fltVal val="0"/>
                                          </p:val>
                                        </p:tav>
                                      </p:tavLst>
                                    </p:anim>
                                    <p:animEffect transition="in" filter="fade">
                                      <p:cBhvr>
                                        <p:cTn id="34" dur="600"/>
                                        <p:tgtEl>
                                          <p:spTgt spid="7183"/>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iterate type="lt">
                                    <p:tmPct val="5000"/>
                                  </p:iterate>
                                  <p:childTnLst>
                                    <p:set>
                                      <p:cBhvr>
                                        <p:cTn id="38" dur="1" fill="hold">
                                          <p:stCondLst>
                                            <p:cond delay="0"/>
                                          </p:stCondLst>
                                        </p:cTn>
                                        <p:tgtEl>
                                          <p:spTgt spid="21"/>
                                        </p:tgtEl>
                                        <p:attrNameLst>
                                          <p:attrName>style.visibility</p:attrName>
                                        </p:attrNameLst>
                                      </p:cBhvr>
                                      <p:to>
                                        <p:strVal val="visible"/>
                                      </p:to>
                                    </p:set>
                                    <p:anim calcmode="lin" valueType="num">
                                      <p:cBhvr>
                                        <p:cTn id="39" dur="600" fill="hold"/>
                                        <p:tgtEl>
                                          <p:spTgt spid="21"/>
                                        </p:tgtEl>
                                        <p:attrNameLst>
                                          <p:attrName>ppt_w</p:attrName>
                                        </p:attrNameLst>
                                      </p:cBhvr>
                                      <p:tavLst>
                                        <p:tav tm="0">
                                          <p:val>
                                            <p:fltVal val="0"/>
                                          </p:val>
                                        </p:tav>
                                        <p:tav tm="100000">
                                          <p:val>
                                            <p:strVal val="#ppt_w"/>
                                          </p:val>
                                        </p:tav>
                                      </p:tavLst>
                                    </p:anim>
                                    <p:anim calcmode="lin" valueType="num">
                                      <p:cBhvr>
                                        <p:cTn id="40" dur="600" fill="hold"/>
                                        <p:tgtEl>
                                          <p:spTgt spid="21"/>
                                        </p:tgtEl>
                                        <p:attrNameLst>
                                          <p:attrName>ppt_h</p:attrName>
                                        </p:attrNameLst>
                                      </p:cBhvr>
                                      <p:tavLst>
                                        <p:tav tm="0">
                                          <p:val>
                                            <p:fltVal val="0"/>
                                          </p:val>
                                        </p:tav>
                                        <p:tav tm="100000">
                                          <p:val>
                                            <p:strVal val="#ppt_h"/>
                                          </p:val>
                                        </p:tav>
                                      </p:tavLst>
                                    </p:anim>
                                    <p:anim calcmode="lin" valueType="num">
                                      <p:cBhvr>
                                        <p:cTn id="41" dur="600" fill="hold"/>
                                        <p:tgtEl>
                                          <p:spTgt spid="21"/>
                                        </p:tgtEl>
                                        <p:attrNameLst>
                                          <p:attrName>style.rotation</p:attrName>
                                        </p:attrNameLst>
                                      </p:cBhvr>
                                      <p:tavLst>
                                        <p:tav tm="0">
                                          <p:val>
                                            <p:fltVal val="90"/>
                                          </p:val>
                                        </p:tav>
                                        <p:tav tm="100000">
                                          <p:val>
                                            <p:fltVal val="0"/>
                                          </p:val>
                                        </p:tav>
                                      </p:tavLst>
                                    </p:anim>
                                    <p:animEffect transition="in" filter="fade">
                                      <p:cBhvr>
                                        <p:cTn id="42" dur="6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الخلاف</a:t>
            </a:r>
          </a:p>
        </p:txBody>
      </p:sp>
      <p:sp>
        <p:nvSpPr>
          <p:cNvPr id="17" name="Rounded Rectangle 16"/>
          <p:cNvSpPr/>
          <p:nvPr/>
        </p:nvSpPr>
        <p:spPr bwMode="auto">
          <a:xfrm>
            <a:off x="755576" y="3361556"/>
            <a:ext cx="7560840" cy="1872208"/>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فإن الخلاف على تنوعه طبيعة من طبائع البشر منذ القديم، وقصة ابني آدم عليه السلام دليل على أن الخلاف قد يوقع الحقد والضغينة حتى بين الأخوين </a:t>
            </a:r>
            <a:r>
              <a:rPr lang="ar-EG" sz="2400" b="1" dirty="0" smtClean="0"/>
              <a:t>من </a:t>
            </a:r>
            <a:r>
              <a:rPr lang="ar-EG" sz="2400" b="1" dirty="0"/>
              <a:t>أب واحد، وحتى في المجتمعات التي كانت قريبة من الوحي الإلهي كمجتمع الصحابة حدث خلاف بين أفرادها كاد أن يفضي لقتال</a:t>
            </a:r>
          </a:p>
        </p:txBody>
      </p:sp>
      <p:pic>
        <p:nvPicPr>
          <p:cNvPr id="4301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131840" y="913284"/>
            <a:ext cx="2880320" cy="22322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7782660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bwMode="auto">
          <a:xfrm>
            <a:off x="2051720" y="2137420"/>
            <a:ext cx="4824536"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lnSpc>
                <a:spcPct val="200000"/>
              </a:lnSpc>
            </a:pPr>
            <a:r>
              <a:rPr lang="ar-EG" sz="4000" b="1" dirty="0"/>
              <a:t>أربعة خطوات لحل الخلاف</a:t>
            </a:r>
          </a:p>
        </p:txBody>
      </p:sp>
    </p:spTree>
    <p:extLst>
      <p:ext uri="{BB962C8B-B14F-4D97-AF65-F5344CB8AC3E}">
        <p14:creationId xmlns:p14="http://schemas.microsoft.com/office/powerpoint/2010/main" xmlns="" val="204671468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حدد تماما حدود الاختلاف</a:t>
            </a:r>
          </a:p>
        </p:txBody>
      </p:sp>
      <p:sp>
        <p:nvSpPr>
          <p:cNvPr id="17" name="Rounded Rectangle 16"/>
          <p:cNvSpPr/>
          <p:nvPr/>
        </p:nvSpPr>
        <p:spPr bwMode="auto">
          <a:xfrm>
            <a:off x="755576" y="3361556"/>
            <a:ext cx="7560840" cy="1872208"/>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smtClean="0"/>
              <a:t>*إن </a:t>
            </a:r>
            <a:r>
              <a:rPr lang="ar-EG" sz="2400" b="1" dirty="0"/>
              <a:t>وجود المدير الذكي الذي يستطيع أن يتعرف على أن هناك خلافا موجودا ويحاول أن يحدده</a:t>
            </a:r>
          </a:p>
          <a:p>
            <a:pPr algn="justLow" rtl="1"/>
            <a:r>
              <a:rPr lang="ar-EG" sz="2400" b="1" dirty="0" smtClean="0"/>
              <a:t>*يجب </a:t>
            </a:r>
            <a:r>
              <a:rPr lang="ar-EG" sz="2400" b="1" dirty="0"/>
              <a:t>تحديد من وماذا ومتى وأين ولماذا وكيف من المشكلة قبل محاولة حل الخلاف</a:t>
            </a:r>
          </a:p>
        </p:txBody>
      </p:sp>
    </p:spTree>
    <p:extLst>
      <p:ext uri="{BB962C8B-B14F-4D97-AF65-F5344CB8AC3E}">
        <p14:creationId xmlns:p14="http://schemas.microsoft.com/office/powerpoint/2010/main" xmlns="" val="92352607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واجه أصحاب الخلاف </a:t>
            </a:r>
          </a:p>
        </p:txBody>
      </p:sp>
      <p:sp>
        <p:nvSpPr>
          <p:cNvPr id="17" name="Rounded Rectangle 16"/>
          <p:cNvSpPr/>
          <p:nvPr/>
        </p:nvSpPr>
        <p:spPr bwMode="auto">
          <a:xfrm>
            <a:off x="755576" y="3865612"/>
            <a:ext cx="7560840" cy="136815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smtClean="0"/>
              <a:t>*إن </a:t>
            </a:r>
            <a:r>
              <a:rPr lang="ar-EG" sz="2400" b="1" dirty="0"/>
              <a:t>كنت طرفا في الخلاف فيجب مواجهة الطرف الآخر .</a:t>
            </a:r>
          </a:p>
          <a:p>
            <a:pPr algn="justLow" rtl="1"/>
            <a:r>
              <a:rPr lang="ar-EG" sz="2400" b="1" dirty="0" smtClean="0"/>
              <a:t>*إن </a:t>
            </a:r>
            <a:r>
              <a:rPr lang="ar-EG" sz="2400" b="1" dirty="0"/>
              <a:t>كان أطراف الخلاف من موظفيك فيجب التكلم مع الأطراف كل على حدة للوصول إلى إما تعاون أو حل وسط .</a:t>
            </a:r>
          </a:p>
        </p:txBody>
      </p:sp>
    </p:spTree>
    <p:extLst>
      <p:ext uri="{BB962C8B-B14F-4D97-AF65-F5344CB8AC3E}">
        <p14:creationId xmlns:p14="http://schemas.microsoft.com/office/powerpoint/2010/main" xmlns="" val="323496675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حاول إيجاد حلول </a:t>
            </a:r>
          </a:p>
        </p:txBody>
      </p:sp>
      <p:sp>
        <p:nvSpPr>
          <p:cNvPr id="17" name="Rounded Rectangle 16"/>
          <p:cNvSpPr/>
          <p:nvPr/>
        </p:nvSpPr>
        <p:spPr bwMode="auto">
          <a:xfrm>
            <a:off x="755576" y="4297660"/>
            <a:ext cx="7560840" cy="936104"/>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حسب الخريطة الموجودة فإن الحلول المتوقعة لا تخرج عن أحد الحلول الخمسة الموجودة بالخريطة .  لكل منها مزايا وأضرار .</a:t>
            </a:r>
          </a:p>
        </p:txBody>
      </p:sp>
    </p:spTree>
    <p:extLst>
      <p:ext uri="{BB962C8B-B14F-4D97-AF65-F5344CB8AC3E}">
        <p14:creationId xmlns:p14="http://schemas.microsoft.com/office/powerpoint/2010/main" xmlns="" val="374690437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يجب متابعة الحلول لتأكد من عدم تكرار الخلاف </a:t>
            </a:r>
          </a:p>
        </p:txBody>
      </p:sp>
      <p:pic>
        <p:nvPicPr>
          <p:cNvPr id="4403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47664" y="1135732"/>
            <a:ext cx="6048672" cy="381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3095663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Document 2"/>
          <p:cNvSpPr/>
          <p:nvPr/>
        </p:nvSpPr>
        <p:spPr bwMode="auto">
          <a:xfrm>
            <a:off x="2051720" y="2137420"/>
            <a:ext cx="4824536"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lnSpc>
                <a:spcPct val="200000"/>
              </a:lnSpc>
            </a:pPr>
            <a:r>
              <a:rPr lang="ar-EG" sz="4000" b="1" dirty="0"/>
              <a:t>سياسات حل الخلاف </a:t>
            </a:r>
          </a:p>
        </p:txBody>
      </p:sp>
    </p:spTree>
    <p:extLst>
      <p:ext uri="{BB962C8B-B14F-4D97-AF65-F5344CB8AC3E}">
        <p14:creationId xmlns:p14="http://schemas.microsoft.com/office/powerpoint/2010/main" xmlns="" val="118208538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91580" y="1345332"/>
            <a:ext cx="7560840" cy="310400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سياسة الانسحاب</a:t>
            </a:r>
          </a:p>
        </p:txBody>
      </p:sp>
    </p:spTree>
    <p:extLst>
      <p:ext uri="{BB962C8B-B14F-4D97-AF65-F5344CB8AC3E}">
        <p14:creationId xmlns:p14="http://schemas.microsoft.com/office/powerpoint/2010/main" xmlns="" val="403281207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arn(inVertical)">
                                      <p:cBhvr>
                                        <p:cTn id="7" dur="500"/>
                                        <p:tgtEl>
                                          <p:spTgt spid="6146"/>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47564" y="1129308"/>
            <a:ext cx="7848872" cy="349484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سياسة الإكراه</a:t>
            </a:r>
          </a:p>
        </p:txBody>
      </p:sp>
    </p:spTree>
    <p:extLst>
      <p:ext uri="{BB962C8B-B14F-4D97-AF65-F5344CB8AC3E}">
        <p14:creationId xmlns:p14="http://schemas.microsoft.com/office/powerpoint/2010/main" xmlns="" val="179454709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inVertical)">
                                      <p:cBhvr>
                                        <p:cTn id="7" dur="500"/>
                                        <p:tgtEl>
                                          <p:spTgt spid="717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47564" y="1304757"/>
            <a:ext cx="7848872" cy="335294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سياسة التهدئة</a:t>
            </a:r>
          </a:p>
        </p:txBody>
      </p:sp>
    </p:spTree>
    <p:extLst>
      <p:ext uri="{BB962C8B-B14F-4D97-AF65-F5344CB8AC3E}">
        <p14:creationId xmlns:p14="http://schemas.microsoft.com/office/powerpoint/2010/main" xmlns="" val="249552931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475656" y="1633364"/>
            <a:ext cx="5832648"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150000"/>
              </a:lnSpc>
            </a:pPr>
            <a:r>
              <a:rPr lang="ar-EG" sz="3200" b="1" dirty="0">
                <a:solidFill>
                  <a:schemeClr val="tx1"/>
                </a:solidFill>
                <a:latin typeface="Arial" pitchFamily="34" charset="0"/>
                <a:ea typeface="SimSun" pitchFamily="2" charset="-122"/>
              </a:rPr>
              <a:t>خطة قوية تساعدك علي تحويل الاعتقادات السلبية الأخري إيجابية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
        <p:nvSpPr>
          <p:cNvPr id="3" name="Rectangle 2"/>
          <p:cNvSpPr/>
          <p:nvPr/>
        </p:nvSpPr>
        <p:spPr bwMode="auto">
          <a:xfrm>
            <a:off x="-2604" y="4585692"/>
            <a:ext cx="2664296" cy="504056"/>
          </a:xfrm>
          <a:prstGeom prst="rect">
            <a:avLst/>
          </a:prstGeom>
          <a:ln>
            <a:headEnd type="none" w="med" len="med"/>
            <a:tailEnd type="none" w="med" len="med"/>
          </a:ln>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chemeClr val="tx1"/>
                </a:solidFill>
                <a:effectLst/>
                <a:latin typeface="Arial" pitchFamily="34" charset="0"/>
                <a:ea typeface="SimSun" pitchFamily="2" charset="-122"/>
              </a:rPr>
              <a:t>تمرين صفحة 15</a:t>
            </a:r>
          </a:p>
        </p:txBody>
      </p:sp>
    </p:spTree>
    <p:extLst>
      <p:ext uri="{BB962C8B-B14F-4D97-AF65-F5344CB8AC3E}">
        <p14:creationId xmlns:p14="http://schemas.microsoft.com/office/powerpoint/2010/main" xmlns="" val="206975308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9552" y="1272803"/>
            <a:ext cx="7848872" cy="345690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سياسة التسوية</a:t>
            </a:r>
          </a:p>
        </p:txBody>
      </p:sp>
    </p:spTree>
    <p:extLst>
      <p:ext uri="{BB962C8B-B14F-4D97-AF65-F5344CB8AC3E}">
        <p14:creationId xmlns:p14="http://schemas.microsoft.com/office/powerpoint/2010/main" xmlns="" val="223492560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inVertical)">
                                      <p:cBhvr>
                                        <p:cTn id="7" dur="500"/>
                                        <p:tgtEl>
                                          <p:spTgt spid="921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95536" y="1273324"/>
            <a:ext cx="8244916" cy="324036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سياسة التكامل</a:t>
            </a:r>
          </a:p>
        </p:txBody>
      </p:sp>
    </p:spTree>
    <p:extLst>
      <p:ext uri="{BB962C8B-B14F-4D97-AF65-F5344CB8AC3E}">
        <p14:creationId xmlns:p14="http://schemas.microsoft.com/office/powerpoint/2010/main" xmlns="" val="292896683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arn(inVertical)">
                                      <p:cBhvr>
                                        <p:cTn id="7" dur="500"/>
                                        <p:tgtEl>
                                          <p:spTgt spid="10242"/>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3"/>
          <p:cNvSpPr/>
          <p:nvPr/>
        </p:nvSpPr>
        <p:spPr bwMode="auto">
          <a:xfrm>
            <a:off x="2051720" y="2137420"/>
            <a:ext cx="4824536"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lnSpc>
                <a:spcPct val="200000"/>
              </a:lnSpc>
            </a:pPr>
            <a:r>
              <a:rPr lang="ar-EG" sz="4000" b="1" dirty="0"/>
              <a:t>أنماط الناس في الخلاف </a:t>
            </a:r>
          </a:p>
        </p:txBody>
      </p:sp>
    </p:spTree>
    <p:extLst>
      <p:ext uri="{BB962C8B-B14F-4D97-AF65-F5344CB8AC3E}">
        <p14:creationId xmlns:p14="http://schemas.microsoft.com/office/powerpoint/2010/main" xmlns="" val="336800894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a:xfrm>
            <a:off x="323528" y="3817606"/>
            <a:ext cx="8424936" cy="1272141"/>
          </a:xfrm>
          <a:prstGeom prst="round2DiagRect">
            <a:avLst/>
          </a:prstGeom>
          <a:solidFill>
            <a:srgbClr val="00B0F0"/>
          </a:solidFill>
        </p:spPr>
        <p:style>
          <a:lnRef idx="0">
            <a:schemeClr val="dk1"/>
          </a:lnRef>
          <a:fillRef idx="3">
            <a:schemeClr val="dk1"/>
          </a:fillRef>
          <a:effectRef idx="3">
            <a:schemeClr val="dk1"/>
          </a:effectRef>
          <a:fontRef idx="minor">
            <a:schemeClr val="lt1"/>
          </a:fontRef>
        </p:style>
        <p:txBody>
          <a:bodyPr rtlCol="1" anchor="ctr"/>
          <a:lstStyle/>
          <a:p>
            <a:pPr algn="ctr" rtl="1"/>
            <a:r>
              <a:rPr lang="ar-EG" sz="3000" dirty="0"/>
              <a:t>تعمد السلحفاة إلى الهروب والاختباء داخل صدفتها عند تعرضها لأي نوع من الخلاف أو الهجوم، إنها تلغي من حساباتها أهدافها الشخصية ولا تأبه بعلاقاتها مع الآخرين</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30996" y="1987404"/>
            <a:ext cx="3489176" cy="17076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نمط السلحفاة "انسحابي"</a:t>
            </a:r>
          </a:p>
        </p:txBody>
      </p:sp>
    </p:spTree>
    <p:extLst>
      <p:ext uri="{BB962C8B-B14F-4D97-AF65-F5344CB8AC3E}">
        <p14:creationId xmlns:p14="http://schemas.microsoft.com/office/powerpoint/2010/main" xmlns="" val="187817907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arn(inVertical)">
                                      <p:cBhvr>
                                        <p:cTn id="7" dur="500"/>
                                        <p:tgtEl>
                                          <p:spTgt spid="11266"/>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utoUpdateAnimBg="0"/>
    </p:bld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a:xfrm>
            <a:off x="323528" y="3817607"/>
            <a:ext cx="8424936" cy="1170130"/>
          </a:xfrm>
          <a:prstGeom prst="round2DiagRect">
            <a:avLst/>
          </a:prstGeom>
          <a:solidFill>
            <a:srgbClr val="00B0F0"/>
          </a:solidFill>
        </p:spPr>
        <p:style>
          <a:lnRef idx="0">
            <a:schemeClr val="dk1"/>
          </a:lnRef>
          <a:fillRef idx="3">
            <a:schemeClr val="dk1"/>
          </a:fillRef>
          <a:effectRef idx="3">
            <a:schemeClr val="dk1"/>
          </a:effectRef>
          <a:fontRef idx="minor">
            <a:schemeClr val="lt1"/>
          </a:fontRef>
        </p:style>
        <p:txBody>
          <a:bodyPr rtlCol="1" anchor="ctr"/>
          <a:lstStyle/>
          <a:p>
            <a:pPr algn="ctr" rtl="1"/>
            <a:r>
              <a:rPr lang="ar-EG" sz="3000" dirty="0"/>
              <a:t>هذا النمط يمتاز بأنه يحاول إخضاع الخصوم بواسطة القسر لقبول رؤيتهم أو حلولهم للخلاف</a:t>
            </a: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91780" y="1927397"/>
            <a:ext cx="3960440" cy="18302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نمط سمك القرش "هجومي قسري"</a:t>
            </a:r>
          </a:p>
        </p:txBody>
      </p:sp>
    </p:spTree>
    <p:extLst>
      <p:ext uri="{BB962C8B-B14F-4D97-AF65-F5344CB8AC3E}">
        <p14:creationId xmlns:p14="http://schemas.microsoft.com/office/powerpoint/2010/main" xmlns="" val="137514239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arn(inVertical)">
                                      <p:cBhvr>
                                        <p:cTn id="7" dur="500"/>
                                        <p:tgtEl>
                                          <p:spTgt spid="1229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utoUpdateAnimBg="0"/>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a:xfrm>
            <a:off x="323528" y="3817606"/>
            <a:ext cx="8424936" cy="1344149"/>
          </a:xfrm>
          <a:prstGeom prst="round2DiagRect">
            <a:avLst/>
          </a:prstGeom>
          <a:solidFill>
            <a:srgbClr val="00B0F0"/>
          </a:solidFill>
        </p:spPr>
        <p:style>
          <a:lnRef idx="0">
            <a:schemeClr val="dk1"/>
          </a:lnRef>
          <a:fillRef idx="3">
            <a:schemeClr val="dk1"/>
          </a:fillRef>
          <a:effectRef idx="3">
            <a:schemeClr val="dk1"/>
          </a:effectRef>
          <a:fontRef idx="minor">
            <a:schemeClr val="lt1"/>
          </a:fontRef>
        </p:style>
        <p:txBody>
          <a:bodyPr rtlCol="1" anchor="ctr"/>
          <a:lstStyle/>
          <a:p>
            <a:pPr algn="ctr" rtl="1"/>
            <a:r>
              <a:rPr lang="ar-EG" sz="3000" dirty="0"/>
              <a:t>العلاقات مع الآخرين لدى هذا النمط أهم بكثير من الأهداف الشخصية، الدببة الوديعة تريد أن تكون محبوبة ومقبولة            من الآخرين</a:t>
            </a: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91780" y="1987404"/>
            <a:ext cx="3960440" cy="17401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نمط الدب الوديع "التهدئة"</a:t>
            </a:r>
          </a:p>
        </p:txBody>
      </p:sp>
    </p:spTree>
    <p:extLst>
      <p:ext uri="{BB962C8B-B14F-4D97-AF65-F5344CB8AC3E}">
        <p14:creationId xmlns:p14="http://schemas.microsoft.com/office/powerpoint/2010/main" xmlns="" val="90797610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arn(inVertical)">
                                      <p:cBhvr>
                                        <p:cTn id="7" dur="500"/>
                                        <p:tgtEl>
                                          <p:spTgt spid="13314"/>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utoUpdateAnimBg="0"/>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a:xfrm>
            <a:off x="323528" y="3817606"/>
            <a:ext cx="8424936" cy="1344149"/>
          </a:xfrm>
          <a:prstGeom prst="round2DiagRect">
            <a:avLst/>
          </a:prstGeom>
          <a:solidFill>
            <a:srgbClr val="00B0F0"/>
          </a:solidFill>
        </p:spPr>
        <p:style>
          <a:lnRef idx="0">
            <a:schemeClr val="dk1"/>
          </a:lnRef>
          <a:fillRef idx="3">
            <a:schemeClr val="dk1"/>
          </a:fillRef>
          <a:effectRef idx="3">
            <a:schemeClr val="dk1"/>
          </a:effectRef>
          <a:fontRef idx="minor">
            <a:schemeClr val="lt1"/>
          </a:fontRef>
        </p:style>
        <p:txBody>
          <a:bodyPr rtlCol="1" anchor="ctr"/>
          <a:lstStyle/>
          <a:p>
            <a:pPr algn="ctr" rtl="1"/>
            <a:r>
              <a:rPr lang="ar-EG" sz="3000" dirty="0"/>
              <a:t>الثعلب يحاول بمكر أن يتنازل عن جزء من طلباته، حتى يتنازل الخصم عن جزء أيضا وصولا إلى حل وسط يجد فيه كلا الطرفين بعضا مما كان يبتغيه ويطلبه</a:t>
            </a: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44750" y="1916163"/>
            <a:ext cx="4254500" cy="18414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نمط </a:t>
            </a:r>
            <a:r>
              <a:rPr lang="ar-EG" altLang="zh-CN" sz="3200" b="1" dirty="0" smtClean="0">
                <a:solidFill>
                  <a:srgbClr val="002060"/>
                </a:solidFill>
                <a:latin typeface="Microsoft YaHei" pitchFamily="34" charset="-122"/>
                <a:ea typeface="Microsoft YaHei" pitchFamily="34" charset="-122"/>
              </a:rPr>
              <a:t>الثعلب </a:t>
            </a:r>
            <a:r>
              <a:rPr lang="ar-EG" altLang="zh-CN" sz="3200" b="1" dirty="0">
                <a:solidFill>
                  <a:srgbClr val="002060"/>
                </a:solidFill>
                <a:latin typeface="Microsoft YaHei" pitchFamily="34" charset="-122"/>
                <a:ea typeface="Microsoft YaHei" pitchFamily="34" charset="-122"/>
              </a:rPr>
              <a:t>"الحل الوسط"</a:t>
            </a:r>
          </a:p>
        </p:txBody>
      </p:sp>
    </p:spTree>
    <p:extLst>
      <p:ext uri="{BB962C8B-B14F-4D97-AF65-F5344CB8AC3E}">
        <p14:creationId xmlns:p14="http://schemas.microsoft.com/office/powerpoint/2010/main" xmlns="" val="1268850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barn(inVertical)">
                                      <p:cBhvr>
                                        <p:cTn id="7" dur="500"/>
                                        <p:tgtEl>
                                          <p:spTgt spid="1433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utoUpdateAnimBg="0"/>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a:xfrm>
            <a:off x="323528" y="3817607"/>
            <a:ext cx="8424936" cy="1170130"/>
          </a:xfrm>
          <a:prstGeom prst="round2DiagRect">
            <a:avLst/>
          </a:prstGeom>
          <a:solidFill>
            <a:srgbClr val="00B0F0"/>
          </a:solidFill>
        </p:spPr>
        <p:style>
          <a:lnRef idx="0">
            <a:schemeClr val="dk1"/>
          </a:lnRef>
          <a:fillRef idx="3">
            <a:schemeClr val="dk1"/>
          </a:fillRef>
          <a:effectRef idx="3">
            <a:schemeClr val="dk1"/>
          </a:effectRef>
          <a:fontRef idx="minor">
            <a:schemeClr val="lt1"/>
          </a:fontRef>
        </p:style>
        <p:txBody>
          <a:bodyPr rtlCol="1" anchor="ctr"/>
          <a:lstStyle/>
          <a:p>
            <a:pPr algn="ctr" rtl="1"/>
            <a:r>
              <a:rPr lang="ar-EG" sz="3000" dirty="0"/>
              <a:t>البومة الحكيمة تعطي قيمة عالية لأهدافها ولعلاقاتها مع الآخرين، إنها ترى الخلاف على أنه مشكلة تبحث عن حل</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19772" y="1957401"/>
            <a:ext cx="4104456" cy="16501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نمط البومة الحكيمة "التكامل"</a:t>
            </a:r>
          </a:p>
        </p:txBody>
      </p:sp>
    </p:spTree>
    <p:extLst>
      <p:ext uri="{BB962C8B-B14F-4D97-AF65-F5344CB8AC3E}">
        <p14:creationId xmlns:p14="http://schemas.microsoft.com/office/powerpoint/2010/main" xmlns="" val="146125962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barn(inVertical)">
                                      <p:cBhvr>
                                        <p:cTn id="7" dur="500"/>
                                        <p:tgtEl>
                                          <p:spTgt spid="1027"/>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utoUpdateAnimBg="0"/>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bwMode="auto">
          <a:xfrm>
            <a:off x="2195736" y="2137420"/>
            <a:ext cx="4536504"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r>
              <a:rPr lang="ar-EG" sz="4000" b="1" dirty="0" smtClean="0"/>
              <a:t> تمرين 1</a:t>
            </a:r>
          </a:p>
          <a:p>
            <a:pPr algn="ctr" rtl="1"/>
            <a:r>
              <a:rPr lang="ar-EG" sz="4000" b="1" dirty="0" smtClean="0"/>
              <a:t>على ادارة الخلاف</a:t>
            </a:r>
            <a:endParaRPr lang="ar-EG" sz="4000" b="1" dirty="0"/>
          </a:p>
        </p:txBody>
      </p:sp>
      <p:sp>
        <p:nvSpPr>
          <p:cNvPr id="6" name="Rectangle 5"/>
          <p:cNvSpPr/>
          <p:nvPr/>
        </p:nvSpPr>
        <p:spPr bwMode="auto">
          <a:xfrm>
            <a:off x="-2604" y="4801716"/>
            <a:ext cx="2664296" cy="504056"/>
          </a:xfrm>
          <a:prstGeom prst="rect">
            <a:avLst/>
          </a:prstGeom>
          <a:ln>
            <a:headEnd type="none" w="med" len="med"/>
            <a:tailEnd type="none" w="med" len="med"/>
          </a:ln>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chemeClr val="tx1"/>
                </a:solidFill>
                <a:effectLst/>
                <a:latin typeface="Arial" pitchFamily="34" charset="0"/>
                <a:ea typeface="SimSun" pitchFamily="2" charset="-122"/>
              </a:rPr>
              <a:t>تمرين صفحة 151</a:t>
            </a:r>
          </a:p>
        </p:txBody>
      </p:sp>
    </p:spTree>
    <p:extLst>
      <p:ext uri="{BB962C8B-B14F-4D97-AF65-F5344CB8AC3E}">
        <p14:creationId xmlns:p14="http://schemas.microsoft.com/office/powerpoint/2010/main" xmlns="" val="326377958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bwMode="auto">
          <a:xfrm>
            <a:off x="2195736" y="2137420"/>
            <a:ext cx="4536504"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r>
              <a:rPr lang="ar-EG" sz="4000" b="1" dirty="0" smtClean="0"/>
              <a:t> تمرين 2</a:t>
            </a:r>
          </a:p>
          <a:p>
            <a:pPr algn="ctr" rtl="1"/>
            <a:r>
              <a:rPr lang="ar-EG" sz="4000" b="1" dirty="0"/>
              <a:t>كيف تتعامل مع الخلافات</a:t>
            </a:r>
          </a:p>
        </p:txBody>
      </p:sp>
      <p:sp>
        <p:nvSpPr>
          <p:cNvPr id="6" name="Rectangle 5"/>
          <p:cNvSpPr/>
          <p:nvPr/>
        </p:nvSpPr>
        <p:spPr bwMode="auto">
          <a:xfrm>
            <a:off x="-2604" y="4801716"/>
            <a:ext cx="2664296" cy="504056"/>
          </a:xfrm>
          <a:prstGeom prst="rect">
            <a:avLst/>
          </a:prstGeom>
          <a:ln>
            <a:headEnd type="none" w="med" len="med"/>
            <a:tailEnd type="none" w="med" len="med"/>
          </a:ln>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chemeClr val="tx1"/>
                </a:solidFill>
                <a:effectLst/>
                <a:latin typeface="Arial" pitchFamily="34" charset="0"/>
                <a:ea typeface="SimSun" pitchFamily="2" charset="-122"/>
              </a:rPr>
              <a:t>تمرين صفحة 152</a:t>
            </a:r>
          </a:p>
        </p:txBody>
      </p:sp>
    </p:spTree>
    <p:extLst>
      <p:ext uri="{BB962C8B-B14F-4D97-AF65-F5344CB8AC3E}">
        <p14:creationId xmlns:p14="http://schemas.microsoft.com/office/powerpoint/2010/main" xmlns="" val="24817448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259632" y="1633364"/>
            <a:ext cx="6264696"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150000"/>
              </a:lnSpc>
            </a:pPr>
            <a:r>
              <a:rPr lang="ar-EG" sz="3200" b="1" dirty="0">
                <a:solidFill>
                  <a:schemeClr val="tx1"/>
                </a:solidFill>
                <a:latin typeface="Arial" pitchFamily="34" charset="0"/>
                <a:ea typeface="SimSun" pitchFamily="2" charset="-122"/>
              </a:rPr>
              <a:t>تفادي السلبيات الخمس الآتية حتي ليكون لديك نظرة سليمة للأشياء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248478882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530559"/>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smtClean="0">
                <a:solidFill>
                  <a:schemeClr val="bg1"/>
                </a:solidFill>
                <a:latin typeface="Microsoft YaHei" pitchFamily="34" charset="-122"/>
                <a:ea typeface="Microsoft YaHei" pitchFamily="34" charset="-122"/>
              </a:rPr>
              <a:t>سيطر </a:t>
            </a:r>
            <a:r>
              <a:rPr lang="ar-EG" altLang="zh-CN" sz="4800" b="1" dirty="0">
                <a:solidFill>
                  <a:schemeClr val="bg1"/>
                </a:solidFill>
                <a:latin typeface="Microsoft YaHei" pitchFamily="34" charset="-122"/>
                <a:ea typeface="Microsoft YaHei" pitchFamily="34" charset="-122"/>
              </a:rPr>
              <a:t>على غضبك</a:t>
            </a:r>
          </a:p>
        </p:txBody>
      </p:sp>
    </p:spTree>
    <p:extLst>
      <p:ext uri="{BB962C8B-B14F-4D97-AF65-F5344CB8AC3E}">
        <p14:creationId xmlns:p14="http://schemas.microsoft.com/office/powerpoint/2010/main" xmlns="" val="415301344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 Diagonal Corner Rectangle 2"/>
          <p:cNvSpPr/>
          <p:nvPr/>
        </p:nvSpPr>
        <p:spPr bwMode="auto">
          <a:xfrm>
            <a:off x="683568" y="4016642"/>
            <a:ext cx="7776864" cy="1020113"/>
          </a:xfrm>
          <a:prstGeom prst="round2DiagRect">
            <a:avLst/>
          </a:prstGeom>
          <a:solidFill>
            <a:srgbClr val="00B0F0"/>
          </a:solidFill>
          <a:extLst/>
        </p:spPr>
        <p:style>
          <a:lnRef idx="0">
            <a:schemeClr val="dk1"/>
          </a:lnRef>
          <a:fillRef idx="3">
            <a:schemeClr val="dk1"/>
          </a:fillRef>
          <a:effectRef idx="3">
            <a:schemeClr val="dk1"/>
          </a:effectRef>
          <a:fontRef idx="minor">
            <a:schemeClr val="lt1"/>
          </a:fontRef>
        </p:style>
        <p:txBody>
          <a:bodyPr rtlCol="1" anchor="ctr"/>
          <a:lstStyle/>
          <a:p>
            <a:pPr algn="ctr" rtl="1"/>
            <a:r>
              <a:rPr lang="ar-EG" sz="3000" dirty="0">
                <a:solidFill>
                  <a:schemeClr val="lt1"/>
                </a:solidFill>
                <a:latin typeface="+mn-lt"/>
                <a:ea typeface="+mn-ea"/>
              </a:rPr>
              <a:t>” الغضب هو إحساس أو عاطفة شعورية تختلف حدتها من الاستثارة الخفيفة انتهاءاً إلى الثورة الحادة”</a:t>
            </a:r>
          </a:p>
        </p:txBody>
      </p:sp>
      <p:pic>
        <p:nvPicPr>
          <p:cNvPr id="1029" name="Picture 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01778" y="1057300"/>
            <a:ext cx="2895600" cy="20716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تعريف الغضب</a:t>
            </a:r>
          </a:p>
        </p:txBody>
      </p:sp>
    </p:spTree>
    <p:extLst>
      <p:ext uri="{BB962C8B-B14F-4D97-AF65-F5344CB8AC3E}">
        <p14:creationId xmlns:p14="http://schemas.microsoft.com/office/powerpoint/2010/main" xmlns="" val="185064833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wipe(down)">
                                      <p:cBhvr>
                                        <p:cTn id="7" dur="500"/>
                                        <p:tgtEl>
                                          <p:spTgt spid="102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utoUpdateAnimBg="0"/>
    </p:bld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697260"/>
            <a:ext cx="4032448" cy="3600400"/>
          </a:xfrm>
          <a:prstGeom prst="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latin typeface="Simplified Arabic" pitchFamily="18" charset="-78"/>
                <a:cs typeface="Simplified Arabic" pitchFamily="18" charset="-78"/>
              </a:rPr>
              <a:t>الغضب كصورة من صور الانفعال النفسي يؤثر على قلب الشخص الذي يغضب تأثير العدو أو الجري على القلب وانفعال الغضب يزيد من عدد مرات انقباضاته في الدقيقة الواحدة فيضاعف بذلك كمية الدماء التي يدفعها القلب </a:t>
            </a:r>
            <a:r>
              <a:rPr lang="ar-EG" sz="2400" b="1" dirty="0" smtClean="0">
                <a:latin typeface="Simplified Arabic" pitchFamily="18" charset="-78"/>
                <a:cs typeface="Simplified Arabic" pitchFamily="18" charset="-78"/>
              </a:rPr>
              <a:t/>
            </a:r>
            <a:br>
              <a:rPr lang="ar-EG" sz="2400" b="1" dirty="0" smtClean="0">
                <a:latin typeface="Simplified Arabic" pitchFamily="18" charset="-78"/>
                <a:cs typeface="Simplified Arabic" pitchFamily="18" charset="-78"/>
              </a:rPr>
            </a:br>
            <a:r>
              <a:rPr lang="ar-EG" sz="2400" b="1" dirty="0" smtClean="0">
                <a:latin typeface="Simplified Arabic" pitchFamily="18" charset="-78"/>
                <a:cs typeface="Simplified Arabic" pitchFamily="18" charset="-78"/>
              </a:rPr>
              <a:t>أو </a:t>
            </a:r>
            <a:r>
              <a:rPr lang="ar-EG" sz="2400" b="1" dirty="0">
                <a:latin typeface="Simplified Arabic" pitchFamily="18" charset="-78"/>
                <a:cs typeface="Simplified Arabic" pitchFamily="18" charset="-78"/>
              </a:rPr>
              <a:t>التي تخرج منه إلى الأوعية الدموية مع كل واحدة من هذه </a:t>
            </a:r>
            <a:r>
              <a:rPr lang="ar-EG" sz="2400" b="1" dirty="0" smtClean="0">
                <a:latin typeface="Simplified Arabic" pitchFamily="18" charset="-78"/>
                <a:cs typeface="Simplified Arabic" pitchFamily="18" charset="-78"/>
              </a:rPr>
              <a:t>الانقباضات</a:t>
            </a:r>
            <a:br>
              <a:rPr lang="ar-EG" sz="2400" b="1" dirty="0" smtClean="0">
                <a:latin typeface="Simplified Arabic" pitchFamily="18" charset="-78"/>
                <a:cs typeface="Simplified Arabic" pitchFamily="18" charset="-78"/>
              </a:rPr>
            </a:br>
            <a:r>
              <a:rPr lang="ar-EG" sz="2400" b="1" dirty="0" smtClean="0">
                <a:latin typeface="Simplified Arabic" pitchFamily="18" charset="-78"/>
                <a:cs typeface="Simplified Arabic" pitchFamily="18" charset="-78"/>
              </a:rPr>
              <a:t>أو </a:t>
            </a:r>
            <a:r>
              <a:rPr lang="ar-EG" sz="2400" b="1" dirty="0">
                <a:latin typeface="Simplified Arabic" pitchFamily="18" charset="-78"/>
                <a:cs typeface="Simplified Arabic" pitchFamily="18" charset="-78"/>
              </a:rPr>
              <a:t>النبضات </a:t>
            </a:r>
          </a:p>
        </p:txBody>
      </p:sp>
      <p:pic>
        <p:nvPicPr>
          <p:cNvPr id="2053" name="Picture 5" descr="http://klmty.net/news/7y3469a2ce89ns4v9y-new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825500"/>
            <a:ext cx="3619500" cy="34721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rgbClr val="FFFFFF"/>
                </a:solidFill>
              </a14:hiddenFill>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9669384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2053"/>
                                        </p:tgtEl>
                                        <p:attrNameLst>
                                          <p:attrName>style.visibility</p:attrName>
                                        </p:attrNameLst>
                                      </p:cBhvr>
                                      <p:to>
                                        <p:strVal val="visible"/>
                                      </p:to>
                                    </p:set>
                                    <p:animEffect transition="in" filter="wheel(1)">
                                      <p:cBhvr>
                                        <p:cTn id="11" dur="20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709261"/>
            <a:ext cx="4032448" cy="4380487"/>
          </a:xfrm>
          <a:prstGeom prst="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600" b="1" dirty="0">
                <a:latin typeface="Simplified Arabic" pitchFamily="18" charset="-78"/>
                <a:cs typeface="Simplified Arabic" pitchFamily="18" charset="-78"/>
              </a:rPr>
              <a:t>الإنسان الذي اعتاد على الغضب يصاب بارتفاع ضغط الدم ويزيد عن معدله الطبيعي حيث إن قلبه يضطر إلى أن يدفع كمية من الدماء الزائدة عن المعتاد كما أن شرايينه الدقيقة تتصلب جدرانها وتفقد مرونتها وقدرتها على الاتساع لكي تستطيع أن تمرر أو تسمح بمرور أو سريان تلك الكمية من الدماء الزائدة التي يضخها هذا القلب المنفعل ولهذا يرتفع الضغط عند الغضب </a:t>
            </a:r>
          </a:p>
        </p:txBody>
      </p:sp>
      <p:pic>
        <p:nvPicPr>
          <p:cNvPr id="3074" name="Picture 2" descr="http://alray.ps/ar/uploads/images/Minfo-130406092536YYiA.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637253"/>
            <a:ext cx="3810000" cy="42004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5207379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wheel(1)">
                                      <p:cBhvr>
                                        <p:cTn id="11"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برومو اداره الغضب 1‬ - YouTube.mp4">
            <a:hlinkClick r:id="" action="ppaction://media"/>
          </p:cNvPr>
          <p:cNvPicPr>
            <a:picLocks noChangeAspect="1"/>
          </p:cNvPicPr>
          <p:nvPr>
            <a:videoFile r:link="rId1"/>
            <p:extLst>
              <p:ext uri="{DAA4B4D4-6D71-4841-9C94-3DE7FCFB9230}">
                <p14:media xmlns:p14="http://schemas.microsoft.com/office/powerpoint/2010/main" xmlns="" r:embed="rId3">
                  <p14:trim end="29441.2698"/>
                </p14:media>
              </p:ext>
            </p:extLst>
          </p:nvPr>
        </p:nvPicPr>
        <p:blipFill>
          <a:blip r:embed="rId4"/>
          <a:stretch>
            <a:fillRect/>
          </a:stretch>
        </p:blipFill>
        <p:spPr>
          <a:xfrm rot="10800000" flipH="1" flipV="1">
            <a:off x="-1" y="0"/>
            <a:ext cx="9156124" cy="5715000"/>
          </a:xfrm>
          <a:prstGeom prst="rect">
            <a:avLst/>
          </a:prstGeom>
        </p:spPr>
      </p:pic>
    </p:spTree>
    <p:extLst>
      <p:ext uri="{BB962C8B-B14F-4D97-AF65-F5344CB8AC3E}">
        <p14:creationId xmlns:p14="http://schemas.microsoft.com/office/powerpoint/2010/main" xmlns="" val="385901294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3"/>
          <p:cNvSpPr/>
          <p:nvPr/>
        </p:nvSpPr>
        <p:spPr bwMode="auto">
          <a:xfrm>
            <a:off x="2051720" y="2137420"/>
            <a:ext cx="4824536"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lnSpc>
                <a:spcPct val="200000"/>
              </a:lnSpc>
            </a:pPr>
            <a:r>
              <a:rPr lang="ar-EG" sz="4000" b="1" dirty="0"/>
              <a:t>كيف يغضب الانسان</a:t>
            </a:r>
          </a:p>
        </p:txBody>
      </p:sp>
    </p:spTree>
    <p:extLst>
      <p:ext uri="{BB962C8B-B14F-4D97-AF65-F5344CB8AC3E}">
        <p14:creationId xmlns:p14="http://schemas.microsoft.com/office/powerpoint/2010/main" xmlns="" val="397514147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 Diagonal Corner Rectangle 2"/>
          <p:cNvSpPr/>
          <p:nvPr/>
        </p:nvSpPr>
        <p:spPr bwMode="auto">
          <a:xfrm>
            <a:off x="251520" y="2845499"/>
            <a:ext cx="8640960" cy="2532281"/>
          </a:xfrm>
          <a:prstGeom prst="round2Diag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500" b="1" dirty="0">
                <a:latin typeface="Simplified Arabic" pitchFamily="18" charset="-78"/>
                <a:cs typeface="Simplified Arabic" pitchFamily="18" charset="-78"/>
              </a:rPr>
              <a:t>عندما يخوض الإنسان تجربة الغضب تتوتر عضلات الجسم، بالإضافة إلى قيام المخ بإفراز مواد تسمى بـ </a:t>
            </a:r>
            <a:r>
              <a:rPr lang="en-US" sz="2500" b="1" dirty="0" smtClean="0">
                <a:latin typeface="Simplified Arabic" pitchFamily="18" charset="-78"/>
                <a:cs typeface="Simplified Arabic" pitchFamily="18" charset="-78"/>
              </a:rPr>
              <a:t>(Catechol </a:t>
            </a:r>
            <a:r>
              <a:rPr lang="en-US" sz="2500" b="1" dirty="0">
                <a:latin typeface="Simplified Arabic" pitchFamily="18" charset="-78"/>
                <a:cs typeface="Simplified Arabic" pitchFamily="18" charset="-78"/>
              </a:rPr>
              <a:t>amines) </a:t>
            </a:r>
            <a:r>
              <a:rPr lang="ar-EG" sz="2500" b="1" dirty="0">
                <a:latin typeface="Simplified Arabic" pitchFamily="18" charset="-78"/>
                <a:cs typeface="Simplified Arabic" pitchFamily="18" charset="-78"/>
              </a:rPr>
              <a:t>التي تسبب الشعور بوجود دفعة من الطاقة تستمر لعدة دقائق، وفى نفس الوقت تتزايد معدلات ضربات القلب، يرتفع ضغط الدم، تزيد سرعة التنفس، ويزداد الوجه حمرة لاندفاع الدم الذي يتخلل الأعضاء والأطراف استعداداً لرد الفعل الجسدي. وبعد ذلك تفرز المزيد من المواد وهرمونات الأدرينالين التي تطيل من مدة بقاء الإنسان في حالة توتر</a:t>
            </a:r>
            <a:endParaRPr kumimoji="0" lang="ar-EG" sz="2500" b="1" i="0" u="none" strike="noStrike" cap="none" normalizeH="0" baseline="0" dirty="0" smtClean="0">
              <a:ln>
                <a:noFill/>
              </a:ln>
              <a:solidFill>
                <a:schemeClr val="tx1"/>
              </a:solidFill>
              <a:effectLst/>
              <a:latin typeface="Simplified Arabic" pitchFamily="18" charset="-78"/>
              <a:cs typeface="Simplified Arabic" pitchFamily="18" charset="-78"/>
            </a:endParaRPr>
          </a:p>
        </p:txBody>
      </p:sp>
      <p:pic>
        <p:nvPicPr>
          <p:cNvPr id="4098" name="Picture 2" descr="http://cdn1.albayan.ae/polopoly_fs/1.1608858.1331397810!/image/202925383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2184" y="946819"/>
            <a:ext cx="3575720" cy="16946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تعريف الغضب</a:t>
            </a:r>
          </a:p>
        </p:txBody>
      </p:sp>
    </p:spTree>
    <p:extLst>
      <p:ext uri="{BB962C8B-B14F-4D97-AF65-F5344CB8AC3E}">
        <p14:creationId xmlns:p14="http://schemas.microsoft.com/office/powerpoint/2010/main" xmlns="" val="392417765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0-#ppt_w/2"/>
                                          </p:val>
                                        </p:tav>
                                        <p:tav tm="100000">
                                          <p:val>
                                            <p:strVal val="#ppt_x"/>
                                          </p:val>
                                        </p:tav>
                                      </p:tavLst>
                                    </p:anim>
                                    <p:anim calcmode="lin" valueType="num">
                                      <p:cBhvr additive="base">
                                        <p:cTn id="15"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utoUpdateAnimBg="0"/>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657367"/>
            <a:ext cx="4032448" cy="3000333"/>
          </a:xfrm>
          <a:prstGeom prst="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500" b="1" dirty="0">
                <a:solidFill>
                  <a:schemeClr val="lt1"/>
                </a:solidFill>
                <a:latin typeface="Simplified Arabic" pitchFamily="18" charset="-78"/>
                <a:ea typeface="+mn-ea"/>
                <a:cs typeface="Simplified Arabic" pitchFamily="18" charset="-78"/>
              </a:rPr>
              <a:t>وإذا كان للغضب مرحلة إعداد فسيولوجية سابقة على حدوثه التي يستعد فيها الجسم لشن الهجوم، توجد أيضاً مرحلة أخرى تسمى بمرحلة “هدوء العاصفة” حيث يستعيد الجسم فيها حالة الاسترخاء الطبيعية عندما يزول مصدر الثورة أو التهديد</a:t>
            </a:r>
          </a:p>
        </p:txBody>
      </p:sp>
      <p:pic>
        <p:nvPicPr>
          <p:cNvPr id="5122" name="Picture 2" descr="https://encrypted-tbn3.gstatic.com/images?q=tbn:ANd9GcQe4JPKgU5adZSX1tqLi1xPDYqXP_nud45RHwRbsUoswU3pyVv-9Q"/>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2" y="1561356"/>
            <a:ext cx="3691111" cy="294032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هدوء العاصفة</a:t>
            </a:r>
          </a:p>
        </p:txBody>
      </p:sp>
    </p:spTree>
    <p:extLst>
      <p:ext uri="{BB962C8B-B14F-4D97-AF65-F5344CB8AC3E}">
        <p14:creationId xmlns:p14="http://schemas.microsoft.com/office/powerpoint/2010/main" xmlns="" val="199261275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5122"/>
                                        </p:tgtEl>
                                        <p:attrNameLst>
                                          <p:attrName>style.visibility</p:attrName>
                                        </p:attrNameLst>
                                      </p:cBhvr>
                                      <p:to>
                                        <p:strVal val="visible"/>
                                      </p:to>
                                    </p:set>
                                    <p:animEffect transition="in" filter="wheel(1)">
                                      <p:cBhvr>
                                        <p:cTn id="11" dur="2000"/>
                                        <p:tgtEl>
                                          <p:spTgt spid="5122"/>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utoUpdateAnimBg="0"/>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117307"/>
            <a:ext cx="4032448" cy="3420380"/>
          </a:xfrm>
          <a:prstGeom prst="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500" b="1" dirty="0">
                <a:solidFill>
                  <a:schemeClr val="lt1"/>
                </a:solidFill>
                <a:latin typeface="Simplified Arabic" pitchFamily="18" charset="-78"/>
                <a:ea typeface="+mn-ea"/>
                <a:cs typeface="Simplified Arabic" pitchFamily="18" charset="-78"/>
              </a:rPr>
              <a:t>ومن الصعب العودة إلى الحالة الطبيعية للإنسان التي كان عليها قبل التعرض للغضب في وقت قصير لأن هرمون الأدرينالين الذي يفرزه الجسم أثناء خبرة الغضب يجعل الشخص في حالة يقظة تستمر لفترة طويلة من الزمن (تتراوح من ساعات وأحيانا تمتد إلى أيام) </a:t>
            </a:r>
          </a:p>
        </p:txBody>
      </p:sp>
      <p:pic>
        <p:nvPicPr>
          <p:cNvPr id="6148" name="Picture 4" descr="http://4.bp.blogspot.com/-SSb6hD6EH4M/UNMp2Y1S_EI/AAAAAAAAA9o/gujso4NzSj4/s320/481417_10151258929278647_1229648679_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249037"/>
            <a:ext cx="3600400" cy="32886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rgbClr val="FFFFFF"/>
                </a:solidFill>
              </a14:hiddenFill>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هرمون الأدرينالين </a:t>
            </a:r>
          </a:p>
        </p:txBody>
      </p:sp>
    </p:spTree>
    <p:extLst>
      <p:ext uri="{BB962C8B-B14F-4D97-AF65-F5344CB8AC3E}">
        <p14:creationId xmlns:p14="http://schemas.microsoft.com/office/powerpoint/2010/main" xmlns="" val="288272177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6148"/>
                                        </p:tgtEl>
                                        <p:attrNameLst>
                                          <p:attrName>style.visibility</p:attrName>
                                        </p:attrNameLst>
                                      </p:cBhvr>
                                      <p:to>
                                        <p:strVal val="visible"/>
                                      </p:to>
                                    </p:set>
                                    <p:animEffect transition="in" filter="wheel(1)">
                                      <p:cBhvr>
                                        <p:cTn id="11" dur="2000"/>
                                        <p:tgtEl>
                                          <p:spTgt spid="6148"/>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utoUpdateAnimBg="0"/>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تكنيكات إدارة في الغضب Anger Manegment Techniques‬ - YouTube.mp4">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a:off x="2" y="0"/>
            <a:ext cx="9143998" cy="5715000"/>
          </a:xfrm>
          <a:prstGeom prst="rect">
            <a:avLst/>
          </a:prstGeom>
        </p:spPr>
      </p:pic>
    </p:spTree>
    <p:extLst>
      <p:ext uri="{BB962C8B-B14F-4D97-AF65-F5344CB8AC3E}">
        <p14:creationId xmlns:p14="http://schemas.microsoft.com/office/powerpoint/2010/main" xmlns="" val="190530181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اللوم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تجنب لوم الزملاء – الأباء – الرؤساء – كل الناس </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لأن اللوم يحد من تصرفاتك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عندما تلوم الآخرين والظروف فإنك بذلك تعطيهم القوة لقهرك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394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rPr>
                <a:t>فعليك بتسلم الأمور والبحث عن الطرق التي عن طريقها يمكنك تحسين ظروف حياتك </a:t>
              </a:r>
              <a:endParaRPr lang="zh-CN" altLang="en-US" b="1" dirty="0">
                <a:solidFill>
                  <a:srgbClr val="FFFFFF"/>
                </a:solidFill>
              </a:endParaRPr>
            </a:p>
          </p:txBody>
        </p:sp>
      </p:grpSp>
    </p:spTree>
    <p:extLst>
      <p:ext uri="{BB962C8B-B14F-4D97-AF65-F5344CB8AC3E}">
        <p14:creationId xmlns:p14="http://schemas.microsoft.com/office/powerpoint/2010/main" xmlns="" val="347892581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3"/>
          <p:cNvSpPr/>
          <p:nvPr/>
        </p:nvSpPr>
        <p:spPr bwMode="auto">
          <a:xfrm>
            <a:off x="2051720" y="2137420"/>
            <a:ext cx="4824536"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lnSpc>
                <a:spcPct val="200000"/>
              </a:lnSpc>
            </a:pPr>
            <a:r>
              <a:rPr lang="ar-EG" sz="4000" b="1" dirty="0"/>
              <a:t>أنواع الغضب</a:t>
            </a:r>
          </a:p>
        </p:txBody>
      </p:sp>
    </p:spTree>
    <p:extLst>
      <p:ext uri="{BB962C8B-B14F-4D97-AF65-F5344CB8AC3E}">
        <p14:creationId xmlns:p14="http://schemas.microsoft.com/office/powerpoint/2010/main" xmlns="" val="203183633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907704" y="1717373"/>
            <a:ext cx="4824536" cy="2160240"/>
          </a:xfrm>
          <a:prstGeom prst="flowChartMultidocument">
            <a:avLst/>
          </a:prstGeom>
          <a:gradFill rotWithShape="1">
            <a:gsLst>
              <a:gs pos="51300">
                <a:srgbClr val="199D7B"/>
              </a:gs>
              <a:gs pos="0">
                <a:srgbClr val="33CC33"/>
              </a:gs>
              <a:gs pos="100000">
                <a:srgbClr val="92D050"/>
              </a:gs>
            </a:gsLst>
            <a:lin ang="18900000" scaled="1"/>
          </a:gradFill>
          <a:ln>
            <a:solidFill>
              <a:schemeClr val="accent1"/>
            </a:solidFill>
          </a:ln>
          <a:effectLst>
            <a:outerShdw dist="23000" dir="5400000" algn="ctr" rotWithShape="0">
              <a:srgbClr val="000000">
                <a:alpha val="32999"/>
              </a:srgbClr>
            </a:outerShdw>
          </a:effectLst>
          <a:extLst/>
        </p:spPr>
        <p:txBody>
          <a:bodyPr anchor="ctr"/>
          <a:lstStyle/>
          <a:p>
            <a:pPr algn="ctr" rtl="1"/>
            <a:r>
              <a:rPr lang="ar-EG" sz="3200" b="1" dirty="0">
                <a:solidFill>
                  <a:srgbClr val="000000"/>
                </a:solidFill>
                <a:latin typeface="Simplified Arabic" pitchFamily="18" charset="-78"/>
                <a:ea typeface="SimSun" panose="02010600030101010101" pitchFamily="2" charset="-122"/>
                <a:cs typeface="Simplified Arabic" pitchFamily="18" charset="-78"/>
              </a:rPr>
              <a:t>الغضب المقنّع</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8026533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rrowheads="1"/>
          </p:cNvSpPr>
          <p:nvPr/>
        </p:nvSpPr>
        <p:spPr bwMode="auto">
          <a:xfrm>
            <a:off x="5463208" y="2291184"/>
            <a:ext cx="2286000" cy="2222500"/>
          </a:xfrm>
          <a:prstGeom prst="roundRect">
            <a:avLst>
              <a:gd name="adj" fmla="val 16667"/>
            </a:avLst>
          </a:prstGeom>
          <a:noFill/>
          <a:ln w="38100" cmpd="sng">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ar-EG">
              <a:solidFill>
                <a:srgbClr val="003366"/>
              </a:solidFill>
            </a:endParaRPr>
          </a:p>
        </p:txBody>
      </p:sp>
      <p:sp>
        <p:nvSpPr>
          <p:cNvPr id="4" name="AutoShape 4"/>
          <p:cNvSpPr>
            <a:spLocks noChangeArrowheads="1"/>
          </p:cNvSpPr>
          <p:nvPr/>
        </p:nvSpPr>
        <p:spPr bwMode="auto">
          <a:xfrm>
            <a:off x="1043608" y="2291184"/>
            <a:ext cx="2286000" cy="2222500"/>
          </a:xfrm>
          <a:prstGeom prst="roundRect">
            <a:avLst>
              <a:gd name="adj" fmla="val 16667"/>
            </a:avLst>
          </a:prstGeom>
          <a:noFill/>
          <a:ln w="38100" cmpd="sng">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ar-EG">
              <a:solidFill>
                <a:srgbClr val="003366"/>
              </a:solidFill>
            </a:endParaRPr>
          </a:p>
        </p:txBody>
      </p:sp>
      <p:sp>
        <p:nvSpPr>
          <p:cNvPr id="6" name="未知"/>
          <p:cNvSpPr>
            <a:spLocks/>
          </p:cNvSpPr>
          <p:nvPr/>
        </p:nvSpPr>
        <p:spPr bwMode="auto">
          <a:xfrm>
            <a:off x="3123233" y="2210488"/>
            <a:ext cx="903288" cy="1034521"/>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7" name="未知"/>
          <p:cNvSpPr>
            <a:spLocks/>
          </p:cNvSpPr>
          <p:nvPr/>
        </p:nvSpPr>
        <p:spPr bwMode="auto">
          <a:xfrm flipH="1">
            <a:off x="4775823" y="2210488"/>
            <a:ext cx="903287" cy="1034521"/>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l" rtl="0" fontAlgn="base">
              <a:spcBef>
                <a:spcPct val="0"/>
              </a:spcBef>
              <a:spcAft>
                <a:spcPct val="0"/>
              </a:spcAft>
            </a:pPr>
            <a:endParaRPr lang="ar-EG">
              <a:solidFill>
                <a:srgbClr val="003366"/>
              </a:solidFill>
              <a:latin typeface="SimHei" panose="02010609060101010101" pitchFamily="49" charset="-122"/>
            </a:endParaRPr>
          </a:p>
        </p:txBody>
      </p:sp>
      <p:grpSp>
        <p:nvGrpSpPr>
          <p:cNvPr id="8" name="Group 9"/>
          <p:cNvGrpSpPr>
            <a:grpSpLocks/>
          </p:cNvGrpSpPr>
          <p:nvPr/>
        </p:nvGrpSpPr>
        <p:grpSpPr bwMode="auto">
          <a:xfrm>
            <a:off x="2948608" y="854497"/>
            <a:ext cx="2998788" cy="1334823"/>
            <a:chOff x="0" y="0"/>
            <a:chExt cx="1889" cy="1009"/>
          </a:xfrm>
        </p:grpSpPr>
        <p:grpSp>
          <p:nvGrpSpPr>
            <p:cNvPr id="9" name="Group 10"/>
            <p:cNvGrpSpPr>
              <a:grpSpLocks/>
            </p:cNvGrpSpPr>
            <p:nvPr/>
          </p:nvGrpSpPr>
          <p:grpSpPr bwMode="auto">
            <a:xfrm>
              <a:off x="0" y="90"/>
              <a:ext cx="1889" cy="919"/>
              <a:chOff x="0" y="0"/>
              <a:chExt cx="1926" cy="937"/>
            </a:xfrm>
          </p:grpSpPr>
          <p:sp>
            <p:nvSpPr>
              <p:cNvPr id="14" name="Oval 11"/>
              <p:cNvSpPr>
                <a:spLocks noChangeArrowheads="1"/>
              </p:cNvSpPr>
              <p:nvPr/>
            </p:nvSpPr>
            <p:spPr bwMode="auto">
              <a:xfrm>
                <a:off x="21" y="30"/>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5" name="Oval 12"/>
              <p:cNvSpPr>
                <a:spLocks noChangeArrowheads="1"/>
              </p:cNvSpPr>
              <p:nvPr/>
            </p:nvSpPr>
            <p:spPr bwMode="auto">
              <a:xfrm>
                <a:off x="0" y="0"/>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0" name="Oval 13"/>
            <p:cNvSpPr>
              <a:spLocks noChangeArrowheads="1"/>
            </p:cNvSpPr>
            <p:nvPr/>
          </p:nvSpPr>
          <p:spPr bwMode="auto">
            <a:xfrm>
              <a:off x="89" y="0"/>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1" name="Oval 14"/>
            <p:cNvSpPr>
              <a:spLocks noChangeArrowheads="1"/>
            </p:cNvSpPr>
            <p:nvPr/>
          </p:nvSpPr>
          <p:spPr bwMode="auto">
            <a:xfrm>
              <a:off x="111" y="5"/>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2" name="Oval 15"/>
            <p:cNvSpPr>
              <a:spLocks noChangeArrowheads="1"/>
            </p:cNvSpPr>
            <p:nvPr/>
          </p:nvSpPr>
          <p:spPr bwMode="auto">
            <a:xfrm>
              <a:off x="128" y="13"/>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3" name="Oval 16"/>
            <p:cNvSpPr>
              <a:spLocks noChangeArrowheads="1"/>
            </p:cNvSpPr>
            <p:nvPr/>
          </p:nvSpPr>
          <p:spPr bwMode="auto">
            <a:xfrm>
              <a:off x="211" y="30"/>
              <a:ext cx="1382" cy="624"/>
            </a:xfrm>
            <a:prstGeom prst="ellipse">
              <a:avLst/>
            </a:prstGeom>
            <a:gradFill rotWithShape="1">
              <a:gsLst>
                <a:gs pos="0">
                  <a:schemeClr val="accent1">
                    <a:gamma/>
                    <a:tint val="0"/>
                    <a:invGamma/>
                  </a:schemeClr>
                </a:gs>
                <a:gs pos="100000">
                  <a:schemeClr val="accent1">
                    <a:alpha val="37999"/>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6" name="Text Box 17"/>
          <p:cNvSpPr txBox="1">
            <a:spLocks noChangeArrowheads="1"/>
          </p:cNvSpPr>
          <p:nvPr/>
        </p:nvSpPr>
        <p:spPr bwMode="auto">
          <a:xfrm>
            <a:off x="3396729" y="1087264"/>
            <a:ext cx="2008883"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1" eaLnBrk="0" hangingPunct="0"/>
            <a:r>
              <a:rPr lang="ar-EG" sz="3200" b="1" dirty="0">
                <a:solidFill>
                  <a:srgbClr val="003366"/>
                </a:solidFill>
              </a:rPr>
              <a:t>الغضب المقنّع</a:t>
            </a:r>
            <a:endParaRPr lang="en-US" dirty="0">
              <a:solidFill>
                <a:srgbClr val="003366"/>
              </a:solidFill>
              <a:latin typeface="Arial" panose="020B0604020202020204" pitchFamily="34" charset="0"/>
            </a:endParaRPr>
          </a:p>
        </p:txBody>
      </p:sp>
      <p:sp>
        <p:nvSpPr>
          <p:cNvPr id="17" name="Text Box 18"/>
          <p:cNvSpPr txBox="1">
            <a:spLocks noChangeArrowheads="1"/>
          </p:cNvSpPr>
          <p:nvPr/>
        </p:nvSpPr>
        <p:spPr bwMode="auto">
          <a:xfrm>
            <a:off x="5580112" y="3194756"/>
            <a:ext cx="203835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rtl="1"/>
            <a:r>
              <a:rPr lang="ar-EG" sz="2800" b="1" dirty="0">
                <a:solidFill>
                  <a:srgbClr val="003366"/>
                </a:solidFill>
              </a:rPr>
              <a:t>غضب مكبوت </a:t>
            </a:r>
            <a:endParaRPr lang="en-US" sz="2400" dirty="0">
              <a:solidFill>
                <a:srgbClr val="003366"/>
              </a:solidFill>
              <a:latin typeface="Arial" panose="020B0604020202020204" pitchFamily="34" charset="0"/>
            </a:endParaRPr>
          </a:p>
        </p:txBody>
      </p:sp>
      <p:sp>
        <p:nvSpPr>
          <p:cNvPr id="18" name="Text Box 18"/>
          <p:cNvSpPr txBox="1">
            <a:spLocks noChangeArrowheads="1"/>
          </p:cNvSpPr>
          <p:nvPr/>
        </p:nvSpPr>
        <p:spPr bwMode="auto">
          <a:xfrm>
            <a:off x="1187624" y="3194756"/>
            <a:ext cx="203835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rtl="1"/>
            <a:r>
              <a:rPr lang="ar-EG" sz="2800" b="1" dirty="0">
                <a:solidFill>
                  <a:srgbClr val="003366"/>
                </a:solidFill>
              </a:rPr>
              <a:t>غضب ارتيابي </a:t>
            </a:r>
            <a:endParaRPr lang="en-US" sz="2400" dirty="0">
              <a:solidFill>
                <a:srgbClr val="003366"/>
              </a:solidFill>
              <a:latin typeface="Arial" panose="020B0604020202020204" pitchFamily="34" charset="0"/>
            </a:endParaRPr>
          </a:p>
        </p:txBody>
      </p:sp>
      <p:pic>
        <p:nvPicPr>
          <p:cNvPr id="19"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89214604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Effect transition="in" filter="fade">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17" grpId="0"/>
      <p:bldP spid="18" grpId="0"/>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477347"/>
            <a:ext cx="4032448" cy="2820313"/>
          </a:xfrm>
          <a:prstGeom prst="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600" b="1" dirty="0">
                <a:latin typeface="Simplified Arabic" pitchFamily="18" charset="-78"/>
                <a:cs typeface="Simplified Arabic" pitchFamily="18" charset="-78"/>
              </a:rPr>
              <a:t>يكبت كثيرون غضبهم لأنّهم يخشون منه ومن غضب الآخرين. يعتبرون أنّه سيظهر جوانب بشعة من شخصيّتهم فيخفونه، ربّما لأنّهم لطالما سمعوا منذ الصغر أنّه من الخطأ أن نغضب، وأنّ الأشخاص الهادئين هم أكثر لطفاً</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477347"/>
            <a:ext cx="3810000" cy="26402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غضب مكبوت </a:t>
            </a:r>
          </a:p>
        </p:txBody>
      </p:sp>
    </p:spTree>
    <p:extLst>
      <p:ext uri="{BB962C8B-B14F-4D97-AF65-F5344CB8AC3E}">
        <p14:creationId xmlns:p14="http://schemas.microsoft.com/office/powerpoint/2010/main" xmlns="" val="272822628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7170"/>
                                        </p:tgtEl>
                                        <p:attrNameLst>
                                          <p:attrName>style.visibility</p:attrName>
                                        </p:attrNameLst>
                                      </p:cBhvr>
                                      <p:to>
                                        <p:strVal val="visible"/>
                                      </p:to>
                                    </p:set>
                                    <p:animEffect transition="in" filter="circle(in)">
                                      <p:cBhvr>
                                        <p:cTn id="11" dur="2000"/>
                                        <p:tgtEl>
                                          <p:spTgt spid="7170"/>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utoUpdateAnimBg="0"/>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477347"/>
            <a:ext cx="4032448" cy="2820313"/>
          </a:xfrm>
          <a:prstGeom prst="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600" b="1" dirty="0">
                <a:solidFill>
                  <a:schemeClr val="lt1"/>
                </a:solidFill>
                <a:latin typeface="Simplified Arabic" pitchFamily="18" charset="-78"/>
                <a:ea typeface="+mn-ea"/>
                <a:cs typeface="Simplified Arabic" pitchFamily="18" charset="-78"/>
              </a:rPr>
              <a:t>يحملون الكثير من الغضب في داخلهم،لا لشيءٍ سوى لكونهم يشعرون بأنّهم مهدّدون دوماً من الآخرين وأنّ الآخرين لا يريدون لهم الخير ينتابهم الشكّ باستمرار من دون أيّ أسبابٍ مقنعة، وريبتهم تلك تجعلهم في غضبٍ دائم</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15910" y="1477347"/>
            <a:ext cx="3619500" cy="264029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غضب ارتيابي </a:t>
            </a:r>
          </a:p>
        </p:txBody>
      </p:sp>
    </p:spTree>
    <p:extLst>
      <p:ext uri="{BB962C8B-B14F-4D97-AF65-F5344CB8AC3E}">
        <p14:creationId xmlns:p14="http://schemas.microsoft.com/office/powerpoint/2010/main" xmlns="" val="50210884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wheel(1)">
                                      <p:cBhvr>
                                        <p:cTn id="11" dur="2000"/>
                                        <p:tgtEl>
                                          <p:spTgt spid="8194"/>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utoUpdateAnimBg="0"/>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907704" y="1717373"/>
            <a:ext cx="4824536" cy="2160240"/>
          </a:xfrm>
          <a:prstGeom prst="flowChartMultidocument">
            <a:avLst/>
          </a:prstGeom>
          <a:gradFill rotWithShape="1">
            <a:gsLst>
              <a:gs pos="51300">
                <a:srgbClr val="199D7B"/>
              </a:gs>
              <a:gs pos="0">
                <a:srgbClr val="33CC33"/>
              </a:gs>
              <a:gs pos="100000">
                <a:srgbClr val="92D050"/>
              </a:gs>
            </a:gsLst>
            <a:lin ang="18900000" scaled="1"/>
          </a:gradFill>
          <a:ln>
            <a:solidFill>
              <a:schemeClr val="accent1"/>
            </a:solidFill>
          </a:ln>
          <a:effectLst>
            <a:outerShdw dist="23000" dir="5400000" algn="ctr" rotWithShape="0">
              <a:srgbClr val="000000">
                <a:alpha val="32999"/>
              </a:srgbClr>
            </a:outerShdw>
          </a:effectLst>
          <a:extLst/>
        </p:spPr>
        <p:txBody>
          <a:bodyPr anchor="ctr"/>
          <a:lstStyle/>
          <a:p>
            <a:pPr algn="ctr" rtl="1"/>
            <a:r>
              <a:rPr lang="ar-EG" sz="3200" b="1" dirty="0">
                <a:solidFill>
                  <a:srgbClr val="000000"/>
                </a:solidFill>
                <a:latin typeface="Simplified Arabic" pitchFamily="18" charset="-78"/>
                <a:ea typeface="SimSun" panose="02010600030101010101" pitchFamily="2" charset="-122"/>
                <a:cs typeface="Simplified Arabic" pitchFamily="18" charset="-78"/>
              </a:rPr>
              <a:t>الغضب المتفجّر</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5727767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p:cNvSpPr>
            <a:spLocks noChangeArrowheads="1"/>
          </p:cNvSpPr>
          <p:nvPr/>
        </p:nvSpPr>
        <p:spPr bwMode="auto">
          <a:xfrm>
            <a:off x="3018062" y="1177313"/>
            <a:ext cx="1376785" cy="1000905"/>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1996" b="1" dirty="0">
                <a:solidFill>
                  <a:schemeClr val="accent6">
                    <a:lumMod val="50000"/>
                  </a:schemeClr>
                </a:solidFill>
              </a:rPr>
              <a:t>غضب مفاجئ </a:t>
            </a:r>
            <a:endParaRPr lang="en-US" sz="1996" b="1" dirty="0">
              <a:solidFill>
                <a:schemeClr val="accent6">
                  <a:lumMod val="50000"/>
                </a:schemeClr>
              </a:solidFill>
            </a:endParaRPr>
          </a:p>
        </p:txBody>
      </p:sp>
      <p:sp>
        <p:nvSpPr>
          <p:cNvPr id="10" name="AutoShape 5"/>
          <p:cNvSpPr>
            <a:spLocks noChangeArrowheads="1"/>
          </p:cNvSpPr>
          <p:nvPr/>
        </p:nvSpPr>
        <p:spPr bwMode="auto">
          <a:xfrm>
            <a:off x="1907705" y="1720971"/>
            <a:ext cx="1376785" cy="1000905"/>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1996" b="1" dirty="0">
                <a:solidFill>
                  <a:schemeClr val="accent6">
                    <a:lumMod val="50000"/>
                  </a:schemeClr>
                </a:solidFill>
              </a:rPr>
              <a:t>غضب مبالغ به </a:t>
            </a:r>
            <a:endParaRPr lang="en-US" sz="1996" b="1" dirty="0">
              <a:solidFill>
                <a:schemeClr val="accent6">
                  <a:lumMod val="50000"/>
                </a:schemeClr>
              </a:solidFill>
            </a:endParaRPr>
          </a:p>
        </p:txBody>
      </p:sp>
      <p:sp>
        <p:nvSpPr>
          <p:cNvPr id="11" name="AutoShape 6"/>
          <p:cNvSpPr>
            <a:spLocks noChangeArrowheads="1"/>
          </p:cNvSpPr>
          <p:nvPr/>
        </p:nvSpPr>
        <p:spPr bwMode="auto">
          <a:xfrm>
            <a:off x="1907705" y="2783082"/>
            <a:ext cx="1376785" cy="1000905"/>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eaLnBrk="1" hangingPunct="0">
              <a:lnSpc>
                <a:spcPct val="93000"/>
              </a:lnSpc>
              <a:buSzPct val="100000"/>
            </a:pPr>
            <a:r>
              <a:rPr lang="ar-EG" sz="1996" b="1" dirty="0">
                <a:solidFill>
                  <a:schemeClr val="accent6">
                    <a:lumMod val="50000"/>
                  </a:schemeClr>
                </a:solidFill>
              </a:rPr>
              <a:t>إدمان الغضب </a:t>
            </a:r>
            <a:endParaRPr lang="en-US" sz="1996" b="1" dirty="0">
              <a:solidFill>
                <a:schemeClr val="accent6">
                  <a:lumMod val="50000"/>
                </a:schemeClr>
              </a:solidFill>
            </a:endParaRPr>
          </a:p>
        </p:txBody>
      </p:sp>
      <p:sp>
        <p:nvSpPr>
          <p:cNvPr id="12" name="AutoShape 7"/>
          <p:cNvSpPr>
            <a:spLocks noChangeArrowheads="1"/>
          </p:cNvSpPr>
          <p:nvPr/>
        </p:nvSpPr>
        <p:spPr bwMode="auto">
          <a:xfrm>
            <a:off x="3016622" y="2238224"/>
            <a:ext cx="1376785" cy="1000905"/>
          </a:xfrm>
          <a:prstGeom prst="hexagon">
            <a:avLst>
              <a:gd name="adj" fmla="val 28657"/>
              <a:gd name="vf" fmla="val 115470"/>
            </a:avLst>
          </a:prstGeom>
          <a:noFill/>
          <a:ln w="9525" cmpd="sng">
            <a:solidFill>
              <a:srgbClr val="984B99"/>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552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93000"/>
              </a:lnSpc>
              <a:spcBef>
                <a:spcPct val="0"/>
              </a:spcBef>
              <a:spcAft>
                <a:spcPct val="0"/>
              </a:spcAft>
              <a:buSzPct val="100000"/>
            </a:pPr>
            <a:r>
              <a:rPr lang="en-US" sz="1633">
                <a:solidFill>
                  <a:srgbClr val="FFFFFF"/>
                </a:solidFill>
              </a:rPr>
              <a:t> </a:t>
            </a:r>
          </a:p>
        </p:txBody>
      </p:sp>
      <p:sp>
        <p:nvSpPr>
          <p:cNvPr id="13" name="AutoShape 8"/>
          <p:cNvSpPr>
            <a:spLocks noChangeArrowheads="1"/>
          </p:cNvSpPr>
          <p:nvPr/>
        </p:nvSpPr>
        <p:spPr bwMode="auto">
          <a:xfrm>
            <a:off x="5343905" y="1896189"/>
            <a:ext cx="2358968" cy="1675376"/>
          </a:xfrm>
          <a:prstGeom prst="hexagon">
            <a:avLst>
              <a:gd name="adj" fmla="val 29334"/>
              <a:gd name="vf" fmla="val 115470"/>
            </a:avLst>
          </a:prstGeom>
          <a:solidFill>
            <a:srgbClr val="00B050"/>
          </a:solidFill>
          <a:ln>
            <a:noFill/>
          </a:ln>
          <a:effectLst/>
          <a:extLst/>
        </p:spPr>
        <p:txBody>
          <a:bodyPr wrap="none" lIns="81646" tIns="61627" rIns="81646" bIns="40823" anchor="ctr"/>
          <a:lstStyle>
            <a:lvl1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2800" b="1" dirty="0">
                <a:solidFill>
                  <a:srgbClr val="FFFFFF"/>
                </a:solidFill>
              </a:rPr>
              <a:t>الغضب المتفجّر</a:t>
            </a:r>
            <a:endParaRPr lang="en-US" sz="2800" b="1" dirty="0">
              <a:solidFill>
                <a:srgbClr val="FFFFFF"/>
              </a:solidFill>
            </a:endParaRPr>
          </a:p>
        </p:txBody>
      </p:sp>
      <p:cxnSp>
        <p:nvCxnSpPr>
          <p:cNvPr id="14" name="AutoShape 9"/>
          <p:cNvCxnSpPr>
            <a:cxnSpLocks noChangeShapeType="1"/>
            <a:stCxn id="12" idx="0"/>
            <a:endCxn id="13" idx="2"/>
          </p:cNvCxnSpPr>
          <p:nvPr/>
        </p:nvCxnSpPr>
        <p:spPr bwMode="auto">
          <a:xfrm>
            <a:off x="3694934" y="2730276"/>
            <a:ext cx="1650413" cy="3601"/>
          </a:xfrm>
          <a:prstGeom prst="straightConnector1">
            <a:avLst/>
          </a:prstGeom>
          <a:noFill/>
          <a:ln w="9525" cmpd="sng">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cxnSp>
      <p:pic>
        <p:nvPicPr>
          <p:cNvPr id="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7683156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477347"/>
            <a:ext cx="4032448" cy="3180353"/>
          </a:xfrm>
          <a:prstGeom prst="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500" b="1" dirty="0">
                <a:solidFill>
                  <a:schemeClr val="lt1"/>
                </a:solidFill>
                <a:latin typeface="Simplified Arabic" pitchFamily="18" charset="-78"/>
                <a:ea typeface="+mn-ea"/>
                <a:cs typeface="Simplified Arabic" pitchFamily="18" charset="-78"/>
              </a:rPr>
              <a:t>يأتي غضب بعض الناس كعاصفة سريعة ومفاجئة غير متوقّعة أبداً. ينفجرون بلمحة بصر ويتلاشى غضبهم بسرعةٍ غريبة فورتهم تلك تكون سطحيّة ولا تعبّر عن عمق وقوّة في المشاعر التي يحملها الغاضب، فهو يعبّر بسرعة عمّا يزعجه وبالتالي يرتاح وتتلاشى آثار الانزعاج بسرعة</a:t>
            </a:r>
          </a:p>
        </p:txBody>
      </p:sp>
      <p:pic>
        <p:nvPicPr>
          <p:cNvPr id="9218" name="Picture 2" descr="http://www.todaywomenhealth.com/wp-content/uploads/2013/05/339109.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477348"/>
            <a:ext cx="3600400" cy="264029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غضب مفاجئ </a:t>
            </a:r>
          </a:p>
        </p:txBody>
      </p:sp>
    </p:spTree>
    <p:extLst>
      <p:ext uri="{BB962C8B-B14F-4D97-AF65-F5344CB8AC3E}">
        <p14:creationId xmlns:p14="http://schemas.microsoft.com/office/powerpoint/2010/main" xmlns="" val="179096059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9218"/>
                                        </p:tgtEl>
                                        <p:attrNameLst>
                                          <p:attrName>style.visibility</p:attrName>
                                        </p:attrNameLst>
                                      </p:cBhvr>
                                      <p:to>
                                        <p:strVal val="visible"/>
                                      </p:to>
                                    </p:set>
                                    <p:animEffect transition="in" filter="wheel(1)">
                                      <p:cBhvr>
                                        <p:cTn id="11" dur="2000"/>
                                        <p:tgtEl>
                                          <p:spTgt spid="9218"/>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utoUpdateAnimBg="0"/>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477347"/>
            <a:ext cx="4032448" cy="2640293"/>
          </a:xfrm>
          <a:prstGeom prst="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500" b="1" dirty="0">
                <a:solidFill>
                  <a:schemeClr val="lt1"/>
                </a:solidFill>
                <a:latin typeface="Simplified Arabic" pitchFamily="18" charset="-78"/>
                <a:ea typeface="+mn-ea"/>
                <a:cs typeface="Simplified Arabic" pitchFamily="18" charset="-78"/>
              </a:rPr>
              <a:t>بعض الأشخاص يعرفون متى يغضبون ومتى يمتنعون عن ذلك، وغالباً ما يكون غضبهم مدروساً. المشاعر التي يظهرونها لا تكون بالقوّة التي تبدو عليها، لكنّهم يستخدمونها كوسيلةٍ للحصول على ما يريدون</a:t>
            </a:r>
          </a:p>
        </p:txBody>
      </p:sp>
      <p:pic>
        <p:nvPicPr>
          <p:cNvPr id="10242" name="Picture 2" descr="http://www.arabhaz.com/Articles/wp-content/uploads/2011/01/411.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35636" y="1468745"/>
            <a:ext cx="3904317" cy="2648895"/>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غضب مبالغ به </a:t>
            </a:r>
          </a:p>
        </p:txBody>
      </p:sp>
    </p:spTree>
    <p:extLst>
      <p:ext uri="{BB962C8B-B14F-4D97-AF65-F5344CB8AC3E}">
        <p14:creationId xmlns:p14="http://schemas.microsoft.com/office/powerpoint/2010/main" xmlns="" val="80706358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0242"/>
                                        </p:tgtEl>
                                        <p:attrNameLst>
                                          <p:attrName>style.visibility</p:attrName>
                                        </p:attrNameLst>
                                      </p:cBhvr>
                                      <p:to>
                                        <p:strVal val="visible"/>
                                      </p:to>
                                    </p:set>
                                    <p:animEffect transition="in" filter="circle(in)">
                                      <p:cBhvr>
                                        <p:cTn id="11" dur="2000"/>
                                        <p:tgtEl>
                                          <p:spTgt spid="10242"/>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utoUpdateAnimBg="0"/>
    </p:bld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4860032" y="1477347"/>
            <a:ext cx="4032448" cy="2532281"/>
          </a:xfrm>
          <a:prstGeom prst="rect">
            <a:avLst/>
          </a:prstGeom>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500" b="1" dirty="0">
                <a:solidFill>
                  <a:schemeClr val="lt1"/>
                </a:solidFill>
                <a:latin typeface="Simplified Arabic" pitchFamily="18" charset="-78"/>
                <a:ea typeface="+mn-ea"/>
                <a:cs typeface="Simplified Arabic" pitchFamily="18" charset="-78"/>
              </a:rPr>
              <a:t>هم في حالة دائمة من عدم الرضى ويعبّرون عن ذلك في الانفجار من حينٍ إلى آخر أمام أوّل شخصٍ يمرّ أمامهم يصرّون على تأمين حاجتهم تلك بمنأى عن كلّ المشاكل التي قد تنتج عنها</a:t>
            </a:r>
          </a:p>
        </p:txBody>
      </p:sp>
      <p:pic>
        <p:nvPicPr>
          <p:cNvPr id="11266" name="Picture 2" descr="http://cdn2.alnaddycdn.com/images/2012/10/1349614185s1043f.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470161"/>
            <a:ext cx="3888432" cy="2647479"/>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إدمان الغضب </a:t>
            </a:r>
          </a:p>
        </p:txBody>
      </p:sp>
    </p:spTree>
    <p:extLst>
      <p:ext uri="{BB962C8B-B14F-4D97-AF65-F5344CB8AC3E}">
        <p14:creationId xmlns:p14="http://schemas.microsoft.com/office/powerpoint/2010/main" xmlns="" val="428397546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1266"/>
                                        </p:tgtEl>
                                        <p:attrNameLst>
                                          <p:attrName>style.visibility</p:attrName>
                                        </p:attrNameLst>
                                      </p:cBhvr>
                                      <p:to>
                                        <p:strVal val="visible"/>
                                      </p:to>
                                    </p:set>
                                    <p:animEffect transition="in" filter="circle(in)">
                                      <p:cBhvr>
                                        <p:cTn id="11" dur="2000"/>
                                        <p:tgtEl>
                                          <p:spTgt spid="11266"/>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المقارنة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12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1900" b="1" dirty="0">
                  <a:solidFill>
                    <a:srgbClr val="FFFFFF"/>
                  </a:solidFill>
                  <a:latin typeface="Microsoft YaHei" pitchFamily="34" charset="-122"/>
                  <a:ea typeface="Microsoft YaHei" pitchFamily="34" charset="-122"/>
                </a:rPr>
                <a:t>نحن نميل عادة لمقارنة أنفسنا بالآخرين ودائماً نكون الخاسرين ونشعر بالضيق </a:t>
              </a:r>
              <a:endParaRPr lang="zh-CN" altLang="en-US" sz="19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394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rPr>
                <a:t>عليك أن تقارن بين حالتك الآن وحالتك التي من الممكن أن تكون عليها في المستقبل </a:t>
              </a:r>
              <a:endParaRPr lang="zh-CN" altLang="en-US"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277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rPr>
                <a:t>عليك أن تسأل نفسك عن الطريقة التي يمكنك بها تحسين ظروف حياتك </a:t>
              </a:r>
              <a:endParaRPr lang="zh-CN" altLang="en-US" sz="2000" b="1" dirty="0">
                <a:solidFill>
                  <a:srgbClr val="FFFFFF"/>
                </a:solidFill>
              </a:endParaRPr>
            </a:p>
          </p:txBody>
        </p:sp>
      </p:grpSp>
    </p:spTree>
    <p:extLst>
      <p:ext uri="{BB962C8B-B14F-4D97-AF65-F5344CB8AC3E}">
        <p14:creationId xmlns:p14="http://schemas.microsoft.com/office/powerpoint/2010/main" xmlns="" val="307949819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907704" y="1717373"/>
            <a:ext cx="4824536" cy="2160240"/>
          </a:xfrm>
          <a:prstGeom prst="flowChartMultidocument">
            <a:avLst/>
          </a:prstGeom>
          <a:gradFill rotWithShape="1">
            <a:gsLst>
              <a:gs pos="51300">
                <a:srgbClr val="199D7B"/>
              </a:gs>
              <a:gs pos="0">
                <a:srgbClr val="33CC33"/>
              </a:gs>
              <a:gs pos="100000">
                <a:srgbClr val="92D050"/>
              </a:gs>
            </a:gsLst>
            <a:lin ang="18900000" scaled="1"/>
          </a:gradFill>
          <a:ln>
            <a:solidFill>
              <a:schemeClr val="accent1"/>
            </a:solidFill>
          </a:ln>
          <a:effectLst>
            <a:outerShdw dist="23000" dir="5400000" algn="ctr" rotWithShape="0">
              <a:srgbClr val="000000">
                <a:alpha val="32999"/>
              </a:srgbClr>
            </a:outerShdw>
          </a:effectLst>
          <a:extLst/>
        </p:spPr>
        <p:txBody>
          <a:bodyPr anchor="ctr"/>
          <a:lstStyle/>
          <a:p>
            <a:pPr algn="ctr" rtl="1"/>
            <a:r>
              <a:rPr lang="ar-EG" sz="3200" b="1" dirty="0">
                <a:solidFill>
                  <a:srgbClr val="000000"/>
                </a:solidFill>
                <a:latin typeface="Simplified Arabic" pitchFamily="18" charset="-78"/>
                <a:ea typeface="SimSun" panose="02010600030101010101" pitchFamily="2" charset="-122"/>
                <a:cs typeface="Simplified Arabic" pitchFamily="18" charset="-78"/>
              </a:rPr>
              <a:t>الغضب المزمن</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0595184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p:cNvSpPr>
            <a:spLocks noChangeArrowheads="1"/>
          </p:cNvSpPr>
          <p:nvPr/>
        </p:nvSpPr>
        <p:spPr bwMode="auto">
          <a:xfrm>
            <a:off x="3018062" y="1177313"/>
            <a:ext cx="1376785" cy="1000905"/>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1996" b="1" dirty="0">
                <a:solidFill>
                  <a:schemeClr val="accent6">
                    <a:lumMod val="50000"/>
                  </a:schemeClr>
                </a:solidFill>
              </a:rPr>
              <a:t>الغضب </a:t>
            </a:r>
            <a:r>
              <a:rPr lang="ar-EG" sz="1900" b="1" dirty="0">
                <a:solidFill>
                  <a:schemeClr val="accent6">
                    <a:lumMod val="50000"/>
                  </a:schemeClr>
                </a:solidFill>
              </a:rPr>
              <a:t>الاعتيادي </a:t>
            </a:r>
            <a:endParaRPr lang="en-US" sz="1900" b="1" dirty="0">
              <a:solidFill>
                <a:schemeClr val="accent6">
                  <a:lumMod val="50000"/>
                </a:schemeClr>
              </a:solidFill>
            </a:endParaRPr>
          </a:p>
        </p:txBody>
      </p:sp>
      <p:sp>
        <p:nvSpPr>
          <p:cNvPr id="10" name="AutoShape 5"/>
          <p:cNvSpPr>
            <a:spLocks noChangeArrowheads="1"/>
          </p:cNvSpPr>
          <p:nvPr/>
        </p:nvSpPr>
        <p:spPr bwMode="auto">
          <a:xfrm>
            <a:off x="1907705" y="1720971"/>
            <a:ext cx="1376785" cy="1000905"/>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1996" b="1" dirty="0">
                <a:solidFill>
                  <a:schemeClr val="accent6">
                    <a:lumMod val="50000"/>
                  </a:schemeClr>
                </a:solidFill>
              </a:rPr>
              <a:t>الغضب المبدئي </a:t>
            </a:r>
            <a:endParaRPr lang="en-US" sz="1996" b="1" dirty="0">
              <a:solidFill>
                <a:schemeClr val="accent6">
                  <a:lumMod val="50000"/>
                </a:schemeClr>
              </a:solidFill>
            </a:endParaRPr>
          </a:p>
        </p:txBody>
      </p:sp>
      <p:sp>
        <p:nvSpPr>
          <p:cNvPr id="11" name="AutoShape 6"/>
          <p:cNvSpPr>
            <a:spLocks noChangeArrowheads="1"/>
          </p:cNvSpPr>
          <p:nvPr/>
        </p:nvSpPr>
        <p:spPr bwMode="auto">
          <a:xfrm>
            <a:off x="1907705" y="2783082"/>
            <a:ext cx="1376785" cy="1000905"/>
          </a:xfrm>
          <a:prstGeom prst="hexagon">
            <a:avLst>
              <a:gd name="adj" fmla="val 28657"/>
              <a:gd name="vf" fmla="val 115470"/>
            </a:avLst>
          </a:prstGeom>
          <a:solidFill>
            <a:srgbClr val="00FF99">
              <a:alpha val="79608"/>
            </a:srgbClr>
          </a:solidFill>
          <a:ln>
            <a:noFill/>
          </a:ln>
          <a:effectLst/>
          <a:extLst/>
        </p:spPr>
        <p:txBody>
          <a:bodyPr lIns="81646" tIns="584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eaLnBrk="1" hangingPunct="0">
              <a:lnSpc>
                <a:spcPct val="93000"/>
              </a:lnSpc>
              <a:buSzPct val="100000"/>
            </a:pPr>
            <a:r>
              <a:rPr lang="ar-EG" sz="1996" b="1" dirty="0">
                <a:solidFill>
                  <a:schemeClr val="accent6">
                    <a:lumMod val="50000"/>
                  </a:schemeClr>
                </a:solidFill>
              </a:rPr>
              <a:t>الحقد </a:t>
            </a:r>
            <a:endParaRPr lang="en-US" sz="1996" b="1" dirty="0">
              <a:solidFill>
                <a:schemeClr val="accent6">
                  <a:lumMod val="50000"/>
                </a:schemeClr>
              </a:solidFill>
            </a:endParaRPr>
          </a:p>
        </p:txBody>
      </p:sp>
      <p:sp>
        <p:nvSpPr>
          <p:cNvPr id="12" name="AutoShape 7"/>
          <p:cNvSpPr>
            <a:spLocks noChangeArrowheads="1"/>
          </p:cNvSpPr>
          <p:nvPr/>
        </p:nvSpPr>
        <p:spPr bwMode="auto">
          <a:xfrm>
            <a:off x="3016622" y="2238224"/>
            <a:ext cx="1376785" cy="1000905"/>
          </a:xfrm>
          <a:prstGeom prst="hexagon">
            <a:avLst>
              <a:gd name="adj" fmla="val 28657"/>
              <a:gd name="vf" fmla="val 115470"/>
            </a:avLst>
          </a:prstGeom>
          <a:noFill/>
          <a:ln w="9525" cmpd="sng">
            <a:solidFill>
              <a:srgbClr val="984B99"/>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81646" tIns="55226" rIns="81646" bIns="40823" anchor="ctr"/>
          <a:lstStyle>
            <a:lvl1pPr eaLnBrk="0">
              <a:tabLst>
                <a:tab pos="723900" algn="l"/>
                <a:tab pos="14478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SimSun" panose="02010600030101010101" pitchFamily="2" charset="-122"/>
              </a:defRPr>
            </a:lvl9pPr>
          </a:lstStyle>
          <a:p>
            <a:pPr algn="ctr" defTabSz="407571" rtl="0" eaLnBrk="1" fontAlgn="base" hangingPunct="0">
              <a:lnSpc>
                <a:spcPct val="93000"/>
              </a:lnSpc>
              <a:spcBef>
                <a:spcPct val="0"/>
              </a:spcBef>
              <a:spcAft>
                <a:spcPct val="0"/>
              </a:spcAft>
              <a:buSzPct val="100000"/>
            </a:pPr>
            <a:r>
              <a:rPr lang="en-US" sz="1633">
                <a:solidFill>
                  <a:srgbClr val="FFFFFF"/>
                </a:solidFill>
              </a:rPr>
              <a:t> </a:t>
            </a:r>
          </a:p>
        </p:txBody>
      </p:sp>
      <p:sp>
        <p:nvSpPr>
          <p:cNvPr id="13" name="AutoShape 8"/>
          <p:cNvSpPr>
            <a:spLocks noChangeArrowheads="1"/>
          </p:cNvSpPr>
          <p:nvPr/>
        </p:nvSpPr>
        <p:spPr bwMode="auto">
          <a:xfrm>
            <a:off x="5343905" y="1896189"/>
            <a:ext cx="2358968" cy="1675376"/>
          </a:xfrm>
          <a:prstGeom prst="hexagon">
            <a:avLst>
              <a:gd name="adj" fmla="val 29334"/>
              <a:gd name="vf" fmla="val 115470"/>
            </a:avLst>
          </a:prstGeom>
          <a:solidFill>
            <a:srgbClr val="00B050"/>
          </a:solidFill>
          <a:ln>
            <a:noFill/>
          </a:ln>
          <a:effectLst/>
          <a:extLst/>
        </p:spPr>
        <p:txBody>
          <a:bodyPr wrap="none" lIns="81646" tIns="61627" rIns="81646" bIns="40823" anchor="ctr"/>
          <a:lstStyle>
            <a:lvl1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1pPr>
            <a:lvl2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2pPr>
            <a:lvl3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3pPr>
            <a:lvl4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4pPr>
            <a:lvl5pPr eaLnBrk="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5pPr>
            <a:lvl6pPr marL="25146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6pPr>
            <a:lvl7pPr marL="29718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7pPr>
            <a:lvl8pPr marL="34290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8pPr>
            <a:lvl9pPr marL="3886200" indent="-228600" algn="l" defTabSz="449263" rtl="0" eaLnBrk="0" fontAlgn="base" hangingPunct="0">
              <a:lnSpc>
                <a:spcPct val="93000"/>
              </a:lnSpc>
              <a:spcBef>
                <a:spcPct val="0"/>
              </a:spcBef>
              <a:spcAft>
                <a:spcPct val="0"/>
              </a:spcAft>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SimSun" panose="02010600030101010101" pitchFamily="2" charset="-122"/>
              </a:defRPr>
            </a:lvl9pPr>
          </a:lstStyle>
          <a:p>
            <a:pPr algn="ctr" defTabSz="407571" rtl="1" eaLnBrk="1" hangingPunct="0">
              <a:lnSpc>
                <a:spcPct val="93000"/>
              </a:lnSpc>
              <a:buSzPct val="100000"/>
            </a:pPr>
            <a:r>
              <a:rPr lang="ar-EG" sz="2800" b="1" dirty="0">
                <a:solidFill>
                  <a:srgbClr val="FFFFFF"/>
                </a:solidFill>
              </a:rPr>
              <a:t>الغضب المزمن</a:t>
            </a:r>
            <a:endParaRPr lang="en-US" sz="2800" b="1" dirty="0">
              <a:solidFill>
                <a:srgbClr val="FFFFFF"/>
              </a:solidFill>
            </a:endParaRPr>
          </a:p>
        </p:txBody>
      </p:sp>
      <p:cxnSp>
        <p:nvCxnSpPr>
          <p:cNvPr id="14" name="AutoShape 9"/>
          <p:cNvCxnSpPr>
            <a:cxnSpLocks noChangeShapeType="1"/>
            <a:stCxn id="12" idx="0"/>
            <a:endCxn id="13" idx="2"/>
          </p:cNvCxnSpPr>
          <p:nvPr/>
        </p:nvCxnSpPr>
        <p:spPr bwMode="auto">
          <a:xfrm>
            <a:off x="3694934" y="2730276"/>
            <a:ext cx="1650413" cy="3601"/>
          </a:xfrm>
          <a:prstGeom prst="straightConnector1">
            <a:avLst/>
          </a:prstGeom>
          <a:noFill/>
          <a:ln w="9525" cmpd="sng">
            <a:solidFill>
              <a:srgbClr val="00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cxnSp>
      <p:pic>
        <p:nvPicPr>
          <p:cNvPr id="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2227810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611250753"/>
              </p:ext>
            </p:extLst>
          </p:nvPr>
        </p:nvGraphicFramePr>
        <p:xfrm>
          <a:off x="1524000" y="1164167"/>
          <a:ext cx="6096000" cy="3386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290" name="Picture 2" descr="http://articles.slssa.com/images/posts/8500_thumb.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494972" y="1057300"/>
            <a:ext cx="2425583" cy="1403241"/>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الغضب الاعتيادي </a:t>
            </a:r>
          </a:p>
        </p:txBody>
      </p:sp>
    </p:spTree>
    <p:extLst>
      <p:ext uri="{BB962C8B-B14F-4D97-AF65-F5344CB8AC3E}">
        <p14:creationId xmlns:p14="http://schemas.microsoft.com/office/powerpoint/2010/main" xmlns="" val="63672151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21279199"/>
              </p:ext>
            </p:extLst>
          </p:nvPr>
        </p:nvGraphicFramePr>
        <p:xfrm>
          <a:off x="1524000" y="1164167"/>
          <a:ext cx="6096000" cy="3386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314" name="Picture 2" descr="http://www.assadik.com/upload/articles/22aa34e2d68f979ff2cde0effc26a2b8623how-to-control-anger.jp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475656" y="1177315"/>
            <a:ext cx="2428687" cy="132014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الغضب المبدئي </a:t>
            </a:r>
          </a:p>
        </p:txBody>
      </p:sp>
    </p:spTree>
    <p:extLst>
      <p:ext uri="{BB962C8B-B14F-4D97-AF65-F5344CB8AC3E}">
        <p14:creationId xmlns:p14="http://schemas.microsoft.com/office/powerpoint/2010/main" xmlns="" val="300733525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635903933"/>
              </p:ext>
            </p:extLst>
          </p:nvPr>
        </p:nvGraphicFramePr>
        <p:xfrm>
          <a:off x="1524000" y="1164167"/>
          <a:ext cx="6096000" cy="3386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338" name="Picture 2" descr="http://www.almosafr.com/forum/uploaded/14975_21209156877.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475656" y="1177314"/>
            <a:ext cx="2414173" cy="1380153"/>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الحقد </a:t>
            </a:r>
          </a:p>
        </p:txBody>
      </p:sp>
    </p:spTree>
    <p:extLst>
      <p:ext uri="{BB962C8B-B14F-4D97-AF65-F5344CB8AC3E}">
        <p14:creationId xmlns:p14="http://schemas.microsoft.com/office/powerpoint/2010/main" xmlns="" val="73946333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907704" y="1717373"/>
            <a:ext cx="4824536" cy="2160240"/>
          </a:xfrm>
          <a:prstGeom prst="flowChartMultidocument">
            <a:avLst/>
          </a:prstGeom>
          <a:gradFill rotWithShape="1">
            <a:gsLst>
              <a:gs pos="51300">
                <a:srgbClr val="199D7B"/>
              </a:gs>
              <a:gs pos="0">
                <a:srgbClr val="33CC33"/>
              </a:gs>
              <a:gs pos="100000">
                <a:srgbClr val="92D050"/>
              </a:gs>
            </a:gsLst>
            <a:lin ang="18900000" scaled="1"/>
          </a:gradFill>
          <a:ln>
            <a:solidFill>
              <a:schemeClr val="accent1"/>
            </a:solidFill>
          </a:ln>
          <a:effectLst>
            <a:outerShdw dist="23000" dir="5400000" algn="ctr" rotWithShape="0">
              <a:srgbClr val="000000">
                <a:alpha val="32999"/>
              </a:srgbClr>
            </a:outerShdw>
          </a:effectLst>
          <a:extLst/>
        </p:spPr>
        <p:txBody>
          <a:bodyPr anchor="ctr"/>
          <a:lstStyle/>
          <a:p>
            <a:pPr algn="ctr" rtl="1"/>
            <a:r>
              <a:rPr lang="ar-EG" sz="3200" b="1" dirty="0">
                <a:solidFill>
                  <a:srgbClr val="000000"/>
                </a:solidFill>
                <a:latin typeface="Simplified Arabic" pitchFamily="18" charset="-78"/>
                <a:ea typeface="SimSun" panose="02010600030101010101" pitchFamily="2" charset="-122"/>
                <a:cs typeface="Simplified Arabic" pitchFamily="18" charset="-78"/>
              </a:rPr>
              <a:t>الغضب السليم </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9534552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rrowheads="1"/>
          </p:cNvSpPr>
          <p:nvPr/>
        </p:nvSpPr>
        <p:spPr bwMode="auto">
          <a:xfrm>
            <a:off x="2051720" y="2311546"/>
            <a:ext cx="5697488" cy="2418161"/>
          </a:xfrm>
          <a:prstGeom prst="roundRect">
            <a:avLst>
              <a:gd name="adj" fmla="val 16667"/>
            </a:avLst>
          </a:prstGeom>
          <a:noFill/>
          <a:ln w="38100" cmpd="sng">
            <a:solidFill>
              <a:schemeClr val="tx1"/>
            </a:solidFill>
            <a:round/>
            <a:headEnd/>
            <a:tailEnd/>
          </a:ln>
          <a:effectLst/>
          <a:extLst>
            <a:ext uri="{909E8E84-426E-40DD-AFC4-6F175D3DCCD1}">
              <a14:hiddenFill xmlns:a14="http://schemas.microsoft.com/office/drawing/2010/main" xmlns="">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0" eaLnBrk="0" fontAlgn="base" hangingPunct="0">
              <a:spcBef>
                <a:spcPct val="0"/>
              </a:spcBef>
              <a:spcAft>
                <a:spcPct val="0"/>
              </a:spcAft>
            </a:pPr>
            <a:endParaRPr lang="ar-EG">
              <a:solidFill>
                <a:srgbClr val="003366"/>
              </a:solidFill>
            </a:endParaRPr>
          </a:p>
        </p:txBody>
      </p:sp>
      <p:grpSp>
        <p:nvGrpSpPr>
          <p:cNvPr id="8" name="Group 9"/>
          <p:cNvGrpSpPr>
            <a:grpSpLocks/>
          </p:cNvGrpSpPr>
          <p:nvPr/>
        </p:nvGrpSpPr>
        <p:grpSpPr bwMode="auto">
          <a:xfrm>
            <a:off x="2948608" y="874860"/>
            <a:ext cx="2998788" cy="1334823"/>
            <a:chOff x="0" y="0"/>
            <a:chExt cx="1889" cy="1009"/>
          </a:xfrm>
        </p:grpSpPr>
        <p:grpSp>
          <p:nvGrpSpPr>
            <p:cNvPr id="9" name="Group 10"/>
            <p:cNvGrpSpPr>
              <a:grpSpLocks/>
            </p:cNvGrpSpPr>
            <p:nvPr/>
          </p:nvGrpSpPr>
          <p:grpSpPr bwMode="auto">
            <a:xfrm>
              <a:off x="0" y="90"/>
              <a:ext cx="1889" cy="919"/>
              <a:chOff x="0" y="0"/>
              <a:chExt cx="1926" cy="937"/>
            </a:xfrm>
          </p:grpSpPr>
          <p:sp>
            <p:nvSpPr>
              <p:cNvPr id="14" name="Oval 11"/>
              <p:cNvSpPr>
                <a:spLocks noChangeArrowheads="1"/>
              </p:cNvSpPr>
              <p:nvPr/>
            </p:nvSpPr>
            <p:spPr bwMode="auto">
              <a:xfrm>
                <a:off x="21" y="30"/>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5" name="Oval 12"/>
              <p:cNvSpPr>
                <a:spLocks noChangeArrowheads="1"/>
              </p:cNvSpPr>
              <p:nvPr/>
            </p:nvSpPr>
            <p:spPr bwMode="auto">
              <a:xfrm>
                <a:off x="0" y="0"/>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0" name="Oval 13"/>
            <p:cNvSpPr>
              <a:spLocks noChangeArrowheads="1"/>
            </p:cNvSpPr>
            <p:nvPr/>
          </p:nvSpPr>
          <p:spPr bwMode="auto">
            <a:xfrm>
              <a:off x="89" y="0"/>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1" name="Oval 14"/>
            <p:cNvSpPr>
              <a:spLocks noChangeArrowheads="1"/>
            </p:cNvSpPr>
            <p:nvPr/>
          </p:nvSpPr>
          <p:spPr bwMode="auto">
            <a:xfrm>
              <a:off x="111" y="5"/>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2" name="Oval 15"/>
            <p:cNvSpPr>
              <a:spLocks noChangeArrowheads="1"/>
            </p:cNvSpPr>
            <p:nvPr/>
          </p:nvSpPr>
          <p:spPr bwMode="auto">
            <a:xfrm>
              <a:off x="128" y="13"/>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sp>
          <p:nvSpPr>
            <p:cNvPr id="13" name="Oval 16"/>
            <p:cNvSpPr>
              <a:spLocks noChangeArrowheads="1"/>
            </p:cNvSpPr>
            <p:nvPr/>
          </p:nvSpPr>
          <p:spPr bwMode="auto">
            <a:xfrm>
              <a:off x="211" y="30"/>
              <a:ext cx="1382" cy="624"/>
            </a:xfrm>
            <a:prstGeom prst="ellipse">
              <a:avLst/>
            </a:prstGeom>
            <a:gradFill rotWithShape="1">
              <a:gsLst>
                <a:gs pos="0">
                  <a:schemeClr val="accent1">
                    <a:gamma/>
                    <a:tint val="0"/>
                    <a:invGamma/>
                  </a:schemeClr>
                </a:gs>
                <a:gs pos="100000">
                  <a:schemeClr val="accent1">
                    <a:alpha val="37999"/>
                  </a:schemeClr>
                </a:gs>
              </a:gsLst>
              <a:lin ang="2700000" scaled="1"/>
            </a:gradFill>
            <a:ln>
              <a:noFill/>
            </a:ln>
            <a:effectLst/>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pPr algn="l" rtl="0" fontAlgn="base">
                <a:spcBef>
                  <a:spcPct val="0"/>
                </a:spcBef>
                <a:spcAft>
                  <a:spcPct val="0"/>
                </a:spcAft>
              </a:pPr>
              <a:endParaRPr lang="ar-EG">
                <a:solidFill>
                  <a:srgbClr val="003366"/>
                </a:solidFill>
                <a:latin typeface="SimHei" panose="02010609060101010101" pitchFamily="49" charset="-122"/>
              </a:endParaRPr>
            </a:p>
          </p:txBody>
        </p:sp>
      </p:grpSp>
      <p:sp>
        <p:nvSpPr>
          <p:cNvPr id="16" name="Text Box 17"/>
          <p:cNvSpPr txBox="1">
            <a:spLocks noChangeArrowheads="1"/>
          </p:cNvSpPr>
          <p:nvPr/>
        </p:nvSpPr>
        <p:spPr bwMode="auto">
          <a:xfrm>
            <a:off x="3340624" y="1107627"/>
            <a:ext cx="2121093"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lgn="ctr" rtl="1" eaLnBrk="0" hangingPunct="0"/>
            <a:r>
              <a:rPr lang="ar-EG" sz="3200" b="1" dirty="0">
                <a:solidFill>
                  <a:srgbClr val="003366"/>
                </a:solidFill>
              </a:rPr>
              <a:t>الغضب السليم </a:t>
            </a:r>
            <a:endParaRPr lang="en-US" dirty="0">
              <a:solidFill>
                <a:srgbClr val="003366"/>
              </a:solidFill>
              <a:latin typeface="Arial" panose="020B0604020202020204" pitchFamily="34" charset="0"/>
            </a:endParaRPr>
          </a:p>
        </p:txBody>
      </p:sp>
      <p:sp>
        <p:nvSpPr>
          <p:cNvPr id="2" name="Rectangle 1"/>
          <p:cNvSpPr/>
          <p:nvPr/>
        </p:nvSpPr>
        <p:spPr>
          <a:xfrm>
            <a:off x="2051720" y="2482939"/>
            <a:ext cx="5697488" cy="2246769"/>
          </a:xfrm>
          <a:prstGeom prst="rect">
            <a:avLst/>
          </a:prstGeom>
        </p:spPr>
        <p:txBody>
          <a:bodyPr wrap="square">
            <a:spAutoFit/>
          </a:bodyPr>
          <a:lstStyle/>
          <a:p>
            <a:pPr algn="justLow" rtl="1"/>
            <a:r>
              <a:rPr lang="ar-EG" sz="2800" b="1" dirty="0">
                <a:solidFill>
                  <a:srgbClr val="003366"/>
                </a:solidFill>
              </a:rPr>
              <a:t>قد نملك كلّنا إحدى أو بعض السمات التي ذكرناها سابقاً، إلا أنّنا يجب أن نلتفت جيداً إلى كون الغضب طاقة قد تكون إيجابيّة إذا ما </a:t>
            </a:r>
            <a:r>
              <a:rPr lang="ar-EG" sz="2800" b="1" dirty="0" smtClean="0">
                <a:solidFill>
                  <a:srgbClr val="003366"/>
                </a:solidFill>
              </a:rPr>
              <a:t/>
            </a:r>
            <a:br>
              <a:rPr lang="ar-EG" sz="2800" b="1" dirty="0" smtClean="0">
                <a:solidFill>
                  <a:srgbClr val="003366"/>
                </a:solidFill>
              </a:rPr>
            </a:br>
            <a:r>
              <a:rPr lang="ar-EG" sz="2800" b="1" dirty="0" smtClean="0">
                <a:solidFill>
                  <a:srgbClr val="003366"/>
                </a:solidFill>
              </a:rPr>
              <a:t>أحسنّا </a:t>
            </a:r>
            <a:r>
              <a:rPr lang="ar-EG" sz="2800" b="1" dirty="0">
                <a:solidFill>
                  <a:srgbClr val="003366"/>
                </a:solidFill>
              </a:rPr>
              <a:t>استخدامها، وسلبيّة ما لم نعرف كيف </a:t>
            </a:r>
            <a:r>
              <a:rPr lang="ar-EG" sz="2800" b="1" dirty="0" smtClean="0">
                <a:solidFill>
                  <a:srgbClr val="003366"/>
                </a:solidFill>
              </a:rPr>
              <a:t/>
            </a:r>
            <a:br>
              <a:rPr lang="ar-EG" sz="2800" b="1" dirty="0" smtClean="0">
                <a:solidFill>
                  <a:srgbClr val="003366"/>
                </a:solidFill>
              </a:rPr>
            </a:br>
            <a:r>
              <a:rPr lang="ar-EG" sz="2800" b="1" dirty="0" smtClean="0">
                <a:solidFill>
                  <a:srgbClr val="003366"/>
                </a:solidFill>
              </a:rPr>
              <a:t>ومتى </a:t>
            </a:r>
            <a:r>
              <a:rPr lang="ar-EG" sz="2800" b="1" dirty="0">
                <a:solidFill>
                  <a:srgbClr val="003366"/>
                </a:solidFill>
              </a:rPr>
              <a:t>نوجّهها</a:t>
            </a:r>
          </a:p>
        </p:txBody>
      </p:sp>
      <p:pic>
        <p:nvPicPr>
          <p:cNvPr id="17"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6451036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3"/>
          <p:cNvSpPr/>
          <p:nvPr/>
        </p:nvSpPr>
        <p:spPr bwMode="auto">
          <a:xfrm>
            <a:off x="2051720" y="2137420"/>
            <a:ext cx="4824536"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lnSpc>
                <a:spcPct val="200000"/>
              </a:lnSpc>
            </a:pPr>
            <a:r>
              <a:rPr lang="ar-EG" sz="4000" b="1" dirty="0"/>
              <a:t>أصناف الناس عند الغضب</a:t>
            </a:r>
          </a:p>
        </p:txBody>
      </p:sp>
    </p:spTree>
    <p:extLst>
      <p:ext uri="{BB962C8B-B14F-4D97-AF65-F5344CB8AC3E}">
        <p14:creationId xmlns:p14="http://schemas.microsoft.com/office/powerpoint/2010/main" xmlns="" val="30219636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346891971"/>
              </p:ext>
            </p:extLst>
          </p:nvPr>
        </p:nvGraphicFramePr>
        <p:xfrm>
          <a:off x="1524000" y="277213"/>
          <a:ext cx="6096000" cy="4560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4127830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649092123"/>
              </p:ext>
            </p:extLst>
          </p:nvPr>
        </p:nvGraphicFramePr>
        <p:xfrm>
          <a:off x="1524000" y="277213"/>
          <a:ext cx="6096000" cy="4560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1454412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العيشة في الماضي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3961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latin typeface="Microsoft YaHei" pitchFamily="34" charset="-122"/>
                  <a:ea typeface="Microsoft YaHei" pitchFamily="34" charset="-122"/>
                </a:rPr>
                <a:t>إذا كنا نعيش في الماضي فهذا ما ستكون عليه حياتك تماماً في الحاضر والمستقبل </a:t>
              </a:r>
              <a:endParaRPr lang="zh-CN" altLang="en-US"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1074068"/>
            <a:chOff x="0" y="-7442"/>
            <a:chExt cx="6562725" cy="726609"/>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7266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rPr>
                <a:t>ولكن يجب أن نتعلم من الماضي ونستفيد من المعرفة التي اكتسبناها ومن الدروس التي  </a:t>
              </a:r>
              <a:r>
                <a:rPr lang="ar-EG" altLang="zh-CN" b="1" dirty="0" smtClean="0">
                  <a:solidFill>
                    <a:srgbClr val="FFFFFF"/>
                  </a:solidFill>
                </a:rPr>
                <a:t>مرت </a:t>
              </a:r>
              <a:r>
                <a:rPr lang="ar-EG" altLang="zh-CN" b="1" dirty="0">
                  <a:solidFill>
                    <a:srgbClr val="FFFFFF"/>
                  </a:solidFill>
                </a:rPr>
                <a:t>بنا </a:t>
              </a:r>
            </a:p>
          </p:txBody>
        </p:sp>
      </p:grpSp>
    </p:spTree>
    <p:extLst>
      <p:ext uri="{BB962C8B-B14F-4D97-AF65-F5344CB8AC3E}">
        <p14:creationId xmlns:p14="http://schemas.microsoft.com/office/powerpoint/2010/main" xmlns="" val="324752483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107063840"/>
              </p:ext>
            </p:extLst>
          </p:nvPr>
        </p:nvGraphicFramePr>
        <p:xfrm>
          <a:off x="1524000" y="277213"/>
          <a:ext cx="6096000" cy="4560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819369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719828729"/>
              </p:ext>
            </p:extLst>
          </p:nvPr>
        </p:nvGraphicFramePr>
        <p:xfrm>
          <a:off x="1524000" y="277213"/>
          <a:ext cx="6096000" cy="4560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1254177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3"/>
          <p:cNvSpPr/>
          <p:nvPr/>
        </p:nvSpPr>
        <p:spPr bwMode="auto">
          <a:xfrm>
            <a:off x="2051720" y="2137420"/>
            <a:ext cx="4824536"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lnSpc>
                <a:spcPct val="200000"/>
              </a:lnSpc>
            </a:pPr>
            <a:r>
              <a:rPr lang="ar-EG" sz="4000" b="1" dirty="0"/>
              <a:t>علاج الغضب</a:t>
            </a:r>
          </a:p>
        </p:txBody>
      </p:sp>
    </p:spTree>
    <p:extLst>
      <p:ext uri="{BB962C8B-B14F-4D97-AF65-F5344CB8AC3E}">
        <p14:creationId xmlns:p14="http://schemas.microsoft.com/office/powerpoint/2010/main" xmlns="" val="232532186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ادارة الغضب بالعلاج النبوي‬ - YouTube.mp4">
            <a:hlinkClick r:id="" action="ppaction://media"/>
          </p:cNvPr>
          <p:cNvPicPr>
            <a:picLocks noChangeAspect="1"/>
          </p:cNvPicPr>
          <p:nvPr>
            <a:videoFile r:link="rId1"/>
            <p:extLst>
              <p:ext uri="{DAA4B4D4-6D71-4841-9C94-3DE7FCFB9230}">
                <p14:media xmlns:p14="http://schemas.microsoft.com/office/powerpoint/2010/main" xmlns="" r:embed="rId3">
                  <p14:trim st="22011" end="10459.0022"/>
                </p14:media>
              </p:ext>
            </p:extLst>
          </p:nvPr>
        </p:nvPicPr>
        <p:blipFill>
          <a:blip r:embed="rId4"/>
          <a:stretch>
            <a:fillRect/>
          </a:stretch>
        </p:blipFill>
        <p:spPr>
          <a:xfrm rot="10800000" flipH="1" flipV="1">
            <a:off x="0" y="3775"/>
            <a:ext cx="9144000" cy="5711226"/>
          </a:xfrm>
          <a:prstGeom prst="rect">
            <a:avLst/>
          </a:prstGeom>
        </p:spPr>
      </p:pic>
    </p:spTree>
    <p:extLst>
      <p:ext uri="{BB962C8B-B14F-4D97-AF65-F5344CB8AC3E}">
        <p14:creationId xmlns:p14="http://schemas.microsoft.com/office/powerpoint/2010/main" xmlns="" val="69491355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536" y="1237320"/>
            <a:ext cx="8352928" cy="830997"/>
          </a:xfrm>
          <a:prstGeom prst="rect">
            <a:avLst/>
          </a:prstGeom>
          <a:solidFill>
            <a:srgbClr val="00CC66">
              <a:alpha val="32000"/>
            </a:srgbClr>
          </a:solidFill>
        </p:spPr>
        <p:txBody>
          <a:bodyPr wrap="square">
            <a:spAutoFit/>
          </a:bodyPr>
          <a:lstStyle/>
          <a:p>
            <a:pPr algn="ctr" rtl="1"/>
            <a:r>
              <a:rPr lang="ar-EG" sz="2400" b="1" dirty="0"/>
              <a:t>نزل شخص ما من بيته صباحاً ذاهبا إلى العمل </a:t>
            </a:r>
            <a:r>
              <a:rPr lang="ar-EG" sz="2400" b="1" dirty="0" smtClean="0"/>
              <a:t>كالمعتاد قبل </a:t>
            </a:r>
            <a:r>
              <a:rPr lang="ar-EG" sz="2400" b="1" dirty="0"/>
              <a:t>خروجه اصطدمت قدماه </a:t>
            </a:r>
            <a:r>
              <a:rPr lang="ar-EG" sz="2400" b="1" dirty="0" smtClean="0"/>
              <a:t/>
            </a:r>
            <a:br>
              <a:rPr lang="ar-EG" sz="2400" b="1" dirty="0" smtClean="0"/>
            </a:br>
            <a:r>
              <a:rPr lang="ar-EG" sz="2400" b="1" dirty="0" smtClean="0"/>
              <a:t>بقمامة </a:t>
            </a:r>
            <a:r>
              <a:rPr lang="ar-EG" sz="2400" b="1" dirty="0"/>
              <a:t>الجيران</a:t>
            </a:r>
          </a:p>
        </p:txBody>
      </p:sp>
      <p:sp>
        <p:nvSpPr>
          <p:cNvPr id="7" name="Rectangle 6"/>
          <p:cNvSpPr/>
          <p:nvPr/>
        </p:nvSpPr>
        <p:spPr>
          <a:xfrm>
            <a:off x="395536" y="2825076"/>
            <a:ext cx="8352928" cy="1200329"/>
          </a:xfrm>
          <a:prstGeom prst="rect">
            <a:avLst/>
          </a:prstGeom>
          <a:solidFill>
            <a:srgbClr val="00CC66">
              <a:alpha val="32000"/>
            </a:srgbClr>
          </a:solidFill>
        </p:spPr>
        <p:txBody>
          <a:bodyPr wrap="square">
            <a:spAutoFit/>
          </a:bodyPr>
          <a:lstStyle/>
          <a:p>
            <a:pPr algn="ctr" rtl="1"/>
            <a:r>
              <a:rPr lang="ar-EG" sz="2400" b="1" dirty="0"/>
              <a:t>كتم غضبه من الجيران وعمال النظافة لأنه كان في عجله من أمره.. ركب سيارته في الشوارع المزدحمة والجو الخانق فاستغرق الطريق ساعة كاملة،</a:t>
            </a:r>
          </a:p>
          <a:p>
            <a:pPr algn="ctr" rtl="1"/>
            <a:r>
              <a:rPr lang="ar-EG" sz="2400" b="1" dirty="0"/>
              <a:t>وصل بعدها إلى عمله متأخراً ومنهكاً ... </a:t>
            </a:r>
          </a:p>
        </p:txBody>
      </p:sp>
      <p:pic>
        <p:nvPicPr>
          <p:cNvPr id="19458" name="Picture 2" descr="http://2.bp.blogspot.com/-Kt43ZvsM1b8/T0C0lKYsCeI/AAAAAAAAHxM/5zrR2wB9FQQ/s1600/12773463469UwM17p.jpg"/>
          <p:cNvPicPr>
            <a:picLocks noChangeAspect="1" noChangeArrowheads="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xmlns="" val="0"/>
              </a:ext>
            </a:extLst>
          </a:blip>
          <a:srcRect/>
          <a:stretch>
            <a:fillRect/>
          </a:stretch>
        </p:blipFill>
        <p:spPr bwMode="auto">
          <a:xfrm>
            <a:off x="0" y="3825350"/>
            <a:ext cx="2857500" cy="1889650"/>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قصة</a:t>
            </a:r>
            <a:endParaRPr lang="ar-EG" altLang="zh-CN" sz="3200" b="1" dirty="0">
              <a:solidFill>
                <a:srgbClr val="002060"/>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141551033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grpId="0" nodeType="clickEffect">
                                  <p:stCondLst>
                                    <p:cond delay="0"/>
                                  </p:stCondLst>
                                  <p:iterate type="lt">
                                    <p:tmPct val="10000"/>
                                  </p:iterate>
                                  <p:childTnLst>
                                    <p:animMotion origin="layout" path="M 0.0 0.0 L 0.0 -0.07213" pathEditMode="relative" ptsTypes="">
                                      <p:cBhvr>
                                        <p:cTn id="14" dur="250" accel="50000" decel="50000" autoRev="1" fill="hold">
                                          <p:stCondLst>
                                            <p:cond delay="0"/>
                                          </p:stCondLst>
                                        </p:cTn>
                                        <p:tgtEl>
                                          <p:spTgt spid="7"/>
                                        </p:tgtEl>
                                        <p:attrNameLst>
                                          <p:attrName>ppt_x</p:attrName>
                                          <p:attrName>ppt_y</p:attrName>
                                        </p:attrNameLst>
                                      </p:cBhvr>
                                    </p:animMotion>
                                    <p:animRot by="1500000">
                                      <p:cBhvr>
                                        <p:cTn id="15" dur="125" fill="hold">
                                          <p:stCondLst>
                                            <p:cond delay="0"/>
                                          </p:stCondLst>
                                        </p:cTn>
                                        <p:tgtEl>
                                          <p:spTgt spid="7"/>
                                        </p:tgtEl>
                                        <p:attrNameLst>
                                          <p:attrName>r</p:attrName>
                                        </p:attrNameLst>
                                      </p:cBhvr>
                                    </p:animRot>
                                    <p:animRot by="-1500000">
                                      <p:cBhvr>
                                        <p:cTn id="16" dur="125" fill="hold">
                                          <p:stCondLst>
                                            <p:cond delay="125"/>
                                          </p:stCondLst>
                                        </p:cTn>
                                        <p:tgtEl>
                                          <p:spTgt spid="7"/>
                                        </p:tgtEl>
                                        <p:attrNameLst>
                                          <p:attrName>r</p:attrName>
                                        </p:attrNameLst>
                                      </p:cBhvr>
                                    </p:animRot>
                                    <p:animRot by="-1500000">
                                      <p:cBhvr>
                                        <p:cTn id="17" dur="125" fill="hold">
                                          <p:stCondLst>
                                            <p:cond delay="250"/>
                                          </p:stCondLst>
                                        </p:cTn>
                                        <p:tgtEl>
                                          <p:spTgt spid="7"/>
                                        </p:tgtEl>
                                        <p:attrNameLst>
                                          <p:attrName>r</p:attrName>
                                        </p:attrNameLst>
                                      </p:cBhvr>
                                    </p:animRot>
                                    <p:animRot by="1500000">
                                      <p:cBhvr>
                                        <p:cTn id="18" dur="125" fill="hold">
                                          <p:stCondLst>
                                            <p:cond delay="375"/>
                                          </p:stCondLst>
                                        </p:cTn>
                                        <p:tgtEl>
                                          <p:spTgt spid="7"/>
                                        </p:tgtEl>
                                        <p:attrNameLst>
                                          <p:attrName>r</p:attrName>
                                        </p:attrNameLst>
                                      </p:cBhvr>
                                    </p:animRot>
                                  </p:childTnLst>
                                </p:cTn>
                              </p:par>
                            </p:childTnLst>
                          </p:cTn>
                        </p:par>
                        <p:par>
                          <p:cTn id="19" fill="hold">
                            <p:stCondLst>
                              <p:cond delay="7500"/>
                            </p:stCondLst>
                            <p:childTnLst>
                              <p:par>
                                <p:cTn id="20" presetID="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utoUpdateAnimBg="0"/>
    </p:bld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HP\Pictures\Untitled.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12" y="2536475"/>
            <a:ext cx="3312368" cy="2022203"/>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395536" y="1237321"/>
            <a:ext cx="8352928" cy="1200329"/>
          </a:xfrm>
          <a:prstGeom prst="rect">
            <a:avLst/>
          </a:prstGeom>
          <a:solidFill>
            <a:srgbClr val="00CC66">
              <a:alpha val="32000"/>
            </a:srgbClr>
          </a:solidFill>
        </p:spPr>
        <p:txBody>
          <a:bodyPr wrap="square">
            <a:spAutoFit/>
          </a:bodyPr>
          <a:lstStyle/>
          <a:p>
            <a:pPr algn="ctr" rtl="1"/>
            <a:r>
              <a:rPr lang="ar-EG" sz="2400" b="1" dirty="0"/>
              <a:t>لم يستطع ان يتمالك أعصابه عندما وبخه المدير على تأخره وإهماله الذي يتسبب في الخسارة للشركة، فانفجر غاضباً وانتابته حالة هياج عارمة، وكانت النتيجة المتوقعة</a:t>
            </a:r>
          </a:p>
        </p:txBody>
      </p:sp>
      <p:sp>
        <p:nvSpPr>
          <p:cNvPr id="8" name="Explosion 2 7"/>
          <p:cNvSpPr/>
          <p:nvPr/>
        </p:nvSpPr>
        <p:spPr bwMode="auto">
          <a:xfrm>
            <a:off x="2267744" y="2797493"/>
            <a:ext cx="3744416" cy="1500167"/>
          </a:xfrm>
          <a:prstGeom prst="irregularSeal2">
            <a:avLst/>
          </a:prstGeom>
          <a:ln>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r" rtl="1"/>
            <a:r>
              <a:rPr lang="ar-EG" sz="2800" b="1" dirty="0">
                <a:solidFill>
                  <a:schemeClr val="accent6">
                    <a:lumMod val="50000"/>
                  </a:schemeClr>
                </a:solidFill>
              </a:rPr>
              <a:t>أنت مطرود</a:t>
            </a:r>
            <a:endParaRPr kumimoji="0" lang="ar-EG" sz="2800" b="1" i="0" u="none" strike="noStrike" cap="none" normalizeH="0" baseline="0" dirty="0" smtClean="0">
              <a:ln>
                <a:noFill/>
              </a:ln>
              <a:solidFill>
                <a:schemeClr val="accent6">
                  <a:lumMod val="50000"/>
                </a:schemeClr>
              </a:solidFill>
              <a:effectLst/>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84373421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media.linkonlineworld.com/img/UserArticles/2011/7/7-7-2011-11-24-055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4433"/>
            <a:ext cx="9144000" cy="571056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bwMode="auto">
          <a:xfrm>
            <a:off x="6444208" y="277213"/>
            <a:ext cx="2699792" cy="540060"/>
          </a:xfrm>
          <a:prstGeom prst="rect">
            <a:avLst/>
          </a:prstGeom>
          <a:solidFill>
            <a:srgbClr val="33CC3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ar-EG" sz="3200" b="1" dirty="0" smtClean="0"/>
              <a:t>نظرية الكوب</a:t>
            </a:r>
            <a:endParaRPr kumimoji="0" lang="ar-EG" sz="18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xmlns="" val="166873370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960733064"/>
              </p:ext>
            </p:extLst>
          </p:nvPr>
        </p:nvGraphicFramePr>
        <p:xfrm>
          <a:off x="-251520" y="420047"/>
          <a:ext cx="9144000" cy="5317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334376" y="5539241"/>
            <a:ext cx="809625" cy="166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ترويض الغضب.. خطوات عملية </a:t>
            </a:r>
          </a:p>
        </p:txBody>
      </p:sp>
    </p:spTree>
    <p:extLst>
      <p:ext uri="{BB962C8B-B14F-4D97-AF65-F5344CB8AC3E}">
        <p14:creationId xmlns:p14="http://schemas.microsoft.com/office/powerpoint/2010/main" xmlns="" val="266042679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530559"/>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تعلم فن الانصات</a:t>
            </a:r>
          </a:p>
        </p:txBody>
      </p:sp>
    </p:spTree>
    <p:extLst>
      <p:ext uri="{BB962C8B-B14F-4D97-AF65-F5344CB8AC3E}">
        <p14:creationId xmlns:p14="http://schemas.microsoft.com/office/powerpoint/2010/main" xmlns="" val="321416100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تعلم فن </a:t>
            </a:r>
            <a:r>
              <a:rPr lang="ar-EG" altLang="zh-CN" sz="3200" b="1" dirty="0" smtClean="0">
                <a:solidFill>
                  <a:srgbClr val="002060"/>
                </a:solidFill>
                <a:latin typeface="Microsoft YaHei" pitchFamily="34" charset="-122"/>
                <a:ea typeface="Microsoft YaHei" pitchFamily="34" charset="-122"/>
              </a:rPr>
              <a:t>الانصات</a:t>
            </a:r>
            <a:endParaRPr lang="ar-EG" altLang="zh-CN" sz="3200" b="1" dirty="0">
              <a:solidFill>
                <a:srgbClr val="002060"/>
              </a:solidFill>
              <a:latin typeface="Microsoft YaHei" pitchFamily="34" charset="-122"/>
              <a:ea typeface="Microsoft YaHei" pitchFamily="34" charset="-122"/>
            </a:endParaRPr>
          </a:p>
        </p:txBody>
      </p:sp>
      <p:sp>
        <p:nvSpPr>
          <p:cNvPr id="17" name="Rounded Rectangle 16"/>
          <p:cNvSpPr/>
          <p:nvPr/>
        </p:nvSpPr>
        <p:spPr bwMode="auto">
          <a:xfrm>
            <a:off x="755576" y="4009628"/>
            <a:ext cx="7560840" cy="1224136"/>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الكثير منا لا يملك مهارة الانصات والاصغاء الجيد للآخرين...واحيانا كثيرة قد تصبح هناك مشاكل جمة بين الازواج بسبب هذه المشكلة... وحتى بين الاباء والابناء</a:t>
            </a:r>
          </a:p>
        </p:txBody>
      </p:sp>
      <p:pic>
        <p:nvPicPr>
          <p:cNvPr id="4505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96394" y="1201316"/>
            <a:ext cx="4294534" cy="25767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1017980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النقد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توقف عن النقد ، لأنه يولد أحاسيس سلبية متبادلة </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من يعامل الآخرين بلطف يتقدم أكثر </a:t>
              </a:r>
              <a:endParaRPr lang="zh-CN" altLang="en-US" sz="2400" b="1" dirty="0">
                <a:solidFill>
                  <a:srgbClr val="FFFFFF"/>
                </a:solidFill>
              </a:endParaRPr>
            </a:p>
          </p:txBody>
        </p:sp>
      </p:grpSp>
    </p:spTree>
    <p:extLst>
      <p:ext uri="{BB962C8B-B14F-4D97-AF65-F5344CB8AC3E}">
        <p14:creationId xmlns:p14="http://schemas.microsoft.com/office/powerpoint/2010/main" xmlns="" val="202699015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ماذا يعني الانصات؟!</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934889"/>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توجية الاهتمام لما يقوله الاخر</a:t>
              </a:r>
            </a:p>
          </p:txBody>
        </p:sp>
      </p:grpSp>
      <p:grpSp>
        <p:nvGrpSpPr>
          <p:cNvPr id="13" name="Group 6"/>
          <p:cNvGrpSpPr>
            <a:grpSpLocks/>
          </p:cNvGrpSpPr>
          <p:nvPr/>
        </p:nvGrpSpPr>
        <p:grpSpPr bwMode="auto">
          <a:xfrm>
            <a:off x="1187626" y="2798985"/>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أنك تهتم كثيرا بما يقوله</a:t>
              </a:r>
              <a:endParaRPr lang="zh-CN" altLang="en-US" sz="2400" b="1" dirty="0">
                <a:solidFill>
                  <a:srgbClr val="FFFFFF"/>
                </a:solidFill>
              </a:endParaRPr>
            </a:p>
          </p:txBody>
        </p:sp>
      </p:grpSp>
      <p:grpSp>
        <p:nvGrpSpPr>
          <p:cNvPr id="23" name="Group 11"/>
          <p:cNvGrpSpPr>
            <a:grpSpLocks/>
          </p:cNvGrpSpPr>
          <p:nvPr/>
        </p:nvGrpSpPr>
        <p:grpSpPr bwMode="auto">
          <a:xfrm>
            <a:off x="1290638" y="3663081"/>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أنك تنصت إليه باهتمام حتى لاتضيع كلمة واحدة ممايقول</a:t>
              </a:r>
              <a:endParaRPr lang="zh-CN" altLang="en-US" sz="2400" b="1" dirty="0">
                <a:solidFill>
                  <a:srgbClr val="FFFFFF"/>
                </a:solidFill>
              </a:endParaRPr>
            </a:p>
          </p:txBody>
        </p:sp>
      </p:grpSp>
    </p:spTree>
    <p:extLst>
      <p:ext uri="{BB962C8B-B14F-4D97-AF65-F5344CB8AC3E}">
        <p14:creationId xmlns:p14="http://schemas.microsoft.com/office/powerpoint/2010/main" xmlns="" val="335714257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فوائد الانصات الجيد</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إن للانصات فائدة عظيمة وهي أنه يساعدنا على فهم أنفسنا</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يساعدنا على التخلص لفترات معقولة من التمركز حول انفسنا</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277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rPr>
                <a:t>يساعدنا أن لا تحتكر أنفسنا كل اهتمامنا بل أن نخرج قليلا لننصت لغيرنا</a:t>
              </a:r>
              <a:endParaRPr lang="zh-CN" altLang="en-US" sz="20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كما يساعدنا على التقرب من الاخرين.. ومعرفتهم بشكل اعمق</a:t>
              </a:r>
              <a:endParaRPr lang="zh-CN" altLang="en-US" sz="2400" b="1" dirty="0">
                <a:solidFill>
                  <a:srgbClr val="FFFFFF"/>
                </a:solidFill>
              </a:endParaRPr>
            </a:p>
          </p:txBody>
        </p:sp>
      </p:grpSp>
    </p:spTree>
    <p:extLst>
      <p:ext uri="{BB962C8B-B14F-4D97-AF65-F5344CB8AC3E}">
        <p14:creationId xmlns:p14="http://schemas.microsoft.com/office/powerpoint/2010/main" xmlns="" val="350849813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627784" y="-84138"/>
            <a:ext cx="6465417"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طرق ممارسة الانصات</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الميل باتجاه المتحدث إذا كان الطرفان متقابلان</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عدم مقاطعة المتحدث...قدر الاستطاعة</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61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rPr>
                <a:t>عدم الابتعاد عن الحديث الذي يطرحه المتحدث حتى ينتهي من حديثه</a:t>
              </a:r>
              <a:endParaRPr lang="zh-CN" altLang="en-US" sz="22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وإن ضحك..فأشاركه الضحك</a:t>
              </a:r>
              <a:endParaRPr lang="zh-CN" altLang="en-US" sz="2400" b="1" dirty="0">
                <a:solidFill>
                  <a:srgbClr val="FFFFFF"/>
                </a:solidFill>
              </a:endParaRPr>
            </a:p>
          </p:txBody>
        </p:sp>
      </p:grpSp>
    </p:spTree>
    <p:extLst>
      <p:ext uri="{BB962C8B-B14F-4D97-AF65-F5344CB8AC3E}">
        <p14:creationId xmlns:p14="http://schemas.microsoft.com/office/powerpoint/2010/main" xmlns="" val="40884026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bwMode="auto">
          <a:xfrm>
            <a:off x="1907704" y="2137420"/>
            <a:ext cx="5112568" cy="2040227"/>
          </a:xfrm>
          <a:prstGeom prst="flowChartDocumen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algn="l" rtl="1"/>
            <a:endParaRPr lang="ar-EG" sz="1050" b="1" dirty="0" smtClean="0"/>
          </a:p>
          <a:p>
            <a:pPr algn="ctr" rtl="1"/>
            <a:r>
              <a:rPr lang="ar-EG" sz="4000" b="1" dirty="0"/>
              <a:t>الوصايا العشر التي وضعها خبراء الاتكيت للانصات الجيد</a:t>
            </a:r>
          </a:p>
        </p:txBody>
      </p:sp>
    </p:spTree>
    <p:extLst>
      <p:ext uri="{BB962C8B-B14F-4D97-AF65-F5344CB8AC3E}">
        <p14:creationId xmlns:p14="http://schemas.microsoft.com/office/powerpoint/2010/main" xmlns="" val="16403982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توقف عن الكلام</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اجعل المتحدث يشعر بالارتياح</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اجعل المتحدث يحس أنك تريد الاصغاء</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تخلصي مما يشتت الانتباه</a:t>
              </a:r>
              <a:endParaRPr lang="zh-CN" altLang="en-US" sz="2400" b="1" dirty="0">
                <a:solidFill>
                  <a:srgbClr val="FFFFFF"/>
                </a:solidFill>
              </a:endParaRPr>
            </a:p>
          </p:txBody>
        </p:sp>
      </p:grpSp>
    </p:spTree>
    <p:extLst>
      <p:ext uri="{BB962C8B-B14F-4D97-AF65-F5344CB8AC3E}">
        <p14:creationId xmlns:p14="http://schemas.microsoft.com/office/powerpoint/2010/main" xmlns="" val="89458691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27"/>
                                        </p:tgtEl>
                                        <p:attrNameLst>
                                          <p:attrName>style.visibility</p:attrName>
                                        </p:attrNameLst>
                                      </p:cBhvr>
                                      <p:to>
                                        <p:strVal val="visible"/>
                                      </p:to>
                                    </p:set>
                                    <p:anim calcmode="lin" valueType="num">
                                      <p:cBhvr>
                                        <p:cTn id="31" dur="600" fill="hold"/>
                                        <p:tgtEl>
                                          <p:spTgt spid="27"/>
                                        </p:tgtEl>
                                        <p:attrNameLst>
                                          <p:attrName>ppt_w</p:attrName>
                                        </p:attrNameLst>
                                      </p:cBhvr>
                                      <p:tavLst>
                                        <p:tav tm="0">
                                          <p:val>
                                            <p:fltVal val="0"/>
                                          </p:val>
                                        </p:tav>
                                        <p:tav tm="100000">
                                          <p:val>
                                            <p:strVal val="#ppt_w"/>
                                          </p:val>
                                        </p:tav>
                                      </p:tavLst>
                                    </p:anim>
                                    <p:anim calcmode="lin" valueType="num">
                                      <p:cBhvr>
                                        <p:cTn id="32" dur="600" fill="hold"/>
                                        <p:tgtEl>
                                          <p:spTgt spid="27"/>
                                        </p:tgtEl>
                                        <p:attrNameLst>
                                          <p:attrName>ppt_h</p:attrName>
                                        </p:attrNameLst>
                                      </p:cBhvr>
                                      <p:tavLst>
                                        <p:tav tm="0">
                                          <p:val>
                                            <p:fltVal val="0"/>
                                          </p:val>
                                        </p:tav>
                                        <p:tav tm="100000">
                                          <p:val>
                                            <p:strVal val="#ppt_h"/>
                                          </p:val>
                                        </p:tav>
                                      </p:tavLst>
                                    </p:anim>
                                    <p:anim calcmode="lin" valueType="num">
                                      <p:cBhvr>
                                        <p:cTn id="33" dur="600" fill="hold"/>
                                        <p:tgtEl>
                                          <p:spTgt spid="27"/>
                                        </p:tgtEl>
                                        <p:attrNameLst>
                                          <p:attrName>style.rotation</p:attrName>
                                        </p:attrNameLst>
                                      </p:cBhvr>
                                      <p:tavLst>
                                        <p:tav tm="0">
                                          <p:val>
                                            <p:fltVal val="90"/>
                                          </p:val>
                                        </p:tav>
                                        <p:tav tm="100000">
                                          <p:val>
                                            <p:fltVal val="0"/>
                                          </p:val>
                                        </p:tav>
                                      </p:tavLst>
                                    </p:anim>
                                    <p:animEffect transition="in" filter="fade">
                                      <p:cBhvr>
                                        <p:cTn id="34"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1777380"/>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تعاطفي مع المتحدث</a:t>
              </a:r>
            </a:p>
          </p:txBody>
        </p:sp>
      </p:grpSp>
      <p:grpSp>
        <p:nvGrpSpPr>
          <p:cNvPr id="13" name="Group 6"/>
          <p:cNvGrpSpPr>
            <a:grpSpLocks/>
          </p:cNvGrpSpPr>
          <p:nvPr/>
        </p:nvGrpSpPr>
        <p:grpSpPr bwMode="auto">
          <a:xfrm>
            <a:off x="1187626" y="2641476"/>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كوني صبورة</a:t>
              </a:r>
              <a:endParaRPr lang="zh-CN" altLang="en-US" sz="2400" b="1" dirty="0">
                <a:solidFill>
                  <a:srgbClr val="FFFFFF"/>
                </a:solidFill>
              </a:endParaRPr>
            </a:p>
          </p:txBody>
        </p:sp>
      </p:grpSp>
      <p:grpSp>
        <p:nvGrpSpPr>
          <p:cNvPr id="23" name="Group 11"/>
          <p:cNvGrpSpPr>
            <a:grpSpLocks/>
          </p:cNvGrpSpPr>
          <p:nvPr/>
        </p:nvGrpSpPr>
        <p:grpSpPr bwMode="auto">
          <a:xfrm>
            <a:off x="1290638" y="3505572"/>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حافظي على مزاجك</a:t>
              </a:r>
              <a:endParaRPr lang="zh-CN" altLang="en-US" sz="2400" b="1" dirty="0">
                <a:solidFill>
                  <a:srgbClr val="FFFFFF"/>
                </a:solidFill>
              </a:endParaRPr>
            </a:p>
          </p:txBody>
        </p:sp>
      </p:grpSp>
    </p:spTree>
    <p:extLst>
      <p:ext uri="{BB962C8B-B14F-4D97-AF65-F5344CB8AC3E}">
        <p14:creationId xmlns:p14="http://schemas.microsoft.com/office/powerpoint/2010/main" xmlns="" val="380338647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1777380"/>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لا تتوقفي عند النقاط التي تثير الجدل أو الانتقاد</a:t>
              </a:r>
            </a:p>
          </p:txBody>
        </p:sp>
      </p:grpSp>
      <p:grpSp>
        <p:nvGrpSpPr>
          <p:cNvPr id="13" name="Group 6"/>
          <p:cNvGrpSpPr>
            <a:grpSpLocks/>
          </p:cNvGrpSpPr>
          <p:nvPr/>
        </p:nvGrpSpPr>
        <p:grpSpPr bwMode="auto">
          <a:xfrm>
            <a:off x="1187626" y="2641476"/>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إسألي بعض الاسئلة في نهاية الحديث</a:t>
              </a:r>
              <a:endParaRPr lang="zh-CN" altLang="en-US" sz="2400" b="1" dirty="0">
                <a:solidFill>
                  <a:srgbClr val="FFFFFF"/>
                </a:solidFill>
              </a:endParaRPr>
            </a:p>
          </p:txBody>
        </p:sp>
      </p:grpSp>
      <p:grpSp>
        <p:nvGrpSpPr>
          <p:cNvPr id="23" name="Group 11"/>
          <p:cNvGrpSpPr>
            <a:grpSpLocks/>
          </p:cNvGrpSpPr>
          <p:nvPr/>
        </p:nvGrpSpPr>
        <p:grpSpPr bwMode="auto">
          <a:xfrm>
            <a:off x="1290638" y="3505572"/>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a:solidFill>
                    <a:srgbClr val="FFFFFF"/>
                  </a:solidFill>
                </a:rPr>
                <a:t>توقفي عن الكلام مرة اخرى</a:t>
              </a:r>
              <a:endParaRPr lang="zh-CN" altLang="en-US" sz="2400" b="1" dirty="0">
                <a:solidFill>
                  <a:srgbClr val="FFFFFF"/>
                </a:solidFill>
              </a:endParaRPr>
            </a:p>
          </p:txBody>
        </p:sp>
      </p:grpSp>
    </p:spTree>
    <p:extLst>
      <p:ext uri="{BB962C8B-B14F-4D97-AF65-F5344CB8AC3E}">
        <p14:creationId xmlns:p14="http://schemas.microsoft.com/office/powerpoint/2010/main" xmlns="" val="65152348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AutoShape 3" descr="07CD1E3675BD4affA6CA63955D31575C# #AutoShape 3"/>
          <p:cNvSpPr>
            <a:spLocks noChangeArrowheads="1"/>
          </p:cNvSpPr>
          <p:nvPr/>
        </p:nvSpPr>
        <p:spPr bwMode="auto">
          <a:xfrm>
            <a:off x="809625" y="1571625"/>
            <a:ext cx="7524750" cy="2347913"/>
          </a:xfrm>
          <a:prstGeom prst="rect">
            <a:avLst/>
          </a:prstGeom>
          <a:solidFill>
            <a:srgbClr val="595959">
              <a:alpha val="78038"/>
            </a:srgb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6148" name="AutoShape 3" descr="D8FCD644EF414d608FD23FABDBB2453F# #AutoShape 3"/>
          <p:cNvSpPr>
            <a:spLocks noChangeArrowheads="1"/>
          </p:cNvSpPr>
          <p:nvPr/>
        </p:nvSpPr>
        <p:spPr bwMode="auto">
          <a:xfrm>
            <a:off x="914400" y="1428751"/>
            <a:ext cx="7315200" cy="2378075"/>
          </a:xfrm>
          <a:prstGeom prst="rect">
            <a:avLst/>
          </a:prstGeom>
          <a:solidFill>
            <a:srgbClr val="007E00">
              <a:alpha val="79999"/>
            </a:srgbClr>
          </a:solidFill>
          <a:ln w="12700">
            <a:solidFill>
              <a:schemeClr val="bg1"/>
            </a:solidFill>
            <a:miter lim="800000"/>
            <a:headEnd/>
            <a:tailEnd/>
          </a:ln>
        </p:spPr>
        <p:txBody>
          <a:bodyPr wrap="none" anchor="ctr"/>
          <a:lstStyle/>
          <a:p>
            <a:pPr algn="ctr" rtl="1" eaLnBrk="0" hangingPunct="0"/>
            <a:r>
              <a:rPr lang="ar-EG" altLang="zh-CN" sz="5000" b="1" dirty="0">
                <a:solidFill>
                  <a:schemeClr val="bg1"/>
                </a:solidFill>
                <a:ea typeface="Microsoft YaHei" pitchFamily="34" charset="-122"/>
              </a:rPr>
              <a:t>الوصايا العجيبة</a:t>
            </a:r>
          </a:p>
        </p:txBody>
      </p:sp>
      <p:sp>
        <p:nvSpPr>
          <p:cNvPr id="6149" name="Rectangle 13" descr="FD1DDF730CE4456e89755B07FE1653D0# #Rectangle 13"/>
          <p:cNvSpPr>
            <a:spLocks noChangeArrowheads="1"/>
          </p:cNvSpPr>
          <p:nvPr/>
        </p:nvSpPr>
        <p:spPr bwMode="auto">
          <a:xfrm>
            <a:off x="1081090" y="1787525"/>
            <a:ext cx="6981825"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40986490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slide(fromTop)">
                                      <p:cBhvr>
                                        <p:cTn id="7" dur="500"/>
                                        <p:tgtEl>
                                          <p:spTgt spid="614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slide(fromBottom)">
                                      <p:cBhvr>
                                        <p:cTn id="10" dur="500"/>
                                        <p:tgtEl>
                                          <p:spTgt spid="6147"/>
                                        </p:tgtEl>
                                      </p:cBhvr>
                                    </p:animEffect>
                                  </p:childTnLst>
                                </p:cTn>
                              </p:par>
                            </p:childTnLst>
                          </p:cTn>
                        </p:par>
                        <p:par>
                          <p:cTn id="11" fill="hold" nodeType="afterGroup">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6149"/>
                                        </p:tgtEl>
                                        <p:attrNameLst>
                                          <p:attrName>style.visibility</p:attrName>
                                        </p:attrNameLst>
                                      </p:cBhvr>
                                      <p:to>
                                        <p:strVal val="visible"/>
                                      </p:to>
                                    </p:set>
                                    <p:animEffect transition="in" filter="slide(fromBottom)">
                                      <p:cBhvr>
                                        <p:cTn id="14"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nimBg="1" autoUpdateAnimBg="0"/>
      <p:bldP spid="6148" grpId="0" animBg="1" autoUpdateAnimBg="0"/>
      <p:bldP spid="6149" grpId="0" autoUpdateAnimBg="0"/>
    </p:bld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photos.net/photo/29small_120532300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9144000" cy="572835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1187624" y="2511252"/>
            <a:ext cx="6768752" cy="1077218"/>
          </a:xfrm>
          <a:prstGeom prst="rect">
            <a:avLst/>
          </a:prstGeom>
        </p:spPr>
        <p:txBody>
          <a:bodyPr wrap="square">
            <a:spAutoFit/>
          </a:bodyPr>
          <a:lstStyle/>
          <a:p>
            <a:pPr algn="ctr" rtl="1"/>
            <a:r>
              <a:rPr lang="ar-EG" sz="3200" b="1" dirty="0">
                <a:solidFill>
                  <a:srgbClr val="002060"/>
                </a:solidFill>
                <a:latin typeface="Rod" pitchFamily="49" charset="-79"/>
              </a:rPr>
              <a:t>الناس غير منطقيين و لا تهمهم إلا مصلحتهم </a:t>
            </a:r>
            <a:r>
              <a:rPr lang="ar-EG" sz="3200" b="1" dirty="0" smtClean="0">
                <a:solidFill>
                  <a:srgbClr val="002060"/>
                </a:solidFill>
                <a:latin typeface="Rod" pitchFamily="49" charset="-79"/>
              </a:rPr>
              <a:t>،</a:t>
            </a:r>
          </a:p>
          <a:p>
            <a:pPr algn="ctr" rtl="1"/>
            <a:r>
              <a:rPr lang="ar-EG" sz="3200" b="1" dirty="0" smtClean="0">
                <a:solidFill>
                  <a:srgbClr val="C00000"/>
                </a:solidFill>
                <a:latin typeface="Rod" pitchFamily="49" charset="-79"/>
              </a:rPr>
              <a:t> </a:t>
            </a:r>
            <a:r>
              <a:rPr lang="ar-EG" sz="3200" b="1" dirty="0">
                <a:solidFill>
                  <a:srgbClr val="C00000"/>
                </a:solidFill>
                <a:latin typeface="Rod" pitchFamily="49" charset="-79"/>
              </a:rPr>
              <a:t>أحِبهم على أية حال</a:t>
            </a:r>
          </a:p>
        </p:txBody>
      </p:sp>
    </p:spTree>
    <p:extLst>
      <p:ext uri="{BB962C8B-B14F-4D97-AF65-F5344CB8AC3E}">
        <p14:creationId xmlns:p14="http://schemas.microsoft.com/office/powerpoint/2010/main" xmlns="" val="217213331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photos.net/photo/29small_120532300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9144000" cy="572835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683568" y="2511252"/>
            <a:ext cx="7848872" cy="1077218"/>
          </a:xfrm>
          <a:prstGeom prst="rect">
            <a:avLst/>
          </a:prstGeom>
        </p:spPr>
        <p:txBody>
          <a:bodyPr wrap="square">
            <a:spAutoFit/>
          </a:bodyPr>
          <a:lstStyle/>
          <a:p>
            <a:pPr algn="ctr" rtl="1"/>
            <a:r>
              <a:rPr lang="ar-EG" sz="3200" b="1" dirty="0">
                <a:solidFill>
                  <a:srgbClr val="002060"/>
                </a:solidFill>
                <a:latin typeface="Rod" pitchFamily="49" charset="-79"/>
              </a:rPr>
              <a:t>إذا فعلت الخير سيتهمك الناس بأن لك دوافع أنانية خفية  </a:t>
            </a:r>
            <a:r>
              <a:rPr lang="ar-EG" sz="3200" b="1" dirty="0" smtClean="0">
                <a:solidFill>
                  <a:srgbClr val="002060"/>
                </a:solidFill>
                <a:latin typeface="Rod" pitchFamily="49" charset="-79"/>
              </a:rPr>
              <a:t>،</a:t>
            </a:r>
          </a:p>
          <a:p>
            <a:pPr algn="ctr" rtl="1"/>
            <a:r>
              <a:rPr lang="ar-EG" sz="3200" b="1" dirty="0">
                <a:solidFill>
                  <a:srgbClr val="C00000"/>
                </a:solidFill>
                <a:latin typeface="Rod" pitchFamily="49" charset="-79"/>
              </a:rPr>
              <a:t>افعل الخير على أية حال</a:t>
            </a:r>
          </a:p>
        </p:txBody>
      </p:sp>
    </p:spTree>
    <p:extLst>
      <p:ext uri="{BB962C8B-B14F-4D97-AF65-F5344CB8AC3E}">
        <p14:creationId xmlns:p14="http://schemas.microsoft.com/office/powerpoint/2010/main" xmlns="" val="340115080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ظاهرة الـ أنا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1146076"/>
            <a:chOff x="0" y="0"/>
            <a:chExt cx="6562725" cy="572723"/>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5727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إذا أردت أن يسخر منك الآخرين أو أن يتحاشوا الحديث معك فعليك فقط أن تتحدث </a:t>
              </a:r>
              <a:r>
                <a:rPr lang="ar-EG" altLang="zh-CN" sz="2400" b="1" dirty="0" smtClean="0">
                  <a:solidFill>
                    <a:srgbClr val="FFFFFF"/>
                  </a:solidFill>
                  <a:latin typeface="Microsoft YaHei" pitchFamily="34" charset="-122"/>
                  <a:ea typeface="Microsoft YaHei" pitchFamily="34" charset="-122"/>
                </a:rPr>
                <a:t>دائماً عن </a:t>
              </a:r>
              <a:r>
                <a:rPr lang="ar-EG" altLang="zh-CN" sz="2400" b="1" dirty="0">
                  <a:solidFill>
                    <a:srgbClr val="FFFFFF"/>
                  </a:solidFill>
                  <a:latin typeface="Microsoft YaHei" pitchFamily="34" charset="-122"/>
                  <a:ea typeface="Microsoft YaHei" pitchFamily="34" charset="-122"/>
                </a:rPr>
                <a:t>نفسك </a:t>
              </a:r>
            </a:p>
          </p:txBody>
        </p:sp>
      </p:grpSp>
      <p:grpSp>
        <p:nvGrpSpPr>
          <p:cNvPr id="13" name="Group 6"/>
          <p:cNvGrpSpPr>
            <a:grpSpLocks/>
          </p:cNvGrpSpPr>
          <p:nvPr/>
        </p:nvGrpSpPr>
        <p:grpSpPr bwMode="auto">
          <a:xfrm>
            <a:off x="1290638" y="2880022"/>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61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rPr>
                <a:t>حدث الناس عن نفسك سيستمعون لك - حدثهم عن أنفسهم سيحبونك </a:t>
              </a:r>
              <a:endParaRPr lang="zh-CN" altLang="en-US" sz="2200" b="1" dirty="0">
                <a:solidFill>
                  <a:srgbClr val="FFFFFF"/>
                </a:solidFill>
              </a:endParaRPr>
            </a:p>
          </p:txBody>
        </p:sp>
      </p:grpSp>
    </p:spTree>
    <p:extLst>
      <p:ext uri="{BB962C8B-B14F-4D97-AF65-F5344CB8AC3E}">
        <p14:creationId xmlns:p14="http://schemas.microsoft.com/office/powerpoint/2010/main" xmlns="" val="397451122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photos.net/photo/29small_120532300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9144000" cy="572835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252536" y="2511252"/>
            <a:ext cx="9577064" cy="1046440"/>
          </a:xfrm>
          <a:prstGeom prst="rect">
            <a:avLst/>
          </a:prstGeom>
        </p:spPr>
        <p:txBody>
          <a:bodyPr wrap="square">
            <a:spAutoFit/>
          </a:bodyPr>
          <a:lstStyle/>
          <a:p>
            <a:pPr algn="ctr" rtl="1"/>
            <a:r>
              <a:rPr lang="ar-EG" sz="3000" b="1" dirty="0">
                <a:solidFill>
                  <a:srgbClr val="002060"/>
                </a:solidFill>
                <a:latin typeface="Rod" pitchFamily="49" charset="-79"/>
              </a:rPr>
              <a:t>إذا حققت النجاح سوف تكسب أصدقاء مزيفين و أعداء </a:t>
            </a:r>
            <a:r>
              <a:rPr lang="ar-EG" sz="3000" b="1" dirty="0" smtClean="0">
                <a:solidFill>
                  <a:srgbClr val="002060"/>
                </a:solidFill>
                <a:latin typeface="Rod" pitchFamily="49" charset="-79"/>
              </a:rPr>
              <a:t>حقيقين،</a:t>
            </a:r>
          </a:p>
          <a:p>
            <a:pPr algn="ctr" rtl="1"/>
            <a:r>
              <a:rPr lang="ar-EG" sz="3200" b="1" dirty="0">
                <a:solidFill>
                  <a:srgbClr val="C00000"/>
                </a:solidFill>
                <a:latin typeface="Rod" pitchFamily="49" charset="-79"/>
              </a:rPr>
              <a:t>انجح على أية حال</a:t>
            </a:r>
          </a:p>
        </p:txBody>
      </p:sp>
    </p:spTree>
    <p:extLst>
      <p:ext uri="{BB962C8B-B14F-4D97-AF65-F5344CB8AC3E}">
        <p14:creationId xmlns:p14="http://schemas.microsoft.com/office/powerpoint/2010/main" xmlns="" val="264995719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photos.net/photo/29small_120532300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9144000" cy="572835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252536" y="2511252"/>
            <a:ext cx="9577064" cy="1046440"/>
          </a:xfrm>
          <a:prstGeom prst="rect">
            <a:avLst/>
          </a:prstGeom>
        </p:spPr>
        <p:txBody>
          <a:bodyPr wrap="square">
            <a:spAutoFit/>
          </a:bodyPr>
          <a:lstStyle/>
          <a:p>
            <a:pPr algn="ctr" rtl="1"/>
            <a:r>
              <a:rPr lang="ar-EG" sz="3000" b="1" dirty="0">
                <a:solidFill>
                  <a:srgbClr val="002060"/>
                </a:solidFill>
                <a:latin typeface="Rod" pitchFamily="49" charset="-79"/>
              </a:rPr>
              <a:t>الخير الذي تفعله اليوم سوف ينسى غداً ،</a:t>
            </a:r>
            <a:endParaRPr lang="ar-EG" sz="3000" b="1" dirty="0" smtClean="0">
              <a:solidFill>
                <a:srgbClr val="002060"/>
              </a:solidFill>
              <a:latin typeface="Rod" pitchFamily="49" charset="-79"/>
            </a:endParaRPr>
          </a:p>
          <a:p>
            <a:pPr algn="ctr" rtl="1"/>
            <a:r>
              <a:rPr lang="ar-EG" sz="3200" b="1" dirty="0">
                <a:solidFill>
                  <a:srgbClr val="C00000"/>
                </a:solidFill>
                <a:latin typeface="Rod" pitchFamily="49" charset="-79"/>
              </a:rPr>
              <a:t>افعل الخير على أية حال</a:t>
            </a:r>
          </a:p>
        </p:txBody>
      </p:sp>
    </p:spTree>
    <p:extLst>
      <p:ext uri="{BB962C8B-B14F-4D97-AF65-F5344CB8AC3E}">
        <p14:creationId xmlns:p14="http://schemas.microsoft.com/office/powerpoint/2010/main" xmlns="" val="348854729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photos.net/photo/29small_120532300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9144000" cy="572835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252536" y="2511252"/>
            <a:ext cx="9577064" cy="1046440"/>
          </a:xfrm>
          <a:prstGeom prst="rect">
            <a:avLst/>
          </a:prstGeom>
        </p:spPr>
        <p:txBody>
          <a:bodyPr wrap="square">
            <a:spAutoFit/>
          </a:bodyPr>
          <a:lstStyle/>
          <a:p>
            <a:pPr algn="ctr" rtl="1"/>
            <a:r>
              <a:rPr lang="ar-EG" sz="3000" b="1" dirty="0">
                <a:solidFill>
                  <a:srgbClr val="002060"/>
                </a:solidFill>
                <a:latin typeface="Rod" pitchFamily="49" charset="-79"/>
              </a:rPr>
              <a:t>إن الصدق و الصراحة يجعلانك عرضة للانتقاد ،</a:t>
            </a:r>
            <a:endParaRPr lang="ar-EG" sz="3000" b="1" dirty="0" smtClean="0">
              <a:solidFill>
                <a:srgbClr val="002060"/>
              </a:solidFill>
              <a:latin typeface="Rod" pitchFamily="49" charset="-79"/>
            </a:endParaRPr>
          </a:p>
          <a:p>
            <a:pPr algn="ctr" rtl="1"/>
            <a:r>
              <a:rPr lang="ar-EG" sz="3200" b="1" dirty="0">
                <a:solidFill>
                  <a:srgbClr val="C00000"/>
                </a:solidFill>
                <a:latin typeface="Rod" pitchFamily="49" charset="-79"/>
              </a:rPr>
              <a:t>كن صادقاً وصريحاً على أية حال</a:t>
            </a:r>
          </a:p>
        </p:txBody>
      </p:sp>
    </p:spTree>
    <p:extLst>
      <p:ext uri="{BB962C8B-B14F-4D97-AF65-F5344CB8AC3E}">
        <p14:creationId xmlns:p14="http://schemas.microsoft.com/office/powerpoint/2010/main" xmlns="" val="76789025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photos.net/photo/29small_120532300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9144000" cy="572835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252536" y="2511252"/>
            <a:ext cx="9577064" cy="1508105"/>
          </a:xfrm>
          <a:prstGeom prst="rect">
            <a:avLst/>
          </a:prstGeom>
        </p:spPr>
        <p:txBody>
          <a:bodyPr wrap="square">
            <a:spAutoFit/>
          </a:bodyPr>
          <a:lstStyle/>
          <a:p>
            <a:pPr algn="ctr" rtl="1"/>
            <a:r>
              <a:rPr lang="ar-EG" sz="3000" b="1" dirty="0">
                <a:solidFill>
                  <a:srgbClr val="002060"/>
                </a:solidFill>
                <a:latin typeface="Rod" pitchFamily="49" charset="-79"/>
              </a:rPr>
              <a:t>إن أعظم الرجال و النساء الذي يحملون أعظم الأفكار </a:t>
            </a:r>
            <a:r>
              <a:rPr lang="ar-EG" sz="3000" b="1" dirty="0" smtClean="0">
                <a:solidFill>
                  <a:srgbClr val="002060"/>
                </a:solidFill>
                <a:latin typeface="Rod" pitchFamily="49" charset="-79"/>
              </a:rPr>
              <a:t>يمكن</a:t>
            </a:r>
          </a:p>
          <a:p>
            <a:pPr algn="ctr" rtl="1"/>
            <a:r>
              <a:rPr lang="ar-EG" sz="3000" b="1" dirty="0" smtClean="0">
                <a:solidFill>
                  <a:srgbClr val="002060"/>
                </a:solidFill>
                <a:latin typeface="Rod" pitchFamily="49" charset="-79"/>
              </a:rPr>
              <a:t> </a:t>
            </a:r>
            <a:r>
              <a:rPr lang="ar-EG" sz="3000" b="1" dirty="0">
                <a:solidFill>
                  <a:srgbClr val="002060"/>
                </a:solidFill>
                <a:latin typeface="Rod" pitchFamily="49" charset="-79"/>
              </a:rPr>
              <a:t>أن </a:t>
            </a:r>
            <a:r>
              <a:rPr lang="ar-EG" sz="3000" b="1" dirty="0" smtClean="0">
                <a:solidFill>
                  <a:srgbClr val="002060"/>
                </a:solidFill>
                <a:latin typeface="Rod" pitchFamily="49" charset="-79"/>
              </a:rPr>
              <a:t>يوقفهم </a:t>
            </a:r>
            <a:r>
              <a:rPr lang="ar-EG" sz="3000" b="1" dirty="0">
                <a:solidFill>
                  <a:srgbClr val="002060"/>
                </a:solidFill>
                <a:latin typeface="Rod" pitchFamily="49" charset="-79"/>
              </a:rPr>
              <a:t>أصغر الرجال </a:t>
            </a:r>
            <a:r>
              <a:rPr lang="ar-EG" sz="3000" b="1" dirty="0" smtClean="0">
                <a:solidFill>
                  <a:srgbClr val="002060"/>
                </a:solidFill>
                <a:latin typeface="Rod" pitchFamily="49" charset="-79"/>
              </a:rPr>
              <a:t>والنساء </a:t>
            </a:r>
            <a:r>
              <a:rPr lang="ar-EG" sz="3000" b="1" dirty="0">
                <a:solidFill>
                  <a:srgbClr val="002060"/>
                </a:solidFill>
                <a:latin typeface="Rod" pitchFamily="49" charset="-79"/>
              </a:rPr>
              <a:t>الذي يملكون أصغر </a:t>
            </a:r>
            <a:r>
              <a:rPr lang="ar-EG" sz="3000" b="1" dirty="0" smtClean="0">
                <a:solidFill>
                  <a:srgbClr val="002060"/>
                </a:solidFill>
                <a:latin typeface="Rod" pitchFamily="49" charset="-79"/>
              </a:rPr>
              <a:t>العقول،</a:t>
            </a:r>
          </a:p>
          <a:p>
            <a:pPr algn="ctr" rtl="1"/>
            <a:r>
              <a:rPr lang="ar-EG" sz="3200" b="1" dirty="0">
                <a:solidFill>
                  <a:srgbClr val="C00000"/>
                </a:solidFill>
                <a:latin typeface="Rod" pitchFamily="49" charset="-79"/>
              </a:rPr>
              <a:t>احمل أفكاراً عظيمة على أية حال</a:t>
            </a:r>
          </a:p>
        </p:txBody>
      </p:sp>
    </p:spTree>
    <p:extLst>
      <p:ext uri="{BB962C8B-B14F-4D97-AF65-F5344CB8AC3E}">
        <p14:creationId xmlns:p14="http://schemas.microsoft.com/office/powerpoint/2010/main" xmlns="" val="381546569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photos.net/photo/29small_120532300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9144000" cy="572835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252536" y="2511252"/>
            <a:ext cx="9577064" cy="1046440"/>
          </a:xfrm>
          <a:prstGeom prst="rect">
            <a:avLst/>
          </a:prstGeom>
        </p:spPr>
        <p:txBody>
          <a:bodyPr wrap="square">
            <a:spAutoFit/>
          </a:bodyPr>
          <a:lstStyle/>
          <a:p>
            <a:pPr algn="ctr" rtl="1"/>
            <a:r>
              <a:rPr lang="ar-EG" sz="3000" b="1" dirty="0">
                <a:solidFill>
                  <a:srgbClr val="002060"/>
                </a:solidFill>
                <a:latin typeface="Rod" pitchFamily="49" charset="-79"/>
              </a:rPr>
              <a:t>الناس يحبون المستضعفين لكنهم يتبعون </a:t>
            </a:r>
            <a:r>
              <a:rPr lang="ar-EG" sz="3000" b="1" dirty="0" smtClean="0">
                <a:solidFill>
                  <a:srgbClr val="002060"/>
                </a:solidFill>
                <a:latin typeface="Rod" pitchFamily="49" charset="-79"/>
              </a:rPr>
              <a:t>المستكبرين ،</a:t>
            </a:r>
          </a:p>
          <a:p>
            <a:pPr algn="ctr" rtl="1"/>
            <a:r>
              <a:rPr lang="ar-EG" sz="3200" b="1" dirty="0">
                <a:solidFill>
                  <a:srgbClr val="C00000"/>
                </a:solidFill>
                <a:latin typeface="Rod" pitchFamily="49" charset="-79"/>
              </a:rPr>
              <a:t>جاهد من أجل المستضعفين </a:t>
            </a:r>
            <a:r>
              <a:rPr lang="ar-EG" sz="3200" b="1" dirty="0" smtClean="0">
                <a:solidFill>
                  <a:srgbClr val="C00000"/>
                </a:solidFill>
                <a:latin typeface="Rod" pitchFamily="49" charset="-79"/>
              </a:rPr>
              <a:t>على </a:t>
            </a:r>
            <a:r>
              <a:rPr lang="ar-EG" sz="3200" b="1" dirty="0">
                <a:solidFill>
                  <a:srgbClr val="C00000"/>
                </a:solidFill>
                <a:latin typeface="Rod" pitchFamily="49" charset="-79"/>
              </a:rPr>
              <a:t>أية حال</a:t>
            </a:r>
          </a:p>
        </p:txBody>
      </p:sp>
    </p:spTree>
    <p:extLst>
      <p:ext uri="{BB962C8B-B14F-4D97-AF65-F5344CB8AC3E}">
        <p14:creationId xmlns:p14="http://schemas.microsoft.com/office/powerpoint/2010/main" xmlns="" val="147631034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photos.net/photo/29small_120532300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9144000" cy="572835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252536" y="2511252"/>
            <a:ext cx="9577064" cy="1046440"/>
          </a:xfrm>
          <a:prstGeom prst="rect">
            <a:avLst/>
          </a:prstGeom>
        </p:spPr>
        <p:txBody>
          <a:bodyPr wrap="square">
            <a:spAutoFit/>
          </a:bodyPr>
          <a:lstStyle/>
          <a:p>
            <a:pPr algn="ctr" rtl="1"/>
            <a:r>
              <a:rPr lang="ar-EG" sz="3000" b="1" dirty="0">
                <a:solidFill>
                  <a:srgbClr val="002060"/>
                </a:solidFill>
                <a:latin typeface="Rod" pitchFamily="49" charset="-79"/>
              </a:rPr>
              <a:t>ما تنفق سنوات في بنائه قد ينهار بين عشية و ضحاها ،</a:t>
            </a:r>
            <a:endParaRPr lang="ar-EG" sz="3000" b="1" dirty="0" smtClean="0">
              <a:solidFill>
                <a:srgbClr val="002060"/>
              </a:solidFill>
              <a:latin typeface="Rod" pitchFamily="49" charset="-79"/>
            </a:endParaRPr>
          </a:p>
          <a:p>
            <a:pPr algn="ctr" rtl="1"/>
            <a:r>
              <a:rPr lang="ar-EG" sz="3200" b="1" dirty="0">
                <a:solidFill>
                  <a:srgbClr val="C00000"/>
                </a:solidFill>
                <a:latin typeface="Rod" pitchFamily="49" charset="-79"/>
              </a:rPr>
              <a:t>ابن على أية حال</a:t>
            </a:r>
          </a:p>
        </p:txBody>
      </p:sp>
    </p:spTree>
    <p:extLst>
      <p:ext uri="{BB962C8B-B14F-4D97-AF65-F5344CB8AC3E}">
        <p14:creationId xmlns:p14="http://schemas.microsoft.com/office/powerpoint/2010/main" xmlns="" val="301481994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photos.net/photo/29small_120532300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9144000" cy="572835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252536" y="2511252"/>
            <a:ext cx="9577064" cy="1508105"/>
          </a:xfrm>
          <a:prstGeom prst="rect">
            <a:avLst/>
          </a:prstGeom>
        </p:spPr>
        <p:txBody>
          <a:bodyPr wrap="square">
            <a:spAutoFit/>
          </a:bodyPr>
          <a:lstStyle/>
          <a:p>
            <a:pPr algn="ctr" rtl="1"/>
            <a:r>
              <a:rPr lang="ar-EG" sz="3000" b="1" dirty="0">
                <a:solidFill>
                  <a:srgbClr val="002060"/>
                </a:solidFill>
                <a:latin typeface="Rod" pitchFamily="49" charset="-79"/>
              </a:rPr>
              <a:t>الناس في أمس الحاجة الى المساعدة لكنهم قد يهاجمونك </a:t>
            </a:r>
            <a:endParaRPr lang="ar-EG" sz="3000" b="1" dirty="0" smtClean="0">
              <a:solidFill>
                <a:srgbClr val="002060"/>
              </a:solidFill>
              <a:latin typeface="Rod" pitchFamily="49" charset="-79"/>
            </a:endParaRPr>
          </a:p>
          <a:p>
            <a:pPr algn="ctr" rtl="1"/>
            <a:r>
              <a:rPr lang="ar-EG" sz="3000" b="1" dirty="0" smtClean="0">
                <a:solidFill>
                  <a:srgbClr val="002060"/>
                </a:solidFill>
                <a:latin typeface="Rod" pitchFamily="49" charset="-79"/>
              </a:rPr>
              <a:t>إذا </a:t>
            </a:r>
            <a:r>
              <a:rPr lang="ar-EG" sz="3000" b="1" dirty="0">
                <a:solidFill>
                  <a:srgbClr val="002060"/>
                </a:solidFill>
                <a:latin typeface="Rod" pitchFamily="49" charset="-79"/>
              </a:rPr>
              <a:t>ساعدتهم ،</a:t>
            </a:r>
            <a:endParaRPr lang="ar-EG" sz="3000" b="1" dirty="0" smtClean="0">
              <a:solidFill>
                <a:srgbClr val="002060"/>
              </a:solidFill>
              <a:latin typeface="Rod" pitchFamily="49" charset="-79"/>
            </a:endParaRPr>
          </a:p>
          <a:p>
            <a:pPr algn="ctr" rtl="1"/>
            <a:r>
              <a:rPr lang="ar-EG" sz="3200" b="1" dirty="0">
                <a:solidFill>
                  <a:srgbClr val="C00000"/>
                </a:solidFill>
                <a:latin typeface="Rod" pitchFamily="49" charset="-79"/>
              </a:rPr>
              <a:t>ساعدهم على 	أية حال</a:t>
            </a:r>
          </a:p>
        </p:txBody>
      </p:sp>
    </p:spTree>
    <p:extLst>
      <p:ext uri="{BB962C8B-B14F-4D97-AF65-F5344CB8AC3E}">
        <p14:creationId xmlns:p14="http://schemas.microsoft.com/office/powerpoint/2010/main" xmlns="" val="393623340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photos.net/photo/29small_120532300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0"/>
            <a:ext cx="9144000" cy="572835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252536" y="2511252"/>
            <a:ext cx="9577064" cy="1046440"/>
          </a:xfrm>
          <a:prstGeom prst="rect">
            <a:avLst/>
          </a:prstGeom>
        </p:spPr>
        <p:txBody>
          <a:bodyPr wrap="square">
            <a:spAutoFit/>
          </a:bodyPr>
          <a:lstStyle/>
          <a:p>
            <a:pPr algn="ctr" rtl="1"/>
            <a:r>
              <a:rPr lang="ar-EG" sz="3000" b="1" dirty="0">
                <a:solidFill>
                  <a:srgbClr val="002060"/>
                </a:solidFill>
                <a:latin typeface="Rod" pitchFamily="49" charset="-79"/>
              </a:rPr>
              <a:t>إذا أعطيت العالم أفضل ما لديك سيرد عليك البعض بالإساءة ،</a:t>
            </a:r>
            <a:endParaRPr lang="ar-EG" sz="3000" b="1" dirty="0" smtClean="0">
              <a:solidFill>
                <a:srgbClr val="002060"/>
              </a:solidFill>
              <a:latin typeface="Rod" pitchFamily="49" charset="-79"/>
            </a:endParaRPr>
          </a:p>
          <a:p>
            <a:pPr algn="ctr" rtl="1"/>
            <a:r>
              <a:rPr lang="ar-EG" sz="3200" b="1" dirty="0">
                <a:solidFill>
                  <a:srgbClr val="C00000"/>
                </a:solidFill>
                <a:latin typeface="Rod" pitchFamily="49" charset="-79"/>
              </a:rPr>
              <a:t>أعط العالم أفضل ما لديك </a:t>
            </a:r>
            <a:r>
              <a:rPr lang="ar-EG" sz="3200" b="1" dirty="0" smtClean="0">
                <a:solidFill>
                  <a:srgbClr val="C00000"/>
                </a:solidFill>
                <a:latin typeface="Rod" pitchFamily="49" charset="-79"/>
              </a:rPr>
              <a:t>على </a:t>
            </a:r>
            <a:r>
              <a:rPr lang="ar-EG" sz="3200" b="1" dirty="0">
                <a:solidFill>
                  <a:srgbClr val="C00000"/>
                </a:solidFill>
                <a:latin typeface="Rod" pitchFamily="49" charset="-79"/>
              </a:rPr>
              <a:t>أية حال</a:t>
            </a:r>
          </a:p>
        </p:txBody>
      </p:sp>
    </p:spTree>
    <p:extLst>
      <p:ext uri="{BB962C8B-B14F-4D97-AF65-F5344CB8AC3E}">
        <p14:creationId xmlns:p14="http://schemas.microsoft.com/office/powerpoint/2010/main" xmlns="" val="407794171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E:\新模板\蓝色的S\未标题-3.png"/>
          <p:cNvPicPr>
            <a:picLocks noChangeAspect="1" noChangeArrowheads="1"/>
          </p:cNvPicPr>
          <p:nvPr/>
        </p:nvPicPr>
        <p:blipFill>
          <a:blip r:embed="rId2">
            <a:extLst>
              <a:ext uri="{28A0092B-C50C-407E-A947-70E740481C1C}">
                <a14:useLocalDpi xmlns:a14="http://schemas.microsoft.com/office/drawing/2010/main" xmlns="" val="0"/>
              </a:ext>
            </a:extLst>
          </a:blip>
          <a:srcRect l="50000" b="50000"/>
          <a:stretch>
            <a:fillRect/>
          </a:stretch>
        </p:blipFill>
        <p:spPr bwMode="auto">
          <a:xfrm>
            <a:off x="4572000" y="0"/>
            <a:ext cx="4572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291" name="Picture 4" descr="E:\新模板\蓝色的S\未标题-3.png"/>
          <p:cNvPicPr>
            <a:picLocks noChangeAspect="1" noChangeArrowheads="1"/>
          </p:cNvPicPr>
          <p:nvPr/>
        </p:nvPicPr>
        <p:blipFill>
          <a:blip r:embed="rId2">
            <a:extLst>
              <a:ext uri="{28A0092B-C50C-407E-A947-70E740481C1C}">
                <a14:useLocalDpi xmlns:a14="http://schemas.microsoft.com/office/drawing/2010/main" xmlns="" val="0"/>
              </a:ext>
            </a:extLst>
          </a:blip>
          <a:srcRect t="50000" r="50000"/>
          <a:stretch>
            <a:fillRect/>
          </a:stretch>
        </p:blipFill>
        <p:spPr bwMode="auto">
          <a:xfrm>
            <a:off x="0" y="2857500"/>
            <a:ext cx="4572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292" name="Picture 4" descr="E:\新模板\蓝色的S\未标题-3.png"/>
          <p:cNvPicPr>
            <a:picLocks noChangeAspect="1" noChangeArrowheads="1"/>
          </p:cNvPicPr>
          <p:nvPr/>
        </p:nvPicPr>
        <p:blipFill>
          <a:blip r:embed="rId2">
            <a:extLst>
              <a:ext uri="{28A0092B-C50C-407E-A947-70E740481C1C}">
                <a14:useLocalDpi xmlns:a14="http://schemas.microsoft.com/office/drawing/2010/main" xmlns="" val="0"/>
              </a:ext>
            </a:extLst>
          </a:blip>
          <a:srcRect l="50000" t="50000"/>
          <a:stretch>
            <a:fillRect/>
          </a:stretch>
        </p:blipFill>
        <p:spPr bwMode="auto">
          <a:xfrm>
            <a:off x="4572000" y="2857500"/>
            <a:ext cx="4572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293" name="Picture 4" descr="E:\新模板\蓝色的S\未标题-3.png"/>
          <p:cNvPicPr>
            <a:picLocks noChangeAspect="1" noChangeArrowheads="1"/>
          </p:cNvPicPr>
          <p:nvPr/>
        </p:nvPicPr>
        <p:blipFill>
          <a:blip r:embed="rId2">
            <a:extLst>
              <a:ext uri="{28A0092B-C50C-407E-A947-70E740481C1C}">
                <a14:useLocalDpi xmlns:a14="http://schemas.microsoft.com/office/drawing/2010/main" xmlns="" val="0"/>
              </a:ext>
            </a:extLst>
          </a:blip>
          <a:srcRect r="50000" b="50000"/>
          <a:stretch>
            <a:fillRect/>
          </a:stretch>
        </p:blipFill>
        <p:spPr bwMode="auto">
          <a:xfrm>
            <a:off x="0" y="0"/>
            <a:ext cx="4572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294" name="Picture 5" descr="E:\新模板\蓝色的S\未标题-4.png"/>
          <p:cNvPicPr>
            <a:picLocks noChangeAspect="1" noChangeArrowheads="1"/>
          </p:cNvPicPr>
          <p:nvPr/>
        </p:nvPicPr>
        <p:blipFill>
          <a:blip r:embed="rId3">
            <a:extLst>
              <a:ext uri="{28A0092B-C50C-407E-A947-70E740481C1C}">
                <a14:useLocalDpi xmlns:a14="http://schemas.microsoft.com/office/drawing/2010/main" xmlns="" val="0"/>
              </a:ext>
            </a:extLst>
          </a:blip>
          <a:srcRect r="50000"/>
          <a:stretch>
            <a:fillRect/>
          </a:stretch>
        </p:blipFill>
        <p:spPr bwMode="auto">
          <a:xfrm>
            <a:off x="0" y="0"/>
            <a:ext cx="4572000"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295" name="Picture 5" descr="E:\新模板\蓝色的S\未标题-4.png"/>
          <p:cNvPicPr>
            <a:picLocks noChangeAspect="1" noChangeArrowheads="1"/>
          </p:cNvPicPr>
          <p:nvPr/>
        </p:nvPicPr>
        <p:blipFill>
          <a:blip r:embed="rId3">
            <a:extLst>
              <a:ext uri="{28A0092B-C50C-407E-A947-70E740481C1C}">
                <a14:useLocalDpi xmlns:a14="http://schemas.microsoft.com/office/drawing/2010/main" xmlns="" val="0"/>
              </a:ext>
            </a:extLst>
          </a:blip>
          <a:srcRect l="50000"/>
          <a:stretch>
            <a:fillRect/>
          </a:stretch>
        </p:blipFill>
        <p:spPr bwMode="auto">
          <a:xfrm>
            <a:off x="4572000" y="0"/>
            <a:ext cx="4572000"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296" name="Picture 2" descr="E:\新模板\蓝色的S\未标题-5.png"/>
          <p:cNvPicPr>
            <a:picLocks noChangeAspect="1" noChangeArrowheads="1"/>
          </p:cNvPicPr>
          <p:nvPr/>
        </p:nvPicPr>
        <p:blipFill>
          <a:blip r:embed="rId4">
            <a:extLst>
              <a:ext uri="{28A0092B-C50C-407E-A947-70E740481C1C}">
                <a14:useLocalDpi xmlns:a14="http://schemas.microsoft.com/office/drawing/2010/main" xmlns="" val="0"/>
              </a:ext>
            </a:extLst>
          </a:blip>
          <a:srcRect t="50000"/>
          <a:stretch>
            <a:fillRect/>
          </a:stretch>
        </p:blipFill>
        <p:spPr bwMode="auto">
          <a:xfrm>
            <a:off x="0" y="2857500"/>
            <a:ext cx="9144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297" name="Picture 2" descr="E:\新模板\蓝色的S\未标题-5.png"/>
          <p:cNvPicPr>
            <a:picLocks noChangeAspect="1" noChangeArrowheads="1"/>
          </p:cNvPicPr>
          <p:nvPr/>
        </p:nvPicPr>
        <p:blipFill>
          <a:blip r:embed="rId4">
            <a:extLst>
              <a:ext uri="{28A0092B-C50C-407E-A947-70E740481C1C}">
                <a14:useLocalDpi xmlns:a14="http://schemas.microsoft.com/office/drawing/2010/main" xmlns="" val="0"/>
              </a:ext>
            </a:extLst>
          </a:blip>
          <a:srcRect b="50000"/>
          <a:stretch>
            <a:fillRect/>
          </a:stretch>
        </p:blipFill>
        <p:spPr bwMode="auto">
          <a:xfrm>
            <a:off x="0" y="0"/>
            <a:ext cx="9144000"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298" name="Picture 3" descr="E:\新模板\蓝色的S\未标题-6.pn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99" name="TextBox 6"/>
          <p:cNvSpPr txBox="1">
            <a:spLocks noChangeArrowheads="1"/>
          </p:cNvSpPr>
          <p:nvPr/>
        </p:nvSpPr>
        <p:spPr bwMode="auto">
          <a:xfrm>
            <a:off x="1382713" y="584200"/>
            <a:ext cx="3146425"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eaLnBrk="1" hangingPunct="1"/>
            <a:r>
              <a:rPr lang="en-US" sz="5400">
                <a:solidFill>
                  <a:schemeClr val="bg1"/>
                </a:solidFill>
                <a:ea typeface="Microsoft YaHei" pitchFamily="34" charset="-122"/>
              </a:rPr>
              <a:t>THANKS</a:t>
            </a:r>
            <a:endParaRPr lang="zh-CN" altLang="en-US" sz="5400">
              <a:solidFill>
                <a:schemeClr val="bg1"/>
              </a:solidFill>
              <a:ea typeface="Microsoft YaHei" pitchFamily="34"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wipe(up)">
                                      <p:cBhvr>
                                        <p:cTn id="7" dur="500"/>
                                        <p:tgtEl>
                                          <p:spTgt spid="12292"/>
                                        </p:tgtEl>
                                      </p:cBhvr>
                                    </p:animEffect>
                                  </p:childTnLst>
                                </p:cTn>
                              </p:par>
                              <p:par>
                                <p:cTn id="8" presetID="22" presetClass="entr" presetSubtype="2" fill="hold" nodeType="withEffect">
                                  <p:stCondLst>
                                    <p:cond delay="300"/>
                                  </p:stCondLst>
                                  <p:childTnLst>
                                    <p:set>
                                      <p:cBhvr>
                                        <p:cTn id="9" dur="1" fill="hold">
                                          <p:stCondLst>
                                            <p:cond delay="0"/>
                                          </p:stCondLst>
                                        </p:cTn>
                                        <p:tgtEl>
                                          <p:spTgt spid="12291"/>
                                        </p:tgtEl>
                                        <p:attrNameLst>
                                          <p:attrName>style.visibility</p:attrName>
                                        </p:attrNameLst>
                                      </p:cBhvr>
                                      <p:to>
                                        <p:strVal val="visible"/>
                                      </p:to>
                                    </p:set>
                                    <p:animEffect transition="in" filter="wipe(right)">
                                      <p:cBhvr>
                                        <p:cTn id="10" dur="500"/>
                                        <p:tgtEl>
                                          <p:spTgt spid="12291"/>
                                        </p:tgtEl>
                                      </p:cBhvr>
                                    </p:animEffect>
                                  </p:childTnLst>
                                </p:cTn>
                              </p:par>
                              <p:par>
                                <p:cTn id="11" presetID="22" presetClass="entr" presetSubtype="4" fill="hold" nodeType="withEffect">
                                  <p:stCondLst>
                                    <p:cond delay="600"/>
                                  </p:stCondLst>
                                  <p:childTnLst>
                                    <p:set>
                                      <p:cBhvr>
                                        <p:cTn id="12" dur="1" fill="hold">
                                          <p:stCondLst>
                                            <p:cond delay="0"/>
                                          </p:stCondLst>
                                        </p:cTn>
                                        <p:tgtEl>
                                          <p:spTgt spid="12293"/>
                                        </p:tgtEl>
                                        <p:attrNameLst>
                                          <p:attrName>style.visibility</p:attrName>
                                        </p:attrNameLst>
                                      </p:cBhvr>
                                      <p:to>
                                        <p:strVal val="visible"/>
                                      </p:to>
                                    </p:set>
                                    <p:animEffect transition="in" filter="wipe(down)">
                                      <p:cBhvr>
                                        <p:cTn id="13" dur="500"/>
                                        <p:tgtEl>
                                          <p:spTgt spid="12293"/>
                                        </p:tgtEl>
                                      </p:cBhvr>
                                    </p:animEffect>
                                  </p:childTnLst>
                                </p:cTn>
                              </p:par>
                              <p:par>
                                <p:cTn id="14" presetID="22" presetClass="entr" presetSubtype="8" fill="hold" nodeType="withEffect">
                                  <p:stCondLst>
                                    <p:cond delay="900"/>
                                  </p:stCondLst>
                                  <p:childTnLst>
                                    <p:set>
                                      <p:cBhvr>
                                        <p:cTn id="15" dur="1" fill="hold">
                                          <p:stCondLst>
                                            <p:cond delay="0"/>
                                          </p:stCondLst>
                                        </p:cTn>
                                        <p:tgtEl>
                                          <p:spTgt spid="12290"/>
                                        </p:tgtEl>
                                        <p:attrNameLst>
                                          <p:attrName>style.visibility</p:attrName>
                                        </p:attrNameLst>
                                      </p:cBhvr>
                                      <p:to>
                                        <p:strVal val="visible"/>
                                      </p:to>
                                    </p:set>
                                    <p:animEffect transition="in" filter="wipe(left)">
                                      <p:cBhvr>
                                        <p:cTn id="16" dur="500"/>
                                        <p:tgtEl>
                                          <p:spTgt spid="12290"/>
                                        </p:tgtEl>
                                      </p:cBhvr>
                                    </p:animEffect>
                                  </p:childTnLst>
                                </p:cTn>
                              </p:par>
                            </p:childTnLst>
                          </p:cTn>
                        </p:par>
                        <p:par>
                          <p:cTn id="17" fill="hold" nodeType="afterGroup">
                            <p:stCondLst>
                              <p:cond delay="1400"/>
                            </p:stCondLst>
                            <p:childTnLst>
                              <p:par>
                                <p:cTn id="18" presetID="16" presetClass="entr" presetSubtype="26" fill="hold" nodeType="afterEffect">
                                  <p:stCondLst>
                                    <p:cond delay="0"/>
                                  </p:stCondLst>
                                  <p:childTnLst>
                                    <p:set>
                                      <p:cBhvr>
                                        <p:cTn id="19" dur="1" fill="hold">
                                          <p:stCondLst>
                                            <p:cond delay="0"/>
                                          </p:stCondLst>
                                        </p:cTn>
                                        <p:tgtEl>
                                          <p:spTgt spid="12294"/>
                                        </p:tgtEl>
                                        <p:attrNameLst>
                                          <p:attrName>style.visibility</p:attrName>
                                        </p:attrNameLst>
                                      </p:cBhvr>
                                      <p:to>
                                        <p:strVal val="visible"/>
                                      </p:to>
                                    </p:set>
                                    <p:animEffect transition="in" filter="barn(inHorizontal)">
                                      <p:cBhvr>
                                        <p:cTn id="20" dur="500"/>
                                        <p:tgtEl>
                                          <p:spTgt spid="12294"/>
                                        </p:tgtEl>
                                      </p:cBhvr>
                                    </p:animEffect>
                                  </p:childTnLst>
                                </p:cTn>
                              </p:par>
                              <p:par>
                                <p:cTn id="21" presetID="16" presetClass="entr" presetSubtype="42" fill="hold" nodeType="withEffect">
                                  <p:stCondLst>
                                    <p:cond delay="0"/>
                                  </p:stCondLst>
                                  <p:childTnLst>
                                    <p:set>
                                      <p:cBhvr>
                                        <p:cTn id="22" dur="1" fill="hold">
                                          <p:stCondLst>
                                            <p:cond delay="0"/>
                                          </p:stCondLst>
                                        </p:cTn>
                                        <p:tgtEl>
                                          <p:spTgt spid="12295"/>
                                        </p:tgtEl>
                                        <p:attrNameLst>
                                          <p:attrName>style.visibility</p:attrName>
                                        </p:attrNameLst>
                                      </p:cBhvr>
                                      <p:to>
                                        <p:strVal val="visible"/>
                                      </p:to>
                                    </p:set>
                                    <p:animEffect transition="in" filter="barn(outHorizontal)">
                                      <p:cBhvr>
                                        <p:cTn id="23" dur="500"/>
                                        <p:tgtEl>
                                          <p:spTgt spid="12295"/>
                                        </p:tgtEl>
                                      </p:cBhvr>
                                    </p:animEffect>
                                  </p:childTnLst>
                                </p:cTn>
                              </p:par>
                            </p:childTnLst>
                          </p:cTn>
                        </p:par>
                        <p:par>
                          <p:cTn id="24" fill="hold" nodeType="afterGroup">
                            <p:stCondLst>
                              <p:cond delay="1900"/>
                            </p:stCondLst>
                            <p:childTnLst>
                              <p:par>
                                <p:cTn id="25" presetID="18" presetClass="entr" presetSubtype="9" fill="hold" nodeType="afterEffect">
                                  <p:stCondLst>
                                    <p:cond delay="0"/>
                                  </p:stCondLst>
                                  <p:childTnLst>
                                    <p:set>
                                      <p:cBhvr>
                                        <p:cTn id="26" dur="1" fill="hold">
                                          <p:stCondLst>
                                            <p:cond delay="0"/>
                                          </p:stCondLst>
                                        </p:cTn>
                                        <p:tgtEl>
                                          <p:spTgt spid="12297"/>
                                        </p:tgtEl>
                                        <p:attrNameLst>
                                          <p:attrName>style.visibility</p:attrName>
                                        </p:attrNameLst>
                                      </p:cBhvr>
                                      <p:to>
                                        <p:strVal val="visible"/>
                                      </p:to>
                                    </p:set>
                                    <p:animEffect transition="in" filter="strips(upLeft)">
                                      <p:cBhvr>
                                        <p:cTn id="27" dur="500"/>
                                        <p:tgtEl>
                                          <p:spTgt spid="12297"/>
                                        </p:tgtEl>
                                      </p:cBhvr>
                                    </p:animEffect>
                                  </p:childTnLst>
                                </p:cTn>
                              </p:par>
                              <p:par>
                                <p:cTn id="28" presetID="18" presetClass="entr" presetSubtype="12" fill="hold" nodeType="withEffect">
                                  <p:stCondLst>
                                    <p:cond delay="0"/>
                                  </p:stCondLst>
                                  <p:childTnLst>
                                    <p:set>
                                      <p:cBhvr>
                                        <p:cTn id="29" dur="1" fill="hold">
                                          <p:stCondLst>
                                            <p:cond delay="0"/>
                                          </p:stCondLst>
                                        </p:cTn>
                                        <p:tgtEl>
                                          <p:spTgt spid="12296"/>
                                        </p:tgtEl>
                                        <p:attrNameLst>
                                          <p:attrName>style.visibility</p:attrName>
                                        </p:attrNameLst>
                                      </p:cBhvr>
                                      <p:to>
                                        <p:strVal val="visible"/>
                                      </p:to>
                                    </p:set>
                                    <p:animEffect transition="in" filter="strips(downLeft)">
                                      <p:cBhvr>
                                        <p:cTn id="30" dur="500"/>
                                        <p:tgtEl>
                                          <p:spTgt spid="12296"/>
                                        </p:tgtEl>
                                      </p:cBhvr>
                                    </p:animEffect>
                                  </p:childTnLst>
                                </p:cTn>
                              </p:par>
                            </p:childTnLst>
                          </p:cTn>
                        </p:par>
                        <p:par>
                          <p:cTn id="31" fill="hold" nodeType="afterGroup">
                            <p:stCondLst>
                              <p:cond delay="2400"/>
                            </p:stCondLst>
                            <p:childTnLst>
                              <p:par>
                                <p:cTn id="32" presetID="22" presetClass="entr" presetSubtype="2" fill="hold" nodeType="afterEffect">
                                  <p:stCondLst>
                                    <p:cond delay="0"/>
                                  </p:stCondLst>
                                  <p:childTnLst>
                                    <p:set>
                                      <p:cBhvr>
                                        <p:cTn id="33" dur="1" fill="hold">
                                          <p:stCondLst>
                                            <p:cond delay="0"/>
                                          </p:stCondLst>
                                        </p:cTn>
                                        <p:tgtEl>
                                          <p:spTgt spid="12298"/>
                                        </p:tgtEl>
                                        <p:attrNameLst>
                                          <p:attrName>style.visibility</p:attrName>
                                        </p:attrNameLst>
                                      </p:cBhvr>
                                      <p:to>
                                        <p:strVal val="visible"/>
                                      </p:to>
                                    </p:set>
                                    <p:animEffect transition="in" filter="wipe(right)">
                                      <p:cBhvr>
                                        <p:cTn id="34" dur="700"/>
                                        <p:tgtEl>
                                          <p:spTgt spid="12298"/>
                                        </p:tgtEl>
                                      </p:cBhvr>
                                    </p:animEffect>
                                  </p:childTnLst>
                                </p:cTn>
                              </p:par>
                            </p:childTnLst>
                          </p:cTn>
                        </p:par>
                        <p:par>
                          <p:cTn id="35" fill="hold" nodeType="afterGroup">
                            <p:stCondLst>
                              <p:cond delay="3100"/>
                            </p:stCondLst>
                            <p:childTnLst>
                              <p:par>
                                <p:cTn id="36" presetID="12" presetClass="entr" presetSubtype="1" fill="hold" grpId="0" nodeType="afterEffect">
                                  <p:stCondLst>
                                    <p:cond delay="0"/>
                                  </p:stCondLst>
                                  <p:childTnLst>
                                    <p:set>
                                      <p:cBhvr>
                                        <p:cTn id="37" dur="1" fill="hold">
                                          <p:stCondLst>
                                            <p:cond delay="0"/>
                                          </p:stCondLst>
                                        </p:cTn>
                                        <p:tgtEl>
                                          <p:spTgt spid="12299"/>
                                        </p:tgtEl>
                                        <p:attrNameLst>
                                          <p:attrName>style.visibility</p:attrName>
                                        </p:attrNameLst>
                                      </p:cBhvr>
                                      <p:to>
                                        <p:strVal val="visible"/>
                                      </p:to>
                                    </p:set>
                                    <p:animEffect transition="in" filter="slide(fromTop)">
                                      <p:cBhvr>
                                        <p:cTn id="38" dur="500"/>
                                        <p:tgtEl>
                                          <p:spTgt spid="12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9"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259632" y="1633364"/>
            <a:ext cx="6264696"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150000"/>
              </a:lnSpc>
            </a:pPr>
            <a:r>
              <a:rPr lang="ar-EG" sz="3200" b="1" dirty="0">
                <a:solidFill>
                  <a:schemeClr val="tx1"/>
                </a:solidFill>
                <a:latin typeface="Arial" pitchFamily="34" charset="0"/>
                <a:ea typeface="SimSun" pitchFamily="2" charset="-122"/>
              </a:rPr>
              <a:t>المبادئ الستة التى ستساعدك لتكون نظرتك للأشياء سليمة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334441258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2592494275"/>
              </p:ext>
            </p:extLst>
          </p:nvPr>
        </p:nvGraphicFramePr>
        <p:xfrm>
          <a:off x="762000" y="254000"/>
          <a:ext cx="7467600" cy="520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13"/>
          <p:cNvSpPr txBox="1">
            <a:spLocks noChangeArrowheads="1"/>
          </p:cNvSpPr>
          <p:nvPr/>
        </p:nvSpPr>
        <p:spPr bwMode="auto">
          <a:xfrm>
            <a:off x="5149850" y="-84138"/>
            <a:ext cx="3943350"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محاور الدورة</a:t>
            </a:r>
          </a:p>
        </p:txBody>
      </p:sp>
    </p:spTree>
    <p:extLst>
      <p:ext uri="{BB962C8B-B14F-4D97-AF65-F5344CB8AC3E}">
        <p14:creationId xmlns:p14="http://schemas.microsoft.com/office/powerpoint/2010/main" xmlns="" val="22334861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4932040" y="1646857"/>
            <a:ext cx="4032448" cy="546100"/>
            <a:chOff x="0" y="0"/>
            <a:chExt cx="6562725" cy="546100"/>
          </a:xfrm>
        </p:grpSpPr>
        <p:sp>
          <p:nvSpPr>
            <p:cNvPr id="82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82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82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ابتسم </a:t>
              </a:r>
              <a:endParaRPr lang="zh-CN" altLang="en-US" sz="2400" b="1" dirty="0">
                <a:solidFill>
                  <a:srgbClr val="FFFFFF"/>
                </a:solidFill>
                <a:latin typeface="Microsoft YaHei" pitchFamily="34" charset="-122"/>
                <a:ea typeface="Microsoft YaHei" pitchFamily="34" charset="-122"/>
              </a:endParaRPr>
            </a:p>
          </p:txBody>
        </p:sp>
      </p:grpSp>
      <p:grpSp>
        <p:nvGrpSpPr>
          <p:cNvPr id="7174" name="Group 6"/>
          <p:cNvGrpSpPr>
            <a:grpSpLocks/>
          </p:cNvGrpSpPr>
          <p:nvPr/>
        </p:nvGrpSpPr>
        <p:grpSpPr bwMode="auto">
          <a:xfrm>
            <a:off x="4932040" y="2510953"/>
            <a:ext cx="4032448" cy="553542"/>
            <a:chOff x="0" y="-7442"/>
            <a:chExt cx="6562725" cy="553542"/>
          </a:xfrm>
        </p:grpSpPr>
        <p:grpSp>
          <p:nvGrpSpPr>
            <p:cNvPr id="8206" name="Group 7"/>
            <p:cNvGrpSpPr>
              <a:grpSpLocks/>
            </p:cNvGrpSpPr>
            <p:nvPr/>
          </p:nvGrpSpPr>
          <p:grpSpPr bwMode="auto">
            <a:xfrm>
              <a:off x="0" y="0"/>
              <a:ext cx="6562725" cy="546100"/>
              <a:chOff x="0" y="0"/>
              <a:chExt cx="6561756" cy="546060"/>
            </a:xfrm>
          </p:grpSpPr>
          <p:sp>
            <p:nvSpPr>
              <p:cNvPr id="8208"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8209"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8207"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خاطب الناس بأسمائهم </a:t>
              </a:r>
              <a:endParaRPr lang="zh-CN" altLang="en-US" sz="2400" b="1" dirty="0">
                <a:solidFill>
                  <a:srgbClr val="FFFFFF"/>
                </a:solidFill>
              </a:endParaRPr>
            </a:p>
          </p:txBody>
        </p:sp>
      </p:grpSp>
      <p:grpSp>
        <p:nvGrpSpPr>
          <p:cNvPr id="7179" name="Group 11"/>
          <p:cNvGrpSpPr>
            <a:grpSpLocks/>
          </p:cNvGrpSpPr>
          <p:nvPr/>
        </p:nvGrpSpPr>
        <p:grpSpPr bwMode="auto">
          <a:xfrm>
            <a:off x="4932040" y="3375049"/>
            <a:ext cx="4032448" cy="562571"/>
            <a:chOff x="0" y="-16471"/>
            <a:chExt cx="6562725" cy="562571"/>
          </a:xfrm>
        </p:grpSpPr>
        <p:sp>
          <p:nvSpPr>
            <p:cNvPr id="8203"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8204"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8205"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أنصت وأعط فرصة الكلام للآخرين </a:t>
              </a:r>
              <a:endParaRPr lang="zh-CN" altLang="en-US" sz="2400" b="1" dirty="0">
                <a:solidFill>
                  <a:srgbClr val="FFFFFF"/>
                </a:solidFill>
              </a:endParaRPr>
            </a:p>
          </p:txBody>
        </p:sp>
      </p:grpSp>
      <p:grpSp>
        <p:nvGrpSpPr>
          <p:cNvPr id="25" name="Group 2"/>
          <p:cNvGrpSpPr>
            <a:grpSpLocks/>
          </p:cNvGrpSpPr>
          <p:nvPr/>
        </p:nvGrpSpPr>
        <p:grpSpPr bwMode="auto">
          <a:xfrm>
            <a:off x="323528" y="1633364"/>
            <a:ext cx="4032448" cy="546100"/>
            <a:chOff x="0" y="0"/>
            <a:chExt cx="6562725" cy="546100"/>
          </a:xfrm>
        </p:grpSpPr>
        <p:sp>
          <p:nvSpPr>
            <p:cNvPr id="26"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7"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8" name="Rectangle 13"/>
            <p:cNvSpPr>
              <a:spLocks noChangeArrowheads="1"/>
            </p:cNvSpPr>
            <p:nvPr/>
          </p:nvSpPr>
          <p:spPr bwMode="auto">
            <a:xfrm>
              <a:off x="65088" y="0"/>
              <a:ext cx="6432549"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تحمل المسئولية الكاملة لأخطائك </a:t>
              </a:r>
              <a:endParaRPr lang="zh-CN" altLang="en-US" sz="2400" b="1" dirty="0">
                <a:solidFill>
                  <a:srgbClr val="FFFFFF"/>
                </a:solidFill>
                <a:latin typeface="Microsoft YaHei" pitchFamily="34" charset="-122"/>
                <a:ea typeface="Microsoft YaHei" pitchFamily="34" charset="-122"/>
              </a:endParaRPr>
            </a:p>
          </p:txBody>
        </p:sp>
      </p:grpSp>
      <p:grpSp>
        <p:nvGrpSpPr>
          <p:cNvPr id="29" name="Group 6"/>
          <p:cNvGrpSpPr>
            <a:grpSpLocks/>
          </p:cNvGrpSpPr>
          <p:nvPr/>
        </p:nvGrpSpPr>
        <p:grpSpPr bwMode="auto">
          <a:xfrm>
            <a:off x="323528" y="2497460"/>
            <a:ext cx="4032448" cy="553542"/>
            <a:chOff x="0" y="-7442"/>
            <a:chExt cx="6562725" cy="553542"/>
          </a:xfrm>
        </p:grpSpPr>
        <p:grpSp>
          <p:nvGrpSpPr>
            <p:cNvPr id="30" name="Group 7"/>
            <p:cNvGrpSpPr>
              <a:grpSpLocks/>
            </p:cNvGrpSpPr>
            <p:nvPr/>
          </p:nvGrpSpPr>
          <p:grpSpPr bwMode="auto">
            <a:xfrm>
              <a:off x="0" y="0"/>
              <a:ext cx="6562725" cy="546100"/>
              <a:chOff x="0" y="0"/>
              <a:chExt cx="6561756" cy="546060"/>
            </a:xfrm>
          </p:grpSpPr>
          <p:sp>
            <p:nvSpPr>
              <p:cNvPr id="32"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3"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31" name="Rectangle 13"/>
            <p:cNvSpPr>
              <a:spLocks noChangeArrowheads="1"/>
            </p:cNvSpPr>
            <p:nvPr/>
          </p:nvSpPr>
          <p:spPr bwMode="auto">
            <a:xfrm>
              <a:off x="65088" y="-7442"/>
              <a:ext cx="6432549"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مجاملة الناس </a:t>
              </a:r>
              <a:endParaRPr lang="zh-CN" altLang="en-US" sz="2400" b="1" dirty="0">
                <a:solidFill>
                  <a:srgbClr val="FFFFFF"/>
                </a:solidFill>
              </a:endParaRPr>
            </a:p>
          </p:txBody>
        </p:sp>
      </p:grpSp>
      <p:grpSp>
        <p:nvGrpSpPr>
          <p:cNvPr id="34" name="Group 11"/>
          <p:cNvGrpSpPr>
            <a:grpSpLocks/>
          </p:cNvGrpSpPr>
          <p:nvPr/>
        </p:nvGrpSpPr>
        <p:grpSpPr bwMode="auto">
          <a:xfrm>
            <a:off x="323528" y="3361556"/>
            <a:ext cx="4032448" cy="562571"/>
            <a:chOff x="0" y="-16471"/>
            <a:chExt cx="6562725" cy="562571"/>
          </a:xfrm>
        </p:grpSpPr>
        <p:sp>
          <p:nvSpPr>
            <p:cNvPr id="35"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6"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37"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سامح وأطلق سراح الماضى </a:t>
              </a:r>
              <a:endParaRPr lang="zh-CN" altLang="en-US" sz="2400" b="1" dirty="0">
                <a:solidFill>
                  <a:srgbClr val="FFFFFF"/>
                </a:solidFill>
              </a:endParaRPr>
            </a:p>
          </p:txBody>
        </p:sp>
      </p:grpSp>
    </p:spTree>
    <p:extLst>
      <p:ext uri="{BB962C8B-B14F-4D97-AF65-F5344CB8AC3E}">
        <p14:creationId xmlns:p14="http://schemas.microsoft.com/office/powerpoint/2010/main" xmlns="" val="364908103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7170"/>
                                        </p:tgtEl>
                                        <p:attrNameLst>
                                          <p:attrName>style.visibility</p:attrName>
                                        </p:attrNameLst>
                                      </p:cBhvr>
                                      <p:to>
                                        <p:strVal val="visible"/>
                                      </p:to>
                                    </p:set>
                                    <p:anim calcmode="lin" valueType="num">
                                      <p:cBhvr>
                                        <p:cTn id="7" dur="600" fill="hold"/>
                                        <p:tgtEl>
                                          <p:spTgt spid="7170"/>
                                        </p:tgtEl>
                                        <p:attrNameLst>
                                          <p:attrName>ppt_w</p:attrName>
                                        </p:attrNameLst>
                                      </p:cBhvr>
                                      <p:tavLst>
                                        <p:tav tm="0">
                                          <p:val>
                                            <p:fltVal val="0"/>
                                          </p:val>
                                        </p:tav>
                                        <p:tav tm="100000">
                                          <p:val>
                                            <p:strVal val="#ppt_w"/>
                                          </p:val>
                                        </p:tav>
                                      </p:tavLst>
                                    </p:anim>
                                    <p:anim calcmode="lin" valueType="num">
                                      <p:cBhvr>
                                        <p:cTn id="8" dur="600" fill="hold"/>
                                        <p:tgtEl>
                                          <p:spTgt spid="7170"/>
                                        </p:tgtEl>
                                        <p:attrNameLst>
                                          <p:attrName>ppt_h</p:attrName>
                                        </p:attrNameLst>
                                      </p:cBhvr>
                                      <p:tavLst>
                                        <p:tav tm="0">
                                          <p:val>
                                            <p:fltVal val="0"/>
                                          </p:val>
                                        </p:tav>
                                        <p:tav tm="100000">
                                          <p:val>
                                            <p:strVal val="#ppt_h"/>
                                          </p:val>
                                        </p:tav>
                                      </p:tavLst>
                                    </p:anim>
                                    <p:anim calcmode="lin" valueType="num">
                                      <p:cBhvr>
                                        <p:cTn id="9" dur="600" fill="hold"/>
                                        <p:tgtEl>
                                          <p:spTgt spid="7170"/>
                                        </p:tgtEl>
                                        <p:attrNameLst>
                                          <p:attrName>style.rotation</p:attrName>
                                        </p:attrNameLst>
                                      </p:cBhvr>
                                      <p:tavLst>
                                        <p:tav tm="0">
                                          <p:val>
                                            <p:fltVal val="90"/>
                                          </p:val>
                                        </p:tav>
                                        <p:tav tm="100000">
                                          <p:val>
                                            <p:fltVal val="0"/>
                                          </p:val>
                                        </p:tav>
                                      </p:tavLst>
                                    </p:anim>
                                    <p:animEffect transition="in" filter="fade">
                                      <p:cBhvr>
                                        <p:cTn id="10" dur="600"/>
                                        <p:tgtEl>
                                          <p:spTgt spid="717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7174"/>
                                        </p:tgtEl>
                                        <p:attrNameLst>
                                          <p:attrName>style.visibility</p:attrName>
                                        </p:attrNameLst>
                                      </p:cBhvr>
                                      <p:to>
                                        <p:strVal val="visible"/>
                                      </p:to>
                                    </p:set>
                                    <p:anim calcmode="lin" valueType="num">
                                      <p:cBhvr>
                                        <p:cTn id="15" dur="600" fill="hold"/>
                                        <p:tgtEl>
                                          <p:spTgt spid="7174"/>
                                        </p:tgtEl>
                                        <p:attrNameLst>
                                          <p:attrName>ppt_w</p:attrName>
                                        </p:attrNameLst>
                                      </p:cBhvr>
                                      <p:tavLst>
                                        <p:tav tm="0">
                                          <p:val>
                                            <p:fltVal val="0"/>
                                          </p:val>
                                        </p:tav>
                                        <p:tav tm="100000">
                                          <p:val>
                                            <p:strVal val="#ppt_w"/>
                                          </p:val>
                                        </p:tav>
                                      </p:tavLst>
                                    </p:anim>
                                    <p:anim calcmode="lin" valueType="num">
                                      <p:cBhvr>
                                        <p:cTn id="16" dur="600" fill="hold"/>
                                        <p:tgtEl>
                                          <p:spTgt spid="7174"/>
                                        </p:tgtEl>
                                        <p:attrNameLst>
                                          <p:attrName>ppt_h</p:attrName>
                                        </p:attrNameLst>
                                      </p:cBhvr>
                                      <p:tavLst>
                                        <p:tav tm="0">
                                          <p:val>
                                            <p:fltVal val="0"/>
                                          </p:val>
                                        </p:tav>
                                        <p:tav tm="100000">
                                          <p:val>
                                            <p:strVal val="#ppt_h"/>
                                          </p:val>
                                        </p:tav>
                                      </p:tavLst>
                                    </p:anim>
                                    <p:anim calcmode="lin" valueType="num">
                                      <p:cBhvr>
                                        <p:cTn id="17" dur="600" fill="hold"/>
                                        <p:tgtEl>
                                          <p:spTgt spid="7174"/>
                                        </p:tgtEl>
                                        <p:attrNameLst>
                                          <p:attrName>style.rotation</p:attrName>
                                        </p:attrNameLst>
                                      </p:cBhvr>
                                      <p:tavLst>
                                        <p:tav tm="0">
                                          <p:val>
                                            <p:fltVal val="90"/>
                                          </p:val>
                                        </p:tav>
                                        <p:tav tm="100000">
                                          <p:val>
                                            <p:fltVal val="0"/>
                                          </p:val>
                                        </p:tav>
                                      </p:tavLst>
                                    </p:anim>
                                    <p:animEffect transition="in" filter="fade">
                                      <p:cBhvr>
                                        <p:cTn id="18" dur="600"/>
                                        <p:tgtEl>
                                          <p:spTgt spid="717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7179"/>
                                        </p:tgtEl>
                                        <p:attrNameLst>
                                          <p:attrName>style.visibility</p:attrName>
                                        </p:attrNameLst>
                                      </p:cBhvr>
                                      <p:to>
                                        <p:strVal val="visible"/>
                                      </p:to>
                                    </p:set>
                                    <p:anim calcmode="lin" valueType="num">
                                      <p:cBhvr>
                                        <p:cTn id="23" dur="600" fill="hold"/>
                                        <p:tgtEl>
                                          <p:spTgt spid="7179"/>
                                        </p:tgtEl>
                                        <p:attrNameLst>
                                          <p:attrName>ppt_w</p:attrName>
                                        </p:attrNameLst>
                                      </p:cBhvr>
                                      <p:tavLst>
                                        <p:tav tm="0">
                                          <p:val>
                                            <p:fltVal val="0"/>
                                          </p:val>
                                        </p:tav>
                                        <p:tav tm="100000">
                                          <p:val>
                                            <p:strVal val="#ppt_w"/>
                                          </p:val>
                                        </p:tav>
                                      </p:tavLst>
                                    </p:anim>
                                    <p:anim calcmode="lin" valueType="num">
                                      <p:cBhvr>
                                        <p:cTn id="24" dur="600" fill="hold"/>
                                        <p:tgtEl>
                                          <p:spTgt spid="7179"/>
                                        </p:tgtEl>
                                        <p:attrNameLst>
                                          <p:attrName>ppt_h</p:attrName>
                                        </p:attrNameLst>
                                      </p:cBhvr>
                                      <p:tavLst>
                                        <p:tav tm="0">
                                          <p:val>
                                            <p:fltVal val="0"/>
                                          </p:val>
                                        </p:tav>
                                        <p:tav tm="100000">
                                          <p:val>
                                            <p:strVal val="#ppt_h"/>
                                          </p:val>
                                        </p:tav>
                                      </p:tavLst>
                                    </p:anim>
                                    <p:anim calcmode="lin" valueType="num">
                                      <p:cBhvr>
                                        <p:cTn id="25" dur="600" fill="hold"/>
                                        <p:tgtEl>
                                          <p:spTgt spid="7179"/>
                                        </p:tgtEl>
                                        <p:attrNameLst>
                                          <p:attrName>style.rotation</p:attrName>
                                        </p:attrNameLst>
                                      </p:cBhvr>
                                      <p:tavLst>
                                        <p:tav tm="0">
                                          <p:val>
                                            <p:fltVal val="90"/>
                                          </p:val>
                                        </p:tav>
                                        <p:tav tm="100000">
                                          <p:val>
                                            <p:fltVal val="0"/>
                                          </p:val>
                                        </p:tav>
                                      </p:tavLst>
                                    </p:anim>
                                    <p:animEffect transition="in" filter="fade">
                                      <p:cBhvr>
                                        <p:cTn id="26" dur="600"/>
                                        <p:tgtEl>
                                          <p:spTgt spid="7179"/>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25"/>
                                        </p:tgtEl>
                                        <p:attrNameLst>
                                          <p:attrName>style.visibility</p:attrName>
                                        </p:attrNameLst>
                                      </p:cBhvr>
                                      <p:to>
                                        <p:strVal val="visible"/>
                                      </p:to>
                                    </p:set>
                                    <p:anim calcmode="lin" valueType="num">
                                      <p:cBhvr>
                                        <p:cTn id="31" dur="600" fill="hold"/>
                                        <p:tgtEl>
                                          <p:spTgt spid="25"/>
                                        </p:tgtEl>
                                        <p:attrNameLst>
                                          <p:attrName>ppt_w</p:attrName>
                                        </p:attrNameLst>
                                      </p:cBhvr>
                                      <p:tavLst>
                                        <p:tav tm="0">
                                          <p:val>
                                            <p:fltVal val="0"/>
                                          </p:val>
                                        </p:tav>
                                        <p:tav tm="100000">
                                          <p:val>
                                            <p:strVal val="#ppt_w"/>
                                          </p:val>
                                        </p:tav>
                                      </p:tavLst>
                                    </p:anim>
                                    <p:anim calcmode="lin" valueType="num">
                                      <p:cBhvr>
                                        <p:cTn id="32" dur="600" fill="hold"/>
                                        <p:tgtEl>
                                          <p:spTgt spid="25"/>
                                        </p:tgtEl>
                                        <p:attrNameLst>
                                          <p:attrName>ppt_h</p:attrName>
                                        </p:attrNameLst>
                                      </p:cBhvr>
                                      <p:tavLst>
                                        <p:tav tm="0">
                                          <p:val>
                                            <p:fltVal val="0"/>
                                          </p:val>
                                        </p:tav>
                                        <p:tav tm="100000">
                                          <p:val>
                                            <p:strVal val="#ppt_h"/>
                                          </p:val>
                                        </p:tav>
                                      </p:tavLst>
                                    </p:anim>
                                    <p:anim calcmode="lin" valueType="num">
                                      <p:cBhvr>
                                        <p:cTn id="33" dur="600" fill="hold"/>
                                        <p:tgtEl>
                                          <p:spTgt spid="25"/>
                                        </p:tgtEl>
                                        <p:attrNameLst>
                                          <p:attrName>style.rotation</p:attrName>
                                        </p:attrNameLst>
                                      </p:cBhvr>
                                      <p:tavLst>
                                        <p:tav tm="0">
                                          <p:val>
                                            <p:fltVal val="90"/>
                                          </p:val>
                                        </p:tav>
                                        <p:tav tm="100000">
                                          <p:val>
                                            <p:fltVal val="0"/>
                                          </p:val>
                                        </p:tav>
                                      </p:tavLst>
                                    </p:anim>
                                    <p:animEffect transition="in" filter="fade">
                                      <p:cBhvr>
                                        <p:cTn id="34" dur="6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iterate type="lt">
                                    <p:tmPct val="5000"/>
                                  </p:iterate>
                                  <p:childTnLst>
                                    <p:set>
                                      <p:cBhvr>
                                        <p:cTn id="38" dur="1" fill="hold">
                                          <p:stCondLst>
                                            <p:cond delay="0"/>
                                          </p:stCondLst>
                                        </p:cTn>
                                        <p:tgtEl>
                                          <p:spTgt spid="29"/>
                                        </p:tgtEl>
                                        <p:attrNameLst>
                                          <p:attrName>style.visibility</p:attrName>
                                        </p:attrNameLst>
                                      </p:cBhvr>
                                      <p:to>
                                        <p:strVal val="visible"/>
                                      </p:to>
                                    </p:set>
                                    <p:anim calcmode="lin" valueType="num">
                                      <p:cBhvr>
                                        <p:cTn id="39" dur="600" fill="hold"/>
                                        <p:tgtEl>
                                          <p:spTgt spid="29"/>
                                        </p:tgtEl>
                                        <p:attrNameLst>
                                          <p:attrName>ppt_w</p:attrName>
                                        </p:attrNameLst>
                                      </p:cBhvr>
                                      <p:tavLst>
                                        <p:tav tm="0">
                                          <p:val>
                                            <p:fltVal val="0"/>
                                          </p:val>
                                        </p:tav>
                                        <p:tav tm="100000">
                                          <p:val>
                                            <p:strVal val="#ppt_w"/>
                                          </p:val>
                                        </p:tav>
                                      </p:tavLst>
                                    </p:anim>
                                    <p:anim calcmode="lin" valueType="num">
                                      <p:cBhvr>
                                        <p:cTn id="40" dur="600" fill="hold"/>
                                        <p:tgtEl>
                                          <p:spTgt spid="29"/>
                                        </p:tgtEl>
                                        <p:attrNameLst>
                                          <p:attrName>ppt_h</p:attrName>
                                        </p:attrNameLst>
                                      </p:cBhvr>
                                      <p:tavLst>
                                        <p:tav tm="0">
                                          <p:val>
                                            <p:fltVal val="0"/>
                                          </p:val>
                                        </p:tav>
                                        <p:tav tm="100000">
                                          <p:val>
                                            <p:strVal val="#ppt_h"/>
                                          </p:val>
                                        </p:tav>
                                      </p:tavLst>
                                    </p:anim>
                                    <p:anim calcmode="lin" valueType="num">
                                      <p:cBhvr>
                                        <p:cTn id="41" dur="600" fill="hold"/>
                                        <p:tgtEl>
                                          <p:spTgt spid="29"/>
                                        </p:tgtEl>
                                        <p:attrNameLst>
                                          <p:attrName>style.rotation</p:attrName>
                                        </p:attrNameLst>
                                      </p:cBhvr>
                                      <p:tavLst>
                                        <p:tav tm="0">
                                          <p:val>
                                            <p:fltVal val="90"/>
                                          </p:val>
                                        </p:tav>
                                        <p:tav tm="100000">
                                          <p:val>
                                            <p:fltVal val="0"/>
                                          </p:val>
                                        </p:tav>
                                      </p:tavLst>
                                    </p:anim>
                                    <p:animEffect transition="in" filter="fade">
                                      <p:cBhvr>
                                        <p:cTn id="42" dur="6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iterate type="lt">
                                    <p:tmPct val="5000"/>
                                  </p:iterate>
                                  <p:childTnLst>
                                    <p:set>
                                      <p:cBhvr>
                                        <p:cTn id="46" dur="1" fill="hold">
                                          <p:stCondLst>
                                            <p:cond delay="0"/>
                                          </p:stCondLst>
                                        </p:cTn>
                                        <p:tgtEl>
                                          <p:spTgt spid="34"/>
                                        </p:tgtEl>
                                        <p:attrNameLst>
                                          <p:attrName>style.visibility</p:attrName>
                                        </p:attrNameLst>
                                      </p:cBhvr>
                                      <p:to>
                                        <p:strVal val="visible"/>
                                      </p:to>
                                    </p:set>
                                    <p:anim calcmode="lin" valueType="num">
                                      <p:cBhvr>
                                        <p:cTn id="47" dur="600" fill="hold"/>
                                        <p:tgtEl>
                                          <p:spTgt spid="34"/>
                                        </p:tgtEl>
                                        <p:attrNameLst>
                                          <p:attrName>ppt_w</p:attrName>
                                        </p:attrNameLst>
                                      </p:cBhvr>
                                      <p:tavLst>
                                        <p:tav tm="0">
                                          <p:val>
                                            <p:fltVal val="0"/>
                                          </p:val>
                                        </p:tav>
                                        <p:tav tm="100000">
                                          <p:val>
                                            <p:strVal val="#ppt_w"/>
                                          </p:val>
                                        </p:tav>
                                      </p:tavLst>
                                    </p:anim>
                                    <p:anim calcmode="lin" valueType="num">
                                      <p:cBhvr>
                                        <p:cTn id="48" dur="600" fill="hold"/>
                                        <p:tgtEl>
                                          <p:spTgt spid="34"/>
                                        </p:tgtEl>
                                        <p:attrNameLst>
                                          <p:attrName>ppt_h</p:attrName>
                                        </p:attrNameLst>
                                      </p:cBhvr>
                                      <p:tavLst>
                                        <p:tav tm="0">
                                          <p:val>
                                            <p:fltVal val="0"/>
                                          </p:val>
                                        </p:tav>
                                        <p:tav tm="100000">
                                          <p:val>
                                            <p:strVal val="#ppt_h"/>
                                          </p:val>
                                        </p:tav>
                                      </p:tavLst>
                                    </p:anim>
                                    <p:anim calcmode="lin" valueType="num">
                                      <p:cBhvr>
                                        <p:cTn id="49" dur="600" fill="hold"/>
                                        <p:tgtEl>
                                          <p:spTgt spid="34"/>
                                        </p:tgtEl>
                                        <p:attrNameLst>
                                          <p:attrName>style.rotation</p:attrName>
                                        </p:attrNameLst>
                                      </p:cBhvr>
                                      <p:tavLst>
                                        <p:tav tm="0">
                                          <p:val>
                                            <p:fltVal val="90"/>
                                          </p:val>
                                        </p:tav>
                                        <p:tav tm="100000">
                                          <p:val>
                                            <p:fltVal val="0"/>
                                          </p:val>
                                        </p:tav>
                                      </p:tavLst>
                                    </p:anim>
                                    <p:animEffect transition="in" filter="fade">
                                      <p:cBhvr>
                                        <p:cTn id="50" dur="6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259632" y="1633364"/>
            <a:ext cx="6264696"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50000"/>
              </a:lnSpc>
            </a:pPr>
            <a:r>
              <a:rPr lang="ar-EG" sz="3200" b="1" dirty="0">
                <a:solidFill>
                  <a:schemeClr val="tx1"/>
                </a:solidFill>
                <a:latin typeface="Arial" pitchFamily="34" charset="0"/>
                <a:ea typeface="SimSun" pitchFamily="2" charset="-122"/>
              </a:rPr>
              <a:t>خطة لكى تكون نظرتك للأشياء سليمة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361599106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أستقيظ صباحا وأنت سعيد </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احتفظ بابتسامة جذابة على وجهك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كن البادئ بالتحية والسلام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كن منصتا جيداً </a:t>
              </a:r>
              <a:endParaRPr lang="zh-CN" altLang="en-US" sz="2400" b="1" dirty="0">
                <a:solidFill>
                  <a:srgbClr val="FFFFFF"/>
                </a:solidFill>
              </a:endParaRPr>
            </a:p>
          </p:txBody>
        </p:sp>
      </p:grpSp>
    </p:spTree>
    <p:extLst>
      <p:ext uri="{BB962C8B-B14F-4D97-AF65-F5344CB8AC3E}">
        <p14:creationId xmlns:p14="http://schemas.microsoft.com/office/powerpoint/2010/main" xmlns="" val="226699735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27"/>
                                        </p:tgtEl>
                                        <p:attrNameLst>
                                          <p:attrName>style.visibility</p:attrName>
                                        </p:attrNameLst>
                                      </p:cBhvr>
                                      <p:to>
                                        <p:strVal val="visible"/>
                                      </p:to>
                                    </p:set>
                                    <p:anim calcmode="lin" valueType="num">
                                      <p:cBhvr>
                                        <p:cTn id="31" dur="600" fill="hold"/>
                                        <p:tgtEl>
                                          <p:spTgt spid="27"/>
                                        </p:tgtEl>
                                        <p:attrNameLst>
                                          <p:attrName>ppt_w</p:attrName>
                                        </p:attrNameLst>
                                      </p:cBhvr>
                                      <p:tavLst>
                                        <p:tav tm="0">
                                          <p:val>
                                            <p:fltVal val="0"/>
                                          </p:val>
                                        </p:tav>
                                        <p:tav tm="100000">
                                          <p:val>
                                            <p:strVal val="#ppt_w"/>
                                          </p:val>
                                        </p:tav>
                                      </p:tavLst>
                                    </p:anim>
                                    <p:anim calcmode="lin" valueType="num">
                                      <p:cBhvr>
                                        <p:cTn id="32" dur="600" fill="hold"/>
                                        <p:tgtEl>
                                          <p:spTgt spid="27"/>
                                        </p:tgtEl>
                                        <p:attrNameLst>
                                          <p:attrName>ppt_h</p:attrName>
                                        </p:attrNameLst>
                                      </p:cBhvr>
                                      <p:tavLst>
                                        <p:tav tm="0">
                                          <p:val>
                                            <p:fltVal val="0"/>
                                          </p:val>
                                        </p:tav>
                                        <p:tav tm="100000">
                                          <p:val>
                                            <p:strVal val="#ppt_h"/>
                                          </p:val>
                                        </p:tav>
                                      </p:tavLst>
                                    </p:anim>
                                    <p:anim calcmode="lin" valueType="num">
                                      <p:cBhvr>
                                        <p:cTn id="33" dur="600" fill="hold"/>
                                        <p:tgtEl>
                                          <p:spTgt spid="27"/>
                                        </p:tgtEl>
                                        <p:attrNameLst>
                                          <p:attrName>style.rotation</p:attrName>
                                        </p:attrNameLst>
                                      </p:cBhvr>
                                      <p:tavLst>
                                        <p:tav tm="0">
                                          <p:val>
                                            <p:fltVal val="90"/>
                                          </p:val>
                                        </p:tav>
                                        <p:tav tm="100000">
                                          <p:val>
                                            <p:fltVal val="0"/>
                                          </p:val>
                                        </p:tav>
                                      </p:tavLst>
                                    </p:anim>
                                    <p:animEffect transition="in" filter="fade">
                                      <p:cBhvr>
                                        <p:cTn id="34"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خاطب الناس بأسمائهم </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تعامل مع كل إنسان على أنه أهم شخص فى الوجود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أبدأ بالمجاملة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دون تواريخ ميلاد المحيطون بك </a:t>
              </a:r>
              <a:endParaRPr lang="zh-CN" altLang="en-US" sz="2400" b="1" dirty="0">
                <a:solidFill>
                  <a:srgbClr val="FFFFFF"/>
                </a:solidFill>
              </a:endParaRPr>
            </a:p>
          </p:txBody>
        </p:sp>
      </p:grpSp>
    </p:spTree>
    <p:extLst>
      <p:ext uri="{BB962C8B-B14F-4D97-AF65-F5344CB8AC3E}">
        <p14:creationId xmlns:p14="http://schemas.microsoft.com/office/powerpoint/2010/main" xmlns="" val="240195166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27"/>
                                        </p:tgtEl>
                                        <p:attrNameLst>
                                          <p:attrName>style.visibility</p:attrName>
                                        </p:attrNameLst>
                                      </p:cBhvr>
                                      <p:to>
                                        <p:strVal val="visible"/>
                                      </p:to>
                                    </p:set>
                                    <p:anim calcmode="lin" valueType="num">
                                      <p:cBhvr>
                                        <p:cTn id="31" dur="600" fill="hold"/>
                                        <p:tgtEl>
                                          <p:spTgt spid="27"/>
                                        </p:tgtEl>
                                        <p:attrNameLst>
                                          <p:attrName>ppt_w</p:attrName>
                                        </p:attrNameLst>
                                      </p:cBhvr>
                                      <p:tavLst>
                                        <p:tav tm="0">
                                          <p:val>
                                            <p:fltVal val="0"/>
                                          </p:val>
                                        </p:tav>
                                        <p:tav tm="100000">
                                          <p:val>
                                            <p:strVal val="#ppt_w"/>
                                          </p:val>
                                        </p:tav>
                                      </p:tavLst>
                                    </p:anim>
                                    <p:anim calcmode="lin" valueType="num">
                                      <p:cBhvr>
                                        <p:cTn id="32" dur="600" fill="hold"/>
                                        <p:tgtEl>
                                          <p:spTgt spid="27"/>
                                        </p:tgtEl>
                                        <p:attrNameLst>
                                          <p:attrName>ppt_h</p:attrName>
                                        </p:attrNameLst>
                                      </p:cBhvr>
                                      <p:tavLst>
                                        <p:tav tm="0">
                                          <p:val>
                                            <p:fltVal val="0"/>
                                          </p:val>
                                        </p:tav>
                                        <p:tav tm="100000">
                                          <p:val>
                                            <p:strVal val="#ppt_h"/>
                                          </p:val>
                                        </p:tav>
                                      </p:tavLst>
                                    </p:anim>
                                    <p:anim calcmode="lin" valueType="num">
                                      <p:cBhvr>
                                        <p:cTn id="33" dur="600" fill="hold"/>
                                        <p:tgtEl>
                                          <p:spTgt spid="27"/>
                                        </p:tgtEl>
                                        <p:attrNameLst>
                                          <p:attrName>style.rotation</p:attrName>
                                        </p:attrNameLst>
                                      </p:cBhvr>
                                      <p:tavLst>
                                        <p:tav tm="0">
                                          <p:val>
                                            <p:fltVal val="90"/>
                                          </p:val>
                                        </p:tav>
                                        <p:tav tm="100000">
                                          <p:val>
                                            <p:fltVal val="0"/>
                                          </p:val>
                                        </p:tav>
                                      </p:tavLst>
                                    </p:anim>
                                    <p:animEffect transition="in" filter="fade">
                                      <p:cBhvr>
                                        <p:cTn id="34"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قم بإعداد المفاجأة لشريك حياتك </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كن السبب فى أن يبتسم أحد كل يوم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كن دائم العطاء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سامح نفسك وسامح الآخرين </a:t>
              </a:r>
              <a:endParaRPr lang="zh-CN" altLang="en-US" sz="2400" b="1" dirty="0">
                <a:solidFill>
                  <a:srgbClr val="FFFFFF"/>
                </a:solidFill>
              </a:endParaRPr>
            </a:p>
          </p:txBody>
        </p:sp>
      </p:grpSp>
    </p:spTree>
    <p:extLst>
      <p:ext uri="{BB962C8B-B14F-4D97-AF65-F5344CB8AC3E}">
        <p14:creationId xmlns:p14="http://schemas.microsoft.com/office/powerpoint/2010/main" xmlns="" val="12025701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27"/>
                                        </p:tgtEl>
                                        <p:attrNameLst>
                                          <p:attrName>style.visibility</p:attrName>
                                        </p:attrNameLst>
                                      </p:cBhvr>
                                      <p:to>
                                        <p:strVal val="visible"/>
                                      </p:to>
                                    </p:set>
                                    <p:anim calcmode="lin" valueType="num">
                                      <p:cBhvr>
                                        <p:cTn id="31" dur="600" fill="hold"/>
                                        <p:tgtEl>
                                          <p:spTgt spid="27"/>
                                        </p:tgtEl>
                                        <p:attrNameLst>
                                          <p:attrName>ppt_w</p:attrName>
                                        </p:attrNameLst>
                                      </p:cBhvr>
                                      <p:tavLst>
                                        <p:tav tm="0">
                                          <p:val>
                                            <p:fltVal val="0"/>
                                          </p:val>
                                        </p:tav>
                                        <p:tav tm="100000">
                                          <p:val>
                                            <p:strVal val="#ppt_w"/>
                                          </p:val>
                                        </p:tav>
                                      </p:tavLst>
                                    </p:anim>
                                    <p:anim calcmode="lin" valueType="num">
                                      <p:cBhvr>
                                        <p:cTn id="32" dur="600" fill="hold"/>
                                        <p:tgtEl>
                                          <p:spTgt spid="27"/>
                                        </p:tgtEl>
                                        <p:attrNameLst>
                                          <p:attrName>ppt_h</p:attrName>
                                        </p:attrNameLst>
                                      </p:cBhvr>
                                      <p:tavLst>
                                        <p:tav tm="0">
                                          <p:val>
                                            <p:fltVal val="0"/>
                                          </p:val>
                                        </p:tav>
                                        <p:tav tm="100000">
                                          <p:val>
                                            <p:strVal val="#ppt_h"/>
                                          </p:val>
                                        </p:tav>
                                      </p:tavLst>
                                    </p:anim>
                                    <p:anim calcmode="lin" valueType="num">
                                      <p:cBhvr>
                                        <p:cTn id="33" dur="600" fill="hold"/>
                                        <p:tgtEl>
                                          <p:spTgt spid="27"/>
                                        </p:tgtEl>
                                        <p:attrNameLst>
                                          <p:attrName>style.rotation</p:attrName>
                                        </p:attrNameLst>
                                      </p:cBhvr>
                                      <p:tavLst>
                                        <p:tav tm="0">
                                          <p:val>
                                            <p:fltVal val="90"/>
                                          </p:val>
                                        </p:tav>
                                        <p:tav tm="100000">
                                          <p:val>
                                            <p:fltVal val="0"/>
                                          </p:val>
                                        </p:tav>
                                      </p:tavLst>
                                    </p:anim>
                                    <p:animEffect transition="in" filter="fade">
                                      <p:cBhvr>
                                        <p:cTn id="34"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4photos.net/photo/29small_1205323008.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265212"/>
            <a:ext cx="9144000" cy="532169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899592" y="2137420"/>
            <a:ext cx="7272808" cy="1477328"/>
          </a:xfrm>
          <a:prstGeom prst="rect">
            <a:avLst/>
          </a:prstGeom>
        </p:spPr>
        <p:txBody>
          <a:bodyPr wrap="square">
            <a:spAutoFit/>
          </a:bodyPr>
          <a:lstStyle/>
          <a:p>
            <a:pPr algn="ctr" rtl="1"/>
            <a:r>
              <a:rPr lang="ar-EG" sz="3000" b="1" dirty="0">
                <a:solidFill>
                  <a:srgbClr val="002060"/>
                </a:solidFill>
                <a:latin typeface="Rod" pitchFamily="49" charset="-79"/>
              </a:rPr>
              <a:t>يظن بعض الناس أن الشعور بالسعادة هو نتيجة النجاح ولكن العكس هو الصحيح </a:t>
            </a:r>
            <a:r>
              <a:rPr lang="ar-EG" sz="3000" b="1" dirty="0" smtClean="0">
                <a:solidFill>
                  <a:srgbClr val="002060"/>
                </a:solidFill>
                <a:latin typeface="Rod" pitchFamily="49" charset="-79"/>
              </a:rPr>
              <a:t>حيث </a:t>
            </a:r>
            <a:r>
              <a:rPr lang="ar-EG" sz="3000" b="1" dirty="0" smtClean="0">
                <a:solidFill>
                  <a:srgbClr val="C00000"/>
                </a:solidFill>
                <a:latin typeface="Rod" pitchFamily="49" charset="-79"/>
              </a:rPr>
              <a:t>أن</a:t>
            </a:r>
            <a:r>
              <a:rPr lang="ar-EG" sz="3000" b="1" dirty="0" smtClean="0">
                <a:solidFill>
                  <a:srgbClr val="002060"/>
                </a:solidFill>
                <a:latin typeface="Rod" pitchFamily="49" charset="-79"/>
              </a:rPr>
              <a:t> </a:t>
            </a:r>
            <a:r>
              <a:rPr lang="ar-EG" sz="3000" b="1" dirty="0">
                <a:solidFill>
                  <a:srgbClr val="C00000"/>
                </a:solidFill>
                <a:latin typeface="Rod" pitchFamily="49" charset="-79"/>
              </a:rPr>
              <a:t>النجاح هو نتيجة الشعور بالسعادة </a:t>
            </a:r>
          </a:p>
        </p:txBody>
      </p:sp>
    </p:spTree>
    <p:extLst>
      <p:ext uri="{BB962C8B-B14F-4D97-AF65-F5344CB8AC3E}">
        <p14:creationId xmlns:p14="http://schemas.microsoft.com/office/powerpoint/2010/main" xmlns="" val="32775950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كيف تغير الشعور بالعواطف السلبية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2222921"/>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قم بملاحظتها </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3087017"/>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قم بإلغائها </a:t>
              </a:r>
              <a:endParaRPr lang="zh-CN" altLang="en-US" sz="2400" b="1" dirty="0">
                <a:solidFill>
                  <a:srgbClr val="FFFFFF"/>
                </a:solidFill>
              </a:endParaRPr>
            </a:p>
          </p:txBody>
        </p:sp>
      </p:grpSp>
      <p:grpSp>
        <p:nvGrpSpPr>
          <p:cNvPr id="23" name="Group 11"/>
          <p:cNvGrpSpPr>
            <a:grpSpLocks/>
          </p:cNvGrpSpPr>
          <p:nvPr/>
        </p:nvGrpSpPr>
        <p:grpSpPr bwMode="auto">
          <a:xfrm>
            <a:off x="1290638" y="3951113"/>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61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rPr>
                <a:t>قم باستبدالها بأن تتصرف فيها على فوراً واستبدالها بأحسيس السعادة </a:t>
              </a:r>
              <a:endParaRPr lang="zh-CN" altLang="en-US" sz="2200" b="1" dirty="0">
                <a:solidFill>
                  <a:srgbClr val="FFFFFF"/>
                </a:solidFill>
              </a:endParaRPr>
            </a:p>
          </p:txBody>
        </p:sp>
      </p:grpSp>
      <p:sp>
        <p:nvSpPr>
          <p:cNvPr id="2" name="Rectangle 1"/>
          <p:cNvSpPr/>
          <p:nvPr/>
        </p:nvSpPr>
        <p:spPr>
          <a:xfrm>
            <a:off x="755576" y="769268"/>
            <a:ext cx="8337624" cy="892552"/>
          </a:xfrm>
          <a:prstGeom prst="rect">
            <a:avLst/>
          </a:prstGeom>
        </p:spPr>
        <p:txBody>
          <a:bodyPr wrap="square">
            <a:spAutoFit/>
          </a:bodyPr>
          <a:lstStyle/>
          <a:p>
            <a:pPr algn="justLow" rtl="1"/>
            <a:r>
              <a:rPr lang="ar-EG" sz="2600" b="1" dirty="0">
                <a:solidFill>
                  <a:srgbClr val="002060"/>
                </a:solidFill>
              </a:rPr>
              <a:t>أسال نفسك هل هى هذه العاطفة مفيدة أم ضارة ؛ هل ستساعدني على التقدم </a:t>
            </a:r>
            <a:r>
              <a:rPr lang="ar-EG" sz="2600" b="1" dirty="0" smtClean="0">
                <a:solidFill>
                  <a:srgbClr val="002060"/>
                </a:solidFill>
              </a:rPr>
              <a:t>وتحقيق </a:t>
            </a:r>
            <a:r>
              <a:rPr lang="ar-EG" sz="2600" b="1" dirty="0">
                <a:solidFill>
                  <a:srgbClr val="002060"/>
                </a:solidFill>
              </a:rPr>
              <a:t>أهدافى </a:t>
            </a:r>
          </a:p>
        </p:txBody>
      </p:sp>
    </p:spTree>
    <p:extLst>
      <p:ext uri="{BB962C8B-B14F-4D97-AF65-F5344CB8AC3E}">
        <p14:creationId xmlns:p14="http://schemas.microsoft.com/office/powerpoint/2010/main" xmlns="" val="14505002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المبادئ الأربعة للسعادة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الهدوء النفسى الداخلى </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الصحة السليمة والطاقة العالية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الحب والعلاقات الطيبة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تحقيق الذات </a:t>
              </a:r>
              <a:endParaRPr lang="zh-CN" altLang="en-US" sz="2400" b="1" dirty="0">
                <a:solidFill>
                  <a:srgbClr val="FFFFFF"/>
                </a:solidFill>
              </a:endParaRPr>
            </a:p>
          </p:txBody>
        </p:sp>
      </p:grpSp>
    </p:spTree>
    <p:extLst>
      <p:ext uri="{BB962C8B-B14F-4D97-AF65-F5344CB8AC3E}">
        <p14:creationId xmlns:p14="http://schemas.microsoft.com/office/powerpoint/2010/main" xmlns="" val="145094848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3"/>
          <p:cNvSpPr>
            <a:spLocks noChangeArrowheads="1"/>
          </p:cNvSpPr>
          <p:nvPr/>
        </p:nvSpPr>
        <p:spPr bwMode="auto">
          <a:xfrm>
            <a:off x="2946822" y="1070571"/>
            <a:ext cx="3281362"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8195" name="Group 3"/>
          <p:cNvGrpSpPr>
            <a:grpSpLocks/>
          </p:cNvGrpSpPr>
          <p:nvPr/>
        </p:nvGrpSpPr>
        <p:grpSpPr bwMode="auto">
          <a:xfrm>
            <a:off x="2946822" y="841276"/>
            <a:ext cx="3216275" cy="545086"/>
            <a:chOff x="1" y="-37207"/>
            <a:chExt cx="6432552" cy="545086"/>
          </a:xfrm>
        </p:grpSpPr>
        <p:sp>
          <p:nvSpPr>
            <p:cNvPr id="7173" name="AutoShape 3"/>
            <p:cNvSpPr>
              <a:spLocks noChangeArrowheads="1"/>
            </p:cNvSpPr>
            <p:nvPr/>
          </p:nvSpPr>
          <p:spPr bwMode="auto">
            <a:xfrm>
              <a:off x="1" y="0"/>
              <a:ext cx="6432552"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7174" name="Rectangle 13"/>
            <p:cNvSpPr>
              <a:spLocks noChangeArrowheads="1"/>
            </p:cNvSpPr>
            <p:nvPr/>
          </p:nvSpPr>
          <p:spPr bwMode="auto">
            <a:xfrm>
              <a:off x="288029" y="-37207"/>
              <a:ext cx="6144520" cy="5450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700" b="1" dirty="0">
                  <a:solidFill>
                    <a:schemeClr val="bg1"/>
                  </a:solidFill>
                </a:rPr>
                <a:t>تحركات الجسم </a:t>
              </a:r>
              <a:endParaRPr lang="zh-CN" altLang="en-US" sz="2700" b="1" dirty="0">
                <a:solidFill>
                  <a:schemeClr val="bg1"/>
                </a:solidFill>
              </a:endParaRPr>
            </a:p>
          </p:txBody>
        </p:sp>
      </p:grpSp>
      <p:sp>
        <p:nvSpPr>
          <p:cNvPr id="8198" name="TextBox 13"/>
          <p:cNvSpPr txBox="1">
            <a:spLocks noChangeArrowheads="1"/>
          </p:cNvSpPr>
          <p:nvPr/>
        </p:nvSpPr>
        <p:spPr bwMode="auto">
          <a:xfrm>
            <a:off x="1907704" y="-84138"/>
            <a:ext cx="7185496" cy="683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وصفة تحويل الأحاسيس السلبية الى إيجابية فى الحال </a:t>
            </a:r>
            <a:endParaRPr lang="zh-CN" altLang="en-US" sz="3200" b="1" dirty="0">
              <a:solidFill>
                <a:srgbClr val="002060"/>
              </a:solidFill>
              <a:latin typeface="Microsoft YaHei" pitchFamily="34" charset="-122"/>
              <a:ea typeface="Microsoft YaHei" pitchFamily="34" charset="-122"/>
            </a:endParaRPr>
          </a:p>
        </p:txBody>
      </p:sp>
      <p:sp>
        <p:nvSpPr>
          <p:cNvPr id="2" name="Rounded Rectangle 1"/>
          <p:cNvSpPr/>
          <p:nvPr/>
        </p:nvSpPr>
        <p:spPr bwMode="auto">
          <a:xfrm>
            <a:off x="395536" y="1561356"/>
            <a:ext cx="8424936" cy="64807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200" b="1" dirty="0"/>
              <a:t>ارفع كتفك ورأسك لأعلى وتنفس بقوة وضم قبضة يدك كما يفعل الملاكمون وردد أنا قوى </a:t>
            </a:r>
            <a:endParaRPr kumimoji="0" lang="ar-EG" sz="2200" b="1" i="0" u="none" strike="noStrike" cap="none" normalizeH="0" baseline="0" dirty="0" smtClean="0">
              <a:ln>
                <a:noFill/>
              </a:ln>
              <a:solidFill>
                <a:schemeClr val="tx1"/>
              </a:solidFill>
              <a:effectLst/>
            </a:endParaRPr>
          </a:p>
        </p:txBody>
      </p:sp>
      <p:sp>
        <p:nvSpPr>
          <p:cNvPr id="8" name="AutoShape 3"/>
          <p:cNvSpPr>
            <a:spLocks noChangeArrowheads="1"/>
          </p:cNvSpPr>
          <p:nvPr/>
        </p:nvSpPr>
        <p:spPr bwMode="auto">
          <a:xfrm>
            <a:off x="2946822" y="2582739"/>
            <a:ext cx="3281362"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9" name="Group 3"/>
          <p:cNvGrpSpPr>
            <a:grpSpLocks/>
          </p:cNvGrpSpPr>
          <p:nvPr/>
        </p:nvGrpSpPr>
        <p:grpSpPr bwMode="auto">
          <a:xfrm>
            <a:off x="2946822" y="2353444"/>
            <a:ext cx="3216275" cy="545086"/>
            <a:chOff x="1" y="-37207"/>
            <a:chExt cx="6432552" cy="545086"/>
          </a:xfrm>
        </p:grpSpPr>
        <p:sp>
          <p:nvSpPr>
            <p:cNvPr id="10" name="AutoShape 3"/>
            <p:cNvSpPr>
              <a:spLocks noChangeArrowheads="1"/>
            </p:cNvSpPr>
            <p:nvPr/>
          </p:nvSpPr>
          <p:spPr bwMode="auto">
            <a:xfrm>
              <a:off x="1" y="0"/>
              <a:ext cx="6432552"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1" name="Rectangle 13"/>
            <p:cNvSpPr>
              <a:spLocks noChangeArrowheads="1"/>
            </p:cNvSpPr>
            <p:nvPr/>
          </p:nvSpPr>
          <p:spPr bwMode="auto">
            <a:xfrm>
              <a:off x="288029" y="-37207"/>
              <a:ext cx="6144520" cy="5450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700" b="1" dirty="0">
                  <a:solidFill>
                    <a:schemeClr val="bg1"/>
                  </a:solidFill>
                </a:rPr>
                <a:t>تعبيرات الوجه </a:t>
              </a:r>
              <a:endParaRPr lang="zh-CN" altLang="en-US" sz="2700" b="1" dirty="0">
                <a:solidFill>
                  <a:schemeClr val="bg1"/>
                </a:solidFill>
              </a:endParaRPr>
            </a:p>
          </p:txBody>
        </p:sp>
      </p:grpSp>
      <p:sp>
        <p:nvSpPr>
          <p:cNvPr id="12" name="Rounded Rectangle 11"/>
          <p:cNvSpPr/>
          <p:nvPr/>
        </p:nvSpPr>
        <p:spPr bwMode="auto">
          <a:xfrm>
            <a:off x="395536" y="3073524"/>
            <a:ext cx="8424936" cy="64807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ارسم ابتسامة على وجهك واضحك بتذكر أحد المشاهد الساخرة </a:t>
            </a:r>
            <a:endParaRPr kumimoji="0" lang="ar-EG" sz="2400" b="1" i="0" u="none" strike="noStrike" cap="none" normalizeH="0" baseline="0" dirty="0" smtClean="0">
              <a:ln>
                <a:noFill/>
              </a:ln>
              <a:solidFill>
                <a:schemeClr val="tx1"/>
              </a:solidFill>
              <a:effectLst/>
            </a:endParaRPr>
          </a:p>
        </p:txBody>
      </p:sp>
      <p:sp>
        <p:nvSpPr>
          <p:cNvPr id="13" name="AutoShape 3"/>
          <p:cNvSpPr>
            <a:spLocks noChangeArrowheads="1"/>
          </p:cNvSpPr>
          <p:nvPr/>
        </p:nvSpPr>
        <p:spPr bwMode="auto">
          <a:xfrm>
            <a:off x="2946822" y="4022899"/>
            <a:ext cx="3281362"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14" name="Group 3"/>
          <p:cNvGrpSpPr>
            <a:grpSpLocks/>
          </p:cNvGrpSpPr>
          <p:nvPr/>
        </p:nvGrpSpPr>
        <p:grpSpPr bwMode="auto">
          <a:xfrm>
            <a:off x="2946822" y="3793604"/>
            <a:ext cx="3216275" cy="545086"/>
            <a:chOff x="1" y="-37207"/>
            <a:chExt cx="6432552" cy="545086"/>
          </a:xfrm>
        </p:grpSpPr>
        <p:sp>
          <p:nvSpPr>
            <p:cNvPr id="15" name="AutoShape 3"/>
            <p:cNvSpPr>
              <a:spLocks noChangeArrowheads="1"/>
            </p:cNvSpPr>
            <p:nvPr/>
          </p:nvSpPr>
          <p:spPr bwMode="auto">
            <a:xfrm>
              <a:off x="1" y="0"/>
              <a:ext cx="6432552"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16" name="Rectangle 13"/>
            <p:cNvSpPr>
              <a:spLocks noChangeArrowheads="1"/>
            </p:cNvSpPr>
            <p:nvPr/>
          </p:nvSpPr>
          <p:spPr bwMode="auto">
            <a:xfrm>
              <a:off x="288029" y="-37207"/>
              <a:ext cx="6144520" cy="5450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700" b="1" dirty="0">
                  <a:solidFill>
                    <a:schemeClr val="bg1"/>
                  </a:solidFill>
                </a:rPr>
                <a:t>التمثيل الداخلى </a:t>
              </a:r>
              <a:endParaRPr lang="zh-CN" altLang="en-US" sz="2700" b="1" dirty="0">
                <a:solidFill>
                  <a:schemeClr val="bg1"/>
                </a:solidFill>
              </a:endParaRPr>
            </a:p>
          </p:txBody>
        </p:sp>
      </p:grpSp>
      <p:sp>
        <p:nvSpPr>
          <p:cNvPr id="17" name="Rounded Rectangle 16"/>
          <p:cNvSpPr/>
          <p:nvPr/>
        </p:nvSpPr>
        <p:spPr bwMode="auto">
          <a:xfrm>
            <a:off x="395536" y="4513684"/>
            <a:ext cx="8424936" cy="64807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تخيل شكل الشخص الذى يضايقك بصورة هزلية مثل تخيل أذناه طويلة مثل </a:t>
            </a:r>
            <a:r>
              <a:rPr lang="ar-EG" sz="2400" b="1" dirty="0" smtClean="0"/>
              <a:t>الأرانب</a:t>
            </a:r>
            <a:endParaRPr lang="ar-EG" sz="2400" b="1" dirty="0"/>
          </a:p>
        </p:txBody>
      </p:sp>
    </p:spTree>
    <p:extLst>
      <p:ext uri="{BB962C8B-B14F-4D97-AF65-F5344CB8AC3E}">
        <p14:creationId xmlns:p14="http://schemas.microsoft.com/office/powerpoint/2010/main" xmlns="" val="67414656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fade">
                                      <p:cBhvr>
                                        <p:cTn id="12" dur="1000"/>
                                        <p:tgtEl>
                                          <p:spTgt spid="8194"/>
                                        </p:tgtEl>
                                      </p:cBhvr>
                                    </p:animEffect>
                                    <p:anim calcmode="lin" valueType="num">
                                      <p:cBhvr>
                                        <p:cTn id="13" dur="1000" fill="hold"/>
                                        <p:tgtEl>
                                          <p:spTgt spid="8194"/>
                                        </p:tgtEl>
                                        <p:attrNameLst>
                                          <p:attrName>ppt_x</p:attrName>
                                        </p:attrNameLst>
                                      </p:cBhvr>
                                      <p:tavLst>
                                        <p:tav tm="0">
                                          <p:val>
                                            <p:strVal val="#ppt_x"/>
                                          </p:val>
                                        </p:tav>
                                        <p:tav tm="100000">
                                          <p:val>
                                            <p:strVal val="#ppt_x"/>
                                          </p:val>
                                        </p:tav>
                                      </p:tavLst>
                                    </p:anim>
                                    <p:anim calcmode="lin" valueType="num">
                                      <p:cBhvr>
                                        <p:cTn id="14" dur="1000" fill="hold"/>
                                        <p:tgtEl>
                                          <p:spTgt spid="819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fade">
                                      <p:cBhvr>
                                        <p:cTn id="17" dur="1000"/>
                                        <p:tgtEl>
                                          <p:spTgt spid="8195"/>
                                        </p:tgtEl>
                                      </p:cBhvr>
                                    </p:animEffect>
                                    <p:anim calcmode="lin" valueType="num">
                                      <p:cBhvr>
                                        <p:cTn id="18" dur="1000" fill="hold"/>
                                        <p:tgtEl>
                                          <p:spTgt spid="8195"/>
                                        </p:tgtEl>
                                        <p:attrNameLst>
                                          <p:attrName>ppt_x</p:attrName>
                                        </p:attrNameLst>
                                      </p:cBhvr>
                                      <p:tavLst>
                                        <p:tav tm="0">
                                          <p:val>
                                            <p:strVal val="#ppt_x"/>
                                          </p:val>
                                        </p:tav>
                                        <p:tav tm="100000">
                                          <p:val>
                                            <p:strVal val="#ppt_x"/>
                                          </p:val>
                                        </p:tav>
                                      </p:tavLst>
                                    </p:anim>
                                    <p:anim calcmode="lin" valueType="num">
                                      <p:cBhvr>
                                        <p:cTn id="19" dur="1000" fill="hold"/>
                                        <p:tgtEl>
                                          <p:spTgt spid="819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par>
                          <p:cTn id="25" fill="hold">
                            <p:stCondLst>
                              <p:cond delay="500"/>
                            </p:stCondLst>
                            <p:childTnLst>
                              <p:par>
                                <p:cTn id="26" presetID="42"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par>
                          <p:cTn id="41" fill="hold">
                            <p:stCondLst>
                              <p:cond delay="500"/>
                            </p:stCondLst>
                            <p:childTnLst>
                              <p:par>
                                <p:cTn id="42" presetID="42" presetClass="entr" presetSubtype="0"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par>
                                <p:cTn id="47" presetID="47" presetClass="entr" presetSubtype="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barn(inVertical)">
                                      <p:cBhvr>
                                        <p:cTn id="5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autoUpdateAnimBg="0"/>
      <p:bldP spid="8198" grpId="0" autoUpdateAnimBg="0"/>
      <p:bldP spid="2" grpId="0" animBg="1"/>
      <p:bldP spid="8" grpId="0" animBg="1" autoUpdateAnimBg="0"/>
      <p:bldP spid="12" grpId="0" animBg="1"/>
      <p:bldP spid="13" grpId="0" animBg="1" autoUpdateAnimBg="0"/>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475656" y="1633364"/>
            <a:ext cx="5832648"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50000"/>
              </a:lnSpc>
            </a:pPr>
            <a:r>
              <a:rPr lang="ar-EG" sz="3200" b="1" dirty="0" smtClean="0">
                <a:solidFill>
                  <a:schemeClr val="tx1"/>
                </a:solidFill>
                <a:latin typeface="Arial" pitchFamily="34" charset="0"/>
                <a:ea typeface="SimSun" pitchFamily="2" charset="-122"/>
              </a:rPr>
              <a:t>خطوات عملية للتمثيل الداخلى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
        <p:nvSpPr>
          <p:cNvPr id="3" name="Rectangle 2"/>
          <p:cNvSpPr/>
          <p:nvPr/>
        </p:nvSpPr>
        <p:spPr bwMode="auto">
          <a:xfrm>
            <a:off x="-2604" y="4585692"/>
            <a:ext cx="2664296" cy="504056"/>
          </a:xfrm>
          <a:prstGeom prst="rect">
            <a:avLst/>
          </a:prstGeom>
          <a:ln>
            <a:headEnd type="none" w="med" len="med"/>
            <a:tailEnd type="none" w="med" len="med"/>
          </a:ln>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chemeClr val="tx1"/>
                </a:solidFill>
                <a:effectLst/>
                <a:latin typeface="Arial" pitchFamily="34" charset="0"/>
                <a:ea typeface="SimSun" pitchFamily="2" charset="-122"/>
              </a:rPr>
              <a:t>تمرين صفحة 25</a:t>
            </a:r>
          </a:p>
        </p:txBody>
      </p:sp>
    </p:spTree>
    <p:extLst>
      <p:ext uri="{BB962C8B-B14F-4D97-AF65-F5344CB8AC3E}">
        <p14:creationId xmlns:p14="http://schemas.microsoft.com/office/powerpoint/2010/main" xmlns="" val="288620758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1151041584"/>
              </p:ext>
            </p:extLst>
          </p:nvPr>
        </p:nvGraphicFramePr>
        <p:xfrm>
          <a:off x="762000" y="254000"/>
          <a:ext cx="7467600" cy="520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13"/>
          <p:cNvSpPr txBox="1">
            <a:spLocks noChangeArrowheads="1"/>
          </p:cNvSpPr>
          <p:nvPr/>
        </p:nvSpPr>
        <p:spPr bwMode="auto">
          <a:xfrm>
            <a:off x="5149850" y="-84138"/>
            <a:ext cx="3943350"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محاور الدورة</a:t>
            </a:r>
          </a:p>
        </p:txBody>
      </p:sp>
    </p:spTree>
    <p:extLst>
      <p:ext uri="{BB962C8B-B14F-4D97-AF65-F5344CB8AC3E}">
        <p14:creationId xmlns:p14="http://schemas.microsoft.com/office/powerpoint/2010/main" xmlns="" val="36809088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497138"/>
            <a:ext cx="6981825" cy="83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كيف تقوي ثقتك بنفسك ؟</a:t>
            </a:r>
            <a:endParaRPr lang="zh-CN" altLang="en-US" sz="4800" b="1" dirty="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276076298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5149850" y="-84138"/>
            <a:ext cx="3943350" cy="631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تعريف </a:t>
            </a:r>
            <a:r>
              <a:rPr lang="ar-EG" altLang="zh-CN" sz="3200" b="1" dirty="0">
                <a:solidFill>
                  <a:srgbClr val="002060"/>
                </a:solidFill>
                <a:latin typeface="Microsoft YaHei" pitchFamily="34" charset="-122"/>
                <a:ea typeface="Microsoft YaHei" pitchFamily="34" charset="-122"/>
              </a:rPr>
              <a:t>الثقة بالنفس </a:t>
            </a:r>
            <a:endParaRPr lang="zh-CN" altLang="en-US" sz="3200" b="1" dirty="0">
              <a:solidFill>
                <a:srgbClr val="002060"/>
              </a:solidFill>
              <a:latin typeface="Microsoft YaHei" pitchFamily="34" charset="-122"/>
              <a:ea typeface="Microsoft YaHei" pitchFamily="34" charset="-122"/>
            </a:endParaRPr>
          </a:p>
        </p:txBody>
      </p:sp>
      <p:sp>
        <p:nvSpPr>
          <p:cNvPr id="17" name="Rounded Rectangle 16"/>
          <p:cNvSpPr/>
          <p:nvPr/>
        </p:nvSpPr>
        <p:spPr bwMode="auto">
          <a:xfrm>
            <a:off x="755576" y="2569468"/>
            <a:ext cx="7560840" cy="282359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الثقة بالنفس هي إحساس الشخص بقيمة نفسه بين من حوله فتترجم هذه الثقة كل حركة من حركاته وسكناته ويتصرف الإنسان بشكل طبيعي دون قلق أو رهبة فتصرفاته هو من يحكمها وليس غيره .... هي نابعة من ذاته لا شأن لها بالأشخاص المحيطين به وبعكس ذلك هي انعدام الثقة التي تجعل الشخص يتصرف وكأنه مراقب ممن حوله فتصبح تحركاته وتصرفاته بل وآراءه في بعض الأحياء مخالفة لطبيعته ويصبح القلق حليفه الأول في كل اجتماع أو اتخاذ قرار </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664" y="547688"/>
            <a:ext cx="2520280" cy="18911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8839148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475656" y="1633364"/>
            <a:ext cx="5832648"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50000"/>
              </a:lnSpc>
            </a:pPr>
            <a:r>
              <a:rPr lang="ar-EG" sz="3200" b="1" dirty="0">
                <a:solidFill>
                  <a:schemeClr val="tx1"/>
                </a:solidFill>
                <a:latin typeface="Arial" pitchFamily="34" charset="0"/>
                <a:ea typeface="SimSun" pitchFamily="2" charset="-122"/>
              </a:rPr>
              <a:t>أسباب انعدام الثقة بالنفس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412137516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919336"/>
            <a:ext cx="6562725" cy="105773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842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تهويل الأمور والمواقف بحيث تشعر بأن من حولك يركزون على ضعفك ويرقبون </a:t>
              </a:r>
              <a:r>
                <a:rPr lang="ar-EG" altLang="zh-CN" sz="2400" b="1" dirty="0" smtClean="0">
                  <a:solidFill>
                    <a:srgbClr val="FFFFFF"/>
                  </a:solidFill>
                  <a:latin typeface="Microsoft YaHei" pitchFamily="34" charset="-122"/>
                  <a:ea typeface="Microsoft YaHei" pitchFamily="34" charset="-122"/>
                </a:rPr>
                <a:t>كل </a:t>
              </a:r>
              <a:r>
                <a:rPr lang="ar-EG" altLang="zh-CN" sz="2400" b="1" dirty="0">
                  <a:solidFill>
                    <a:srgbClr val="FFFFFF"/>
                  </a:solidFill>
                  <a:latin typeface="Microsoft YaHei" pitchFamily="34" charset="-122"/>
                  <a:ea typeface="Microsoft YaHei" pitchFamily="34" charset="-122"/>
                </a:rPr>
                <a:t>حركة غير طبيعية تقوم بها </a:t>
              </a:r>
            </a:p>
          </p:txBody>
        </p:sp>
      </p:grpSp>
      <p:grpSp>
        <p:nvGrpSpPr>
          <p:cNvPr id="13" name="Group 6"/>
          <p:cNvGrpSpPr>
            <a:grpSpLocks/>
          </p:cNvGrpSpPr>
          <p:nvPr/>
        </p:nvGrpSpPr>
        <p:grpSpPr bwMode="auto">
          <a:xfrm>
            <a:off x="1290638" y="2359496"/>
            <a:ext cx="6562725" cy="1146076"/>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533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الخوف والقلق من أن يصدر منك تصرف مخالف للعادة </a:t>
              </a:r>
              <a:r>
                <a:rPr lang="ar-EG" altLang="zh-CN" sz="2400" b="1" dirty="0" smtClean="0">
                  <a:solidFill>
                    <a:srgbClr val="FFFFFF"/>
                  </a:solidFill>
                </a:rPr>
                <a:t>حتى     </a:t>
              </a:r>
              <a:r>
                <a:rPr lang="ar-EG" altLang="zh-CN" sz="2400" b="1" dirty="0">
                  <a:solidFill>
                    <a:srgbClr val="FFFFFF"/>
                  </a:solidFill>
                </a:rPr>
                <a:t>لا يواجهك الآخرون باللوم </a:t>
              </a:r>
              <a:r>
                <a:rPr lang="ar-EG" altLang="zh-CN" sz="2400" b="1" dirty="0" smtClean="0">
                  <a:solidFill>
                    <a:srgbClr val="FFFFFF"/>
                  </a:solidFill>
                </a:rPr>
                <a:t> أو </a:t>
              </a:r>
              <a:r>
                <a:rPr lang="ar-EG" altLang="zh-CN" sz="2400" b="1" dirty="0">
                  <a:solidFill>
                    <a:srgbClr val="FFFFFF"/>
                  </a:solidFill>
                </a:rPr>
                <a:t>الإحتقار </a:t>
              </a:r>
            </a:p>
          </p:txBody>
        </p:sp>
      </p:grpSp>
      <p:grpSp>
        <p:nvGrpSpPr>
          <p:cNvPr id="23" name="Group 11"/>
          <p:cNvGrpSpPr>
            <a:grpSpLocks/>
          </p:cNvGrpSpPr>
          <p:nvPr/>
        </p:nvGrpSpPr>
        <p:grpSpPr bwMode="auto">
          <a:xfrm>
            <a:off x="1290638" y="3865612"/>
            <a:ext cx="6562725" cy="1080120"/>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5574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إحساسك بأنك إنسان ضعيف ولا يمكن أن تقدم شيء أمام الآخرين بل تشعر بأن ذاتك لا </a:t>
              </a:r>
              <a:r>
                <a:rPr lang="ar-EG" altLang="zh-CN" sz="2400" b="1" dirty="0" smtClean="0">
                  <a:solidFill>
                    <a:srgbClr val="FFFFFF"/>
                  </a:solidFill>
                </a:rPr>
                <a:t>شيء </a:t>
              </a:r>
              <a:r>
                <a:rPr lang="ar-EG" altLang="zh-CN" sz="2400" b="1" dirty="0">
                  <a:solidFill>
                    <a:srgbClr val="FFFFFF"/>
                  </a:solidFill>
                </a:rPr>
                <a:t>يميزها </a:t>
              </a:r>
            </a:p>
          </p:txBody>
        </p:sp>
      </p:grpSp>
    </p:spTree>
    <p:extLst>
      <p:ext uri="{BB962C8B-B14F-4D97-AF65-F5344CB8AC3E}">
        <p14:creationId xmlns:p14="http://schemas.microsoft.com/office/powerpoint/2010/main" xmlns="" val="138371702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475656" y="1633364"/>
            <a:ext cx="5832648"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50000"/>
              </a:lnSpc>
            </a:pPr>
            <a:r>
              <a:rPr lang="ar-EG" sz="3200" b="1" dirty="0">
                <a:solidFill>
                  <a:schemeClr val="tx1"/>
                </a:solidFill>
                <a:latin typeface="Arial" pitchFamily="34" charset="0"/>
                <a:ea typeface="SimSun" pitchFamily="2" charset="-122"/>
              </a:rPr>
              <a:t>التصورات الخاطئة عن الثقة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42081154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إنها موجودة بكمالها أو مفقودة تماما</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أنها تقتضي العناد والإصرار والثبات على الرأي وإن كان خاطئا</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أنها تقتضي السيطرة على الآخرين والتحكم فيهم والتسلط عليهم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أنها تقتضي نبذ الحياء والتسلح بشيء من الجرأة المبالغ فيها</a:t>
              </a:r>
              <a:endParaRPr lang="zh-CN" altLang="en-US" sz="2400" b="1" dirty="0">
                <a:solidFill>
                  <a:srgbClr val="FFFFFF"/>
                </a:solidFill>
              </a:endParaRPr>
            </a:p>
          </p:txBody>
        </p:sp>
      </p:grpSp>
    </p:spTree>
    <p:extLst>
      <p:ext uri="{BB962C8B-B14F-4D97-AF65-F5344CB8AC3E}">
        <p14:creationId xmlns:p14="http://schemas.microsoft.com/office/powerpoint/2010/main" xmlns="" val="289777663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27"/>
                                        </p:tgtEl>
                                        <p:attrNameLst>
                                          <p:attrName>style.visibility</p:attrName>
                                        </p:attrNameLst>
                                      </p:cBhvr>
                                      <p:to>
                                        <p:strVal val="visible"/>
                                      </p:to>
                                    </p:set>
                                    <p:anim calcmode="lin" valueType="num">
                                      <p:cBhvr>
                                        <p:cTn id="31" dur="600" fill="hold"/>
                                        <p:tgtEl>
                                          <p:spTgt spid="27"/>
                                        </p:tgtEl>
                                        <p:attrNameLst>
                                          <p:attrName>ppt_w</p:attrName>
                                        </p:attrNameLst>
                                      </p:cBhvr>
                                      <p:tavLst>
                                        <p:tav tm="0">
                                          <p:val>
                                            <p:fltVal val="0"/>
                                          </p:val>
                                        </p:tav>
                                        <p:tav tm="100000">
                                          <p:val>
                                            <p:strVal val="#ppt_w"/>
                                          </p:val>
                                        </p:tav>
                                      </p:tavLst>
                                    </p:anim>
                                    <p:anim calcmode="lin" valueType="num">
                                      <p:cBhvr>
                                        <p:cTn id="32" dur="600" fill="hold"/>
                                        <p:tgtEl>
                                          <p:spTgt spid="27"/>
                                        </p:tgtEl>
                                        <p:attrNameLst>
                                          <p:attrName>ppt_h</p:attrName>
                                        </p:attrNameLst>
                                      </p:cBhvr>
                                      <p:tavLst>
                                        <p:tav tm="0">
                                          <p:val>
                                            <p:fltVal val="0"/>
                                          </p:val>
                                        </p:tav>
                                        <p:tav tm="100000">
                                          <p:val>
                                            <p:strVal val="#ppt_h"/>
                                          </p:val>
                                        </p:tav>
                                      </p:tavLst>
                                    </p:anim>
                                    <p:anim calcmode="lin" valueType="num">
                                      <p:cBhvr>
                                        <p:cTn id="33" dur="600" fill="hold"/>
                                        <p:tgtEl>
                                          <p:spTgt spid="27"/>
                                        </p:tgtEl>
                                        <p:attrNameLst>
                                          <p:attrName>style.rotation</p:attrName>
                                        </p:attrNameLst>
                                      </p:cBhvr>
                                      <p:tavLst>
                                        <p:tav tm="0">
                                          <p:val>
                                            <p:fltVal val="90"/>
                                          </p:val>
                                        </p:tav>
                                        <p:tav tm="100000">
                                          <p:val>
                                            <p:fltVal val="0"/>
                                          </p:val>
                                        </p:tav>
                                      </p:tavLst>
                                    </p:anim>
                                    <p:animEffect transition="in" filter="fade">
                                      <p:cBhvr>
                                        <p:cTn id="34"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1475656" y="1633364"/>
            <a:ext cx="5832648"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50000"/>
              </a:lnSpc>
            </a:pPr>
            <a:r>
              <a:rPr lang="ar-EG" sz="3200" b="1" dirty="0">
                <a:solidFill>
                  <a:schemeClr val="tx1"/>
                </a:solidFill>
                <a:latin typeface="Arial" pitchFamily="34" charset="0"/>
                <a:ea typeface="SimSun" pitchFamily="2" charset="-122"/>
              </a:rPr>
              <a:t>اثار الثقة السليمة بالنفس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200216637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latin typeface="Microsoft YaHei" pitchFamily="34" charset="-122"/>
                  <a:ea typeface="Microsoft YaHei" pitchFamily="34" charset="-122"/>
                </a:rPr>
                <a:t>الارتياح </a:t>
              </a:r>
              <a:r>
                <a:rPr lang="ar-EG" altLang="zh-CN" sz="2400" b="1" dirty="0">
                  <a:solidFill>
                    <a:srgbClr val="FFFFFF"/>
                  </a:solidFill>
                  <a:latin typeface="Microsoft YaHei" pitchFamily="34" charset="-122"/>
                  <a:ea typeface="Microsoft YaHei" pitchFamily="34" charset="-122"/>
                </a:rPr>
                <a:t>النفس والطمأنينة والسعادة</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النجاح </a:t>
              </a:r>
              <a:r>
                <a:rPr lang="ar-EG" altLang="zh-CN" sz="2400" b="1" dirty="0">
                  <a:solidFill>
                    <a:srgbClr val="FFFFFF"/>
                  </a:solidFill>
                </a:rPr>
                <a:t>في مجالات الحياة، العلمية والمهنية والاجتماعية</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780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300" b="1" dirty="0" smtClean="0">
                  <a:solidFill>
                    <a:srgbClr val="FFFFFF"/>
                  </a:solidFill>
                </a:rPr>
                <a:t>تجعلك </a:t>
              </a:r>
              <a:r>
                <a:rPr lang="ar-EG" altLang="zh-CN" sz="2300" b="1" dirty="0">
                  <a:solidFill>
                    <a:srgbClr val="FFFFFF"/>
                  </a:solidFill>
                </a:rPr>
                <a:t>مدركاً لقدراتك ومهاراتك ومن ثمّ، القدرة على تطوير الذات </a:t>
              </a:r>
              <a:endParaRPr lang="zh-CN" altLang="en-US" sz="23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القدرة </a:t>
              </a:r>
              <a:r>
                <a:rPr lang="ar-EG" altLang="zh-CN" sz="2400" b="1" dirty="0">
                  <a:solidFill>
                    <a:srgbClr val="FFFFFF"/>
                  </a:solidFill>
                </a:rPr>
                <a:t>على التعامل مع الأزمات والمشكلات والصعاب</a:t>
              </a:r>
              <a:endParaRPr lang="zh-CN" altLang="en-US" sz="2400" b="1" dirty="0">
                <a:solidFill>
                  <a:srgbClr val="FFFFFF"/>
                </a:solidFill>
              </a:endParaRPr>
            </a:p>
          </p:txBody>
        </p:sp>
      </p:grpSp>
    </p:spTree>
    <p:extLst>
      <p:ext uri="{BB962C8B-B14F-4D97-AF65-F5344CB8AC3E}">
        <p14:creationId xmlns:p14="http://schemas.microsoft.com/office/powerpoint/2010/main" xmlns="" val="394887661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27"/>
                                        </p:tgtEl>
                                        <p:attrNameLst>
                                          <p:attrName>style.visibility</p:attrName>
                                        </p:attrNameLst>
                                      </p:cBhvr>
                                      <p:to>
                                        <p:strVal val="visible"/>
                                      </p:to>
                                    </p:set>
                                    <p:anim calcmode="lin" valueType="num">
                                      <p:cBhvr>
                                        <p:cTn id="31" dur="600" fill="hold"/>
                                        <p:tgtEl>
                                          <p:spTgt spid="27"/>
                                        </p:tgtEl>
                                        <p:attrNameLst>
                                          <p:attrName>ppt_w</p:attrName>
                                        </p:attrNameLst>
                                      </p:cBhvr>
                                      <p:tavLst>
                                        <p:tav tm="0">
                                          <p:val>
                                            <p:fltVal val="0"/>
                                          </p:val>
                                        </p:tav>
                                        <p:tav tm="100000">
                                          <p:val>
                                            <p:strVal val="#ppt_w"/>
                                          </p:val>
                                        </p:tav>
                                      </p:tavLst>
                                    </p:anim>
                                    <p:anim calcmode="lin" valueType="num">
                                      <p:cBhvr>
                                        <p:cTn id="32" dur="600" fill="hold"/>
                                        <p:tgtEl>
                                          <p:spTgt spid="27"/>
                                        </p:tgtEl>
                                        <p:attrNameLst>
                                          <p:attrName>ppt_h</p:attrName>
                                        </p:attrNameLst>
                                      </p:cBhvr>
                                      <p:tavLst>
                                        <p:tav tm="0">
                                          <p:val>
                                            <p:fltVal val="0"/>
                                          </p:val>
                                        </p:tav>
                                        <p:tav tm="100000">
                                          <p:val>
                                            <p:strVal val="#ppt_h"/>
                                          </p:val>
                                        </p:tav>
                                      </p:tavLst>
                                    </p:anim>
                                    <p:anim calcmode="lin" valueType="num">
                                      <p:cBhvr>
                                        <p:cTn id="33" dur="600" fill="hold"/>
                                        <p:tgtEl>
                                          <p:spTgt spid="27"/>
                                        </p:tgtEl>
                                        <p:attrNameLst>
                                          <p:attrName>style.rotation</p:attrName>
                                        </p:attrNameLst>
                                      </p:cBhvr>
                                      <p:tavLst>
                                        <p:tav tm="0">
                                          <p:val>
                                            <p:fltVal val="90"/>
                                          </p:val>
                                        </p:tav>
                                        <p:tav tm="100000">
                                          <p:val>
                                            <p:fltVal val="0"/>
                                          </p:val>
                                        </p:tav>
                                      </p:tavLst>
                                    </p:anim>
                                    <p:animEffect transition="in" filter="fade">
                                      <p:cBhvr>
                                        <p:cTn id="34"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latin typeface="Microsoft YaHei" pitchFamily="34" charset="-122"/>
                  <a:ea typeface="Microsoft YaHei" pitchFamily="34" charset="-122"/>
                </a:rPr>
                <a:t>تشعرك </a:t>
              </a:r>
              <a:r>
                <a:rPr lang="ar-EG" altLang="zh-CN" sz="2400" b="1" dirty="0">
                  <a:solidFill>
                    <a:srgbClr val="FFFFFF"/>
                  </a:solidFill>
                  <a:latin typeface="Microsoft YaHei" pitchFamily="34" charset="-122"/>
                  <a:ea typeface="Microsoft YaHei" pitchFamily="34" charset="-122"/>
                </a:rPr>
                <a:t>أن حياتك مميزة عن حياة سواك</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تنتشلك </a:t>
              </a:r>
              <a:r>
                <a:rPr lang="ar-EG" altLang="zh-CN" sz="2400" b="1" dirty="0">
                  <a:solidFill>
                    <a:srgbClr val="FFFFFF"/>
                  </a:solidFill>
                </a:rPr>
                <a:t>من براثن العجز والسلبية والهزيمة النفسية</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780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300" b="1" dirty="0" smtClean="0">
                  <a:solidFill>
                    <a:srgbClr val="FFFFFF"/>
                  </a:solidFill>
                </a:rPr>
                <a:t>توضح </a:t>
              </a:r>
              <a:r>
                <a:rPr lang="ar-EG" altLang="zh-CN" sz="2300" b="1" dirty="0">
                  <a:solidFill>
                    <a:srgbClr val="FFFFFF"/>
                  </a:solidFill>
                </a:rPr>
                <a:t>لك هدفك : لأنها مصدر طاقتك</a:t>
              </a:r>
              <a:endParaRPr lang="zh-CN" altLang="en-US" sz="23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smtClean="0">
                  <a:solidFill>
                    <a:srgbClr val="FFFFFF"/>
                  </a:solidFill>
                </a:rPr>
                <a:t>تمدك </a:t>
              </a:r>
              <a:r>
                <a:rPr lang="ar-EG" altLang="zh-CN" sz="2400" b="1" dirty="0">
                  <a:solidFill>
                    <a:srgbClr val="FFFFFF"/>
                  </a:solidFill>
                </a:rPr>
                <a:t>بالطموح والأمل، وتشدك بقوة لتحقيق هدفك</a:t>
              </a:r>
              <a:endParaRPr lang="zh-CN" altLang="en-US" sz="2400" b="1" dirty="0">
                <a:solidFill>
                  <a:srgbClr val="FFFFFF"/>
                </a:solidFill>
              </a:endParaRPr>
            </a:p>
          </p:txBody>
        </p:sp>
      </p:grpSp>
    </p:spTree>
    <p:extLst>
      <p:ext uri="{BB962C8B-B14F-4D97-AF65-F5344CB8AC3E}">
        <p14:creationId xmlns:p14="http://schemas.microsoft.com/office/powerpoint/2010/main" xmlns="" val="109289053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27"/>
                                        </p:tgtEl>
                                        <p:attrNameLst>
                                          <p:attrName>style.visibility</p:attrName>
                                        </p:attrNameLst>
                                      </p:cBhvr>
                                      <p:to>
                                        <p:strVal val="visible"/>
                                      </p:to>
                                    </p:set>
                                    <p:anim calcmode="lin" valueType="num">
                                      <p:cBhvr>
                                        <p:cTn id="31" dur="600" fill="hold"/>
                                        <p:tgtEl>
                                          <p:spTgt spid="27"/>
                                        </p:tgtEl>
                                        <p:attrNameLst>
                                          <p:attrName>ppt_w</p:attrName>
                                        </p:attrNameLst>
                                      </p:cBhvr>
                                      <p:tavLst>
                                        <p:tav tm="0">
                                          <p:val>
                                            <p:fltVal val="0"/>
                                          </p:val>
                                        </p:tav>
                                        <p:tav tm="100000">
                                          <p:val>
                                            <p:strVal val="#ppt_w"/>
                                          </p:val>
                                        </p:tav>
                                      </p:tavLst>
                                    </p:anim>
                                    <p:anim calcmode="lin" valueType="num">
                                      <p:cBhvr>
                                        <p:cTn id="32" dur="600" fill="hold"/>
                                        <p:tgtEl>
                                          <p:spTgt spid="27"/>
                                        </p:tgtEl>
                                        <p:attrNameLst>
                                          <p:attrName>ppt_h</p:attrName>
                                        </p:attrNameLst>
                                      </p:cBhvr>
                                      <p:tavLst>
                                        <p:tav tm="0">
                                          <p:val>
                                            <p:fltVal val="0"/>
                                          </p:val>
                                        </p:tav>
                                        <p:tav tm="100000">
                                          <p:val>
                                            <p:strVal val="#ppt_h"/>
                                          </p:val>
                                        </p:tav>
                                      </p:tavLst>
                                    </p:anim>
                                    <p:anim calcmode="lin" valueType="num">
                                      <p:cBhvr>
                                        <p:cTn id="33" dur="600" fill="hold"/>
                                        <p:tgtEl>
                                          <p:spTgt spid="27"/>
                                        </p:tgtEl>
                                        <p:attrNameLst>
                                          <p:attrName>style.rotation</p:attrName>
                                        </p:attrNameLst>
                                      </p:cBhvr>
                                      <p:tavLst>
                                        <p:tav tm="0">
                                          <p:val>
                                            <p:fltVal val="90"/>
                                          </p:val>
                                        </p:tav>
                                        <p:tav tm="100000">
                                          <p:val>
                                            <p:fltVal val="0"/>
                                          </p:val>
                                        </p:tav>
                                      </p:tavLst>
                                    </p:anim>
                                    <p:animEffect transition="in" filter="fade">
                                      <p:cBhvr>
                                        <p:cTn id="34"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497138"/>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a:solidFill>
                  <a:schemeClr val="bg1"/>
                </a:solidFill>
                <a:latin typeface="Microsoft YaHei" pitchFamily="34" charset="-122"/>
                <a:ea typeface="Microsoft YaHei" pitchFamily="34" charset="-122"/>
              </a:rPr>
              <a:t> </a:t>
            </a:r>
            <a:r>
              <a:rPr lang="ar-EG" altLang="zh-CN" sz="4800" b="1" smtClean="0">
                <a:solidFill>
                  <a:schemeClr val="bg1"/>
                </a:solidFill>
                <a:latin typeface="Microsoft YaHei" pitchFamily="34" charset="-122"/>
                <a:ea typeface="Microsoft YaHei" pitchFamily="34" charset="-122"/>
              </a:rPr>
              <a:t>النظر </a:t>
            </a:r>
            <a:r>
              <a:rPr lang="ar-EG" altLang="zh-CN" sz="4800" b="1" dirty="0">
                <a:solidFill>
                  <a:schemeClr val="bg1"/>
                </a:solidFill>
                <a:latin typeface="Microsoft YaHei" pitchFamily="34" charset="-122"/>
                <a:ea typeface="Microsoft YaHei" pitchFamily="34" charset="-122"/>
              </a:rPr>
              <a:t>الايجابى الى النفس</a:t>
            </a:r>
          </a:p>
        </p:txBody>
      </p:sp>
    </p:spTree>
    <p:extLst>
      <p:ext uri="{BB962C8B-B14F-4D97-AF65-F5344CB8AC3E}">
        <p14:creationId xmlns:p14="http://schemas.microsoft.com/office/powerpoint/2010/main" xmlns="" val="74217043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497138"/>
            <a:ext cx="6981825" cy="83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a:solidFill>
                  <a:schemeClr val="bg1"/>
                </a:solidFill>
                <a:latin typeface="Microsoft YaHei" pitchFamily="34" charset="-122"/>
                <a:ea typeface="Microsoft YaHei" pitchFamily="34" charset="-122"/>
              </a:rPr>
              <a:t>قوة التحكم في الذات</a:t>
            </a:r>
            <a:endParaRPr lang="zh-CN" altLang="en-US" sz="4800" b="1">
              <a:solidFill>
                <a:schemeClr val="bg1"/>
              </a:solidFill>
              <a:latin typeface="Microsoft YaHei" pitchFamily="34" charset="-122"/>
              <a:ea typeface="Microsoft YaHei" pitchFamily="34"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5149850" y="-84138"/>
            <a:ext cx="3943350"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النظر </a:t>
            </a:r>
            <a:r>
              <a:rPr lang="ar-EG" altLang="zh-CN" sz="3200" b="1" dirty="0">
                <a:solidFill>
                  <a:srgbClr val="002060"/>
                </a:solidFill>
                <a:latin typeface="Microsoft YaHei" pitchFamily="34" charset="-122"/>
                <a:ea typeface="Microsoft YaHei" pitchFamily="34" charset="-122"/>
              </a:rPr>
              <a:t>الايجابى الى النفس</a:t>
            </a:r>
          </a:p>
        </p:txBody>
      </p:sp>
      <p:sp>
        <p:nvSpPr>
          <p:cNvPr id="17" name="Rounded Rectangle 16"/>
          <p:cNvSpPr/>
          <p:nvPr/>
        </p:nvSpPr>
        <p:spPr bwMode="auto">
          <a:xfrm>
            <a:off x="755576" y="3073524"/>
            <a:ext cx="7560840" cy="2232248"/>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لكي يصل أي إنسان للنجاح يجب أن تكون أفكاره إيجابية.. فكلنا أحيانا الأفكار السلبية تسيطر علينا ولكنها تكون عائقا أمام التفكير أو السير في أي خطوات.. فقد قال الشيخ الشعراوي أن الفكر هو المقياس الذي يميز فيه الإنسان البدائل.. ويختار ما يراه أحسن لسعادته وأحفظ لمستقبله.. لذلك علينا أن نحول تلك الأفكار السلبية إلي إيجابية</a:t>
            </a:r>
          </a:p>
        </p:txBody>
      </p:sp>
      <p:pic>
        <p:nvPicPr>
          <p:cNvPr id="717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657412" y="931664"/>
            <a:ext cx="2857500" cy="1905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8542644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5149850" y="-84138"/>
            <a:ext cx="3943350"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1-	الرغبة </a:t>
            </a:r>
            <a:r>
              <a:rPr lang="ar-EG" altLang="zh-CN" sz="3200" b="1" dirty="0" smtClean="0">
                <a:solidFill>
                  <a:srgbClr val="002060"/>
                </a:solidFill>
                <a:latin typeface="Microsoft YaHei" pitchFamily="34" charset="-122"/>
                <a:ea typeface="Microsoft YaHei" pitchFamily="34" charset="-122"/>
              </a:rPr>
              <a:t>المشتعلة</a:t>
            </a:r>
            <a:endParaRPr lang="ar-EG" altLang="zh-CN" sz="3200" b="1" dirty="0">
              <a:solidFill>
                <a:srgbClr val="002060"/>
              </a:solidFill>
              <a:latin typeface="Microsoft YaHei" pitchFamily="34" charset="-122"/>
              <a:ea typeface="Microsoft YaHei" pitchFamily="34" charset="-122"/>
            </a:endParaRPr>
          </a:p>
        </p:txBody>
      </p:sp>
      <p:sp>
        <p:nvSpPr>
          <p:cNvPr id="17" name="Rounded Rectangle 16"/>
          <p:cNvSpPr/>
          <p:nvPr/>
        </p:nvSpPr>
        <p:spPr bwMode="auto">
          <a:xfrm>
            <a:off x="755576" y="4009628"/>
            <a:ext cx="7560840" cy="1224136"/>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عندما سأل شاب حكيم ياباني اسمه كوشيدو ما هو الشئ الذي ينقصني لكي أكون حكيما رد عليه قائلا الرغبة المشتعلة، وتعرف الرغبة المشتعلة بأنها الوقود الذي يحرك الأحاسيس ويعطي قوه للسلوك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01503" y="1273324"/>
            <a:ext cx="4938712" cy="24482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8327120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5149850" y="-84138"/>
            <a:ext cx="3943350"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2-</a:t>
            </a:r>
            <a:r>
              <a:rPr lang="ar-EG" altLang="zh-CN" sz="3200" b="1" dirty="0">
                <a:solidFill>
                  <a:srgbClr val="002060"/>
                </a:solidFill>
                <a:latin typeface="Microsoft YaHei" pitchFamily="34" charset="-122"/>
                <a:ea typeface="Microsoft YaHei" pitchFamily="34" charset="-122"/>
              </a:rPr>
              <a:t>	القرار القاطع</a:t>
            </a:r>
          </a:p>
        </p:txBody>
      </p:sp>
      <p:sp>
        <p:nvSpPr>
          <p:cNvPr id="17" name="Rounded Rectangle 16"/>
          <p:cNvSpPr/>
          <p:nvPr/>
        </p:nvSpPr>
        <p:spPr bwMode="auto">
          <a:xfrm>
            <a:off x="755576" y="3577580"/>
            <a:ext cx="7560840" cy="1656184"/>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كثير من الناس يقرر أشياء ثم لا يضعها في الفعل ,ولو وضعها في الفعل يكون ذلك </a:t>
            </a:r>
            <a:r>
              <a:rPr lang="ar-EG" sz="2400" b="1" dirty="0" smtClean="0"/>
              <a:t>لفترة </a:t>
            </a:r>
            <a:r>
              <a:rPr lang="ar-EG" sz="2400" b="1" dirty="0"/>
              <a:t>قليلة يعود بعدها كما كان من قبل!. فالقرار الذي  يتخذه الشخص يجب أن يكون </a:t>
            </a:r>
            <a:r>
              <a:rPr lang="ar-EG" sz="2400" b="1" dirty="0" smtClean="0"/>
              <a:t>قرارا </a:t>
            </a:r>
            <a:r>
              <a:rPr lang="ar-EG" sz="2400" b="1" dirty="0"/>
              <a:t>قاطعا لا رجعه فيه مهما كانت الظروف </a:t>
            </a:r>
            <a:r>
              <a:rPr lang="ar-EG" sz="2400" b="1" dirty="0" smtClean="0"/>
              <a:t/>
            </a:r>
            <a:br>
              <a:rPr lang="ar-EG" sz="2400" b="1" dirty="0" smtClean="0"/>
            </a:br>
            <a:r>
              <a:rPr lang="ar-EG" sz="2400" b="1" dirty="0" smtClean="0"/>
              <a:t>أو </a:t>
            </a:r>
            <a:r>
              <a:rPr lang="ar-EG" sz="2400" b="1" dirty="0"/>
              <a:t>التحديات أو المؤثرات الداخلية </a:t>
            </a:r>
            <a:r>
              <a:rPr lang="ar-EG" sz="2400" b="1" dirty="0" smtClean="0"/>
              <a:t>أو </a:t>
            </a:r>
            <a:r>
              <a:rPr lang="ar-EG" sz="2400" b="1" dirty="0"/>
              <a:t>الخارجية</a:t>
            </a:r>
          </a:p>
        </p:txBody>
      </p:sp>
      <p:pic>
        <p:nvPicPr>
          <p:cNvPr id="9218"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154746" y="1129308"/>
            <a:ext cx="4762500" cy="212635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9992735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860032" y="-84138"/>
            <a:ext cx="4233168"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3-</a:t>
            </a:r>
            <a:r>
              <a:rPr lang="ar-EG" altLang="zh-CN" sz="3200" b="1" dirty="0">
                <a:solidFill>
                  <a:srgbClr val="002060"/>
                </a:solidFill>
                <a:latin typeface="Microsoft YaHei" pitchFamily="34" charset="-122"/>
                <a:ea typeface="Microsoft YaHei" pitchFamily="34" charset="-122"/>
              </a:rPr>
              <a:t>	تحمل المسؤولية الكاملة</a:t>
            </a:r>
          </a:p>
        </p:txBody>
      </p:sp>
      <p:sp>
        <p:nvSpPr>
          <p:cNvPr id="17" name="Rounded Rectangle 16"/>
          <p:cNvSpPr/>
          <p:nvPr/>
        </p:nvSpPr>
        <p:spPr bwMode="auto">
          <a:xfrm>
            <a:off x="755576" y="3865612"/>
            <a:ext cx="7560840" cy="1296144"/>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عندما تتحمل مسؤولية حياتك فانك تركز أفكارك وطاقتك في </a:t>
            </a:r>
            <a:r>
              <a:rPr lang="ar-EG" sz="2400" b="1" dirty="0" smtClean="0"/>
              <a:t>تحقيق</a:t>
            </a:r>
          </a:p>
          <a:p>
            <a:pPr algn="ctr" rtl="1"/>
            <a:r>
              <a:rPr lang="ar-EG" sz="2400" b="1" dirty="0" smtClean="0"/>
              <a:t> </a:t>
            </a:r>
            <a:r>
              <a:rPr lang="ar-EG" sz="2400" b="1" dirty="0"/>
              <a:t>أهداف حياتك </a:t>
            </a:r>
            <a:r>
              <a:rPr lang="ar-EG" sz="2400" b="1" dirty="0" smtClean="0"/>
              <a:t>وتصبح </a:t>
            </a:r>
            <a:r>
              <a:rPr lang="ar-EG" sz="2400" b="1" dirty="0"/>
              <a:t>الشخص الذي تريد أن تكونه, فاحرص على </a:t>
            </a:r>
            <a:endParaRPr lang="ar-EG" sz="2400" b="1" dirty="0" smtClean="0"/>
          </a:p>
          <a:p>
            <a:pPr algn="ctr" rtl="1"/>
            <a:r>
              <a:rPr lang="ar-EG" sz="2400" b="1" dirty="0" smtClean="0"/>
              <a:t>تحمل </a:t>
            </a:r>
            <a:r>
              <a:rPr lang="ar-EG" sz="2400" b="1" dirty="0"/>
              <a:t>المسؤولية</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59930" y="1408832"/>
            <a:ext cx="5552132" cy="21687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4826631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860032" y="-84138"/>
            <a:ext cx="4233168"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4-</a:t>
            </a:r>
            <a:r>
              <a:rPr lang="ar-EG" altLang="zh-CN" sz="3200" b="1" dirty="0">
                <a:solidFill>
                  <a:srgbClr val="002060"/>
                </a:solidFill>
                <a:latin typeface="Microsoft YaHei" pitchFamily="34" charset="-122"/>
                <a:ea typeface="Microsoft YaHei" pitchFamily="34" charset="-122"/>
              </a:rPr>
              <a:t>	الإدراك الواعي</a:t>
            </a:r>
          </a:p>
        </p:txBody>
      </p:sp>
      <p:sp>
        <p:nvSpPr>
          <p:cNvPr id="17" name="Rounded Rectangle 16"/>
          <p:cNvSpPr/>
          <p:nvPr/>
        </p:nvSpPr>
        <p:spPr bwMode="auto">
          <a:xfrm>
            <a:off x="755576" y="3577580"/>
            <a:ext cx="7560840" cy="1584176"/>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أن إدراكك لقدراتك واستخدامها ايجابيا يجعل من حياتك تجربه من السعادة و راحة  </a:t>
            </a:r>
            <a:r>
              <a:rPr lang="ar-EG" sz="2400" b="1" dirty="0" smtClean="0"/>
              <a:t>البال، لذلك </a:t>
            </a:r>
            <a:r>
              <a:rPr lang="ar-EG" sz="2400" b="1" dirty="0"/>
              <a:t>كن مدركا لما تفكر فيه وقرر أن تتحكم في التفكير السلبي وتحوله لصالحك ؛لان  </a:t>
            </a:r>
            <a:r>
              <a:rPr lang="ar-EG" sz="2400" b="1" dirty="0" smtClean="0"/>
              <a:t>التغيير </a:t>
            </a:r>
            <a:r>
              <a:rPr lang="ar-EG" sz="2400" b="1" dirty="0"/>
              <a:t>الحقيقي يبدأ في الأفكار ولكي يحدث ذلك يجب أن تدرك ما تفكر فيه </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39752" y="985292"/>
            <a:ext cx="4191000" cy="2381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4881726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860032" y="-84138"/>
            <a:ext cx="4233168"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5-</a:t>
            </a:r>
            <a:r>
              <a:rPr lang="ar-EG" altLang="zh-CN" sz="3200" b="1" dirty="0">
                <a:solidFill>
                  <a:srgbClr val="002060"/>
                </a:solidFill>
                <a:latin typeface="Microsoft YaHei" pitchFamily="34" charset="-122"/>
                <a:ea typeface="Microsoft YaHei" pitchFamily="34" charset="-122"/>
              </a:rPr>
              <a:t>	تحديد الأهداف</a:t>
            </a:r>
          </a:p>
        </p:txBody>
      </p:sp>
      <p:sp>
        <p:nvSpPr>
          <p:cNvPr id="17" name="Rounded Rectangle 16"/>
          <p:cNvSpPr/>
          <p:nvPr/>
        </p:nvSpPr>
        <p:spPr bwMode="auto">
          <a:xfrm>
            <a:off x="755576" y="3865612"/>
            <a:ext cx="7560840" cy="100811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الأهداف من أهم عوامل التفكير الايجابي ؛لأنها تجعلك تركز على ما تريد </a:t>
            </a:r>
            <a:r>
              <a:rPr lang="ar-EG" sz="2400" b="1" dirty="0" smtClean="0"/>
              <a:t>وليس </a:t>
            </a:r>
            <a:r>
              <a:rPr lang="ar-EG" sz="2400" b="1" dirty="0"/>
              <a:t>على مالا تريد </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83346" y="1561356"/>
            <a:ext cx="4305300" cy="20699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2741428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2"/>
          <p:cNvGrpSpPr>
            <a:grpSpLocks/>
          </p:cNvGrpSpPr>
          <p:nvPr/>
        </p:nvGrpSpPr>
        <p:grpSpPr bwMode="auto">
          <a:xfrm>
            <a:off x="5162550" y="1965325"/>
            <a:ext cx="3552825" cy="2366963"/>
            <a:chOff x="0" y="0"/>
            <a:chExt cx="3552825" cy="2366963"/>
          </a:xfrm>
        </p:grpSpPr>
        <p:sp>
          <p:nvSpPr>
            <p:cNvPr id="11285" name="任意多边形 3"/>
            <p:cNvSpPr>
              <a:spLocks/>
            </p:cNvSpPr>
            <p:nvPr/>
          </p:nvSpPr>
          <p:spPr bwMode="auto">
            <a:xfrm flipH="1">
              <a:off x="0" y="0"/>
              <a:ext cx="1187450" cy="252413"/>
            </a:xfrm>
            <a:custGeom>
              <a:avLst/>
              <a:gdLst>
                <a:gd name="T0" fmla="*/ 1187450 w 1248228"/>
                <a:gd name="T1" fmla="*/ 0 h 290286"/>
                <a:gd name="T2" fmla="*/ 441842 w 1248228"/>
                <a:gd name="T3" fmla="*/ 0 h 290286"/>
                <a:gd name="T4" fmla="*/ 0 w 1248228"/>
                <a:gd name="T5" fmla="*/ 252413 h 290286"/>
                <a:gd name="T6" fmla="*/ 0 60000 65536"/>
                <a:gd name="T7" fmla="*/ 0 60000 65536"/>
                <a:gd name="T8" fmla="*/ 0 60000 65536"/>
              </a:gdLst>
              <a:ahLst/>
              <a:cxnLst>
                <a:cxn ang="T6">
                  <a:pos x="T0" y="T1"/>
                </a:cxn>
                <a:cxn ang="T7">
                  <a:pos x="T2" y="T3"/>
                </a:cxn>
                <a:cxn ang="T8">
                  <a:pos x="T4" y="T5"/>
                </a:cxn>
              </a:cxnLst>
              <a:rect l="0" t="0" r="r" b="b"/>
              <a:pathLst>
                <a:path w="1248228" h="290286">
                  <a:moveTo>
                    <a:pt x="1248228" y="0"/>
                  </a:moveTo>
                  <a:lnTo>
                    <a:pt x="464457" y="0"/>
                  </a:lnTo>
                  <a:lnTo>
                    <a:pt x="0" y="290286"/>
                  </a:lnTo>
                </a:path>
              </a:pathLst>
            </a:custGeom>
            <a:noFill/>
            <a:ln w="25400" cap="flat" cmpd="sng">
              <a:solidFill>
                <a:srgbClr val="1E8FB2"/>
              </a:solidFill>
              <a:round/>
              <a:headEnd/>
              <a:tailEnd/>
            </a:ln>
            <a:extLst>
              <a:ext uri="{909E8E84-426E-40DD-AFC4-6F175D3DCCD1}">
                <a14:hiddenFill xmlns:a14="http://schemas.microsoft.com/office/drawing/2010/main" xmlns="">
                  <a:solidFill>
                    <a:srgbClr val="FFFFFF"/>
                  </a:solidFill>
                </a14:hiddenFill>
              </a:ext>
            </a:extLst>
          </p:spPr>
          <p:txBody>
            <a:bodyPr anchor="ctr"/>
            <a:lstStyle/>
            <a:p>
              <a:endParaRPr lang="ar-EG">
                <a:solidFill>
                  <a:srgbClr val="000000"/>
                </a:solidFill>
              </a:endParaRPr>
            </a:p>
          </p:txBody>
        </p:sp>
        <p:sp>
          <p:nvSpPr>
            <p:cNvPr id="11286" name="任意多边形 4"/>
            <p:cNvSpPr>
              <a:spLocks/>
            </p:cNvSpPr>
            <p:nvPr/>
          </p:nvSpPr>
          <p:spPr bwMode="auto">
            <a:xfrm flipH="1" flipV="1">
              <a:off x="0" y="2114550"/>
              <a:ext cx="1187450" cy="252413"/>
            </a:xfrm>
            <a:custGeom>
              <a:avLst/>
              <a:gdLst>
                <a:gd name="T0" fmla="*/ 1187450 w 1248228"/>
                <a:gd name="T1" fmla="*/ 0 h 290286"/>
                <a:gd name="T2" fmla="*/ 441842 w 1248228"/>
                <a:gd name="T3" fmla="*/ 0 h 290286"/>
                <a:gd name="T4" fmla="*/ 0 w 1248228"/>
                <a:gd name="T5" fmla="*/ 252413 h 290286"/>
                <a:gd name="T6" fmla="*/ 0 60000 65536"/>
                <a:gd name="T7" fmla="*/ 0 60000 65536"/>
                <a:gd name="T8" fmla="*/ 0 60000 65536"/>
              </a:gdLst>
              <a:ahLst/>
              <a:cxnLst>
                <a:cxn ang="T6">
                  <a:pos x="T0" y="T1"/>
                </a:cxn>
                <a:cxn ang="T7">
                  <a:pos x="T2" y="T3"/>
                </a:cxn>
                <a:cxn ang="T8">
                  <a:pos x="T4" y="T5"/>
                </a:cxn>
              </a:cxnLst>
              <a:rect l="0" t="0" r="r" b="b"/>
              <a:pathLst>
                <a:path w="1248228" h="290286">
                  <a:moveTo>
                    <a:pt x="1248228" y="0"/>
                  </a:moveTo>
                  <a:lnTo>
                    <a:pt x="464457" y="0"/>
                  </a:lnTo>
                  <a:lnTo>
                    <a:pt x="0" y="290286"/>
                  </a:lnTo>
                </a:path>
              </a:pathLst>
            </a:custGeom>
            <a:noFill/>
            <a:ln w="25400" cap="flat" cmpd="sng">
              <a:solidFill>
                <a:srgbClr val="A6A6A6"/>
              </a:solidFill>
              <a:round/>
              <a:headEnd/>
              <a:tailEnd/>
            </a:ln>
            <a:extLst>
              <a:ext uri="{909E8E84-426E-40DD-AFC4-6F175D3DCCD1}">
                <a14:hiddenFill xmlns:a14="http://schemas.microsoft.com/office/drawing/2010/main" xmlns="">
                  <a:solidFill>
                    <a:srgbClr val="FFFFFF"/>
                  </a:solidFill>
                </a14:hiddenFill>
              </a:ext>
            </a:extLst>
          </p:spPr>
          <p:txBody>
            <a:bodyPr anchor="ctr"/>
            <a:lstStyle/>
            <a:p>
              <a:endParaRPr lang="ar-EG">
                <a:solidFill>
                  <a:srgbClr val="000000"/>
                </a:solidFill>
              </a:endParaRPr>
            </a:p>
          </p:txBody>
        </p:sp>
        <p:cxnSp>
          <p:nvCxnSpPr>
            <p:cNvPr id="11287" name="直接连接符 5"/>
            <p:cNvCxnSpPr>
              <a:cxnSpLocks noChangeShapeType="1"/>
            </p:cNvCxnSpPr>
            <p:nvPr/>
          </p:nvCxnSpPr>
          <p:spPr bwMode="auto">
            <a:xfrm rot="300000">
              <a:off x="541338" y="831850"/>
              <a:ext cx="647700" cy="0"/>
            </a:xfrm>
            <a:prstGeom prst="line">
              <a:avLst/>
            </a:prstGeom>
            <a:noFill/>
            <a:ln w="25400">
              <a:solidFill>
                <a:srgbClr val="A6A6A6"/>
              </a:solidFill>
              <a:round/>
              <a:headEnd/>
              <a:tailEnd/>
            </a:ln>
            <a:extLst>
              <a:ext uri="{909E8E84-426E-40DD-AFC4-6F175D3DCCD1}">
                <a14:hiddenFill xmlns:a14="http://schemas.microsoft.com/office/drawing/2010/main" xmlns="">
                  <a:noFill/>
                </a14:hiddenFill>
              </a:ext>
            </a:extLst>
          </p:spPr>
        </p:cxnSp>
        <p:cxnSp>
          <p:nvCxnSpPr>
            <p:cNvPr id="11288" name="直接连接符 6"/>
            <p:cNvCxnSpPr>
              <a:cxnSpLocks noChangeShapeType="1"/>
            </p:cNvCxnSpPr>
            <p:nvPr/>
          </p:nvCxnSpPr>
          <p:spPr bwMode="auto">
            <a:xfrm rot="-300000">
              <a:off x="541338" y="1620838"/>
              <a:ext cx="647700" cy="0"/>
            </a:xfrm>
            <a:prstGeom prst="line">
              <a:avLst/>
            </a:prstGeom>
            <a:noFill/>
            <a:ln w="25400">
              <a:solidFill>
                <a:srgbClr val="A6A6A6"/>
              </a:solidFill>
              <a:round/>
              <a:headEnd/>
              <a:tailEnd/>
            </a:ln>
            <a:extLst>
              <a:ext uri="{909E8E84-426E-40DD-AFC4-6F175D3DCCD1}">
                <a14:hiddenFill xmlns:a14="http://schemas.microsoft.com/office/drawing/2010/main" xmlns="">
                  <a:noFill/>
                </a14:hiddenFill>
              </a:ext>
            </a:extLst>
          </p:spPr>
        </p:cxnSp>
        <p:sp>
          <p:nvSpPr>
            <p:cNvPr id="11289" name="TextBox 146"/>
            <p:cNvSpPr txBox="1">
              <a:spLocks noChangeArrowheads="1"/>
            </p:cNvSpPr>
            <p:nvPr/>
          </p:nvSpPr>
          <p:spPr bwMode="auto">
            <a:xfrm>
              <a:off x="1171575" y="82550"/>
              <a:ext cx="238125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eaLnBrk="1" hangingPunct="1"/>
              <a:r>
                <a:rPr lang="ar-EG" b="1" dirty="0">
                  <a:solidFill>
                    <a:srgbClr val="404040"/>
                  </a:solidFill>
                  <a:latin typeface="Microsoft YaHei" pitchFamily="34" charset="-122"/>
                  <a:ea typeface="Microsoft YaHei" pitchFamily="34" charset="-122"/>
                </a:rPr>
                <a:t>الركن الروحاني </a:t>
              </a:r>
              <a:endParaRPr lang="zh-CN" altLang="en-US" b="1" dirty="0">
                <a:solidFill>
                  <a:srgbClr val="404040"/>
                </a:solidFill>
                <a:latin typeface="Microsoft YaHei" pitchFamily="34" charset="-122"/>
                <a:ea typeface="Microsoft YaHei" pitchFamily="34" charset="-122"/>
              </a:endParaRPr>
            </a:p>
          </p:txBody>
        </p:sp>
        <p:sp>
          <p:nvSpPr>
            <p:cNvPr id="2" name="TextBox 146"/>
            <p:cNvSpPr txBox="1">
              <a:spLocks noChangeArrowheads="1"/>
            </p:cNvSpPr>
            <p:nvPr/>
          </p:nvSpPr>
          <p:spPr bwMode="auto">
            <a:xfrm>
              <a:off x="1171575" y="706438"/>
              <a:ext cx="238125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eaLnBrk="1" hangingPunct="1"/>
              <a:r>
                <a:rPr lang="ar-EG" b="1" dirty="0">
                  <a:solidFill>
                    <a:srgbClr val="404040"/>
                  </a:solidFill>
                  <a:latin typeface="Microsoft YaHei" pitchFamily="34" charset="-122"/>
                  <a:ea typeface="Microsoft YaHei" pitchFamily="34" charset="-122"/>
                </a:rPr>
                <a:t>الركن الصحي</a:t>
              </a:r>
              <a:endParaRPr lang="zh-CN" altLang="en-US" b="1" dirty="0">
                <a:solidFill>
                  <a:srgbClr val="404040"/>
                </a:solidFill>
                <a:latin typeface="Microsoft YaHei" pitchFamily="34" charset="-122"/>
                <a:ea typeface="Microsoft YaHei" pitchFamily="34" charset="-122"/>
              </a:endParaRPr>
            </a:p>
          </p:txBody>
        </p:sp>
        <p:sp>
          <p:nvSpPr>
            <p:cNvPr id="11291" name="TextBox 146"/>
            <p:cNvSpPr txBox="1">
              <a:spLocks noChangeArrowheads="1"/>
            </p:cNvSpPr>
            <p:nvPr/>
          </p:nvSpPr>
          <p:spPr bwMode="auto">
            <a:xfrm>
              <a:off x="1171575" y="1438275"/>
              <a:ext cx="238125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eaLnBrk="1" hangingPunct="1"/>
              <a:r>
                <a:rPr lang="ar-EG" b="1" dirty="0">
                  <a:solidFill>
                    <a:srgbClr val="404040"/>
                  </a:solidFill>
                  <a:latin typeface="Microsoft YaHei" pitchFamily="34" charset="-122"/>
                  <a:ea typeface="Microsoft YaHei" pitchFamily="34" charset="-122"/>
                </a:rPr>
                <a:t>الركن الشخصي</a:t>
              </a:r>
              <a:endParaRPr lang="zh-CN" altLang="en-US" b="1" dirty="0">
                <a:solidFill>
                  <a:srgbClr val="404040"/>
                </a:solidFill>
                <a:latin typeface="Microsoft YaHei" pitchFamily="34" charset="-122"/>
                <a:ea typeface="Microsoft YaHei" pitchFamily="34" charset="-122"/>
              </a:endParaRPr>
            </a:p>
          </p:txBody>
        </p:sp>
        <p:sp>
          <p:nvSpPr>
            <p:cNvPr id="3" name="TextBox 146"/>
            <p:cNvSpPr txBox="1">
              <a:spLocks noChangeArrowheads="1"/>
            </p:cNvSpPr>
            <p:nvPr/>
          </p:nvSpPr>
          <p:spPr bwMode="auto">
            <a:xfrm>
              <a:off x="1171575" y="1971675"/>
              <a:ext cx="238125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eaLnBrk="1" hangingPunct="1"/>
              <a:r>
                <a:rPr lang="ar-EG" b="1" dirty="0">
                  <a:solidFill>
                    <a:srgbClr val="404040"/>
                  </a:solidFill>
                  <a:latin typeface="Microsoft YaHei" pitchFamily="34" charset="-122"/>
                  <a:ea typeface="Microsoft YaHei" pitchFamily="34" charset="-122"/>
                </a:rPr>
                <a:t>الركن العائلي</a:t>
              </a:r>
              <a:endParaRPr lang="zh-CN" altLang="en-US" b="1" dirty="0">
                <a:solidFill>
                  <a:srgbClr val="404040"/>
                </a:solidFill>
                <a:latin typeface="Microsoft YaHei" pitchFamily="34" charset="-122"/>
                <a:ea typeface="Microsoft YaHei" pitchFamily="34" charset="-122"/>
              </a:endParaRPr>
            </a:p>
          </p:txBody>
        </p:sp>
      </p:grpSp>
      <p:grpSp>
        <p:nvGrpSpPr>
          <p:cNvPr id="11275" name="Group 11"/>
          <p:cNvGrpSpPr>
            <a:grpSpLocks/>
          </p:cNvGrpSpPr>
          <p:nvPr/>
        </p:nvGrpSpPr>
        <p:grpSpPr bwMode="auto">
          <a:xfrm>
            <a:off x="357188" y="2081213"/>
            <a:ext cx="3562350" cy="2208212"/>
            <a:chOff x="0" y="0"/>
            <a:chExt cx="3562350" cy="2208212"/>
          </a:xfrm>
        </p:grpSpPr>
        <p:sp>
          <p:nvSpPr>
            <p:cNvPr id="11279" name="任意多边形 1"/>
            <p:cNvSpPr>
              <a:spLocks/>
            </p:cNvSpPr>
            <p:nvPr/>
          </p:nvSpPr>
          <p:spPr bwMode="auto">
            <a:xfrm>
              <a:off x="2373312" y="0"/>
              <a:ext cx="1189038" cy="252412"/>
            </a:xfrm>
            <a:custGeom>
              <a:avLst/>
              <a:gdLst>
                <a:gd name="T0" fmla="*/ 1189038 w 1248228"/>
                <a:gd name="T1" fmla="*/ 0 h 290286"/>
                <a:gd name="T2" fmla="*/ 442433 w 1248228"/>
                <a:gd name="T3" fmla="*/ 0 h 290286"/>
                <a:gd name="T4" fmla="*/ 0 w 1248228"/>
                <a:gd name="T5" fmla="*/ 252412 h 290286"/>
                <a:gd name="T6" fmla="*/ 0 60000 65536"/>
                <a:gd name="T7" fmla="*/ 0 60000 65536"/>
                <a:gd name="T8" fmla="*/ 0 60000 65536"/>
              </a:gdLst>
              <a:ahLst/>
              <a:cxnLst>
                <a:cxn ang="T6">
                  <a:pos x="T0" y="T1"/>
                </a:cxn>
                <a:cxn ang="T7">
                  <a:pos x="T2" y="T3"/>
                </a:cxn>
                <a:cxn ang="T8">
                  <a:pos x="T4" y="T5"/>
                </a:cxn>
              </a:cxnLst>
              <a:rect l="0" t="0" r="r" b="b"/>
              <a:pathLst>
                <a:path w="1248228" h="290286">
                  <a:moveTo>
                    <a:pt x="1248228" y="0"/>
                  </a:moveTo>
                  <a:lnTo>
                    <a:pt x="464457" y="0"/>
                  </a:lnTo>
                  <a:lnTo>
                    <a:pt x="0" y="290286"/>
                  </a:lnTo>
                </a:path>
              </a:pathLst>
            </a:custGeom>
            <a:noFill/>
            <a:ln w="25400" cap="flat" cmpd="sng">
              <a:solidFill>
                <a:srgbClr val="A6A6A6"/>
              </a:solidFill>
              <a:round/>
              <a:headEnd/>
              <a:tailEnd/>
            </a:ln>
            <a:extLst>
              <a:ext uri="{909E8E84-426E-40DD-AFC4-6F175D3DCCD1}">
                <a14:hiddenFill xmlns:a14="http://schemas.microsoft.com/office/drawing/2010/main" xmlns="">
                  <a:solidFill>
                    <a:srgbClr val="FFFFFF"/>
                  </a:solidFill>
                </a14:hiddenFill>
              </a:ext>
            </a:extLst>
          </p:spPr>
          <p:txBody>
            <a:bodyPr anchor="ctr"/>
            <a:lstStyle/>
            <a:p>
              <a:endParaRPr lang="ar-EG">
                <a:solidFill>
                  <a:srgbClr val="000000"/>
                </a:solidFill>
              </a:endParaRPr>
            </a:p>
          </p:txBody>
        </p:sp>
        <p:sp>
          <p:nvSpPr>
            <p:cNvPr id="11280" name="任意多边形 2"/>
            <p:cNvSpPr>
              <a:spLocks/>
            </p:cNvSpPr>
            <p:nvPr/>
          </p:nvSpPr>
          <p:spPr bwMode="auto">
            <a:xfrm flipV="1">
              <a:off x="2373312" y="1955800"/>
              <a:ext cx="1189038" cy="252412"/>
            </a:xfrm>
            <a:custGeom>
              <a:avLst/>
              <a:gdLst>
                <a:gd name="T0" fmla="*/ 1189038 w 1248228"/>
                <a:gd name="T1" fmla="*/ 0 h 290286"/>
                <a:gd name="T2" fmla="*/ 442433 w 1248228"/>
                <a:gd name="T3" fmla="*/ 0 h 290286"/>
                <a:gd name="T4" fmla="*/ 0 w 1248228"/>
                <a:gd name="T5" fmla="*/ 252412 h 290286"/>
                <a:gd name="T6" fmla="*/ 0 60000 65536"/>
                <a:gd name="T7" fmla="*/ 0 60000 65536"/>
                <a:gd name="T8" fmla="*/ 0 60000 65536"/>
              </a:gdLst>
              <a:ahLst/>
              <a:cxnLst>
                <a:cxn ang="T6">
                  <a:pos x="T0" y="T1"/>
                </a:cxn>
                <a:cxn ang="T7">
                  <a:pos x="T2" y="T3"/>
                </a:cxn>
                <a:cxn ang="T8">
                  <a:pos x="T4" y="T5"/>
                </a:cxn>
              </a:cxnLst>
              <a:rect l="0" t="0" r="r" b="b"/>
              <a:pathLst>
                <a:path w="1248228" h="290286">
                  <a:moveTo>
                    <a:pt x="1248228" y="0"/>
                  </a:moveTo>
                  <a:lnTo>
                    <a:pt x="464457" y="0"/>
                  </a:lnTo>
                  <a:lnTo>
                    <a:pt x="0" y="290286"/>
                  </a:lnTo>
                </a:path>
              </a:pathLst>
            </a:custGeom>
            <a:noFill/>
            <a:ln w="25400" cap="flat" cmpd="sng">
              <a:solidFill>
                <a:srgbClr val="A6A6A6"/>
              </a:solidFill>
              <a:round/>
              <a:headEnd/>
              <a:tailEnd/>
            </a:ln>
            <a:extLst>
              <a:ext uri="{909E8E84-426E-40DD-AFC4-6F175D3DCCD1}">
                <a14:hiddenFill xmlns:a14="http://schemas.microsoft.com/office/drawing/2010/main" xmlns="">
                  <a:solidFill>
                    <a:srgbClr val="FFFFFF"/>
                  </a:solidFill>
                </a14:hiddenFill>
              </a:ext>
            </a:extLst>
          </p:spPr>
          <p:txBody>
            <a:bodyPr anchor="ctr"/>
            <a:lstStyle/>
            <a:p>
              <a:endParaRPr lang="ar-EG">
                <a:solidFill>
                  <a:srgbClr val="000000"/>
                </a:solidFill>
              </a:endParaRPr>
            </a:p>
          </p:txBody>
        </p:sp>
        <p:cxnSp>
          <p:nvCxnSpPr>
            <p:cNvPr id="11281" name="直接连接符 7"/>
            <p:cNvCxnSpPr>
              <a:cxnSpLocks noChangeShapeType="1"/>
            </p:cNvCxnSpPr>
            <p:nvPr/>
          </p:nvCxnSpPr>
          <p:spPr bwMode="auto">
            <a:xfrm>
              <a:off x="2373312" y="1255712"/>
              <a:ext cx="647700" cy="0"/>
            </a:xfrm>
            <a:prstGeom prst="line">
              <a:avLst/>
            </a:prstGeom>
            <a:noFill/>
            <a:ln w="25400">
              <a:solidFill>
                <a:srgbClr val="A6A6A6"/>
              </a:solidFill>
              <a:round/>
              <a:headEnd/>
              <a:tailEnd/>
            </a:ln>
            <a:extLst>
              <a:ext uri="{909E8E84-426E-40DD-AFC4-6F175D3DCCD1}">
                <a14:hiddenFill xmlns:a14="http://schemas.microsoft.com/office/drawing/2010/main" xmlns="">
                  <a:noFill/>
                </a14:hiddenFill>
              </a:ext>
            </a:extLst>
          </p:spPr>
        </p:cxnSp>
        <p:sp>
          <p:nvSpPr>
            <p:cNvPr id="4" name="TextBox 146"/>
            <p:cNvSpPr txBox="1">
              <a:spLocks noChangeArrowheads="1"/>
            </p:cNvSpPr>
            <p:nvPr/>
          </p:nvSpPr>
          <p:spPr bwMode="auto">
            <a:xfrm>
              <a:off x="0" y="1797050"/>
              <a:ext cx="236378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eaLnBrk="1" hangingPunct="1"/>
              <a:r>
                <a:rPr lang="ar-EG" altLang="zh-CN" b="1" dirty="0">
                  <a:solidFill>
                    <a:srgbClr val="404040"/>
                  </a:solidFill>
                  <a:latin typeface="Microsoft YaHei" pitchFamily="34" charset="-122"/>
                  <a:ea typeface="Microsoft YaHei" pitchFamily="34" charset="-122"/>
                </a:rPr>
                <a:t>الركن المادي</a:t>
              </a:r>
              <a:endParaRPr lang="en-US" b="1" dirty="0">
                <a:solidFill>
                  <a:srgbClr val="404040"/>
                </a:solidFill>
                <a:latin typeface="Microsoft YaHei" pitchFamily="34" charset="-122"/>
                <a:ea typeface="Microsoft YaHei" pitchFamily="34" charset="-122"/>
              </a:endParaRPr>
            </a:p>
          </p:txBody>
        </p:sp>
        <p:sp>
          <p:nvSpPr>
            <p:cNvPr id="11283" name="TextBox 146"/>
            <p:cNvSpPr txBox="1">
              <a:spLocks noChangeArrowheads="1"/>
            </p:cNvSpPr>
            <p:nvPr/>
          </p:nvSpPr>
          <p:spPr bwMode="auto">
            <a:xfrm>
              <a:off x="0" y="1101725"/>
              <a:ext cx="236378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eaLnBrk="1" hangingPunct="1"/>
              <a:r>
                <a:rPr lang="ar-EG" altLang="zh-CN" b="1" dirty="0">
                  <a:solidFill>
                    <a:srgbClr val="404040"/>
                  </a:solidFill>
                  <a:latin typeface="Microsoft YaHei" pitchFamily="34" charset="-122"/>
                  <a:ea typeface="Microsoft YaHei" pitchFamily="34" charset="-122"/>
                </a:rPr>
                <a:t>الركن المهني</a:t>
              </a:r>
              <a:endParaRPr lang="en-US" b="1" dirty="0">
                <a:solidFill>
                  <a:srgbClr val="404040"/>
                </a:solidFill>
                <a:latin typeface="Microsoft YaHei" pitchFamily="34" charset="-122"/>
                <a:ea typeface="Microsoft YaHei" pitchFamily="34" charset="-122"/>
              </a:endParaRPr>
            </a:p>
          </p:txBody>
        </p:sp>
        <p:sp>
          <p:nvSpPr>
            <p:cNvPr id="11284" name="TextBox 146"/>
            <p:cNvSpPr txBox="1">
              <a:spLocks noChangeArrowheads="1"/>
            </p:cNvSpPr>
            <p:nvPr/>
          </p:nvSpPr>
          <p:spPr bwMode="auto">
            <a:xfrm>
              <a:off x="0" y="84137"/>
              <a:ext cx="236378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eaLnBrk="1" hangingPunct="1"/>
              <a:r>
                <a:rPr lang="ar-EG" altLang="zh-CN" b="1" dirty="0">
                  <a:solidFill>
                    <a:srgbClr val="404040"/>
                  </a:solidFill>
                  <a:latin typeface="Microsoft YaHei" pitchFamily="34" charset="-122"/>
                  <a:ea typeface="Microsoft YaHei" pitchFamily="34" charset="-122"/>
                </a:rPr>
                <a:t>الركن الاجتماعي</a:t>
              </a:r>
              <a:endParaRPr lang="en-US" b="1" dirty="0">
                <a:solidFill>
                  <a:srgbClr val="404040"/>
                </a:solidFill>
                <a:latin typeface="Microsoft YaHei" pitchFamily="34" charset="-122"/>
                <a:ea typeface="Microsoft YaHei" pitchFamily="34" charset="-122"/>
              </a:endParaRPr>
            </a:p>
          </p:txBody>
        </p:sp>
      </p:grpSp>
      <p:grpSp>
        <p:nvGrpSpPr>
          <p:cNvPr id="11282" name="Group 18"/>
          <p:cNvGrpSpPr>
            <a:grpSpLocks noChangeAspect="1"/>
          </p:cNvGrpSpPr>
          <p:nvPr/>
        </p:nvGrpSpPr>
        <p:grpSpPr bwMode="auto">
          <a:xfrm>
            <a:off x="3222625" y="1785938"/>
            <a:ext cx="2698750" cy="2700337"/>
            <a:chOff x="0" y="0"/>
            <a:chExt cx="2698750" cy="2700337"/>
          </a:xfrm>
        </p:grpSpPr>
        <p:sp>
          <p:nvSpPr>
            <p:cNvPr id="11272" name="饼形 15"/>
            <p:cNvSpPr>
              <a:spLocks noChangeAspect="1"/>
            </p:cNvSpPr>
            <p:nvPr/>
          </p:nvSpPr>
          <p:spPr bwMode="auto">
            <a:xfrm>
              <a:off x="0" y="0"/>
              <a:ext cx="2698750" cy="2700337"/>
            </a:xfrm>
            <a:custGeom>
              <a:avLst/>
              <a:gdLst>
                <a:gd name="T0" fmla="*/ 2527672 w 2698750"/>
                <a:gd name="T1" fmla="*/ 692188 h 2700337"/>
                <a:gd name="T2" fmla="*/ 2698747 w 2698750"/>
                <a:gd name="T3" fmla="*/ 1347503 h 2700337"/>
                <a:gd name="T4" fmla="*/ 1349375 w 2698750"/>
                <a:gd name="T5" fmla="*/ 1350169 h 2700337"/>
                <a:gd name="T6" fmla="*/ 2527672 w 2698750"/>
                <a:gd name="T7" fmla="*/ 692188 h 27003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98750" h="2700337">
                  <a:moveTo>
                    <a:pt x="2527672" y="692188"/>
                  </a:moveTo>
                  <a:cubicBezTo>
                    <a:pt x="2639417" y="892534"/>
                    <a:pt x="2698295" y="1118069"/>
                    <a:pt x="2698747" y="1347503"/>
                  </a:cubicBezTo>
                  <a:lnTo>
                    <a:pt x="1349375" y="1350169"/>
                  </a:lnTo>
                  <a:lnTo>
                    <a:pt x="2527672" y="692188"/>
                  </a:lnTo>
                  <a:close/>
                </a:path>
              </a:pathLst>
            </a:custGeom>
            <a:solidFill>
              <a:srgbClr val="F2F2F2"/>
            </a:solidFill>
            <a:ln w="12700" cmpd="sng">
              <a:solidFill>
                <a:schemeClr val="bg1"/>
              </a:solidFill>
              <a:round/>
              <a:headEnd/>
              <a:tailEnd/>
            </a:ln>
          </p:spPr>
          <p:txBody>
            <a:bodyPr wrap="none" anchor="ctr"/>
            <a:lstStyle/>
            <a:p>
              <a:endParaRPr lang="ar-EG">
                <a:solidFill>
                  <a:srgbClr val="000000"/>
                </a:solidFill>
              </a:endParaRPr>
            </a:p>
          </p:txBody>
        </p:sp>
        <p:sp>
          <p:nvSpPr>
            <p:cNvPr id="11273" name="饼形 16"/>
            <p:cNvSpPr>
              <a:spLocks noChangeAspect="1"/>
            </p:cNvSpPr>
            <p:nvPr/>
          </p:nvSpPr>
          <p:spPr bwMode="auto">
            <a:xfrm>
              <a:off x="0" y="0"/>
              <a:ext cx="2698750" cy="2700337"/>
            </a:xfrm>
            <a:custGeom>
              <a:avLst/>
              <a:gdLst>
                <a:gd name="T0" fmla="*/ 2698748 w 2698750"/>
                <a:gd name="T1" fmla="*/ 1347766 h 2700337"/>
                <a:gd name="T2" fmla="*/ 2379767 w 2698750"/>
                <a:gd name="T3" fmla="*/ 2221948 h 2700337"/>
                <a:gd name="T4" fmla="*/ 1349375 w 2698750"/>
                <a:gd name="T5" fmla="*/ 1350169 h 2700337"/>
                <a:gd name="T6" fmla="*/ 2698748 w 2698750"/>
                <a:gd name="T7" fmla="*/ 1347766 h 27003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98750" h="2700337">
                  <a:moveTo>
                    <a:pt x="2698748" y="1347766"/>
                  </a:moveTo>
                  <a:cubicBezTo>
                    <a:pt x="2699317" y="1667776"/>
                    <a:pt x="2586271" y="1977586"/>
                    <a:pt x="2379767" y="2221948"/>
                  </a:cubicBezTo>
                  <a:lnTo>
                    <a:pt x="1349375" y="1350169"/>
                  </a:lnTo>
                  <a:lnTo>
                    <a:pt x="2698748" y="1347766"/>
                  </a:lnTo>
                  <a:close/>
                </a:path>
              </a:pathLst>
            </a:custGeom>
            <a:solidFill>
              <a:srgbClr val="D9D9D9"/>
            </a:solidFill>
            <a:ln w="12700" cmpd="sng">
              <a:solidFill>
                <a:schemeClr val="bg1"/>
              </a:solidFill>
              <a:round/>
              <a:headEnd/>
              <a:tailEnd/>
            </a:ln>
          </p:spPr>
          <p:txBody>
            <a:bodyPr wrap="none" anchor="ctr"/>
            <a:lstStyle/>
            <a:p>
              <a:endParaRPr lang="ar-EG">
                <a:solidFill>
                  <a:srgbClr val="000000"/>
                </a:solidFill>
              </a:endParaRPr>
            </a:p>
          </p:txBody>
        </p:sp>
        <p:sp>
          <p:nvSpPr>
            <p:cNvPr id="11274" name="饼形 17"/>
            <p:cNvSpPr>
              <a:spLocks noChangeAspect="1"/>
            </p:cNvSpPr>
            <p:nvPr/>
          </p:nvSpPr>
          <p:spPr bwMode="auto">
            <a:xfrm>
              <a:off x="0" y="0"/>
              <a:ext cx="2698750" cy="2700337"/>
            </a:xfrm>
            <a:custGeom>
              <a:avLst/>
              <a:gdLst>
                <a:gd name="T0" fmla="*/ 2379817 w 2698750"/>
                <a:gd name="T1" fmla="*/ 2221888 h 2700337"/>
                <a:gd name="T2" fmla="*/ 1340019 w 2698750"/>
                <a:gd name="T3" fmla="*/ 2700305 h 2700337"/>
                <a:gd name="T4" fmla="*/ 1349375 w 2698750"/>
                <a:gd name="T5" fmla="*/ 1350169 h 2700337"/>
                <a:gd name="T6" fmla="*/ 2379817 w 2698750"/>
                <a:gd name="T7" fmla="*/ 2221888 h 27003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98750" h="2700337">
                  <a:moveTo>
                    <a:pt x="2379817" y="2221888"/>
                  </a:moveTo>
                  <a:cubicBezTo>
                    <a:pt x="2121317" y="2527815"/>
                    <a:pt x="1740389" y="2703083"/>
                    <a:pt x="1340019" y="2700305"/>
                  </a:cubicBezTo>
                  <a:cubicBezTo>
                    <a:pt x="1343138" y="2250260"/>
                    <a:pt x="1346256" y="1800214"/>
                    <a:pt x="1349375" y="1350169"/>
                  </a:cubicBezTo>
                  <a:lnTo>
                    <a:pt x="2379817" y="2221888"/>
                  </a:lnTo>
                  <a:close/>
                </a:path>
              </a:pathLst>
            </a:custGeom>
            <a:solidFill>
              <a:srgbClr val="BFBFBF"/>
            </a:solidFill>
            <a:ln w="12700" cmpd="sng">
              <a:solidFill>
                <a:schemeClr val="bg1"/>
              </a:solidFill>
              <a:round/>
              <a:headEnd/>
              <a:tailEnd/>
            </a:ln>
          </p:spPr>
          <p:txBody>
            <a:bodyPr wrap="none" anchor="ctr"/>
            <a:lstStyle/>
            <a:p>
              <a:endParaRPr lang="ar-EG">
                <a:solidFill>
                  <a:srgbClr val="000000"/>
                </a:solidFill>
              </a:endParaRPr>
            </a:p>
          </p:txBody>
        </p:sp>
        <p:sp>
          <p:nvSpPr>
            <p:cNvPr id="5" name="饼形 18"/>
            <p:cNvSpPr>
              <a:spLocks noChangeAspect="1"/>
            </p:cNvSpPr>
            <p:nvPr/>
          </p:nvSpPr>
          <p:spPr bwMode="auto">
            <a:xfrm>
              <a:off x="0" y="0"/>
              <a:ext cx="2698750" cy="2700337"/>
            </a:xfrm>
            <a:custGeom>
              <a:avLst/>
              <a:gdLst>
                <a:gd name="T0" fmla="*/ 1343158 w 2698750"/>
                <a:gd name="T1" fmla="*/ 2700323 h 2700337"/>
                <a:gd name="T2" fmla="*/ 265013 w 2698750"/>
                <a:gd name="T3" fmla="*/ 2153743 h 2700337"/>
                <a:gd name="T4" fmla="*/ 1349375 w 2698750"/>
                <a:gd name="T5" fmla="*/ 1350169 h 2700337"/>
                <a:gd name="T6" fmla="*/ 1343158 w 2698750"/>
                <a:gd name="T7" fmla="*/ 2700323 h 27003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98750" h="2700337">
                  <a:moveTo>
                    <a:pt x="1343158" y="2700323"/>
                  </a:moveTo>
                  <a:cubicBezTo>
                    <a:pt x="917762" y="2698362"/>
                    <a:pt x="518197" y="2495797"/>
                    <a:pt x="265013" y="2153743"/>
                  </a:cubicBezTo>
                  <a:lnTo>
                    <a:pt x="1349375" y="1350169"/>
                  </a:lnTo>
                  <a:cubicBezTo>
                    <a:pt x="1347303" y="1800220"/>
                    <a:pt x="1345230" y="2250272"/>
                    <a:pt x="1343158" y="2700323"/>
                  </a:cubicBezTo>
                  <a:close/>
                </a:path>
              </a:pathLst>
            </a:custGeom>
            <a:solidFill>
              <a:srgbClr val="A6A6A6"/>
            </a:solidFill>
            <a:ln w="12700" cmpd="sng">
              <a:solidFill>
                <a:schemeClr val="bg1"/>
              </a:solidFill>
              <a:round/>
              <a:headEnd/>
              <a:tailEnd/>
            </a:ln>
          </p:spPr>
          <p:txBody>
            <a:bodyPr wrap="none" anchor="ctr"/>
            <a:lstStyle/>
            <a:p>
              <a:endParaRPr lang="ar-EG">
                <a:solidFill>
                  <a:srgbClr val="000000"/>
                </a:solidFill>
              </a:endParaRPr>
            </a:p>
          </p:txBody>
        </p:sp>
        <p:sp>
          <p:nvSpPr>
            <p:cNvPr id="11276" name="饼形 19"/>
            <p:cNvSpPr>
              <a:spLocks noChangeAspect="1"/>
            </p:cNvSpPr>
            <p:nvPr/>
          </p:nvSpPr>
          <p:spPr bwMode="auto">
            <a:xfrm>
              <a:off x="0" y="0"/>
              <a:ext cx="2698750" cy="2700337"/>
            </a:xfrm>
            <a:custGeom>
              <a:avLst/>
              <a:gdLst>
                <a:gd name="T0" fmla="*/ 268728 w 2698750"/>
                <a:gd name="T1" fmla="*/ 2158737 h 2700337"/>
                <a:gd name="T2" fmla="*/ 58325 w 2698750"/>
                <a:gd name="T3" fmla="*/ 957506 h 2700337"/>
                <a:gd name="T4" fmla="*/ 1349375 w 2698750"/>
                <a:gd name="T5" fmla="*/ 1350169 h 2700337"/>
                <a:gd name="T6" fmla="*/ 268728 w 2698750"/>
                <a:gd name="T7" fmla="*/ 2158737 h 27003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98750" h="2700337">
                  <a:moveTo>
                    <a:pt x="268728" y="2158737"/>
                  </a:moveTo>
                  <a:cubicBezTo>
                    <a:pt x="11565" y="1814635"/>
                    <a:pt x="-66560" y="1368605"/>
                    <a:pt x="58325" y="957506"/>
                  </a:cubicBezTo>
                  <a:lnTo>
                    <a:pt x="1349375" y="1350169"/>
                  </a:lnTo>
                  <a:lnTo>
                    <a:pt x="268728" y="2158737"/>
                  </a:lnTo>
                  <a:close/>
                </a:path>
              </a:pathLst>
            </a:custGeom>
            <a:solidFill>
              <a:srgbClr val="7F7F7F"/>
            </a:solidFill>
            <a:ln w="12700" cmpd="sng">
              <a:solidFill>
                <a:schemeClr val="bg1"/>
              </a:solidFill>
              <a:round/>
              <a:headEnd/>
              <a:tailEnd/>
            </a:ln>
          </p:spPr>
          <p:txBody>
            <a:bodyPr wrap="none" anchor="ctr"/>
            <a:lstStyle/>
            <a:p>
              <a:endParaRPr lang="ar-EG">
                <a:solidFill>
                  <a:srgbClr val="000000"/>
                </a:solidFill>
              </a:endParaRPr>
            </a:p>
          </p:txBody>
        </p:sp>
        <p:sp>
          <p:nvSpPr>
            <p:cNvPr id="11277" name="饼形 20"/>
            <p:cNvSpPr>
              <a:spLocks noChangeAspect="1"/>
            </p:cNvSpPr>
            <p:nvPr/>
          </p:nvSpPr>
          <p:spPr bwMode="auto">
            <a:xfrm>
              <a:off x="0" y="0"/>
              <a:ext cx="2698750" cy="2700337"/>
            </a:xfrm>
            <a:custGeom>
              <a:avLst/>
              <a:gdLst>
                <a:gd name="T0" fmla="*/ 59938 w 2698750"/>
                <a:gd name="T1" fmla="*/ 952236 h 2700337"/>
                <a:gd name="T2" fmla="*/ 1349376 w 2698750"/>
                <a:gd name="T3" fmla="*/ -1 h 2700337"/>
                <a:gd name="T4" fmla="*/ 1349375 w 2698750"/>
                <a:gd name="T5" fmla="*/ 1350169 h 2700337"/>
                <a:gd name="T6" fmla="*/ 59938 w 2698750"/>
                <a:gd name="T7" fmla="*/ 952236 h 27003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98750" h="2700337">
                  <a:moveTo>
                    <a:pt x="59938" y="952236"/>
                  </a:moveTo>
                  <a:cubicBezTo>
                    <a:pt x="234431" y="386154"/>
                    <a:pt x="757328" y="-1"/>
                    <a:pt x="1349376" y="-1"/>
                  </a:cubicBezTo>
                  <a:cubicBezTo>
                    <a:pt x="1349376" y="450056"/>
                    <a:pt x="1349375" y="900112"/>
                    <a:pt x="1349375" y="1350169"/>
                  </a:cubicBezTo>
                  <a:lnTo>
                    <a:pt x="59938" y="952236"/>
                  </a:lnTo>
                  <a:close/>
                </a:path>
              </a:pathLst>
            </a:custGeom>
            <a:solidFill>
              <a:srgbClr val="595959"/>
            </a:solidFill>
            <a:ln w="12700" cmpd="sng">
              <a:solidFill>
                <a:schemeClr val="bg1"/>
              </a:solidFill>
              <a:round/>
              <a:headEnd/>
              <a:tailEnd/>
            </a:ln>
          </p:spPr>
          <p:txBody>
            <a:bodyPr anchor="ctr"/>
            <a:lstStyle/>
            <a:p>
              <a:endParaRPr lang="ar-EG">
                <a:solidFill>
                  <a:srgbClr val="000000"/>
                </a:solidFill>
              </a:endParaRPr>
            </a:p>
          </p:txBody>
        </p:sp>
        <p:sp>
          <p:nvSpPr>
            <p:cNvPr id="11278" name="饼形 21"/>
            <p:cNvSpPr>
              <a:spLocks noChangeAspect="1"/>
            </p:cNvSpPr>
            <p:nvPr/>
          </p:nvSpPr>
          <p:spPr bwMode="auto">
            <a:xfrm>
              <a:off x="0" y="0"/>
              <a:ext cx="2698750" cy="2700337"/>
            </a:xfrm>
            <a:custGeom>
              <a:avLst/>
              <a:gdLst>
                <a:gd name="T0" fmla="*/ 1348134 w 2698750"/>
                <a:gd name="T1" fmla="*/ 1 h 2700337"/>
                <a:gd name="T2" fmla="*/ 2529586 w 2698750"/>
                <a:gd name="T3" fmla="*/ 695634 h 2700337"/>
                <a:gd name="T4" fmla="*/ 1349375 w 2698750"/>
                <a:gd name="T5" fmla="*/ 1350169 h 2700337"/>
                <a:gd name="T6" fmla="*/ 1348134 w 2698750"/>
                <a:gd name="T7" fmla="*/ 1 h 27003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98750" h="2700337">
                  <a:moveTo>
                    <a:pt x="1348134" y="1"/>
                  </a:moveTo>
                  <a:cubicBezTo>
                    <a:pt x="1839103" y="-451"/>
                    <a:pt x="2291574" y="265962"/>
                    <a:pt x="2529586" y="695634"/>
                  </a:cubicBezTo>
                  <a:lnTo>
                    <a:pt x="1349375" y="1350169"/>
                  </a:lnTo>
                  <a:cubicBezTo>
                    <a:pt x="1348961" y="900113"/>
                    <a:pt x="1348548" y="450057"/>
                    <a:pt x="1348134" y="1"/>
                  </a:cubicBezTo>
                  <a:close/>
                </a:path>
              </a:pathLst>
            </a:custGeom>
            <a:solidFill>
              <a:srgbClr val="22BAD8"/>
            </a:solidFill>
            <a:ln w="12700" cmpd="sng">
              <a:solidFill>
                <a:schemeClr val="bg1"/>
              </a:solidFill>
              <a:round/>
              <a:headEnd/>
              <a:tailEnd/>
            </a:ln>
          </p:spPr>
          <p:txBody>
            <a:bodyPr wrap="none" anchor="ctr"/>
            <a:lstStyle/>
            <a:p>
              <a:endParaRPr lang="ar-EG">
                <a:solidFill>
                  <a:srgbClr val="000000"/>
                </a:solidFill>
              </a:endParaRPr>
            </a:p>
          </p:txBody>
        </p:sp>
      </p:grpSp>
      <p:sp>
        <p:nvSpPr>
          <p:cNvPr id="11290" name="椭圆 22"/>
          <p:cNvSpPr>
            <a:spLocks noChangeAspect="1"/>
          </p:cNvSpPr>
          <p:nvPr/>
        </p:nvSpPr>
        <p:spPr bwMode="auto">
          <a:xfrm>
            <a:off x="3078163" y="1641475"/>
            <a:ext cx="2987675" cy="2987675"/>
          </a:xfrm>
          <a:prstGeom prst="ellipse">
            <a:avLst/>
          </a:prstGeom>
          <a:noFill/>
          <a:ln w="12700">
            <a:solidFill>
              <a:srgbClr val="7F7F7F"/>
            </a:solidFill>
            <a:prstDash val="sysDash"/>
            <a:round/>
            <a:headEnd/>
            <a:tailEnd/>
          </a:ln>
          <a:extLst>
            <a:ext uri="{909E8E84-426E-40DD-AFC4-6F175D3DCCD1}">
              <a14:hiddenFill xmlns:a14="http://schemas.microsoft.com/office/drawing/2010/main" xmlns="">
                <a:solidFill>
                  <a:srgbClr val="FFFFFF"/>
                </a:solidFill>
              </a14:hiddenFill>
            </a:ext>
          </a:extLst>
        </p:spPr>
        <p:txBody>
          <a:bodyPr anchor="ctr"/>
          <a:lstStyle/>
          <a:p>
            <a:pPr fontAlgn="ctr">
              <a:buClr>
                <a:srgbClr val="FF0000"/>
              </a:buClr>
              <a:buSzPct val="70000"/>
            </a:pPr>
            <a:endParaRPr lang="zh-CN" altLang="en-US">
              <a:solidFill>
                <a:srgbClr val="000000"/>
              </a:solidFill>
              <a:latin typeface="Calibri" pitchFamily="34" charset="0"/>
            </a:endParaRPr>
          </a:p>
        </p:txBody>
      </p:sp>
      <p:sp>
        <p:nvSpPr>
          <p:cNvPr id="11270" name="TextBox 146"/>
          <p:cNvSpPr txBox="1">
            <a:spLocks noChangeArrowheads="1"/>
          </p:cNvSpPr>
          <p:nvPr/>
        </p:nvSpPr>
        <p:spPr bwMode="auto">
          <a:xfrm>
            <a:off x="2699793" y="998538"/>
            <a:ext cx="3744416" cy="5355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2400" b="1" dirty="0">
                <a:solidFill>
                  <a:srgbClr val="C00000"/>
                </a:solidFill>
                <a:latin typeface="Microsoft YaHei" pitchFamily="34" charset="-122"/>
                <a:ea typeface="Microsoft YaHei" pitchFamily="34" charset="-122"/>
              </a:rPr>
              <a:t>سبعه أركان أساسيه للحياة المتزنة </a:t>
            </a:r>
            <a:endParaRPr lang="zh-CN" altLang="en-US" sz="2400" b="1" dirty="0">
              <a:solidFill>
                <a:srgbClr val="C00000"/>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280511592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5" presetClass="entr" presetSubtype="0" fill="hold" grpId="0" nodeType="afterEffect">
                                  <p:stCondLst>
                                    <p:cond delay="0"/>
                                  </p:stCondLst>
                                  <p:childTnLst>
                                    <p:set>
                                      <p:cBhvr>
                                        <p:cTn id="6" dur="1" fill="hold">
                                          <p:stCondLst>
                                            <p:cond delay="0"/>
                                          </p:stCondLst>
                                        </p:cTn>
                                        <p:tgtEl>
                                          <p:spTgt spid="11290"/>
                                        </p:tgtEl>
                                        <p:attrNameLst>
                                          <p:attrName>style.visibility</p:attrName>
                                        </p:attrNameLst>
                                      </p:cBhvr>
                                      <p:to>
                                        <p:strVal val="visible"/>
                                      </p:to>
                                    </p:set>
                                    <p:animEffect transition="in" filter="fade">
                                      <p:cBhvr>
                                        <p:cTn id="7" dur="1000"/>
                                        <p:tgtEl>
                                          <p:spTgt spid="11290"/>
                                        </p:tgtEl>
                                      </p:cBhvr>
                                    </p:animEffect>
                                    <p:anim calcmode="lin" valueType="num">
                                      <p:cBhvr>
                                        <p:cTn id="8" dur="1000" fill="hold"/>
                                        <p:tgtEl>
                                          <p:spTgt spid="11290"/>
                                        </p:tgtEl>
                                        <p:attrNameLst>
                                          <p:attrName>style.rotation</p:attrName>
                                        </p:attrNameLst>
                                      </p:cBhvr>
                                      <p:tavLst>
                                        <p:tav tm="0">
                                          <p:val>
                                            <p:fltVal val="720"/>
                                          </p:val>
                                        </p:tav>
                                        <p:tav tm="100000">
                                          <p:val>
                                            <p:fltVal val="0"/>
                                          </p:val>
                                        </p:tav>
                                      </p:tavLst>
                                    </p:anim>
                                    <p:anim calcmode="lin" valueType="num">
                                      <p:cBhvr>
                                        <p:cTn id="9" dur="1000" fill="hold"/>
                                        <p:tgtEl>
                                          <p:spTgt spid="11290"/>
                                        </p:tgtEl>
                                        <p:attrNameLst>
                                          <p:attrName>ppt_h</p:attrName>
                                        </p:attrNameLst>
                                      </p:cBhvr>
                                      <p:tavLst>
                                        <p:tav tm="0">
                                          <p:val>
                                            <p:fltVal val="0"/>
                                          </p:val>
                                        </p:tav>
                                        <p:tav tm="100000">
                                          <p:val>
                                            <p:strVal val="#ppt_h"/>
                                          </p:val>
                                        </p:tav>
                                      </p:tavLst>
                                    </p:anim>
                                    <p:anim calcmode="lin" valueType="num">
                                      <p:cBhvr>
                                        <p:cTn id="10" dur="1000" fill="hold"/>
                                        <p:tgtEl>
                                          <p:spTgt spid="11290"/>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700"/>
                                  </p:stCondLst>
                                  <p:childTnLst>
                                    <p:set>
                                      <p:cBhvr>
                                        <p:cTn id="12" dur="1" fill="hold">
                                          <p:stCondLst>
                                            <p:cond delay="0"/>
                                          </p:stCondLst>
                                        </p:cTn>
                                        <p:tgtEl>
                                          <p:spTgt spid="11282"/>
                                        </p:tgtEl>
                                        <p:attrNameLst>
                                          <p:attrName>style.visibility</p:attrName>
                                        </p:attrNameLst>
                                      </p:cBhvr>
                                      <p:to>
                                        <p:strVal val="visible"/>
                                      </p:to>
                                    </p:set>
                                    <p:animEffect transition="in" filter="fade">
                                      <p:cBhvr>
                                        <p:cTn id="13" dur="1000"/>
                                        <p:tgtEl>
                                          <p:spTgt spid="11282"/>
                                        </p:tgtEl>
                                      </p:cBhvr>
                                    </p:animEffect>
                                    <p:anim calcmode="lin" valueType="num">
                                      <p:cBhvr>
                                        <p:cTn id="14" dur="1000" fill="hold"/>
                                        <p:tgtEl>
                                          <p:spTgt spid="11282"/>
                                        </p:tgtEl>
                                        <p:attrNameLst>
                                          <p:attrName>style.rotation</p:attrName>
                                        </p:attrNameLst>
                                      </p:cBhvr>
                                      <p:tavLst>
                                        <p:tav tm="0">
                                          <p:val>
                                            <p:fltVal val="720"/>
                                          </p:val>
                                        </p:tav>
                                        <p:tav tm="100000">
                                          <p:val>
                                            <p:fltVal val="0"/>
                                          </p:val>
                                        </p:tav>
                                      </p:tavLst>
                                    </p:anim>
                                    <p:anim calcmode="lin" valueType="num">
                                      <p:cBhvr>
                                        <p:cTn id="15" dur="1000" fill="hold"/>
                                        <p:tgtEl>
                                          <p:spTgt spid="11282"/>
                                        </p:tgtEl>
                                        <p:attrNameLst>
                                          <p:attrName>ppt_h</p:attrName>
                                        </p:attrNameLst>
                                      </p:cBhvr>
                                      <p:tavLst>
                                        <p:tav tm="0">
                                          <p:val>
                                            <p:fltVal val="0"/>
                                          </p:val>
                                        </p:tav>
                                        <p:tav tm="100000">
                                          <p:val>
                                            <p:strVal val="#ppt_h"/>
                                          </p:val>
                                        </p:tav>
                                      </p:tavLst>
                                    </p:anim>
                                    <p:anim calcmode="lin" valueType="num">
                                      <p:cBhvr>
                                        <p:cTn id="16" dur="1000" fill="hold"/>
                                        <p:tgtEl>
                                          <p:spTgt spid="11282"/>
                                        </p:tgtEl>
                                        <p:attrNameLst>
                                          <p:attrName>ppt_w</p:attrName>
                                        </p:attrNameLst>
                                      </p:cBhvr>
                                      <p:tavLst>
                                        <p:tav tm="0">
                                          <p:val>
                                            <p:fltVal val="0"/>
                                          </p:val>
                                        </p:tav>
                                        <p:tav tm="100000">
                                          <p:val>
                                            <p:strVal val="#ppt_w"/>
                                          </p:val>
                                        </p:tav>
                                      </p:tavLst>
                                    </p:anim>
                                  </p:childTnLst>
                                </p:cTn>
                              </p:par>
                            </p:childTnLst>
                          </p:cTn>
                        </p:par>
                        <p:par>
                          <p:cTn id="17" fill="hold" nodeType="afterGroup">
                            <p:stCondLst>
                              <p:cond delay="1700"/>
                            </p:stCondLst>
                            <p:childTnLst>
                              <p:par>
                                <p:cTn id="18" presetID="12" presetClass="entr" presetSubtype="8" fill="hold" nodeType="afterEffect">
                                  <p:stCondLst>
                                    <p:cond delay="0"/>
                                  </p:stCondLst>
                                  <p:childTnLst>
                                    <p:set>
                                      <p:cBhvr>
                                        <p:cTn id="19" dur="1" fill="hold">
                                          <p:stCondLst>
                                            <p:cond delay="0"/>
                                          </p:stCondLst>
                                        </p:cTn>
                                        <p:tgtEl>
                                          <p:spTgt spid="11266"/>
                                        </p:tgtEl>
                                        <p:attrNameLst>
                                          <p:attrName>style.visibility</p:attrName>
                                        </p:attrNameLst>
                                      </p:cBhvr>
                                      <p:to>
                                        <p:strVal val="visible"/>
                                      </p:to>
                                    </p:set>
                                    <p:animEffect transition="in" filter="slide(fromLeft)">
                                      <p:cBhvr>
                                        <p:cTn id="20" dur="500"/>
                                        <p:tgtEl>
                                          <p:spTgt spid="11266"/>
                                        </p:tgtEl>
                                      </p:cBhvr>
                                    </p:animEffect>
                                  </p:childTnLst>
                                </p:cTn>
                              </p:par>
                              <p:par>
                                <p:cTn id="21" presetID="12" presetClass="entr" presetSubtype="2" fill="hold" nodeType="withEffect">
                                  <p:stCondLst>
                                    <p:cond delay="0"/>
                                  </p:stCondLst>
                                  <p:childTnLst>
                                    <p:set>
                                      <p:cBhvr>
                                        <p:cTn id="22" dur="1" fill="hold">
                                          <p:stCondLst>
                                            <p:cond delay="0"/>
                                          </p:stCondLst>
                                        </p:cTn>
                                        <p:tgtEl>
                                          <p:spTgt spid="11275"/>
                                        </p:tgtEl>
                                        <p:attrNameLst>
                                          <p:attrName>style.visibility</p:attrName>
                                        </p:attrNameLst>
                                      </p:cBhvr>
                                      <p:to>
                                        <p:strVal val="visible"/>
                                      </p:to>
                                    </p:set>
                                    <p:animEffect transition="in" filter="slide(fromRight)">
                                      <p:cBhvr>
                                        <p:cTn id="23" dur="500"/>
                                        <p:tgtEl>
                                          <p:spTgt spid="11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90" grpId="0" animBg="1"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bwMode="auto">
          <a:xfrm>
            <a:off x="833872" y="1345332"/>
            <a:ext cx="7560840" cy="100811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لكي تكون سعيدا ومتزنا يجب أن تكون أهدافك في الأركان السبعة واضحة تماما بالنسبة لك</a:t>
            </a:r>
          </a:p>
        </p:txBody>
      </p:sp>
      <p:sp>
        <p:nvSpPr>
          <p:cNvPr id="4" name="Rounded Rectangle 3"/>
          <p:cNvSpPr/>
          <p:nvPr/>
        </p:nvSpPr>
        <p:spPr bwMode="auto">
          <a:xfrm>
            <a:off x="827584" y="3145532"/>
            <a:ext cx="7560840" cy="100811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00000"/>
              </a:lnSpc>
            </a:pPr>
            <a:r>
              <a:rPr lang="ar-EG" sz="2400" b="1" dirty="0" smtClean="0">
                <a:solidFill>
                  <a:srgbClr val="C00000"/>
                </a:solidFill>
              </a:rPr>
              <a:t>تمرين : </a:t>
            </a:r>
            <a:r>
              <a:rPr lang="ar-EG" sz="2400" b="1" dirty="0" smtClean="0"/>
              <a:t>كيف </a:t>
            </a:r>
            <a:r>
              <a:rPr lang="ar-EG" sz="2400" b="1" dirty="0"/>
              <a:t>تخطط لأهدافك في الأركان </a:t>
            </a:r>
            <a:r>
              <a:rPr lang="ar-EG" sz="2400" b="1" dirty="0" smtClean="0"/>
              <a:t>السبعة؟</a:t>
            </a:r>
            <a:endParaRPr lang="ar-EG" sz="2400" b="1" dirty="0"/>
          </a:p>
        </p:txBody>
      </p:sp>
      <p:sp>
        <p:nvSpPr>
          <p:cNvPr id="6" name="Rectangle 5"/>
          <p:cNvSpPr/>
          <p:nvPr/>
        </p:nvSpPr>
        <p:spPr bwMode="auto">
          <a:xfrm>
            <a:off x="-2604" y="4585692"/>
            <a:ext cx="2664296" cy="504056"/>
          </a:xfrm>
          <a:prstGeom prst="rect">
            <a:avLst/>
          </a:prstGeom>
          <a:ln>
            <a:headEnd type="none" w="med" len="med"/>
            <a:tailEnd type="none" w="med" len="med"/>
          </a:ln>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rtlCol="1" anchor="t"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chemeClr val="tx1"/>
                </a:solidFill>
                <a:effectLst/>
                <a:latin typeface="Arial" pitchFamily="34" charset="0"/>
                <a:ea typeface="SimSun" pitchFamily="2" charset="-122"/>
              </a:rPr>
              <a:t>تمرين صفحة 39</a:t>
            </a:r>
          </a:p>
        </p:txBody>
      </p:sp>
    </p:spTree>
    <p:extLst>
      <p:ext uri="{BB962C8B-B14F-4D97-AF65-F5344CB8AC3E}">
        <p14:creationId xmlns:p14="http://schemas.microsoft.com/office/powerpoint/2010/main" xmlns="" val="266229497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860032" y="-84138"/>
            <a:ext cx="4233168"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6-</a:t>
            </a:r>
            <a:r>
              <a:rPr lang="ar-EG" altLang="zh-CN" sz="3200" b="1" dirty="0">
                <a:solidFill>
                  <a:srgbClr val="002060"/>
                </a:solidFill>
                <a:latin typeface="Microsoft YaHei" pitchFamily="34" charset="-122"/>
                <a:ea typeface="Microsoft YaHei" pitchFamily="34" charset="-122"/>
              </a:rPr>
              <a:t>	التأكيدات المتضامنة</a:t>
            </a:r>
          </a:p>
        </p:txBody>
      </p:sp>
      <p:sp>
        <p:nvSpPr>
          <p:cNvPr id="17" name="Rounded Rectangle 16"/>
          <p:cNvSpPr/>
          <p:nvPr/>
        </p:nvSpPr>
        <p:spPr bwMode="auto">
          <a:xfrm>
            <a:off x="755576" y="3865612"/>
            <a:ext cx="7560840" cy="100811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ومعناها أن تعرف قدراتك وتقدرها وتقنع نفسك بأنها حقيقية، وتقول لنفسك دائما </a:t>
            </a:r>
            <a:r>
              <a:rPr lang="ar-EG" sz="2400" b="1" dirty="0" smtClean="0"/>
              <a:t>أنا </a:t>
            </a:r>
            <a:r>
              <a:rPr lang="ar-EG" sz="2400" b="1" dirty="0"/>
              <a:t>ناجح</a:t>
            </a:r>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52195" y="1345332"/>
            <a:ext cx="3768594" cy="21602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5156971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860032" y="-84138"/>
            <a:ext cx="4233168"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7-</a:t>
            </a:r>
            <a:r>
              <a:rPr lang="ar-EG" altLang="zh-CN" sz="3200" b="1" dirty="0">
                <a:solidFill>
                  <a:srgbClr val="002060"/>
                </a:solidFill>
                <a:latin typeface="Microsoft YaHei" pitchFamily="34" charset="-122"/>
                <a:ea typeface="Microsoft YaHei" pitchFamily="34" charset="-122"/>
              </a:rPr>
              <a:t>	الوقت الإيجابي</a:t>
            </a:r>
          </a:p>
        </p:txBody>
      </p:sp>
      <p:sp>
        <p:nvSpPr>
          <p:cNvPr id="17" name="Rounded Rectangle 16"/>
          <p:cNvSpPr/>
          <p:nvPr/>
        </p:nvSpPr>
        <p:spPr bwMode="auto">
          <a:xfrm>
            <a:off x="755576" y="3145532"/>
            <a:ext cx="7560840" cy="172819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الغرض من وصية الوقت الايجابي هو أن تستخدم عقلك على التركيز على وقت </a:t>
            </a:r>
            <a:r>
              <a:rPr lang="ar-EG" sz="2400" b="1" dirty="0" smtClean="0"/>
              <a:t>تحدده </a:t>
            </a:r>
            <a:r>
              <a:rPr lang="ar-EG" sz="2400" b="1" dirty="0"/>
              <a:t>أنت, ومن المهم الاستمرارية في فعل ذلك حتى تصبح عادة من عاداتك  </a:t>
            </a:r>
            <a:r>
              <a:rPr lang="ar-EG" sz="2400" b="1" dirty="0" smtClean="0"/>
              <a:t>المخزنة </a:t>
            </a:r>
            <a:r>
              <a:rPr lang="ar-EG" sz="2400" b="1" dirty="0"/>
              <a:t>في مراكز الذاكرة في العقل مما يجعلك تتصرف ايجابيا بطريقه تلقائية،  </a:t>
            </a:r>
            <a:r>
              <a:rPr lang="ar-EG" sz="2400" b="1" dirty="0" smtClean="0"/>
              <a:t>فحدد </a:t>
            </a:r>
            <a:r>
              <a:rPr lang="ar-EG" sz="2400" b="1" dirty="0"/>
              <a:t>وقتا تفكر فيه بشكل إيجابي وبعيدا عن أي ضغوط</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975000" y="913284"/>
            <a:ext cx="3325192" cy="2143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9420307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3"/>
          <p:cNvSpPr>
            <a:spLocks noChangeArrowheads="1"/>
          </p:cNvSpPr>
          <p:nvPr/>
        </p:nvSpPr>
        <p:spPr bwMode="auto">
          <a:xfrm>
            <a:off x="752475" y="2798763"/>
            <a:ext cx="7639050"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8195" name="Group 3"/>
          <p:cNvGrpSpPr>
            <a:grpSpLocks/>
          </p:cNvGrpSpPr>
          <p:nvPr/>
        </p:nvGrpSpPr>
        <p:grpSpPr bwMode="auto">
          <a:xfrm>
            <a:off x="827088" y="2570163"/>
            <a:ext cx="7489825" cy="519112"/>
            <a:chOff x="0" y="-37207"/>
            <a:chExt cx="6432551" cy="519807"/>
          </a:xfrm>
        </p:grpSpPr>
        <p:sp>
          <p:nvSpPr>
            <p:cNvPr id="5125" name="AutoShape 3"/>
            <p:cNvSpPr>
              <a:spLocks noChangeArrowheads="1"/>
            </p:cNvSpPr>
            <p:nvPr/>
          </p:nvSpPr>
          <p:spPr bwMode="auto">
            <a:xfrm>
              <a:off x="0" y="0"/>
              <a:ext cx="6432550"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5126" name="Rectangle 13"/>
            <p:cNvSpPr>
              <a:spLocks noChangeArrowheads="1"/>
            </p:cNvSpPr>
            <p:nvPr/>
          </p:nvSpPr>
          <p:spPr bwMode="auto">
            <a:xfrm>
              <a:off x="1" y="-37207"/>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eaLnBrk="0" hangingPunct="0">
                <a:lnSpc>
                  <a:spcPct val="120000"/>
                </a:lnSpc>
                <a:spcBef>
                  <a:spcPct val="50000"/>
                </a:spcBef>
              </a:pPr>
              <a:r>
                <a:rPr lang="ar-EG" altLang="zh-CN" sz="2400" b="1">
                  <a:solidFill>
                    <a:schemeClr val="bg1"/>
                  </a:solidFill>
                </a:rPr>
                <a:t>أنت اليوم حيث أوصلتك أفكارك ، وستكون غذاً حيث تأخذك أفكارك </a:t>
              </a:r>
              <a:endParaRPr lang="zh-CN" altLang="en-US" sz="2400" b="1">
                <a:solidFill>
                  <a:schemeClr val="bg1"/>
                </a:solidFill>
              </a:endParaRPr>
            </a:p>
          </p:txBody>
        </p:sp>
      </p:grpSp>
      <p:sp>
        <p:nvSpPr>
          <p:cNvPr id="8198" name="TextBox 13"/>
          <p:cNvSpPr txBox="1">
            <a:spLocks noChangeArrowheads="1"/>
          </p:cNvSpPr>
          <p:nvPr/>
        </p:nvSpPr>
        <p:spPr bwMode="auto">
          <a:xfrm>
            <a:off x="5149850" y="-84138"/>
            <a:ext cx="3943350" cy="631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التحدث مع الذات </a:t>
            </a:r>
            <a:endParaRPr lang="zh-CN" altLang="en-US" sz="3200" b="1" dirty="0">
              <a:solidFill>
                <a:srgbClr val="002060"/>
              </a:solidFill>
              <a:latin typeface="Microsoft YaHei" pitchFamily="34" charset="-122"/>
              <a:ea typeface="Microsoft YaHei" pitchFamily="34"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fade">
                                      <p:cBhvr>
                                        <p:cTn id="12" dur="1000"/>
                                        <p:tgtEl>
                                          <p:spTgt spid="8194"/>
                                        </p:tgtEl>
                                      </p:cBhvr>
                                    </p:animEffect>
                                    <p:anim calcmode="lin" valueType="num">
                                      <p:cBhvr>
                                        <p:cTn id="13" dur="1000" fill="hold"/>
                                        <p:tgtEl>
                                          <p:spTgt spid="8194"/>
                                        </p:tgtEl>
                                        <p:attrNameLst>
                                          <p:attrName>ppt_x</p:attrName>
                                        </p:attrNameLst>
                                      </p:cBhvr>
                                      <p:tavLst>
                                        <p:tav tm="0">
                                          <p:val>
                                            <p:strVal val="#ppt_x"/>
                                          </p:val>
                                        </p:tav>
                                        <p:tav tm="100000">
                                          <p:val>
                                            <p:strVal val="#ppt_x"/>
                                          </p:val>
                                        </p:tav>
                                      </p:tavLst>
                                    </p:anim>
                                    <p:anim calcmode="lin" valueType="num">
                                      <p:cBhvr>
                                        <p:cTn id="14" dur="1000" fill="hold"/>
                                        <p:tgtEl>
                                          <p:spTgt spid="819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fade">
                                      <p:cBhvr>
                                        <p:cTn id="17" dur="1000"/>
                                        <p:tgtEl>
                                          <p:spTgt spid="8195"/>
                                        </p:tgtEl>
                                      </p:cBhvr>
                                    </p:animEffect>
                                    <p:anim calcmode="lin" valueType="num">
                                      <p:cBhvr>
                                        <p:cTn id="18" dur="1000" fill="hold"/>
                                        <p:tgtEl>
                                          <p:spTgt spid="8195"/>
                                        </p:tgtEl>
                                        <p:attrNameLst>
                                          <p:attrName>ppt_x</p:attrName>
                                        </p:attrNameLst>
                                      </p:cBhvr>
                                      <p:tavLst>
                                        <p:tav tm="0">
                                          <p:val>
                                            <p:strVal val="#ppt_x"/>
                                          </p:val>
                                        </p:tav>
                                        <p:tav tm="100000">
                                          <p:val>
                                            <p:strVal val="#ppt_x"/>
                                          </p:val>
                                        </p:tav>
                                      </p:tavLst>
                                    </p:anim>
                                    <p:anim calcmode="lin" valueType="num">
                                      <p:cBhvr>
                                        <p:cTn id="19" dur="1000" fill="hold"/>
                                        <p:tgtEl>
                                          <p:spTgt spid="81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autoUpdateAnimBg="0"/>
      <p:bldP spid="8198"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860032" y="-84138"/>
            <a:ext cx="4233168"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8-</a:t>
            </a:r>
            <a:r>
              <a:rPr lang="ar-EG" altLang="zh-CN" sz="3200" b="1" dirty="0">
                <a:solidFill>
                  <a:srgbClr val="002060"/>
                </a:solidFill>
                <a:latin typeface="Microsoft YaHei" pitchFamily="34" charset="-122"/>
                <a:ea typeface="Microsoft YaHei" pitchFamily="34" charset="-122"/>
              </a:rPr>
              <a:t>	التنمية الذاتية</a:t>
            </a:r>
          </a:p>
        </p:txBody>
      </p:sp>
      <p:sp>
        <p:nvSpPr>
          <p:cNvPr id="17" name="Rounded Rectangle 16"/>
          <p:cNvSpPr/>
          <p:nvPr/>
        </p:nvSpPr>
        <p:spPr bwMode="auto">
          <a:xfrm>
            <a:off x="755576" y="3433564"/>
            <a:ext cx="7560840" cy="144016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التنمية البشرية ليست علما ولكنها أسلوب في الحياة يستخدمها الإنسان لكي </a:t>
            </a:r>
            <a:r>
              <a:rPr lang="ar-EG" sz="2400" b="1" dirty="0" smtClean="0"/>
              <a:t>يعيش </a:t>
            </a:r>
            <a:r>
              <a:rPr lang="ar-EG" sz="2400" b="1" dirty="0"/>
              <a:t>حياه أفضل , و يمكنها أن تغذي عقلك بالمعلومات والمهارات التي تجعلك  </a:t>
            </a:r>
            <a:r>
              <a:rPr lang="ar-EG" sz="2400" b="1" dirty="0" smtClean="0"/>
              <a:t>تستخدم </a:t>
            </a:r>
            <a:r>
              <a:rPr lang="ar-EG" sz="2400" b="1" dirty="0"/>
              <a:t>قدراتك وإمكانياتك وقوه تخيلك في تحقيق أهدافك</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23220" y="985292"/>
            <a:ext cx="4453036" cy="22322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7563268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860032" y="-84138"/>
            <a:ext cx="4233168"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9-</a:t>
            </a:r>
            <a:r>
              <a:rPr lang="ar-EG" altLang="zh-CN" sz="3200" b="1" dirty="0">
                <a:solidFill>
                  <a:srgbClr val="002060"/>
                </a:solidFill>
                <a:latin typeface="Microsoft YaHei" pitchFamily="34" charset="-122"/>
                <a:ea typeface="Microsoft YaHei" pitchFamily="34" charset="-122"/>
              </a:rPr>
              <a:t>	السكون والتأمل اليومي </a:t>
            </a:r>
          </a:p>
        </p:txBody>
      </p:sp>
      <p:sp>
        <p:nvSpPr>
          <p:cNvPr id="17" name="Rounded Rectangle 16"/>
          <p:cNvSpPr/>
          <p:nvPr/>
        </p:nvSpPr>
        <p:spPr bwMode="auto">
          <a:xfrm>
            <a:off x="755576" y="3433564"/>
            <a:ext cx="7560840" cy="144016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فتعاسة الإنسان تكمن في عدم قدرته على السكون، خصوصا أن الضوضاء حولنا </a:t>
            </a:r>
            <a:r>
              <a:rPr lang="ar-EG" sz="2400" b="1" dirty="0" smtClean="0"/>
              <a:t>في </a:t>
            </a:r>
            <a:r>
              <a:rPr lang="ar-EG" sz="2400" b="1" dirty="0"/>
              <a:t>كل مكان، بجانب وجود ضوضاء داخلية من كثرة الأفكار التي تأتينا، لذلك  </a:t>
            </a:r>
            <a:r>
              <a:rPr lang="ar-EG" sz="2400" b="1" dirty="0" smtClean="0"/>
              <a:t>فنحن </a:t>
            </a:r>
            <a:r>
              <a:rPr lang="ar-EG" sz="2400" b="1" dirty="0"/>
              <a:t>في حاجة للسكون لعدة دقائق يوميا لتنقية العقل</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67000" y="985292"/>
            <a:ext cx="3810000" cy="21602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5241207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smtClean="0">
                <a:solidFill>
                  <a:srgbClr val="002060"/>
                </a:solidFill>
                <a:latin typeface="Microsoft YaHei" pitchFamily="34" charset="-122"/>
                <a:ea typeface="Microsoft YaHei" pitchFamily="34" charset="-122"/>
              </a:rPr>
              <a:t>10-</a:t>
            </a:r>
            <a:r>
              <a:rPr lang="ar-EG" altLang="zh-CN" sz="3200" b="1" dirty="0">
                <a:solidFill>
                  <a:srgbClr val="002060"/>
                </a:solidFill>
                <a:latin typeface="Microsoft YaHei" pitchFamily="34" charset="-122"/>
                <a:ea typeface="Microsoft YaHei" pitchFamily="34" charset="-122"/>
              </a:rPr>
              <a:t>	الاهتمامات الشخصية والنشاطات اليومية</a:t>
            </a:r>
          </a:p>
        </p:txBody>
      </p:sp>
      <p:sp>
        <p:nvSpPr>
          <p:cNvPr id="17" name="Rounded Rectangle 16"/>
          <p:cNvSpPr/>
          <p:nvPr/>
        </p:nvSpPr>
        <p:spPr bwMode="auto">
          <a:xfrm>
            <a:off x="755576" y="2497460"/>
            <a:ext cx="7560840" cy="252028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يتبين لنا أن تنشيط التفكير في العمل يبرز في تلك الأنشطة،  </a:t>
            </a:r>
            <a:r>
              <a:rPr lang="ar-EG" sz="2400" b="1" dirty="0" smtClean="0"/>
              <a:t>إذن </a:t>
            </a:r>
            <a:r>
              <a:rPr lang="ar-EG" sz="2400" b="1" dirty="0"/>
              <a:t>فالعمل والراحة وجهان لعمله واحده, ففي العمل تشعر بأنك تنجز وتنمو 	وتتقدم وأيضا في الراحة التي تحصل عليها عندما تمارس هواية تحبها ستشعر  </a:t>
            </a:r>
          </a:p>
          <a:p>
            <a:pPr algn="justLow" rtl="1"/>
            <a:r>
              <a:rPr lang="ar-EG" sz="2400" b="1" dirty="0"/>
              <a:t> </a:t>
            </a:r>
            <a:r>
              <a:rPr lang="ar-EG" sz="2400" b="1" dirty="0" smtClean="0"/>
              <a:t>بالراحة </a:t>
            </a:r>
            <a:r>
              <a:rPr lang="ar-EG" sz="2400" b="1" dirty="0"/>
              <a:t>والهدوء النفسي الذي يساعدك في إنجاز اكبر في عملك وفي صحة </a:t>
            </a:r>
            <a:r>
              <a:rPr lang="ar-EG" sz="2400" b="1" dirty="0" smtClean="0"/>
              <a:t>أفضل في </a:t>
            </a:r>
            <a:r>
              <a:rPr lang="ar-EG" sz="2400" b="1" dirty="0"/>
              <a:t>حياتك، فيجب أن تمارس هواية تحبها مهما كانت، لأن الهوايات تشعر </a:t>
            </a:r>
            <a:r>
              <a:rPr lang="ar-EG" sz="2400" b="1" dirty="0" smtClean="0"/>
              <a:t>الإنسان </a:t>
            </a:r>
            <a:r>
              <a:rPr lang="ar-EG" sz="2400" b="1" dirty="0"/>
              <a:t>بالسعادة وتساعده على التفكير الإيجابي</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00214" y="646433"/>
            <a:ext cx="2671564" cy="17790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8145090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209428"/>
            <a:ext cx="6981825"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التحكم فى المشاعر السلبية وتحولها الى ايجابية</a:t>
            </a:r>
          </a:p>
        </p:txBody>
      </p:sp>
    </p:spTree>
    <p:extLst>
      <p:ext uri="{BB962C8B-B14F-4D97-AF65-F5344CB8AC3E}">
        <p14:creationId xmlns:p14="http://schemas.microsoft.com/office/powerpoint/2010/main" xmlns="" val="120256597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التحكم فى المشاعر السلبية وتحولها الى ايجابية</a:t>
            </a:r>
          </a:p>
        </p:txBody>
      </p:sp>
      <p:sp>
        <p:nvSpPr>
          <p:cNvPr id="17" name="Rounded Rectangle 16"/>
          <p:cNvSpPr/>
          <p:nvPr/>
        </p:nvSpPr>
        <p:spPr bwMode="auto">
          <a:xfrm>
            <a:off x="611560" y="952879"/>
            <a:ext cx="7776864" cy="680485"/>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lnSpc>
                <a:spcPct val="150000"/>
              </a:lnSpc>
            </a:pPr>
            <a:r>
              <a:rPr lang="ar-EG" sz="2400" b="1" dirty="0"/>
              <a:t>المشاعر السلبية هي أدلة قوية على أن هناك ما يحتاج إلى تغيير في حياتك</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1993404"/>
            <a:ext cx="3819525" cy="2533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Rectangle 1"/>
          <p:cNvSpPr/>
          <p:nvPr/>
        </p:nvSpPr>
        <p:spPr>
          <a:xfrm>
            <a:off x="4355976" y="2065412"/>
            <a:ext cx="4572000" cy="255454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justLow" rtl="1"/>
            <a:r>
              <a:rPr lang="ar-EG" sz="2000" b="1" dirty="0"/>
              <a:t>لأنك إنسان، ستتفاعل داخلك المشاعر حتى لو كنت فى العمل. الجميع يتمنى أن تكون مشاعره الداخله ايجابية، مثل الإثارة، التعجب، الامتنان، السعادة، الراحة، والتفاؤل. ومع ذلك، </a:t>
            </a:r>
            <a:r>
              <a:rPr lang="ar-EG" sz="2000" b="1" dirty="0" smtClean="0"/>
              <a:t>فإنه لا </a:t>
            </a:r>
            <a:r>
              <a:rPr lang="ar-EG" sz="2000" b="1" dirty="0"/>
              <a:t>مفر أحيانا من أن عليك أن تشعر أيضا ببعض المشاعر السلبية. ولكن هنا يجب أن نذكر طريقة تعاملك مع العواطف السلبية سوف تحدد إلى حد كبير مدى نجاحك في نهاية المطاف</a:t>
            </a:r>
          </a:p>
        </p:txBody>
      </p:sp>
    </p:spTree>
    <p:extLst>
      <p:ext uri="{BB962C8B-B14F-4D97-AF65-F5344CB8AC3E}">
        <p14:creationId xmlns:p14="http://schemas.microsoft.com/office/powerpoint/2010/main" xmlns="" val="331557371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الشعور بالخوف</a:t>
            </a:r>
          </a:p>
        </p:txBody>
      </p:sp>
      <p:sp>
        <p:nvSpPr>
          <p:cNvPr id="17" name="Rounded Rectangle 16"/>
          <p:cNvSpPr/>
          <p:nvPr/>
        </p:nvSpPr>
        <p:spPr bwMode="auto">
          <a:xfrm>
            <a:off x="755576" y="2281436"/>
            <a:ext cx="7560840" cy="2952328"/>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خذ خطوة إلى الوراء لمدة ثانية وحاول أن ترى الوضع بشكل موضوعي. إسأل نفسك:  </a:t>
            </a:r>
          </a:p>
          <a:p>
            <a:pPr algn="justLow" rtl="1"/>
            <a:r>
              <a:rPr lang="ar-EG" sz="2400" b="1" dirty="0"/>
              <a:t> </a:t>
            </a:r>
            <a:r>
              <a:rPr lang="ar-EG" sz="2400" b="1" dirty="0" smtClean="0"/>
              <a:t>"</a:t>
            </a:r>
            <a:r>
              <a:rPr lang="ar-EG" sz="2400" b="1" dirty="0"/>
              <a:t>هل عملي أو حياتى المهنيه حقا في خطر؟" إذا لم يكن كذلك، قد يكون مجرد شعور </a:t>
            </a:r>
            <a:r>
              <a:rPr lang="ar-EG" sz="2400" b="1" dirty="0" smtClean="0"/>
              <a:t>بالتوتر </a:t>
            </a:r>
            <a:r>
              <a:rPr lang="ar-EG" sz="2400" b="1" dirty="0"/>
              <a:t>والعصبيه وليس الخوف. إن ما تشعر به هو مجرد شعور بالإثاره، تماما مثل ما </a:t>
            </a:r>
            <a:r>
              <a:rPr lang="ar-EG" sz="2400" b="1" dirty="0" smtClean="0"/>
              <a:t>تكون </a:t>
            </a:r>
            <a:r>
              <a:rPr lang="ar-EG" sz="2400" b="1" dirty="0"/>
              <a:t>فى الملاهى وتركب السفينة الدوارة </a:t>
            </a:r>
            <a:r>
              <a:rPr lang="ar-EG" sz="2400" b="1" dirty="0" smtClean="0"/>
              <a:t/>
            </a:r>
            <a:br>
              <a:rPr lang="ar-EG" sz="2400" b="1" dirty="0" smtClean="0"/>
            </a:br>
            <a:r>
              <a:rPr lang="ar-EG" sz="2400" b="1" dirty="0" smtClean="0"/>
              <a:t>أو </a:t>
            </a:r>
            <a:r>
              <a:rPr lang="ar-EG" sz="2400" b="1" dirty="0"/>
              <a:t>قطار الموت, استمتع بالركوب</a:t>
            </a:r>
            <a:r>
              <a:rPr lang="ar-EG" sz="2400" b="1" dirty="0" smtClean="0"/>
              <a:t>.</a:t>
            </a:r>
          </a:p>
          <a:p>
            <a:pPr algn="justLow" rtl="1"/>
            <a:r>
              <a:rPr lang="ar-EG" sz="2400" b="1" dirty="0" smtClean="0"/>
              <a:t> </a:t>
            </a:r>
            <a:r>
              <a:rPr lang="ar-EG" sz="2400" b="1" dirty="0"/>
              <a:t>لا داعى </a:t>
            </a:r>
            <a:r>
              <a:rPr lang="ar-EG" sz="2400" b="1" dirty="0" smtClean="0"/>
              <a:t>للخوف </a:t>
            </a:r>
            <a:r>
              <a:rPr lang="ar-EG" sz="2400" b="1" dirty="0"/>
              <a:t>طالما كل شىء يسير بهدوء ولا خطر يهدد حياتك</a:t>
            </a:r>
          </a:p>
        </p:txBody>
      </p:sp>
    </p:spTree>
    <p:extLst>
      <p:ext uri="{BB962C8B-B14F-4D97-AF65-F5344CB8AC3E}">
        <p14:creationId xmlns:p14="http://schemas.microsoft.com/office/powerpoint/2010/main" xmlns="" val="335097404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الشعور بالرفض </a:t>
            </a:r>
          </a:p>
        </p:txBody>
      </p:sp>
      <p:sp>
        <p:nvSpPr>
          <p:cNvPr id="17" name="Rounded Rectangle 16"/>
          <p:cNvSpPr/>
          <p:nvPr/>
        </p:nvSpPr>
        <p:spPr bwMode="auto">
          <a:xfrm>
            <a:off x="755576" y="3865612"/>
            <a:ext cx="7560840" cy="136815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a:t>قرر ما إذا كنت فعلا تحترم رأي الشخص الذي "رفضك". إذا جاء الرفض من أحمق، </a:t>
            </a:r>
            <a:r>
              <a:rPr lang="ar-EG" sz="2400" b="1" dirty="0" smtClean="0"/>
              <a:t>أو  </a:t>
            </a:r>
            <a:r>
              <a:rPr lang="ar-EG" sz="2400" b="1" dirty="0"/>
              <a:t>من شخص هو نفسه مرفوض، أو غبى،  "الرفض" هنا في الواقع مجاملة ومديح لك فلا  تشغل نفسك به</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01404" y="913284"/>
            <a:ext cx="4667250" cy="2819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3786920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الشعور بالغضب </a:t>
            </a:r>
          </a:p>
        </p:txBody>
      </p:sp>
      <p:sp>
        <p:nvSpPr>
          <p:cNvPr id="17" name="Rounded Rectangle 16"/>
          <p:cNvSpPr/>
          <p:nvPr/>
        </p:nvSpPr>
        <p:spPr bwMode="auto">
          <a:xfrm>
            <a:off x="755576" y="3073524"/>
            <a:ext cx="7560840" cy="216024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هذا الشعور قد يدفعك لقول شىء أو تتصرف بطريقه قد تندم عليها فى ما بعد. مهمتك </a:t>
            </a:r>
            <a:r>
              <a:rPr lang="ar-EG" sz="2400" b="1" dirty="0" smtClean="0"/>
              <a:t>الأولى </a:t>
            </a:r>
            <a:r>
              <a:rPr lang="ar-EG" sz="2400" b="1" dirty="0"/>
              <a:t>هي الإبتعاد لمسافة بعض الوقت عن الموقف لتهدأ. افعل شئ يصرف تفكيرك عن </a:t>
            </a:r>
            <a:r>
              <a:rPr lang="ar-EG" sz="2400" b="1" dirty="0" smtClean="0"/>
              <a:t>ما </a:t>
            </a:r>
            <a:r>
              <a:rPr lang="ar-EG" sz="2400" b="1" dirty="0"/>
              <a:t>أغضبك. إذا كنت لا تستطيع إتخاذ أي إجراء يبعدك و يشغل تفكيرك، استخدم </a:t>
            </a:r>
            <a:r>
              <a:rPr lang="ar-EG" sz="2400" b="1" dirty="0" smtClean="0"/>
              <a:t>النصيحه </a:t>
            </a:r>
            <a:r>
              <a:rPr lang="ar-EG" sz="2400" b="1" dirty="0"/>
              <a:t>القديمه "خذ نفس عميق وعد ببطء من واحد إلى عشره</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786460" y="841276"/>
            <a:ext cx="3657748" cy="20162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3251782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الشعور بالإحباط </a:t>
            </a:r>
          </a:p>
        </p:txBody>
      </p:sp>
      <p:sp>
        <p:nvSpPr>
          <p:cNvPr id="17" name="Rounded Rectangle 16"/>
          <p:cNvSpPr/>
          <p:nvPr/>
        </p:nvSpPr>
        <p:spPr bwMode="auto">
          <a:xfrm>
            <a:off x="755576" y="3577580"/>
            <a:ext cx="7560840" cy="1656184"/>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في العمل، هذا الشعور يظهر عندما تشعر أن نتائج ما تقوم به ليست </a:t>
            </a:r>
            <a:r>
              <a:rPr lang="ar-EG" sz="2400" b="1" dirty="0" smtClean="0"/>
              <a:t>     ما </a:t>
            </a:r>
            <a:r>
              <a:rPr lang="ar-EG" sz="2400" b="1" dirty="0"/>
              <a:t>كنت تتوقعه مقابل حجم العمل والجهد الذي كنت قد بذلته. إنك تعرف </a:t>
            </a:r>
            <a:r>
              <a:rPr lang="ar-EG" sz="2400" b="1" dirty="0" smtClean="0"/>
              <a:t> أن </a:t>
            </a:r>
            <a:r>
              <a:rPr lang="ar-EG" sz="2400" b="1" dirty="0"/>
              <a:t>هدفك قابل للتحقيق، ولكن مما يبدو أنه لا يزال بعيد المنال مما </a:t>
            </a:r>
            <a:r>
              <a:rPr lang="ar-EG" sz="2400" b="1" dirty="0" smtClean="0"/>
              <a:t>   يشعرك </a:t>
            </a:r>
            <a:r>
              <a:rPr lang="ar-EG" sz="2400" b="1" dirty="0"/>
              <a:t>بالإحباط</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937198" y="1057300"/>
            <a:ext cx="3435002" cy="2376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8012093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الشعور بعدم كفائتك </a:t>
            </a:r>
          </a:p>
        </p:txBody>
      </p:sp>
      <p:sp>
        <p:nvSpPr>
          <p:cNvPr id="17" name="Rounded Rectangle 16"/>
          <p:cNvSpPr/>
          <p:nvPr/>
        </p:nvSpPr>
        <p:spPr bwMode="auto">
          <a:xfrm>
            <a:off x="755576" y="3793604"/>
            <a:ext cx="7560840" cy="144016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إذا ما كانت تعترف بذلك أم لا، حتى أولئك الذين يبدو أنهم أكثر ثقة بالنفس, ستجد أنهم سرا قلقين إنهم لن يمكنهم مواجه التحدى بالشكل المطلوب, أو أنهم ليسوا أصلا لديهم المقومات لمواجهه التحديات المقبلة</a:t>
            </a: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03835" y="1380406"/>
            <a:ext cx="3924350" cy="21251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1320729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3"/>
          <p:cNvSpPr>
            <a:spLocks noChangeArrowheads="1"/>
          </p:cNvSpPr>
          <p:nvPr/>
        </p:nvSpPr>
        <p:spPr bwMode="auto">
          <a:xfrm>
            <a:off x="3101975" y="998538"/>
            <a:ext cx="2940050"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8195" name="Group 3"/>
          <p:cNvGrpSpPr>
            <a:grpSpLocks/>
          </p:cNvGrpSpPr>
          <p:nvPr/>
        </p:nvGrpSpPr>
        <p:grpSpPr bwMode="auto">
          <a:xfrm>
            <a:off x="3132138" y="769938"/>
            <a:ext cx="2879725" cy="519112"/>
            <a:chOff x="0" y="-37207"/>
            <a:chExt cx="6432551" cy="519807"/>
          </a:xfrm>
        </p:grpSpPr>
        <p:sp>
          <p:nvSpPr>
            <p:cNvPr id="6152" name="AutoShape 3"/>
            <p:cNvSpPr>
              <a:spLocks noChangeArrowheads="1"/>
            </p:cNvSpPr>
            <p:nvPr/>
          </p:nvSpPr>
          <p:spPr bwMode="auto">
            <a:xfrm>
              <a:off x="0" y="0"/>
              <a:ext cx="6432550"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53" name="Rectangle 13"/>
            <p:cNvSpPr>
              <a:spLocks noChangeArrowheads="1"/>
            </p:cNvSpPr>
            <p:nvPr/>
          </p:nvSpPr>
          <p:spPr bwMode="auto">
            <a:xfrm>
              <a:off x="1" y="-37207"/>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eaLnBrk="0" hangingPunct="0">
                <a:lnSpc>
                  <a:spcPct val="120000"/>
                </a:lnSpc>
                <a:spcBef>
                  <a:spcPct val="50000"/>
                </a:spcBef>
              </a:pPr>
              <a:r>
                <a:rPr lang="ar-EG" altLang="zh-CN" sz="2400" b="1" dirty="0">
                  <a:solidFill>
                    <a:schemeClr val="bg1"/>
                  </a:solidFill>
                </a:rPr>
                <a:t>الوالدين </a:t>
              </a:r>
              <a:endParaRPr lang="zh-CN" altLang="en-US" sz="2400" b="1" dirty="0">
                <a:solidFill>
                  <a:schemeClr val="bg1"/>
                </a:solidFill>
              </a:endParaRPr>
            </a:p>
          </p:txBody>
        </p:sp>
      </p:grpSp>
      <p:sp>
        <p:nvSpPr>
          <p:cNvPr id="8198" name="TextBox 13"/>
          <p:cNvSpPr txBox="1">
            <a:spLocks noChangeArrowheads="1"/>
          </p:cNvSpPr>
          <p:nvPr/>
        </p:nvSpPr>
        <p:spPr bwMode="auto">
          <a:xfrm>
            <a:off x="2195513" y="-84138"/>
            <a:ext cx="6897687" cy="631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a:solidFill>
                  <a:srgbClr val="002060"/>
                </a:solidFill>
                <a:latin typeface="Microsoft YaHei" pitchFamily="34" charset="-122"/>
                <a:ea typeface="Microsoft YaHei" pitchFamily="34" charset="-122"/>
              </a:rPr>
              <a:t>مصادر التحدث مع الذات ( أو البرمجة الذاتية )</a:t>
            </a:r>
            <a:endParaRPr lang="zh-CN" altLang="en-US" sz="3200" b="1">
              <a:solidFill>
                <a:srgbClr val="002060"/>
              </a:solidFill>
              <a:latin typeface="Microsoft YaHei" pitchFamily="34" charset="-122"/>
              <a:ea typeface="Microsoft YaHei" pitchFamily="34" charset="-122"/>
            </a:endParaRPr>
          </a:p>
        </p:txBody>
      </p:sp>
      <p:sp>
        <p:nvSpPr>
          <p:cNvPr id="2" name="Rectangle 1"/>
          <p:cNvSpPr/>
          <p:nvPr/>
        </p:nvSpPr>
        <p:spPr bwMode="auto">
          <a:xfrm>
            <a:off x="4283968" y="1655564"/>
            <a:ext cx="4564261" cy="1778000"/>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rtlCol="1"/>
          <a:lstStyle/>
          <a:p>
            <a:pPr algn="justLow" rtl="1">
              <a:defRPr/>
            </a:pPr>
            <a:r>
              <a:rPr lang="ar-EG" sz="2200" b="1" dirty="0">
                <a:solidFill>
                  <a:schemeClr val="tx1"/>
                </a:solidFill>
                <a:latin typeface="Arial" pitchFamily="34" charset="0"/>
              </a:rPr>
              <a:t>أنه في خلال الـ 18 سنة الأولي من عمرنا وعلي </a:t>
            </a:r>
            <a:r>
              <a:rPr lang="ar-EG" sz="2200" b="1" dirty="0" smtClean="0">
                <a:solidFill>
                  <a:schemeClr val="tx1"/>
                </a:solidFill>
                <a:latin typeface="Arial" pitchFamily="34" charset="0"/>
              </a:rPr>
              <a:t>فتراض نشأتنا </a:t>
            </a:r>
            <a:r>
              <a:rPr lang="ar-EG" sz="2200" b="1" dirty="0">
                <a:solidFill>
                  <a:schemeClr val="tx1"/>
                </a:solidFill>
                <a:latin typeface="Arial" pitchFamily="34" charset="0"/>
              </a:rPr>
              <a:t>في عائلة ايجابية لحد معقول يكون قد قيل لنا أكثر من 148000 مرة كلمة لا  </a:t>
            </a:r>
            <a:r>
              <a:rPr lang="ar-EG" sz="2200" b="1" dirty="0" smtClean="0">
                <a:solidFill>
                  <a:schemeClr val="tx1"/>
                </a:solidFill>
                <a:latin typeface="Arial" pitchFamily="34" charset="0"/>
              </a:rPr>
              <a:t/>
            </a:r>
            <a:br>
              <a:rPr lang="ar-EG" sz="2200" b="1" dirty="0" smtClean="0">
                <a:solidFill>
                  <a:schemeClr val="tx1"/>
                </a:solidFill>
                <a:latin typeface="Arial" pitchFamily="34" charset="0"/>
              </a:rPr>
            </a:br>
            <a:r>
              <a:rPr lang="ar-EG" sz="2200" b="1" dirty="0" smtClean="0">
                <a:solidFill>
                  <a:schemeClr val="tx1"/>
                </a:solidFill>
                <a:latin typeface="Arial" pitchFamily="34" charset="0"/>
              </a:rPr>
              <a:t>أو </a:t>
            </a:r>
            <a:r>
              <a:rPr lang="ar-EG" sz="2200" b="1" dirty="0">
                <a:solidFill>
                  <a:schemeClr val="tx1"/>
                </a:solidFill>
                <a:latin typeface="Arial" pitchFamily="34" charset="0"/>
              </a:rPr>
              <a:t>لا تعمل ذلك ، وعدد الرسائل الإيجابية فقط 400 مرة </a:t>
            </a:r>
          </a:p>
        </p:txBody>
      </p:sp>
      <p:sp>
        <p:nvSpPr>
          <p:cNvPr id="8" name="Rectangle 7"/>
          <p:cNvSpPr/>
          <p:nvPr/>
        </p:nvSpPr>
        <p:spPr bwMode="auto">
          <a:xfrm>
            <a:off x="4283968" y="3671788"/>
            <a:ext cx="4564261" cy="1489968"/>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rtlCol="1"/>
          <a:lstStyle/>
          <a:p>
            <a:pPr algn="justLow" rtl="1">
              <a:defRPr/>
            </a:pPr>
            <a:r>
              <a:rPr lang="ar-EG" sz="2200" b="1" dirty="0">
                <a:solidFill>
                  <a:schemeClr val="tx1"/>
                </a:solidFill>
                <a:latin typeface="Arial" pitchFamily="34" charset="0"/>
              </a:rPr>
              <a:t>عندما نبلغ السابعة من عمرنا يكون أكثر من 90% من قيمتنا قد تخزين في عقولنا ،  </a:t>
            </a:r>
            <a:r>
              <a:rPr lang="ar-EG" sz="2200" b="1" dirty="0" smtClean="0">
                <a:solidFill>
                  <a:schemeClr val="tx1"/>
                </a:solidFill>
                <a:latin typeface="Arial" pitchFamily="34" charset="0"/>
              </a:rPr>
              <a:t> وعندما </a:t>
            </a:r>
            <a:r>
              <a:rPr lang="ar-EG" sz="2200" b="1" dirty="0">
                <a:solidFill>
                  <a:schemeClr val="tx1"/>
                </a:solidFill>
                <a:latin typeface="Arial" pitchFamily="34" charset="0"/>
              </a:rPr>
              <a:t>نبلغ سن 21 تكون جيع قيمنا قد اكتملت واستقرت في عقولنا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86668" y="2114351"/>
            <a:ext cx="3077220" cy="26384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fade">
                                      <p:cBhvr>
                                        <p:cTn id="12" dur="1000"/>
                                        <p:tgtEl>
                                          <p:spTgt spid="8194"/>
                                        </p:tgtEl>
                                      </p:cBhvr>
                                    </p:animEffect>
                                    <p:anim calcmode="lin" valueType="num">
                                      <p:cBhvr>
                                        <p:cTn id="13" dur="1000" fill="hold"/>
                                        <p:tgtEl>
                                          <p:spTgt spid="8194"/>
                                        </p:tgtEl>
                                        <p:attrNameLst>
                                          <p:attrName>ppt_x</p:attrName>
                                        </p:attrNameLst>
                                      </p:cBhvr>
                                      <p:tavLst>
                                        <p:tav tm="0">
                                          <p:val>
                                            <p:strVal val="#ppt_x"/>
                                          </p:val>
                                        </p:tav>
                                        <p:tav tm="100000">
                                          <p:val>
                                            <p:strVal val="#ppt_x"/>
                                          </p:val>
                                        </p:tav>
                                      </p:tavLst>
                                    </p:anim>
                                    <p:anim calcmode="lin" valueType="num">
                                      <p:cBhvr>
                                        <p:cTn id="14" dur="1000" fill="hold"/>
                                        <p:tgtEl>
                                          <p:spTgt spid="819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fade">
                                      <p:cBhvr>
                                        <p:cTn id="17" dur="1000"/>
                                        <p:tgtEl>
                                          <p:spTgt spid="8195"/>
                                        </p:tgtEl>
                                      </p:cBhvr>
                                    </p:animEffect>
                                    <p:anim calcmode="lin" valueType="num">
                                      <p:cBhvr>
                                        <p:cTn id="18" dur="1000" fill="hold"/>
                                        <p:tgtEl>
                                          <p:spTgt spid="8195"/>
                                        </p:tgtEl>
                                        <p:attrNameLst>
                                          <p:attrName>ppt_x</p:attrName>
                                        </p:attrNameLst>
                                      </p:cBhvr>
                                      <p:tavLst>
                                        <p:tav tm="0">
                                          <p:val>
                                            <p:strVal val="#ppt_x"/>
                                          </p:val>
                                        </p:tav>
                                        <p:tav tm="100000">
                                          <p:val>
                                            <p:strVal val="#ppt_x"/>
                                          </p:val>
                                        </p:tav>
                                      </p:tavLst>
                                    </p:anim>
                                    <p:anim calcmode="lin" valueType="num">
                                      <p:cBhvr>
                                        <p:cTn id="19" dur="1000" fill="hold"/>
                                        <p:tgtEl>
                                          <p:spTgt spid="819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autoUpdateAnimBg="0"/>
      <p:bldP spid="8198" grpId="0" autoUpdateAnimBg="0"/>
      <p:bldP spid="2" grpId="0" animBg="1"/>
      <p:bldP spid="8"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الشعور بالضغط النفسي </a:t>
            </a:r>
          </a:p>
        </p:txBody>
      </p:sp>
      <p:sp>
        <p:nvSpPr>
          <p:cNvPr id="17" name="Rounded Rectangle 16"/>
          <p:cNvSpPr/>
          <p:nvPr/>
        </p:nvSpPr>
        <p:spPr bwMode="auto">
          <a:xfrm>
            <a:off x="755576" y="2785492"/>
            <a:ext cx="7560840" cy="2448272"/>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r>
              <a:rPr lang="ar-EG" sz="2400" b="1" dirty="0"/>
              <a:t>ليس هناك شك في أن عالم الأعمال والتجارة والظروف الحياتيه يضع مطالب غير عادية على الوقت والطاقة للأفراد مما يشعرهم بالضغط. سواء كنت رجل أعمال، مدير، تنفيذي، أو عامل، باستمرار تحتاج لبذل المزيد بمصادر أقل. أنت مقيد (مثل أي شخص آخر) بغض النظر عن كيف تشعر حيال ذلك، فان لديك كمية محدودة من الوقت لإنجاز الأمور والحفاظ على نفسك وصحتك وسعادتك في نفس الوقت</a:t>
            </a: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870200" y="985292"/>
            <a:ext cx="3429000" cy="15121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9001858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أقوى فيديو تحفيزي في العالم‬ - YouTube.MP4">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rot="10800000" flipH="1" flipV="1">
            <a:off x="0" y="0"/>
            <a:ext cx="9144000" cy="5715000"/>
          </a:xfrm>
          <a:prstGeom prst="rect">
            <a:avLst/>
          </a:prstGeom>
        </p:spPr>
      </p:pic>
    </p:spTree>
    <p:extLst>
      <p:ext uri="{BB962C8B-B14F-4D97-AF65-F5344CB8AC3E}">
        <p14:creationId xmlns:p14="http://schemas.microsoft.com/office/powerpoint/2010/main" xmlns="" val="16473064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27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209428"/>
            <a:ext cx="6981825"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smtClean="0">
                <a:solidFill>
                  <a:schemeClr val="bg1"/>
                </a:solidFill>
                <a:latin typeface="Microsoft YaHei" pitchFamily="34" charset="-122"/>
                <a:ea typeface="Microsoft YaHei" pitchFamily="34" charset="-122"/>
              </a:rPr>
              <a:t>الانماط </a:t>
            </a:r>
            <a:r>
              <a:rPr lang="ar-EG" altLang="zh-CN" sz="4800" b="1" dirty="0">
                <a:solidFill>
                  <a:schemeClr val="bg1"/>
                </a:solidFill>
                <a:latin typeface="Microsoft YaHei" pitchFamily="34" charset="-122"/>
                <a:ea typeface="Microsoft YaHei" pitchFamily="34" charset="-122"/>
              </a:rPr>
              <a:t>التمثيلية للاشخاص وكيفية التعامل معهم</a:t>
            </a:r>
          </a:p>
        </p:txBody>
      </p:sp>
    </p:spTree>
    <p:extLst>
      <p:ext uri="{BB962C8B-B14F-4D97-AF65-F5344CB8AC3E}">
        <p14:creationId xmlns:p14="http://schemas.microsoft.com/office/powerpoint/2010/main" xmlns="" val="299891504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051720" y="1633364"/>
            <a:ext cx="4680520"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50000"/>
              </a:lnSpc>
            </a:pPr>
            <a:r>
              <a:rPr lang="ar-EG" sz="3200" b="1" dirty="0">
                <a:solidFill>
                  <a:schemeClr val="tx1"/>
                </a:solidFill>
                <a:latin typeface="Arial" pitchFamily="34" charset="0"/>
                <a:ea typeface="SimSun" pitchFamily="2" charset="-122"/>
              </a:rPr>
              <a:t>البصري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155440630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البصري </a:t>
            </a:r>
          </a:p>
        </p:txBody>
      </p:sp>
      <p:grpSp>
        <p:nvGrpSpPr>
          <p:cNvPr id="9" name="Group 2"/>
          <p:cNvGrpSpPr>
            <a:grpSpLocks/>
          </p:cNvGrpSpPr>
          <p:nvPr/>
        </p:nvGrpSpPr>
        <p:grpSpPr bwMode="auto">
          <a:xfrm>
            <a:off x="1290638" y="2065412"/>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أنا ارى أن الموضوع </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929508"/>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انا اشوف انه لازم </a:t>
              </a:r>
              <a:endParaRPr lang="zh-CN" altLang="en-US" sz="2400" b="1" dirty="0">
                <a:solidFill>
                  <a:srgbClr val="FFFFFF"/>
                </a:solidFill>
              </a:endParaRPr>
            </a:p>
          </p:txBody>
        </p:sp>
      </p:grpSp>
      <p:grpSp>
        <p:nvGrpSpPr>
          <p:cNvPr id="23" name="Group 11"/>
          <p:cNvGrpSpPr>
            <a:grpSpLocks/>
          </p:cNvGrpSpPr>
          <p:nvPr/>
        </p:nvGrpSpPr>
        <p:grpSpPr bwMode="auto">
          <a:xfrm>
            <a:off x="1290638" y="3793604"/>
            <a:ext cx="6562725" cy="111029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752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واذا كان طفلا صغير عندما يريدك ان تستمع له فأنه يكرر شوف شوف حتى تنظر اليه </a:t>
              </a:r>
              <a:r>
                <a:rPr lang="ar-EG" altLang="zh-CN" sz="2400" b="1" dirty="0" smtClean="0">
                  <a:solidFill>
                    <a:srgbClr val="FFFFFF"/>
                  </a:solidFill>
                </a:rPr>
                <a:t>ولا </a:t>
              </a:r>
              <a:r>
                <a:rPr lang="ar-EG" altLang="zh-CN" sz="2400" b="1" dirty="0">
                  <a:solidFill>
                    <a:srgbClr val="FFFFFF"/>
                  </a:solidFill>
                </a:rPr>
                <a:t>يتكلم قبل ان تنظر اليه </a:t>
              </a:r>
            </a:p>
          </p:txBody>
        </p:sp>
      </p:grpSp>
      <p:sp>
        <p:nvSpPr>
          <p:cNvPr id="2" name="Rectangle 1"/>
          <p:cNvSpPr/>
          <p:nvPr/>
        </p:nvSpPr>
        <p:spPr>
          <a:xfrm>
            <a:off x="1290638" y="573953"/>
            <a:ext cx="7853362" cy="923330"/>
          </a:xfrm>
          <a:prstGeom prst="rect">
            <a:avLst/>
          </a:prstGeom>
        </p:spPr>
        <p:txBody>
          <a:bodyPr wrap="square">
            <a:spAutoFit/>
          </a:bodyPr>
          <a:lstStyle/>
          <a:p>
            <a:pPr algn="justLow" rtl="1"/>
            <a:r>
              <a:rPr lang="ar-EG" b="1" dirty="0"/>
              <a:t>الانسان الذي نمطه التمثيلي بصري </a:t>
            </a:r>
            <a:r>
              <a:rPr lang="ar-EG" b="1" dirty="0" smtClean="0"/>
              <a:t>يستقبل </a:t>
            </a:r>
            <a:r>
              <a:rPr lang="ar-EG" b="1" dirty="0"/>
              <a:t>المعلومات في الغالب عن طريق البصر والعينين ويرى العالم من حوله على </a:t>
            </a:r>
            <a:r>
              <a:rPr lang="ar-EG" b="1" dirty="0" smtClean="0"/>
              <a:t>هيئة صور </a:t>
            </a:r>
            <a:r>
              <a:rPr lang="ar-EG" b="1" dirty="0"/>
              <a:t>ويتذكر العالم على شكل صور ويكون دقيق في ملاحظة الالوان والتناسق ويميز </a:t>
            </a:r>
            <a:r>
              <a:rPr lang="ar-EG" b="1" dirty="0" smtClean="0"/>
              <a:t>بين </a:t>
            </a:r>
            <a:r>
              <a:rPr lang="ar-EG" b="1" dirty="0"/>
              <a:t>الالوان بشكل كبير يكثر في كلامه من دلالات البصر مثلا يقول </a:t>
            </a:r>
          </a:p>
        </p:txBody>
      </p:sp>
    </p:spTree>
    <p:extLst>
      <p:ext uri="{BB962C8B-B14F-4D97-AF65-F5344CB8AC3E}">
        <p14:creationId xmlns:p14="http://schemas.microsoft.com/office/powerpoint/2010/main" xmlns="" val="197318812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صفات الشخص ذو النمط البصري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298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latin typeface="Microsoft YaHei" pitchFamily="34" charset="-122"/>
                  <a:ea typeface="Microsoft YaHei" pitchFamily="34" charset="-122"/>
                </a:rPr>
                <a:t>وقفته مستقيمة والظهر مستقيم والرأس منتصب والأكتاف إلى الأعلى </a:t>
              </a:r>
              <a:endParaRPr lang="zh-CN" altLang="en-US" sz="20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التنفس سريع من أعلى الصدر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يتميز بالنشاط والحيوية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277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000" b="1" dirty="0">
                  <a:solidFill>
                    <a:srgbClr val="FFFFFF"/>
                  </a:solidFill>
                </a:rPr>
                <a:t>تخدم أثناء حديثه كلمات مثل :أرى ،أنظر ،أتصور ، واضح ، ألوان ، شروق</a:t>
              </a:r>
              <a:endParaRPr lang="zh-CN" altLang="en-US" sz="2000" b="1" dirty="0">
                <a:solidFill>
                  <a:srgbClr val="FFFFFF"/>
                </a:solidFill>
              </a:endParaRPr>
            </a:p>
          </p:txBody>
        </p:sp>
      </p:grpSp>
    </p:spTree>
    <p:extLst>
      <p:ext uri="{BB962C8B-B14F-4D97-AF65-F5344CB8AC3E}">
        <p14:creationId xmlns:p14="http://schemas.microsoft.com/office/powerpoint/2010/main" xmlns="" val="388854830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كيف تعرف البصري </a:t>
            </a:r>
            <a:r>
              <a:rPr lang="ar-EG" altLang="zh-CN" sz="3200" b="1" dirty="0" smtClean="0">
                <a:solidFill>
                  <a:srgbClr val="002060"/>
                </a:solidFill>
                <a:latin typeface="Microsoft YaHei" pitchFamily="34" charset="-122"/>
                <a:ea typeface="Microsoft YaHei" pitchFamily="34" charset="-122"/>
              </a:rPr>
              <a:t>؟</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الوقفة مستقيمة الرأس والأكتاف لأعلى</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النظر أعلى أو فوق الأخرين غالبا</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عندما يستمع ينظر للمتكلم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التنفس أعلى الصدر </a:t>
              </a:r>
              <a:endParaRPr lang="zh-CN" altLang="en-US" sz="2400" b="1" dirty="0">
                <a:solidFill>
                  <a:srgbClr val="FFFFFF"/>
                </a:solidFill>
              </a:endParaRPr>
            </a:p>
          </p:txBody>
        </p:sp>
      </p:grpSp>
    </p:spTree>
    <p:extLst>
      <p:ext uri="{BB962C8B-B14F-4D97-AF65-F5344CB8AC3E}">
        <p14:creationId xmlns:p14="http://schemas.microsoft.com/office/powerpoint/2010/main" xmlns="" val="188649501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مميزات البصري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سرعة اتخاذ القرار</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التفاعل العالي مع المتغيرات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يرى ما لايراه اللأخرون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يصلح أن يكون قائدا </a:t>
              </a:r>
              <a:endParaRPr lang="zh-CN" altLang="en-US" sz="2400" b="1" dirty="0">
                <a:solidFill>
                  <a:srgbClr val="FFFFFF"/>
                </a:solidFill>
              </a:endParaRPr>
            </a:p>
          </p:txBody>
        </p:sp>
      </p:grpSp>
    </p:spTree>
    <p:extLst>
      <p:ext uri="{BB962C8B-B14F-4D97-AF65-F5344CB8AC3E}">
        <p14:creationId xmlns:p14="http://schemas.microsoft.com/office/powerpoint/2010/main" xmlns="" val="858448561"/>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عيـــــوب البصرى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التسرع في الرد على الأخرين </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لو رأى كأس على حافة الطاولة لا يرتاح يتخيلها وقعت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كلماته تسبق معانيه ربما قال كلمه لا يقصدها فتورط</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لديه حب السيطرة أحيانا لأنه يرى الصورة كاملة</a:t>
              </a:r>
              <a:endParaRPr lang="zh-CN" altLang="en-US" sz="2400" b="1" dirty="0">
                <a:solidFill>
                  <a:srgbClr val="FFFFFF"/>
                </a:solidFill>
              </a:endParaRPr>
            </a:p>
          </p:txBody>
        </p:sp>
      </p:grpSp>
    </p:spTree>
    <p:extLst>
      <p:ext uri="{BB962C8B-B14F-4D97-AF65-F5344CB8AC3E}">
        <p14:creationId xmlns:p14="http://schemas.microsoft.com/office/powerpoint/2010/main" xmlns="" val="256782609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051720" y="1633364"/>
            <a:ext cx="4680520"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50000"/>
              </a:lnSpc>
            </a:pPr>
            <a:r>
              <a:rPr lang="ar-EG" sz="3200" b="1" dirty="0">
                <a:solidFill>
                  <a:schemeClr val="tx1"/>
                </a:solidFill>
                <a:latin typeface="Arial" pitchFamily="34" charset="0"/>
                <a:ea typeface="SimSun" pitchFamily="2" charset="-122"/>
              </a:rPr>
              <a:t>الســمعي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11458870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3"/>
          <p:cNvSpPr>
            <a:spLocks noChangeArrowheads="1"/>
          </p:cNvSpPr>
          <p:nvPr/>
        </p:nvSpPr>
        <p:spPr bwMode="auto">
          <a:xfrm>
            <a:off x="3101975" y="998538"/>
            <a:ext cx="2940050"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8195" name="Group 3"/>
          <p:cNvGrpSpPr>
            <a:grpSpLocks/>
          </p:cNvGrpSpPr>
          <p:nvPr/>
        </p:nvGrpSpPr>
        <p:grpSpPr bwMode="auto">
          <a:xfrm>
            <a:off x="3132138" y="769938"/>
            <a:ext cx="2879725" cy="519112"/>
            <a:chOff x="0" y="-37207"/>
            <a:chExt cx="6432551" cy="519807"/>
          </a:xfrm>
        </p:grpSpPr>
        <p:sp>
          <p:nvSpPr>
            <p:cNvPr id="6152" name="AutoShape 3"/>
            <p:cNvSpPr>
              <a:spLocks noChangeArrowheads="1"/>
            </p:cNvSpPr>
            <p:nvPr/>
          </p:nvSpPr>
          <p:spPr bwMode="auto">
            <a:xfrm>
              <a:off x="0" y="0"/>
              <a:ext cx="6432550"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53" name="Rectangle 13"/>
            <p:cNvSpPr>
              <a:spLocks noChangeArrowheads="1"/>
            </p:cNvSpPr>
            <p:nvPr/>
          </p:nvSpPr>
          <p:spPr bwMode="auto">
            <a:xfrm>
              <a:off x="1" y="-37207"/>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eaLnBrk="0" hangingPunct="0">
                <a:lnSpc>
                  <a:spcPct val="120000"/>
                </a:lnSpc>
                <a:spcBef>
                  <a:spcPct val="50000"/>
                </a:spcBef>
              </a:pPr>
              <a:r>
                <a:rPr lang="ar-EG" altLang="zh-CN" sz="2400" b="1" dirty="0">
                  <a:solidFill>
                    <a:schemeClr val="bg1"/>
                  </a:solidFill>
                </a:rPr>
                <a:t>المدرسة </a:t>
              </a:r>
              <a:endParaRPr lang="zh-CN" altLang="en-US" sz="2400" b="1" dirty="0">
                <a:solidFill>
                  <a:schemeClr val="bg1"/>
                </a:solidFill>
              </a:endParaRPr>
            </a:p>
          </p:txBody>
        </p:sp>
      </p:grpSp>
      <p:sp>
        <p:nvSpPr>
          <p:cNvPr id="8198" name="TextBox 13"/>
          <p:cNvSpPr txBox="1">
            <a:spLocks noChangeArrowheads="1"/>
          </p:cNvSpPr>
          <p:nvPr/>
        </p:nvSpPr>
        <p:spPr bwMode="auto">
          <a:xfrm>
            <a:off x="2195513" y="-84138"/>
            <a:ext cx="6897687" cy="631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a:solidFill>
                  <a:srgbClr val="002060"/>
                </a:solidFill>
                <a:latin typeface="Microsoft YaHei" pitchFamily="34" charset="-122"/>
                <a:ea typeface="Microsoft YaHei" pitchFamily="34" charset="-122"/>
              </a:rPr>
              <a:t>مصادر التحدث مع الذات ( أو البرمجة الذاتية )</a:t>
            </a:r>
            <a:endParaRPr lang="zh-CN" altLang="en-US" sz="3200" b="1">
              <a:solidFill>
                <a:srgbClr val="002060"/>
              </a:solidFill>
              <a:latin typeface="Microsoft YaHei" pitchFamily="34" charset="-122"/>
              <a:ea typeface="Microsoft YaHei" pitchFamily="34" charset="-122"/>
            </a:endParaRPr>
          </a:p>
        </p:txBody>
      </p:sp>
      <p:sp>
        <p:nvSpPr>
          <p:cNvPr id="2" name="Rectangle 1"/>
          <p:cNvSpPr/>
          <p:nvPr/>
        </p:nvSpPr>
        <p:spPr bwMode="auto">
          <a:xfrm>
            <a:off x="4283967" y="2785492"/>
            <a:ext cx="4564261" cy="889000"/>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rtlCol="1"/>
          <a:lstStyle/>
          <a:p>
            <a:pPr algn="justLow" rtl="1">
              <a:defRPr/>
            </a:pPr>
            <a:r>
              <a:rPr lang="ar-EG" sz="2200" b="1" dirty="0">
                <a:solidFill>
                  <a:schemeClr val="tx1"/>
                </a:solidFill>
                <a:latin typeface="Arial" pitchFamily="34" charset="0"/>
              </a:rPr>
              <a:t>برمجة سلبية من خلال قول مدرس لك أل يمكنك فهم اي شيء أبداً ؟ </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0052" y="1993082"/>
            <a:ext cx="3290922" cy="247382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38937135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fade">
                                      <p:cBhvr>
                                        <p:cTn id="12" dur="1000"/>
                                        <p:tgtEl>
                                          <p:spTgt spid="8194"/>
                                        </p:tgtEl>
                                      </p:cBhvr>
                                    </p:animEffect>
                                    <p:anim calcmode="lin" valueType="num">
                                      <p:cBhvr>
                                        <p:cTn id="13" dur="1000" fill="hold"/>
                                        <p:tgtEl>
                                          <p:spTgt spid="8194"/>
                                        </p:tgtEl>
                                        <p:attrNameLst>
                                          <p:attrName>ppt_x</p:attrName>
                                        </p:attrNameLst>
                                      </p:cBhvr>
                                      <p:tavLst>
                                        <p:tav tm="0">
                                          <p:val>
                                            <p:strVal val="#ppt_x"/>
                                          </p:val>
                                        </p:tav>
                                        <p:tav tm="100000">
                                          <p:val>
                                            <p:strVal val="#ppt_x"/>
                                          </p:val>
                                        </p:tav>
                                      </p:tavLst>
                                    </p:anim>
                                    <p:anim calcmode="lin" valueType="num">
                                      <p:cBhvr>
                                        <p:cTn id="14" dur="1000" fill="hold"/>
                                        <p:tgtEl>
                                          <p:spTgt spid="819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fade">
                                      <p:cBhvr>
                                        <p:cTn id="17" dur="1000"/>
                                        <p:tgtEl>
                                          <p:spTgt spid="8195"/>
                                        </p:tgtEl>
                                      </p:cBhvr>
                                    </p:animEffect>
                                    <p:anim calcmode="lin" valueType="num">
                                      <p:cBhvr>
                                        <p:cTn id="18" dur="1000" fill="hold"/>
                                        <p:tgtEl>
                                          <p:spTgt spid="8195"/>
                                        </p:tgtEl>
                                        <p:attrNameLst>
                                          <p:attrName>ppt_x</p:attrName>
                                        </p:attrNameLst>
                                      </p:cBhvr>
                                      <p:tavLst>
                                        <p:tav tm="0">
                                          <p:val>
                                            <p:strVal val="#ppt_x"/>
                                          </p:val>
                                        </p:tav>
                                        <p:tav tm="100000">
                                          <p:val>
                                            <p:strVal val="#ppt_x"/>
                                          </p:val>
                                        </p:tav>
                                      </p:tavLst>
                                    </p:anim>
                                    <p:anim calcmode="lin" valueType="num">
                                      <p:cBhvr>
                                        <p:cTn id="19" dur="1000" fill="hold"/>
                                        <p:tgtEl>
                                          <p:spTgt spid="819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autoUpdateAnimBg="0"/>
      <p:bldP spid="8198" grpId="0" autoUpdateAnimBg="0"/>
      <p:bldP spid="2"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الســمعي </a:t>
            </a:r>
          </a:p>
        </p:txBody>
      </p:sp>
      <p:sp>
        <p:nvSpPr>
          <p:cNvPr id="2" name="Rectangle 1"/>
          <p:cNvSpPr/>
          <p:nvPr/>
        </p:nvSpPr>
        <p:spPr>
          <a:xfrm>
            <a:off x="4797276" y="1057300"/>
            <a:ext cx="4355976" cy="3785652"/>
          </a:xfrm>
          <a:prstGeom prst="rect">
            <a:avLst/>
          </a:prstGeom>
        </p:spPr>
        <p:txBody>
          <a:bodyPr wrap="square">
            <a:spAutoFit/>
          </a:bodyPr>
          <a:lstStyle/>
          <a:p>
            <a:pPr algn="justLow" rtl="1"/>
            <a:r>
              <a:rPr lang="ar-EG" sz="2400" b="1" dirty="0"/>
              <a:t>الانسان السمعي هو الانسان الذي يغلب عليه استخدام اذنه في استقبال المعلومه ويكون تركيزه على السمع جدا كبير ويكون مرهف الاذن ويفرق بشكل كبير بين الاصوات والالحان ومن اسباب هذا التميز الصوتي لديه البيئه فكما قلنا أن اهل الجنوب يغلب عليهم النمط البصري بسبب كثرة الصور .... ولكن لو أنتقلنا الى نجد فكم صوره يراها الانسان في مثل هذه </a:t>
            </a:r>
            <a:r>
              <a:rPr lang="ar-EG" sz="2400" b="1" dirty="0" smtClean="0"/>
              <a:t>البيئه </a:t>
            </a:r>
            <a:r>
              <a:rPr lang="ar-EG" sz="2400" b="1" dirty="0"/>
              <a:t>غالبا </a:t>
            </a: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76" y="1411839"/>
            <a:ext cx="2857500" cy="2847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8546194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مميزات السمعى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منطقي في كثير من الأحيان </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أكثر اتزاناً في إتخاذ القرارات</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ينطقون ما يقصدون و يقصدون ما يطقون</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صاحب مشروع ممتاز في إدارة الوقت</a:t>
              </a:r>
              <a:endParaRPr lang="zh-CN" altLang="en-US" sz="2400" b="1" dirty="0">
                <a:solidFill>
                  <a:srgbClr val="FFFFFF"/>
                </a:solidFill>
              </a:endParaRPr>
            </a:p>
          </p:txBody>
        </p:sp>
      </p:grpSp>
    </p:spTree>
    <p:extLst>
      <p:ext uri="{BB962C8B-B14F-4D97-AF65-F5344CB8AC3E}">
        <p14:creationId xmlns:p14="http://schemas.microsoft.com/office/powerpoint/2010/main" xmlns="" val="286092760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مميزات السمعى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يستخدم المفكرات و المنظمات</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لديه اهتمام شديد بالوقت</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يكثر الحديث عن التخطيط</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أفضل من ينزل الأعمال المجدوله الى واقع </a:t>
              </a:r>
              <a:endParaRPr lang="zh-CN" altLang="en-US" sz="2400" b="1" dirty="0">
                <a:solidFill>
                  <a:srgbClr val="FFFFFF"/>
                </a:solidFill>
              </a:endParaRPr>
            </a:p>
          </p:txBody>
        </p:sp>
      </p:grpSp>
    </p:spTree>
    <p:extLst>
      <p:ext uri="{BB962C8B-B14F-4D97-AF65-F5344CB8AC3E}">
        <p14:creationId xmlns:p14="http://schemas.microsoft.com/office/powerpoint/2010/main" xmlns="" val="146867468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عيوب السمعى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عدم القدرة على التصرف في حالة الأزمات</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صعوبة اتخاذ القرار تحت الضغط</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394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rPr>
                <a:t>لديه مشكلة في الإختبارات الشفوية لأنه لو اخطأ مرة اغلق عليه لأن أفكاره متسلسلة </a:t>
              </a:r>
              <a:endParaRPr lang="zh-CN" altLang="en-US"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لا توجد لديه رؤى طويلة المدى</a:t>
              </a:r>
              <a:endParaRPr lang="zh-CN" altLang="en-US" sz="2400" b="1" dirty="0">
                <a:solidFill>
                  <a:srgbClr val="FFFFFF"/>
                </a:solidFill>
              </a:endParaRPr>
            </a:p>
          </p:txBody>
        </p:sp>
      </p:grpSp>
    </p:spTree>
    <p:extLst>
      <p:ext uri="{BB962C8B-B14F-4D97-AF65-F5344CB8AC3E}">
        <p14:creationId xmlns:p14="http://schemas.microsoft.com/office/powerpoint/2010/main" xmlns="" val="270934580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يغلب على حديثه الكلمات الآتية</a:t>
            </a:r>
            <a:endParaRPr lang="zh-CN" altLang="en-US" sz="3200" b="1" dirty="0">
              <a:solidFill>
                <a:srgbClr val="002060"/>
              </a:solidFill>
              <a:latin typeface="Microsoft YaHei" pitchFamily="34" charset="-122"/>
              <a:ea typeface="Microsoft YaHei" pitchFamily="34" charset="-122"/>
            </a:endParaRPr>
          </a:p>
        </p:txBody>
      </p:sp>
      <p:sp>
        <p:nvSpPr>
          <p:cNvPr id="2" name="Hexagon 1"/>
          <p:cNvSpPr/>
          <p:nvPr/>
        </p:nvSpPr>
        <p:spPr bwMode="auto">
          <a:xfrm>
            <a:off x="7308304" y="985292"/>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صوت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32" name="Hexagon 31"/>
          <p:cNvSpPr/>
          <p:nvPr/>
        </p:nvSpPr>
        <p:spPr bwMode="auto">
          <a:xfrm>
            <a:off x="7308304" y="2281436"/>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سمع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33" name="Hexagon 32"/>
          <p:cNvSpPr/>
          <p:nvPr/>
        </p:nvSpPr>
        <p:spPr bwMode="auto">
          <a:xfrm>
            <a:off x="7308304" y="3577580"/>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نغمة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34" name="Hexagon 33"/>
          <p:cNvSpPr/>
          <p:nvPr/>
        </p:nvSpPr>
        <p:spPr bwMode="auto">
          <a:xfrm>
            <a:off x="6156176" y="1633364"/>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رنين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35" name="Hexagon 34"/>
          <p:cNvSpPr/>
          <p:nvPr/>
        </p:nvSpPr>
        <p:spPr bwMode="auto">
          <a:xfrm>
            <a:off x="6156176" y="2929508"/>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لهجة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36" name="Hexagon 35"/>
          <p:cNvSpPr/>
          <p:nvPr/>
        </p:nvSpPr>
        <p:spPr bwMode="auto">
          <a:xfrm>
            <a:off x="5004048" y="985292"/>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غناء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37" name="Hexagon 36"/>
          <p:cNvSpPr/>
          <p:nvPr/>
        </p:nvSpPr>
        <p:spPr bwMode="auto">
          <a:xfrm>
            <a:off x="5004048" y="2281436"/>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نبرة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38" name="Hexagon 37"/>
          <p:cNvSpPr/>
          <p:nvPr/>
        </p:nvSpPr>
        <p:spPr bwMode="auto">
          <a:xfrm>
            <a:off x="5004048" y="3577580"/>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صراخ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39" name="Hexagon 38"/>
          <p:cNvSpPr/>
          <p:nvPr/>
        </p:nvSpPr>
        <p:spPr bwMode="auto">
          <a:xfrm>
            <a:off x="3851920" y="1633364"/>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قول</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40" name="Hexagon 39"/>
          <p:cNvSpPr/>
          <p:nvPr/>
        </p:nvSpPr>
        <p:spPr bwMode="auto">
          <a:xfrm>
            <a:off x="3851920" y="2929508"/>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نقاش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41" name="Hexagon 40"/>
          <p:cNvSpPr/>
          <p:nvPr/>
        </p:nvSpPr>
        <p:spPr bwMode="auto">
          <a:xfrm>
            <a:off x="2699792" y="985292"/>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صياح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42" name="Hexagon 41"/>
          <p:cNvSpPr/>
          <p:nvPr/>
        </p:nvSpPr>
        <p:spPr bwMode="auto">
          <a:xfrm>
            <a:off x="2699792" y="2281436"/>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صمت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43" name="Hexagon 42"/>
          <p:cNvSpPr/>
          <p:nvPr/>
        </p:nvSpPr>
        <p:spPr bwMode="auto">
          <a:xfrm>
            <a:off x="2699792" y="3577580"/>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آذان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44" name="Hexagon 43"/>
          <p:cNvSpPr/>
          <p:nvPr/>
        </p:nvSpPr>
        <p:spPr bwMode="auto">
          <a:xfrm>
            <a:off x="1547664" y="1633364"/>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ثرثرة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45" name="Hexagon 44"/>
          <p:cNvSpPr/>
          <p:nvPr/>
        </p:nvSpPr>
        <p:spPr bwMode="auto">
          <a:xfrm>
            <a:off x="1547664" y="2929508"/>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صهيل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46" name="Hexagon 45"/>
          <p:cNvSpPr/>
          <p:nvPr/>
        </p:nvSpPr>
        <p:spPr bwMode="auto">
          <a:xfrm>
            <a:off x="395536" y="985292"/>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الرعد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47" name="Hexagon 46"/>
          <p:cNvSpPr/>
          <p:nvPr/>
        </p:nvSpPr>
        <p:spPr bwMode="auto">
          <a:xfrm>
            <a:off x="395536" y="2281436"/>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دعاء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
        <p:nvSpPr>
          <p:cNvPr id="48" name="Hexagon 47"/>
          <p:cNvSpPr/>
          <p:nvPr/>
        </p:nvSpPr>
        <p:spPr bwMode="auto">
          <a:xfrm>
            <a:off x="395536" y="3577580"/>
            <a:ext cx="1368152" cy="1224136"/>
          </a:xfrm>
          <a:prstGeom prst="hexagon">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1" anchor="t" anchorCtr="0" compatLnSpc="1">
            <a:prstTxWarp prst="textNoShape">
              <a:avLst/>
            </a:prstTxWarp>
          </a:bodyPr>
          <a:lstStyle/>
          <a:p>
            <a:pPr algn="ctr" rtl="1">
              <a:lnSpc>
                <a:spcPct val="150000"/>
              </a:lnSpc>
            </a:pPr>
            <a:r>
              <a:rPr lang="ar-SA" sz="2400" b="1" dirty="0">
                <a:solidFill>
                  <a:srgbClr val="002060"/>
                </a:solidFill>
              </a:rPr>
              <a:t>خطابة </a:t>
            </a:r>
            <a:endParaRPr kumimoji="0" lang="ar-EG" sz="2400" b="0" u="none" strike="noStrike" cap="none" normalizeH="0" baseline="0" dirty="0" smtClean="0">
              <a:ln>
                <a:noFill/>
              </a:ln>
              <a:solidFill>
                <a:srgbClr val="002060"/>
              </a:solidFill>
              <a:effectLst/>
              <a:latin typeface="Arial" pitchFamily="34" charset="0"/>
              <a:ea typeface="SimSun" pitchFamily="2" charset="-122"/>
            </a:endParaRPr>
          </a:p>
        </p:txBody>
      </p:sp>
    </p:spTree>
    <p:extLst>
      <p:ext uri="{BB962C8B-B14F-4D97-AF65-F5344CB8AC3E}">
        <p14:creationId xmlns:p14="http://schemas.microsoft.com/office/powerpoint/2010/main" xmlns="" val="19820714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80">
                                          <p:stCondLst>
                                            <p:cond delay="0"/>
                                          </p:stCondLst>
                                        </p:cTn>
                                        <p:tgtEl>
                                          <p:spTgt spid="2"/>
                                        </p:tgtEl>
                                      </p:cBhvr>
                                    </p:animEffect>
                                    <p:anim calcmode="lin" valueType="num">
                                      <p:cBhvr>
                                        <p:cTn id="1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9" dur="26">
                                          <p:stCondLst>
                                            <p:cond delay="650"/>
                                          </p:stCondLst>
                                        </p:cTn>
                                        <p:tgtEl>
                                          <p:spTgt spid="2"/>
                                        </p:tgtEl>
                                      </p:cBhvr>
                                      <p:to x="100000" y="60000"/>
                                    </p:animScale>
                                    <p:animScale>
                                      <p:cBhvr>
                                        <p:cTn id="20" dur="166" decel="50000">
                                          <p:stCondLst>
                                            <p:cond delay="676"/>
                                          </p:stCondLst>
                                        </p:cTn>
                                        <p:tgtEl>
                                          <p:spTgt spid="2"/>
                                        </p:tgtEl>
                                      </p:cBhvr>
                                      <p:to x="100000" y="100000"/>
                                    </p:animScale>
                                    <p:animScale>
                                      <p:cBhvr>
                                        <p:cTn id="21" dur="26">
                                          <p:stCondLst>
                                            <p:cond delay="1312"/>
                                          </p:stCondLst>
                                        </p:cTn>
                                        <p:tgtEl>
                                          <p:spTgt spid="2"/>
                                        </p:tgtEl>
                                      </p:cBhvr>
                                      <p:to x="100000" y="80000"/>
                                    </p:animScale>
                                    <p:animScale>
                                      <p:cBhvr>
                                        <p:cTn id="22" dur="166" decel="50000">
                                          <p:stCondLst>
                                            <p:cond delay="1338"/>
                                          </p:stCondLst>
                                        </p:cTn>
                                        <p:tgtEl>
                                          <p:spTgt spid="2"/>
                                        </p:tgtEl>
                                      </p:cBhvr>
                                      <p:to x="100000" y="100000"/>
                                    </p:animScale>
                                    <p:animScale>
                                      <p:cBhvr>
                                        <p:cTn id="23" dur="26">
                                          <p:stCondLst>
                                            <p:cond delay="1642"/>
                                          </p:stCondLst>
                                        </p:cTn>
                                        <p:tgtEl>
                                          <p:spTgt spid="2"/>
                                        </p:tgtEl>
                                      </p:cBhvr>
                                      <p:to x="100000" y="90000"/>
                                    </p:animScale>
                                    <p:animScale>
                                      <p:cBhvr>
                                        <p:cTn id="24" dur="166" decel="50000">
                                          <p:stCondLst>
                                            <p:cond delay="1668"/>
                                          </p:stCondLst>
                                        </p:cTn>
                                        <p:tgtEl>
                                          <p:spTgt spid="2"/>
                                        </p:tgtEl>
                                      </p:cBhvr>
                                      <p:to x="100000" y="100000"/>
                                    </p:animScale>
                                    <p:animScale>
                                      <p:cBhvr>
                                        <p:cTn id="25" dur="26">
                                          <p:stCondLst>
                                            <p:cond delay="1808"/>
                                          </p:stCondLst>
                                        </p:cTn>
                                        <p:tgtEl>
                                          <p:spTgt spid="2"/>
                                        </p:tgtEl>
                                      </p:cBhvr>
                                      <p:to x="100000" y="95000"/>
                                    </p:animScale>
                                    <p:animScale>
                                      <p:cBhvr>
                                        <p:cTn id="26" dur="166" decel="50000">
                                          <p:stCondLst>
                                            <p:cond delay="1834"/>
                                          </p:stCondLst>
                                        </p:cTn>
                                        <p:tgtEl>
                                          <p:spTgt spid="2"/>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wipe(down)">
                                      <p:cBhvr>
                                        <p:cTn id="31" dur="580">
                                          <p:stCondLst>
                                            <p:cond delay="0"/>
                                          </p:stCondLst>
                                        </p:cTn>
                                        <p:tgtEl>
                                          <p:spTgt spid="48"/>
                                        </p:tgtEl>
                                      </p:cBhvr>
                                    </p:animEffect>
                                    <p:anim calcmode="lin" valueType="num">
                                      <p:cBhvr>
                                        <p:cTn id="32"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37" dur="26">
                                          <p:stCondLst>
                                            <p:cond delay="650"/>
                                          </p:stCondLst>
                                        </p:cTn>
                                        <p:tgtEl>
                                          <p:spTgt spid="48"/>
                                        </p:tgtEl>
                                      </p:cBhvr>
                                      <p:to x="100000" y="60000"/>
                                    </p:animScale>
                                    <p:animScale>
                                      <p:cBhvr>
                                        <p:cTn id="38" dur="166" decel="50000">
                                          <p:stCondLst>
                                            <p:cond delay="676"/>
                                          </p:stCondLst>
                                        </p:cTn>
                                        <p:tgtEl>
                                          <p:spTgt spid="48"/>
                                        </p:tgtEl>
                                      </p:cBhvr>
                                      <p:to x="100000" y="100000"/>
                                    </p:animScale>
                                    <p:animScale>
                                      <p:cBhvr>
                                        <p:cTn id="39" dur="26">
                                          <p:stCondLst>
                                            <p:cond delay="1312"/>
                                          </p:stCondLst>
                                        </p:cTn>
                                        <p:tgtEl>
                                          <p:spTgt spid="48"/>
                                        </p:tgtEl>
                                      </p:cBhvr>
                                      <p:to x="100000" y="80000"/>
                                    </p:animScale>
                                    <p:animScale>
                                      <p:cBhvr>
                                        <p:cTn id="40" dur="166" decel="50000">
                                          <p:stCondLst>
                                            <p:cond delay="1338"/>
                                          </p:stCondLst>
                                        </p:cTn>
                                        <p:tgtEl>
                                          <p:spTgt spid="48"/>
                                        </p:tgtEl>
                                      </p:cBhvr>
                                      <p:to x="100000" y="100000"/>
                                    </p:animScale>
                                    <p:animScale>
                                      <p:cBhvr>
                                        <p:cTn id="41" dur="26">
                                          <p:stCondLst>
                                            <p:cond delay="1642"/>
                                          </p:stCondLst>
                                        </p:cTn>
                                        <p:tgtEl>
                                          <p:spTgt spid="48"/>
                                        </p:tgtEl>
                                      </p:cBhvr>
                                      <p:to x="100000" y="90000"/>
                                    </p:animScale>
                                    <p:animScale>
                                      <p:cBhvr>
                                        <p:cTn id="42" dur="166" decel="50000">
                                          <p:stCondLst>
                                            <p:cond delay="1668"/>
                                          </p:stCondLst>
                                        </p:cTn>
                                        <p:tgtEl>
                                          <p:spTgt spid="48"/>
                                        </p:tgtEl>
                                      </p:cBhvr>
                                      <p:to x="100000" y="100000"/>
                                    </p:animScale>
                                    <p:animScale>
                                      <p:cBhvr>
                                        <p:cTn id="43" dur="26">
                                          <p:stCondLst>
                                            <p:cond delay="1808"/>
                                          </p:stCondLst>
                                        </p:cTn>
                                        <p:tgtEl>
                                          <p:spTgt spid="48"/>
                                        </p:tgtEl>
                                      </p:cBhvr>
                                      <p:to x="100000" y="95000"/>
                                    </p:animScale>
                                    <p:animScale>
                                      <p:cBhvr>
                                        <p:cTn id="44" dur="166" decel="50000">
                                          <p:stCondLst>
                                            <p:cond delay="1834"/>
                                          </p:stCondLst>
                                        </p:cTn>
                                        <p:tgtEl>
                                          <p:spTgt spid="48"/>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wipe(down)">
                                      <p:cBhvr>
                                        <p:cTn id="49" dur="580">
                                          <p:stCondLst>
                                            <p:cond delay="0"/>
                                          </p:stCondLst>
                                        </p:cTn>
                                        <p:tgtEl>
                                          <p:spTgt spid="46"/>
                                        </p:tgtEl>
                                      </p:cBhvr>
                                    </p:animEffect>
                                    <p:anim calcmode="lin" valueType="num">
                                      <p:cBhvr>
                                        <p:cTn id="50"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55" dur="26">
                                          <p:stCondLst>
                                            <p:cond delay="650"/>
                                          </p:stCondLst>
                                        </p:cTn>
                                        <p:tgtEl>
                                          <p:spTgt spid="46"/>
                                        </p:tgtEl>
                                      </p:cBhvr>
                                      <p:to x="100000" y="60000"/>
                                    </p:animScale>
                                    <p:animScale>
                                      <p:cBhvr>
                                        <p:cTn id="56" dur="166" decel="50000">
                                          <p:stCondLst>
                                            <p:cond delay="676"/>
                                          </p:stCondLst>
                                        </p:cTn>
                                        <p:tgtEl>
                                          <p:spTgt spid="46"/>
                                        </p:tgtEl>
                                      </p:cBhvr>
                                      <p:to x="100000" y="100000"/>
                                    </p:animScale>
                                    <p:animScale>
                                      <p:cBhvr>
                                        <p:cTn id="57" dur="26">
                                          <p:stCondLst>
                                            <p:cond delay="1312"/>
                                          </p:stCondLst>
                                        </p:cTn>
                                        <p:tgtEl>
                                          <p:spTgt spid="46"/>
                                        </p:tgtEl>
                                      </p:cBhvr>
                                      <p:to x="100000" y="80000"/>
                                    </p:animScale>
                                    <p:animScale>
                                      <p:cBhvr>
                                        <p:cTn id="58" dur="166" decel="50000">
                                          <p:stCondLst>
                                            <p:cond delay="1338"/>
                                          </p:stCondLst>
                                        </p:cTn>
                                        <p:tgtEl>
                                          <p:spTgt spid="46"/>
                                        </p:tgtEl>
                                      </p:cBhvr>
                                      <p:to x="100000" y="100000"/>
                                    </p:animScale>
                                    <p:animScale>
                                      <p:cBhvr>
                                        <p:cTn id="59" dur="26">
                                          <p:stCondLst>
                                            <p:cond delay="1642"/>
                                          </p:stCondLst>
                                        </p:cTn>
                                        <p:tgtEl>
                                          <p:spTgt spid="46"/>
                                        </p:tgtEl>
                                      </p:cBhvr>
                                      <p:to x="100000" y="90000"/>
                                    </p:animScale>
                                    <p:animScale>
                                      <p:cBhvr>
                                        <p:cTn id="60" dur="166" decel="50000">
                                          <p:stCondLst>
                                            <p:cond delay="1668"/>
                                          </p:stCondLst>
                                        </p:cTn>
                                        <p:tgtEl>
                                          <p:spTgt spid="46"/>
                                        </p:tgtEl>
                                      </p:cBhvr>
                                      <p:to x="100000" y="100000"/>
                                    </p:animScale>
                                    <p:animScale>
                                      <p:cBhvr>
                                        <p:cTn id="61" dur="26">
                                          <p:stCondLst>
                                            <p:cond delay="1808"/>
                                          </p:stCondLst>
                                        </p:cTn>
                                        <p:tgtEl>
                                          <p:spTgt spid="46"/>
                                        </p:tgtEl>
                                      </p:cBhvr>
                                      <p:to x="100000" y="95000"/>
                                    </p:animScale>
                                    <p:animScale>
                                      <p:cBhvr>
                                        <p:cTn id="62" dur="166" decel="50000">
                                          <p:stCondLst>
                                            <p:cond delay="1834"/>
                                          </p:stCondLst>
                                        </p:cTn>
                                        <p:tgtEl>
                                          <p:spTgt spid="46"/>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grpId="0" nodeType="click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wipe(down)">
                                      <p:cBhvr>
                                        <p:cTn id="67" dur="580">
                                          <p:stCondLst>
                                            <p:cond delay="0"/>
                                          </p:stCondLst>
                                        </p:cTn>
                                        <p:tgtEl>
                                          <p:spTgt spid="33"/>
                                        </p:tgtEl>
                                      </p:cBhvr>
                                    </p:animEffect>
                                    <p:anim calcmode="lin" valueType="num">
                                      <p:cBhvr>
                                        <p:cTn id="68"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73" dur="26">
                                          <p:stCondLst>
                                            <p:cond delay="650"/>
                                          </p:stCondLst>
                                        </p:cTn>
                                        <p:tgtEl>
                                          <p:spTgt spid="33"/>
                                        </p:tgtEl>
                                      </p:cBhvr>
                                      <p:to x="100000" y="60000"/>
                                    </p:animScale>
                                    <p:animScale>
                                      <p:cBhvr>
                                        <p:cTn id="74" dur="166" decel="50000">
                                          <p:stCondLst>
                                            <p:cond delay="676"/>
                                          </p:stCondLst>
                                        </p:cTn>
                                        <p:tgtEl>
                                          <p:spTgt spid="33"/>
                                        </p:tgtEl>
                                      </p:cBhvr>
                                      <p:to x="100000" y="100000"/>
                                    </p:animScale>
                                    <p:animScale>
                                      <p:cBhvr>
                                        <p:cTn id="75" dur="26">
                                          <p:stCondLst>
                                            <p:cond delay="1312"/>
                                          </p:stCondLst>
                                        </p:cTn>
                                        <p:tgtEl>
                                          <p:spTgt spid="33"/>
                                        </p:tgtEl>
                                      </p:cBhvr>
                                      <p:to x="100000" y="80000"/>
                                    </p:animScale>
                                    <p:animScale>
                                      <p:cBhvr>
                                        <p:cTn id="76" dur="166" decel="50000">
                                          <p:stCondLst>
                                            <p:cond delay="1338"/>
                                          </p:stCondLst>
                                        </p:cTn>
                                        <p:tgtEl>
                                          <p:spTgt spid="33"/>
                                        </p:tgtEl>
                                      </p:cBhvr>
                                      <p:to x="100000" y="100000"/>
                                    </p:animScale>
                                    <p:animScale>
                                      <p:cBhvr>
                                        <p:cTn id="77" dur="26">
                                          <p:stCondLst>
                                            <p:cond delay="1642"/>
                                          </p:stCondLst>
                                        </p:cTn>
                                        <p:tgtEl>
                                          <p:spTgt spid="33"/>
                                        </p:tgtEl>
                                      </p:cBhvr>
                                      <p:to x="100000" y="90000"/>
                                    </p:animScale>
                                    <p:animScale>
                                      <p:cBhvr>
                                        <p:cTn id="78" dur="166" decel="50000">
                                          <p:stCondLst>
                                            <p:cond delay="1668"/>
                                          </p:stCondLst>
                                        </p:cTn>
                                        <p:tgtEl>
                                          <p:spTgt spid="33"/>
                                        </p:tgtEl>
                                      </p:cBhvr>
                                      <p:to x="100000" y="100000"/>
                                    </p:animScale>
                                    <p:animScale>
                                      <p:cBhvr>
                                        <p:cTn id="79" dur="26">
                                          <p:stCondLst>
                                            <p:cond delay="1808"/>
                                          </p:stCondLst>
                                        </p:cTn>
                                        <p:tgtEl>
                                          <p:spTgt spid="33"/>
                                        </p:tgtEl>
                                      </p:cBhvr>
                                      <p:to x="100000" y="95000"/>
                                    </p:animScale>
                                    <p:animScale>
                                      <p:cBhvr>
                                        <p:cTn id="80" dur="166" decel="50000">
                                          <p:stCondLst>
                                            <p:cond delay="1834"/>
                                          </p:stCondLst>
                                        </p:cTn>
                                        <p:tgtEl>
                                          <p:spTgt spid="33"/>
                                        </p:tgtEl>
                                      </p:cBhvr>
                                      <p:to x="100000" y="100000"/>
                                    </p:animScale>
                                  </p:childTnLst>
                                </p:cTn>
                              </p:par>
                            </p:childTnLst>
                          </p:cTn>
                        </p:par>
                      </p:childTnLst>
                    </p:cTn>
                  </p:par>
                  <p:par>
                    <p:cTn id="81" fill="hold">
                      <p:stCondLst>
                        <p:cond delay="indefinite"/>
                      </p:stCondLst>
                      <p:childTnLst>
                        <p:par>
                          <p:cTn id="82" fill="hold">
                            <p:stCondLst>
                              <p:cond delay="0"/>
                            </p:stCondLst>
                            <p:childTnLst>
                              <p:par>
                                <p:cTn id="83" presetID="26" presetClass="entr" presetSubtype="0" fill="hold" grpId="0" nodeType="clickEffect">
                                  <p:stCondLst>
                                    <p:cond delay="0"/>
                                  </p:stCondLst>
                                  <p:childTnLst>
                                    <p:set>
                                      <p:cBhvr>
                                        <p:cTn id="84" dur="1" fill="hold">
                                          <p:stCondLst>
                                            <p:cond delay="0"/>
                                          </p:stCondLst>
                                        </p:cTn>
                                        <p:tgtEl>
                                          <p:spTgt spid="32"/>
                                        </p:tgtEl>
                                        <p:attrNameLst>
                                          <p:attrName>style.visibility</p:attrName>
                                        </p:attrNameLst>
                                      </p:cBhvr>
                                      <p:to>
                                        <p:strVal val="visible"/>
                                      </p:to>
                                    </p:set>
                                    <p:animEffect transition="in" filter="wipe(down)">
                                      <p:cBhvr>
                                        <p:cTn id="85" dur="580">
                                          <p:stCondLst>
                                            <p:cond delay="0"/>
                                          </p:stCondLst>
                                        </p:cTn>
                                        <p:tgtEl>
                                          <p:spTgt spid="32"/>
                                        </p:tgtEl>
                                      </p:cBhvr>
                                    </p:animEffect>
                                    <p:anim calcmode="lin" valueType="num">
                                      <p:cBhvr>
                                        <p:cTn id="86"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91" dur="26">
                                          <p:stCondLst>
                                            <p:cond delay="650"/>
                                          </p:stCondLst>
                                        </p:cTn>
                                        <p:tgtEl>
                                          <p:spTgt spid="32"/>
                                        </p:tgtEl>
                                      </p:cBhvr>
                                      <p:to x="100000" y="60000"/>
                                    </p:animScale>
                                    <p:animScale>
                                      <p:cBhvr>
                                        <p:cTn id="92" dur="166" decel="50000">
                                          <p:stCondLst>
                                            <p:cond delay="676"/>
                                          </p:stCondLst>
                                        </p:cTn>
                                        <p:tgtEl>
                                          <p:spTgt spid="32"/>
                                        </p:tgtEl>
                                      </p:cBhvr>
                                      <p:to x="100000" y="100000"/>
                                    </p:animScale>
                                    <p:animScale>
                                      <p:cBhvr>
                                        <p:cTn id="93" dur="26">
                                          <p:stCondLst>
                                            <p:cond delay="1312"/>
                                          </p:stCondLst>
                                        </p:cTn>
                                        <p:tgtEl>
                                          <p:spTgt spid="32"/>
                                        </p:tgtEl>
                                      </p:cBhvr>
                                      <p:to x="100000" y="80000"/>
                                    </p:animScale>
                                    <p:animScale>
                                      <p:cBhvr>
                                        <p:cTn id="94" dur="166" decel="50000">
                                          <p:stCondLst>
                                            <p:cond delay="1338"/>
                                          </p:stCondLst>
                                        </p:cTn>
                                        <p:tgtEl>
                                          <p:spTgt spid="32"/>
                                        </p:tgtEl>
                                      </p:cBhvr>
                                      <p:to x="100000" y="100000"/>
                                    </p:animScale>
                                    <p:animScale>
                                      <p:cBhvr>
                                        <p:cTn id="95" dur="26">
                                          <p:stCondLst>
                                            <p:cond delay="1642"/>
                                          </p:stCondLst>
                                        </p:cTn>
                                        <p:tgtEl>
                                          <p:spTgt spid="32"/>
                                        </p:tgtEl>
                                      </p:cBhvr>
                                      <p:to x="100000" y="90000"/>
                                    </p:animScale>
                                    <p:animScale>
                                      <p:cBhvr>
                                        <p:cTn id="96" dur="166" decel="50000">
                                          <p:stCondLst>
                                            <p:cond delay="1668"/>
                                          </p:stCondLst>
                                        </p:cTn>
                                        <p:tgtEl>
                                          <p:spTgt spid="32"/>
                                        </p:tgtEl>
                                      </p:cBhvr>
                                      <p:to x="100000" y="100000"/>
                                    </p:animScale>
                                    <p:animScale>
                                      <p:cBhvr>
                                        <p:cTn id="97" dur="26">
                                          <p:stCondLst>
                                            <p:cond delay="1808"/>
                                          </p:stCondLst>
                                        </p:cTn>
                                        <p:tgtEl>
                                          <p:spTgt spid="32"/>
                                        </p:tgtEl>
                                      </p:cBhvr>
                                      <p:to x="100000" y="95000"/>
                                    </p:animScale>
                                    <p:animScale>
                                      <p:cBhvr>
                                        <p:cTn id="98" dur="166" decel="50000">
                                          <p:stCondLst>
                                            <p:cond delay="1834"/>
                                          </p:stCondLst>
                                        </p:cTn>
                                        <p:tgtEl>
                                          <p:spTgt spid="32"/>
                                        </p:tgtEl>
                                      </p:cBhvr>
                                      <p:to x="100000" y="100000"/>
                                    </p:animScale>
                                  </p:childTnLst>
                                </p:cTn>
                              </p:par>
                            </p:childTnLst>
                          </p:cTn>
                        </p:par>
                      </p:childTnLst>
                    </p:cTn>
                  </p:par>
                  <p:par>
                    <p:cTn id="99" fill="hold">
                      <p:stCondLst>
                        <p:cond delay="indefinite"/>
                      </p:stCondLst>
                      <p:childTnLst>
                        <p:par>
                          <p:cTn id="100" fill="hold">
                            <p:stCondLst>
                              <p:cond delay="0"/>
                            </p:stCondLst>
                            <p:childTnLst>
                              <p:par>
                                <p:cTn id="101" presetID="26" presetClass="entr" presetSubtype="0" fill="hold" grpId="0" nodeType="clickEffect">
                                  <p:stCondLst>
                                    <p:cond delay="0"/>
                                  </p:stCondLst>
                                  <p:childTnLst>
                                    <p:set>
                                      <p:cBhvr>
                                        <p:cTn id="102" dur="1" fill="hold">
                                          <p:stCondLst>
                                            <p:cond delay="0"/>
                                          </p:stCondLst>
                                        </p:cTn>
                                        <p:tgtEl>
                                          <p:spTgt spid="47"/>
                                        </p:tgtEl>
                                        <p:attrNameLst>
                                          <p:attrName>style.visibility</p:attrName>
                                        </p:attrNameLst>
                                      </p:cBhvr>
                                      <p:to>
                                        <p:strVal val="visible"/>
                                      </p:to>
                                    </p:set>
                                    <p:animEffect transition="in" filter="wipe(down)">
                                      <p:cBhvr>
                                        <p:cTn id="103" dur="580">
                                          <p:stCondLst>
                                            <p:cond delay="0"/>
                                          </p:stCondLst>
                                        </p:cTn>
                                        <p:tgtEl>
                                          <p:spTgt spid="47"/>
                                        </p:tgtEl>
                                      </p:cBhvr>
                                    </p:animEffect>
                                    <p:anim calcmode="lin" valueType="num">
                                      <p:cBhvr>
                                        <p:cTn id="104"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109" dur="26">
                                          <p:stCondLst>
                                            <p:cond delay="650"/>
                                          </p:stCondLst>
                                        </p:cTn>
                                        <p:tgtEl>
                                          <p:spTgt spid="47"/>
                                        </p:tgtEl>
                                      </p:cBhvr>
                                      <p:to x="100000" y="60000"/>
                                    </p:animScale>
                                    <p:animScale>
                                      <p:cBhvr>
                                        <p:cTn id="110" dur="166" decel="50000">
                                          <p:stCondLst>
                                            <p:cond delay="676"/>
                                          </p:stCondLst>
                                        </p:cTn>
                                        <p:tgtEl>
                                          <p:spTgt spid="47"/>
                                        </p:tgtEl>
                                      </p:cBhvr>
                                      <p:to x="100000" y="100000"/>
                                    </p:animScale>
                                    <p:animScale>
                                      <p:cBhvr>
                                        <p:cTn id="111" dur="26">
                                          <p:stCondLst>
                                            <p:cond delay="1312"/>
                                          </p:stCondLst>
                                        </p:cTn>
                                        <p:tgtEl>
                                          <p:spTgt spid="47"/>
                                        </p:tgtEl>
                                      </p:cBhvr>
                                      <p:to x="100000" y="80000"/>
                                    </p:animScale>
                                    <p:animScale>
                                      <p:cBhvr>
                                        <p:cTn id="112" dur="166" decel="50000">
                                          <p:stCondLst>
                                            <p:cond delay="1338"/>
                                          </p:stCondLst>
                                        </p:cTn>
                                        <p:tgtEl>
                                          <p:spTgt spid="47"/>
                                        </p:tgtEl>
                                      </p:cBhvr>
                                      <p:to x="100000" y="100000"/>
                                    </p:animScale>
                                    <p:animScale>
                                      <p:cBhvr>
                                        <p:cTn id="113" dur="26">
                                          <p:stCondLst>
                                            <p:cond delay="1642"/>
                                          </p:stCondLst>
                                        </p:cTn>
                                        <p:tgtEl>
                                          <p:spTgt spid="47"/>
                                        </p:tgtEl>
                                      </p:cBhvr>
                                      <p:to x="100000" y="90000"/>
                                    </p:animScale>
                                    <p:animScale>
                                      <p:cBhvr>
                                        <p:cTn id="114" dur="166" decel="50000">
                                          <p:stCondLst>
                                            <p:cond delay="1668"/>
                                          </p:stCondLst>
                                        </p:cTn>
                                        <p:tgtEl>
                                          <p:spTgt spid="47"/>
                                        </p:tgtEl>
                                      </p:cBhvr>
                                      <p:to x="100000" y="100000"/>
                                    </p:animScale>
                                    <p:animScale>
                                      <p:cBhvr>
                                        <p:cTn id="115" dur="26">
                                          <p:stCondLst>
                                            <p:cond delay="1808"/>
                                          </p:stCondLst>
                                        </p:cTn>
                                        <p:tgtEl>
                                          <p:spTgt spid="47"/>
                                        </p:tgtEl>
                                      </p:cBhvr>
                                      <p:to x="100000" y="95000"/>
                                    </p:animScale>
                                    <p:animScale>
                                      <p:cBhvr>
                                        <p:cTn id="116" dur="166" decel="50000">
                                          <p:stCondLst>
                                            <p:cond delay="1834"/>
                                          </p:stCondLst>
                                        </p:cTn>
                                        <p:tgtEl>
                                          <p:spTgt spid="47"/>
                                        </p:tgtEl>
                                      </p:cBhvr>
                                      <p:to x="100000" y="100000"/>
                                    </p:animScale>
                                  </p:childTnLst>
                                </p:cTn>
                              </p:par>
                            </p:childTnLst>
                          </p:cTn>
                        </p:par>
                      </p:childTnLst>
                    </p:cTn>
                  </p:par>
                  <p:par>
                    <p:cTn id="117" fill="hold">
                      <p:stCondLst>
                        <p:cond delay="indefinite"/>
                      </p:stCondLst>
                      <p:childTnLst>
                        <p:par>
                          <p:cTn id="118" fill="hold">
                            <p:stCondLst>
                              <p:cond delay="0"/>
                            </p:stCondLst>
                            <p:childTnLst>
                              <p:par>
                                <p:cTn id="119" presetID="26" presetClass="entr" presetSubtype="0" fill="hold" grpId="0" nodeType="click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wipe(down)">
                                      <p:cBhvr>
                                        <p:cTn id="121" dur="580">
                                          <p:stCondLst>
                                            <p:cond delay="0"/>
                                          </p:stCondLst>
                                        </p:cTn>
                                        <p:tgtEl>
                                          <p:spTgt spid="45"/>
                                        </p:tgtEl>
                                      </p:cBhvr>
                                    </p:animEffect>
                                    <p:anim calcmode="lin" valueType="num">
                                      <p:cBhvr>
                                        <p:cTn id="122"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127" dur="26">
                                          <p:stCondLst>
                                            <p:cond delay="650"/>
                                          </p:stCondLst>
                                        </p:cTn>
                                        <p:tgtEl>
                                          <p:spTgt spid="45"/>
                                        </p:tgtEl>
                                      </p:cBhvr>
                                      <p:to x="100000" y="60000"/>
                                    </p:animScale>
                                    <p:animScale>
                                      <p:cBhvr>
                                        <p:cTn id="128" dur="166" decel="50000">
                                          <p:stCondLst>
                                            <p:cond delay="676"/>
                                          </p:stCondLst>
                                        </p:cTn>
                                        <p:tgtEl>
                                          <p:spTgt spid="45"/>
                                        </p:tgtEl>
                                      </p:cBhvr>
                                      <p:to x="100000" y="100000"/>
                                    </p:animScale>
                                    <p:animScale>
                                      <p:cBhvr>
                                        <p:cTn id="129" dur="26">
                                          <p:stCondLst>
                                            <p:cond delay="1312"/>
                                          </p:stCondLst>
                                        </p:cTn>
                                        <p:tgtEl>
                                          <p:spTgt spid="45"/>
                                        </p:tgtEl>
                                      </p:cBhvr>
                                      <p:to x="100000" y="80000"/>
                                    </p:animScale>
                                    <p:animScale>
                                      <p:cBhvr>
                                        <p:cTn id="130" dur="166" decel="50000">
                                          <p:stCondLst>
                                            <p:cond delay="1338"/>
                                          </p:stCondLst>
                                        </p:cTn>
                                        <p:tgtEl>
                                          <p:spTgt spid="45"/>
                                        </p:tgtEl>
                                      </p:cBhvr>
                                      <p:to x="100000" y="100000"/>
                                    </p:animScale>
                                    <p:animScale>
                                      <p:cBhvr>
                                        <p:cTn id="131" dur="26">
                                          <p:stCondLst>
                                            <p:cond delay="1642"/>
                                          </p:stCondLst>
                                        </p:cTn>
                                        <p:tgtEl>
                                          <p:spTgt spid="45"/>
                                        </p:tgtEl>
                                      </p:cBhvr>
                                      <p:to x="100000" y="90000"/>
                                    </p:animScale>
                                    <p:animScale>
                                      <p:cBhvr>
                                        <p:cTn id="132" dur="166" decel="50000">
                                          <p:stCondLst>
                                            <p:cond delay="1668"/>
                                          </p:stCondLst>
                                        </p:cTn>
                                        <p:tgtEl>
                                          <p:spTgt spid="45"/>
                                        </p:tgtEl>
                                      </p:cBhvr>
                                      <p:to x="100000" y="100000"/>
                                    </p:animScale>
                                    <p:animScale>
                                      <p:cBhvr>
                                        <p:cTn id="133" dur="26">
                                          <p:stCondLst>
                                            <p:cond delay="1808"/>
                                          </p:stCondLst>
                                        </p:cTn>
                                        <p:tgtEl>
                                          <p:spTgt spid="45"/>
                                        </p:tgtEl>
                                      </p:cBhvr>
                                      <p:to x="100000" y="95000"/>
                                    </p:animScale>
                                    <p:animScale>
                                      <p:cBhvr>
                                        <p:cTn id="134" dur="166" decel="50000">
                                          <p:stCondLst>
                                            <p:cond delay="1834"/>
                                          </p:stCondLst>
                                        </p:cTn>
                                        <p:tgtEl>
                                          <p:spTgt spid="45"/>
                                        </p:tgtEl>
                                      </p:cBhvr>
                                      <p:to x="100000" y="100000"/>
                                    </p:animScale>
                                  </p:childTnLst>
                                </p:cTn>
                              </p:par>
                            </p:childTnLst>
                          </p:cTn>
                        </p:par>
                      </p:childTnLst>
                    </p:cTn>
                  </p:par>
                  <p:par>
                    <p:cTn id="135" fill="hold">
                      <p:stCondLst>
                        <p:cond delay="indefinite"/>
                      </p:stCondLst>
                      <p:childTnLst>
                        <p:par>
                          <p:cTn id="136" fill="hold">
                            <p:stCondLst>
                              <p:cond delay="0"/>
                            </p:stCondLst>
                            <p:childTnLst>
                              <p:par>
                                <p:cTn id="137" presetID="26" presetClass="entr" presetSubtype="0" fill="hold" grpId="0" nodeType="clickEffect">
                                  <p:stCondLst>
                                    <p:cond delay="0"/>
                                  </p:stCondLst>
                                  <p:childTnLst>
                                    <p:set>
                                      <p:cBhvr>
                                        <p:cTn id="138" dur="1" fill="hold">
                                          <p:stCondLst>
                                            <p:cond delay="0"/>
                                          </p:stCondLst>
                                        </p:cTn>
                                        <p:tgtEl>
                                          <p:spTgt spid="34"/>
                                        </p:tgtEl>
                                        <p:attrNameLst>
                                          <p:attrName>style.visibility</p:attrName>
                                        </p:attrNameLst>
                                      </p:cBhvr>
                                      <p:to>
                                        <p:strVal val="visible"/>
                                      </p:to>
                                    </p:set>
                                    <p:animEffect transition="in" filter="wipe(down)">
                                      <p:cBhvr>
                                        <p:cTn id="139" dur="580">
                                          <p:stCondLst>
                                            <p:cond delay="0"/>
                                          </p:stCondLst>
                                        </p:cTn>
                                        <p:tgtEl>
                                          <p:spTgt spid="34"/>
                                        </p:tgtEl>
                                      </p:cBhvr>
                                    </p:animEffect>
                                    <p:anim calcmode="lin" valueType="num">
                                      <p:cBhvr>
                                        <p:cTn id="140"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45" dur="26">
                                          <p:stCondLst>
                                            <p:cond delay="650"/>
                                          </p:stCondLst>
                                        </p:cTn>
                                        <p:tgtEl>
                                          <p:spTgt spid="34"/>
                                        </p:tgtEl>
                                      </p:cBhvr>
                                      <p:to x="100000" y="60000"/>
                                    </p:animScale>
                                    <p:animScale>
                                      <p:cBhvr>
                                        <p:cTn id="146" dur="166" decel="50000">
                                          <p:stCondLst>
                                            <p:cond delay="676"/>
                                          </p:stCondLst>
                                        </p:cTn>
                                        <p:tgtEl>
                                          <p:spTgt spid="34"/>
                                        </p:tgtEl>
                                      </p:cBhvr>
                                      <p:to x="100000" y="100000"/>
                                    </p:animScale>
                                    <p:animScale>
                                      <p:cBhvr>
                                        <p:cTn id="147" dur="26">
                                          <p:stCondLst>
                                            <p:cond delay="1312"/>
                                          </p:stCondLst>
                                        </p:cTn>
                                        <p:tgtEl>
                                          <p:spTgt spid="34"/>
                                        </p:tgtEl>
                                      </p:cBhvr>
                                      <p:to x="100000" y="80000"/>
                                    </p:animScale>
                                    <p:animScale>
                                      <p:cBhvr>
                                        <p:cTn id="148" dur="166" decel="50000">
                                          <p:stCondLst>
                                            <p:cond delay="1338"/>
                                          </p:stCondLst>
                                        </p:cTn>
                                        <p:tgtEl>
                                          <p:spTgt spid="34"/>
                                        </p:tgtEl>
                                      </p:cBhvr>
                                      <p:to x="100000" y="100000"/>
                                    </p:animScale>
                                    <p:animScale>
                                      <p:cBhvr>
                                        <p:cTn id="149" dur="26">
                                          <p:stCondLst>
                                            <p:cond delay="1642"/>
                                          </p:stCondLst>
                                        </p:cTn>
                                        <p:tgtEl>
                                          <p:spTgt spid="34"/>
                                        </p:tgtEl>
                                      </p:cBhvr>
                                      <p:to x="100000" y="90000"/>
                                    </p:animScale>
                                    <p:animScale>
                                      <p:cBhvr>
                                        <p:cTn id="150" dur="166" decel="50000">
                                          <p:stCondLst>
                                            <p:cond delay="1668"/>
                                          </p:stCondLst>
                                        </p:cTn>
                                        <p:tgtEl>
                                          <p:spTgt spid="34"/>
                                        </p:tgtEl>
                                      </p:cBhvr>
                                      <p:to x="100000" y="100000"/>
                                    </p:animScale>
                                    <p:animScale>
                                      <p:cBhvr>
                                        <p:cTn id="151" dur="26">
                                          <p:stCondLst>
                                            <p:cond delay="1808"/>
                                          </p:stCondLst>
                                        </p:cTn>
                                        <p:tgtEl>
                                          <p:spTgt spid="34"/>
                                        </p:tgtEl>
                                      </p:cBhvr>
                                      <p:to x="100000" y="95000"/>
                                    </p:animScale>
                                    <p:animScale>
                                      <p:cBhvr>
                                        <p:cTn id="152" dur="166" decel="50000">
                                          <p:stCondLst>
                                            <p:cond delay="1834"/>
                                          </p:stCondLst>
                                        </p:cTn>
                                        <p:tgtEl>
                                          <p:spTgt spid="34"/>
                                        </p:tgtEl>
                                      </p:cBhvr>
                                      <p:to x="100000" y="100000"/>
                                    </p:animScale>
                                  </p:childTnLst>
                                </p:cTn>
                              </p:par>
                            </p:childTnLst>
                          </p:cTn>
                        </p:par>
                      </p:childTnLst>
                    </p:cTn>
                  </p:par>
                  <p:par>
                    <p:cTn id="153" fill="hold">
                      <p:stCondLst>
                        <p:cond delay="indefinite"/>
                      </p:stCondLst>
                      <p:childTnLst>
                        <p:par>
                          <p:cTn id="154" fill="hold">
                            <p:stCondLst>
                              <p:cond delay="0"/>
                            </p:stCondLst>
                            <p:childTnLst>
                              <p:par>
                                <p:cTn id="155" presetID="26" presetClass="entr" presetSubtype="0" fill="hold" grpId="0" nodeType="clickEffect">
                                  <p:stCondLst>
                                    <p:cond delay="0"/>
                                  </p:stCondLst>
                                  <p:childTnLst>
                                    <p:set>
                                      <p:cBhvr>
                                        <p:cTn id="156" dur="1" fill="hold">
                                          <p:stCondLst>
                                            <p:cond delay="0"/>
                                          </p:stCondLst>
                                        </p:cTn>
                                        <p:tgtEl>
                                          <p:spTgt spid="35"/>
                                        </p:tgtEl>
                                        <p:attrNameLst>
                                          <p:attrName>style.visibility</p:attrName>
                                        </p:attrNameLst>
                                      </p:cBhvr>
                                      <p:to>
                                        <p:strVal val="visible"/>
                                      </p:to>
                                    </p:set>
                                    <p:animEffect transition="in" filter="wipe(down)">
                                      <p:cBhvr>
                                        <p:cTn id="157" dur="580">
                                          <p:stCondLst>
                                            <p:cond delay="0"/>
                                          </p:stCondLst>
                                        </p:cTn>
                                        <p:tgtEl>
                                          <p:spTgt spid="35"/>
                                        </p:tgtEl>
                                      </p:cBhvr>
                                    </p:animEffect>
                                    <p:anim calcmode="lin" valueType="num">
                                      <p:cBhvr>
                                        <p:cTn id="158"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59"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60"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61"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62"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63" dur="26">
                                          <p:stCondLst>
                                            <p:cond delay="650"/>
                                          </p:stCondLst>
                                        </p:cTn>
                                        <p:tgtEl>
                                          <p:spTgt spid="35"/>
                                        </p:tgtEl>
                                      </p:cBhvr>
                                      <p:to x="100000" y="60000"/>
                                    </p:animScale>
                                    <p:animScale>
                                      <p:cBhvr>
                                        <p:cTn id="164" dur="166" decel="50000">
                                          <p:stCondLst>
                                            <p:cond delay="676"/>
                                          </p:stCondLst>
                                        </p:cTn>
                                        <p:tgtEl>
                                          <p:spTgt spid="35"/>
                                        </p:tgtEl>
                                      </p:cBhvr>
                                      <p:to x="100000" y="100000"/>
                                    </p:animScale>
                                    <p:animScale>
                                      <p:cBhvr>
                                        <p:cTn id="165" dur="26">
                                          <p:stCondLst>
                                            <p:cond delay="1312"/>
                                          </p:stCondLst>
                                        </p:cTn>
                                        <p:tgtEl>
                                          <p:spTgt spid="35"/>
                                        </p:tgtEl>
                                      </p:cBhvr>
                                      <p:to x="100000" y="80000"/>
                                    </p:animScale>
                                    <p:animScale>
                                      <p:cBhvr>
                                        <p:cTn id="166" dur="166" decel="50000">
                                          <p:stCondLst>
                                            <p:cond delay="1338"/>
                                          </p:stCondLst>
                                        </p:cTn>
                                        <p:tgtEl>
                                          <p:spTgt spid="35"/>
                                        </p:tgtEl>
                                      </p:cBhvr>
                                      <p:to x="100000" y="100000"/>
                                    </p:animScale>
                                    <p:animScale>
                                      <p:cBhvr>
                                        <p:cTn id="167" dur="26">
                                          <p:stCondLst>
                                            <p:cond delay="1642"/>
                                          </p:stCondLst>
                                        </p:cTn>
                                        <p:tgtEl>
                                          <p:spTgt spid="35"/>
                                        </p:tgtEl>
                                      </p:cBhvr>
                                      <p:to x="100000" y="90000"/>
                                    </p:animScale>
                                    <p:animScale>
                                      <p:cBhvr>
                                        <p:cTn id="168" dur="166" decel="50000">
                                          <p:stCondLst>
                                            <p:cond delay="1668"/>
                                          </p:stCondLst>
                                        </p:cTn>
                                        <p:tgtEl>
                                          <p:spTgt spid="35"/>
                                        </p:tgtEl>
                                      </p:cBhvr>
                                      <p:to x="100000" y="100000"/>
                                    </p:animScale>
                                    <p:animScale>
                                      <p:cBhvr>
                                        <p:cTn id="169" dur="26">
                                          <p:stCondLst>
                                            <p:cond delay="1808"/>
                                          </p:stCondLst>
                                        </p:cTn>
                                        <p:tgtEl>
                                          <p:spTgt spid="35"/>
                                        </p:tgtEl>
                                      </p:cBhvr>
                                      <p:to x="100000" y="95000"/>
                                    </p:animScale>
                                    <p:animScale>
                                      <p:cBhvr>
                                        <p:cTn id="170" dur="166" decel="50000">
                                          <p:stCondLst>
                                            <p:cond delay="1834"/>
                                          </p:stCondLst>
                                        </p:cTn>
                                        <p:tgtEl>
                                          <p:spTgt spid="35"/>
                                        </p:tgtEl>
                                      </p:cBhvr>
                                      <p:to x="100000" y="100000"/>
                                    </p:animScale>
                                  </p:childTnLst>
                                </p:cTn>
                              </p:par>
                            </p:childTnLst>
                          </p:cTn>
                        </p:par>
                      </p:childTnLst>
                    </p:cTn>
                  </p:par>
                  <p:par>
                    <p:cTn id="171" fill="hold">
                      <p:stCondLst>
                        <p:cond delay="indefinite"/>
                      </p:stCondLst>
                      <p:childTnLst>
                        <p:par>
                          <p:cTn id="172" fill="hold">
                            <p:stCondLst>
                              <p:cond delay="0"/>
                            </p:stCondLst>
                            <p:childTnLst>
                              <p:par>
                                <p:cTn id="173" presetID="26" presetClass="entr" presetSubtype="0" fill="hold" grpId="0" nodeType="clickEffect">
                                  <p:stCondLst>
                                    <p:cond delay="0"/>
                                  </p:stCondLst>
                                  <p:childTnLst>
                                    <p:set>
                                      <p:cBhvr>
                                        <p:cTn id="174" dur="1" fill="hold">
                                          <p:stCondLst>
                                            <p:cond delay="0"/>
                                          </p:stCondLst>
                                        </p:cTn>
                                        <p:tgtEl>
                                          <p:spTgt spid="44"/>
                                        </p:tgtEl>
                                        <p:attrNameLst>
                                          <p:attrName>style.visibility</p:attrName>
                                        </p:attrNameLst>
                                      </p:cBhvr>
                                      <p:to>
                                        <p:strVal val="visible"/>
                                      </p:to>
                                    </p:set>
                                    <p:animEffect transition="in" filter="wipe(down)">
                                      <p:cBhvr>
                                        <p:cTn id="175" dur="580">
                                          <p:stCondLst>
                                            <p:cond delay="0"/>
                                          </p:stCondLst>
                                        </p:cTn>
                                        <p:tgtEl>
                                          <p:spTgt spid="44"/>
                                        </p:tgtEl>
                                      </p:cBhvr>
                                    </p:animEffect>
                                    <p:anim calcmode="lin" valueType="num">
                                      <p:cBhvr>
                                        <p:cTn id="176"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177"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178"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179"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180"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181" dur="26">
                                          <p:stCondLst>
                                            <p:cond delay="650"/>
                                          </p:stCondLst>
                                        </p:cTn>
                                        <p:tgtEl>
                                          <p:spTgt spid="44"/>
                                        </p:tgtEl>
                                      </p:cBhvr>
                                      <p:to x="100000" y="60000"/>
                                    </p:animScale>
                                    <p:animScale>
                                      <p:cBhvr>
                                        <p:cTn id="182" dur="166" decel="50000">
                                          <p:stCondLst>
                                            <p:cond delay="676"/>
                                          </p:stCondLst>
                                        </p:cTn>
                                        <p:tgtEl>
                                          <p:spTgt spid="44"/>
                                        </p:tgtEl>
                                      </p:cBhvr>
                                      <p:to x="100000" y="100000"/>
                                    </p:animScale>
                                    <p:animScale>
                                      <p:cBhvr>
                                        <p:cTn id="183" dur="26">
                                          <p:stCondLst>
                                            <p:cond delay="1312"/>
                                          </p:stCondLst>
                                        </p:cTn>
                                        <p:tgtEl>
                                          <p:spTgt spid="44"/>
                                        </p:tgtEl>
                                      </p:cBhvr>
                                      <p:to x="100000" y="80000"/>
                                    </p:animScale>
                                    <p:animScale>
                                      <p:cBhvr>
                                        <p:cTn id="184" dur="166" decel="50000">
                                          <p:stCondLst>
                                            <p:cond delay="1338"/>
                                          </p:stCondLst>
                                        </p:cTn>
                                        <p:tgtEl>
                                          <p:spTgt spid="44"/>
                                        </p:tgtEl>
                                      </p:cBhvr>
                                      <p:to x="100000" y="100000"/>
                                    </p:animScale>
                                    <p:animScale>
                                      <p:cBhvr>
                                        <p:cTn id="185" dur="26">
                                          <p:stCondLst>
                                            <p:cond delay="1642"/>
                                          </p:stCondLst>
                                        </p:cTn>
                                        <p:tgtEl>
                                          <p:spTgt spid="44"/>
                                        </p:tgtEl>
                                      </p:cBhvr>
                                      <p:to x="100000" y="90000"/>
                                    </p:animScale>
                                    <p:animScale>
                                      <p:cBhvr>
                                        <p:cTn id="186" dur="166" decel="50000">
                                          <p:stCondLst>
                                            <p:cond delay="1668"/>
                                          </p:stCondLst>
                                        </p:cTn>
                                        <p:tgtEl>
                                          <p:spTgt spid="44"/>
                                        </p:tgtEl>
                                      </p:cBhvr>
                                      <p:to x="100000" y="100000"/>
                                    </p:animScale>
                                    <p:animScale>
                                      <p:cBhvr>
                                        <p:cTn id="187" dur="26">
                                          <p:stCondLst>
                                            <p:cond delay="1808"/>
                                          </p:stCondLst>
                                        </p:cTn>
                                        <p:tgtEl>
                                          <p:spTgt spid="44"/>
                                        </p:tgtEl>
                                      </p:cBhvr>
                                      <p:to x="100000" y="95000"/>
                                    </p:animScale>
                                    <p:animScale>
                                      <p:cBhvr>
                                        <p:cTn id="188" dur="166" decel="50000">
                                          <p:stCondLst>
                                            <p:cond delay="1834"/>
                                          </p:stCondLst>
                                        </p:cTn>
                                        <p:tgtEl>
                                          <p:spTgt spid="44"/>
                                        </p:tgtEl>
                                      </p:cBhvr>
                                      <p:to x="100000" y="100000"/>
                                    </p:animScale>
                                  </p:childTnLst>
                                </p:cTn>
                              </p:par>
                            </p:childTnLst>
                          </p:cTn>
                        </p:par>
                      </p:childTnLst>
                    </p:cTn>
                  </p:par>
                  <p:par>
                    <p:cTn id="189" fill="hold">
                      <p:stCondLst>
                        <p:cond delay="indefinite"/>
                      </p:stCondLst>
                      <p:childTnLst>
                        <p:par>
                          <p:cTn id="190" fill="hold">
                            <p:stCondLst>
                              <p:cond delay="0"/>
                            </p:stCondLst>
                            <p:childTnLst>
                              <p:par>
                                <p:cTn id="191" presetID="26" presetClass="entr" presetSubtype="0" fill="hold" grpId="0" nodeType="clickEffect">
                                  <p:stCondLst>
                                    <p:cond delay="0"/>
                                  </p:stCondLst>
                                  <p:childTnLst>
                                    <p:set>
                                      <p:cBhvr>
                                        <p:cTn id="192" dur="1" fill="hold">
                                          <p:stCondLst>
                                            <p:cond delay="0"/>
                                          </p:stCondLst>
                                        </p:cTn>
                                        <p:tgtEl>
                                          <p:spTgt spid="41"/>
                                        </p:tgtEl>
                                        <p:attrNameLst>
                                          <p:attrName>style.visibility</p:attrName>
                                        </p:attrNameLst>
                                      </p:cBhvr>
                                      <p:to>
                                        <p:strVal val="visible"/>
                                      </p:to>
                                    </p:set>
                                    <p:animEffect transition="in" filter="wipe(down)">
                                      <p:cBhvr>
                                        <p:cTn id="193" dur="580">
                                          <p:stCondLst>
                                            <p:cond delay="0"/>
                                          </p:stCondLst>
                                        </p:cTn>
                                        <p:tgtEl>
                                          <p:spTgt spid="41"/>
                                        </p:tgtEl>
                                      </p:cBhvr>
                                    </p:animEffect>
                                    <p:anim calcmode="lin" valueType="num">
                                      <p:cBhvr>
                                        <p:cTn id="194"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195"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96"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97"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98"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99" dur="26">
                                          <p:stCondLst>
                                            <p:cond delay="650"/>
                                          </p:stCondLst>
                                        </p:cTn>
                                        <p:tgtEl>
                                          <p:spTgt spid="41"/>
                                        </p:tgtEl>
                                      </p:cBhvr>
                                      <p:to x="100000" y="60000"/>
                                    </p:animScale>
                                    <p:animScale>
                                      <p:cBhvr>
                                        <p:cTn id="200" dur="166" decel="50000">
                                          <p:stCondLst>
                                            <p:cond delay="676"/>
                                          </p:stCondLst>
                                        </p:cTn>
                                        <p:tgtEl>
                                          <p:spTgt spid="41"/>
                                        </p:tgtEl>
                                      </p:cBhvr>
                                      <p:to x="100000" y="100000"/>
                                    </p:animScale>
                                    <p:animScale>
                                      <p:cBhvr>
                                        <p:cTn id="201" dur="26">
                                          <p:stCondLst>
                                            <p:cond delay="1312"/>
                                          </p:stCondLst>
                                        </p:cTn>
                                        <p:tgtEl>
                                          <p:spTgt spid="41"/>
                                        </p:tgtEl>
                                      </p:cBhvr>
                                      <p:to x="100000" y="80000"/>
                                    </p:animScale>
                                    <p:animScale>
                                      <p:cBhvr>
                                        <p:cTn id="202" dur="166" decel="50000">
                                          <p:stCondLst>
                                            <p:cond delay="1338"/>
                                          </p:stCondLst>
                                        </p:cTn>
                                        <p:tgtEl>
                                          <p:spTgt spid="41"/>
                                        </p:tgtEl>
                                      </p:cBhvr>
                                      <p:to x="100000" y="100000"/>
                                    </p:animScale>
                                    <p:animScale>
                                      <p:cBhvr>
                                        <p:cTn id="203" dur="26">
                                          <p:stCondLst>
                                            <p:cond delay="1642"/>
                                          </p:stCondLst>
                                        </p:cTn>
                                        <p:tgtEl>
                                          <p:spTgt spid="41"/>
                                        </p:tgtEl>
                                      </p:cBhvr>
                                      <p:to x="100000" y="90000"/>
                                    </p:animScale>
                                    <p:animScale>
                                      <p:cBhvr>
                                        <p:cTn id="204" dur="166" decel="50000">
                                          <p:stCondLst>
                                            <p:cond delay="1668"/>
                                          </p:stCondLst>
                                        </p:cTn>
                                        <p:tgtEl>
                                          <p:spTgt spid="41"/>
                                        </p:tgtEl>
                                      </p:cBhvr>
                                      <p:to x="100000" y="100000"/>
                                    </p:animScale>
                                    <p:animScale>
                                      <p:cBhvr>
                                        <p:cTn id="205" dur="26">
                                          <p:stCondLst>
                                            <p:cond delay="1808"/>
                                          </p:stCondLst>
                                        </p:cTn>
                                        <p:tgtEl>
                                          <p:spTgt spid="41"/>
                                        </p:tgtEl>
                                      </p:cBhvr>
                                      <p:to x="100000" y="95000"/>
                                    </p:animScale>
                                    <p:animScale>
                                      <p:cBhvr>
                                        <p:cTn id="206" dur="166" decel="50000">
                                          <p:stCondLst>
                                            <p:cond delay="1834"/>
                                          </p:stCondLst>
                                        </p:cTn>
                                        <p:tgtEl>
                                          <p:spTgt spid="41"/>
                                        </p:tgtEl>
                                      </p:cBhvr>
                                      <p:to x="100000" y="100000"/>
                                    </p:animScale>
                                  </p:childTnLst>
                                </p:cTn>
                              </p:par>
                            </p:childTnLst>
                          </p:cTn>
                        </p:par>
                      </p:childTnLst>
                    </p:cTn>
                  </p:par>
                  <p:par>
                    <p:cTn id="207" fill="hold">
                      <p:stCondLst>
                        <p:cond delay="indefinite"/>
                      </p:stCondLst>
                      <p:childTnLst>
                        <p:par>
                          <p:cTn id="208" fill="hold">
                            <p:stCondLst>
                              <p:cond delay="0"/>
                            </p:stCondLst>
                            <p:childTnLst>
                              <p:par>
                                <p:cTn id="209" presetID="26" presetClass="entr" presetSubtype="0" fill="hold" grpId="0" nodeType="clickEffect">
                                  <p:stCondLst>
                                    <p:cond delay="0"/>
                                  </p:stCondLst>
                                  <p:childTnLst>
                                    <p:set>
                                      <p:cBhvr>
                                        <p:cTn id="210" dur="1" fill="hold">
                                          <p:stCondLst>
                                            <p:cond delay="0"/>
                                          </p:stCondLst>
                                        </p:cTn>
                                        <p:tgtEl>
                                          <p:spTgt spid="38"/>
                                        </p:tgtEl>
                                        <p:attrNameLst>
                                          <p:attrName>style.visibility</p:attrName>
                                        </p:attrNameLst>
                                      </p:cBhvr>
                                      <p:to>
                                        <p:strVal val="visible"/>
                                      </p:to>
                                    </p:set>
                                    <p:animEffect transition="in" filter="wipe(down)">
                                      <p:cBhvr>
                                        <p:cTn id="211" dur="580">
                                          <p:stCondLst>
                                            <p:cond delay="0"/>
                                          </p:stCondLst>
                                        </p:cTn>
                                        <p:tgtEl>
                                          <p:spTgt spid="38"/>
                                        </p:tgtEl>
                                      </p:cBhvr>
                                    </p:animEffect>
                                    <p:anim calcmode="lin" valueType="num">
                                      <p:cBhvr>
                                        <p:cTn id="212"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213"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214"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215"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216"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217" dur="26">
                                          <p:stCondLst>
                                            <p:cond delay="650"/>
                                          </p:stCondLst>
                                        </p:cTn>
                                        <p:tgtEl>
                                          <p:spTgt spid="38"/>
                                        </p:tgtEl>
                                      </p:cBhvr>
                                      <p:to x="100000" y="60000"/>
                                    </p:animScale>
                                    <p:animScale>
                                      <p:cBhvr>
                                        <p:cTn id="218" dur="166" decel="50000">
                                          <p:stCondLst>
                                            <p:cond delay="676"/>
                                          </p:stCondLst>
                                        </p:cTn>
                                        <p:tgtEl>
                                          <p:spTgt spid="38"/>
                                        </p:tgtEl>
                                      </p:cBhvr>
                                      <p:to x="100000" y="100000"/>
                                    </p:animScale>
                                    <p:animScale>
                                      <p:cBhvr>
                                        <p:cTn id="219" dur="26">
                                          <p:stCondLst>
                                            <p:cond delay="1312"/>
                                          </p:stCondLst>
                                        </p:cTn>
                                        <p:tgtEl>
                                          <p:spTgt spid="38"/>
                                        </p:tgtEl>
                                      </p:cBhvr>
                                      <p:to x="100000" y="80000"/>
                                    </p:animScale>
                                    <p:animScale>
                                      <p:cBhvr>
                                        <p:cTn id="220" dur="166" decel="50000">
                                          <p:stCondLst>
                                            <p:cond delay="1338"/>
                                          </p:stCondLst>
                                        </p:cTn>
                                        <p:tgtEl>
                                          <p:spTgt spid="38"/>
                                        </p:tgtEl>
                                      </p:cBhvr>
                                      <p:to x="100000" y="100000"/>
                                    </p:animScale>
                                    <p:animScale>
                                      <p:cBhvr>
                                        <p:cTn id="221" dur="26">
                                          <p:stCondLst>
                                            <p:cond delay="1642"/>
                                          </p:stCondLst>
                                        </p:cTn>
                                        <p:tgtEl>
                                          <p:spTgt spid="38"/>
                                        </p:tgtEl>
                                      </p:cBhvr>
                                      <p:to x="100000" y="90000"/>
                                    </p:animScale>
                                    <p:animScale>
                                      <p:cBhvr>
                                        <p:cTn id="222" dur="166" decel="50000">
                                          <p:stCondLst>
                                            <p:cond delay="1668"/>
                                          </p:stCondLst>
                                        </p:cTn>
                                        <p:tgtEl>
                                          <p:spTgt spid="38"/>
                                        </p:tgtEl>
                                      </p:cBhvr>
                                      <p:to x="100000" y="100000"/>
                                    </p:animScale>
                                    <p:animScale>
                                      <p:cBhvr>
                                        <p:cTn id="223" dur="26">
                                          <p:stCondLst>
                                            <p:cond delay="1808"/>
                                          </p:stCondLst>
                                        </p:cTn>
                                        <p:tgtEl>
                                          <p:spTgt spid="38"/>
                                        </p:tgtEl>
                                      </p:cBhvr>
                                      <p:to x="100000" y="95000"/>
                                    </p:animScale>
                                    <p:animScale>
                                      <p:cBhvr>
                                        <p:cTn id="224" dur="166" decel="50000">
                                          <p:stCondLst>
                                            <p:cond delay="1834"/>
                                          </p:stCondLst>
                                        </p:cTn>
                                        <p:tgtEl>
                                          <p:spTgt spid="38"/>
                                        </p:tgtEl>
                                      </p:cBhvr>
                                      <p:to x="100000" y="100000"/>
                                    </p:animScale>
                                  </p:childTnLst>
                                </p:cTn>
                              </p:par>
                            </p:childTnLst>
                          </p:cTn>
                        </p:par>
                      </p:childTnLst>
                    </p:cTn>
                  </p:par>
                  <p:par>
                    <p:cTn id="225" fill="hold">
                      <p:stCondLst>
                        <p:cond delay="indefinite"/>
                      </p:stCondLst>
                      <p:childTnLst>
                        <p:par>
                          <p:cTn id="226" fill="hold">
                            <p:stCondLst>
                              <p:cond delay="0"/>
                            </p:stCondLst>
                            <p:childTnLst>
                              <p:par>
                                <p:cTn id="227" presetID="26" presetClass="entr" presetSubtype="0" fill="hold" grpId="0" nodeType="clickEffect">
                                  <p:stCondLst>
                                    <p:cond delay="0"/>
                                  </p:stCondLst>
                                  <p:childTnLst>
                                    <p:set>
                                      <p:cBhvr>
                                        <p:cTn id="228" dur="1" fill="hold">
                                          <p:stCondLst>
                                            <p:cond delay="0"/>
                                          </p:stCondLst>
                                        </p:cTn>
                                        <p:tgtEl>
                                          <p:spTgt spid="43"/>
                                        </p:tgtEl>
                                        <p:attrNameLst>
                                          <p:attrName>style.visibility</p:attrName>
                                        </p:attrNameLst>
                                      </p:cBhvr>
                                      <p:to>
                                        <p:strVal val="visible"/>
                                      </p:to>
                                    </p:set>
                                    <p:animEffect transition="in" filter="wipe(down)">
                                      <p:cBhvr>
                                        <p:cTn id="229" dur="580">
                                          <p:stCondLst>
                                            <p:cond delay="0"/>
                                          </p:stCondLst>
                                        </p:cTn>
                                        <p:tgtEl>
                                          <p:spTgt spid="43"/>
                                        </p:tgtEl>
                                      </p:cBhvr>
                                    </p:animEffect>
                                    <p:anim calcmode="lin" valueType="num">
                                      <p:cBhvr>
                                        <p:cTn id="230"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231"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232"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233"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234"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235" dur="26">
                                          <p:stCondLst>
                                            <p:cond delay="650"/>
                                          </p:stCondLst>
                                        </p:cTn>
                                        <p:tgtEl>
                                          <p:spTgt spid="43"/>
                                        </p:tgtEl>
                                      </p:cBhvr>
                                      <p:to x="100000" y="60000"/>
                                    </p:animScale>
                                    <p:animScale>
                                      <p:cBhvr>
                                        <p:cTn id="236" dur="166" decel="50000">
                                          <p:stCondLst>
                                            <p:cond delay="676"/>
                                          </p:stCondLst>
                                        </p:cTn>
                                        <p:tgtEl>
                                          <p:spTgt spid="43"/>
                                        </p:tgtEl>
                                      </p:cBhvr>
                                      <p:to x="100000" y="100000"/>
                                    </p:animScale>
                                    <p:animScale>
                                      <p:cBhvr>
                                        <p:cTn id="237" dur="26">
                                          <p:stCondLst>
                                            <p:cond delay="1312"/>
                                          </p:stCondLst>
                                        </p:cTn>
                                        <p:tgtEl>
                                          <p:spTgt spid="43"/>
                                        </p:tgtEl>
                                      </p:cBhvr>
                                      <p:to x="100000" y="80000"/>
                                    </p:animScale>
                                    <p:animScale>
                                      <p:cBhvr>
                                        <p:cTn id="238" dur="166" decel="50000">
                                          <p:stCondLst>
                                            <p:cond delay="1338"/>
                                          </p:stCondLst>
                                        </p:cTn>
                                        <p:tgtEl>
                                          <p:spTgt spid="43"/>
                                        </p:tgtEl>
                                      </p:cBhvr>
                                      <p:to x="100000" y="100000"/>
                                    </p:animScale>
                                    <p:animScale>
                                      <p:cBhvr>
                                        <p:cTn id="239" dur="26">
                                          <p:stCondLst>
                                            <p:cond delay="1642"/>
                                          </p:stCondLst>
                                        </p:cTn>
                                        <p:tgtEl>
                                          <p:spTgt spid="43"/>
                                        </p:tgtEl>
                                      </p:cBhvr>
                                      <p:to x="100000" y="90000"/>
                                    </p:animScale>
                                    <p:animScale>
                                      <p:cBhvr>
                                        <p:cTn id="240" dur="166" decel="50000">
                                          <p:stCondLst>
                                            <p:cond delay="1668"/>
                                          </p:stCondLst>
                                        </p:cTn>
                                        <p:tgtEl>
                                          <p:spTgt spid="43"/>
                                        </p:tgtEl>
                                      </p:cBhvr>
                                      <p:to x="100000" y="100000"/>
                                    </p:animScale>
                                    <p:animScale>
                                      <p:cBhvr>
                                        <p:cTn id="241" dur="26">
                                          <p:stCondLst>
                                            <p:cond delay="1808"/>
                                          </p:stCondLst>
                                        </p:cTn>
                                        <p:tgtEl>
                                          <p:spTgt spid="43"/>
                                        </p:tgtEl>
                                      </p:cBhvr>
                                      <p:to x="100000" y="95000"/>
                                    </p:animScale>
                                    <p:animScale>
                                      <p:cBhvr>
                                        <p:cTn id="242" dur="166" decel="50000">
                                          <p:stCondLst>
                                            <p:cond delay="1834"/>
                                          </p:stCondLst>
                                        </p:cTn>
                                        <p:tgtEl>
                                          <p:spTgt spid="43"/>
                                        </p:tgtEl>
                                      </p:cBhvr>
                                      <p:to x="100000" y="100000"/>
                                    </p:animScale>
                                  </p:childTnLst>
                                </p:cTn>
                              </p:par>
                            </p:childTnLst>
                          </p:cTn>
                        </p:par>
                      </p:childTnLst>
                    </p:cTn>
                  </p:par>
                  <p:par>
                    <p:cTn id="243" fill="hold">
                      <p:stCondLst>
                        <p:cond delay="indefinite"/>
                      </p:stCondLst>
                      <p:childTnLst>
                        <p:par>
                          <p:cTn id="244" fill="hold">
                            <p:stCondLst>
                              <p:cond delay="0"/>
                            </p:stCondLst>
                            <p:childTnLst>
                              <p:par>
                                <p:cTn id="245" presetID="26" presetClass="entr" presetSubtype="0" fill="hold" grpId="0" nodeType="clickEffect">
                                  <p:stCondLst>
                                    <p:cond delay="0"/>
                                  </p:stCondLst>
                                  <p:childTnLst>
                                    <p:set>
                                      <p:cBhvr>
                                        <p:cTn id="246" dur="1" fill="hold">
                                          <p:stCondLst>
                                            <p:cond delay="0"/>
                                          </p:stCondLst>
                                        </p:cTn>
                                        <p:tgtEl>
                                          <p:spTgt spid="36"/>
                                        </p:tgtEl>
                                        <p:attrNameLst>
                                          <p:attrName>style.visibility</p:attrName>
                                        </p:attrNameLst>
                                      </p:cBhvr>
                                      <p:to>
                                        <p:strVal val="visible"/>
                                      </p:to>
                                    </p:set>
                                    <p:animEffect transition="in" filter="wipe(down)">
                                      <p:cBhvr>
                                        <p:cTn id="247" dur="580">
                                          <p:stCondLst>
                                            <p:cond delay="0"/>
                                          </p:stCondLst>
                                        </p:cTn>
                                        <p:tgtEl>
                                          <p:spTgt spid="36"/>
                                        </p:tgtEl>
                                      </p:cBhvr>
                                    </p:animEffect>
                                    <p:anim calcmode="lin" valueType="num">
                                      <p:cBhvr>
                                        <p:cTn id="248"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249"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250"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251"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252"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253" dur="26">
                                          <p:stCondLst>
                                            <p:cond delay="650"/>
                                          </p:stCondLst>
                                        </p:cTn>
                                        <p:tgtEl>
                                          <p:spTgt spid="36"/>
                                        </p:tgtEl>
                                      </p:cBhvr>
                                      <p:to x="100000" y="60000"/>
                                    </p:animScale>
                                    <p:animScale>
                                      <p:cBhvr>
                                        <p:cTn id="254" dur="166" decel="50000">
                                          <p:stCondLst>
                                            <p:cond delay="676"/>
                                          </p:stCondLst>
                                        </p:cTn>
                                        <p:tgtEl>
                                          <p:spTgt spid="36"/>
                                        </p:tgtEl>
                                      </p:cBhvr>
                                      <p:to x="100000" y="100000"/>
                                    </p:animScale>
                                    <p:animScale>
                                      <p:cBhvr>
                                        <p:cTn id="255" dur="26">
                                          <p:stCondLst>
                                            <p:cond delay="1312"/>
                                          </p:stCondLst>
                                        </p:cTn>
                                        <p:tgtEl>
                                          <p:spTgt spid="36"/>
                                        </p:tgtEl>
                                      </p:cBhvr>
                                      <p:to x="100000" y="80000"/>
                                    </p:animScale>
                                    <p:animScale>
                                      <p:cBhvr>
                                        <p:cTn id="256" dur="166" decel="50000">
                                          <p:stCondLst>
                                            <p:cond delay="1338"/>
                                          </p:stCondLst>
                                        </p:cTn>
                                        <p:tgtEl>
                                          <p:spTgt spid="36"/>
                                        </p:tgtEl>
                                      </p:cBhvr>
                                      <p:to x="100000" y="100000"/>
                                    </p:animScale>
                                    <p:animScale>
                                      <p:cBhvr>
                                        <p:cTn id="257" dur="26">
                                          <p:stCondLst>
                                            <p:cond delay="1642"/>
                                          </p:stCondLst>
                                        </p:cTn>
                                        <p:tgtEl>
                                          <p:spTgt spid="36"/>
                                        </p:tgtEl>
                                      </p:cBhvr>
                                      <p:to x="100000" y="90000"/>
                                    </p:animScale>
                                    <p:animScale>
                                      <p:cBhvr>
                                        <p:cTn id="258" dur="166" decel="50000">
                                          <p:stCondLst>
                                            <p:cond delay="1668"/>
                                          </p:stCondLst>
                                        </p:cTn>
                                        <p:tgtEl>
                                          <p:spTgt spid="36"/>
                                        </p:tgtEl>
                                      </p:cBhvr>
                                      <p:to x="100000" y="100000"/>
                                    </p:animScale>
                                    <p:animScale>
                                      <p:cBhvr>
                                        <p:cTn id="259" dur="26">
                                          <p:stCondLst>
                                            <p:cond delay="1808"/>
                                          </p:stCondLst>
                                        </p:cTn>
                                        <p:tgtEl>
                                          <p:spTgt spid="36"/>
                                        </p:tgtEl>
                                      </p:cBhvr>
                                      <p:to x="100000" y="95000"/>
                                    </p:animScale>
                                    <p:animScale>
                                      <p:cBhvr>
                                        <p:cTn id="260" dur="166" decel="50000">
                                          <p:stCondLst>
                                            <p:cond delay="1834"/>
                                          </p:stCondLst>
                                        </p:cTn>
                                        <p:tgtEl>
                                          <p:spTgt spid="36"/>
                                        </p:tgtEl>
                                      </p:cBhvr>
                                      <p:to x="100000" y="100000"/>
                                    </p:animScale>
                                  </p:childTnLst>
                                </p:cTn>
                              </p:par>
                            </p:childTnLst>
                          </p:cTn>
                        </p:par>
                      </p:childTnLst>
                    </p:cTn>
                  </p:par>
                  <p:par>
                    <p:cTn id="261" fill="hold">
                      <p:stCondLst>
                        <p:cond delay="indefinite"/>
                      </p:stCondLst>
                      <p:childTnLst>
                        <p:par>
                          <p:cTn id="262" fill="hold">
                            <p:stCondLst>
                              <p:cond delay="0"/>
                            </p:stCondLst>
                            <p:childTnLst>
                              <p:par>
                                <p:cTn id="263" presetID="26" presetClass="entr" presetSubtype="0" fill="hold" grpId="0" nodeType="clickEffect">
                                  <p:stCondLst>
                                    <p:cond delay="0"/>
                                  </p:stCondLst>
                                  <p:childTnLst>
                                    <p:set>
                                      <p:cBhvr>
                                        <p:cTn id="264" dur="1" fill="hold">
                                          <p:stCondLst>
                                            <p:cond delay="0"/>
                                          </p:stCondLst>
                                        </p:cTn>
                                        <p:tgtEl>
                                          <p:spTgt spid="39"/>
                                        </p:tgtEl>
                                        <p:attrNameLst>
                                          <p:attrName>style.visibility</p:attrName>
                                        </p:attrNameLst>
                                      </p:cBhvr>
                                      <p:to>
                                        <p:strVal val="visible"/>
                                      </p:to>
                                    </p:set>
                                    <p:animEffect transition="in" filter="wipe(down)">
                                      <p:cBhvr>
                                        <p:cTn id="265" dur="580">
                                          <p:stCondLst>
                                            <p:cond delay="0"/>
                                          </p:stCondLst>
                                        </p:cTn>
                                        <p:tgtEl>
                                          <p:spTgt spid="39"/>
                                        </p:tgtEl>
                                      </p:cBhvr>
                                    </p:animEffect>
                                    <p:anim calcmode="lin" valueType="num">
                                      <p:cBhvr>
                                        <p:cTn id="266"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67"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268"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269"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270"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271" dur="26">
                                          <p:stCondLst>
                                            <p:cond delay="650"/>
                                          </p:stCondLst>
                                        </p:cTn>
                                        <p:tgtEl>
                                          <p:spTgt spid="39"/>
                                        </p:tgtEl>
                                      </p:cBhvr>
                                      <p:to x="100000" y="60000"/>
                                    </p:animScale>
                                    <p:animScale>
                                      <p:cBhvr>
                                        <p:cTn id="272" dur="166" decel="50000">
                                          <p:stCondLst>
                                            <p:cond delay="676"/>
                                          </p:stCondLst>
                                        </p:cTn>
                                        <p:tgtEl>
                                          <p:spTgt spid="39"/>
                                        </p:tgtEl>
                                      </p:cBhvr>
                                      <p:to x="100000" y="100000"/>
                                    </p:animScale>
                                    <p:animScale>
                                      <p:cBhvr>
                                        <p:cTn id="273" dur="26">
                                          <p:stCondLst>
                                            <p:cond delay="1312"/>
                                          </p:stCondLst>
                                        </p:cTn>
                                        <p:tgtEl>
                                          <p:spTgt spid="39"/>
                                        </p:tgtEl>
                                      </p:cBhvr>
                                      <p:to x="100000" y="80000"/>
                                    </p:animScale>
                                    <p:animScale>
                                      <p:cBhvr>
                                        <p:cTn id="274" dur="166" decel="50000">
                                          <p:stCondLst>
                                            <p:cond delay="1338"/>
                                          </p:stCondLst>
                                        </p:cTn>
                                        <p:tgtEl>
                                          <p:spTgt spid="39"/>
                                        </p:tgtEl>
                                      </p:cBhvr>
                                      <p:to x="100000" y="100000"/>
                                    </p:animScale>
                                    <p:animScale>
                                      <p:cBhvr>
                                        <p:cTn id="275" dur="26">
                                          <p:stCondLst>
                                            <p:cond delay="1642"/>
                                          </p:stCondLst>
                                        </p:cTn>
                                        <p:tgtEl>
                                          <p:spTgt spid="39"/>
                                        </p:tgtEl>
                                      </p:cBhvr>
                                      <p:to x="100000" y="90000"/>
                                    </p:animScale>
                                    <p:animScale>
                                      <p:cBhvr>
                                        <p:cTn id="276" dur="166" decel="50000">
                                          <p:stCondLst>
                                            <p:cond delay="1668"/>
                                          </p:stCondLst>
                                        </p:cTn>
                                        <p:tgtEl>
                                          <p:spTgt spid="39"/>
                                        </p:tgtEl>
                                      </p:cBhvr>
                                      <p:to x="100000" y="100000"/>
                                    </p:animScale>
                                    <p:animScale>
                                      <p:cBhvr>
                                        <p:cTn id="277" dur="26">
                                          <p:stCondLst>
                                            <p:cond delay="1808"/>
                                          </p:stCondLst>
                                        </p:cTn>
                                        <p:tgtEl>
                                          <p:spTgt spid="39"/>
                                        </p:tgtEl>
                                      </p:cBhvr>
                                      <p:to x="100000" y="95000"/>
                                    </p:animScale>
                                    <p:animScale>
                                      <p:cBhvr>
                                        <p:cTn id="278" dur="166" decel="50000">
                                          <p:stCondLst>
                                            <p:cond delay="1834"/>
                                          </p:stCondLst>
                                        </p:cTn>
                                        <p:tgtEl>
                                          <p:spTgt spid="39"/>
                                        </p:tgtEl>
                                      </p:cBhvr>
                                      <p:to x="100000" y="100000"/>
                                    </p:animScale>
                                  </p:childTnLst>
                                </p:cTn>
                              </p:par>
                            </p:childTnLst>
                          </p:cTn>
                        </p:par>
                      </p:childTnLst>
                    </p:cTn>
                  </p:par>
                  <p:par>
                    <p:cTn id="279" fill="hold">
                      <p:stCondLst>
                        <p:cond delay="indefinite"/>
                      </p:stCondLst>
                      <p:childTnLst>
                        <p:par>
                          <p:cTn id="280" fill="hold">
                            <p:stCondLst>
                              <p:cond delay="0"/>
                            </p:stCondLst>
                            <p:childTnLst>
                              <p:par>
                                <p:cTn id="281" presetID="26" presetClass="entr" presetSubtype="0" fill="hold" grpId="0" nodeType="clickEffect">
                                  <p:stCondLst>
                                    <p:cond delay="0"/>
                                  </p:stCondLst>
                                  <p:childTnLst>
                                    <p:set>
                                      <p:cBhvr>
                                        <p:cTn id="282" dur="1" fill="hold">
                                          <p:stCondLst>
                                            <p:cond delay="0"/>
                                          </p:stCondLst>
                                        </p:cTn>
                                        <p:tgtEl>
                                          <p:spTgt spid="40"/>
                                        </p:tgtEl>
                                        <p:attrNameLst>
                                          <p:attrName>style.visibility</p:attrName>
                                        </p:attrNameLst>
                                      </p:cBhvr>
                                      <p:to>
                                        <p:strVal val="visible"/>
                                      </p:to>
                                    </p:set>
                                    <p:animEffect transition="in" filter="wipe(down)">
                                      <p:cBhvr>
                                        <p:cTn id="283" dur="580">
                                          <p:stCondLst>
                                            <p:cond delay="0"/>
                                          </p:stCondLst>
                                        </p:cTn>
                                        <p:tgtEl>
                                          <p:spTgt spid="40"/>
                                        </p:tgtEl>
                                      </p:cBhvr>
                                    </p:animEffect>
                                    <p:anim calcmode="lin" valueType="num">
                                      <p:cBhvr>
                                        <p:cTn id="284"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285"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286"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287"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288"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289" dur="26">
                                          <p:stCondLst>
                                            <p:cond delay="650"/>
                                          </p:stCondLst>
                                        </p:cTn>
                                        <p:tgtEl>
                                          <p:spTgt spid="40"/>
                                        </p:tgtEl>
                                      </p:cBhvr>
                                      <p:to x="100000" y="60000"/>
                                    </p:animScale>
                                    <p:animScale>
                                      <p:cBhvr>
                                        <p:cTn id="290" dur="166" decel="50000">
                                          <p:stCondLst>
                                            <p:cond delay="676"/>
                                          </p:stCondLst>
                                        </p:cTn>
                                        <p:tgtEl>
                                          <p:spTgt spid="40"/>
                                        </p:tgtEl>
                                      </p:cBhvr>
                                      <p:to x="100000" y="100000"/>
                                    </p:animScale>
                                    <p:animScale>
                                      <p:cBhvr>
                                        <p:cTn id="291" dur="26">
                                          <p:stCondLst>
                                            <p:cond delay="1312"/>
                                          </p:stCondLst>
                                        </p:cTn>
                                        <p:tgtEl>
                                          <p:spTgt spid="40"/>
                                        </p:tgtEl>
                                      </p:cBhvr>
                                      <p:to x="100000" y="80000"/>
                                    </p:animScale>
                                    <p:animScale>
                                      <p:cBhvr>
                                        <p:cTn id="292" dur="166" decel="50000">
                                          <p:stCondLst>
                                            <p:cond delay="1338"/>
                                          </p:stCondLst>
                                        </p:cTn>
                                        <p:tgtEl>
                                          <p:spTgt spid="40"/>
                                        </p:tgtEl>
                                      </p:cBhvr>
                                      <p:to x="100000" y="100000"/>
                                    </p:animScale>
                                    <p:animScale>
                                      <p:cBhvr>
                                        <p:cTn id="293" dur="26">
                                          <p:stCondLst>
                                            <p:cond delay="1642"/>
                                          </p:stCondLst>
                                        </p:cTn>
                                        <p:tgtEl>
                                          <p:spTgt spid="40"/>
                                        </p:tgtEl>
                                      </p:cBhvr>
                                      <p:to x="100000" y="90000"/>
                                    </p:animScale>
                                    <p:animScale>
                                      <p:cBhvr>
                                        <p:cTn id="294" dur="166" decel="50000">
                                          <p:stCondLst>
                                            <p:cond delay="1668"/>
                                          </p:stCondLst>
                                        </p:cTn>
                                        <p:tgtEl>
                                          <p:spTgt spid="40"/>
                                        </p:tgtEl>
                                      </p:cBhvr>
                                      <p:to x="100000" y="100000"/>
                                    </p:animScale>
                                    <p:animScale>
                                      <p:cBhvr>
                                        <p:cTn id="295" dur="26">
                                          <p:stCondLst>
                                            <p:cond delay="1808"/>
                                          </p:stCondLst>
                                        </p:cTn>
                                        <p:tgtEl>
                                          <p:spTgt spid="40"/>
                                        </p:tgtEl>
                                      </p:cBhvr>
                                      <p:to x="100000" y="95000"/>
                                    </p:animScale>
                                    <p:animScale>
                                      <p:cBhvr>
                                        <p:cTn id="296" dur="166" decel="50000">
                                          <p:stCondLst>
                                            <p:cond delay="1834"/>
                                          </p:stCondLst>
                                        </p:cTn>
                                        <p:tgtEl>
                                          <p:spTgt spid="40"/>
                                        </p:tgtEl>
                                      </p:cBhvr>
                                      <p:to x="100000" y="100000"/>
                                    </p:animScale>
                                  </p:childTnLst>
                                </p:cTn>
                              </p:par>
                            </p:childTnLst>
                          </p:cTn>
                        </p:par>
                      </p:childTnLst>
                    </p:cTn>
                  </p:par>
                  <p:par>
                    <p:cTn id="297" fill="hold">
                      <p:stCondLst>
                        <p:cond delay="indefinite"/>
                      </p:stCondLst>
                      <p:childTnLst>
                        <p:par>
                          <p:cTn id="298" fill="hold">
                            <p:stCondLst>
                              <p:cond delay="0"/>
                            </p:stCondLst>
                            <p:childTnLst>
                              <p:par>
                                <p:cTn id="299" presetID="26" presetClass="entr" presetSubtype="0" fill="hold" grpId="0" nodeType="clickEffect">
                                  <p:stCondLst>
                                    <p:cond delay="0"/>
                                  </p:stCondLst>
                                  <p:childTnLst>
                                    <p:set>
                                      <p:cBhvr>
                                        <p:cTn id="300" dur="1" fill="hold">
                                          <p:stCondLst>
                                            <p:cond delay="0"/>
                                          </p:stCondLst>
                                        </p:cTn>
                                        <p:tgtEl>
                                          <p:spTgt spid="37"/>
                                        </p:tgtEl>
                                        <p:attrNameLst>
                                          <p:attrName>style.visibility</p:attrName>
                                        </p:attrNameLst>
                                      </p:cBhvr>
                                      <p:to>
                                        <p:strVal val="visible"/>
                                      </p:to>
                                    </p:set>
                                    <p:animEffect transition="in" filter="wipe(down)">
                                      <p:cBhvr>
                                        <p:cTn id="301" dur="580">
                                          <p:stCondLst>
                                            <p:cond delay="0"/>
                                          </p:stCondLst>
                                        </p:cTn>
                                        <p:tgtEl>
                                          <p:spTgt spid="37"/>
                                        </p:tgtEl>
                                      </p:cBhvr>
                                    </p:animEffect>
                                    <p:anim calcmode="lin" valueType="num">
                                      <p:cBhvr>
                                        <p:cTn id="302"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303"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304"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305"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306"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307" dur="26">
                                          <p:stCondLst>
                                            <p:cond delay="650"/>
                                          </p:stCondLst>
                                        </p:cTn>
                                        <p:tgtEl>
                                          <p:spTgt spid="37"/>
                                        </p:tgtEl>
                                      </p:cBhvr>
                                      <p:to x="100000" y="60000"/>
                                    </p:animScale>
                                    <p:animScale>
                                      <p:cBhvr>
                                        <p:cTn id="308" dur="166" decel="50000">
                                          <p:stCondLst>
                                            <p:cond delay="676"/>
                                          </p:stCondLst>
                                        </p:cTn>
                                        <p:tgtEl>
                                          <p:spTgt spid="37"/>
                                        </p:tgtEl>
                                      </p:cBhvr>
                                      <p:to x="100000" y="100000"/>
                                    </p:animScale>
                                    <p:animScale>
                                      <p:cBhvr>
                                        <p:cTn id="309" dur="26">
                                          <p:stCondLst>
                                            <p:cond delay="1312"/>
                                          </p:stCondLst>
                                        </p:cTn>
                                        <p:tgtEl>
                                          <p:spTgt spid="37"/>
                                        </p:tgtEl>
                                      </p:cBhvr>
                                      <p:to x="100000" y="80000"/>
                                    </p:animScale>
                                    <p:animScale>
                                      <p:cBhvr>
                                        <p:cTn id="310" dur="166" decel="50000">
                                          <p:stCondLst>
                                            <p:cond delay="1338"/>
                                          </p:stCondLst>
                                        </p:cTn>
                                        <p:tgtEl>
                                          <p:spTgt spid="37"/>
                                        </p:tgtEl>
                                      </p:cBhvr>
                                      <p:to x="100000" y="100000"/>
                                    </p:animScale>
                                    <p:animScale>
                                      <p:cBhvr>
                                        <p:cTn id="311" dur="26">
                                          <p:stCondLst>
                                            <p:cond delay="1642"/>
                                          </p:stCondLst>
                                        </p:cTn>
                                        <p:tgtEl>
                                          <p:spTgt spid="37"/>
                                        </p:tgtEl>
                                      </p:cBhvr>
                                      <p:to x="100000" y="90000"/>
                                    </p:animScale>
                                    <p:animScale>
                                      <p:cBhvr>
                                        <p:cTn id="312" dur="166" decel="50000">
                                          <p:stCondLst>
                                            <p:cond delay="1668"/>
                                          </p:stCondLst>
                                        </p:cTn>
                                        <p:tgtEl>
                                          <p:spTgt spid="37"/>
                                        </p:tgtEl>
                                      </p:cBhvr>
                                      <p:to x="100000" y="100000"/>
                                    </p:animScale>
                                    <p:animScale>
                                      <p:cBhvr>
                                        <p:cTn id="313" dur="26">
                                          <p:stCondLst>
                                            <p:cond delay="1808"/>
                                          </p:stCondLst>
                                        </p:cTn>
                                        <p:tgtEl>
                                          <p:spTgt spid="37"/>
                                        </p:tgtEl>
                                      </p:cBhvr>
                                      <p:to x="100000" y="95000"/>
                                    </p:animScale>
                                    <p:animScale>
                                      <p:cBhvr>
                                        <p:cTn id="314" dur="166" decel="50000">
                                          <p:stCondLst>
                                            <p:cond delay="1834"/>
                                          </p:stCondLst>
                                        </p:cTn>
                                        <p:tgtEl>
                                          <p:spTgt spid="37"/>
                                        </p:tgtEl>
                                      </p:cBhvr>
                                      <p:to x="100000" y="100000"/>
                                    </p:animScale>
                                  </p:childTnLst>
                                </p:cTn>
                              </p:par>
                            </p:childTnLst>
                          </p:cTn>
                        </p:par>
                      </p:childTnLst>
                    </p:cTn>
                  </p:par>
                  <p:par>
                    <p:cTn id="315" fill="hold">
                      <p:stCondLst>
                        <p:cond delay="indefinite"/>
                      </p:stCondLst>
                      <p:childTnLst>
                        <p:par>
                          <p:cTn id="316" fill="hold">
                            <p:stCondLst>
                              <p:cond delay="0"/>
                            </p:stCondLst>
                            <p:childTnLst>
                              <p:par>
                                <p:cTn id="317" presetID="26" presetClass="entr" presetSubtype="0" fill="hold" grpId="0" nodeType="clickEffect">
                                  <p:stCondLst>
                                    <p:cond delay="0"/>
                                  </p:stCondLst>
                                  <p:childTnLst>
                                    <p:set>
                                      <p:cBhvr>
                                        <p:cTn id="318" dur="1" fill="hold">
                                          <p:stCondLst>
                                            <p:cond delay="0"/>
                                          </p:stCondLst>
                                        </p:cTn>
                                        <p:tgtEl>
                                          <p:spTgt spid="42"/>
                                        </p:tgtEl>
                                        <p:attrNameLst>
                                          <p:attrName>style.visibility</p:attrName>
                                        </p:attrNameLst>
                                      </p:cBhvr>
                                      <p:to>
                                        <p:strVal val="visible"/>
                                      </p:to>
                                    </p:set>
                                    <p:animEffect transition="in" filter="wipe(down)">
                                      <p:cBhvr>
                                        <p:cTn id="319" dur="580">
                                          <p:stCondLst>
                                            <p:cond delay="0"/>
                                          </p:stCondLst>
                                        </p:cTn>
                                        <p:tgtEl>
                                          <p:spTgt spid="42"/>
                                        </p:tgtEl>
                                      </p:cBhvr>
                                    </p:animEffect>
                                    <p:anim calcmode="lin" valueType="num">
                                      <p:cBhvr>
                                        <p:cTn id="320"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321"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322"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323"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324"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325" dur="26">
                                          <p:stCondLst>
                                            <p:cond delay="650"/>
                                          </p:stCondLst>
                                        </p:cTn>
                                        <p:tgtEl>
                                          <p:spTgt spid="42"/>
                                        </p:tgtEl>
                                      </p:cBhvr>
                                      <p:to x="100000" y="60000"/>
                                    </p:animScale>
                                    <p:animScale>
                                      <p:cBhvr>
                                        <p:cTn id="326" dur="166" decel="50000">
                                          <p:stCondLst>
                                            <p:cond delay="676"/>
                                          </p:stCondLst>
                                        </p:cTn>
                                        <p:tgtEl>
                                          <p:spTgt spid="42"/>
                                        </p:tgtEl>
                                      </p:cBhvr>
                                      <p:to x="100000" y="100000"/>
                                    </p:animScale>
                                    <p:animScale>
                                      <p:cBhvr>
                                        <p:cTn id="327" dur="26">
                                          <p:stCondLst>
                                            <p:cond delay="1312"/>
                                          </p:stCondLst>
                                        </p:cTn>
                                        <p:tgtEl>
                                          <p:spTgt spid="42"/>
                                        </p:tgtEl>
                                      </p:cBhvr>
                                      <p:to x="100000" y="80000"/>
                                    </p:animScale>
                                    <p:animScale>
                                      <p:cBhvr>
                                        <p:cTn id="328" dur="166" decel="50000">
                                          <p:stCondLst>
                                            <p:cond delay="1338"/>
                                          </p:stCondLst>
                                        </p:cTn>
                                        <p:tgtEl>
                                          <p:spTgt spid="42"/>
                                        </p:tgtEl>
                                      </p:cBhvr>
                                      <p:to x="100000" y="100000"/>
                                    </p:animScale>
                                    <p:animScale>
                                      <p:cBhvr>
                                        <p:cTn id="329" dur="26">
                                          <p:stCondLst>
                                            <p:cond delay="1642"/>
                                          </p:stCondLst>
                                        </p:cTn>
                                        <p:tgtEl>
                                          <p:spTgt spid="42"/>
                                        </p:tgtEl>
                                      </p:cBhvr>
                                      <p:to x="100000" y="90000"/>
                                    </p:animScale>
                                    <p:animScale>
                                      <p:cBhvr>
                                        <p:cTn id="330" dur="166" decel="50000">
                                          <p:stCondLst>
                                            <p:cond delay="1668"/>
                                          </p:stCondLst>
                                        </p:cTn>
                                        <p:tgtEl>
                                          <p:spTgt spid="42"/>
                                        </p:tgtEl>
                                      </p:cBhvr>
                                      <p:to x="100000" y="100000"/>
                                    </p:animScale>
                                    <p:animScale>
                                      <p:cBhvr>
                                        <p:cTn id="331" dur="26">
                                          <p:stCondLst>
                                            <p:cond delay="1808"/>
                                          </p:stCondLst>
                                        </p:cTn>
                                        <p:tgtEl>
                                          <p:spTgt spid="42"/>
                                        </p:tgtEl>
                                      </p:cBhvr>
                                      <p:to x="100000" y="95000"/>
                                    </p:animScale>
                                    <p:animScale>
                                      <p:cBhvr>
                                        <p:cTn id="332" dur="166" decel="50000">
                                          <p:stCondLst>
                                            <p:cond delay="1834"/>
                                          </p:stCondLst>
                                        </p:cTn>
                                        <p:tgtEl>
                                          <p:spTgt spid="4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2"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051720" y="1633364"/>
            <a:ext cx="4680520"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50000"/>
              </a:lnSpc>
            </a:pPr>
            <a:r>
              <a:rPr lang="ar-EG" sz="3200" b="1" dirty="0">
                <a:solidFill>
                  <a:schemeClr val="tx1"/>
                </a:solidFill>
                <a:latin typeface="Arial" pitchFamily="34" charset="0"/>
                <a:ea typeface="SimSun" pitchFamily="2" charset="-122"/>
              </a:rPr>
              <a:t>الحسي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3530474075"/>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الحسي </a:t>
            </a:r>
          </a:p>
        </p:txBody>
      </p:sp>
      <p:sp>
        <p:nvSpPr>
          <p:cNvPr id="2" name="Rectangle 1"/>
          <p:cNvSpPr/>
          <p:nvPr/>
        </p:nvSpPr>
        <p:spPr>
          <a:xfrm>
            <a:off x="4797276" y="2026796"/>
            <a:ext cx="4355976" cy="1938992"/>
          </a:xfrm>
          <a:prstGeom prst="rect">
            <a:avLst/>
          </a:prstGeom>
        </p:spPr>
        <p:txBody>
          <a:bodyPr wrap="square">
            <a:spAutoFit/>
          </a:bodyPr>
          <a:lstStyle/>
          <a:p>
            <a:pPr algn="justLow" rtl="1"/>
            <a:r>
              <a:rPr lang="ar-EG" sz="2400" b="1" dirty="0">
                <a:solidFill>
                  <a:srgbClr val="002060"/>
                </a:solidFill>
              </a:rPr>
              <a:t>والحسي لم يتفاعل عندما يبدأ الحسي بالتفاعل يتفاجئ الجميع بأنه قد اكمل المشروع </a:t>
            </a:r>
            <a:r>
              <a:rPr lang="ar-EG" sz="2400" b="1" dirty="0" smtClean="0">
                <a:solidFill>
                  <a:srgbClr val="002060"/>
                </a:solidFill>
              </a:rPr>
              <a:t>لوحده </a:t>
            </a:r>
            <a:r>
              <a:rPr lang="ar-EG" sz="2400" b="1" dirty="0">
                <a:solidFill>
                  <a:srgbClr val="002060"/>
                </a:solidFill>
              </a:rPr>
              <a:t>عندما يتكلم الحسي يتكلم من اعماقه ويتنفس بشكل عميق كلامه يغلب عليه احس اشعر </a:t>
            </a: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76" y="1273324"/>
            <a:ext cx="3699182" cy="34459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851838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2"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صفات الحسى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63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latin typeface="Microsoft YaHei" pitchFamily="34" charset="-122"/>
                  <a:ea typeface="Microsoft YaHei" pitchFamily="34" charset="-122"/>
                </a:rPr>
                <a:t>يمتاز بالهدوء ويتحدث بصوت منخفض بشكل عام ونبراته غير سريعة </a:t>
              </a:r>
              <a:endParaRPr lang="zh-CN" altLang="en-US" sz="22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290638" y="2215480"/>
            <a:ext cx="6562725" cy="553542"/>
            <a:chOff x="0" y="-7442"/>
            <a:chExt cx="6562725"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65088" y="-7442"/>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يتنفس بعمق وبطء من أسفل الصدر فهو صاحب التنفس المثالي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يفضل الراحة والحنان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يحتاج للتقدير والحب المستمر </a:t>
              </a:r>
              <a:endParaRPr lang="zh-CN" altLang="en-US" sz="2400" b="1" dirty="0">
                <a:solidFill>
                  <a:srgbClr val="FFFFFF"/>
                </a:solidFill>
              </a:endParaRPr>
            </a:p>
          </p:txBody>
        </p:sp>
      </p:grpSp>
    </p:spTree>
    <p:extLst>
      <p:ext uri="{BB962C8B-B14F-4D97-AF65-F5344CB8AC3E}">
        <p14:creationId xmlns:p14="http://schemas.microsoft.com/office/powerpoint/2010/main" xmlns="" val="200804269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صفات الحسى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63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latin typeface="Microsoft YaHei" pitchFamily="34" charset="-122"/>
                  <a:ea typeface="Microsoft YaHei" pitchFamily="34" charset="-122"/>
                </a:rPr>
                <a:t>يعطي اهتماماً أكبر للأحاسيس عن الأصوات والصور </a:t>
              </a:r>
              <a:endParaRPr lang="zh-CN" altLang="en-US" sz="22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5355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يتخذ قراراته على أساس مشاعره وأحاسيسه الشخصية في الغالب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أكتافه للأمام قليلاً ورأسه يميل لتحت ناحية اليسار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يوزن كلماته بقلبه قبل أن يخرجها من لسانه </a:t>
              </a:r>
              <a:endParaRPr lang="zh-CN" altLang="en-US" sz="2400" b="1" dirty="0">
                <a:solidFill>
                  <a:srgbClr val="FFFFFF"/>
                </a:solidFill>
              </a:endParaRPr>
            </a:p>
          </p:txBody>
        </p:sp>
      </p:grpSp>
    </p:spTree>
    <p:extLst>
      <p:ext uri="{BB962C8B-B14F-4D97-AF65-F5344CB8AC3E}">
        <p14:creationId xmlns:p14="http://schemas.microsoft.com/office/powerpoint/2010/main" xmlns="" val="3286231827"/>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التأكيدات اللغوية للنظام الحسي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63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latin typeface="Microsoft YaHei" pitchFamily="34" charset="-122"/>
                  <a:ea typeface="Microsoft YaHei" pitchFamily="34" charset="-122"/>
                </a:rPr>
                <a:t>لدي إحساس بأنك على صواب </a:t>
              </a:r>
              <a:endParaRPr lang="zh-CN" altLang="en-US" sz="22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لا أشعر بالارتياح عندما أعمل تحت ضغط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هل يمكنك أن تضع يدك على السبب الرئيسي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أمسكت بطرف الخيط للموضوع </a:t>
              </a:r>
              <a:endParaRPr lang="zh-CN" altLang="en-US" sz="2400" b="1" dirty="0">
                <a:solidFill>
                  <a:srgbClr val="FFFFFF"/>
                </a:solidFill>
              </a:endParaRPr>
            </a:p>
          </p:txBody>
        </p:sp>
      </p:grpSp>
    </p:spTree>
    <p:extLst>
      <p:ext uri="{BB962C8B-B14F-4D97-AF65-F5344CB8AC3E}">
        <p14:creationId xmlns:p14="http://schemas.microsoft.com/office/powerpoint/2010/main" xmlns="" val="362416663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3"/>
          <p:cNvSpPr>
            <a:spLocks noChangeArrowheads="1"/>
          </p:cNvSpPr>
          <p:nvPr/>
        </p:nvSpPr>
        <p:spPr bwMode="auto">
          <a:xfrm>
            <a:off x="3101975" y="998538"/>
            <a:ext cx="2940050" cy="354012"/>
          </a:xfrm>
          <a:prstGeom prst="rect">
            <a:avLst/>
          </a:prstGeom>
          <a:solidFill>
            <a:srgbClr val="595959"/>
          </a:solidFill>
          <a:ln w="12700">
            <a:solidFill>
              <a:schemeClr val="bg1"/>
            </a:solidFill>
            <a:miter lim="800000"/>
            <a:headEnd/>
            <a:tailEnd/>
          </a:ln>
        </p:spPr>
        <p:txBody>
          <a:bodyPr anchor="ctr"/>
          <a:lstStyle/>
          <a:p>
            <a:endParaRPr lang="zh-CN" altLang="en-US">
              <a:latin typeface="Calibri" pitchFamily="34" charset="0"/>
            </a:endParaRPr>
          </a:p>
        </p:txBody>
      </p:sp>
      <p:grpSp>
        <p:nvGrpSpPr>
          <p:cNvPr id="8195" name="Group 3"/>
          <p:cNvGrpSpPr>
            <a:grpSpLocks/>
          </p:cNvGrpSpPr>
          <p:nvPr/>
        </p:nvGrpSpPr>
        <p:grpSpPr bwMode="auto">
          <a:xfrm>
            <a:off x="3132138" y="769938"/>
            <a:ext cx="2879725" cy="519112"/>
            <a:chOff x="0" y="-37207"/>
            <a:chExt cx="6432551" cy="519807"/>
          </a:xfrm>
        </p:grpSpPr>
        <p:sp>
          <p:nvSpPr>
            <p:cNvPr id="6152" name="AutoShape 3"/>
            <p:cNvSpPr>
              <a:spLocks noChangeArrowheads="1"/>
            </p:cNvSpPr>
            <p:nvPr/>
          </p:nvSpPr>
          <p:spPr bwMode="auto">
            <a:xfrm>
              <a:off x="0" y="0"/>
              <a:ext cx="6432550" cy="482600"/>
            </a:xfrm>
            <a:prstGeom prst="rect">
              <a:avLst/>
            </a:prstGeom>
            <a:solidFill>
              <a:srgbClr val="22BAD8">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53" name="Rectangle 13"/>
            <p:cNvSpPr>
              <a:spLocks noChangeArrowheads="1"/>
            </p:cNvSpPr>
            <p:nvPr/>
          </p:nvSpPr>
          <p:spPr bwMode="auto">
            <a:xfrm>
              <a:off x="1" y="-37207"/>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eaLnBrk="0" hangingPunct="0">
                <a:lnSpc>
                  <a:spcPct val="120000"/>
                </a:lnSpc>
                <a:spcBef>
                  <a:spcPct val="50000"/>
                </a:spcBef>
              </a:pPr>
              <a:r>
                <a:rPr lang="ar-EG" altLang="zh-CN" sz="2400" b="1" dirty="0">
                  <a:solidFill>
                    <a:schemeClr val="bg1"/>
                  </a:solidFill>
                </a:rPr>
                <a:t>الأصدقاء </a:t>
              </a:r>
              <a:endParaRPr lang="zh-CN" altLang="en-US" sz="2400" b="1" dirty="0">
                <a:solidFill>
                  <a:schemeClr val="bg1"/>
                </a:solidFill>
              </a:endParaRPr>
            </a:p>
          </p:txBody>
        </p:sp>
      </p:grpSp>
      <p:sp>
        <p:nvSpPr>
          <p:cNvPr id="8198" name="TextBox 13"/>
          <p:cNvSpPr txBox="1">
            <a:spLocks noChangeArrowheads="1"/>
          </p:cNvSpPr>
          <p:nvPr/>
        </p:nvSpPr>
        <p:spPr bwMode="auto">
          <a:xfrm>
            <a:off x="2195513" y="-84138"/>
            <a:ext cx="6897687" cy="631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a:solidFill>
                  <a:srgbClr val="002060"/>
                </a:solidFill>
                <a:latin typeface="Microsoft YaHei" pitchFamily="34" charset="-122"/>
                <a:ea typeface="Microsoft YaHei" pitchFamily="34" charset="-122"/>
              </a:rPr>
              <a:t>مصادر التحدث مع الذات ( أو البرمجة الذاتية )</a:t>
            </a:r>
            <a:endParaRPr lang="zh-CN" altLang="en-US" sz="3200" b="1">
              <a:solidFill>
                <a:srgbClr val="002060"/>
              </a:solidFill>
              <a:latin typeface="Microsoft YaHei" pitchFamily="34" charset="-122"/>
              <a:ea typeface="Microsoft YaHei" pitchFamily="34" charset="-122"/>
            </a:endParaRPr>
          </a:p>
        </p:txBody>
      </p:sp>
      <p:sp>
        <p:nvSpPr>
          <p:cNvPr id="2" name="Rectangle 1"/>
          <p:cNvSpPr/>
          <p:nvPr/>
        </p:nvSpPr>
        <p:spPr bwMode="auto">
          <a:xfrm>
            <a:off x="4283967" y="2785492"/>
            <a:ext cx="4564261" cy="889000"/>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rtlCol="1"/>
          <a:lstStyle/>
          <a:p>
            <a:pPr algn="justLow" rtl="1">
              <a:defRPr/>
            </a:pPr>
            <a:r>
              <a:rPr lang="ar-EG" sz="2200" b="1" dirty="0">
                <a:solidFill>
                  <a:schemeClr val="tx1"/>
                </a:solidFill>
                <a:latin typeface="Arial" pitchFamily="34" charset="0"/>
              </a:rPr>
              <a:t>العمر من 8 – 15 سنة هي فترة الاقتداء بالأخرين وتقليد السلوك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61988" y="1849388"/>
            <a:ext cx="3067050" cy="2495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9029831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fade">
                                      <p:cBhvr>
                                        <p:cTn id="12" dur="1000"/>
                                        <p:tgtEl>
                                          <p:spTgt spid="8194"/>
                                        </p:tgtEl>
                                      </p:cBhvr>
                                    </p:animEffect>
                                    <p:anim calcmode="lin" valueType="num">
                                      <p:cBhvr>
                                        <p:cTn id="13" dur="1000" fill="hold"/>
                                        <p:tgtEl>
                                          <p:spTgt spid="8194"/>
                                        </p:tgtEl>
                                        <p:attrNameLst>
                                          <p:attrName>ppt_x</p:attrName>
                                        </p:attrNameLst>
                                      </p:cBhvr>
                                      <p:tavLst>
                                        <p:tav tm="0">
                                          <p:val>
                                            <p:strVal val="#ppt_x"/>
                                          </p:val>
                                        </p:tav>
                                        <p:tav tm="100000">
                                          <p:val>
                                            <p:strVal val="#ppt_x"/>
                                          </p:val>
                                        </p:tav>
                                      </p:tavLst>
                                    </p:anim>
                                    <p:anim calcmode="lin" valueType="num">
                                      <p:cBhvr>
                                        <p:cTn id="14" dur="1000" fill="hold"/>
                                        <p:tgtEl>
                                          <p:spTgt spid="819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8195"/>
                                        </p:tgtEl>
                                        <p:attrNameLst>
                                          <p:attrName>style.visibility</p:attrName>
                                        </p:attrNameLst>
                                      </p:cBhvr>
                                      <p:to>
                                        <p:strVal val="visible"/>
                                      </p:to>
                                    </p:set>
                                    <p:animEffect transition="in" filter="fade">
                                      <p:cBhvr>
                                        <p:cTn id="17" dur="1000"/>
                                        <p:tgtEl>
                                          <p:spTgt spid="8195"/>
                                        </p:tgtEl>
                                      </p:cBhvr>
                                    </p:animEffect>
                                    <p:anim calcmode="lin" valueType="num">
                                      <p:cBhvr>
                                        <p:cTn id="18" dur="1000" fill="hold"/>
                                        <p:tgtEl>
                                          <p:spTgt spid="8195"/>
                                        </p:tgtEl>
                                        <p:attrNameLst>
                                          <p:attrName>ppt_x</p:attrName>
                                        </p:attrNameLst>
                                      </p:cBhvr>
                                      <p:tavLst>
                                        <p:tav tm="0">
                                          <p:val>
                                            <p:strVal val="#ppt_x"/>
                                          </p:val>
                                        </p:tav>
                                        <p:tav tm="100000">
                                          <p:val>
                                            <p:strVal val="#ppt_x"/>
                                          </p:val>
                                        </p:tav>
                                      </p:tavLst>
                                    </p:anim>
                                    <p:anim calcmode="lin" valueType="num">
                                      <p:cBhvr>
                                        <p:cTn id="19" dur="1000" fill="hold"/>
                                        <p:tgtEl>
                                          <p:spTgt spid="819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autoUpdateAnimBg="0"/>
      <p:bldP spid="8198" grpId="0" autoUpdateAnimBg="0"/>
      <p:bldP spid="2"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ultidocument 1"/>
          <p:cNvSpPr/>
          <p:nvPr/>
        </p:nvSpPr>
        <p:spPr bwMode="auto">
          <a:xfrm>
            <a:off x="2051720" y="1633364"/>
            <a:ext cx="4680520" cy="2448272"/>
          </a:xfrm>
          <a:prstGeom prst="flowChartMultidocument">
            <a:avLst/>
          </a:prstGeom>
          <a:ln>
            <a:headEnd type="none" w="med" len="med"/>
            <a:tailEnd type="none" w="med" len="med"/>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ctr" rtl="1">
              <a:lnSpc>
                <a:spcPct val="250000"/>
              </a:lnSpc>
            </a:pPr>
            <a:r>
              <a:rPr lang="ar-EG" sz="3200" b="1" dirty="0">
                <a:solidFill>
                  <a:schemeClr val="tx1"/>
                </a:solidFill>
                <a:latin typeface="Arial" pitchFamily="34" charset="0"/>
                <a:ea typeface="SimSun" pitchFamily="2" charset="-122"/>
              </a:rPr>
              <a:t>كيف تتعامل مع كل شخصية </a:t>
            </a:r>
            <a:endParaRPr kumimoji="0" lang="ar-EG" sz="3200" b="1" i="0" u="none" strike="noStrike" cap="none" normalizeH="0" baseline="0" dirty="0" smtClean="0">
              <a:ln>
                <a:noFill/>
              </a:ln>
              <a:solidFill>
                <a:schemeClr val="tx1"/>
              </a:solidFill>
              <a:effectLst/>
              <a:latin typeface="Arial" pitchFamily="34" charset="0"/>
              <a:ea typeface="SimSun" pitchFamily="2" charset="-122"/>
            </a:endParaRPr>
          </a:p>
        </p:txBody>
      </p:sp>
    </p:spTree>
    <p:extLst>
      <p:ext uri="{BB962C8B-B14F-4D97-AF65-F5344CB8AC3E}">
        <p14:creationId xmlns:p14="http://schemas.microsoft.com/office/powerpoint/2010/main" xmlns="" val="147327891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أنواع الشخصية البشرية وكيفية التعامل معها.wmv - YouTube.flv">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a:off x="-63500" y="-13219"/>
            <a:ext cx="9207500" cy="5741438"/>
          </a:xfrm>
          <a:prstGeom prst="rect">
            <a:avLst/>
          </a:prstGeom>
        </p:spPr>
      </p:pic>
    </p:spTree>
    <p:extLst>
      <p:ext uri="{BB962C8B-B14F-4D97-AF65-F5344CB8AC3E}">
        <p14:creationId xmlns:p14="http://schemas.microsoft.com/office/powerpoint/2010/main" xmlns="" val="2562770388"/>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6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كيف نتعامل مع البصريين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63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latin typeface="Microsoft YaHei" pitchFamily="34" charset="-122"/>
                  <a:ea typeface="Microsoft YaHei" pitchFamily="34" charset="-122"/>
                </a:rPr>
                <a:t>عدم الحديث بصوت منخفض </a:t>
              </a:r>
              <a:endParaRPr lang="zh-CN" altLang="en-US" sz="22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التحرك السريع ولو بدرجة ما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إبداء الطاقة والحيوية أثناء التعامل معهم بدلاً من الهدوء الشديد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الحديث معهم باستخدام اسلوب الصور او الخيال</a:t>
              </a:r>
              <a:endParaRPr lang="zh-CN" altLang="en-US" sz="2400" b="1" dirty="0">
                <a:solidFill>
                  <a:srgbClr val="FFFFFF"/>
                </a:solidFill>
              </a:endParaRPr>
            </a:p>
          </p:txBody>
        </p:sp>
      </p:grpSp>
    </p:spTree>
    <p:extLst>
      <p:ext uri="{BB962C8B-B14F-4D97-AF65-F5344CB8AC3E}">
        <p14:creationId xmlns:p14="http://schemas.microsoft.com/office/powerpoint/2010/main" xmlns="" val="3233774149"/>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3961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latin typeface="Microsoft YaHei" pitchFamily="34" charset="-122"/>
                  <a:ea typeface="Microsoft YaHei" pitchFamily="34" charset="-122"/>
                </a:rPr>
                <a:t>لا تدققي كثيراً في المشاعر ولا تتحسسي في الحديث لأنهم يزنون الكلمات ببصرهم </a:t>
              </a:r>
              <a:endParaRPr lang="zh-CN" altLang="en-US"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استخدام لغة الجسد والتعابير الجسدية أثناء الحديث ولو بدرجة ما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394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b="1" dirty="0">
                  <a:solidFill>
                    <a:srgbClr val="FFFFFF"/>
                  </a:solidFill>
                </a:rPr>
                <a:t>رفع الأكتاف والصدر اثناء الحديث معهم لخلق نوع من الألفة على مستوى اللاواعي </a:t>
              </a:r>
              <a:endParaRPr lang="zh-CN" altLang="en-US"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البعد عن الروتين أو السير على نمط واحد في الحديث </a:t>
              </a:r>
              <a:endParaRPr lang="zh-CN" altLang="en-US" sz="2400" b="1" dirty="0">
                <a:solidFill>
                  <a:srgbClr val="FFFFFF"/>
                </a:solidFill>
              </a:endParaRPr>
            </a:p>
          </p:txBody>
        </p:sp>
      </p:grpSp>
    </p:spTree>
    <p:extLst>
      <p:ext uri="{BB962C8B-B14F-4D97-AF65-F5344CB8AC3E}">
        <p14:creationId xmlns:p14="http://schemas.microsoft.com/office/powerpoint/2010/main" xmlns="" val="2095261060"/>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iterate type="lt">
                                    <p:tmPct val="5000"/>
                                  </p:iterate>
                                  <p:childTnLst>
                                    <p:set>
                                      <p:cBhvr>
                                        <p:cTn id="30" dur="1" fill="hold">
                                          <p:stCondLst>
                                            <p:cond delay="0"/>
                                          </p:stCondLst>
                                        </p:cTn>
                                        <p:tgtEl>
                                          <p:spTgt spid="27"/>
                                        </p:tgtEl>
                                        <p:attrNameLst>
                                          <p:attrName>style.visibility</p:attrName>
                                        </p:attrNameLst>
                                      </p:cBhvr>
                                      <p:to>
                                        <p:strVal val="visible"/>
                                      </p:to>
                                    </p:set>
                                    <p:anim calcmode="lin" valueType="num">
                                      <p:cBhvr>
                                        <p:cTn id="31" dur="600" fill="hold"/>
                                        <p:tgtEl>
                                          <p:spTgt spid="27"/>
                                        </p:tgtEl>
                                        <p:attrNameLst>
                                          <p:attrName>ppt_w</p:attrName>
                                        </p:attrNameLst>
                                      </p:cBhvr>
                                      <p:tavLst>
                                        <p:tav tm="0">
                                          <p:val>
                                            <p:fltVal val="0"/>
                                          </p:val>
                                        </p:tav>
                                        <p:tav tm="100000">
                                          <p:val>
                                            <p:strVal val="#ppt_w"/>
                                          </p:val>
                                        </p:tav>
                                      </p:tavLst>
                                    </p:anim>
                                    <p:anim calcmode="lin" valueType="num">
                                      <p:cBhvr>
                                        <p:cTn id="32" dur="600" fill="hold"/>
                                        <p:tgtEl>
                                          <p:spTgt spid="27"/>
                                        </p:tgtEl>
                                        <p:attrNameLst>
                                          <p:attrName>ppt_h</p:attrName>
                                        </p:attrNameLst>
                                      </p:cBhvr>
                                      <p:tavLst>
                                        <p:tav tm="0">
                                          <p:val>
                                            <p:fltVal val="0"/>
                                          </p:val>
                                        </p:tav>
                                        <p:tav tm="100000">
                                          <p:val>
                                            <p:strVal val="#ppt_h"/>
                                          </p:val>
                                        </p:tav>
                                      </p:tavLst>
                                    </p:anim>
                                    <p:anim calcmode="lin" valueType="num">
                                      <p:cBhvr>
                                        <p:cTn id="33" dur="600" fill="hold"/>
                                        <p:tgtEl>
                                          <p:spTgt spid="27"/>
                                        </p:tgtEl>
                                        <p:attrNameLst>
                                          <p:attrName>style.rotation</p:attrName>
                                        </p:attrNameLst>
                                      </p:cBhvr>
                                      <p:tavLst>
                                        <p:tav tm="0">
                                          <p:val>
                                            <p:fltVal val="90"/>
                                          </p:val>
                                        </p:tav>
                                        <p:tav tm="100000">
                                          <p:val>
                                            <p:fltVal val="0"/>
                                          </p:val>
                                        </p:tav>
                                      </p:tavLst>
                                    </p:anim>
                                    <p:animEffect transition="in" filter="fade">
                                      <p:cBhvr>
                                        <p:cTn id="34"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كيف نتعامل مع السمعيين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343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1500" b="1" dirty="0">
                  <a:solidFill>
                    <a:srgbClr val="FFFFFF"/>
                  </a:solidFill>
                  <a:latin typeface="Microsoft YaHei" pitchFamily="34" charset="-122"/>
                  <a:ea typeface="Microsoft YaHei" pitchFamily="34" charset="-122"/>
                </a:rPr>
                <a:t>التوازن في كل شيء ( سرعة الكلام ، ارتفاع الصوت ، حركات الجسم ، حركات العين ،  </a:t>
              </a:r>
              <a:r>
                <a:rPr lang="ar-EG" altLang="zh-CN" sz="1500" b="1" dirty="0" smtClean="0">
                  <a:solidFill>
                    <a:srgbClr val="FFFFFF"/>
                  </a:solidFill>
                  <a:latin typeface="Microsoft YaHei" pitchFamily="34" charset="-122"/>
                  <a:ea typeface="Microsoft YaHei" pitchFamily="34" charset="-122"/>
                </a:rPr>
                <a:t>لغة الجسد) </a:t>
              </a:r>
              <a:endParaRPr lang="ar-EG" altLang="zh-CN" sz="15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استخدام التحليل العقلاني والمنطقي في الحديث والحوار والنقاش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تنويع نبرات الصوت واستخدام التعبيرات الصوتية بشكل جيد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موافقته في الجلسة او الوقفة بميل الرأس ناحية أحد الجانبين </a:t>
              </a:r>
              <a:endParaRPr lang="zh-CN" altLang="en-US" sz="2400" b="1" dirty="0">
                <a:solidFill>
                  <a:srgbClr val="FFFFFF"/>
                </a:solidFill>
              </a:endParaRPr>
            </a:p>
          </p:txBody>
        </p:sp>
      </p:grpSp>
    </p:spTree>
    <p:extLst>
      <p:ext uri="{BB962C8B-B14F-4D97-AF65-F5344CB8AC3E}">
        <p14:creationId xmlns:p14="http://schemas.microsoft.com/office/powerpoint/2010/main" xmlns="" val="1866947206"/>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1790873"/>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عدم التسرع في الكلام عند التحاور معه بل لا بد من التفكير </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187626" y="2654969"/>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استخدام عبارات سمعية او عقلانية اثناء الحديث معه </a:t>
              </a:r>
              <a:endParaRPr lang="zh-CN" altLang="en-US" sz="2400" b="1" dirty="0">
                <a:solidFill>
                  <a:srgbClr val="FFFFFF"/>
                </a:solidFill>
              </a:endParaRPr>
            </a:p>
          </p:txBody>
        </p:sp>
      </p:grpSp>
      <p:grpSp>
        <p:nvGrpSpPr>
          <p:cNvPr id="23" name="Group 11"/>
          <p:cNvGrpSpPr>
            <a:grpSpLocks/>
          </p:cNvGrpSpPr>
          <p:nvPr/>
        </p:nvGrpSpPr>
        <p:grpSpPr bwMode="auto">
          <a:xfrm>
            <a:off x="1290638" y="3519065"/>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612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200" b="1" dirty="0">
                  <a:solidFill>
                    <a:srgbClr val="FFFFFF"/>
                  </a:solidFill>
                </a:rPr>
                <a:t>عند الرغبة في إقناعه بأمر من الأفضل استخدام الأسلوب غير المباشر </a:t>
              </a:r>
              <a:endParaRPr lang="zh-CN" altLang="en-US" sz="2200" b="1" dirty="0">
                <a:solidFill>
                  <a:srgbClr val="FFFFFF"/>
                </a:solidFill>
              </a:endParaRPr>
            </a:p>
          </p:txBody>
        </p:sp>
      </p:grpSp>
    </p:spTree>
    <p:extLst>
      <p:ext uri="{BB962C8B-B14F-4D97-AF65-F5344CB8AC3E}">
        <p14:creationId xmlns:p14="http://schemas.microsoft.com/office/powerpoint/2010/main" xmlns="" val="56830755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3"/>
                                        </p:tgtEl>
                                        <p:attrNameLst>
                                          <p:attrName>style.visibility</p:attrName>
                                        </p:attrNameLst>
                                      </p:cBhvr>
                                      <p:to>
                                        <p:strVal val="visible"/>
                                      </p:to>
                                    </p:set>
                                    <p:anim calcmode="lin" valueType="num">
                                      <p:cBhvr>
                                        <p:cTn id="23" dur="600" fill="hold"/>
                                        <p:tgtEl>
                                          <p:spTgt spid="23"/>
                                        </p:tgtEl>
                                        <p:attrNameLst>
                                          <p:attrName>ppt_w</p:attrName>
                                        </p:attrNameLst>
                                      </p:cBhvr>
                                      <p:tavLst>
                                        <p:tav tm="0">
                                          <p:val>
                                            <p:fltVal val="0"/>
                                          </p:val>
                                        </p:tav>
                                        <p:tav tm="100000">
                                          <p:val>
                                            <p:strVal val="#ppt_w"/>
                                          </p:val>
                                        </p:tav>
                                      </p:tavLst>
                                    </p:anim>
                                    <p:anim calcmode="lin" valueType="num">
                                      <p:cBhvr>
                                        <p:cTn id="24" dur="600" fill="hold"/>
                                        <p:tgtEl>
                                          <p:spTgt spid="23"/>
                                        </p:tgtEl>
                                        <p:attrNameLst>
                                          <p:attrName>ppt_h</p:attrName>
                                        </p:attrNameLst>
                                      </p:cBhvr>
                                      <p:tavLst>
                                        <p:tav tm="0">
                                          <p:val>
                                            <p:fltVal val="0"/>
                                          </p:val>
                                        </p:tav>
                                        <p:tav tm="100000">
                                          <p:val>
                                            <p:strVal val="#ppt_h"/>
                                          </p:val>
                                        </p:tav>
                                      </p:tavLst>
                                    </p:anim>
                                    <p:anim calcmode="lin" valueType="num">
                                      <p:cBhvr>
                                        <p:cTn id="25" dur="600" fill="hold"/>
                                        <p:tgtEl>
                                          <p:spTgt spid="23"/>
                                        </p:tgtEl>
                                        <p:attrNameLst>
                                          <p:attrName>style.rotation</p:attrName>
                                        </p:attrNameLst>
                                      </p:cBhvr>
                                      <p:tavLst>
                                        <p:tav tm="0">
                                          <p:val>
                                            <p:fltVal val="90"/>
                                          </p:val>
                                        </p:tav>
                                        <p:tav tm="100000">
                                          <p:val>
                                            <p:fltVal val="0"/>
                                          </p:val>
                                        </p:tav>
                                      </p:tavLst>
                                    </p:anim>
                                    <p:animEffect transition="in" filter="fade">
                                      <p:cBhvr>
                                        <p:cTn id="26" dur="6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4003679" y="-84138"/>
            <a:ext cx="5089521" cy="6323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a:lnSpc>
                <a:spcPct val="120000"/>
              </a:lnSpc>
              <a:spcBef>
                <a:spcPct val="50000"/>
              </a:spcBef>
            </a:pPr>
            <a:r>
              <a:rPr lang="ar-EG" altLang="zh-CN" sz="3200" b="1" dirty="0">
                <a:solidFill>
                  <a:srgbClr val="002060"/>
                </a:solidFill>
                <a:latin typeface="Microsoft YaHei" pitchFamily="34" charset="-122"/>
                <a:ea typeface="Microsoft YaHei" pitchFamily="34" charset="-122"/>
              </a:rPr>
              <a:t>كيف نتعامل مع الحسيين </a:t>
            </a:r>
            <a:endParaRPr lang="zh-CN" altLang="en-US" sz="3200" b="1" dirty="0">
              <a:solidFill>
                <a:srgbClr val="002060"/>
              </a:solidFill>
              <a:latin typeface="Microsoft YaHei" pitchFamily="34" charset="-122"/>
              <a:ea typeface="Microsoft YaHei" pitchFamily="34" charset="-122"/>
            </a:endParaRPr>
          </a:p>
        </p:txBody>
      </p:sp>
      <p:grpSp>
        <p:nvGrpSpPr>
          <p:cNvPr id="9" name="Group 2"/>
          <p:cNvGrpSpPr>
            <a:grpSpLocks/>
          </p:cNvGrpSpPr>
          <p:nvPr/>
        </p:nvGrpSpPr>
        <p:grpSpPr bwMode="auto">
          <a:xfrm>
            <a:off x="1290638" y="1351384"/>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الكلام ببطئ ، انخفاض الصوت ، حركات الجسم قليلة </a:t>
              </a:r>
            </a:p>
          </p:txBody>
        </p:sp>
      </p:grpSp>
      <p:grpSp>
        <p:nvGrpSpPr>
          <p:cNvPr id="13" name="Group 6"/>
          <p:cNvGrpSpPr>
            <a:grpSpLocks/>
          </p:cNvGrpSpPr>
          <p:nvPr/>
        </p:nvGrpSpPr>
        <p:grpSpPr bwMode="auto">
          <a:xfrm>
            <a:off x="1187626" y="2215480"/>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استخدام الوصف المشاعري للموضوع او الفكرة </a:t>
              </a:r>
              <a:endParaRPr lang="zh-CN" altLang="en-US" sz="2400" b="1" dirty="0">
                <a:solidFill>
                  <a:srgbClr val="FFFFFF"/>
                </a:solidFill>
              </a:endParaRPr>
            </a:p>
          </p:txBody>
        </p:sp>
      </p:grpSp>
      <p:grpSp>
        <p:nvGrpSpPr>
          <p:cNvPr id="23" name="Group 11"/>
          <p:cNvGrpSpPr>
            <a:grpSpLocks/>
          </p:cNvGrpSpPr>
          <p:nvPr/>
        </p:nvGrpSpPr>
        <p:grpSpPr bwMode="auto">
          <a:xfrm>
            <a:off x="1290638" y="3079576"/>
            <a:ext cx="6562725" cy="562571"/>
            <a:chOff x="0" y="-16471"/>
            <a:chExt cx="6562725" cy="562571"/>
          </a:xfrm>
        </p:grpSpPr>
        <p:sp>
          <p:nvSpPr>
            <p:cNvPr id="24" name="AutoShape 3"/>
            <p:cNvSpPr>
              <a:spLocks noChangeArrowheads="1"/>
            </p:cNvSpPr>
            <p:nvPr/>
          </p:nvSpPr>
          <p:spPr bwMode="auto">
            <a:xfrm>
              <a:off x="0" y="192087"/>
              <a:ext cx="6562725" cy="354013"/>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5" name="AutoShape 3"/>
            <p:cNvSpPr>
              <a:spLocks noChangeArrowheads="1"/>
            </p:cNvSpPr>
            <p:nvPr/>
          </p:nvSpPr>
          <p:spPr bwMode="auto">
            <a:xfrm>
              <a:off x="65087" y="0"/>
              <a:ext cx="6432550" cy="481012"/>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26" name="Rectangle 13"/>
            <p:cNvSpPr>
              <a:spLocks noChangeArrowheads="1"/>
            </p:cNvSpPr>
            <p:nvPr/>
          </p:nvSpPr>
          <p:spPr bwMode="auto">
            <a:xfrm>
              <a:off x="65088" y="-16471"/>
              <a:ext cx="64325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الحديث بوتيرة واحدة ومنخفضة </a:t>
              </a:r>
              <a:endParaRPr lang="zh-CN" altLang="en-US" sz="2400" b="1" dirty="0">
                <a:solidFill>
                  <a:srgbClr val="FFFFFF"/>
                </a:solidFill>
              </a:endParaRPr>
            </a:p>
          </p:txBody>
        </p:sp>
      </p:grpSp>
      <p:grpSp>
        <p:nvGrpSpPr>
          <p:cNvPr id="27" name="Group 15"/>
          <p:cNvGrpSpPr>
            <a:grpSpLocks/>
          </p:cNvGrpSpPr>
          <p:nvPr/>
        </p:nvGrpSpPr>
        <p:grpSpPr bwMode="auto">
          <a:xfrm>
            <a:off x="1290638" y="3967584"/>
            <a:ext cx="6562725" cy="546100"/>
            <a:chOff x="0" y="0"/>
            <a:chExt cx="6562725" cy="546100"/>
          </a:xfrm>
        </p:grpSpPr>
        <p:grpSp>
          <p:nvGrpSpPr>
            <p:cNvPr id="28" name="Group 16"/>
            <p:cNvGrpSpPr>
              <a:grpSpLocks/>
            </p:cNvGrpSpPr>
            <p:nvPr/>
          </p:nvGrpSpPr>
          <p:grpSpPr bwMode="auto">
            <a:xfrm>
              <a:off x="0" y="0"/>
              <a:ext cx="6562725" cy="546100"/>
              <a:chOff x="0" y="0"/>
              <a:chExt cx="6448390" cy="611157"/>
            </a:xfrm>
          </p:grpSpPr>
          <p:sp>
            <p:nvSpPr>
              <p:cNvPr id="30" name="AutoShape 3"/>
              <p:cNvSpPr>
                <a:spLocks noChangeArrowheads="1"/>
              </p:cNvSpPr>
              <p:nvPr/>
            </p:nvSpPr>
            <p:spPr bwMode="auto">
              <a:xfrm>
                <a:off x="0" y="214971"/>
                <a:ext cx="6448390" cy="396186"/>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31" name="AutoShape 3"/>
              <p:cNvSpPr>
                <a:spLocks noChangeArrowheads="1"/>
              </p:cNvSpPr>
              <p:nvPr/>
            </p:nvSpPr>
            <p:spPr bwMode="auto">
              <a:xfrm>
                <a:off x="63953" y="0"/>
                <a:ext cx="6320483" cy="540092"/>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29" name="Rectangle 13"/>
            <p:cNvSpPr>
              <a:spLocks noChangeArrowheads="1"/>
            </p:cNvSpPr>
            <p:nvPr/>
          </p:nvSpPr>
          <p:spPr bwMode="auto">
            <a:xfrm>
              <a:off x="65087" y="7874"/>
              <a:ext cx="6432552"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موافقته في الجلسة او الوقفة بميل الرأس ناحية أحد الجانبين </a:t>
              </a:r>
              <a:endParaRPr lang="zh-CN" altLang="en-US" sz="2400" b="1" dirty="0">
                <a:solidFill>
                  <a:srgbClr val="FFFFFF"/>
                </a:solidFill>
              </a:endParaRPr>
            </a:p>
          </p:txBody>
        </p:sp>
      </p:grpSp>
    </p:spTree>
    <p:extLst>
      <p:ext uri="{BB962C8B-B14F-4D97-AF65-F5344CB8AC3E}">
        <p14:creationId xmlns:p14="http://schemas.microsoft.com/office/powerpoint/2010/main" xmlns="" val="2357287742"/>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600" fill="hold"/>
                                        <p:tgtEl>
                                          <p:spTgt spid="9"/>
                                        </p:tgtEl>
                                        <p:attrNameLst>
                                          <p:attrName>ppt_w</p:attrName>
                                        </p:attrNameLst>
                                      </p:cBhvr>
                                      <p:tavLst>
                                        <p:tav tm="0">
                                          <p:val>
                                            <p:fltVal val="0"/>
                                          </p:val>
                                        </p:tav>
                                        <p:tav tm="100000">
                                          <p:val>
                                            <p:strVal val="#ppt_w"/>
                                          </p:val>
                                        </p:tav>
                                      </p:tavLst>
                                    </p:anim>
                                    <p:anim calcmode="lin" valueType="num">
                                      <p:cBhvr>
                                        <p:cTn id="14" dur="600" fill="hold"/>
                                        <p:tgtEl>
                                          <p:spTgt spid="9"/>
                                        </p:tgtEl>
                                        <p:attrNameLst>
                                          <p:attrName>ppt_h</p:attrName>
                                        </p:attrNameLst>
                                      </p:cBhvr>
                                      <p:tavLst>
                                        <p:tav tm="0">
                                          <p:val>
                                            <p:fltVal val="0"/>
                                          </p:val>
                                        </p:tav>
                                        <p:tav tm="100000">
                                          <p:val>
                                            <p:strVal val="#ppt_h"/>
                                          </p:val>
                                        </p:tav>
                                      </p:tavLst>
                                    </p:anim>
                                    <p:anim calcmode="lin" valueType="num">
                                      <p:cBhvr>
                                        <p:cTn id="15" dur="600" fill="hold"/>
                                        <p:tgtEl>
                                          <p:spTgt spid="9"/>
                                        </p:tgtEl>
                                        <p:attrNameLst>
                                          <p:attrName>style.rotation</p:attrName>
                                        </p:attrNameLst>
                                      </p:cBhvr>
                                      <p:tavLst>
                                        <p:tav tm="0">
                                          <p:val>
                                            <p:fltVal val="90"/>
                                          </p:val>
                                        </p:tav>
                                        <p:tav tm="100000">
                                          <p:val>
                                            <p:fltVal val="0"/>
                                          </p:val>
                                        </p:tav>
                                      </p:tavLst>
                                    </p:anim>
                                    <p:animEffect transition="in" filter="fade">
                                      <p:cBhvr>
                                        <p:cTn id="16" dur="6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13"/>
                                        </p:tgtEl>
                                        <p:attrNameLst>
                                          <p:attrName>style.visibility</p:attrName>
                                        </p:attrNameLst>
                                      </p:cBhvr>
                                      <p:to>
                                        <p:strVal val="visible"/>
                                      </p:to>
                                    </p:set>
                                    <p:anim calcmode="lin" valueType="num">
                                      <p:cBhvr>
                                        <p:cTn id="21" dur="600" fill="hold"/>
                                        <p:tgtEl>
                                          <p:spTgt spid="13"/>
                                        </p:tgtEl>
                                        <p:attrNameLst>
                                          <p:attrName>ppt_w</p:attrName>
                                        </p:attrNameLst>
                                      </p:cBhvr>
                                      <p:tavLst>
                                        <p:tav tm="0">
                                          <p:val>
                                            <p:fltVal val="0"/>
                                          </p:val>
                                        </p:tav>
                                        <p:tav tm="100000">
                                          <p:val>
                                            <p:strVal val="#ppt_w"/>
                                          </p:val>
                                        </p:tav>
                                      </p:tavLst>
                                    </p:anim>
                                    <p:anim calcmode="lin" valueType="num">
                                      <p:cBhvr>
                                        <p:cTn id="22" dur="600" fill="hold"/>
                                        <p:tgtEl>
                                          <p:spTgt spid="13"/>
                                        </p:tgtEl>
                                        <p:attrNameLst>
                                          <p:attrName>ppt_h</p:attrName>
                                        </p:attrNameLst>
                                      </p:cBhvr>
                                      <p:tavLst>
                                        <p:tav tm="0">
                                          <p:val>
                                            <p:fltVal val="0"/>
                                          </p:val>
                                        </p:tav>
                                        <p:tav tm="100000">
                                          <p:val>
                                            <p:strVal val="#ppt_h"/>
                                          </p:val>
                                        </p:tav>
                                      </p:tavLst>
                                    </p:anim>
                                    <p:anim calcmode="lin" valueType="num">
                                      <p:cBhvr>
                                        <p:cTn id="23" dur="600" fill="hold"/>
                                        <p:tgtEl>
                                          <p:spTgt spid="13"/>
                                        </p:tgtEl>
                                        <p:attrNameLst>
                                          <p:attrName>style.rotation</p:attrName>
                                        </p:attrNameLst>
                                      </p:cBhvr>
                                      <p:tavLst>
                                        <p:tav tm="0">
                                          <p:val>
                                            <p:fltVal val="90"/>
                                          </p:val>
                                        </p:tav>
                                        <p:tav tm="100000">
                                          <p:val>
                                            <p:fltVal val="0"/>
                                          </p:val>
                                        </p:tav>
                                      </p:tavLst>
                                    </p:anim>
                                    <p:animEffect transition="in" filter="fade">
                                      <p:cBhvr>
                                        <p:cTn id="24" dur="6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3"/>
                                        </p:tgtEl>
                                        <p:attrNameLst>
                                          <p:attrName>style.visibility</p:attrName>
                                        </p:attrNameLst>
                                      </p:cBhvr>
                                      <p:to>
                                        <p:strVal val="visible"/>
                                      </p:to>
                                    </p:set>
                                    <p:anim calcmode="lin" valueType="num">
                                      <p:cBhvr>
                                        <p:cTn id="29" dur="600" fill="hold"/>
                                        <p:tgtEl>
                                          <p:spTgt spid="23"/>
                                        </p:tgtEl>
                                        <p:attrNameLst>
                                          <p:attrName>ppt_w</p:attrName>
                                        </p:attrNameLst>
                                      </p:cBhvr>
                                      <p:tavLst>
                                        <p:tav tm="0">
                                          <p:val>
                                            <p:fltVal val="0"/>
                                          </p:val>
                                        </p:tav>
                                        <p:tav tm="100000">
                                          <p:val>
                                            <p:strVal val="#ppt_w"/>
                                          </p:val>
                                        </p:tav>
                                      </p:tavLst>
                                    </p:anim>
                                    <p:anim calcmode="lin" valueType="num">
                                      <p:cBhvr>
                                        <p:cTn id="30" dur="600" fill="hold"/>
                                        <p:tgtEl>
                                          <p:spTgt spid="23"/>
                                        </p:tgtEl>
                                        <p:attrNameLst>
                                          <p:attrName>ppt_h</p:attrName>
                                        </p:attrNameLst>
                                      </p:cBhvr>
                                      <p:tavLst>
                                        <p:tav tm="0">
                                          <p:val>
                                            <p:fltVal val="0"/>
                                          </p:val>
                                        </p:tav>
                                        <p:tav tm="100000">
                                          <p:val>
                                            <p:strVal val="#ppt_h"/>
                                          </p:val>
                                        </p:tav>
                                      </p:tavLst>
                                    </p:anim>
                                    <p:anim calcmode="lin" valueType="num">
                                      <p:cBhvr>
                                        <p:cTn id="31" dur="600" fill="hold"/>
                                        <p:tgtEl>
                                          <p:spTgt spid="23"/>
                                        </p:tgtEl>
                                        <p:attrNameLst>
                                          <p:attrName>style.rotation</p:attrName>
                                        </p:attrNameLst>
                                      </p:cBhvr>
                                      <p:tavLst>
                                        <p:tav tm="0">
                                          <p:val>
                                            <p:fltVal val="90"/>
                                          </p:val>
                                        </p:tav>
                                        <p:tav tm="100000">
                                          <p:val>
                                            <p:fltVal val="0"/>
                                          </p:val>
                                        </p:tav>
                                      </p:tavLst>
                                    </p:anim>
                                    <p:animEffect transition="in" filter="fade">
                                      <p:cBhvr>
                                        <p:cTn id="32" dur="6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7"/>
                                        </p:tgtEl>
                                        <p:attrNameLst>
                                          <p:attrName>style.visibility</p:attrName>
                                        </p:attrNameLst>
                                      </p:cBhvr>
                                      <p:to>
                                        <p:strVal val="visible"/>
                                      </p:to>
                                    </p:set>
                                    <p:anim calcmode="lin" valueType="num">
                                      <p:cBhvr>
                                        <p:cTn id="37" dur="600" fill="hold"/>
                                        <p:tgtEl>
                                          <p:spTgt spid="27"/>
                                        </p:tgtEl>
                                        <p:attrNameLst>
                                          <p:attrName>ppt_w</p:attrName>
                                        </p:attrNameLst>
                                      </p:cBhvr>
                                      <p:tavLst>
                                        <p:tav tm="0">
                                          <p:val>
                                            <p:fltVal val="0"/>
                                          </p:val>
                                        </p:tav>
                                        <p:tav tm="100000">
                                          <p:val>
                                            <p:strVal val="#ppt_w"/>
                                          </p:val>
                                        </p:tav>
                                      </p:tavLst>
                                    </p:anim>
                                    <p:anim calcmode="lin" valueType="num">
                                      <p:cBhvr>
                                        <p:cTn id="38" dur="600" fill="hold"/>
                                        <p:tgtEl>
                                          <p:spTgt spid="27"/>
                                        </p:tgtEl>
                                        <p:attrNameLst>
                                          <p:attrName>ppt_h</p:attrName>
                                        </p:attrNameLst>
                                      </p:cBhvr>
                                      <p:tavLst>
                                        <p:tav tm="0">
                                          <p:val>
                                            <p:fltVal val="0"/>
                                          </p:val>
                                        </p:tav>
                                        <p:tav tm="100000">
                                          <p:val>
                                            <p:strVal val="#ppt_h"/>
                                          </p:val>
                                        </p:tav>
                                      </p:tavLst>
                                    </p:anim>
                                    <p:anim calcmode="lin" valueType="num">
                                      <p:cBhvr>
                                        <p:cTn id="39" dur="600" fill="hold"/>
                                        <p:tgtEl>
                                          <p:spTgt spid="27"/>
                                        </p:tgtEl>
                                        <p:attrNameLst>
                                          <p:attrName>style.rotation</p:attrName>
                                        </p:attrNameLst>
                                      </p:cBhvr>
                                      <p:tavLst>
                                        <p:tav tm="0">
                                          <p:val>
                                            <p:fltVal val="90"/>
                                          </p:val>
                                        </p:tav>
                                        <p:tav tm="100000">
                                          <p:val>
                                            <p:fltVal val="0"/>
                                          </p:val>
                                        </p:tav>
                                      </p:tavLst>
                                    </p:anim>
                                    <p:animEffect transition="in" filter="fade">
                                      <p:cBhvr>
                                        <p:cTn id="40" dur="6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1290638" y="2231950"/>
            <a:ext cx="6562725" cy="546100"/>
            <a:chOff x="0" y="0"/>
            <a:chExt cx="6562725" cy="546100"/>
          </a:xfrm>
        </p:grpSpPr>
        <p:sp>
          <p:nvSpPr>
            <p:cNvPr id="10" name="AutoShape 3"/>
            <p:cNvSpPr>
              <a:spLocks noChangeArrowheads="1"/>
            </p:cNvSpPr>
            <p:nvPr/>
          </p:nvSpPr>
          <p:spPr bwMode="auto">
            <a:xfrm>
              <a:off x="0" y="192088"/>
              <a:ext cx="6562725" cy="354012"/>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11" name="AutoShape 3"/>
            <p:cNvSpPr>
              <a:spLocks noChangeArrowheads="1"/>
            </p:cNvSpPr>
            <p:nvPr/>
          </p:nvSpPr>
          <p:spPr bwMode="auto">
            <a:xfrm>
              <a:off x="65087" y="0"/>
              <a:ext cx="6432550" cy="481013"/>
            </a:xfrm>
            <a:prstGeom prst="rect">
              <a:avLst/>
            </a:prstGeom>
            <a:solidFill>
              <a:srgbClr val="22BAD8">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sp>
          <p:nvSpPr>
            <p:cNvPr id="12" name="Rectangle 13"/>
            <p:cNvSpPr>
              <a:spLocks noChangeArrowheads="1"/>
            </p:cNvSpPr>
            <p:nvPr/>
          </p:nvSpPr>
          <p:spPr bwMode="auto">
            <a:xfrm>
              <a:off x="65088" y="0"/>
              <a:ext cx="6432550" cy="4973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latin typeface="Microsoft YaHei" pitchFamily="34" charset="-122"/>
                  <a:ea typeface="Microsoft YaHei" pitchFamily="34" charset="-122"/>
                </a:rPr>
                <a:t>استخدام عبارات حسية اثناء الحديث معه</a:t>
              </a:r>
              <a:endParaRPr lang="zh-CN" altLang="en-US" sz="2400" b="1" dirty="0">
                <a:solidFill>
                  <a:srgbClr val="FFFFFF"/>
                </a:solidFill>
                <a:latin typeface="Microsoft YaHei" pitchFamily="34" charset="-122"/>
                <a:ea typeface="Microsoft YaHei" pitchFamily="34" charset="-122"/>
              </a:endParaRPr>
            </a:p>
          </p:txBody>
        </p:sp>
      </p:grpSp>
      <p:grpSp>
        <p:nvGrpSpPr>
          <p:cNvPr id="13" name="Group 6"/>
          <p:cNvGrpSpPr>
            <a:grpSpLocks/>
          </p:cNvGrpSpPr>
          <p:nvPr/>
        </p:nvGrpSpPr>
        <p:grpSpPr bwMode="auto">
          <a:xfrm>
            <a:off x="1187626" y="3096046"/>
            <a:ext cx="6768750" cy="553542"/>
            <a:chOff x="-103012" y="-7442"/>
            <a:chExt cx="6768750" cy="553542"/>
          </a:xfrm>
        </p:grpSpPr>
        <p:grpSp>
          <p:nvGrpSpPr>
            <p:cNvPr id="14" name="Group 7"/>
            <p:cNvGrpSpPr>
              <a:grpSpLocks/>
            </p:cNvGrpSpPr>
            <p:nvPr/>
          </p:nvGrpSpPr>
          <p:grpSpPr bwMode="auto">
            <a:xfrm>
              <a:off x="0" y="0"/>
              <a:ext cx="6562725" cy="546100"/>
              <a:chOff x="0" y="0"/>
              <a:chExt cx="6561756" cy="546060"/>
            </a:xfrm>
          </p:grpSpPr>
          <p:sp>
            <p:nvSpPr>
              <p:cNvPr id="16" name="AutoShape 3"/>
              <p:cNvSpPr>
                <a:spLocks noChangeArrowheads="1"/>
              </p:cNvSpPr>
              <p:nvPr/>
            </p:nvSpPr>
            <p:spPr bwMode="auto">
              <a:xfrm>
                <a:off x="0" y="192073"/>
                <a:ext cx="6561756" cy="353987"/>
              </a:xfrm>
              <a:prstGeom prst="rect">
                <a:avLst/>
              </a:prstGeom>
              <a:solidFill>
                <a:srgbClr val="595959"/>
              </a:solidFill>
              <a:ln w="12700">
                <a:solidFill>
                  <a:schemeClr val="bg1"/>
                </a:solidFill>
                <a:miter lim="800000"/>
                <a:headEnd/>
                <a:tailEnd/>
              </a:ln>
            </p:spPr>
            <p:txBody>
              <a:bodyPr anchor="ctr"/>
              <a:lstStyle/>
              <a:p>
                <a:pPr algn="r" rtl="1"/>
                <a:endParaRPr lang="zh-CN" altLang="en-US" sz="2400" b="1">
                  <a:solidFill>
                    <a:srgbClr val="000000"/>
                  </a:solidFill>
                  <a:latin typeface="Calibri" pitchFamily="34" charset="0"/>
                </a:endParaRPr>
              </a:p>
            </p:txBody>
          </p:sp>
          <p:sp>
            <p:nvSpPr>
              <p:cNvPr id="22" name="AutoShape 3"/>
              <p:cNvSpPr>
                <a:spLocks noChangeArrowheads="1"/>
              </p:cNvSpPr>
              <p:nvPr/>
            </p:nvSpPr>
            <p:spPr bwMode="auto">
              <a:xfrm>
                <a:off x="65077" y="0"/>
                <a:ext cx="6431600" cy="482565"/>
              </a:xfrm>
              <a:prstGeom prst="rect">
                <a:avLst/>
              </a:prstGeom>
              <a:solidFill>
                <a:srgbClr val="7F7F7F">
                  <a:alpha val="87842"/>
                </a:srgbClr>
              </a:solidFill>
              <a:ln w="12700">
                <a:solidFill>
                  <a:schemeClr val="bg1"/>
                </a:solidFill>
                <a:miter lim="800000"/>
                <a:headEnd/>
                <a:tailEnd/>
              </a:ln>
            </p:spPr>
            <p:txBody>
              <a:bodyPr wrap="none" anchor="ctr"/>
              <a:lstStyle/>
              <a:p>
                <a:pPr algn="ctr" rtl="1" eaLnBrk="0" hangingPunct="0"/>
                <a:endParaRPr lang="zh-CN" altLang="en-US" sz="2400" b="1">
                  <a:solidFill>
                    <a:srgbClr val="1F497D"/>
                  </a:solidFill>
                  <a:latin typeface="Calibri" pitchFamily="34" charset="0"/>
                  <a:ea typeface="Microsoft YaHei" pitchFamily="34" charset="-122"/>
                </a:endParaRPr>
              </a:p>
            </p:txBody>
          </p:sp>
        </p:grpSp>
        <p:sp>
          <p:nvSpPr>
            <p:cNvPr id="15" name="Rectangle 13"/>
            <p:cNvSpPr>
              <a:spLocks noChangeArrowheads="1"/>
            </p:cNvSpPr>
            <p:nvPr/>
          </p:nvSpPr>
          <p:spPr bwMode="auto">
            <a:xfrm>
              <a:off x="-103012" y="-7442"/>
              <a:ext cx="6768750" cy="4947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rtl="1" eaLnBrk="0" hangingPunct="0">
                <a:lnSpc>
                  <a:spcPct val="120000"/>
                </a:lnSpc>
                <a:spcBef>
                  <a:spcPct val="50000"/>
                </a:spcBef>
              </a:pPr>
              <a:r>
                <a:rPr lang="ar-EG" altLang="zh-CN" sz="2400" b="1" dirty="0">
                  <a:solidFill>
                    <a:srgbClr val="FFFFFF"/>
                  </a:solidFill>
                </a:rPr>
                <a:t>عند الرغبة في إقناعه بأمر من الأفضل استخدام المواقف المؤئرة </a:t>
              </a:r>
              <a:endParaRPr lang="zh-CN" altLang="en-US" sz="2400" b="1" dirty="0">
                <a:solidFill>
                  <a:srgbClr val="FFFFFF"/>
                </a:solidFill>
              </a:endParaRPr>
            </a:p>
          </p:txBody>
        </p:sp>
      </p:grpSp>
    </p:spTree>
    <p:extLst>
      <p:ext uri="{BB962C8B-B14F-4D97-AF65-F5344CB8AC3E}">
        <p14:creationId xmlns:p14="http://schemas.microsoft.com/office/powerpoint/2010/main" xmlns="" val="4163707324"/>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600" fill="hold"/>
                                        <p:tgtEl>
                                          <p:spTgt spid="9"/>
                                        </p:tgtEl>
                                        <p:attrNameLst>
                                          <p:attrName>ppt_w</p:attrName>
                                        </p:attrNameLst>
                                      </p:cBhvr>
                                      <p:tavLst>
                                        <p:tav tm="0">
                                          <p:val>
                                            <p:fltVal val="0"/>
                                          </p:val>
                                        </p:tav>
                                        <p:tav tm="100000">
                                          <p:val>
                                            <p:strVal val="#ppt_w"/>
                                          </p:val>
                                        </p:tav>
                                      </p:tavLst>
                                    </p:anim>
                                    <p:anim calcmode="lin" valueType="num">
                                      <p:cBhvr>
                                        <p:cTn id="8" dur="600" fill="hold"/>
                                        <p:tgtEl>
                                          <p:spTgt spid="9"/>
                                        </p:tgtEl>
                                        <p:attrNameLst>
                                          <p:attrName>ppt_h</p:attrName>
                                        </p:attrNameLst>
                                      </p:cBhvr>
                                      <p:tavLst>
                                        <p:tav tm="0">
                                          <p:val>
                                            <p:fltVal val="0"/>
                                          </p:val>
                                        </p:tav>
                                        <p:tav tm="100000">
                                          <p:val>
                                            <p:strVal val="#ppt_h"/>
                                          </p:val>
                                        </p:tav>
                                      </p:tavLst>
                                    </p:anim>
                                    <p:anim calcmode="lin" valueType="num">
                                      <p:cBhvr>
                                        <p:cTn id="9" dur="600" fill="hold"/>
                                        <p:tgtEl>
                                          <p:spTgt spid="9"/>
                                        </p:tgtEl>
                                        <p:attrNameLst>
                                          <p:attrName>style.rotation</p:attrName>
                                        </p:attrNameLst>
                                      </p:cBhvr>
                                      <p:tavLst>
                                        <p:tav tm="0">
                                          <p:val>
                                            <p:fltVal val="90"/>
                                          </p:val>
                                        </p:tav>
                                        <p:tav tm="100000">
                                          <p:val>
                                            <p:fltVal val="0"/>
                                          </p:val>
                                        </p:tav>
                                      </p:tavLst>
                                    </p:anim>
                                    <p:animEffect transition="in" filter="fade">
                                      <p:cBhvr>
                                        <p:cTn id="10" dur="6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iterate type="lt">
                                    <p:tmPct val="5000"/>
                                  </p:iterate>
                                  <p:childTnLst>
                                    <p:set>
                                      <p:cBhvr>
                                        <p:cTn id="14" dur="1" fill="hold">
                                          <p:stCondLst>
                                            <p:cond delay="0"/>
                                          </p:stCondLst>
                                        </p:cTn>
                                        <p:tgtEl>
                                          <p:spTgt spid="13"/>
                                        </p:tgtEl>
                                        <p:attrNameLst>
                                          <p:attrName>style.visibility</p:attrName>
                                        </p:attrNameLst>
                                      </p:cBhvr>
                                      <p:to>
                                        <p:strVal val="visible"/>
                                      </p:to>
                                    </p:set>
                                    <p:anim calcmode="lin" valueType="num">
                                      <p:cBhvr>
                                        <p:cTn id="15" dur="600" fill="hold"/>
                                        <p:tgtEl>
                                          <p:spTgt spid="13"/>
                                        </p:tgtEl>
                                        <p:attrNameLst>
                                          <p:attrName>ppt_w</p:attrName>
                                        </p:attrNameLst>
                                      </p:cBhvr>
                                      <p:tavLst>
                                        <p:tav tm="0">
                                          <p:val>
                                            <p:fltVal val="0"/>
                                          </p:val>
                                        </p:tav>
                                        <p:tav tm="100000">
                                          <p:val>
                                            <p:strVal val="#ppt_w"/>
                                          </p:val>
                                        </p:tav>
                                      </p:tavLst>
                                    </p:anim>
                                    <p:anim calcmode="lin" valueType="num">
                                      <p:cBhvr>
                                        <p:cTn id="16" dur="600" fill="hold"/>
                                        <p:tgtEl>
                                          <p:spTgt spid="13"/>
                                        </p:tgtEl>
                                        <p:attrNameLst>
                                          <p:attrName>ppt_h</p:attrName>
                                        </p:attrNameLst>
                                      </p:cBhvr>
                                      <p:tavLst>
                                        <p:tav tm="0">
                                          <p:val>
                                            <p:fltVal val="0"/>
                                          </p:val>
                                        </p:tav>
                                        <p:tav tm="100000">
                                          <p:val>
                                            <p:strVal val="#ppt_h"/>
                                          </p:val>
                                        </p:tav>
                                      </p:tavLst>
                                    </p:anim>
                                    <p:anim calcmode="lin" valueType="num">
                                      <p:cBhvr>
                                        <p:cTn id="17" dur="600" fill="hold"/>
                                        <p:tgtEl>
                                          <p:spTgt spid="13"/>
                                        </p:tgtEl>
                                        <p:attrNameLst>
                                          <p:attrName>style.rotation</p:attrName>
                                        </p:attrNameLst>
                                      </p:cBhvr>
                                      <p:tavLst>
                                        <p:tav tm="0">
                                          <p:val>
                                            <p:fltVal val="90"/>
                                          </p:val>
                                        </p:tav>
                                        <p:tav tm="100000">
                                          <p:val>
                                            <p:fltVal val="0"/>
                                          </p:val>
                                        </p:tav>
                                      </p:tavLst>
                                    </p:anim>
                                    <p:animEffect transition="in" filter="fade">
                                      <p:cBhvr>
                                        <p:cTn id="18" dur="6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3"/>
          <p:cNvSpPr>
            <a:spLocks noChangeArrowheads="1"/>
          </p:cNvSpPr>
          <p:nvPr/>
        </p:nvSpPr>
        <p:spPr bwMode="auto">
          <a:xfrm>
            <a:off x="809625" y="1857375"/>
            <a:ext cx="7524750" cy="2347913"/>
          </a:xfrm>
          <a:prstGeom prst="rect">
            <a:avLst/>
          </a:prstGeom>
          <a:solidFill>
            <a:srgbClr val="595959">
              <a:alpha val="78038"/>
            </a:srgbClr>
          </a:solidFill>
          <a:ln w="12700">
            <a:solidFill>
              <a:schemeClr val="bg1"/>
            </a:solidFill>
            <a:miter lim="800000"/>
            <a:headEnd/>
            <a:tailEnd/>
          </a:ln>
        </p:spPr>
        <p:txBody>
          <a:bodyPr anchor="ctr"/>
          <a:lstStyle/>
          <a:p>
            <a:endParaRPr lang="zh-CN" altLang="en-US">
              <a:latin typeface="Calibri" pitchFamily="34" charset="0"/>
            </a:endParaRPr>
          </a:p>
        </p:txBody>
      </p:sp>
      <p:sp>
        <p:nvSpPr>
          <p:cNvPr id="6147" name="AutoShape 3"/>
          <p:cNvSpPr>
            <a:spLocks noChangeArrowheads="1"/>
          </p:cNvSpPr>
          <p:nvPr/>
        </p:nvSpPr>
        <p:spPr bwMode="auto">
          <a:xfrm>
            <a:off x="914400" y="1714500"/>
            <a:ext cx="7315200" cy="2378075"/>
          </a:xfrm>
          <a:prstGeom prst="rect">
            <a:avLst/>
          </a:prstGeom>
          <a:solidFill>
            <a:srgbClr val="1E8FB2">
              <a:alpha val="87842"/>
            </a:srgbClr>
          </a:solidFill>
          <a:ln w="12700">
            <a:solidFill>
              <a:schemeClr val="bg1"/>
            </a:solidFill>
            <a:miter lim="800000"/>
            <a:headEnd/>
            <a:tailEnd/>
          </a:ln>
        </p:spPr>
        <p:txBody>
          <a:bodyPr wrap="none" anchor="ctr"/>
          <a:lstStyle/>
          <a:p>
            <a:pPr algn="ctr" eaLnBrk="0" hangingPunct="0"/>
            <a:endParaRPr lang="zh-CN" altLang="en-US" sz="2000">
              <a:solidFill>
                <a:schemeClr val="tx2"/>
              </a:solidFill>
              <a:latin typeface="Calibri" pitchFamily="34" charset="0"/>
              <a:ea typeface="Microsoft YaHei" pitchFamily="34" charset="-122"/>
            </a:endParaRPr>
          </a:p>
        </p:txBody>
      </p:sp>
      <p:sp>
        <p:nvSpPr>
          <p:cNvPr id="6148" name="Rectangle 13"/>
          <p:cNvSpPr>
            <a:spLocks noChangeArrowheads="1"/>
          </p:cNvSpPr>
          <p:nvPr/>
        </p:nvSpPr>
        <p:spPr bwMode="auto">
          <a:xfrm>
            <a:off x="1081088" y="2458551"/>
            <a:ext cx="69818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rtl="1"/>
            <a:r>
              <a:rPr lang="ar-EG" altLang="zh-CN" sz="4800" b="1" dirty="0">
                <a:solidFill>
                  <a:schemeClr val="bg1"/>
                </a:solidFill>
                <a:latin typeface="Microsoft YaHei" pitchFamily="34" charset="-122"/>
                <a:ea typeface="Microsoft YaHei" pitchFamily="34" charset="-122"/>
              </a:rPr>
              <a:t>الالفة وكيفية تصنعها مع الاخرين</a:t>
            </a:r>
          </a:p>
        </p:txBody>
      </p:sp>
    </p:spTree>
    <p:extLst>
      <p:ext uri="{BB962C8B-B14F-4D97-AF65-F5344CB8AC3E}">
        <p14:creationId xmlns:p14="http://schemas.microsoft.com/office/powerpoint/2010/main" xmlns="" val="143115718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300"/>
                                  </p:stCondLst>
                                  <p:childTnLst>
                                    <p:set>
                                      <p:cBhvr>
                                        <p:cTn id="6" dur="1" fill="hold">
                                          <p:stCondLst>
                                            <p:cond delay="0"/>
                                          </p:stCondLst>
                                        </p:cTn>
                                        <p:tgtEl>
                                          <p:spTgt spid="6147"/>
                                        </p:tgtEl>
                                        <p:attrNameLst>
                                          <p:attrName>style.visibility</p:attrName>
                                        </p:attrNameLst>
                                      </p:cBhvr>
                                      <p:to>
                                        <p:strVal val="visible"/>
                                      </p:to>
                                    </p:set>
                                    <p:animEffect transition="in" filter="slide(fromTop)">
                                      <p:cBhvr>
                                        <p:cTn id="7" dur="500"/>
                                        <p:tgtEl>
                                          <p:spTgt spid="6147"/>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slide(fromTop)">
                                      <p:cBhvr>
                                        <p:cTn id="10" dur="500"/>
                                        <p:tgtEl>
                                          <p:spTgt spid="6146"/>
                                        </p:tgtEl>
                                      </p:cBhvr>
                                    </p:animEffect>
                                  </p:childTnLst>
                                </p:cTn>
                              </p:par>
                            </p:childTnLst>
                          </p:cTn>
                        </p:par>
                        <p:par>
                          <p:cTn id="11" fill="hold" nodeType="afterGroup">
                            <p:stCondLst>
                              <p:cond delay="800"/>
                            </p:stCondLst>
                            <p:childTnLst>
                              <p:par>
                                <p:cTn id="12" presetID="42" presetClass="entr" presetSubtype="0" fill="hold" grpId="0" nodeType="afterEffect">
                                  <p:stCondLst>
                                    <p:cond delay="0"/>
                                  </p:stCondLst>
                                  <p:childTnLst>
                                    <p:set>
                                      <p:cBhvr>
                                        <p:cTn id="13" dur="1" fill="hold">
                                          <p:stCondLst>
                                            <p:cond delay="0"/>
                                          </p:stCondLst>
                                        </p:cTn>
                                        <p:tgtEl>
                                          <p:spTgt spid="6148"/>
                                        </p:tgtEl>
                                        <p:attrNameLst>
                                          <p:attrName>style.visibility</p:attrName>
                                        </p:attrNameLst>
                                      </p:cBhvr>
                                      <p:to>
                                        <p:strVal val="visible"/>
                                      </p:to>
                                    </p:set>
                                    <p:animEffect transition="in" filter="fade">
                                      <p:cBhvr>
                                        <p:cTn id="14" dur="1000"/>
                                        <p:tgtEl>
                                          <p:spTgt spid="6148"/>
                                        </p:tgtEl>
                                      </p:cBhvr>
                                    </p:animEffect>
                                    <p:anim calcmode="lin" valueType="num">
                                      <p:cBhvr>
                                        <p:cTn id="15" dur="1000" fill="hold"/>
                                        <p:tgtEl>
                                          <p:spTgt spid="6148"/>
                                        </p:tgtEl>
                                        <p:attrNameLst>
                                          <p:attrName>ppt_x</p:attrName>
                                        </p:attrNameLst>
                                      </p:cBhvr>
                                      <p:tavLst>
                                        <p:tav tm="0">
                                          <p:val>
                                            <p:strVal val="#ppt_x"/>
                                          </p:val>
                                        </p:tav>
                                        <p:tav tm="100000">
                                          <p:val>
                                            <p:strVal val="#ppt_x"/>
                                          </p:val>
                                        </p:tav>
                                      </p:tavLst>
                                    </p:anim>
                                    <p:anim calcmode="lin" valueType="num">
                                      <p:cBhvr>
                                        <p:cTn id="16"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autoUpdateAnimBg="0"/>
      <p:bldP spid="6147" grpId="0" animBg="1" autoUpdateAnimBg="0"/>
      <p:bldP spid="6148"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TextBox 13"/>
          <p:cNvSpPr txBox="1">
            <a:spLocks noChangeArrowheads="1"/>
          </p:cNvSpPr>
          <p:nvPr/>
        </p:nvSpPr>
        <p:spPr bwMode="auto">
          <a:xfrm>
            <a:off x="2267744" y="-84138"/>
            <a:ext cx="6825456" cy="6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r" rtl="1">
              <a:lnSpc>
                <a:spcPct val="120000"/>
              </a:lnSpc>
              <a:spcBef>
                <a:spcPct val="50000"/>
              </a:spcBef>
            </a:pPr>
            <a:r>
              <a:rPr lang="ar-EG" altLang="zh-CN" sz="3200" b="1" dirty="0">
                <a:solidFill>
                  <a:srgbClr val="002060"/>
                </a:solidFill>
                <a:latin typeface="Microsoft YaHei" pitchFamily="34" charset="-122"/>
                <a:ea typeface="Microsoft YaHei" pitchFamily="34" charset="-122"/>
              </a:rPr>
              <a:t>البدء بالسلام </a:t>
            </a:r>
          </a:p>
        </p:txBody>
      </p:sp>
      <p:sp>
        <p:nvSpPr>
          <p:cNvPr id="17" name="Rounded Rectangle 16"/>
          <p:cNvSpPr/>
          <p:nvPr/>
        </p:nvSpPr>
        <p:spPr bwMode="auto">
          <a:xfrm>
            <a:off x="755576" y="3793604"/>
            <a:ext cx="7560840" cy="1440160"/>
          </a:xfrm>
          <a:prstGeom prst="round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Lst>
            <a:path path="circle">
              <a:fillToRect l="50000" t="50000" r="50000" b="50000"/>
            </a:path>
            <a:tileRect/>
          </a:gradFill>
          <a:ln>
            <a:solidFill>
              <a:srgbClr val="1E8FB2"/>
            </a:solidFill>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1" anchor="t" anchorCtr="0" compatLnSpc="1">
            <a:prstTxWarp prst="textNoShape">
              <a:avLst/>
            </a:prstTxWarp>
          </a:bodyPr>
          <a:lstStyle/>
          <a:p>
            <a:pPr algn="justLow" rtl="1"/>
            <a:r>
              <a:rPr lang="ar-EG" sz="2400" b="1" dirty="0" smtClean="0"/>
              <a:t>هي </a:t>
            </a:r>
            <a:r>
              <a:rPr lang="ar-EG" sz="2400" b="1" dirty="0"/>
              <a:t>أسرع سهم تملك به القلوب وهي مع ذلك عبادة وصدقة</a:t>
            </a:r>
            <a:r>
              <a:rPr lang="ar-EG" sz="2400" b="1" dirty="0" smtClean="0"/>
              <a:t>،</a:t>
            </a:r>
            <a:br>
              <a:rPr lang="ar-EG" sz="2400" b="1" dirty="0" smtClean="0"/>
            </a:br>
            <a:r>
              <a:rPr lang="ar-EG" sz="2400" b="1" dirty="0" smtClean="0"/>
              <a:t>( </a:t>
            </a:r>
            <a:r>
              <a:rPr lang="ar-EG" sz="2400" b="1" dirty="0"/>
              <a:t>فتبسمك في وجه أخيك صدقة ) كما في الترمذي، وقال عبد الله ابن الحارث ( ما رأيت أحداً أكثر تبسماً من رسول الله صلى الله عليه وسلم)</a:t>
            </a: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837878" y="985292"/>
            <a:ext cx="3476625" cy="2376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01398583"/>
      </p:ext>
    </p:extLst>
  </p:cSld>
  <p:clrMapOvr>
    <a:masterClrMapping/>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0-#ppt_w/2"/>
                                          </p:val>
                                        </p:tav>
                                        <p:tav tm="100000">
                                          <p:val>
                                            <p:strVal val="#ppt_x"/>
                                          </p:val>
                                        </p:tav>
                                      </p:tavLst>
                                    </p:anim>
                                    <p:anim calcmode="lin" valueType="num">
                                      <p:cBhvr additive="base">
                                        <p:cTn id="8" dur="500" fill="hold"/>
                                        <p:tgtEl>
                                          <p:spTgt spid="81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utoUpdateAnimBg="0"/>
      <p:bldP spid="17" grpId="0" animBg="1"/>
    </p:bldLst>
  </p:timing>
</p:sld>
</file>

<file path=ppt/theme/theme1.xml><?xml version="1.0" encoding="utf-8"?>
<a:theme xmlns:a="http://schemas.openxmlformats.org/drawingml/2006/main" name="1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lnDef>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主题">
  <a:themeElements>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SimSun" pitchFamily="2" charset="-122"/>
          </a:defRPr>
        </a:defPPr>
      </a:lstStyle>
    </a:lnDef>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xml><?xml version="1.0" encoding="utf-8"?>
<a:themeOverride xmlns:a="http://schemas.openxmlformats.org/drawingml/2006/main">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889</TotalTime>
  <Pages>0</Pages>
  <Words>7809</Words>
  <Characters>0</Characters>
  <Application>Microsoft Office PowerPoint</Application>
  <DocSecurity>0</DocSecurity>
  <PresentationFormat>On-screen Show (16:10)</PresentationFormat>
  <Lines>0</Lines>
  <Paragraphs>1093</Paragraphs>
  <Slides>288</Slides>
  <Notes>16</Notes>
  <HiddenSlides>0</HiddenSlides>
  <MMClips>8</MMClips>
  <ScaleCrop>false</ScaleCrop>
  <HeadingPairs>
    <vt:vector size="4" baseType="variant">
      <vt:variant>
        <vt:lpstr>Theme</vt:lpstr>
      </vt:variant>
      <vt:variant>
        <vt:i4>2</vt:i4>
      </vt:variant>
      <vt:variant>
        <vt:lpstr>Slide Titles</vt:lpstr>
      </vt:variant>
      <vt:variant>
        <vt:i4>288</vt:i4>
      </vt:variant>
    </vt:vector>
  </HeadingPairs>
  <TitlesOfParts>
    <vt:vector size="290" baseType="lpstr">
      <vt:lpstr>1_Office 主题</vt:lpstr>
      <vt:lpstr>2_Office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vector>
  </TitlesOfParts>
  <Company>kingsoft</Company>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aly mostafa</dc:creator>
  <cp:lastModifiedBy>SONY</cp:lastModifiedBy>
  <cp:revision>219</cp:revision>
  <cp:lastPrinted>1899-12-30T00:00:00Z</cp:lastPrinted>
  <dcterms:created xsi:type="dcterms:W3CDTF">2010-06-08T02:33:18Z</dcterms:created>
  <dcterms:modified xsi:type="dcterms:W3CDTF">2013-11-24T20:49:24Z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1033-8.1.0.3018</vt:lpwstr>
  </property>
</Properties>
</file>