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480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7C87C76-0B37-45C5-95B7-BC8AAB7A093F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065F130-D8FC-4BE4-A208-C734A5DC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855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5F130-D8FC-4BE4-A208-C734A5DCC6B8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63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97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037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8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838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61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757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813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704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114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008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5F185-1B6C-495D-AE97-61CD698B3819}" type="datetimeFigureOut">
              <a:rPr lang="ar-SA" smtClean="0"/>
              <a:t>17/06/38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D0AD3-4DAD-4E59-94B6-38845A1766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8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835696" y="260649"/>
            <a:ext cx="5472608" cy="1152127"/>
          </a:xfrm>
        </p:spPr>
        <p:txBody>
          <a:bodyPr>
            <a:normAutofit/>
          </a:bodyPr>
          <a:lstStyle/>
          <a:p>
            <a:r>
              <a:rPr lang="ar-SA" sz="4800" b="1" dirty="0" smtClean="0"/>
              <a:t>أحكام الميم الساكنة </a:t>
            </a:r>
            <a:endParaRPr lang="ar-SA" sz="48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920880" cy="4968552"/>
          </a:xfrm>
        </p:spPr>
        <p:txBody>
          <a:bodyPr>
            <a:normAutofit lnSpcReduction="10000"/>
          </a:bodyPr>
          <a:lstStyle/>
          <a:p>
            <a:r>
              <a:rPr lang="ar-SA" sz="5400" b="1" dirty="0" smtClean="0">
                <a:solidFill>
                  <a:srgbClr val="FF0000"/>
                </a:solidFill>
              </a:rPr>
              <a:t>تعريفها:</a:t>
            </a:r>
          </a:p>
          <a:p>
            <a:r>
              <a:rPr lang="ar-DZ" altLang="ar-SA" sz="4800" b="1" dirty="0" smtClean="0">
                <a:solidFill>
                  <a:srgbClr val="0070C0"/>
                </a:solidFill>
              </a:rPr>
              <a:t>هي</a:t>
            </a:r>
            <a:r>
              <a:rPr lang="ar-SA" altLang="ar-SA" sz="4800" b="1" dirty="0" smtClean="0">
                <a:solidFill>
                  <a:srgbClr val="0070C0"/>
                </a:solidFill>
              </a:rPr>
              <a:t> الميم</a:t>
            </a:r>
            <a:r>
              <a:rPr lang="ar-DZ" altLang="ar-SA" sz="4800" b="1" dirty="0" smtClean="0">
                <a:solidFill>
                  <a:srgbClr val="0070C0"/>
                </a:solidFill>
              </a:rPr>
              <a:t> الخالية من الحركة .</a:t>
            </a:r>
            <a:endParaRPr lang="ar-SA" altLang="ar-SA" sz="4800" b="1" dirty="0" smtClean="0">
              <a:solidFill>
                <a:srgbClr val="0070C0"/>
              </a:solidFill>
            </a:endParaRPr>
          </a:p>
          <a:p>
            <a:r>
              <a:rPr lang="ar-SA" altLang="ar-SA" sz="4000" b="1" dirty="0" smtClean="0"/>
              <a:t>أو</a:t>
            </a:r>
          </a:p>
          <a:p>
            <a:r>
              <a:rPr lang="ar-SA" altLang="ar-SA" sz="4800" b="1" dirty="0" smtClean="0">
                <a:solidFill>
                  <a:srgbClr val="00B050"/>
                </a:solidFill>
              </a:rPr>
              <a:t>هي الميم التي لا حركة لها.</a:t>
            </a:r>
          </a:p>
          <a:p>
            <a:r>
              <a:rPr lang="ar-SA" altLang="ar-SA" sz="4400" b="1" dirty="0" smtClean="0">
                <a:solidFill>
                  <a:srgbClr val="00B050"/>
                </a:solidFill>
              </a:rPr>
              <a:t>( </a:t>
            </a:r>
            <a:r>
              <a:rPr lang="ar-SA" altLang="ar-SA" sz="4000" b="1" kern="0" dirty="0" smtClean="0">
                <a:solidFill>
                  <a:srgbClr val="FF0000"/>
                </a:solidFill>
                <a:latin typeface="Arial"/>
                <a:ea typeface="+mj-ea"/>
                <a:cs typeface="PT Bold Heading" pitchFamily="2" charset="-78"/>
              </a:rPr>
              <a:t>مْ</a:t>
            </a:r>
            <a:r>
              <a:rPr lang="ar-SA" altLang="ar-SA" sz="4400" b="1" dirty="0" smtClean="0">
                <a:solidFill>
                  <a:srgbClr val="FF0000"/>
                </a:solidFill>
              </a:rPr>
              <a:t> </a:t>
            </a:r>
            <a:r>
              <a:rPr lang="ar-SA" altLang="ar-SA" sz="4400" b="1" dirty="0" smtClean="0">
                <a:solidFill>
                  <a:srgbClr val="00B050"/>
                </a:solidFill>
              </a:rPr>
              <a:t>)</a:t>
            </a:r>
            <a:r>
              <a:rPr lang="ar-SA" altLang="ar-SA" sz="4400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ar-SA" sz="4400" dirty="0" smtClean="0"/>
              <a:t>ويكون سكونها ثابتاً في الوصل والوقف .</a:t>
            </a:r>
          </a:p>
          <a:p>
            <a:endParaRPr lang="ar-SA" altLang="ar-SA" sz="4400" b="1" dirty="0" smtClean="0">
              <a:solidFill>
                <a:srgbClr val="00B050"/>
              </a:solidFill>
            </a:endParaRPr>
          </a:p>
          <a:p>
            <a:endParaRPr lang="ar-SA" altLang="ar-SA" sz="4400" b="1" dirty="0" smtClean="0">
              <a:solidFill>
                <a:srgbClr val="00B050"/>
              </a:solidFill>
            </a:endParaRPr>
          </a:p>
          <a:p>
            <a:endParaRPr lang="en-US" altLang="ar-SA" sz="4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ar-SA" b="1" dirty="0" smtClean="0">
                <a:solidFill>
                  <a:srgbClr val="0070C0"/>
                </a:solidFill>
              </a:rPr>
              <a:t>وتقع الميم الساكنة قبل حروف الهجاء كلها ما عدا حروف المد الثلاثة ( </a:t>
            </a:r>
            <a:r>
              <a:rPr lang="ar-SA" b="1" dirty="0" smtClean="0">
                <a:solidFill>
                  <a:srgbClr val="FF0000"/>
                </a:solidFill>
              </a:rPr>
              <a:t>ا</a:t>
            </a:r>
            <a:r>
              <a:rPr lang="ar-SA" b="1" dirty="0" smtClean="0">
                <a:solidFill>
                  <a:srgbClr val="0070C0"/>
                </a:solidFill>
              </a:rPr>
              <a:t> ، </a:t>
            </a:r>
            <a:r>
              <a:rPr lang="ar-SA" b="1" dirty="0" smtClean="0">
                <a:solidFill>
                  <a:srgbClr val="FF0000"/>
                </a:solidFill>
              </a:rPr>
              <a:t>و</a:t>
            </a:r>
            <a:r>
              <a:rPr lang="ar-SA" b="1" dirty="0" smtClean="0">
                <a:solidFill>
                  <a:srgbClr val="0070C0"/>
                </a:solidFill>
              </a:rPr>
              <a:t> ، </a:t>
            </a:r>
            <a:r>
              <a:rPr lang="ar-SA" b="1" dirty="0" smtClean="0">
                <a:solidFill>
                  <a:srgbClr val="FF0000"/>
                </a:solidFill>
              </a:rPr>
              <a:t>ي</a:t>
            </a:r>
            <a:r>
              <a:rPr lang="ar-SA" b="1" dirty="0" smtClean="0">
                <a:solidFill>
                  <a:srgbClr val="0070C0"/>
                </a:solidFill>
              </a:rPr>
              <a:t> ) وذلك خشية التقاء الساكنين وهو ما لا يمكن النطق به. وإذا وقعت حُركت:</a:t>
            </a:r>
          </a:p>
          <a:p>
            <a:pPr marL="0" indent="0">
              <a:buNone/>
            </a:pPr>
            <a:r>
              <a:rPr lang="ar-SA" b="1" dirty="0" smtClean="0">
                <a:solidFill>
                  <a:srgbClr val="0070C0"/>
                </a:solidFill>
              </a:rPr>
              <a:t>                  </a:t>
            </a:r>
            <a:r>
              <a:rPr lang="ar-SA" sz="3600" b="1" dirty="0" smtClean="0">
                <a:solidFill>
                  <a:srgbClr val="C00000"/>
                </a:solidFill>
              </a:rPr>
              <a:t>( أمِ ارتابوا ) ( قمِ الليل ) </a:t>
            </a:r>
          </a:p>
          <a:p>
            <a:r>
              <a:rPr lang="ar-SA" b="1" dirty="0" smtClean="0">
                <a:solidFill>
                  <a:srgbClr val="00B050"/>
                </a:solidFill>
              </a:rPr>
              <a:t>وتقع في الأسماء والأفعال متوسطة ومتطرفة مثل:</a:t>
            </a:r>
          </a:p>
          <a:p>
            <a:pPr marL="0" indent="0">
              <a:buNone/>
            </a:pPr>
            <a:r>
              <a:rPr lang="ar-SA" b="1" dirty="0">
                <a:solidFill>
                  <a:srgbClr val="00B050"/>
                </a:solidFill>
              </a:rPr>
              <a:t> </a:t>
            </a:r>
            <a:r>
              <a:rPr lang="ar-SA" b="1" dirty="0" smtClean="0">
                <a:solidFill>
                  <a:srgbClr val="00B050"/>
                </a:solidFill>
              </a:rPr>
              <a:t>        (الحمْد) و(قمْتم) .</a:t>
            </a:r>
          </a:p>
          <a:p>
            <a:pPr marL="0" indent="0"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r>
              <a:rPr lang="ar-SA" b="1" dirty="0" smtClean="0">
                <a:solidFill>
                  <a:srgbClr val="FF0000"/>
                </a:solidFill>
              </a:rPr>
              <a:t>وفي الحروف تكون متطرفة فقط ( أمْ لمْ ينبأ )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8925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ولها قبل أحرف الهجاء أحكام ثلاثة: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en-US" altLang="ar-SA" sz="5400" b="1" kern="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ahoma"/>
                <a:sym typeface="Wingdings 2" pitchFamily="18" charset="2"/>
              </a:rPr>
              <a:t></a:t>
            </a:r>
            <a:r>
              <a:rPr lang="ar-DZ" altLang="ar-SA" sz="3600" b="1" kern="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ahoma"/>
                <a:sym typeface="Wingdings 2" pitchFamily="18" charset="2"/>
              </a:rPr>
              <a:t> </a:t>
            </a:r>
            <a:r>
              <a:rPr lang="ar-DZ" altLang="ar-SA" sz="4800" b="1" kern="0" dirty="0">
                <a:solidFill>
                  <a:srgbClr val="FFFF00"/>
                </a:solidFill>
                <a:latin typeface="Tahoma"/>
                <a:sym typeface="Wingdings 2" pitchFamily="18" charset="2"/>
              </a:rPr>
              <a:t>الإخفاء الشفوي </a:t>
            </a:r>
            <a:r>
              <a:rPr lang="ar-DZ" altLang="ar-SA" sz="4800" b="1" kern="0" dirty="0" smtClean="0">
                <a:solidFill>
                  <a:srgbClr val="FFFF00"/>
                </a:solidFill>
                <a:latin typeface="Yu Gothic UI Semilight"/>
                <a:ea typeface="Yu Gothic UI Semilight"/>
                <a:sym typeface="Wingdings 2" pitchFamily="18" charset="2"/>
              </a:rPr>
              <a:t>⬅</a:t>
            </a:r>
            <a:r>
              <a:rPr lang="en-US" altLang="ar-SA" sz="4800" b="1" kern="0" dirty="0" smtClean="0">
                <a:solidFill>
                  <a:srgbClr val="FFFF00"/>
                </a:solidFill>
                <a:latin typeface="Yu Gothic UI Semilight"/>
                <a:ea typeface="Yu Gothic UI Semilight"/>
                <a:sym typeface="Wingdings 2" pitchFamily="18" charset="2"/>
              </a:rPr>
              <a:t>  </a:t>
            </a:r>
            <a:r>
              <a:rPr lang="ar-SA" altLang="ar-SA" sz="4800" b="1" kern="0" dirty="0" smtClean="0">
                <a:solidFill>
                  <a:srgbClr val="FFFF00"/>
                </a:solidFill>
                <a:latin typeface="Yu Gothic UI Semilight"/>
                <a:ea typeface="Yu Gothic UI Semilight"/>
                <a:sym typeface="Wingdings 2" pitchFamily="18" charset="2"/>
              </a:rPr>
              <a:t>    ب</a:t>
            </a:r>
            <a:r>
              <a:rPr lang="en-US" altLang="ar-SA" sz="4800" b="1" kern="0" dirty="0" smtClean="0">
                <a:solidFill>
                  <a:srgbClr val="FFFF00"/>
                </a:solidFill>
                <a:latin typeface="Yu Gothic UI Semilight"/>
                <a:ea typeface="Yu Gothic UI Semilight"/>
                <a:sym typeface="Wingdings 2" pitchFamily="18" charset="2"/>
              </a:rPr>
              <a:t>  </a:t>
            </a:r>
            <a:endParaRPr lang="ar-DZ" altLang="ar-SA" sz="4800" b="1" kern="0" dirty="0" smtClean="0">
              <a:solidFill>
                <a:srgbClr val="FFFF00"/>
              </a:solidFill>
              <a:latin typeface="Tahoma"/>
              <a:sym typeface="Wingdings 2" pitchFamily="18" charset="2"/>
            </a:endParaRP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en-US" altLang="ar-SA" sz="5400" b="1" kern="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ahoma"/>
                <a:sym typeface="Wingdings 2" pitchFamily="18" charset="2"/>
              </a:rPr>
              <a:t></a:t>
            </a:r>
            <a:r>
              <a:rPr lang="ar-DZ" altLang="ar-SA" sz="5400" b="1" kern="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ahoma"/>
                <a:sym typeface="Wingdings 2" pitchFamily="18" charset="2"/>
              </a:rPr>
              <a:t> </a:t>
            </a:r>
            <a:r>
              <a:rPr lang="ar-DZ" altLang="ar-SA" sz="5400" b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sym typeface="Wingdings 2" pitchFamily="18" charset="2"/>
              </a:rPr>
              <a:t>الإدغام الشفوي </a:t>
            </a:r>
            <a:r>
              <a:rPr lang="en-US" altLang="ar-SA" sz="5400" b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sym typeface="Wingdings 2" pitchFamily="18" charset="2"/>
              </a:rPr>
              <a:t>  </a:t>
            </a:r>
            <a:r>
              <a:rPr lang="en-US" altLang="ar-SA" sz="5400" b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Yu Gothic UI Semilight"/>
                <a:ea typeface="Yu Gothic UI Semilight"/>
                <a:sym typeface="Wingdings 2" pitchFamily="18" charset="2"/>
              </a:rPr>
              <a:t>⬅</a:t>
            </a:r>
            <a:r>
              <a:rPr lang="ar-SA" altLang="ar-SA" sz="5400" b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sym typeface="Wingdings 2" pitchFamily="18" charset="2"/>
              </a:rPr>
              <a:t>م</a:t>
            </a:r>
            <a:endParaRPr lang="en-US" altLang="ar-SA" sz="5400" b="1" kern="0" dirty="0" smtClean="0">
              <a:solidFill>
                <a:schemeClr val="tx1">
                  <a:lumMod val="85000"/>
                  <a:lumOff val="15000"/>
                </a:schemeClr>
              </a:solidFill>
              <a:latin typeface="Tahoma"/>
              <a:sym typeface="Wingdings 2" pitchFamily="18" charset="2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ar-SA" altLang="ar-SA" sz="4000" b="1" kern="0" dirty="0" smtClean="0">
                <a:solidFill>
                  <a:srgbClr val="FF0000"/>
                </a:solidFill>
                <a:latin typeface="Tahoma"/>
                <a:sym typeface="Wingdings 2" pitchFamily="18" charset="2"/>
              </a:rPr>
              <a:t>         </a:t>
            </a:r>
            <a:r>
              <a:rPr lang="ar-DZ" altLang="ar-SA" sz="4000" b="1" kern="0" dirty="0" smtClean="0">
                <a:solidFill>
                  <a:srgbClr val="FF0000"/>
                </a:solidFill>
                <a:latin typeface="Tahoma"/>
                <a:sym typeface="Wingdings 2" pitchFamily="18" charset="2"/>
              </a:rPr>
              <a:t>(إدغام متماثلين</a:t>
            </a:r>
            <a:r>
              <a:rPr lang="ar-SA" altLang="ar-SA" sz="4000" b="1" kern="0" dirty="0" smtClean="0">
                <a:solidFill>
                  <a:srgbClr val="FF0000"/>
                </a:solidFill>
                <a:latin typeface="Tahoma"/>
                <a:sym typeface="Wingdings 2" pitchFamily="18" charset="2"/>
              </a:rPr>
              <a:t> </a:t>
            </a:r>
            <a:r>
              <a:rPr lang="ar-DZ" altLang="ar-SA" sz="4000" b="1" kern="0" dirty="0" smtClean="0">
                <a:solidFill>
                  <a:srgbClr val="FF0000"/>
                </a:solidFill>
                <a:latin typeface="Tahoma"/>
                <a:sym typeface="Wingdings 2" pitchFamily="18" charset="2"/>
              </a:rPr>
              <a:t>صغير) </a:t>
            </a:r>
            <a:endParaRPr lang="ar-DZ" altLang="ar-SA" sz="4000" b="1" kern="0" dirty="0">
              <a:solidFill>
                <a:srgbClr val="FF0000"/>
              </a:solidFill>
              <a:latin typeface="Tahoma"/>
              <a:sym typeface="Wingdings 2" pitchFamily="18" charset="2"/>
            </a:endParaRP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en-US" altLang="ar-SA" sz="5400" b="1" kern="0" dirty="0">
                <a:solidFill>
                  <a:schemeClr val="accent5">
                    <a:lumMod val="60000"/>
                    <a:lumOff val="40000"/>
                  </a:schemeClr>
                </a:solidFill>
                <a:latin typeface="Tahoma"/>
                <a:sym typeface="Wingdings 2" pitchFamily="18" charset="2"/>
              </a:rPr>
              <a:t></a:t>
            </a:r>
            <a:r>
              <a:rPr lang="ar-DZ" altLang="ar-SA" sz="5400" b="1" kern="0" dirty="0">
                <a:solidFill>
                  <a:schemeClr val="accent5">
                    <a:lumMod val="60000"/>
                    <a:lumOff val="40000"/>
                  </a:schemeClr>
                </a:solidFill>
                <a:latin typeface="Tahoma"/>
                <a:sym typeface="Wingdings 2" pitchFamily="18" charset="2"/>
              </a:rPr>
              <a:t> </a:t>
            </a:r>
            <a:r>
              <a:rPr lang="ar-DZ" altLang="ar-SA" sz="5400" b="1" kern="0" dirty="0">
                <a:solidFill>
                  <a:srgbClr val="00B050"/>
                </a:solidFill>
                <a:latin typeface="Tahoma"/>
                <a:sym typeface="Wingdings 2" pitchFamily="18" charset="2"/>
              </a:rPr>
              <a:t>الإظهار </a:t>
            </a:r>
            <a:r>
              <a:rPr lang="ar-DZ" altLang="ar-SA" sz="5400" b="1" kern="0" dirty="0" smtClean="0">
                <a:solidFill>
                  <a:srgbClr val="00B050"/>
                </a:solidFill>
                <a:latin typeface="Tahoma"/>
                <a:sym typeface="Wingdings 2" pitchFamily="18" charset="2"/>
              </a:rPr>
              <a:t>الشفوي</a:t>
            </a:r>
            <a:r>
              <a:rPr lang="ar-DZ" altLang="ar-SA" sz="5400" b="1" kern="0" dirty="0" smtClean="0">
                <a:solidFill>
                  <a:srgbClr val="00B050"/>
                </a:solidFill>
                <a:latin typeface="Yu Gothic UI Semilight"/>
                <a:ea typeface="Yu Gothic UI Semilight"/>
                <a:sym typeface="Wingdings 2" pitchFamily="18" charset="2"/>
              </a:rPr>
              <a:t>⬅</a:t>
            </a:r>
            <a:r>
              <a:rPr lang="ar-SA" altLang="ar-SA" sz="5400" b="1" kern="0" dirty="0" smtClean="0">
                <a:solidFill>
                  <a:srgbClr val="00B050"/>
                </a:solidFill>
                <a:latin typeface="Yu Gothic UI Semilight"/>
                <a:ea typeface="Yu Gothic UI Semilight"/>
                <a:sym typeface="Wingdings 2" pitchFamily="18" charset="2"/>
              </a:rPr>
              <a:t> باقي الحروف</a:t>
            </a:r>
            <a:endParaRPr lang="en-US" altLang="ar-SA" sz="5400" b="1" kern="0" dirty="0">
              <a:solidFill>
                <a:srgbClr val="00B050"/>
              </a:solidFill>
              <a:latin typeface="Tahoma"/>
              <a:sym typeface="Wingdings 2" pitchFamily="18" charset="2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930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 algn="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kumimoji="0" lang="ar-DZ" altLang="ar-SA" sz="5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ahoma"/>
                <a:ea typeface="+mn-ea"/>
                <a:cs typeface="Arial"/>
                <a:sym typeface="Wingdings 2" pitchFamily="18" charset="2"/>
              </a:rPr>
              <a:t>الإدغام الشفوي </a:t>
            </a:r>
            <a:r>
              <a:rPr kumimoji="0" lang="en-US" altLang="ar-SA" sz="5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ahoma"/>
                <a:ea typeface="+mn-ea"/>
                <a:cs typeface="Arial"/>
                <a:sym typeface="Wingdings 2" pitchFamily="18" charset="2"/>
              </a:rPr>
              <a:t>  </a:t>
            </a:r>
            <a:r>
              <a:rPr kumimoji="0" lang="en-US" altLang="ar-SA" sz="5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⬅</a:t>
            </a:r>
            <a:r>
              <a:rPr kumimoji="0" lang="ar-SA" altLang="ar-SA" sz="5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ahoma"/>
                <a:ea typeface="+mn-ea"/>
                <a:cs typeface="Arial"/>
                <a:sym typeface="Wingdings 2" pitchFamily="18" charset="2"/>
              </a:rPr>
              <a:t>م</a:t>
            </a:r>
            <a:endParaRPr kumimoji="0" lang="en-US" altLang="ar-SA" sz="5400" b="1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/>
              <a:ea typeface="+mn-ea"/>
              <a:cs typeface="Arial"/>
              <a:sym typeface="Wingdings 2" pitchFamily="18" charset="2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ar-SA" sz="3600" b="1" u="sng" dirty="0" smtClean="0">
                <a:solidFill>
                  <a:srgbClr val="00B050"/>
                </a:solidFill>
              </a:rPr>
              <a:t>أمثلته:</a:t>
            </a:r>
          </a:p>
          <a:p>
            <a:r>
              <a:rPr lang="ar-SA" b="1" dirty="0" smtClean="0">
                <a:solidFill>
                  <a:srgbClr val="0070C0"/>
                </a:solidFill>
              </a:rPr>
              <a:t>في كلمتين: </a:t>
            </a:r>
            <a:r>
              <a:rPr lang="ar-SA" dirty="0" smtClean="0"/>
              <a:t>( كمْ من فئة ) ( لكمْ ما كسبتم ) </a:t>
            </a:r>
          </a:p>
          <a:p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في الحروف المقطعة </a:t>
            </a:r>
            <a:r>
              <a:rPr lang="ar-SA" dirty="0" smtClean="0"/>
              <a:t>في أوائل السور: ( الم ) ( المص )</a:t>
            </a:r>
          </a:p>
          <a:p>
            <a:r>
              <a:rPr lang="ar-SA" b="1" dirty="0" smtClean="0">
                <a:solidFill>
                  <a:srgbClr val="7030A0"/>
                </a:solidFill>
              </a:rPr>
              <a:t>سبب الإدغام: </a:t>
            </a:r>
            <a:r>
              <a:rPr lang="ar-SA" dirty="0" smtClean="0"/>
              <a:t>اتحاد الصفة والمخرج.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26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ar-SA" altLang="ar-SA" b="1" kern="0" dirty="0" smtClean="0">
                <a:solidFill>
                  <a:srgbClr val="FFFF00"/>
                </a:solidFill>
                <a:latin typeface="Tahoma"/>
                <a:ea typeface="+mn-ea"/>
                <a:cs typeface="Arial"/>
                <a:sym typeface="Wingdings 2" pitchFamily="18" charset="2"/>
              </a:rPr>
              <a:t/>
            </a:r>
            <a:br>
              <a:rPr lang="ar-SA" altLang="ar-SA" b="1" kern="0" dirty="0" smtClean="0">
                <a:solidFill>
                  <a:srgbClr val="FFFF00"/>
                </a:solidFill>
                <a:latin typeface="Tahoma"/>
                <a:ea typeface="+mn-ea"/>
                <a:cs typeface="Arial"/>
                <a:sym typeface="Wingdings 2" pitchFamily="18" charset="2"/>
              </a:rPr>
            </a:br>
            <a:r>
              <a:rPr lang="ar-DZ" altLang="ar-SA" b="1" kern="0" dirty="0" smtClean="0">
                <a:solidFill>
                  <a:srgbClr val="FFFF00"/>
                </a:solidFill>
                <a:latin typeface="Tahoma"/>
                <a:ea typeface="+mn-ea"/>
                <a:cs typeface="Arial"/>
                <a:sym typeface="Wingdings 2" pitchFamily="18" charset="2"/>
              </a:rPr>
              <a:t>الإخفاء </a:t>
            </a:r>
            <a:r>
              <a:rPr lang="ar-DZ" altLang="ar-SA" b="1" kern="0" dirty="0">
                <a:solidFill>
                  <a:srgbClr val="FFFF00"/>
                </a:solidFill>
                <a:latin typeface="Tahoma"/>
                <a:ea typeface="+mn-ea"/>
                <a:cs typeface="Arial"/>
                <a:sym typeface="Wingdings 2" pitchFamily="18" charset="2"/>
              </a:rPr>
              <a:t>الشفوي </a:t>
            </a:r>
            <a:r>
              <a:rPr lang="ar-DZ" altLang="ar-SA" b="1" kern="0" dirty="0">
                <a:solidFill>
                  <a:srgbClr val="FFFF00"/>
                </a:solidFill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⬅</a:t>
            </a:r>
            <a:r>
              <a:rPr lang="en-US" altLang="ar-SA" b="1" kern="0" dirty="0">
                <a:solidFill>
                  <a:srgbClr val="FFFF00"/>
                </a:solidFill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  </a:t>
            </a:r>
            <a:r>
              <a:rPr lang="ar-SA" altLang="ar-SA" b="1" kern="0" dirty="0">
                <a:solidFill>
                  <a:srgbClr val="FFFF00"/>
                </a:solidFill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    ب</a:t>
            </a:r>
            <a:r>
              <a:rPr lang="en-US" altLang="ar-SA" b="1" kern="0" dirty="0">
                <a:solidFill>
                  <a:srgbClr val="FFFF00"/>
                </a:solidFill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  </a:t>
            </a:r>
            <a:r>
              <a:rPr lang="en-US" altLang="ar-SA" b="1" kern="0" dirty="0">
                <a:solidFill>
                  <a:srgbClr val="FFFF00"/>
                </a:solidFill>
                <a:latin typeface="Tahoma"/>
                <a:ea typeface="+mn-ea"/>
                <a:cs typeface="Arial"/>
                <a:sym typeface="Wingdings 2" pitchFamily="18" charset="2"/>
              </a:rPr>
              <a:t/>
            </a:r>
            <a:br>
              <a:rPr lang="en-US" altLang="ar-SA" b="1" kern="0" dirty="0">
                <a:solidFill>
                  <a:srgbClr val="FFFF00"/>
                </a:solidFill>
                <a:latin typeface="Tahoma"/>
                <a:ea typeface="+mn-ea"/>
                <a:cs typeface="Arial"/>
                <a:sym typeface="Wingdings 2" pitchFamily="18" charset="2"/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b="1" u="sng" dirty="0" smtClean="0">
                <a:solidFill>
                  <a:srgbClr val="00B050"/>
                </a:solidFill>
              </a:rPr>
              <a:t>أمثلته:</a:t>
            </a:r>
          </a:p>
          <a:p>
            <a:pPr marL="0" indent="0">
              <a:buNone/>
            </a:pPr>
            <a:endParaRPr lang="ar-SA" b="1" u="sng" dirty="0" smtClean="0">
              <a:solidFill>
                <a:srgbClr val="00B050"/>
              </a:solidFill>
            </a:endParaRPr>
          </a:p>
          <a:p>
            <a:r>
              <a:rPr lang="ar-SA" sz="3600" b="1" u="sng" dirty="0" smtClean="0">
                <a:solidFill>
                  <a:srgbClr val="FF0000"/>
                </a:solidFill>
              </a:rPr>
              <a:t>(لا يكون إلا في كلمتين):</a:t>
            </a:r>
            <a:endParaRPr lang="ar-SA" dirty="0"/>
          </a:p>
          <a:p>
            <a:r>
              <a:rPr lang="ar-SA" dirty="0" smtClean="0"/>
              <a:t>( فاحكمْ بينهم )</a:t>
            </a:r>
          </a:p>
          <a:p>
            <a:r>
              <a:rPr lang="ar-SA" dirty="0" smtClean="0"/>
              <a:t> ( ترميهمْ بحجارة )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2839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DZ" altLang="ar-SA" sz="5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/>
                <a:ea typeface="+mn-ea"/>
                <a:cs typeface="Arial"/>
                <a:sym typeface="Wingdings 2" pitchFamily="18" charset="2"/>
              </a:rPr>
              <a:t>الإظهار الشفوي</a:t>
            </a:r>
            <a:r>
              <a:rPr kumimoji="0" lang="ar-DZ" altLang="ar-SA" sz="5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⬅</a:t>
            </a:r>
            <a:r>
              <a:rPr kumimoji="0" lang="ar-SA" altLang="ar-SA" sz="5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Yu Gothic UI Semilight"/>
                <a:ea typeface="Yu Gothic UI Semilight"/>
                <a:cs typeface="Arial"/>
                <a:sym typeface="Wingdings 2" pitchFamily="18" charset="2"/>
              </a:rPr>
              <a:t> باقي الحروف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z="3600" b="1" u="sng" dirty="0" smtClean="0">
                <a:solidFill>
                  <a:srgbClr val="FF0000"/>
                </a:solidFill>
              </a:rPr>
              <a:t>( ويكون في كلمة وفي </a:t>
            </a:r>
            <a:r>
              <a:rPr lang="ar-SA" sz="3600" b="1" u="sng" dirty="0">
                <a:solidFill>
                  <a:srgbClr val="FF0000"/>
                </a:solidFill>
              </a:rPr>
              <a:t>كلمتين</a:t>
            </a:r>
            <a:r>
              <a:rPr lang="ar-SA" sz="3600" b="1" u="sng" dirty="0" smtClean="0">
                <a:solidFill>
                  <a:srgbClr val="FF0000"/>
                </a:solidFill>
              </a:rPr>
              <a:t>):</a:t>
            </a:r>
            <a:endParaRPr lang="ar-SA" sz="3600" b="1" u="sng" dirty="0" smtClean="0"/>
          </a:p>
          <a:p>
            <a:r>
              <a:rPr lang="ar-SA" sz="3600" b="1" u="sng" dirty="0" smtClean="0"/>
              <a:t>أمثلته: </a:t>
            </a:r>
          </a:p>
          <a:p>
            <a:r>
              <a:rPr lang="ar-SA" b="1" dirty="0" smtClean="0">
                <a:solidFill>
                  <a:srgbClr val="0070C0"/>
                </a:solidFill>
              </a:rPr>
              <a:t>في كلمة: </a:t>
            </a:r>
            <a:r>
              <a:rPr lang="ar-SA" dirty="0">
                <a:solidFill>
                  <a:prstClr val="black"/>
                </a:solidFill>
              </a:rPr>
              <a:t>﴿</a:t>
            </a:r>
            <a:r>
              <a:rPr lang="ar-SA" dirty="0" smtClean="0"/>
              <a:t> أ</a:t>
            </a:r>
            <a:r>
              <a:rPr lang="ar-SA" dirty="0" smtClean="0">
                <a:solidFill>
                  <a:srgbClr val="00B050"/>
                </a:solidFill>
              </a:rPr>
              <a:t>مْ</a:t>
            </a:r>
            <a:r>
              <a:rPr lang="ar-SA" dirty="0" smtClean="0"/>
              <a:t>ر الله </a:t>
            </a:r>
            <a:r>
              <a:rPr lang="ar-SA" dirty="0">
                <a:solidFill>
                  <a:prstClr val="black"/>
                </a:solidFill>
              </a:rPr>
              <a:t>﴾</a:t>
            </a:r>
            <a:r>
              <a:rPr lang="ar-SA" dirty="0" smtClean="0"/>
              <a:t> </a:t>
            </a:r>
            <a:r>
              <a:rPr lang="ar-SA" dirty="0">
                <a:solidFill>
                  <a:prstClr val="black"/>
                </a:solidFill>
              </a:rPr>
              <a:t>﴿</a:t>
            </a:r>
            <a:r>
              <a:rPr lang="ar-SA" dirty="0" smtClean="0"/>
              <a:t> ي</a:t>
            </a:r>
            <a:r>
              <a:rPr lang="ar-SA" dirty="0" smtClean="0">
                <a:solidFill>
                  <a:srgbClr val="00B050"/>
                </a:solidFill>
              </a:rPr>
              <a:t>مْ</a:t>
            </a:r>
            <a:r>
              <a:rPr lang="ar-SA" dirty="0" smtClean="0"/>
              <a:t>كرون </a:t>
            </a:r>
            <a:r>
              <a:rPr lang="ar-SA" dirty="0">
                <a:solidFill>
                  <a:prstClr val="black"/>
                </a:solidFill>
              </a:rPr>
              <a:t>﴾</a:t>
            </a:r>
            <a:endParaRPr lang="ar-SA" dirty="0" smtClean="0"/>
          </a:p>
          <a:p>
            <a:r>
              <a:rPr lang="ar-SA" dirty="0" smtClean="0">
                <a:solidFill>
                  <a:srgbClr val="00B0F0"/>
                </a:solidFill>
              </a:rPr>
              <a:t>في كلمتين: </a:t>
            </a:r>
            <a:r>
              <a:rPr lang="ar-SA" dirty="0">
                <a:solidFill>
                  <a:prstClr val="black"/>
                </a:solidFill>
              </a:rPr>
              <a:t>﴿</a:t>
            </a:r>
            <a:r>
              <a:rPr lang="ar-SA" dirty="0" smtClean="0"/>
              <a:t> لك</a:t>
            </a:r>
            <a:r>
              <a:rPr lang="ar-SA" dirty="0" smtClean="0">
                <a:solidFill>
                  <a:srgbClr val="00B050"/>
                </a:solidFill>
              </a:rPr>
              <a:t>مْ</a:t>
            </a:r>
            <a:r>
              <a:rPr lang="ar-SA" dirty="0" smtClean="0"/>
              <a:t> دينكم </a:t>
            </a:r>
            <a:r>
              <a:rPr lang="ar-SA" dirty="0" smtClean="0">
                <a:solidFill>
                  <a:prstClr val="black"/>
                </a:solidFill>
              </a:rPr>
              <a:t>﴾        ﴿</a:t>
            </a:r>
            <a:r>
              <a:rPr lang="ar-SA" dirty="0" smtClean="0"/>
              <a:t> واهجر</a:t>
            </a:r>
            <a:r>
              <a:rPr lang="ar-SA" dirty="0" smtClean="0">
                <a:solidFill>
                  <a:srgbClr val="00B050"/>
                </a:solidFill>
              </a:rPr>
              <a:t>همْ</a:t>
            </a:r>
            <a:r>
              <a:rPr lang="ar-SA" dirty="0" smtClean="0"/>
              <a:t> هجرا </a:t>
            </a:r>
            <a:r>
              <a:rPr lang="ar-SA" dirty="0">
                <a:solidFill>
                  <a:prstClr val="black"/>
                </a:solidFill>
              </a:rPr>
              <a:t>﴾</a:t>
            </a:r>
            <a:endParaRPr lang="ar-SA" dirty="0" smtClean="0"/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           ﴿أيك</a:t>
            </a:r>
            <a:r>
              <a:rPr lang="ar-SA" dirty="0" smtClean="0">
                <a:solidFill>
                  <a:srgbClr val="00B050"/>
                </a:solidFill>
              </a:rPr>
              <a:t>مْ</a:t>
            </a:r>
            <a:r>
              <a:rPr lang="ar-SA" dirty="0" smtClean="0"/>
              <a:t> أحسن عملا﴾    ﴿ و بنينا فوقك</a:t>
            </a:r>
            <a:r>
              <a:rPr lang="ar-SA" dirty="0" smtClean="0">
                <a:solidFill>
                  <a:srgbClr val="00B050"/>
                </a:solidFill>
              </a:rPr>
              <a:t>مْ</a:t>
            </a:r>
            <a:r>
              <a:rPr lang="ar-SA" dirty="0" smtClean="0"/>
              <a:t> سبعا ﴾ 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7377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232</Words>
  <Application>Microsoft Office PowerPoint</Application>
  <PresentationFormat>عرض على الشاشة (3:4)‏</PresentationFormat>
  <Paragraphs>37</Paragraphs>
  <Slides>6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أحكام الميم الساكنة </vt:lpstr>
      <vt:lpstr>عرض تقديمي في PowerPoint</vt:lpstr>
      <vt:lpstr>ولها قبل أحرف الهجاء أحكام ثلاثة:</vt:lpstr>
      <vt:lpstr>الإدغام الشفوي   ⬅م</vt:lpstr>
      <vt:lpstr> الإخفاء الشفوي ⬅      ب   </vt:lpstr>
      <vt:lpstr>الإظهار الشفوي⬅ باقي الحروف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أحكام الميم الساكنة</dc:title>
  <dc:creator>USER</dc:creator>
  <cp:lastModifiedBy>USER</cp:lastModifiedBy>
  <cp:revision>9</cp:revision>
  <dcterms:created xsi:type="dcterms:W3CDTF">2017-03-15T10:54:58Z</dcterms:created>
  <dcterms:modified xsi:type="dcterms:W3CDTF">2017-03-15T12:24:51Z</dcterms:modified>
</cp:coreProperties>
</file>