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95" r:id="rId6"/>
    <p:sldId id="261" r:id="rId7"/>
    <p:sldId id="262" r:id="rId8"/>
    <p:sldId id="263" r:id="rId9"/>
    <p:sldId id="296" r:id="rId10"/>
    <p:sldId id="264" r:id="rId11"/>
    <p:sldId id="297" r:id="rId12"/>
    <p:sldId id="270" r:id="rId13"/>
    <p:sldId id="271" r:id="rId14"/>
    <p:sldId id="298" r:id="rId15"/>
    <p:sldId id="299" r:id="rId16"/>
    <p:sldId id="272" r:id="rId17"/>
    <p:sldId id="303" r:id="rId18"/>
    <p:sldId id="273" r:id="rId19"/>
    <p:sldId id="300" r:id="rId20"/>
    <p:sldId id="265" r:id="rId21"/>
    <p:sldId id="266" r:id="rId22"/>
    <p:sldId id="301" r:id="rId23"/>
    <p:sldId id="302" r:id="rId24"/>
    <p:sldId id="289" r:id="rId25"/>
    <p:sldId id="276" r:id="rId26"/>
    <p:sldId id="275" r:id="rId27"/>
    <p:sldId id="307" r:id="rId28"/>
    <p:sldId id="290" r:id="rId29"/>
    <p:sldId id="315" r:id="rId30"/>
    <p:sldId id="291" r:id="rId31"/>
    <p:sldId id="292" r:id="rId32"/>
    <p:sldId id="281" r:id="rId33"/>
    <p:sldId id="282" r:id="rId34"/>
    <p:sldId id="293" r:id="rId35"/>
    <p:sldId id="283" r:id="rId36"/>
    <p:sldId id="308" r:id="rId37"/>
    <p:sldId id="309" r:id="rId38"/>
    <p:sldId id="310" r:id="rId39"/>
    <p:sldId id="286" r:id="rId40"/>
    <p:sldId id="311" r:id="rId41"/>
    <p:sldId id="294" r:id="rId42"/>
    <p:sldId id="312" r:id="rId43"/>
    <p:sldId id="327" r:id="rId44"/>
    <p:sldId id="328" r:id="rId45"/>
    <p:sldId id="324" r:id="rId46"/>
    <p:sldId id="277" r:id="rId47"/>
    <p:sldId id="325" r:id="rId48"/>
    <p:sldId id="326" r:id="rId49"/>
    <p:sldId id="313" r:id="rId50"/>
    <p:sldId id="314" r:id="rId51"/>
    <p:sldId id="317" r:id="rId52"/>
    <p:sldId id="319" r:id="rId53"/>
    <p:sldId id="321" r:id="rId54"/>
    <p:sldId id="323" r:id="rId55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33CCCC"/>
    <a:srgbClr val="004C22"/>
    <a:srgbClr val="FCFE9C"/>
    <a:srgbClr val="FBFE8A"/>
    <a:srgbClr val="E8F4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70" d="100"/>
          <a:sy n="70" d="100"/>
        </p:scale>
        <p:origin x="1212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613F8-5E6D-47F8-A7A4-2706AFE965CA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58D6-7990-4E58-93F6-52584C177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58D6-7990-4E58-93F6-52584C177D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 = -30.5 cm;       hi = 87.1cm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58D6-7990-4E58-93F6-52584C177D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8896-4B9C-4755-AA77-B20D300CFBB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2776538"/>
            <a:ext cx="7115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57213"/>
            <a:ext cx="63341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634082"/>
          </a:xfrm>
        </p:spPr>
        <p:txBody>
          <a:bodyPr/>
          <a:lstStyle/>
          <a:p>
            <a:r>
              <a:rPr lang="en-US" sz="3400" b="1" dirty="0">
                <a:solidFill>
                  <a:srgbClr val="007635"/>
                </a:solidFill>
                <a:latin typeface="Times" pitchFamily="18" charset="0"/>
                <a:cs typeface="Times" pitchFamily="18" charset="0"/>
              </a:rPr>
              <a:t>Reflection</a:t>
            </a:r>
            <a:endParaRPr lang="en-GB" sz="3400" b="1" dirty="0">
              <a:solidFill>
                <a:srgbClr val="007635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480" y="836712"/>
            <a:ext cx="9361040" cy="452596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imes" pitchFamily="18" charset="0"/>
                <a:cs typeface="Times" pitchFamily="18" charset="0"/>
              </a:rPr>
              <a:t>Reflection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The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turning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back of all or part of a beam of light as it strikes a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surface. </a:t>
            </a:r>
          </a:p>
          <a:p>
            <a:r>
              <a:rPr lang="en-GB" sz="2400" dirty="0" smtClean="0">
                <a:latin typeface="Times" pitchFamily="18" charset="0"/>
                <a:cs typeface="Times" pitchFamily="18" charset="0"/>
              </a:rPr>
              <a:t>Upon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striking the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surface,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some of the light is reflected in all directions. This is called </a:t>
            </a:r>
            <a:r>
              <a:rPr lang="en-GB" sz="2400" i="1" dirty="0">
                <a:latin typeface="Times" pitchFamily="18" charset="0"/>
                <a:cs typeface="Times" pitchFamily="18" charset="0"/>
              </a:rPr>
              <a:t>scattering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.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r>
              <a:rPr lang="en-GB" sz="2400" dirty="0" smtClean="0">
                <a:latin typeface="Times" pitchFamily="18" charset="0"/>
                <a:cs typeface="Times" pitchFamily="18" charset="0"/>
              </a:rPr>
              <a:t>Reflection with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very little </a:t>
            </a: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scattering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is called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regular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(or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specular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) reflection</a:t>
            </a:r>
          </a:p>
          <a:p>
            <a:r>
              <a:rPr lang="en-GB" sz="2400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scattering of light by </a:t>
            </a: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uneven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(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rough)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surfaces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is called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diffusion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GB" sz="2400" b="1" dirty="0">
                <a:latin typeface="Times" pitchFamily="18" charset="0"/>
                <a:cs typeface="Times" pitchFamily="18" charset="0"/>
              </a:rPr>
              <a:t>Regular reflection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occurs when parallel or nearly parallel rays of light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remain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parallel after being reflected from a surface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 </a:t>
            </a:r>
            <a:endParaRPr lang="en-GB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20876" y="6404128"/>
            <a:ext cx="4641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Regular reflection (</a:t>
            </a:r>
            <a:r>
              <a:rPr lang="en-GB" dirty="0" smtClean="0"/>
              <a:t>reflected rays </a:t>
            </a:r>
            <a:r>
              <a:rPr lang="en-GB" dirty="0"/>
              <a:t>are parallel).</a:t>
            </a:r>
          </a:p>
        </p:txBody>
      </p:sp>
      <p:pic>
        <p:nvPicPr>
          <p:cNvPr id="6" name="Picture 4" descr="FG2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1" b="34999"/>
          <a:stretch>
            <a:fillRect/>
          </a:stretch>
        </p:blipFill>
        <p:spPr bwMode="auto">
          <a:xfrm>
            <a:off x="722064" y="4561036"/>
            <a:ext cx="8407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78098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Law of Reflection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124744"/>
            <a:ext cx="8941197" cy="49577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700" b="1" dirty="0" smtClean="0">
                <a:latin typeface="Times" pitchFamily="18" charset="0"/>
                <a:cs typeface="Times" pitchFamily="18" charset="0"/>
              </a:rPr>
              <a:t>Angle of incidence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Angle made by the incoming ray and the perpendicular</a:t>
            </a:r>
          </a:p>
          <a:p>
            <a:pPr>
              <a:lnSpc>
                <a:spcPct val="130000"/>
              </a:lnSpc>
            </a:pPr>
            <a:r>
              <a:rPr lang="en-US" sz="2700" b="1" dirty="0">
                <a:latin typeface="Times" pitchFamily="18" charset="0"/>
                <a:cs typeface="Times" pitchFamily="18" charset="0"/>
              </a:rPr>
              <a:t>Angle of reflection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Angle made by the reflected ray and the perpendicular</a:t>
            </a:r>
            <a:endParaRPr lang="en-US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700" b="1" dirty="0">
                <a:latin typeface="Times" pitchFamily="18" charset="0"/>
                <a:cs typeface="Times" pitchFamily="18" charset="0"/>
              </a:rPr>
              <a:t>Normal</a:t>
            </a:r>
            <a:r>
              <a:rPr lang="en-US" sz="2700" dirty="0">
                <a:latin typeface="Times" pitchFamily="18" charset="0"/>
                <a:cs typeface="Times" pitchFamily="18" charset="0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Imaginary line perpendicular to the plane of the reflecting surface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Lies in the same plane as the incident and reflected rays</a:t>
            </a:r>
            <a:endParaRPr lang="en-US" sz="3200" dirty="0" smtClean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" pitchFamily="18" charset="0"/>
                <a:cs typeface="Times" pitchFamily="18" charset="0"/>
              </a:rPr>
              <a:t>Law of Reflection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908720"/>
            <a:ext cx="89154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First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Law of Reflection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/>
            </a:r>
            <a:br>
              <a:rPr lang="en-US" sz="2400" dirty="0" smtClean="0">
                <a:latin typeface="Times" pitchFamily="18" charset="0"/>
                <a:cs typeface="Times" pitchFamily="18" charset="0"/>
              </a:rPr>
            </a:br>
            <a:endParaRPr lang="en-US" sz="2400" dirty="0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72480" y="1383159"/>
            <a:ext cx="89289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Times" pitchFamily="18" charset="0"/>
                <a:cs typeface="Times" pitchFamily="18" charset="0"/>
              </a:rPr>
              <a:t>The angle of incidence, </a:t>
            </a:r>
            <a:r>
              <a:rPr lang="en-GB" sz="2400" b="1" i="1" dirty="0">
                <a:latin typeface="Times" pitchFamily="18" charset="0"/>
                <a:cs typeface="Times" pitchFamily="18" charset="0"/>
              </a:rPr>
              <a:t>i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, is equal to the angle of reflection, </a:t>
            </a:r>
            <a:r>
              <a:rPr lang="en-GB" sz="2400" b="1" i="1" dirty="0">
                <a:latin typeface="Times" pitchFamily="18" charset="0"/>
                <a:cs typeface="Times" pitchFamily="18" charset="0"/>
              </a:rPr>
              <a:t>r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; that is,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204864"/>
            <a:ext cx="1441323" cy="5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8" y="2852936"/>
            <a:ext cx="9645548" cy="28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16496" y="5733256"/>
            <a:ext cx="90010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" pitchFamily="18" charset="0"/>
                <a:cs typeface="Times" pitchFamily="18" charset="0"/>
              </a:rPr>
              <a:t>This law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of reflection </a:t>
            </a:r>
            <a:r>
              <a:rPr lang="en-GB" sz="2200" b="1" dirty="0" smtClean="0">
                <a:latin typeface="Times" pitchFamily="18" charset="0"/>
                <a:cs typeface="Times" pitchFamily="18" charset="0"/>
              </a:rPr>
              <a:t>apply to </a:t>
            </a:r>
            <a:r>
              <a:rPr lang="en-US" sz="2200" b="1" dirty="0">
                <a:solidFill>
                  <a:srgbClr val="C00000"/>
                </a:solidFill>
                <a:latin typeface="Times" charset="0"/>
                <a:cs typeface="Times" charset="0"/>
              </a:rPr>
              <a:t>specular</a:t>
            </a:r>
            <a:r>
              <a:rPr lang="en-US" sz="2200" b="1" dirty="0">
                <a:solidFill>
                  <a:srgbClr val="000000"/>
                </a:solidFill>
                <a:latin typeface="Times" charset="0"/>
                <a:cs typeface="Times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Times" charset="0"/>
                <a:cs typeface="Times" charset="0"/>
              </a:rPr>
              <a:t>reflection and </a:t>
            </a:r>
            <a:r>
              <a:rPr lang="en-US" sz="2200" b="1" dirty="0">
                <a:solidFill>
                  <a:srgbClr val="C00000"/>
                </a:solidFill>
                <a:latin typeface="Times" charset="0"/>
                <a:cs typeface="Times" charset="0"/>
              </a:rPr>
              <a:t>diffuse</a:t>
            </a:r>
            <a:r>
              <a:rPr lang="en-US" sz="2200" b="1" dirty="0">
                <a:solidFill>
                  <a:srgbClr val="000000"/>
                </a:solidFill>
                <a:latin typeface="Times" charset="0"/>
                <a:cs typeface="Times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Times" charset="0"/>
                <a:cs typeface="Times" charset="0"/>
              </a:rPr>
              <a:t>reflection.</a:t>
            </a:r>
            <a:endParaRPr lang="en-GB" sz="22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89036" y="6216801"/>
            <a:ext cx="5400068" cy="524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latin typeface="Times" pitchFamily="18" charset="0"/>
                <a:ea typeface="Times New Roman" pitchFamily="18" charset="0"/>
                <a:cs typeface="Times" pitchFamily="18" charset="0"/>
              </a:rPr>
              <a:t>Each ray obeys the law of reflection.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72480" y="836712"/>
            <a:ext cx="8640960" cy="972382"/>
          </a:xfrm>
          <a:prstGeom prst="rect">
            <a:avLst/>
          </a:prstGeom>
          <a:solidFill>
            <a:srgbClr val="E8F4F8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incident ray, the reflected ray, and the normal (perpendicular) to the surface all lie in the same plane.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44488" y="404664"/>
            <a:ext cx="3526928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>
                <a:latin typeface="Times" pitchFamily="18" charset="0"/>
                <a:cs typeface="Times" pitchFamily="18" charset="0"/>
              </a:rPr>
              <a:t>Second Law of Reflection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5" y="2204864"/>
            <a:ext cx="54673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16496" y="6238473"/>
            <a:ext cx="90010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" pitchFamily="18" charset="0"/>
                <a:cs typeface="Times" pitchFamily="18" charset="0"/>
              </a:rPr>
              <a:t>These laws of reflection apply not only to light, but to 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all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 kinds of waves.</a:t>
            </a:r>
          </a:p>
        </p:txBody>
      </p:sp>
      <p:sp>
        <p:nvSpPr>
          <p:cNvPr id="6" name="نجمة ذات 5 نقاط 5"/>
          <p:cNvSpPr/>
          <p:nvPr/>
        </p:nvSpPr>
        <p:spPr>
          <a:xfrm>
            <a:off x="200472" y="5897659"/>
            <a:ext cx="288032" cy="2948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/>
          <a:lstStyle/>
          <a:p>
            <a:pPr algn="l"/>
            <a:r>
              <a:rPr lang="en-GB" sz="3000" b="1" u="sng" dirty="0">
                <a:solidFill>
                  <a:srgbClr val="007635"/>
                </a:solidFill>
                <a:latin typeface="Times" pitchFamily="18" charset="0"/>
                <a:cs typeface="Times" pitchFamily="18" charset="0"/>
              </a:rPr>
              <a:t>Images</a:t>
            </a:r>
            <a:endParaRPr lang="en-GB" sz="3000" u="sng" dirty="0">
              <a:solidFill>
                <a:srgbClr val="007635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480" y="908720"/>
            <a:ext cx="8915400" cy="511256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Real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images</a:t>
            </a:r>
            <a:r>
              <a:rPr lang="en-GB" sz="24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(images formed by rays of light)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GB" sz="2200" dirty="0" smtClean="0">
                <a:latin typeface="Times" pitchFamily="18" charset="0"/>
                <a:cs typeface="Times" pitchFamily="18" charset="0"/>
              </a:rPr>
              <a:t>are </a:t>
            </a:r>
            <a:r>
              <a:rPr lang="en-GB" sz="2200" b="1" u="sng" dirty="0">
                <a:latin typeface="Times" pitchFamily="18" charset="0"/>
                <a:cs typeface="Times" pitchFamily="18" charset="0"/>
              </a:rPr>
              <a:t>always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inverted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(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by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a single mirror 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or lens)</a:t>
            </a:r>
          </a:p>
          <a:p>
            <a:pPr lvl="1">
              <a:lnSpc>
                <a:spcPct val="130000"/>
              </a:lnSpc>
            </a:pPr>
            <a:r>
              <a:rPr lang="en-GB" sz="2200" dirty="0">
                <a:latin typeface="Times" pitchFamily="18" charset="0"/>
                <a:cs typeface="Times" pitchFamily="18" charset="0"/>
              </a:rPr>
              <a:t>may be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larger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than,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smaller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than, or the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same size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as the object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lvl="1">
              <a:lnSpc>
                <a:spcPct val="130000"/>
              </a:lnSpc>
            </a:pPr>
            <a:r>
              <a:rPr lang="en-GB" sz="2200" b="1" dirty="0" smtClean="0">
                <a:latin typeface="Times" pitchFamily="18" charset="0"/>
                <a:cs typeface="Times" pitchFamily="18" charset="0"/>
              </a:rPr>
              <a:t>can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 be shown on a screen</a:t>
            </a:r>
          </a:p>
          <a:p>
            <a:pPr>
              <a:lnSpc>
                <a:spcPct val="1300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virtual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images</a:t>
            </a:r>
            <a:r>
              <a:rPr lang="en-GB" sz="24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(images that only appear to the eye to be formed by rays of light).</a:t>
            </a:r>
          </a:p>
          <a:p>
            <a:pPr lvl="1">
              <a:lnSpc>
                <a:spcPct val="130000"/>
              </a:lnSpc>
            </a:pPr>
            <a:r>
              <a:rPr lang="en-GB" sz="2200" dirty="0" smtClean="0">
                <a:latin typeface="Times" pitchFamily="18" charset="0"/>
                <a:cs typeface="Times" pitchFamily="18" charset="0"/>
              </a:rPr>
              <a:t>are </a:t>
            </a:r>
            <a:r>
              <a:rPr lang="en-GB" sz="2200" b="1" u="sng" dirty="0">
                <a:latin typeface="Times" pitchFamily="18" charset="0"/>
                <a:cs typeface="Times" pitchFamily="18" charset="0"/>
              </a:rPr>
              <a:t>always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erect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endParaRPr lang="en-GB" sz="2200" b="1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GB" sz="2200" dirty="0" smtClean="0">
                <a:latin typeface="Times" pitchFamily="18" charset="0"/>
                <a:cs typeface="Times" pitchFamily="18" charset="0"/>
              </a:rPr>
              <a:t>may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be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larger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than,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smaller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than, or the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same size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as the object. </a:t>
            </a:r>
            <a:endParaRPr lang="en-GB" sz="2200" dirty="0" smtClean="0">
              <a:latin typeface="Times" pitchFamily="18" charset="0"/>
              <a:cs typeface="Times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GB" sz="2200" b="1" dirty="0" smtClean="0">
                <a:latin typeface="Times" pitchFamily="18" charset="0"/>
                <a:cs typeface="Times" pitchFamily="18" charset="0"/>
              </a:rPr>
              <a:t>cannot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be shown on a screen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.</a:t>
            </a:r>
            <a:endParaRPr lang="en-GB" sz="22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87" y="3436461"/>
            <a:ext cx="4215368" cy="30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258194" y="404664"/>
            <a:ext cx="937532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Plane </a:t>
            </a:r>
            <a:r>
              <a:rPr lang="en-GB" sz="24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Mirrors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are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always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erect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and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virtual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is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same size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as object </a:t>
            </a: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appear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as far behind the mirror as the distance the object is in front of the mirror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P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lane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mirrors also reverse right and left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321521"/>
            <a:ext cx="2765405" cy="24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753636" y="5733256"/>
            <a:ext cx="2476500" cy="923330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only axis reversed in an image is the front-back axis.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95300" y="116632"/>
            <a:ext cx="89154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u="sng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Concave Mirrors</a:t>
            </a:r>
            <a:endParaRPr lang="en-GB" sz="3000" u="sng" dirty="0">
              <a:solidFill>
                <a:srgbClr val="004C2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9276" y="692696"/>
            <a:ext cx="9426252" cy="393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100" b="1" dirty="0">
                <a:latin typeface="Times" pitchFamily="18" charset="0"/>
                <a:cs typeface="Times" pitchFamily="18" charset="0"/>
              </a:rPr>
              <a:t>The </a:t>
            </a:r>
            <a:r>
              <a:rPr lang="en-GB" sz="2100" b="1" dirty="0" err="1">
                <a:latin typeface="Times" pitchFamily="18" charset="0"/>
                <a:cs typeface="Times" pitchFamily="18" charset="0"/>
              </a:rPr>
              <a:t>center</a:t>
            </a:r>
            <a:r>
              <a:rPr lang="en-GB" sz="2100" b="1" dirty="0">
                <a:latin typeface="Times" pitchFamily="18" charset="0"/>
                <a:cs typeface="Times" pitchFamily="18" charset="0"/>
              </a:rPr>
              <a:t> of curvature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1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, is the </a:t>
            </a:r>
            <a:r>
              <a:rPr lang="en-GB" sz="2100" dirty="0" err="1">
                <a:latin typeface="Times" pitchFamily="18" charset="0"/>
                <a:cs typeface="Times" pitchFamily="18" charset="0"/>
              </a:rPr>
              <a:t>center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 of the sphere that forms a part of the spherical mirror. </a:t>
            </a:r>
            <a:endParaRPr lang="en-GB" sz="21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1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100" b="1" dirty="0">
                <a:latin typeface="Times" pitchFamily="18" charset="0"/>
                <a:cs typeface="Times" pitchFamily="18" charset="0"/>
              </a:rPr>
              <a:t>vertex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1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, is the </a:t>
            </a:r>
            <a:r>
              <a:rPr lang="en-GB" sz="2100" dirty="0" err="1">
                <a:latin typeface="Times" pitchFamily="18" charset="0"/>
                <a:cs typeface="Times" pitchFamily="18" charset="0"/>
              </a:rPr>
              <a:t>center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 of the mirror (sometimes called its optical </a:t>
            </a:r>
            <a:r>
              <a:rPr lang="en-GB" sz="2100" dirty="0" err="1">
                <a:latin typeface="Times" pitchFamily="18" charset="0"/>
                <a:cs typeface="Times" pitchFamily="18" charset="0"/>
              </a:rPr>
              <a:t>center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). </a:t>
            </a:r>
            <a:endParaRPr lang="en-GB" sz="21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1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100" b="1" dirty="0">
                <a:latin typeface="Times" pitchFamily="18" charset="0"/>
                <a:cs typeface="Times" pitchFamily="18" charset="0"/>
              </a:rPr>
              <a:t>principal axis 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is the line CV drawn through the </a:t>
            </a:r>
            <a:r>
              <a:rPr lang="en-GB" sz="2100" dirty="0" err="1">
                <a:latin typeface="Times" pitchFamily="18" charset="0"/>
                <a:cs typeface="Times" pitchFamily="18" charset="0"/>
              </a:rPr>
              <a:t>center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 of curvature and the vertex. </a:t>
            </a:r>
            <a:endParaRPr lang="en-GB" sz="21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1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100" b="1" i="1" dirty="0">
                <a:latin typeface="Times" pitchFamily="18" charset="0"/>
                <a:cs typeface="Times" pitchFamily="18" charset="0"/>
              </a:rPr>
              <a:t>principal focus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1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, is the point on the principal axis through which all rays parallel to the principal axis converge in a concave mirror </a:t>
            </a:r>
            <a:r>
              <a:rPr lang="en-GB" sz="2100" dirty="0" smtClean="0">
                <a:latin typeface="Times" pitchFamily="18" charset="0"/>
                <a:cs typeface="Times" pitchFamily="18" charset="0"/>
              </a:rPr>
              <a:t>or 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from which they diverge in a convex mirror</a:t>
            </a:r>
            <a:r>
              <a:rPr lang="en-GB" sz="21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1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The </a:t>
            </a:r>
            <a:r>
              <a:rPr lang="en-GB" sz="2100" b="1" dirty="0">
                <a:latin typeface="Times" pitchFamily="18" charset="0"/>
                <a:cs typeface="Times" pitchFamily="18" charset="0"/>
              </a:rPr>
              <a:t>focal length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 is the distance between the </a:t>
            </a:r>
            <a:r>
              <a:rPr lang="en-GB" sz="2100" dirty="0" smtClean="0">
                <a:latin typeface="Times" pitchFamily="18" charset="0"/>
                <a:cs typeface="Times" pitchFamily="18" charset="0"/>
              </a:rPr>
              <a:t>principal focus </a:t>
            </a:r>
            <a:r>
              <a:rPr lang="en-GB" sz="2100" dirty="0">
                <a:latin typeface="Times" pitchFamily="18" charset="0"/>
                <a:cs typeface="Times" pitchFamily="18" charset="0"/>
              </a:rPr>
              <a:t>of a mirror (or lens) and its vertex.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4300531"/>
            <a:ext cx="6912768" cy="251284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 descr="at5V7JfSJOR0TNel0Fty_Convex-mi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7" y="4548840"/>
            <a:ext cx="2781331" cy="2016225"/>
          </a:xfrm>
          <a:prstGeom prst="rect">
            <a:avLst/>
          </a:prstGeom>
          <a:ln>
            <a:solidFill>
              <a:srgbClr val="33CCCC"/>
            </a:solidFill>
          </a:ln>
        </p:spPr>
      </p:pic>
    </p:spTree>
    <p:extLst>
      <p:ext uri="{BB962C8B-B14F-4D97-AF65-F5344CB8AC3E}">
        <p14:creationId xmlns:p14="http://schemas.microsoft.com/office/powerpoint/2010/main" val="17870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u="sng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Concave </a:t>
            </a:r>
            <a:r>
              <a:rPr lang="en-GB" sz="3000" b="1" u="sng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Mirrors </a:t>
            </a:r>
            <a:r>
              <a:rPr lang="en-GB" sz="3000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(Converging </a:t>
            </a:r>
            <a:r>
              <a:rPr lang="en-GB" sz="3000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Mirrors) </a:t>
            </a:r>
            <a:endParaRPr lang="en-GB" sz="3000" dirty="0">
              <a:solidFill>
                <a:srgbClr val="004C2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32048" y="764704"/>
            <a:ext cx="934548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An object 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is placed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outside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the focal point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,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marL="800100" lvl="1" indent="-342900">
              <a:lnSpc>
                <a:spcPct val="130000"/>
              </a:lnSpc>
              <a:buFont typeface="Times" pitchFamily="18" charset="0"/>
              <a:buChar char="−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produces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a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real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and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inverted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image.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inside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the focal </a:t>
            </a: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point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, </a:t>
            </a:r>
          </a:p>
          <a:p>
            <a:pPr marL="914400" lvl="1" indent="-457200">
              <a:lnSpc>
                <a:spcPct val="130000"/>
              </a:lnSpc>
              <a:buFont typeface="Times" pitchFamily="18" charset="0"/>
              <a:buChar char="−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resulting image is </a:t>
            </a:r>
            <a:r>
              <a:rPr lang="en-GB" sz="2400" b="1" i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virtual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400" b="1" i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erect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, and </a:t>
            </a:r>
            <a:r>
              <a:rPr lang="en-GB" sz="2400" b="1" i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larger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than the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object</a:t>
            </a:r>
            <a:endParaRPr lang="en-GB" sz="2400" dirty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at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the focal point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,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marL="800100" lvl="1" indent="-342900">
              <a:lnSpc>
                <a:spcPct val="130000"/>
              </a:lnSpc>
              <a:buFont typeface="Times" pitchFamily="18" charset="0"/>
              <a:buChar char="−"/>
            </a:pPr>
            <a:r>
              <a:rPr lang="en-GB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no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image will be formed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because the rays of light will be reflected parallel to the principal axis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4503337"/>
            <a:ext cx="32194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16496" y="6381328"/>
            <a:ext cx="612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image is formed if </a:t>
            </a:r>
            <a:r>
              <a:rPr lang="en-US" dirty="0" smtClean="0"/>
              <a:t>the object </a:t>
            </a:r>
            <a:r>
              <a:rPr lang="en-US" dirty="0"/>
              <a:t>is located at the focal point.</a:t>
            </a:r>
            <a:endParaRPr lang="en-GB" dirty="0"/>
          </a:p>
        </p:txBody>
      </p:sp>
      <p:sp>
        <p:nvSpPr>
          <p:cNvPr id="6" name="مستطيل 5"/>
          <p:cNvSpPr/>
          <p:nvPr/>
        </p:nvSpPr>
        <p:spPr>
          <a:xfrm>
            <a:off x="6321152" y="4797152"/>
            <a:ext cx="3045246" cy="1107996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buClr>
                <a:srgbClr val="FECB00"/>
              </a:buClr>
            </a:pPr>
            <a:r>
              <a:rPr lang="en-US" sz="2200" b="1" dirty="0">
                <a:latin typeface="Times" pitchFamily="18" charset="0"/>
                <a:cs typeface="Times" pitchFamily="18" charset="0"/>
              </a:rPr>
              <a:t>Concave mirrors 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can produce </a:t>
            </a:r>
            <a:r>
              <a:rPr lang="en-US" sz="2200" b="1" dirty="0">
                <a:latin typeface="Times" pitchFamily="18" charset="0"/>
                <a:cs typeface="Times" pitchFamily="18" charset="0"/>
              </a:rPr>
              <a:t>both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real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virtual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images.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u="sng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Convex </a:t>
            </a:r>
            <a:r>
              <a:rPr lang="en-GB" sz="3000" b="1" u="sng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Mirrors</a:t>
            </a:r>
            <a:r>
              <a:rPr lang="en-GB" sz="30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3000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(Diverging Mirrors)</a:t>
            </a:r>
            <a:r>
              <a:rPr lang="en-GB" sz="30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 </a:t>
            </a:r>
            <a:endParaRPr lang="en-GB" sz="3000" b="1" dirty="0">
              <a:solidFill>
                <a:srgbClr val="004C2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472" y="1196752"/>
            <a:ext cx="95050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latin typeface="Times" pitchFamily="18" charset="0"/>
                <a:ea typeface="Times New Roman" pitchFamily="18" charset="0"/>
                <a:cs typeface="Times" pitchFamily="18" charset="0"/>
              </a:rPr>
              <a:t>The </a:t>
            </a:r>
            <a:r>
              <a:rPr lang="en-US" sz="2500" dirty="0">
                <a:latin typeface="Times" pitchFamily="18" charset="0"/>
                <a:ea typeface="Times New Roman" pitchFamily="18" charset="0"/>
                <a:cs typeface="Times" pitchFamily="18" charset="0"/>
              </a:rPr>
              <a:t>image is </a:t>
            </a:r>
            <a:r>
              <a:rPr lang="en-US" sz="2500" b="1" u="sng" dirty="0">
                <a:latin typeface="Times" pitchFamily="18" charset="0"/>
                <a:ea typeface="Times New Roman" pitchFamily="18" charset="0"/>
                <a:cs typeface="Times" pitchFamily="18" charset="0"/>
              </a:rPr>
              <a:t>always</a:t>
            </a:r>
            <a:r>
              <a:rPr lang="en-US" sz="2500" dirty="0">
                <a:latin typeface="Times" pitchFamily="18" charset="0"/>
                <a:ea typeface="Times New Roman" pitchFamily="18" charset="0"/>
                <a:cs typeface="Times" pitchFamily="18" charset="0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virtual</a:t>
            </a:r>
            <a:r>
              <a:rPr lang="en-US" sz="2500" dirty="0">
                <a:latin typeface="Times" pitchFamily="18" charset="0"/>
                <a:ea typeface="Times New Roman" pitchFamily="18" charset="0"/>
                <a:cs typeface="Times" pitchFamily="18" charset="0"/>
              </a:rPr>
              <a:t>, </a:t>
            </a:r>
            <a:r>
              <a:rPr lang="en-US" sz="2500" b="1" dirty="0" smtClean="0">
                <a:solidFill>
                  <a:srgbClr val="C00000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erect</a:t>
            </a:r>
            <a:r>
              <a:rPr lang="en-US" sz="2500" dirty="0" smtClean="0">
                <a:latin typeface="Times" pitchFamily="18" charset="0"/>
                <a:ea typeface="Times New Roman" pitchFamily="18" charset="0"/>
                <a:cs typeface="Times" pitchFamily="18" charset="0"/>
              </a:rPr>
              <a:t>, </a:t>
            </a:r>
            <a:r>
              <a:rPr lang="en-US" sz="2500" dirty="0">
                <a:latin typeface="Times" pitchFamily="18" charset="0"/>
                <a:ea typeface="Times New Roman" pitchFamily="18" charset="0"/>
                <a:cs typeface="Times" pitchFamily="18" charset="0"/>
              </a:rPr>
              <a:t>and </a:t>
            </a:r>
            <a:r>
              <a:rPr lang="en-US" sz="2500" b="1" dirty="0">
                <a:solidFill>
                  <a:srgbClr val="C00000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smaller</a:t>
            </a:r>
            <a:r>
              <a:rPr lang="en-US" sz="2500" dirty="0">
                <a:latin typeface="Times" pitchFamily="18" charset="0"/>
                <a:ea typeface="Times New Roman" pitchFamily="18" charset="0"/>
                <a:cs typeface="Times" pitchFamily="18" charset="0"/>
              </a:rPr>
              <a:t> than the </a:t>
            </a:r>
            <a:r>
              <a:rPr lang="en-US" sz="2500" dirty="0" smtClean="0">
                <a:latin typeface="Times" pitchFamily="18" charset="0"/>
                <a:ea typeface="Times New Roman" pitchFamily="18" charset="0"/>
                <a:cs typeface="Times" pitchFamily="18" charset="0"/>
              </a:rPr>
              <a:t>object </a:t>
            </a:r>
            <a:r>
              <a:rPr lang="en-US" sz="2500" dirty="0">
                <a:latin typeface="Times" pitchFamily="18" charset="0"/>
                <a:ea typeface="Times New Roman" pitchFamily="18" charset="0"/>
                <a:cs typeface="Times" pitchFamily="18" charset="0"/>
              </a:rPr>
              <a:t>(diminished</a:t>
            </a:r>
            <a:r>
              <a:rPr lang="en-US" sz="2500" dirty="0" smtClean="0">
                <a:latin typeface="Times" pitchFamily="18" charset="0"/>
                <a:ea typeface="Times New Roman" pitchFamily="18" charset="0"/>
                <a:cs typeface="Times" pitchFamily="18" charset="0"/>
              </a:rPr>
              <a:t>). </a:t>
            </a:r>
            <a:endParaRPr lang="en-GB" sz="2500" dirty="0">
              <a:latin typeface="Times" pitchFamily="18" charset="0"/>
              <a:ea typeface="Times New Roman" pitchFamily="18" charset="0"/>
              <a:cs typeface="Times" pitchFamily="18" charset="0"/>
            </a:endParaRP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2276872"/>
            <a:ext cx="424847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2596001" y="4642998"/>
            <a:ext cx="377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" pitchFamily="18" charset="0"/>
                <a:cs typeface="Times" pitchFamily="18" charset="0"/>
              </a:rPr>
              <a:t>Formation of images in convex mirrors</a:t>
            </a:r>
          </a:p>
        </p:txBody>
      </p:sp>
    </p:spTree>
    <p:extLst>
      <p:ext uri="{BB962C8B-B14F-4D97-AF65-F5344CB8AC3E}">
        <p14:creationId xmlns:p14="http://schemas.microsoft.com/office/powerpoint/2010/main" val="27040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72" y="1124744"/>
            <a:ext cx="940655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080" y="692696"/>
            <a:ext cx="4063127" cy="29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188640"/>
            <a:ext cx="5184576" cy="58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576" y="980728"/>
            <a:ext cx="2736304" cy="14213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759" y="2492896"/>
            <a:ext cx="4663249" cy="11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4131" y="4725144"/>
            <a:ext cx="2723918" cy="10747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7247" y="4630489"/>
            <a:ext cx="2852297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2008" y="3739679"/>
            <a:ext cx="668119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Times" pitchFamily="18" charset="0"/>
                <a:cs typeface="Times" pitchFamily="18" charset="0"/>
              </a:rPr>
              <a:t>the distance to a </a:t>
            </a:r>
            <a:r>
              <a:rPr lang="en-US" sz="2200" b="1" dirty="0">
                <a:latin typeface="Times" pitchFamily="18" charset="0"/>
                <a:cs typeface="Times" pitchFamily="18" charset="0"/>
              </a:rPr>
              <a:t>virtual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image is always </a:t>
            </a:r>
            <a:r>
              <a:rPr lang="en-US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negative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; </a:t>
            </a:r>
            <a:endParaRPr lang="en-US" sz="22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200" b="1" dirty="0">
                <a:latin typeface="Times" pitchFamily="18" charset="0"/>
                <a:cs typeface="Times" pitchFamily="18" charset="0"/>
              </a:rPr>
              <a:t>focal length 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of a </a:t>
            </a:r>
            <a:r>
              <a:rPr lang="en-US" sz="2200" b="1" dirty="0" smtClean="0">
                <a:latin typeface="Times" pitchFamily="18" charset="0"/>
                <a:cs typeface="Times" pitchFamily="18" charset="0"/>
              </a:rPr>
              <a:t>convex mirror 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is also </a:t>
            </a:r>
            <a:r>
              <a:rPr lang="en-US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negative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. </a:t>
            </a:r>
            <a:endParaRPr lang="en-GB" sz="22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0081" y="5896675"/>
            <a:ext cx="693716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Times" pitchFamily="18" charset="0"/>
                <a:cs typeface="Times" pitchFamily="18" charset="0"/>
              </a:rPr>
              <a:t>An </a:t>
            </a:r>
            <a:r>
              <a:rPr lang="en-US" sz="2200" b="1" dirty="0">
                <a:latin typeface="Times" pitchFamily="18" charset="0"/>
                <a:cs typeface="Times" pitchFamily="18" charset="0"/>
              </a:rPr>
              <a:t>inverted </a:t>
            </a:r>
            <a:r>
              <a:rPr lang="en-US" sz="2200" b="1" dirty="0" smtClean="0">
                <a:latin typeface="Times" pitchFamily="18" charset="0"/>
                <a:cs typeface="Times" pitchFamily="18" charset="0"/>
              </a:rPr>
              <a:t>image (real)  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has a </a:t>
            </a:r>
            <a:r>
              <a:rPr lang="en-US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negative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magnification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Times" pitchFamily="18" charset="0"/>
                <a:cs typeface="Times" pitchFamily="18" charset="0"/>
              </a:rPr>
              <a:t>An </a:t>
            </a:r>
            <a:r>
              <a:rPr lang="en-US" sz="2200" b="1" dirty="0" smtClean="0">
                <a:latin typeface="Times" pitchFamily="18" charset="0"/>
                <a:cs typeface="Times" pitchFamily="18" charset="0"/>
              </a:rPr>
              <a:t>erect </a:t>
            </a:r>
            <a:r>
              <a:rPr lang="en-GB" sz="2200" b="1" dirty="0" smtClean="0">
                <a:latin typeface="Times" pitchFamily="18" charset="0"/>
                <a:cs typeface="Times" pitchFamily="18" charset="0"/>
              </a:rPr>
              <a:t>image (virtual) 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has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a 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positive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magnification.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1" y="82699"/>
            <a:ext cx="7515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7" y="1869901"/>
            <a:ext cx="67532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689" y="1556792"/>
            <a:ext cx="29007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5385048" y="4341638"/>
            <a:ext cx="4397415" cy="1446550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200" dirty="0">
                <a:latin typeface="Times" pitchFamily="18" charset="0"/>
                <a:cs typeface="Times" pitchFamily="18" charset="0"/>
              </a:rPr>
              <a:t>Remember that </a:t>
            </a:r>
            <a:endParaRPr lang="en-US" sz="22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22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</a:t>
            </a:r>
            <a:r>
              <a:rPr lang="en-US" sz="22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200" b="1" i="1" dirty="0" err="1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s</a:t>
            </a:r>
            <a:r>
              <a:rPr lang="en-US" sz="2200" b="1" i="1" baseline="-25000" dirty="0" err="1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</a:t>
            </a:r>
            <a:r>
              <a:rPr lang="en-US" sz="22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may be </a:t>
            </a:r>
            <a:r>
              <a:rPr lang="en-US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negative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200" b="1" dirty="0">
                <a:latin typeface="Times" pitchFamily="18" charset="0"/>
                <a:cs typeface="Times" pitchFamily="18" charset="0"/>
              </a:rPr>
              <a:t>only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when forming virtual images 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and/or </a:t>
            </a:r>
            <a:r>
              <a:rPr lang="en-GB" sz="2200" dirty="0" smtClean="0">
                <a:latin typeface="Times" pitchFamily="18" charset="0"/>
                <a:cs typeface="Times" pitchFamily="18" charset="0"/>
              </a:rPr>
              <a:t>using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convex mirrors.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8504" y="310297"/>
            <a:ext cx="8712968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500" dirty="0">
                <a:latin typeface="Times" pitchFamily="18" charset="0"/>
                <a:cs typeface="Times" pitchFamily="18" charset="0"/>
              </a:rPr>
              <a:t>An object and its image in a concave mirror are the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same height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, yet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inverted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, when the object is 20.0 cm from the mirror. What is the focal length of the mirror</a:t>
            </a:r>
            <a:r>
              <a:rPr lang="en-GB" sz="2500" dirty="0" smtClean="0">
                <a:latin typeface="Times" pitchFamily="18" charset="0"/>
                <a:cs typeface="Times" pitchFamily="18" charset="0"/>
              </a:rPr>
              <a:t>? </a:t>
            </a:r>
            <a:endParaRPr lang="en-GB" sz="2500" b="1" dirty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92960" y="1052736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Ans. </a:t>
            </a:r>
            <a:r>
              <a:rPr lang="en-GB" sz="2400" b="1" i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= 10.0 cm</a:t>
            </a:r>
          </a:p>
        </p:txBody>
      </p:sp>
    </p:spTree>
    <p:extLst>
      <p:ext uri="{BB962C8B-B14F-4D97-AF65-F5344CB8AC3E}">
        <p14:creationId xmlns:p14="http://schemas.microsoft.com/office/powerpoint/2010/main" val="27026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0472" y="404664"/>
            <a:ext cx="9217024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500" dirty="0">
                <a:latin typeface="Times" pitchFamily="18" charset="0"/>
                <a:cs typeface="Times" pitchFamily="18" charset="0"/>
              </a:rPr>
              <a:t>An object 30.0 cm tall is located 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10.5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cm from a concave mirror with focal 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length </a:t>
            </a:r>
            <a:r>
              <a:rPr lang="en-US" sz="2500" b="1" dirty="0" smtClean="0">
                <a:latin typeface="Times" pitchFamily="18" charset="0"/>
                <a:cs typeface="Times" pitchFamily="18" charset="0"/>
              </a:rPr>
              <a:t>16.0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cm. (a) Where is the image located? (b) How high is it?</a:t>
            </a:r>
            <a:endParaRPr lang="en-GB" sz="25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48543" y="1259451"/>
            <a:ext cx="33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Ans. </a:t>
            </a:r>
            <a:r>
              <a:rPr lang="en-US" b="1" dirty="0" err="1" smtClean="0">
                <a:solidFill>
                  <a:srgbClr val="C00000"/>
                </a:solidFill>
              </a:rPr>
              <a:t>s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 -30.5 cm;       h</a:t>
            </a:r>
            <a:r>
              <a:rPr lang="en-US" b="1" baseline="-25000" dirty="0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= 87.1cm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8640"/>
            <a:ext cx="89154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Refraction</a:t>
            </a:r>
          </a:p>
        </p:txBody>
      </p:sp>
      <p:pic>
        <p:nvPicPr>
          <p:cNvPr id="272391" name="Picture 7" descr="28_14_Figure"/>
          <p:cNvPicPr>
            <a:picLocks noChangeAspect="1" noChangeArrowheads="1"/>
          </p:cNvPicPr>
          <p:nvPr/>
        </p:nvPicPr>
        <p:blipFill>
          <a:blip r:embed="rId2" cstate="print"/>
          <a:srcRect b="2460"/>
          <a:stretch>
            <a:fillRect/>
          </a:stretch>
        </p:blipFill>
        <p:spPr bwMode="auto">
          <a:xfrm>
            <a:off x="5817096" y="4054090"/>
            <a:ext cx="3380978" cy="2752463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344488" y="764704"/>
            <a:ext cx="9289032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>
                <a:latin typeface="Times" pitchFamily="18" charset="0"/>
                <a:cs typeface="Times" pitchFamily="18" charset="0"/>
              </a:rPr>
              <a:t>Optical density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is a property of a transparent material that is a measure of the speed of light through the given material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Times" panose="02020603050405020304" pitchFamily="18" charset="0"/>
              <a:buChar char="̶"/>
            </a:pP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speed of light </a:t>
            </a:r>
            <a:r>
              <a:rPr lang="nl-NL" sz="2400" dirty="0">
                <a:latin typeface="Times" panose="02020603050405020304" pitchFamily="18" charset="0"/>
                <a:cs typeface="Times" panose="02020603050405020304" pitchFamily="18" charset="0"/>
              </a:rPr>
              <a:t>is different in different </a:t>
            </a:r>
            <a:r>
              <a:rPr lang="nl-N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media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Refraction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is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the bending of light as it passes at an angle from one medium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to another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of different optical density.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C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aused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by change in speed of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light</a:t>
            </a:r>
            <a:endParaRPr lang="en-US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22271" y="4941168"/>
            <a:ext cx="3917042" cy="1717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Water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is optically </a:t>
            </a:r>
            <a:r>
              <a:rPr lang="en-US" sz="2200" b="1" u="sng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denser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than </a:t>
            </a:r>
            <a:r>
              <a:rPr lang="en-US" sz="22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air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and  the </a:t>
            </a:r>
            <a:r>
              <a:rPr lang="en-US" sz="22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speed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of light in </a:t>
            </a:r>
            <a:r>
              <a:rPr lang="en-US" sz="22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water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is </a:t>
            </a:r>
            <a:r>
              <a:rPr lang="en-US" sz="22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less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 than the speed of light in </a:t>
            </a:r>
            <a:r>
              <a:rPr lang="en-US" sz="22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air</a:t>
            </a:r>
            <a:r>
              <a:rPr lang="en-US" sz="2200" dirty="0">
                <a:latin typeface="Times" pitchFamily="18" charset="0"/>
                <a:cs typeface="Times" pitchFamily="18" charset="0"/>
              </a:rPr>
              <a:t>.</a:t>
            </a:r>
            <a:endParaRPr lang="en-GB" sz="22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844824"/>
            <a:ext cx="7098232" cy="4905643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8464" y="116632"/>
            <a:ext cx="9777536" cy="198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250" dirty="0" smtClean="0">
                <a:latin typeface="Times" pitchFamily="18" charset="0"/>
                <a:cs typeface="Times" pitchFamily="18" charset="0"/>
              </a:rPr>
              <a:t>When </a:t>
            </a:r>
            <a:r>
              <a:rPr lang="en-GB" sz="2250" dirty="0">
                <a:latin typeface="Times" pitchFamily="18" charset="0"/>
                <a:cs typeface="Times" pitchFamily="18" charset="0"/>
              </a:rPr>
              <a:t>passing from one medium to another </a:t>
            </a:r>
            <a:r>
              <a:rPr lang="en-GB" sz="2250" b="1" dirty="0">
                <a:latin typeface="Times" pitchFamily="18" charset="0"/>
                <a:cs typeface="Times" pitchFamily="18" charset="0"/>
              </a:rPr>
              <a:t>perpendicular</a:t>
            </a:r>
            <a:r>
              <a:rPr lang="en-GB" sz="2250" dirty="0">
                <a:latin typeface="Times" pitchFamily="18" charset="0"/>
                <a:cs typeface="Times" pitchFamily="18" charset="0"/>
              </a:rPr>
              <a:t> to the surface (called the </a:t>
            </a:r>
            <a:r>
              <a:rPr lang="en-GB" sz="2250" i="1" dirty="0">
                <a:latin typeface="Times" pitchFamily="18" charset="0"/>
                <a:cs typeface="Times" pitchFamily="18" charset="0"/>
              </a:rPr>
              <a:t>interface</a:t>
            </a:r>
            <a:r>
              <a:rPr lang="en-GB" sz="2250" dirty="0">
                <a:latin typeface="Times" pitchFamily="18" charset="0"/>
                <a:cs typeface="Times" pitchFamily="18" charset="0"/>
              </a:rPr>
              <a:t>), </a:t>
            </a:r>
            <a:r>
              <a:rPr lang="en-GB" sz="2250" b="1" dirty="0">
                <a:latin typeface="Times" pitchFamily="18" charset="0"/>
                <a:cs typeface="Times" pitchFamily="18" charset="0"/>
              </a:rPr>
              <a:t>the wave is not bent</a:t>
            </a:r>
            <a:r>
              <a:rPr lang="en-GB" sz="2250" dirty="0">
                <a:latin typeface="Times" pitchFamily="18" charset="0"/>
                <a:cs typeface="Times" pitchFamily="18" charset="0"/>
              </a:rPr>
              <a:t>, although the speed of the wave is slowed</a:t>
            </a:r>
            <a:r>
              <a:rPr lang="en-GB" sz="225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50" dirty="0">
                <a:latin typeface="Times" pitchFamily="18" charset="0"/>
                <a:cs typeface="Times" pitchFamily="18" charset="0"/>
              </a:rPr>
              <a:t>The wave bends when all </a:t>
            </a:r>
            <a:r>
              <a:rPr lang="en-US" sz="2250" dirty="0" smtClean="0">
                <a:latin typeface="Times" pitchFamily="18" charset="0"/>
                <a:cs typeface="Times" pitchFamily="18" charset="0"/>
              </a:rPr>
              <a:t>parts of </a:t>
            </a:r>
            <a:r>
              <a:rPr lang="en-US" sz="2250" dirty="0">
                <a:latin typeface="Times" pitchFamily="18" charset="0"/>
                <a:cs typeface="Times" pitchFamily="18" charset="0"/>
              </a:rPr>
              <a:t>the wave do not strike the glass at the same time. It also bends when leaving the glass.</a:t>
            </a:r>
            <a:endParaRPr lang="ar-SA" sz="2250" dirty="0">
              <a:latin typeface="Times" pitchFamily="18" charset="0"/>
              <a:cs typeface="Times" pitchFamily="18" charset="0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en-GB" sz="22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Refraction</a:t>
            </a:r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2636912"/>
            <a:ext cx="5184576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416496" y="1183184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latin typeface="Times" pitchFamily="18" charset="0"/>
                <a:cs typeface="Times" pitchFamily="18" charset="0"/>
              </a:rPr>
              <a:t>Refraction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of light makes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objects under water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appear to be </a:t>
            </a:r>
            <a:r>
              <a:rPr lang="en-GB" sz="24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closer to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64807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635"/>
                </a:solidFill>
                <a:latin typeface="Times" pitchFamily="18" charset="0"/>
                <a:cs typeface="Times" pitchFamily="18" charset="0"/>
              </a:rPr>
              <a:t>Mirage</a:t>
            </a:r>
            <a:endParaRPr lang="en-GB" sz="3200" b="1" dirty="0">
              <a:solidFill>
                <a:srgbClr val="007635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064" y="476672"/>
            <a:ext cx="9347448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GB" sz="2500" dirty="0">
                <a:latin typeface="Times" pitchFamily="18" charset="0"/>
                <a:cs typeface="Times" pitchFamily="18" charset="0"/>
              </a:rPr>
              <a:t>A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mirage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is a good example of </a:t>
            </a:r>
            <a:r>
              <a:rPr lang="en-GB" sz="25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refraction</a:t>
            </a:r>
          </a:p>
          <a:p>
            <a:pPr algn="just">
              <a:lnSpc>
                <a:spcPct val="120000"/>
              </a:lnSpc>
            </a:pPr>
            <a:r>
              <a:rPr lang="en-GB" sz="2500" dirty="0">
                <a:latin typeface="Times" pitchFamily="18" charset="0"/>
                <a:cs typeface="Times" pitchFamily="18" charset="0"/>
              </a:rPr>
              <a:t>Light travels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faster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through the very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hot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and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less dense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air near a warm surface such as the ground on a hot day than through the cooler air above it. </a:t>
            </a:r>
            <a:endParaRPr lang="en-GB" sz="2500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2500" dirty="0" smtClean="0">
                <a:latin typeface="Times" pitchFamily="18" charset="0"/>
                <a:cs typeface="Times" pitchFamily="18" charset="0"/>
              </a:rPr>
              <a:t>As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a result, the image appears to the observer to shimmer as if it had been reflected from the surface of water. </a:t>
            </a:r>
            <a:endParaRPr lang="en-GB" sz="2500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2500" b="1" dirty="0" smtClean="0">
                <a:latin typeface="Times" pitchFamily="18" charset="0"/>
                <a:cs typeface="Times" pitchFamily="18" charset="0"/>
              </a:rPr>
              <a:t>It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is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not reflected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however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, but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refracted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, forming an image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3998925"/>
            <a:ext cx="5904656" cy="27969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31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4624"/>
            <a:ext cx="8915400" cy="7060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Refraction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38116" y="716253"/>
            <a:ext cx="9577064" cy="3453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400" b="1" dirty="0">
                <a:latin typeface="Times" pitchFamily="18" charset="0"/>
                <a:cs typeface="Times" pitchFamily="18" charset="0"/>
              </a:rPr>
              <a:t>LAW OF REFRACTION</a:t>
            </a:r>
            <a:endParaRPr lang="en-GB" sz="2400" dirty="0">
              <a:latin typeface="Times" pitchFamily="18" charset="0"/>
              <a:cs typeface="Times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When a beam of light passes at an angle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from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a medium of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lower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optical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density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to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a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denser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medium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(like from air to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water)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the light is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bent toward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the normal.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When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a beam of light passes at an angle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from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a medium of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greater optical density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to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one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less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dense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(like from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water to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air)</a:t>
            </a:r>
            <a:r>
              <a:rPr lang="en-US" sz="2400" dirty="0"/>
              <a:t>,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the light is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bent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away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from the normal.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4158877"/>
            <a:ext cx="2232248" cy="26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28464" y="4200353"/>
            <a:ext cx="6337985" cy="2613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sz="2100" dirty="0">
                <a:latin typeface="Times" pitchFamily="18" charset="0"/>
                <a:cs typeface="Times" pitchFamily="18" charset="0"/>
              </a:rPr>
              <a:t>When </a:t>
            </a:r>
            <a:r>
              <a:rPr lang="en-US" sz="21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light slows down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dirty="0">
                <a:latin typeface="Times" pitchFamily="18" charset="0"/>
                <a:cs typeface="Times" pitchFamily="18" charset="0"/>
              </a:rPr>
              <a:t>in going from one medium to another, like going from 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air to water</a:t>
            </a:r>
            <a:r>
              <a:rPr lang="en-US" sz="21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1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it refracts toward the normal</a:t>
            </a:r>
            <a:r>
              <a:rPr lang="en-US" sz="2100" dirty="0">
                <a:latin typeface="Times" pitchFamily="18" charset="0"/>
                <a:cs typeface="Times" pitchFamily="18" charset="0"/>
              </a:rPr>
              <a:t>. 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sz="2100" dirty="0">
                <a:latin typeface="Times" pitchFamily="18" charset="0"/>
                <a:cs typeface="Times" pitchFamily="18" charset="0"/>
              </a:rPr>
              <a:t>When </a:t>
            </a:r>
            <a:r>
              <a:rPr lang="en-US" sz="21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it speeds up </a:t>
            </a:r>
            <a:r>
              <a:rPr lang="en-US" sz="2100" dirty="0">
                <a:latin typeface="Times" pitchFamily="18" charset="0"/>
                <a:cs typeface="Times" pitchFamily="18" charset="0"/>
              </a:rPr>
              <a:t>in traveling from one medium to another, like going from 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water to air</a:t>
            </a:r>
            <a:r>
              <a:rPr lang="en-US" sz="21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1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it refracts away from the normal</a:t>
            </a:r>
            <a:r>
              <a:rPr lang="en-US" sz="2100" dirty="0">
                <a:latin typeface="Times" pitchFamily="18" charset="0"/>
                <a:cs typeface="Times" pitchFamily="18" charset="0"/>
              </a:rPr>
              <a:t>. </a:t>
            </a:r>
            <a:endParaRPr lang="en-GB" sz="21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4488" y="548680"/>
            <a:ext cx="891540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700" b="1" dirty="0" smtClean="0">
                <a:latin typeface="Times" pitchFamily="18" charset="0"/>
                <a:cs typeface="Times" pitchFamily="18" charset="0"/>
              </a:rPr>
              <a:t>Refractive index:</a:t>
            </a:r>
          </a:p>
          <a:p>
            <a:pPr>
              <a:buFontTx/>
              <a:buNone/>
            </a:pPr>
            <a:r>
              <a:rPr lang="en-US" sz="2500" dirty="0" smtClean="0">
                <a:latin typeface="Times" pitchFamily="18" charset="0"/>
                <a:cs typeface="Times" pitchFamily="18" charset="0"/>
              </a:rPr>
              <a:t>Index of refraction, </a:t>
            </a:r>
            <a:r>
              <a:rPr lang="en-US" sz="2500" i="1" dirty="0" smtClean="0">
                <a:latin typeface="Times" pitchFamily="18" charset="0"/>
                <a:cs typeface="Times" pitchFamily="18" charset="0"/>
              </a:rPr>
              <a:t>n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, of a material</a:t>
            </a:r>
          </a:p>
          <a:p>
            <a:r>
              <a:rPr lang="en-US" sz="2500" dirty="0" smtClean="0">
                <a:latin typeface="Times" pitchFamily="18" charset="0"/>
                <a:cs typeface="Times" pitchFamily="18" charset="0"/>
              </a:rPr>
              <a:t>indicates how much the speed of light differs from its speed in a vacuum.</a:t>
            </a:r>
          </a:p>
          <a:p>
            <a:r>
              <a:rPr lang="en-US" sz="2500" dirty="0" smtClean="0">
                <a:latin typeface="Times" pitchFamily="18" charset="0"/>
                <a:cs typeface="Times" pitchFamily="18" charset="0"/>
              </a:rPr>
              <a:t>indicates the extent of bending of rays.</a:t>
            </a:r>
          </a:p>
          <a:p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endParaRPr lang="en-US" sz="2500" dirty="0">
              <a:latin typeface="Times" pitchFamily="18" charset="0"/>
              <a:cs typeface="Times" pitchFamily="18" charset="0"/>
            </a:endParaRPr>
          </a:p>
          <a:p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sz="2500" dirty="0">
              <a:latin typeface="Times" pitchFamily="18" charset="0"/>
              <a:cs typeface="Times" pitchFamily="18" charset="0"/>
            </a:endParaRPr>
          </a:p>
          <a:p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2500" dirty="0" smtClean="0">
                <a:latin typeface="Times" pitchFamily="18" charset="0"/>
                <a:cs typeface="Times" pitchFamily="18" charset="0"/>
              </a:rPr>
              <a:t>ratio of speed of light in a vacuum to the speed in a material.</a:t>
            </a:r>
          </a:p>
        </p:txBody>
      </p:sp>
      <p:pic>
        <p:nvPicPr>
          <p:cNvPr id="5" name="Picture 5" descr="FG26_21-02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1" b="33000"/>
          <a:stretch>
            <a:fillRect/>
          </a:stretch>
        </p:blipFill>
        <p:spPr bwMode="auto">
          <a:xfrm>
            <a:off x="624532" y="2857351"/>
            <a:ext cx="82169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97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40" y="1556792"/>
            <a:ext cx="9489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new theory for the nature of light: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light is an oscillating disturbance of an electric field and a corresponding magnetic field </a:t>
            </a:r>
          </a:p>
          <a:p>
            <a:r>
              <a:rPr lang="en-US" sz="2400" b="1" i="1" dirty="0" smtClean="0">
                <a:solidFill>
                  <a:schemeClr val="accent1"/>
                </a:solidFill>
                <a:sym typeface="Symbol"/>
              </a:rPr>
              <a:t> Light  Electromagnetic wave</a:t>
            </a:r>
            <a:r>
              <a:rPr lang="en-US" sz="2400" b="1" dirty="0" smtClean="0">
                <a:solidFill>
                  <a:schemeClr val="accent1"/>
                </a:solidFill>
              </a:rPr>
              <a:t>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 t="10269"/>
          <a:stretch>
            <a:fillRect/>
          </a:stretch>
        </p:blipFill>
        <p:spPr bwMode="auto">
          <a:xfrm>
            <a:off x="1064568" y="3284984"/>
            <a:ext cx="7842180" cy="2516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5950703"/>
            <a:ext cx="9057456" cy="7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641" y="72189"/>
            <a:ext cx="4241875" cy="6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44488" y="764704"/>
            <a:ext cx="934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latin typeface="Times" pitchFamily="18" charset="0"/>
                <a:cs typeface="Times" pitchFamily="18" charset="0"/>
              </a:rPr>
              <a:t>Light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may be defined as radiant energy that can be seen by the human eye.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Refraction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068" y="836713"/>
            <a:ext cx="5897860" cy="51211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Refractive index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(continued):</a:t>
            </a:r>
          </a:p>
          <a:p>
            <a:r>
              <a:rPr lang="en-US" sz="2400" dirty="0" smtClean="0">
                <a:latin typeface="Times" pitchFamily="18" charset="0"/>
                <a:cs typeface="Times" pitchFamily="18" charset="0"/>
              </a:rPr>
              <a:t>In equation form: </a:t>
            </a:r>
          </a:p>
          <a:p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2400" dirty="0" smtClean="0">
                <a:latin typeface="Times" pitchFamily="18" charset="0"/>
                <a:cs typeface="Times" pitchFamily="18" charset="0"/>
              </a:rPr>
              <a:t>Medium with a high index means high bending effect and greatest slowing of light.</a:t>
            </a:r>
          </a:p>
          <a:p>
            <a:r>
              <a:rPr lang="en-GB" sz="2600" dirty="0">
                <a:latin typeface="Times" pitchFamily="18" charset="0"/>
                <a:cs typeface="Times" pitchFamily="18" charset="0"/>
              </a:rPr>
              <a:t>Light always travels more slowly in a material than in vacuum</a:t>
            </a:r>
            <a:r>
              <a:rPr lang="en-GB" sz="2600" dirty="0" smtClean="0">
                <a:latin typeface="Times" pitchFamily="18" charset="0"/>
                <a:cs typeface="Times" pitchFamily="18" charset="0"/>
              </a:rPr>
              <a:t>,              </a:t>
            </a:r>
            <a:r>
              <a:rPr lang="en-GB" sz="2600" b="1" dirty="0" smtClean="0">
                <a:latin typeface="Times" pitchFamily="18" charset="0"/>
                <a:cs typeface="Times" pitchFamily="18" charset="0"/>
              </a:rPr>
              <a:t>n &gt; 1</a:t>
            </a:r>
          </a:p>
          <a:p>
            <a:r>
              <a:rPr lang="en-GB" sz="2600" b="1" dirty="0" smtClean="0">
                <a:latin typeface="Times" pitchFamily="18" charset="0"/>
                <a:cs typeface="Times" pitchFamily="18" charset="0"/>
              </a:rPr>
              <a:t>For </a:t>
            </a:r>
            <a:r>
              <a:rPr lang="en-GB" sz="2600" b="1" dirty="0">
                <a:latin typeface="Times" pitchFamily="18" charset="0"/>
                <a:cs typeface="Times" pitchFamily="18" charset="0"/>
              </a:rPr>
              <a:t>vacuum, n = 1</a:t>
            </a:r>
            <a:r>
              <a:rPr lang="en-GB" sz="26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GB" sz="2800" b="1" i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Snell's law</a:t>
            </a:r>
            <a:endParaRPr lang="en-GB" sz="2600" dirty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  <a:p>
            <a:endParaRPr lang="en-US" sz="2400" dirty="0" smtClean="0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1065759" y="1844824"/>
            <a:ext cx="4607321" cy="976313"/>
            <a:chOff x="1065759" y="1844824"/>
            <a:chExt cx="4607321" cy="976313"/>
          </a:xfrm>
        </p:grpSpPr>
        <p:sp>
          <p:nvSpPr>
            <p:cNvPr id="237573" name="Text Box 5"/>
            <p:cNvSpPr txBox="1">
              <a:spLocks noChangeArrowheads="1"/>
            </p:cNvSpPr>
            <p:nvPr/>
          </p:nvSpPr>
          <p:spPr bwMode="auto">
            <a:xfrm>
              <a:off x="1065759" y="1990874"/>
              <a:ext cx="78594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latin typeface="Times" pitchFamily="18" charset="0"/>
                  <a:cs typeface="Times" pitchFamily="18" charset="0"/>
                </a:rPr>
                <a:t>n = </a:t>
              </a:r>
            </a:p>
          </p:txBody>
        </p:sp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1825907" y="1844824"/>
              <a:ext cx="322976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Times" pitchFamily="18" charset="0"/>
                  <a:cs typeface="Times" pitchFamily="18" charset="0"/>
                </a:rPr>
                <a:t>speed of light in vacuum</a:t>
              </a:r>
            </a:p>
          </p:txBody>
        </p:sp>
        <p:sp>
          <p:nvSpPr>
            <p:cNvPr id="237575" name="Line 7"/>
            <p:cNvSpPr>
              <a:spLocks noChangeShapeType="1"/>
            </p:cNvSpPr>
            <p:nvPr/>
          </p:nvSpPr>
          <p:spPr bwMode="auto">
            <a:xfrm>
              <a:off x="1860303" y="2322662"/>
              <a:ext cx="38127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576" name="Text Box 8"/>
            <p:cNvSpPr txBox="1">
              <a:spLocks noChangeArrowheads="1"/>
            </p:cNvSpPr>
            <p:nvPr/>
          </p:nvSpPr>
          <p:spPr bwMode="auto">
            <a:xfrm>
              <a:off x="1837945" y="2359174"/>
              <a:ext cx="3286521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Times" pitchFamily="18" charset="0"/>
                  <a:cs typeface="Times" pitchFamily="18" charset="0"/>
                </a:rPr>
                <a:t>speed of light in material</a:t>
              </a:r>
            </a:p>
          </p:txBody>
        </p:sp>
      </p:grp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136" y="1484784"/>
            <a:ext cx="3530641" cy="471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سهم إلى اليمين 2"/>
          <p:cNvSpPr/>
          <p:nvPr/>
        </p:nvSpPr>
        <p:spPr>
          <a:xfrm>
            <a:off x="4160912" y="4365104"/>
            <a:ext cx="1008112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ستطيل 3"/>
          <p:cNvSpPr/>
          <p:nvPr/>
        </p:nvSpPr>
        <p:spPr>
          <a:xfrm>
            <a:off x="848544" y="5877272"/>
            <a:ext cx="3458002" cy="553998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en-GB" sz="3000" b="1" i="1" dirty="0">
                <a:latin typeface="Times" pitchFamily="18" charset="0"/>
                <a:cs typeface="Times" pitchFamily="18" charset="0"/>
              </a:rPr>
              <a:t>n </a:t>
            </a:r>
            <a:r>
              <a:rPr lang="en-GB" sz="3000" b="1" baseline="-25000" dirty="0">
                <a:latin typeface="Times" pitchFamily="18" charset="0"/>
                <a:cs typeface="Times" pitchFamily="18" charset="0"/>
              </a:rPr>
              <a:t>1</a:t>
            </a:r>
            <a:r>
              <a:rPr lang="en-GB" sz="3000" b="1" dirty="0">
                <a:latin typeface="Times" pitchFamily="18" charset="0"/>
                <a:cs typeface="Times" pitchFamily="18" charset="0"/>
              </a:rPr>
              <a:t> sin i = </a:t>
            </a:r>
            <a:r>
              <a:rPr lang="en-GB" sz="3000" b="1" i="1" dirty="0">
                <a:latin typeface="Times" pitchFamily="18" charset="0"/>
                <a:cs typeface="Times" pitchFamily="18" charset="0"/>
              </a:rPr>
              <a:t>n </a:t>
            </a:r>
            <a:r>
              <a:rPr lang="en-GB" sz="3000" b="1" baseline="-25000" dirty="0">
                <a:latin typeface="Times" pitchFamily="18" charset="0"/>
                <a:cs typeface="Times" pitchFamily="18" charset="0"/>
              </a:rPr>
              <a:t>2</a:t>
            </a:r>
            <a:r>
              <a:rPr lang="en-GB" sz="3000" b="1" dirty="0">
                <a:latin typeface="Times" pitchFamily="18" charset="0"/>
                <a:cs typeface="Times" pitchFamily="18" charset="0"/>
              </a:rPr>
              <a:t> sin 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452438"/>
            <a:ext cx="63722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4624"/>
            <a:ext cx="8915400" cy="634082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Total Internal Reflection (TIR)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692696"/>
            <a:ext cx="9138221" cy="4525963"/>
          </a:xfrm>
        </p:spPr>
        <p:txBody>
          <a:bodyPr>
            <a:noAutofit/>
          </a:bodyPr>
          <a:lstStyle/>
          <a:p>
            <a:r>
              <a:rPr lang="en-GB" sz="2500" dirty="0">
                <a:latin typeface="Times" pitchFamily="18" charset="0"/>
                <a:cs typeface="Times" pitchFamily="18" charset="0"/>
              </a:rPr>
              <a:t>Light propagating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from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a medium with a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higher refractive index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into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one with a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lower index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is bent away from the normal, </a:t>
            </a:r>
            <a:endParaRPr lang="en-GB" sz="2500" dirty="0" smtClean="0">
              <a:latin typeface="Times" pitchFamily="18" charset="0"/>
              <a:cs typeface="Times" pitchFamily="18" charset="0"/>
            </a:endParaRPr>
          </a:p>
          <a:p>
            <a:r>
              <a:rPr lang="en-GB" sz="2500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the angle of refraction is 90</a:t>
            </a:r>
            <a:r>
              <a:rPr lang="en-GB" sz="2500" baseline="30000" dirty="0">
                <a:latin typeface="Times" pitchFamily="18" charset="0"/>
                <a:cs typeface="Times" pitchFamily="18" charset="0"/>
              </a:rPr>
              <a:t>o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or greater, a beam of light does not leave the medium but is reflected inside it. This is called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total internal reflection</a:t>
            </a:r>
            <a:r>
              <a:rPr lang="en-GB" sz="25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r>
              <a:rPr lang="en-GB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Total internal reflection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occurs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when the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angle of incidence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is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greater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than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the critical angle</a:t>
            </a:r>
            <a:r>
              <a:rPr lang="en-GB" sz="2500" dirty="0" smtClean="0">
                <a:latin typeface="Times" pitchFamily="18" charset="0"/>
                <a:cs typeface="Times" pitchFamily="18" charset="0"/>
              </a:rPr>
              <a:t>.</a:t>
            </a:r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20000"/>
              </a:lnSpc>
            </a:pPr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20000"/>
              </a:lnSpc>
            </a:pPr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20000"/>
              </a:lnSpc>
            </a:pPr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500" dirty="0" smtClean="0">
                <a:latin typeface="Times" pitchFamily="18" charset="0"/>
                <a:cs typeface="Times" pitchFamily="18" charset="0"/>
              </a:rPr>
              <a:t/>
            </a:r>
            <a:br>
              <a:rPr lang="en-US" sz="2500" dirty="0" smtClean="0">
                <a:latin typeface="Times" pitchFamily="18" charset="0"/>
                <a:cs typeface="Times" pitchFamily="18" charset="0"/>
              </a:rPr>
            </a:br>
            <a:endParaRPr lang="en-US" sz="2500" dirty="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3555826"/>
            <a:ext cx="55435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Total Internal Reflection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980728"/>
            <a:ext cx="8915400" cy="4525962"/>
          </a:xfrm>
        </p:spPr>
        <p:txBody>
          <a:bodyPr/>
          <a:lstStyle/>
          <a:p>
            <a:r>
              <a:rPr lang="en-GB" sz="2500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critical angle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is the smallest angle of incidence at which </a:t>
            </a:r>
            <a:r>
              <a:rPr lang="en-GB" sz="2500" dirty="0" smtClean="0">
                <a:latin typeface="Times" pitchFamily="18" charset="0"/>
                <a:cs typeface="Times" pitchFamily="18" charset="0"/>
              </a:rPr>
              <a:t>all light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striking the surface is totally internally reflected</a:t>
            </a:r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916832"/>
            <a:ext cx="767021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344488" y="4509120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500" b="1" dirty="0">
                <a:latin typeface="Times" pitchFamily="18" charset="0"/>
                <a:cs typeface="Times" pitchFamily="18" charset="0"/>
              </a:rPr>
              <a:t>Total internal reflection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occurs in materials in which the speed of light is less than the speed of light outside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88886" y="5773991"/>
            <a:ext cx="378805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CCCC"/>
            </a:solidFill>
          </a:ln>
        </p:spPr>
        <p:txBody>
          <a:bodyPr wrap="square" rtlCol="1">
            <a:spAutoFit/>
          </a:bodyPr>
          <a:lstStyle/>
          <a:p>
            <a:pPr algn="just" rtl="0"/>
            <a:r>
              <a:rPr lang="en-US" sz="2400" dirty="0" smtClean="0">
                <a:latin typeface="Times" pitchFamily="18" charset="0"/>
                <a:cs typeface="Times" pitchFamily="18" charset="0"/>
              </a:rPr>
              <a:t>When   :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</a:t>
            </a:r>
            <a:r>
              <a:rPr lang="en-US" sz="2400" b="1" baseline="-25000" dirty="0" smtClean="0">
                <a:latin typeface="Times" pitchFamily="18" charset="0"/>
                <a:cs typeface="Times" pitchFamily="18" charset="0"/>
              </a:rPr>
              <a:t>2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= 1  </a:t>
            </a:r>
          </a:p>
          <a:p>
            <a:pPr algn="just" rtl="0"/>
            <a:r>
              <a:rPr lang="en-US" sz="2400" dirty="0" smtClean="0">
                <a:latin typeface="Times" pitchFamily="18" charset="0"/>
                <a:cs typeface="Times" pitchFamily="18" charset="0"/>
              </a:rPr>
              <a:t>the index refraction of  air    </a:t>
            </a:r>
            <a:endParaRPr lang="ar-SA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سهم إلى اليمين 2"/>
          <p:cNvSpPr/>
          <p:nvPr/>
        </p:nvSpPr>
        <p:spPr>
          <a:xfrm>
            <a:off x="4539637" y="6068240"/>
            <a:ext cx="576064" cy="24020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5738530"/>
            <a:ext cx="1440160" cy="90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528638"/>
            <a:ext cx="89820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Total Internal Reflection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00472" y="1052736"/>
            <a:ext cx="9289032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500" dirty="0">
                <a:latin typeface="Times" pitchFamily="18" charset="0"/>
                <a:cs typeface="Times" pitchFamily="18" charset="0"/>
              </a:rPr>
              <a:t>An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example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of the practical application of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TIR</a:t>
            </a:r>
            <a:r>
              <a:rPr lang="en-GB" sz="2500" dirty="0" smtClean="0">
                <a:latin typeface="Times" pitchFamily="18" charset="0"/>
                <a:cs typeface="Times" pitchFamily="18" charset="0"/>
              </a:rPr>
              <a:t> is </a:t>
            </a:r>
            <a:r>
              <a:rPr lang="en-GB" sz="2500" b="1" dirty="0" err="1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fiber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25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optics</a:t>
            </a:r>
            <a:r>
              <a:rPr lang="en-GB" sz="25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500" dirty="0" smtClean="0">
                <a:latin typeface="Times" pitchFamily="18" charset="0"/>
                <a:cs typeface="Times" pitchFamily="18" charset="0"/>
              </a:rPr>
              <a:t>Light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may be transferred inside flexible glass or plastic </a:t>
            </a:r>
            <a:r>
              <a:rPr lang="en-GB" sz="2500" dirty="0" err="1">
                <a:latin typeface="Times" pitchFamily="18" charset="0"/>
                <a:cs typeface="Times" pitchFamily="18" charset="0"/>
              </a:rPr>
              <a:t>fibers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, which are transparent but keep nearly all the light inside because the light is reflected along the inside surface of the </a:t>
            </a:r>
            <a:r>
              <a:rPr lang="en-GB" sz="2500" dirty="0" err="1">
                <a:latin typeface="Times" pitchFamily="18" charset="0"/>
                <a:cs typeface="Times" pitchFamily="18" charset="0"/>
              </a:rPr>
              <a:t>fibers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356992"/>
            <a:ext cx="3240360" cy="28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795730" y="3645024"/>
            <a:ext cx="4693774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 rtl="0"/>
            <a:r>
              <a:rPr lang="en-US" sz="2200" b="1" dirty="0" smtClean="0">
                <a:latin typeface="Times" pitchFamily="18" charset="0"/>
                <a:cs typeface="Times" pitchFamily="18" charset="0"/>
              </a:rPr>
              <a:t>Light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 travels inside an optical or glass fiber like a </a:t>
            </a:r>
            <a:r>
              <a:rPr lang="en-US" sz="22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light pipe 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in which the light is always </a:t>
            </a:r>
            <a:r>
              <a:rPr lang="en-US" sz="22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incident 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at </a:t>
            </a:r>
            <a:r>
              <a:rPr lang="en-US" sz="22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an angle greater 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than the </a:t>
            </a:r>
            <a:r>
              <a:rPr lang="en-US" sz="22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critical angle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. </a:t>
            </a:r>
          </a:p>
          <a:p>
            <a:pPr algn="just" rtl="0"/>
            <a:r>
              <a:rPr lang="en-US" sz="2200" dirty="0" smtClean="0">
                <a:latin typeface="Times" pitchFamily="18" charset="0"/>
                <a:cs typeface="Times" pitchFamily="18" charset="0"/>
              </a:rPr>
              <a:t>Thus, no light escapes the optical fiber by refraction. </a:t>
            </a:r>
          </a:p>
          <a:p>
            <a:pPr algn="just" rtl="0"/>
            <a:r>
              <a:rPr lang="en-US" sz="2200" dirty="0" smtClean="0">
                <a:latin typeface="Times" pitchFamily="18" charset="0"/>
                <a:cs typeface="Times" pitchFamily="18" charset="0"/>
              </a:rPr>
              <a:t>Fiber optics is essential to light-wave communications systems.</a:t>
            </a:r>
            <a:endParaRPr lang="ar-SA" sz="22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7809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Types of Lenses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480" y="1196752"/>
            <a:ext cx="9131424" cy="50405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500" dirty="0">
                <a:latin typeface="Times" pitchFamily="18" charset="0"/>
                <a:cs typeface="Times" pitchFamily="18" charset="0"/>
              </a:rPr>
              <a:t>A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lens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is a piece of transparent material that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uses refraction to form images. </a:t>
            </a:r>
            <a:endParaRPr lang="en-GB" sz="2500" b="1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30000"/>
              </a:lnSpc>
            </a:pPr>
            <a:r>
              <a:rPr lang="en-GB" sz="2500" dirty="0" smtClean="0">
                <a:latin typeface="Times" pitchFamily="18" charset="0"/>
                <a:cs typeface="Times" pitchFamily="18" charset="0"/>
              </a:rPr>
              <a:t>Lenses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may be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converging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or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diverging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. </a:t>
            </a:r>
            <a:endParaRPr lang="en-GB" sz="25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30000"/>
              </a:lnSpc>
            </a:pPr>
            <a:r>
              <a:rPr lang="en-GB" sz="25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Converging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lenses </a:t>
            </a:r>
            <a:endParaRPr lang="en-GB" sz="2500" b="1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bend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the light passing through them to some point beyond the lens.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are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always thicker in the </a:t>
            </a:r>
            <a:r>
              <a:rPr lang="en-GB" sz="2400" dirty="0" err="1">
                <a:latin typeface="Times" pitchFamily="18" charset="0"/>
                <a:cs typeface="Times" pitchFamily="18" charset="0"/>
              </a:rPr>
              <a:t>center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than on the edges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( </a:t>
            </a: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convex lens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).</a:t>
            </a:r>
          </a:p>
          <a:p>
            <a:pPr>
              <a:lnSpc>
                <a:spcPct val="130000"/>
              </a:lnSpc>
            </a:pPr>
            <a:r>
              <a:rPr lang="en-GB" sz="25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Diverging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lenses </a:t>
            </a:r>
            <a:endParaRPr lang="en-GB" sz="2500" b="1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bend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the light passing through them so as to spread the light. </a:t>
            </a:r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are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thicker on the edges than at the </a:t>
            </a:r>
            <a:r>
              <a:rPr lang="en-GB" sz="2400" dirty="0" err="1" smtClean="0">
                <a:latin typeface="Times" pitchFamily="18" charset="0"/>
                <a:cs typeface="Times" pitchFamily="18" charset="0"/>
              </a:rPr>
              <a:t>center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 ( </a:t>
            </a: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concave lens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) </a:t>
            </a:r>
            <a:endParaRPr lang="en-GB" sz="24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93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8504" y="274638"/>
            <a:ext cx="8915400" cy="70609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Converging Lenses</a:t>
            </a:r>
            <a:endParaRPr lang="en-GB" sz="3200" dirty="0">
              <a:solidFill>
                <a:srgbClr val="004C2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5300" y="1091876"/>
            <a:ext cx="8915400" cy="514543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500" dirty="0">
                <a:latin typeface="Times" pitchFamily="18" charset="0"/>
                <a:cs typeface="Times" pitchFamily="18" charset="0"/>
              </a:rPr>
              <a:t>Every lens has a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focal length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—that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distance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from the lens </a:t>
            </a:r>
            <a:r>
              <a:rPr lang="en-GB" sz="2500" b="1" dirty="0" err="1">
                <a:latin typeface="Times" pitchFamily="18" charset="0"/>
                <a:cs typeface="Times" pitchFamily="18" charset="0"/>
              </a:rPr>
              <a:t>center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to the point where parallel beams directed through the lens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come together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if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converging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or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appear to come together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if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diverging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9" y="3356992"/>
            <a:ext cx="8918037" cy="27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632520" y="908720"/>
            <a:ext cx="6552728" cy="45719"/>
          </a:xfrm>
          <a:prstGeom prst="round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86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8786" y="1222412"/>
            <a:ext cx="9217024" cy="494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500" dirty="0" smtClean="0">
                <a:latin typeface="Times" pitchFamily="18" charset="0"/>
                <a:cs typeface="Times" pitchFamily="18" charset="0"/>
              </a:rPr>
              <a:t>when 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the object is </a:t>
            </a:r>
            <a:r>
              <a:rPr lang="en-GB" sz="2500" b="1" dirty="0" smtClean="0">
                <a:latin typeface="Times" pitchFamily="18" charset="0"/>
                <a:cs typeface="Times" pitchFamily="18" charset="0"/>
              </a:rPr>
              <a:t>inside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the focal point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</a:t>
            </a:r>
            <a:endParaRPr lang="en-GB" sz="2500" dirty="0" smtClean="0">
              <a:latin typeface="Times" pitchFamily="18" charset="0"/>
              <a:cs typeface="Times" pitchFamily="18" charset="0"/>
            </a:endParaRPr>
          </a:p>
          <a:p>
            <a:pPr marL="914400" lvl="1" indent="-457200">
              <a:lnSpc>
                <a:spcPct val="130000"/>
              </a:lnSpc>
              <a:buFont typeface="Times" pitchFamily="18" charset="0"/>
              <a:buChar char="−"/>
            </a:pPr>
            <a:r>
              <a:rPr lang="en-GB" sz="2800" dirty="0">
                <a:latin typeface="Times" pitchFamily="18" charset="0"/>
                <a:cs typeface="Times" pitchFamily="18" charset="0"/>
              </a:rPr>
              <a:t>the resulting image is </a:t>
            </a:r>
            <a:r>
              <a:rPr lang="en-GB" sz="2800" b="1" i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virtual</a:t>
            </a:r>
            <a:r>
              <a:rPr lang="en-GB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800" b="1" i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erect</a:t>
            </a:r>
            <a:r>
              <a:rPr lang="en-GB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8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larger</a:t>
            </a:r>
            <a:r>
              <a:rPr lang="en-GB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GB" sz="2800" dirty="0">
                <a:latin typeface="Times" pitchFamily="18" charset="0"/>
                <a:cs typeface="Times" pitchFamily="18" charset="0"/>
              </a:rPr>
              <a:t>than the </a:t>
            </a:r>
            <a:r>
              <a:rPr lang="en-GB" sz="2800" dirty="0" smtClean="0">
                <a:latin typeface="Times" pitchFamily="18" charset="0"/>
                <a:cs typeface="Times" pitchFamily="18" charset="0"/>
              </a:rPr>
              <a:t>object, and </a:t>
            </a:r>
            <a:r>
              <a:rPr lang="en-GB" sz="28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farther from the lens </a:t>
            </a:r>
            <a:r>
              <a:rPr lang="en-GB" sz="2800" dirty="0">
                <a:latin typeface="Times" pitchFamily="18" charset="0"/>
                <a:cs typeface="Times" pitchFamily="18" charset="0"/>
              </a:rPr>
              <a:t>than the object</a:t>
            </a:r>
            <a:endParaRPr lang="en-GB" sz="28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GB" sz="2400" b="1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GB" sz="2400" b="1" dirty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GB" sz="2400" b="1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GB" sz="2400" b="1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GB" sz="2400" b="1" dirty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30000"/>
              </a:lnSpc>
            </a:pPr>
            <a:endParaRPr lang="en-GB" sz="2800" dirty="0">
              <a:latin typeface="Times" pitchFamily="18" charset="0"/>
              <a:cs typeface="Times" pitchFamily="18" charset="0"/>
            </a:endParaRPr>
          </a:p>
          <a:p>
            <a:endParaRPr lang="en-GB" sz="2500" dirty="0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95300" y="274638"/>
            <a:ext cx="89154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Converging Lenses (Convex Lens)</a:t>
            </a:r>
            <a:endParaRPr lang="en-GB" sz="2800" dirty="0">
              <a:solidFill>
                <a:srgbClr val="004C22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6" descr="28_48_Figure"/>
          <p:cNvPicPr>
            <a:picLocks noChangeAspect="1" noChangeArrowheads="1"/>
          </p:cNvPicPr>
          <p:nvPr/>
        </p:nvPicPr>
        <p:blipFill>
          <a:blip r:embed="rId2" cstate="print"/>
          <a:srcRect b="3481"/>
          <a:stretch>
            <a:fillRect/>
          </a:stretch>
        </p:blipFill>
        <p:spPr bwMode="auto">
          <a:xfrm>
            <a:off x="416496" y="3212976"/>
            <a:ext cx="3822070" cy="200201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736976" y="3186192"/>
            <a:ext cx="445770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sz="2200" dirty="0">
                <a:latin typeface="Times" pitchFamily="18" charset="0"/>
                <a:cs typeface="Times" pitchFamily="18" charset="0"/>
              </a:rPr>
              <a:t>When an object is near a converging lens (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inside its focal point </a:t>
            </a:r>
            <a:r>
              <a:rPr lang="en-GB" sz="2200" i="1" dirty="0">
                <a:latin typeface="Times" pitchFamily="18" charset="0"/>
                <a:cs typeface="Times" pitchFamily="18" charset="0"/>
              </a:rPr>
              <a:t>f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), the 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lens acts as a magnifying glass 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to produce a virtual image. The image appears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larger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and 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farther from the lens than the object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39316" y="908720"/>
            <a:ext cx="6113884" cy="45719"/>
          </a:xfrm>
          <a:prstGeom prst="round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91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166018"/>
            <a:ext cx="8915400" cy="452596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30000"/>
              </a:lnSpc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When the object </a:t>
            </a: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outside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the focal point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, </a:t>
            </a:r>
          </a:p>
          <a:p>
            <a:pPr marL="800100" lvl="1" indent="-342900">
              <a:lnSpc>
                <a:spcPct val="130000"/>
              </a:lnSpc>
              <a:buFont typeface="Times" pitchFamily="18" charset="0"/>
              <a:buChar char="−"/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produces a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real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and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inverted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image.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61126" name="Picture 6" descr="28_49_Figure"/>
          <p:cNvPicPr>
            <a:picLocks noChangeAspect="1" noChangeArrowheads="1"/>
          </p:cNvPicPr>
          <p:nvPr/>
        </p:nvPicPr>
        <p:blipFill>
          <a:blip r:embed="rId2" cstate="print"/>
          <a:srcRect b="4333"/>
          <a:stretch>
            <a:fillRect/>
          </a:stretch>
        </p:blipFill>
        <p:spPr bwMode="auto">
          <a:xfrm>
            <a:off x="704528" y="3429000"/>
            <a:ext cx="5563392" cy="2214345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5457056" y="4800894"/>
            <a:ext cx="3484612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sz="2200" dirty="0">
                <a:latin typeface="Times" pitchFamily="18" charset="0"/>
                <a:cs typeface="Times" pitchFamily="18" charset="0"/>
              </a:rPr>
              <a:t>When an object is far from a converging lens (</a:t>
            </a:r>
            <a:r>
              <a:rPr lang="en-GB" sz="2200" b="1" dirty="0">
                <a:latin typeface="Times" pitchFamily="18" charset="0"/>
                <a:cs typeface="Times" pitchFamily="18" charset="0"/>
              </a:rPr>
              <a:t>beyond its focal point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), a 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real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2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inverted</a:t>
            </a:r>
            <a:r>
              <a:rPr lang="en-GB" sz="2200" dirty="0">
                <a:latin typeface="Times" pitchFamily="18" charset="0"/>
                <a:cs typeface="Times" pitchFamily="18" charset="0"/>
              </a:rPr>
              <a:t>  image is formed.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95300" y="274638"/>
            <a:ext cx="89154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Converging Lenses (Convex Lens)</a:t>
            </a:r>
            <a:endParaRPr lang="en-GB" sz="2800" dirty="0">
              <a:solidFill>
                <a:srgbClr val="004C2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39316" y="908720"/>
            <a:ext cx="6113884" cy="45719"/>
          </a:xfrm>
          <a:prstGeom prst="round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2480" y="431666"/>
            <a:ext cx="35254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b="1" dirty="0" smtClean="0">
                <a:solidFill>
                  <a:srgbClr val="007635"/>
                </a:solidFill>
                <a:latin typeface="Times" pitchFamily="18" charset="0"/>
                <a:cs typeface="Times" pitchFamily="18" charset="0"/>
              </a:rPr>
              <a:t>Electromagnetic </a:t>
            </a:r>
            <a:r>
              <a:rPr lang="en-GB" sz="2700" b="1" dirty="0">
                <a:solidFill>
                  <a:srgbClr val="007635"/>
                </a:solidFill>
                <a:latin typeface="Times" pitchFamily="18" charset="0"/>
                <a:cs typeface="Times" pitchFamily="18" charset="0"/>
              </a:rPr>
              <a:t>wave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00471" y="1019051"/>
            <a:ext cx="9577065" cy="502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are produced by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accelerating electric charges</a:t>
            </a:r>
            <a:endParaRPr lang="en-GB" sz="2400" b="1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consists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of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two perpendicular transverse waves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;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a vibrating electric field and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vibrating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magnetic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field. 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moves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in a direction perpendicular to both electric and magnetic field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components.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" pitchFamily="18" charset="0"/>
                <a:cs typeface="Times" pitchFamily="18" charset="0"/>
              </a:rPr>
              <a:t>Electromagnetic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waves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do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not need a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medium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to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travel.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Light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is a form of electromagnetic radiation. 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electromagnetic spectrum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includes more than visible light.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GB" sz="24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Images Formed by Diverging </a:t>
            </a:r>
            <a:r>
              <a:rPr lang="en-GB" sz="32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Lenses ( Concave Lens)</a:t>
            </a:r>
            <a:endParaRPr lang="en-GB" sz="3200" dirty="0">
              <a:solidFill>
                <a:srgbClr val="004C2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5300" y="1052737"/>
            <a:ext cx="8915400" cy="5073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500" dirty="0">
                <a:latin typeface="Times" pitchFamily="18" charset="0"/>
                <a:cs typeface="Times" pitchFamily="18" charset="0"/>
              </a:rPr>
              <a:t>When a diverging lens is used alone, the </a:t>
            </a:r>
            <a:r>
              <a:rPr lang="en-GB" sz="2500" b="1" dirty="0">
                <a:latin typeface="Times" pitchFamily="18" charset="0"/>
                <a:cs typeface="Times" pitchFamily="18" charset="0"/>
              </a:rPr>
              <a:t>image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is </a:t>
            </a:r>
            <a:r>
              <a:rPr lang="en-GB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always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virtual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,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erect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, and </a:t>
            </a:r>
            <a:r>
              <a:rPr lang="en-GB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smaller</a:t>
            </a:r>
            <a:r>
              <a:rPr lang="en-GB" sz="2500" dirty="0">
                <a:latin typeface="Times" pitchFamily="18" charset="0"/>
                <a:cs typeface="Times" pitchFamily="18" charset="0"/>
              </a:rPr>
              <a:t> than the object</a:t>
            </a:r>
          </a:p>
        </p:txBody>
      </p:sp>
      <p:pic>
        <p:nvPicPr>
          <p:cNvPr id="4" name="Picture 5" descr="CPPE-Ch30-2_p606-Divrg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11" y="2852936"/>
            <a:ext cx="3219141" cy="27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695940" y="5733256"/>
            <a:ext cx="434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 diverging lens forms a virtual, erect image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60512" y="908720"/>
            <a:ext cx="5832648" cy="45719"/>
          </a:xfrm>
          <a:prstGeom prst="round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6"/>
          <p:cNvSpPr/>
          <p:nvPr/>
        </p:nvSpPr>
        <p:spPr>
          <a:xfrm>
            <a:off x="1179196" y="6260420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It makes </a:t>
            </a:r>
            <a:r>
              <a:rPr lang="en-US" sz="22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 difference how far or how near the object is. </a:t>
            </a:r>
            <a:endParaRPr lang="ar-SA" sz="2200" b="1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64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908720"/>
            <a:ext cx="5267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60" y="4149080"/>
            <a:ext cx="8239274" cy="24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3356992"/>
            <a:ext cx="2390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6656" y="188640"/>
            <a:ext cx="5953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0472" y="260648"/>
            <a:ext cx="9433048" cy="1200329"/>
          </a:xfrm>
          <a:prstGeom prst="rect">
            <a:avLst/>
          </a:prstGeom>
          <a:solidFill>
            <a:srgbClr val="FCFE9C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" pitchFamily="18" charset="0"/>
                <a:cs typeface="Times" pitchFamily="18" charset="0"/>
              </a:rPr>
              <a:t>An object 3.00 cm tall is placed 24.0 cm from a converging lens. A real image is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formed 8.00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cm from the lens.</a:t>
            </a:r>
          </a:p>
          <a:p>
            <a:r>
              <a:rPr lang="en-US" sz="2400" dirty="0">
                <a:latin typeface="Times" pitchFamily="18" charset="0"/>
                <a:cs typeface="Times" pitchFamily="18" charset="0"/>
              </a:rPr>
              <a:t>(a) What is the focal length of the lens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? (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b) What is the size of the image?</a:t>
            </a:r>
            <a:endParaRPr lang="en-GB" sz="2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" y="1560568"/>
            <a:ext cx="5400601" cy="366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556792"/>
            <a:ext cx="4734111" cy="3957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58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Lens Defects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4" y="836712"/>
            <a:ext cx="5904656" cy="6021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600" b="1" dirty="0" smtClean="0">
                <a:latin typeface="Times" pitchFamily="18" charset="0"/>
                <a:cs typeface="Times" pitchFamily="18" charset="0"/>
              </a:rPr>
              <a:t>Aberration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latin typeface="Times" pitchFamily="18" charset="0"/>
                <a:cs typeface="Times" pitchFamily="18" charset="0"/>
              </a:rPr>
              <a:t>No lens gives a perfect image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latin typeface="Times" pitchFamily="18" charset="0"/>
                <a:cs typeface="Times" pitchFamily="18" charset="0"/>
              </a:rPr>
              <a:t>distortion  in an image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 smtClean="0">
                <a:latin typeface="Times" pitchFamily="18" charset="0"/>
                <a:cs typeface="Times" pitchFamily="18" charset="0"/>
              </a:rPr>
              <a:t>Types of aberrations</a:t>
            </a:r>
          </a:p>
          <a:p>
            <a:pPr marL="182880" lvl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en-US" sz="25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Spherical aberration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results 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light that passes through the edges of a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lens focusing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at a slightly different place from where light passing near the center of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lens focuses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latin typeface="Times" pitchFamily="18" charset="0"/>
                <a:cs typeface="Times" pitchFamily="18" charset="0"/>
              </a:rPr>
              <a:t>Corrections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: </a:t>
            </a:r>
          </a:p>
          <a:p>
            <a:pPr marL="1257300" lvl="2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compound-lens </a:t>
            </a:r>
            <a:r>
              <a:rPr lang="en-US" dirty="0">
                <a:latin typeface="Times" pitchFamily="18" charset="0"/>
                <a:cs typeface="Times" pitchFamily="18" charset="0"/>
              </a:rPr>
              <a:t>systems; </a:t>
            </a:r>
          </a:p>
          <a:p>
            <a:pPr marL="1257300" lvl="2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latin typeface="Times" pitchFamily="18" charset="0"/>
                <a:cs typeface="Times" pitchFamily="18" charset="0"/>
              </a:rPr>
              <a:t>use only central part of lens.</a:t>
            </a:r>
            <a:endParaRPr lang="en-GB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66246" name="Picture 6" descr="28_51_Figure"/>
          <p:cNvPicPr>
            <a:picLocks noChangeAspect="1" noChangeArrowheads="1"/>
          </p:cNvPicPr>
          <p:nvPr/>
        </p:nvPicPr>
        <p:blipFill>
          <a:blip r:embed="rId2" cstate="print"/>
          <a:srcRect b="3053"/>
          <a:stretch>
            <a:fillRect/>
          </a:stretch>
        </p:blipFill>
        <p:spPr bwMode="auto">
          <a:xfrm>
            <a:off x="5601072" y="1196752"/>
            <a:ext cx="4032448" cy="2240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0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104" y="130622"/>
            <a:ext cx="8915400" cy="634082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Lens Defects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42" y="648072"/>
            <a:ext cx="5875470" cy="609329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600" b="1" dirty="0" smtClean="0">
                <a:latin typeface="Times" pitchFamily="18" charset="0"/>
                <a:cs typeface="Times" pitchFamily="18" charset="0"/>
              </a:rPr>
              <a:t>Aberration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(continued)</a:t>
            </a:r>
          </a:p>
          <a:p>
            <a:pPr lvl="1">
              <a:buFontTx/>
              <a:buChar char="•"/>
            </a:pPr>
            <a:r>
              <a:rPr lang="en-US" sz="26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Chromatic aberration</a:t>
            </a:r>
          </a:p>
          <a:p>
            <a:pPr lvl="2">
              <a:buFont typeface="Arial" charset="0"/>
              <a:buChar char="–"/>
            </a:pPr>
            <a:r>
              <a:rPr lang="en-US" sz="2300" dirty="0" smtClean="0">
                <a:latin typeface="Times" pitchFamily="18" charset="0"/>
                <a:cs typeface="Times" pitchFamily="18" charset="0"/>
              </a:rPr>
              <a:t>result of various colors having different speeds and hence different refractions  in the lens</a:t>
            </a:r>
          </a:p>
          <a:p>
            <a:pPr lvl="2">
              <a:buFont typeface="Arial" charset="0"/>
              <a:buChar char="–"/>
            </a:pPr>
            <a:r>
              <a:rPr lang="en-US" sz="2300" b="1" dirty="0">
                <a:solidFill>
                  <a:srgbClr val="333399"/>
                </a:solidFill>
                <a:latin typeface="Times" pitchFamily="18" charset="0"/>
                <a:cs typeface="Times" pitchFamily="18" charset="0"/>
              </a:rPr>
              <a:t>Achromatic lenses, </a:t>
            </a:r>
            <a:r>
              <a:rPr lang="en-US" sz="2300" dirty="0">
                <a:solidFill>
                  <a:srgbClr val="000000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which combine simple lenses of different kinds of glass, </a:t>
            </a:r>
            <a:r>
              <a:rPr lang="en-US" sz="2300" b="1" dirty="0">
                <a:solidFill>
                  <a:srgbClr val="000000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correct</a:t>
            </a:r>
            <a:r>
              <a:rPr lang="en-US" sz="2300" dirty="0">
                <a:solidFill>
                  <a:srgbClr val="000000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 this defect</a:t>
            </a:r>
            <a:r>
              <a:rPr lang="en-US" sz="2300" dirty="0" smtClean="0">
                <a:solidFill>
                  <a:srgbClr val="000000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.</a:t>
            </a:r>
            <a:endParaRPr lang="en-US" sz="23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Times" pitchFamily="18" charset="0"/>
                <a:cs typeface="Times" pitchFamily="18" charset="0"/>
              </a:rPr>
              <a:t>Astigmatism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pPr lvl="1"/>
            <a:r>
              <a:rPr lang="en-US" sz="2300" dirty="0">
                <a:latin typeface="Times" pitchFamily="18" charset="0"/>
                <a:cs typeface="Times" pitchFamily="18" charset="0"/>
              </a:rPr>
              <a:t>results when the </a:t>
            </a:r>
            <a:r>
              <a:rPr lang="en-US" sz="2300" b="1" dirty="0">
                <a:latin typeface="Times" pitchFamily="18" charset="0"/>
                <a:cs typeface="Times" pitchFamily="18" charset="0"/>
              </a:rPr>
              <a:t>cornea is curved </a:t>
            </a:r>
            <a:r>
              <a:rPr lang="en-US" sz="2300" b="1" dirty="0" smtClean="0">
                <a:latin typeface="Times" pitchFamily="18" charset="0"/>
                <a:cs typeface="Times" pitchFamily="18" charset="0"/>
              </a:rPr>
              <a:t>more in </a:t>
            </a:r>
            <a:r>
              <a:rPr lang="en-US" sz="2300" b="1" dirty="0">
                <a:latin typeface="Times" pitchFamily="18" charset="0"/>
                <a:cs typeface="Times" pitchFamily="18" charset="0"/>
              </a:rPr>
              <a:t>one direction</a:t>
            </a:r>
            <a:r>
              <a:rPr lang="en-US" sz="2300" dirty="0">
                <a:latin typeface="Times" pitchFamily="18" charset="0"/>
                <a:cs typeface="Times" pitchFamily="18" charset="0"/>
              </a:rPr>
              <a:t> than the </a:t>
            </a:r>
            <a:r>
              <a:rPr lang="en-US" sz="2300" dirty="0" smtClean="0">
                <a:latin typeface="Times" pitchFamily="18" charset="0"/>
                <a:cs typeface="Times" pitchFamily="18" charset="0"/>
              </a:rPr>
              <a:t>other, </a:t>
            </a:r>
            <a:r>
              <a:rPr lang="en-US" sz="23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i.e.</a:t>
            </a:r>
            <a:r>
              <a:rPr lang="en-US" sz="2300" dirty="0" smtClean="0">
                <a:latin typeface="Times" pitchFamily="18" charset="0"/>
                <a:cs typeface="Times" pitchFamily="18" charset="0"/>
              </a:rPr>
              <a:t>, front surface of the eyeball is unequally curved</a:t>
            </a:r>
          </a:p>
          <a:p>
            <a:pPr lvl="1"/>
            <a:r>
              <a:rPr lang="en-US" sz="2300" dirty="0">
                <a:latin typeface="Times" pitchFamily="18" charset="0"/>
                <a:cs typeface="Times" pitchFamily="18" charset="0"/>
              </a:rPr>
              <a:t>Because of </a:t>
            </a:r>
            <a:r>
              <a:rPr lang="en-US" sz="2300" dirty="0" smtClean="0">
                <a:latin typeface="Times" pitchFamily="18" charset="0"/>
                <a:cs typeface="Times" pitchFamily="18" charset="0"/>
              </a:rPr>
              <a:t>this defect</a:t>
            </a:r>
            <a:r>
              <a:rPr lang="en-US" sz="2300" dirty="0">
                <a:latin typeface="Times" pitchFamily="18" charset="0"/>
                <a:cs typeface="Times" pitchFamily="18" charset="0"/>
              </a:rPr>
              <a:t>, the eye does not form sharp </a:t>
            </a:r>
            <a:r>
              <a:rPr lang="en-US" sz="2300" dirty="0" smtClean="0">
                <a:latin typeface="Times" pitchFamily="18" charset="0"/>
                <a:cs typeface="Times" pitchFamily="18" charset="0"/>
              </a:rPr>
              <a:t>images</a:t>
            </a:r>
          </a:p>
          <a:p>
            <a:pPr lvl="1"/>
            <a:endParaRPr lang="en-GB" sz="2400" dirty="0" smtClean="0">
              <a:latin typeface="Times" pitchFamily="18" charset="0"/>
              <a:cs typeface="Times" pitchFamily="18" charset="0"/>
            </a:endParaRPr>
          </a:p>
          <a:p>
            <a:pPr lvl="2">
              <a:buFont typeface="Arial" charset="0"/>
              <a:buChar char="–"/>
            </a:pPr>
            <a:endParaRPr lang="en-US" sz="2500" dirty="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67271" name="Picture 7" descr="28_52_Figure"/>
          <p:cNvPicPr>
            <a:picLocks noChangeAspect="1" noChangeArrowheads="1"/>
          </p:cNvPicPr>
          <p:nvPr/>
        </p:nvPicPr>
        <p:blipFill>
          <a:blip r:embed="rId2" cstate="print"/>
          <a:srcRect b="3117"/>
          <a:stretch>
            <a:fillRect/>
          </a:stretch>
        </p:blipFill>
        <p:spPr bwMode="auto">
          <a:xfrm>
            <a:off x="5749549" y="1196753"/>
            <a:ext cx="4099993" cy="2232248"/>
          </a:xfrm>
          <a:prstGeom prst="rect">
            <a:avLst/>
          </a:prstGeom>
          <a:noFill/>
        </p:spPr>
      </p:pic>
      <p:pic>
        <p:nvPicPr>
          <p:cNvPr id="6" name="Picture 7" descr="Figure_33_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"/>
          <a:stretch>
            <a:fillRect/>
          </a:stretch>
        </p:blipFill>
        <p:spPr bwMode="auto">
          <a:xfrm>
            <a:off x="6249144" y="4149080"/>
            <a:ext cx="3490036" cy="18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44488" y="6309320"/>
            <a:ext cx="67687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3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remedy</a:t>
            </a:r>
            <a:r>
              <a:rPr lang="en-US" sz="23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is eyeglasses </a:t>
            </a:r>
            <a:r>
              <a:rPr lang="en-US" sz="2300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with </a:t>
            </a:r>
            <a:r>
              <a:rPr lang="en-US" sz="23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cylindrical</a:t>
            </a:r>
            <a:r>
              <a:rPr lang="en-US" sz="23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GB" sz="23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lenses</a:t>
            </a:r>
            <a:endParaRPr lang="en-GB" sz="23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464" y="825099"/>
            <a:ext cx="9649072" cy="493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500" b="1" dirty="0" smtClean="0">
                <a:latin typeface="Times" pitchFamily="18" charset="0"/>
                <a:cs typeface="Times" pitchFamily="18" charset="0"/>
              </a:rPr>
              <a:t>Color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is a property of the light that reaches our eyes and is determined by its wavelength or its frequency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.</a:t>
            </a:r>
            <a:endParaRPr lang="en-US" sz="2500" b="1" dirty="0" smtClean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Red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light has </a:t>
            </a:r>
            <a:r>
              <a:rPr lang="en-US" sz="25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lower frequency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longer wavelength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, whereas at the opposite end of the 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spectrum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" pitchFamily="18" charset="0"/>
                <a:cs typeface="Times" pitchFamily="18" charset="0"/>
              </a:rPr>
              <a:t>Violet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light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has </a:t>
            </a:r>
            <a:r>
              <a:rPr lang="en-US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higher frequency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5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shorter wavelength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Polychromatic</a:t>
            </a:r>
            <a:r>
              <a:rPr lang="en-US" sz="25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light is light consisting of several colors. 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Monochromatic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light consists of only 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one </a:t>
            </a:r>
            <a:r>
              <a:rPr lang="en-US" sz="2500" b="1" dirty="0" smtClean="0">
                <a:latin typeface="Times" pitchFamily="18" charset="0"/>
                <a:cs typeface="Times" pitchFamily="18" charset="0"/>
              </a:rPr>
              <a:t>color.</a:t>
            </a: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US" sz="2500" dirty="0" smtClean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GB" sz="25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368824" y="241484"/>
            <a:ext cx="3060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GB" sz="2800" b="1" dirty="0" err="1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Color</a:t>
            </a:r>
            <a:r>
              <a:rPr lang="en-GB" sz="2800" b="1" dirty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 of Light</a:t>
            </a:r>
          </a:p>
        </p:txBody>
      </p:sp>
    </p:spTree>
    <p:extLst>
      <p:ext uri="{BB962C8B-B14F-4D97-AF65-F5344CB8AC3E}">
        <p14:creationId xmlns:p14="http://schemas.microsoft.com/office/powerpoint/2010/main" val="1577595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4C22"/>
                </a:solidFill>
                <a:latin typeface="Times" pitchFamily="18" charset="0"/>
                <a:cs typeface="Times" pitchFamily="18" charset="0"/>
              </a:rPr>
              <a:t>Dispersion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980728"/>
            <a:ext cx="8915400" cy="10801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500" b="1" dirty="0" smtClean="0">
                <a:latin typeface="Times" pitchFamily="18" charset="0"/>
                <a:cs typeface="Times" pitchFamily="18" charset="0"/>
              </a:rPr>
              <a:t>Dispersion</a:t>
            </a:r>
          </a:p>
          <a:p>
            <a:pPr>
              <a:lnSpc>
                <a:spcPct val="85000"/>
              </a:lnSpc>
            </a:pPr>
            <a:r>
              <a:rPr lang="en-US" sz="2500" dirty="0" smtClean="0">
                <a:latin typeface="Times" pitchFamily="18" charset="0"/>
                <a:cs typeface="Times" pitchFamily="18" charset="0"/>
              </a:rPr>
              <a:t>Process of separation of light into colors arranged by frequency</a:t>
            </a:r>
            <a:endParaRPr lang="en-US" sz="25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1844824"/>
            <a:ext cx="3553049" cy="206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72480" y="4725144"/>
            <a:ext cx="957706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refraction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of the 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red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light is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less than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that of the others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refraction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of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violet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light is 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greatest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.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shorter wavelengths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are </a:t>
            </a:r>
            <a:r>
              <a:rPr lang="en-US" sz="24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refracted more than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the longer wavelengths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60" y="2192548"/>
            <a:ext cx="2304256" cy="23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3683994"/>
            <a:ext cx="3826054" cy="85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8464" y="188640"/>
            <a:ext cx="8172450" cy="654968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2800" u="sng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Why We See </a:t>
            </a:r>
            <a:r>
              <a:rPr lang="en-US" sz="2800" b="1" u="sng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Rainbow ? </a:t>
            </a:r>
            <a:endParaRPr lang="ar-SA" sz="2800" u="sng" dirty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456" y="620688"/>
            <a:ext cx="928903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Rainbows are a result of dispersion by many drops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marL="342900" indent="-342900" algn="just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rainbow is a spectrum of light formed when sunlight strikes raindrops, </a:t>
            </a:r>
            <a:r>
              <a:rPr lang="en-US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refracts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into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them, </a:t>
            </a:r>
            <a:r>
              <a:rPr lang="en-US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reflects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within them, and then </a:t>
            </a:r>
            <a:r>
              <a:rPr lang="en-US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refracts</a:t>
            </a:r>
            <a:r>
              <a:rPr lang="en-US" sz="24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out of them.</a:t>
            </a:r>
            <a:endParaRPr lang="ar-SA" sz="2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2420888"/>
            <a:ext cx="7415763" cy="43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392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16496" y="980728"/>
            <a:ext cx="8172450" cy="24551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For a person to see a rainbow,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the person must be between the sun and the raindrops and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the angle between the sun to the raindrops and back to the person’s eyes must be between 40° and 42°.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55" y="3429000"/>
            <a:ext cx="81129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16496" y="352056"/>
            <a:ext cx="8172450" cy="6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Why We See Rainbows ? </a:t>
            </a:r>
            <a:endParaRPr lang="ar-SA" sz="2800" u="sng" dirty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57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62523" y="1124745"/>
            <a:ext cx="8034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cs typeface="+mj-cs"/>
              </a:rPr>
              <a:t>If an electron vibrates up and down 1000 times each second, it generates an electromagnetic wave with a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30396" y="2564904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 rtl="0"/>
            <a:r>
              <a:rPr lang="en-US" altLang="ar-SA" sz="2400" dirty="0" smtClean="0"/>
              <a:t>A.     period </a:t>
            </a:r>
            <a:r>
              <a:rPr lang="en-US" altLang="ar-SA" sz="2400" dirty="0"/>
              <a:t>of 1000 s.</a:t>
            </a:r>
            <a:endParaRPr lang="en-US" altLang="ar-SA" sz="24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2"/>
            </a:pPr>
            <a:r>
              <a:rPr lang="en-US" altLang="ar-SA" sz="2400" dirty="0"/>
              <a:t>speed of 1000 m/s.</a:t>
            </a:r>
            <a:r>
              <a:rPr lang="en-US" altLang="ar-SA" sz="2400" b="1" dirty="0">
                <a:ea typeface="Batang" pitchFamily="18" charset="-127"/>
              </a:rPr>
              <a:t> </a:t>
            </a:r>
          </a:p>
          <a:p>
            <a:pPr marL="609600" indent="-609600" algn="l" rtl="0">
              <a:buFontTx/>
              <a:buAutoNum type="alphaUcPeriod" startAt="2"/>
            </a:pPr>
            <a:r>
              <a:rPr lang="en-US" altLang="ar-SA" sz="2400" dirty="0"/>
              <a:t>wavelength of 1000 m.</a:t>
            </a:r>
            <a:endParaRPr lang="en-US" altLang="ar-SA" sz="24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4"/>
            </a:pPr>
            <a:r>
              <a:rPr lang="en-US" altLang="ar-SA" sz="2400" b="1" dirty="0">
                <a:solidFill>
                  <a:srgbClr val="C00000"/>
                </a:solidFill>
              </a:rPr>
              <a:t>None of the above.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ar-SA" sz="2400" b="1" dirty="0">
                <a:solidFill>
                  <a:schemeClr val="bg1"/>
                </a:solidFill>
              </a:rPr>
              <a:t>Electromagnetic Waves</a:t>
            </a:r>
          </a:p>
          <a:p>
            <a:pPr algn="ctr" eaLnBrk="1" hangingPunct="1"/>
            <a:r>
              <a:rPr lang="en-US" altLang="ar-SA" sz="2400" b="1" dirty="0">
                <a:solidFill>
                  <a:schemeClr val="bg1"/>
                </a:solidFill>
              </a:rPr>
              <a:t>CHECK YOUR </a:t>
            </a:r>
            <a:r>
              <a:rPr lang="en-US" altLang="ar-SA" sz="2400" b="1" dirty="0" smtClean="0">
                <a:solidFill>
                  <a:schemeClr val="bg1"/>
                </a:solidFill>
              </a:rPr>
              <a:t>ANSWER </a:t>
            </a:r>
            <a:endParaRPr lang="en-US" altLang="ar-SA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16896" y="4134564"/>
            <a:ext cx="5226581" cy="15696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l" rtl="0"/>
            <a:r>
              <a:rPr lang="en-US" altLang="ar-SA" sz="2400" i="1" dirty="0"/>
              <a:t>Explanation</a:t>
            </a:r>
            <a:r>
              <a:rPr lang="en-US" altLang="ar-SA" sz="2400" dirty="0"/>
              <a:t>:</a:t>
            </a:r>
          </a:p>
          <a:p>
            <a:pPr marL="609600" indent="-609600" algn="l" rtl="0"/>
            <a:r>
              <a:rPr lang="en-US" altLang="ar-SA" sz="2400" dirty="0"/>
              <a:t>	The vibrating electron would emit a wave with a </a:t>
            </a:r>
            <a:r>
              <a:rPr lang="en-US" altLang="ar-SA" sz="2400" i="1" dirty="0">
                <a:solidFill>
                  <a:srgbClr val="C00000"/>
                </a:solidFill>
              </a:rPr>
              <a:t>frequency</a:t>
            </a:r>
            <a:r>
              <a:rPr lang="en-US" altLang="ar-SA" sz="2400" dirty="0"/>
              <a:t> of </a:t>
            </a:r>
            <a:r>
              <a:rPr lang="en-US" altLang="ar-SA" sz="2400" dirty="0">
                <a:solidFill>
                  <a:srgbClr val="C00000"/>
                </a:solidFill>
              </a:rPr>
              <a:t>1000 Hz</a:t>
            </a:r>
            <a:r>
              <a:rPr lang="en-US" altLang="ar-SA" sz="2400" dirty="0"/>
              <a:t>, which is not in the list above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05402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636912"/>
            <a:ext cx="8070868" cy="38313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00472" y="332656"/>
            <a:ext cx="9289032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Electromagnetic waves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vary depending on frequency and wavelength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.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All electromagnetic waves move at the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same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speed in a vacuum (3.00×10</a:t>
            </a:r>
            <a:r>
              <a:rPr lang="en-GB" sz="2400" baseline="30000" dirty="0">
                <a:latin typeface="Times" pitchFamily="18" charset="0"/>
                <a:cs typeface="Times" pitchFamily="18" charset="0"/>
              </a:rPr>
              <a:t>8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m/s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)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.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As the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frequency increases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to the right, the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wavelength decreases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.</a:t>
            </a:r>
            <a:endParaRPr lang="en-GB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65367" y="5661248"/>
            <a:ext cx="1296145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4C2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altLang="ar-SA" sz="2000" b="1" dirty="0" smtClean="0">
                <a:solidFill>
                  <a:schemeClr val="tx1"/>
                </a:solidFill>
                <a:cs typeface="+mj-cs"/>
              </a:rPr>
              <a:t>No sharp boundary between regions</a:t>
            </a:r>
            <a:endParaRPr lang="en-US" altLang="ar-SA" sz="2400" b="1" dirty="0" smtClean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91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Law of Reflection</a:t>
            </a:r>
          </a:p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CHECK YOUR </a:t>
            </a:r>
            <a:r>
              <a:rPr lang="en-US" altLang="ar-SA" sz="2400" dirty="0" smtClean="0">
                <a:solidFill>
                  <a:schemeClr val="bg1"/>
                </a:solidFill>
              </a:rPr>
              <a:t>ANSWER</a:t>
            </a:r>
            <a:endParaRPr lang="en-US" altLang="ar-SA" sz="2400" i="1" dirty="0">
              <a:solidFill>
                <a:schemeClr val="folHlin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40532" y="1351510"/>
            <a:ext cx="8034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cs typeface="+mj-cs"/>
              </a:rPr>
              <a:t>Light reflecting from a smooth surface undergoes a change in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74558" y="2708920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 rtl="0">
              <a:defRPr/>
            </a:pPr>
            <a:r>
              <a:rPr lang="en-US" sz="2400" dirty="0" smtClean="0"/>
              <a:t>A</a:t>
            </a:r>
            <a:r>
              <a:rPr lang="en-US" sz="2400" dirty="0"/>
              <a:t>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400" dirty="0"/>
              <a:t>frequency.</a:t>
            </a:r>
            <a:endParaRPr lang="en-US" sz="24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400" dirty="0"/>
              <a:t>speed.</a:t>
            </a:r>
            <a:r>
              <a:rPr lang="en-US" sz="2400" b="1" dirty="0">
                <a:ea typeface="Batang" pitchFamily="18" charset="-127"/>
              </a:rPr>
              <a:t> </a:t>
            </a: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400" dirty="0"/>
              <a:t>wavelength.</a:t>
            </a:r>
            <a:endParaRPr lang="en-US" sz="24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4"/>
              <a:defRPr/>
            </a:pPr>
            <a:r>
              <a:rPr lang="en-US" sz="2400" b="1" dirty="0">
                <a:solidFill>
                  <a:srgbClr val="C00000"/>
                </a:solidFill>
              </a:rPr>
              <a:t>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1073644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Refraction</a:t>
            </a:r>
          </a:p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CHECK YOUR </a:t>
            </a:r>
            <a:r>
              <a:rPr lang="en-US" altLang="ar-SA" sz="2400" dirty="0" smtClean="0">
                <a:solidFill>
                  <a:schemeClr val="bg1"/>
                </a:solidFill>
              </a:rPr>
              <a:t>ANSWER</a:t>
            </a:r>
            <a:endParaRPr lang="en-US" altLang="ar-SA" sz="2400" i="1" dirty="0">
              <a:solidFill>
                <a:schemeClr val="folHlin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30575" y="1314832"/>
            <a:ext cx="7956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cs typeface="+mj-cs"/>
              </a:rPr>
              <a:t>Refracted light that bends toward the normal is light that has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30575" y="2828836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 rtl="0">
              <a:defRPr/>
            </a:pPr>
            <a:r>
              <a:rPr lang="en-US" sz="2400" b="1" dirty="0"/>
              <a:t>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400" b="1" dirty="0">
                <a:solidFill>
                  <a:srgbClr val="C00000"/>
                </a:solidFill>
              </a:rPr>
              <a:t>slowed down.</a:t>
            </a:r>
            <a:endParaRPr lang="en-US" sz="2400" b="1" dirty="0">
              <a:solidFill>
                <a:srgbClr val="C00000"/>
              </a:solidFill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400" dirty="0"/>
              <a:t>sped up.</a:t>
            </a:r>
            <a:r>
              <a:rPr lang="en-US" sz="2400" b="1" dirty="0">
                <a:ea typeface="Batang" pitchFamily="18" charset="-127"/>
              </a:rPr>
              <a:t> </a:t>
            </a: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400" dirty="0"/>
              <a:t>nearly been absorbed.</a:t>
            </a:r>
            <a:endParaRPr lang="en-US" sz="24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4"/>
              <a:defRPr/>
            </a:pPr>
            <a:r>
              <a:rPr lang="en-US" sz="2400" dirty="0"/>
              <a:t>diffracted.</a:t>
            </a:r>
          </a:p>
        </p:txBody>
      </p:sp>
    </p:spTree>
    <p:extLst>
      <p:ext uri="{BB962C8B-B14F-4D97-AF65-F5344CB8AC3E}">
        <p14:creationId xmlns:p14="http://schemas.microsoft.com/office/powerpoint/2010/main" val="4110817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40532" y="908721"/>
            <a:ext cx="8502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cs typeface="+mj-cs"/>
              </a:rPr>
              <a:t>Refracted light that bends away from the normal is light that has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Refraction</a:t>
            </a:r>
          </a:p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CHECK YOUR </a:t>
            </a:r>
            <a:r>
              <a:rPr lang="en-US" altLang="ar-SA" sz="2400" dirty="0" smtClean="0">
                <a:solidFill>
                  <a:schemeClr val="bg1"/>
                </a:solidFill>
              </a:rPr>
              <a:t>ANSWER</a:t>
            </a:r>
            <a:endParaRPr lang="en-US" altLang="ar-SA" sz="2400" i="1" dirty="0">
              <a:solidFill>
                <a:schemeClr val="folHlin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6549" y="2132856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 rtl="0">
              <a:defRPr/>
            </a:pPr>
            <a:r>
              <a:rPr lang="en-US" sz="2800" dirty="0" smtClean="0"/>
              <a:t>A.</a:t>
            </a:r>
            <a:r>
              <a:rPr lang="en-US" sz="2800" dirty="0"/>
              <a:t>	slowed down.</a:t>
            </a:r>
            <a:endParaRPr lang="en-US" sz="28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800" b="1" dirty="0">
                <a:solidFill>
                  <a:srgbClr val="C00000"/>
                </a:solidFill>
              </a:rPr>
              <a:t>sped up</a:t>
            </a:r>
            <a:r>
              <a:rPr lang="en-US" sz="2800" b="1" dirty="0"/>
              <a:t>.</a:t>
            </a:r>
            <a:r>
              <a:rPr lang="en-US" sz="2800" b="1" dirty="0">
                <a:ea typeface="Batang" pitchFamily="18" charset="-127"/>
              </a:rPr>
              <a:t> </a:t>
            </a: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800" dirty="0"/>
              <a:t>nearly been absorbed.</a:t>
            </a:r>
            <a:endParaRPr lang="en-US" sz="28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4"/>
              <a:defRPr/>
            </a:pPr>
            <a:r>
              <a:rPr lang="en-US" sz="2800" dirty="0"/>
              <a:t>diffracted.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704861" y="4077072"/>
            <a:ext cx="5733087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609600" indent="-609600" algn="just" rtl="0">
              <a:defRPr/>
            </a:pPr>
            <a:r>
              <a:rPr lang="en-US" sz="2400" i="1" dirty="0"/>
              <a:t>Explanation</a:t>
            </a:r>
            <a:r>
              <a:rPr lang="en-US" sz="2400" dirty="0"/>
              <a:t>:</a:t>
            </a:r>
          </a:p>
          <a:p>
            <a:pPr marL="609600" indent="-609600" algn="just" rtl="0">
              <a:defRPr/>
            </a:pPr>
            <a:r>
              <a:rPr lang="en-US" sz="2400" dirty="0"/>
              <a:t>	This question is a consistency check with the question that asks about light bending toward the normal when slowing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03295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Refraction</a:t>
            </a:r>
          </a:p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CHECK YOUR </a:t>
            </a:r>
            <a:r>
              <a:rPr lang="en-US" altLang="ar-SA" sz="2400" dirty="0" smtClean="0">
                <a:solidFill>
                  <a:schemeClr val="bg1"/>
                </a:solidFill>
              </a:rPr>
              <a:t>ANSWER</a:t>
            </a:r>
            <a:endParaRPr lang="en-US" altLang="ar-SA" sz="2400" i="1" dirty="0">
              <a:solidFill>
                <a:schemeClr val="folHlin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2523" y="1052737"/>
            <a:ext cx="8502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cs typeface="+mj-cs"/>
              </a:rPr>
              <a:t>When light travels from one medium to another and changes speed in doing so, we call the process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4558" y="2420888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 rtl="0">
              <a:defRPr/>
            </a:pPr>
            <a:r>
              <a:rPr lang="en-US" sz="2400" dirty="0" smtClean="0"/>
              <a:t>A.     reflection</a:t>
            </a:r>
            <a:r>
              <a:rPr lang="en-US" sz="2400" dirty="0"/>
              <a:t>.</a:t>
            </a:r>
            <a:endParaRPr lang="en-US" sz="24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400" dirty="0"/>
              <a:t>interference.</a:t>
            </a:r>
            <a:r>
              <a:rPr lang="en-US" sz="2400" b="1" dirty="0">
                <a:ea typeface="Batang" pitchFamily="18" charset="-127"/>
              </a:rPr>
              <a:t> </a:t>
            </a: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400" dirty="0"/>
              <a:t>dispersion.</a:t>
            </a:r>
            <a:endParaRPr lang="en-US" sz="24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4"/>
              <a:defRPr/>
            </a:pPr>
            <a:r>
              <a:rPr lang="en-US" sz="2400" b="1" dirty="0">
                <a:solidFill>
                  <a:srgbClr val="C00000"/>
                </a:solidFill>
              </a:rPr>
              <a:t>refraction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013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Dispersion</a:t>
            </a:r>
          </a:p>
          <a:p>
            <a:pPr algn="ctr" eaLnBrk="1" hangingPunct="1"/>
            <a:r>
              <a:rPr lang="en-US" altLang="ar-SA" sz="2400" dirty="0">
                <a:solidFill>
                  <a:schemeClr val="bg1"/>
                </a:solidFill>
              </a:rPr>
              <a:t>CHECK YOUR </a:t>
            </a:r>
            <a:r>
              <a:rPr lang="en-US" altLang="ar-SA" sz="2400" dirty="0" smtClean="0">
                <a:solidFill>
                  <a:schemeClr val="bg1"/>
                </a:solidFill>
              </a:rPr>
              <a:t>ANSWER </a:t>
            </a:r>
            <a:endParaRPr lang="en-US" altLang="ar-SA" sz="2400" i="1" dirty="0">
              <a:solidFill>
                <a:schemeClr val="folHlin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40532" y="1351509"/>
            <a:ext cx="8112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cs typeface="+mj-cs"/>
              </a:rPr>
              <a:t>When white light passes through a prism, green light is bent more than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74558" y="2854511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 rtl="0">
              <a:defRPr/>
            </a:pPr>
            <a:r>
              <a:rPr lang="en-US" sz="2800" dirty="0" smtClean="0"/>
              <a:t>A.</a:t>
            </a:r>
            <a:r>
              <a:rPr lang="en-US" sz="2800" dirty="0"/>
              <a:t>	blue light.</a:t>
            </a:r>
            <a:endParaRPr lang="en-US" sz="2800" dirty="0"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800" dirty="0"/>
              <a:t>violet light.</a:t>
            </a:r>
            <a:r>
              <a:rPr lang="en-US" sz="2800" b="1" dirty="0">
                <a:ea typeface="Batang" pitchFamily="18" charset="-127"/>
              </a:rPr>
              <a:t> </a:t>
            </a:r>
          </a:p>
          <a:p>
            <a:pPr marL="609600" indent="-609600" algn="l" rtl="0">
              <a:buFontTx/>
              <a:buAutoNum type="alphaUcPeriod" startAt="2"/>
              <a:defRPr/>
            </a:pPr>
            <a:r>
              <a:rPr lang="en-US" sz="2800" b="1" dirty="0">
                <a:solidFill>
                  <a:srgbClr val="C00000"/>
                </a:solidFill>
              </a:rPr>
              <a:t>red light.</a:t>
            </a:r>
            <a:endParaRPr lang="en-US" sz="2800" b="1" dirty="0">
              <a:solidFill>
                <a:srgbClr val="C00000"/>
              </a:solidFill>
              <a:ea typeface="Batang" pitchFamily="18" charset="-127"/>
            </a:endParaRPr>
          </a:p>
          <a:p>
            <a:pPr marL="609600" indent="-609600" algn="l" rtl="0">
              <a:buFontTx/>
              <a:buAutoNum type="alphaUcPeriod" startAt="4"/>
              <a:defRPr/>
            </a:pPr>
            <a:r>
              <a:rPr lang="en-US" sz="2800" dirty="0"/>
              <a:t>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8676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728" y="260648"/>
            <a:ext cx="4199159" cy="5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4488" y="784021"/>
            <a:ext cx="8280920" cy="113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Electromagnetic wave speed (in vacuum) is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" pitchFamily="18" charset="0"/>
                <a:cs typeface="Times" pitchFamily="18" charset="0"/>
              </a:rPr>
              <a:t>                    c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= 299,792,458 m/s </a:t>
            </a:r>
            <a:r>
              <a:rPr lang="en-US" sz="2400" dirty="0" smtClean="0">
                <a:latin typeface="Times" pitchFamily="18" charset="0"/>
                <a:cs typeface="Times" pitchFamily="18" charset="0"/>
                <a:sym typeface="Symbol"/>
              </a:rPr>
              <a:t> 3 × 10</a:t>
            </a:r>
            <a:r>
              <a:rPr lang="en-US" sz="2400" baseline="30000" dirty="0" smtClean="0">
                <a:latin typeface="Times" pitchFamily="18" charset="0"/>
                <a:cs typeface="Times" pitchFamily="18" charset="0"/>
                <a:sym typeface="Symbol"/>
              </a:rPr>
              <a:t>8</a:t>
            </a:r>
            <a:r>
              <a:rPr lang="en-US" sz="2400" dirty="0" smtClean="0">
                <a:latin typeface="Times" pitchFamily="18" charset="0"/>
                <a:cs typeface="Times" pitchFamily="18" charset="0"/>
                <a:sym typeface="Symbol"/>
              </a:rPr>
              <a:t> m/s</a:t>
            </a:r>
            <a:endParaRPr lang="en-US" sz="2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1522" t="27273"/>
          <a:stretch>
            <a:fillRect/>
          </a:stretch>
        </p:blipFill>
        <p:spPr bwMode="auto">
          <a:xfrm>
            <a:off x="2252700" y="3735364"/>
            <a:ext cx="4968552" cy="142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520" y="6053226"/>
            <a:ext cx="564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 Convenient for expressing distance between stars</a:t>
            </a:r>
            <a:endParaRPr lang="en-US" sz="2000" dirty="0"/>
          </a:p>
        </p:txBody>
      </p:sp>
      <p:sp>
        <p:nvSpPr>
          <p:cNvPr id="2" name="مستطيل 1"/>
          <p:cNvSpPr/>
          <p:nvPr/>
        </p:nvSpPr>
        <p:spPr>
          <a:xfrm>
            <a:off x="272480" y="2134597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The distance travelled by any form of electromagnetic radiation </a:t>
            </a:r>
            <a:r>
              <a:rPr lang="en-GB" sz="2400" dirty="0" smtClean="0">
                <a:latin typeface="Times" pitchFamily="18" charset="0"/>
                <a:cs typeface="Times" pitchFamily="18" charset="0"/>
              </a:rPr>
              <a:t>is given by:</a:t>
            </a:r>
            <a:endParaRPr lang="en-GB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0472" y="5081222"/>
            <a:ext cx="8424936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Times" pitchFamily="18" charset="0"/>
                <a:cs typeface="Times" pitchFamily="18" charset="0"/>
              </a:rPr>
              <a:t>A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light-year 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is the distance travelled by light in one earth year, so 1 light-year equals 9.45 ×10</a:t>
            </a:r>
            <a:r>
              <a:rPr lang="en-GB" sz="2400" baseline="30000" dirty="0">
                <a:latin typeface="Times" pitchFamily="18" charset="0"/>
                <a:cs typeface="Times" pitchFamily="18" charset="0"/>
              </a:rPr>
              <a:t>15</a:t>
            </a:r>
            <a:r>
              <a:rPr lang="en-GB" sz="2400" dirty="0">
                <a:latin typeface="Times" pitchFamily="18" charset="0"/>
                <a:cs typeface="Times" pitchFamily="18" charset="0"/>
              </a:rPr>
              <a:t> m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800872" y="2924944"/>
            <a:ext cx="1160895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latin typeface="Times" pitchFamily="18" charset="0"/>
                <a:cs typeface="Times" pitchFamily="18" charset="0"/>
              </a:rPr>
              <a:t>s = c t</a:t>
            </a:r>
            <a:endParaRPr lang="en-GB" sz="3000" i="1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1042988"/>
            <a:ext cx="51149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260648"/>
            <a:ext cx="4704614" cy="6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4488" y="980728"/>
            <a:ext cx="921702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350" b="1" dirty="0" smtClean="0">
                <a:latin typeface="Times" pitchFamily="18" charset="0"/>
                <a:cs typeface="Times" pitchFamily="18" charset="0"/>
              </a:rPr>
              <a:t>The wavelength, </a:t>
            </a:r>
            <a:r>
              <a:rPr lang="en-US" sz="2350" b="1" dirty="0" smtClean="0">
                <a:latin typeface="Times" pitchFamily="18" charset="0"/>
                <a:cs typeface="Times" pitchFamily="18" charset="0"/>
                <a:sym typeface="Symbol"/>
              </a:rPr>
              <a:t></a:t>
            </a:r>
            <a:r>
              <a:rPr lang="en-US" sz="2350" b="1" dirty="0" smtClean="0">
                <a:latin typeface="Times" pitchFamily="18" charset="0"/>
                <a:cs typeface="Times" pitchFamily="18" charset="0"/>
              </a:rPr>
              <a:t>: 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350" dirty="0" smtClean="0">
                <a:latin typeface="Times" pitchFamily="18" charset="0"/>
                <a:cs typeface="Times" pitchFamily="18" charset="0"/>
              </a:rPr>
              <a:t>The distance between two successive corresponding points on the wave.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GB" sz="2350" dirty="0">
                <a:latin typeface="Times" pitchFamily="18" charset="0"/>
                <a:cs typeface="Times" pitchFamily="18" charset="0"/>
              </a:rPr>
              <a:t>The wavelength of visible light ranges </a:t>
            </a:r>
            <a:r>
              <a:rPr lang="en-GB" sz="2350" dirty="0" smtClean="0">
                <a:latin typeface="Times" pitchFamily="18" charset="0"/>
                <a:cs typeface="Times" pitchFamily="18" charset="0"/>
              </a:rPr>
              <a:t>from </a:t>
            </a:r>
            <a:r>
              <a:rPr lang="en-GB" sz="2350" dirty="0">
                <a:latin typeface="Times" pitchFamily="18" charset="0"/>
                <a:cs typeface="Times" pitchFamily="18" charset="0"/>
              </a:rPr>
              <a:t>about 4.0×10</a:t>
            </a:r>
            <a:r>
              <a:rPr lang="en-GB" sz="2350" baseline="30000" dirty="0">
                <a:latin typeface="Times" pitchFamily="18" charset="0"/>
                <a:cs typeface="Times" pitchFamily="18" charset="0"/>
              </a:rPr>
              <a:t>-7</a:t>
            </a:r>
            <a:r>
              <a:rPr lang="en-GB" sz="235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350" dirty="0" smtClean="0">
                <a:latin typeface="Times" pitchFamily="18" charset="0"/>
                <a:cs typeface="Times" pitchFamily="18" charset="0"/>
              </a:rPr>
              <a:t>m</a:t>
            </a:r>
          </a:p>
          <a:p>
            <a:pPr>
              <a:lnSpc>
                <a:spcPct val="125000"/>
              </a:lnSpc>
            </a:pPr>
            <a:r>
              <a:rPr lang="en-GB" sz="235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350" dirty="0" smtClean="0">
                <a:latin typeface="Times" pitchFamily="18" charset="0"/>
                <a:cs typeface="Times" pitchFamily="18" charset="0"/>
              </a:rPr>
              <a:t>    to </a:t>
            </a:r>
            <a:r>
              <a:rPr lang="en-GB" sz="2350" dirty="0">
                <a:latin typeface="Times" pitchFamily="18" charset="0"/>
                <a:cs typeface="Times" pitchFamily="18" charset="0"/>
              </a:rPr>
              <a:t>7.6×10</a:t>
            </a:r>
            <a:r>
              <a:rPr lang="en-GB" sz="2350" baseline="30000" dirty="0">
                <a:latin typeface="Times" pitchFamily="18" charset="0"/>
                <a:cs typeface="Times" pitchFamily="18" charset="0"/>
              </a:rPr>
              <a:t>-7</a:t>
            </a:r>
            <a:r>
              <a:rPr lang="en-GB" sz="2350" dirty="0">
                <a:latin typeface="Times" pitchFamily="18" charset="0"/>
                <a:cs typeface="Times" pitchFamily="18" charset="0"/>
              </a:rPr>
              <a:t> m. </a:t>
            </a:r>
            <a:endParaRPr lang="en-GB" sz="2350" dirty="0" smtClean="0">
              <a:latin typeface="Times" pitchFamily="18" charset="0"/>
              <a:cs typeface="Times" pitchFamily="18" charset="0"/>
            </a:endParaRP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GB" sz="2300" dirty="0">
                <a:latin typeface="Times" pitchFamily="18" charset="0"/>
                <a:cs typeface="Times" pitchFamily="18" charset="0"/>
              </a:rPr>
              <a:t>The </a:t>
            </a:r>
            <a:r>
              <a:rPr lang="en-GB" sz="2300" b="1" dirty="0">
                <a:latin typeface="Times" pitchFamily="18" charset="0"/>
                <a:cs typeface="Times" pitchFamily="18" charset="0"/>
              </a:rPr>
              <a:t>longest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 visible </a:t>
            </a:r>
            <a:r>
              <a:rPr lang="en-GB" sz="2300" b="1" dirty="0" smtClean="0">
                <a:latin typeface="Times" pitchFamily="18" charset="0"/>
                <a:cs typeface="Times" pitchFamily="18" charset="0"/>
              </a:rPr>
              <a:t>wavelengths</a:t>
            </a:r>
            <a:r>
              <a:rPr lang="en-GB" sz="2300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which are also the </a:t>
            </a:r>
            <a:r>
              <a:rPr lang="en-GB" sz="2300" b="1" dirty="0">
                <a:latin typeface="Times" pitchFamily="18" charset="0"/>
                <a:cs typeface="Times" pitchFamily="18" charset="0"/>
              </a:rPr>
              <a:t>lowest frequencies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, are perceived as </a:t>
            </a:r>
            <a:r>
              <a:rPr lang="en-GB" sz="2300" b="1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red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. </a:t>
            </a:r>
            <a:endParaRPr lang="en-GB" sz="2300" dirty="0" smtClean="0">
              <a:latin typeface="Times" pitchFamily="18" charset="0"/>
              <a:cs typeface="Times" pitchFamily="18" charset="0"/>
            </a:endParaRP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GB" sz="2300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GB" sz="2300" b="1" dirty="0">
                <a:latin typeface="Times" pitchFamily="18" charset="0"/>
                <a:cs typeface="Times" pitchFamily="18" charset="0"/>
              </a:rPr>
              <a:t>shortest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 visible </a:t>
            </a:r>
            <a:r>
              <a:rPr lang="en-GB" sz="2300" b="1" dirty="0" smtClean="0">
                <a:latin typeface="Times" pitchFamily="18" charset="0"/>
                <a:cs typeface="Times" pitchFamily="18" charset="0"/>
              </a:rPr>
              <a:t>wavelengths</a:t>
            </a:r>
            <a:r>
              <a:rPr lang="en-GB" sz="2300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which are the </a:t>
            </a:r>
            <a:r>
              <a:rPr lang="en-GB" sz="2300" b="1" dirty="0">
                <a:latin typeface="Times" pitchFamily="18" charset="0"/>
                <a:cs typeface="Times" pitchFamily="18" charset="0"/>
              </a:rPr>
              <a:t>highest frequencies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, are perceived as </a:t>
            </a:r>
            <a:r>
              <a:rPr lang="en-GB" sz="23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violet</a:t>
            </a:r>
            <a:endParaRPr lang="en-US" sz="2300" b="1" dirty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333" y="4725144"/>
            <a:ext cx="37593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0323" y="229902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" pitchFamily="18" charset="0"/>
                <a:cs typeface="Times" pitchFamily="18" charset="0"/>
              </a:rPr>
              <a:t>For </a:t>
            </a:r>
            <a:r>
              <a:rPr lang="en-GB" sz="2400" b="1" dirty="0">
                <a:latin typeface="Times" pitchFamily="18" charset="0"/>
                <a:cs typeface="Times" pitchFamily="18" charset="0"/>
              </a:rPr>
              <a:t>all electromagnetic waves</a:t>
            </a:r>
            <a:r>
              <a:rPr lang="en-GB" sz="2400" b="1" dirty="0" smtClean="0"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r>
              <a:rPr lang="en-US" sz="2400" i="1" dirty="0" smtClean="0">
                <a:latin typeface="Times" pitchFamily="18" charset="0"/>
                <a:cs typeface="Times" pitchFamily="18" charset="0"/>
              </a:rPr>
              <a:t>                                   </a:t>
            </a:r>
            <a:endParaRPr lang="en-GB" sz="3000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343" y="548680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frequency, </a:t>
            </a:r>
            <a:r>
              <a:rPr lang="en-US" sz="2400" b="1" i="1" dirty="0" smtClean="0">
                <a:latin typeface="Times" pitchFamily="18" charset="0"/>
                <a:cs typeface="Times" pitchFamily="18" charset="0"/>
              </a:rPr>
              <a:t>f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: 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The number of vibrations or cycles per second of a wave.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Unit: cycles/second = Hertz (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Hz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0272" y="3933056"/>
            <a:ext cx="4953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300" i="1" dirty="0" smtClean="0">
                <a:latin typeface="Times" pitchFamily="18" charset="0"/>
                <a:cs typeface="Times" pitchFamily="18" charset="0"/>
              </a:rPr>
              <a:t>f </a:t>
            </a:r>
            <a:r>
              <a:rPr lang="en-GB" sz="2300" dirty="0" smtClean="0">
                <a:latin typeface="Times" pitchFamily="18" charset="0"/>
                <a:cs typeface="Times" pitchFamily="18" charset="0"/>
              </a:rPr>
              <a:t> = frequency</a:t>
            </a:r>
            <a:endParaRPr lang="en-GB" sz="2300" dirty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300" dirty="0">
                <a:latin typeface="Symbol" pitchFamily="18" charset="2"/>
                <a:cs typeface="Times" pitchFamily="18" charset="0"/>
              </a:rPr>
              <a:t>l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300" dirty="0" smtClean="0">
                <a:latin typeface="Times" pitchFamily="18" charset="0"/>
                <a:cs typeface="Times" pitchFamily="18" charset="0"/>
              </a:rPr>
              <a:t>= 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wavelength</a:t>
            </a:r>
          </a:p>
          <a:p>
            <a:pPr>
              <a:lnSpc>
                <a:spcPct val="120000"/>
              </a:lnSpc>
            </a:pPr>
            <a:r>
              <a:rPr lang="en-GB" sz="2300" i="1" dirty="0">
                <a:latin typeface="Times" pitchFamily="18" charset="0"/>
                <a:cs typeface="Times" pitchFamily="18" charset="0"/>
              </a:rPr>
              <a:t>c 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 </a:t>
            </a:r>
            <a:r>
              <a:rPr lang="en-GB" sz="2300" dirty="0" smtClean="0">
                <a:latin typeface="Times" pitchFamily="18" charset="0"/>
                <a:cs typeface="Times" pitchFamily="18" charset="0"/>
              </a:rPr>
              <a:t>= speed </a:t>
            </a:r>
            <a:r>
              <a:rPr lang="en-GB" sz="2300" dirty="0">
                <a:latin typeface="Times" pitchFamily="18" charset="0"/>
                <a:cs typeface="Times" pitchFamily="18" charset="0"/>
              </a:rPr>
              <a:t>of light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440832" y="2899184"/>
            <a:ext cx="1319592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000" i="1" dirty="0">
                <a:latin typeface="Times" pitchFamily="18" charset="0"/>
                <a:cs typeface="Times" pitchFamily="18" charset="0"/>
              </a:rPr>
              <a:t>c = </a:t>
            </a:r>
            <a:r>
              <a:rPr lang="en-US" sz="3000" i="1" dirty="0">
                <a:latin typeface="Symbol" pitchFamily="18" charset="2"/>
                <a:cs typeface="Times" pitchFamily="18" charset="0"/>
              </a:rPr>
              <a:t>l</a:t>
            </a:r>
            <a:r>
              <a:rPr lang="en-US" sz="3000" i="1" dirty="0">
                <a:latin typeface="Times" pitchFamily="18" charset="0"/>
                <a:cs typeface="Times" pitchFamily="18" charset="0"/>
              </a:rPr>
              <a:t>  f</a:t>
            </a:r>
            <a:endParaRPr lang="en-GB" sz="3000" i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12755</TotalTime>
  <Words>2654</Words>
  <Application>Microsoft Office PowerPoint</Application>
  <PresentationFormat>A4 Paper (210x297 mm)</PresentationFormat>
  <Paragraphs>307</Paragraphs>
  <Slides>54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54</vt:i4>
      </vt:variant>
    </vt:vector>
  </HeadingPairs>
  <TitlesOfParts>
    <vt:vector size="62" baseType="lpstr">
      <vt:lpstr>Batang</vt:lpstr>
      <vt:lpstr>Arial</vt:lpstr>
      <vt:lpstr>Calibri</vt:lpstr>
      <vt:lpstr>Lucida Sans Unicode</vt:lpstr>
      <vt:lpstr>Symbol</vt:lpstr>
      <vt:lpstr>Times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Reflection</vt:lpstr>
      <vt:lpstr>Law of Reflection</vt:lpstr>
      <vt:lpstr>Law of Reflection</vt:lpstr>
      <vt:lpstr>عرض تقديمي في PowerPoint</vt:lpstr>
      <vt:lpstr>Images</vt:lpstr>
      <vt:lpstr>عرض تقديمي في PowerPoint</vt:lpstr>
      <vt:lpstr>عرض تقديمي في PowerPoint</vt:lpstr>
      <vt:lpstr>Images Formed by Concave Mirrors (Converging Mirrors) </vt:lpstr>
      <vt:lpstr>Images Formed by Convex Mirrors (Diverging Mirrors)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Refraction</vt:lpstr>
      <vt:lpstr>عرض تقديمي في PowerPoint</vt:lpstr>
      <vt:lpstr>Refraction</vt:lpstr>
      <vt:lpstr>Mirage</vt:lpstr>
      <vt:lpstr>Refraction</vt:lpstr>
      <vt:lpstr>عرض تقديمي في PowerPoint</vt:lpstr>
      <vt:lpstr>Refraction</vt:lpstr>
      <vt:lpstr>عرض تقديمي في PowerPoint</vt:lpstr>
      <vt:lpstr>Total Internal Reflection (TIR)</vt:lpstr>
      <vt:lpstr>Total Internal Reflection</vt:lpstr>
      <vt:lpstr>عرض تقديمي في PowerPoint</vt:lpstr>
      <vt:lpstr>Total Internal Reflection</vt:lpstr>
      <vt:lpstr>Types of Lenses</vt:lpstr>
      <vt:lpstr>Images Formed by Converging Lenses</vt:lpstr>
      <vt:lpstr>عرض تقديمي في PowerPoint</vt:lpstr>
      <vt:lpstr>عرض تقديمي في PowerPoint</vt:lpstr>
      <vt:lpstr>Images Formed by Diverging Lenses ( Concave Lens)</vt:lpstr>
      <vt:lpstr>عرض تقديمي في PowerPoint</vt:lpstr>
      <vt:lpstr>عرض تقديمي في PowerPoint</vt:lpstr>
      <vt:lpstr>Lens Defects</vt:lpstr>
      <vt:lpstr>Lens Defects</vt:lpstr>
      <vt:lpstr>عرض تقديمي في PowerPoint</vt:lpstr>
      <vt:lpstr>Dispersion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mohamed</dc:creator>
  <cp:lastModifiedBy>azza moharram</cp:lastModifiedBy>
  <cp:revision>234</cp:revision>
  <dcterms:created xsi:type="dcterms:W3CDTF">2014-08-18T14:16:51Z</dcterms:created>
  <dcterms:modified xsi:type="dcterms:W3CDTF">2015-12-05T22:42:55Z</dcterms:modified>
</cp:coreProperties>
</file>