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3" d="100"/>
          <a:sy n="53" d="100"/>
        </p:scale>
        <p:origin x="71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31506" y="-351427"/>
            <a:ext cx="24251368" cy="130147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499"/>
            <a:ext cx="19621500" cy="63344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21"/>
          </p:nvPr>
        </p:nvSpPr>
        <p:spPr>
          <a:xfrm>
            <a:off x="2387600" y="6044715"/>
            <a:ext cx="19621500" cy="88997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9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rtl="0">
              <a:defRPr/>
            </a:lvl1pPr>
          </a:lstStyle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r" defTabSz="825500" rtl="1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العنوان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/>
            </a:pPr>
            <a:endParaRPr/>
          </a:p>
        </p:txBody>
      </p:sp>
      <p:sp>
        <p:nvSpPr>
          <p:cNvPr id="120" name="النص"/>
          <p:cNvSpPr txBox="1">
            <a:spLocks noGrp="1"/>
          </p:cNvSpPr>
          <p:nvPr>
            <p:ph type="subTitle" idx="1"/>
          </p:nvPr>
        </p:nvSpPr>
        <p:spPr>
          <a:xfrm>
            <a:off x="331506" y="-351428"/>
            <a:ext cx="24251368" cy="13014792"/>
          </a:xfrm>
          <a:prstGeom prst="rect">
            <a:avLst/>
          </a:prstGeom>
        </p:spPr>
        <p:txBody>
          <a:bodyPr/>
          <a:lstStyle/>
          <a:p>
            <a:pPr rtl="1">
              <a:defRPr/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78514CB-C92F-4AAD-80D5-BB68EBA8C13B-L0-001.jpeg" descr="178514CB-C92F-4AAD-80D5-BB68EBA8C13B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7048500"/>
            <a:ext cx="7404101" cy="5549900"/>
          </a:xfrm>
          <a:prstGeom prst="rect">
            <a:avLst/>
          </a:prstGeom>
        </p:spPr>
      </p:pic>
      <p:pic>
        <p:nvPicPr>
          <p:cNvPr id="152" name="C2C3A096-F294-4455-A558-B28C1FF2103F-L0-001.jpeg" descr="C2C3A096-F294-4455-A558-B28C1FF2103F-L0-001.jpeg"/>
          <p:cNvPicPr>
            <a:picLocks noGrp="1" noChangeAspect="1"/>
          </p:cNvPicPr>
          <p:nvPr>
            <p:ph type="pic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1130300"/>
            <a:ext cx="7404100" cy="5549901"/>
          </a:xfrm>
          <a:prstGeom prst="rect">
            <a:avLst/>
          </a:prstGeom>
        </p:spPr>
      </p:pic>
      <p:pic>
        <p:nvPicPr>
          <p:cNvPr id="153" name="7EC58EB6-216C-4C44-9347-94F0F9ADEDBC-L0-001.jpeg" descr="7EC58EB6-216C-4C44-9347-94F0F9ADEDBC-L0-001.jpeg"/>
          <p:cNvPicPr>
            <a:picLocks noGrp="1" noChangeAspect="1"/>
          </p:cNvPicPr>
          <p:nvPr>
            <p:ph type="pic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499" y="1130300"/>
            <a:ext cx="14173203" cy="11468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08A8F5AE-090E-4B7E-8089-9BACB630DE34-L0-001.jpeg" descr="08A8F5AE-090E-4B7E-8089-9BACB630DE34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7048499"/>
            <a:ext cx="7404100" cy="5549901"/>
          </a:xfrm>
          <a:prstGeom prst="rect">
            <a:avLst/>
          </a:prstGeom>
        </p:spPr>
      </p:pic>
      <p:pic>
        <p:nvPicPr>
          <p:cNvPr id="156" name="6A0BB06B-8C52-4C8B-AA9E-5454F139A35E-L0-001.jpeg" descr="6A0BB06B-8C52-4C8B-AA9E-5454F139A35E-L0-001.jpeg"/>
          <p:cNvPicPr>
            <a:picLocks noGrp="1" noChangeAspect="1"/>
          </p:cNvPicPr>
          <p:nvPr>
            <p:ph type="pic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1130300"/>
            <a:ext cx="7404100" cy="5549901"/>
          </a:xfrm>
          <a:prstGeom prst="rect">
            <a:avLst/>
          </a:prstGeom>
        </p:spPr>
      </p:pic>
      <p:pic>
        <p:nvPicPr>
          <p:cNvPr id="157" name="08A8F5AE-090E-4B7E-8089-9BACB630DE34-L0-001.jpeg" descr="08A8F5AE-090E-4B7E-8089-9BACB630DE34-L0-001.jpeg"/>
          <p:cNvPicPr>
            <a:picLocks noGrp="1" noChangeAspect="1"/>
          </p:cNvPicPr>
          <p:nvPr>
            <p:ph type="pic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500" y="1130300"/>
            <a:ext cx="14173201" cy="11468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AD69B4F9-9CDE-4188-86CB-4E9A93F4313A-L0-001.jpeg" descr="AD69B4F9-9CDE-4188-86CB-4E9A93F4313A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7048500"/>
            <a:ext cx="7404100" cy="5549900"/>
          </a:xfrm>
          <a:prstGeom prst="rect">
            <a:avLst/>
          </a:prstGeom>
        </p:spPr>
      </p:pic>
      <p:pic>
        <p:nvPicPr>
          <p:cNvPr id="160" name="C2C3A096-F294-4455-A558-B28C1FF2103F-L0-001.jpeg" descr="C2C3A096-F294-4455-A558-B28C1FF2103F-L0-001.jpeg"/>
          <p:cNvPicPr>
            <a:picLocks noGrp="1" noChangeAspect="1"/>
          </p:cNvPicPr>
          <p:nvPr>
            <p:ph type="pic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1130300"/>
            <a:ext cx="7404100" cy="5549901"/>
          </a:xfrm>
          <a:prstGeom prst="rect">
            <a:avLst/>
          </a:prstGeom>
        </p:spPr>
      </p:pic>
      <p:pic>
        <p:nvPicPr>
          <p:cNvPr id="161" name="224D14F3-FD10-4B63-B887-7A4AA7A67E4B-L0-001.jpeg" descr="224D14F3-FD10-4B63-B887-7A4AA7A67E4B-L0-001.jpeg"/>
          <p:cNvPicPr>
            <a:picLocks noGrp="1" noChangeAspect="1"/>
          </p:cNvPicPr>
          <p:nvPr>
            <p:ph type="pic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500" y="1130300"/>
            <a:ext cx="14173200" cy="11468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3566DB89-9F4C-4659-A67F-DDEDEB95C6F0-L0-001.jpeg" descr="3566DB89-9F4C-4659-A67F-DDEDEB95C6F0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5967" y="673099"/>
            <a:ext cx="18132065" cy="8735898"/>
          </a:xfrm>
          <a:prstGeom prst="rect">
            <a:avLst/>
          </a:prstGeom>
        </p:spPr>
      </p:pic>
      <p:sp>
        <p:nvSpPr>
          <p:cNvPr id="164" name="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1">
              <a:defRPr/>
            </a:pPr>
            <a:endParaRPr/>
          </a:p>
        </p:txBody>
      </p:sp>
      <p:sp>
        <p:nvSpPr>
          <p:cNvPr id="165" name="الكويكبات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6002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defTabSz="569594">
              <a:defRPr sz="8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الكويكبات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الذكاء اللغوي ( نشاط فردي - ذهني )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E230C">
              <a:alpha val="71000"/>
            </a:srgbClr>
          </a:solidFill>
        </p:spPr>
        <p:txBody>
          <a:bodyPr/>
          <a:lstStyle/>
          <a:p>
            <a:pPr defTabSz="478790">
              <a:defRPr sz="6100">
                <a:solidFill>
                  <a:srgbClr val="FFFFFF"/>
                </a:solidFill>
              </a:defRPr>
            </a:pPr>
            <a:r>
              <a:t>الذكاء اللغوي ( نشاط فردي - ذهني ) </a:t>
            </a:r>
          </a:p>
          <a:p>
            <a:pPr defTabSz="478790">
              <a:defRPr sz="6100">
                <a:solidFill>
                  <a:srgbClr val="FFFFFF"/>
                </a:solidFill>
              </a:defRPr>
            </a:pPr>
            <a:r>
              <a:t>مرادف كلمة </a:t>
            </a:r>
          </a:p>
        </p:txBody>
      </p:sp>
      <p:sp>
        <p:nvSpPr>
          <p:cNvPr id="168" name="معتم/  التوابع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F7BA01">
              <a:alpha val="55000"/>
            </a:srgb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8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معتم/  التوابع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تعلم باللعب ( تركيب حركي 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/>
          <a:lstStyle>
            <a:lvl1pPr>
              <a:defRPr sz="7600"/>
            </a:lvl1pPr>
          </a:lstStyle>
          <a:p>
            <a:r>
              <a:t>تعلم باللعب ( تركيب حركي ) </a:t>
            </a:r>
          </a:p>
        </p:txBody>
      </p:sp>
      <p:sp>
        <p:nvSpPr>
          <p:cNvPr id="171" name="بالتعاون مع مجموعتك رتبي الكلمات التالية لتكوني تعريفاً مناسباً للشمس ؟…"/>
          <p:cNvSpPr txBox="1">
            <a:spLocks noGrp="1"/>
          </p:cNvSpPr>
          <p:nvPr>
            <p:ph type="body" idx="1"/>
          </p:nvPr>
        </p:nvSpPr>
        <p:spPr>
          <a:xfrm>
            <a:off x="1881965" y="3098800"/>
            <a:ext cx="21005802" cy="9296400"/>
          </a:xfrm>
          <a:prstGeom prst="rect">
            <a:avLst/>
          </a:prstGeom>
          <a:solidFill>
            <a:schemeClr val="accent6">
              <a:alpha val="52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9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بالتعاون مع مجموعتك رتبي الكلمات التالية لتكوني تعريفاً مناسباً للشمس ؟ </a:t>
            </a:r>
          </a:p>
          <a:p>
            <a:pPr marL="0" indent="0" algn="ctr">
              <a:spcBef>
                <a:spcPts val="0"/>
              </a:spcBef>
              <a:buSzTx/>
              <a:buNone/>
              <a:defRPr sz="9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غازي - يشع حرارة - وضوءاً - نجم كروي - ملتهب - يدور حوله عدد من الكواكب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تعلم باللعب ( نشاط حركي ) تركي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/>
          <a:lstStyle/>
          <a:p>
            <a:pPr>
              <a:defRPr sz="10300"/>
            </a:pPr>
            <a:r>
              <a:t>تعلم باللعب ( نشاط حركي ) تركيب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" name="بالتعاون مع مجموعتك رتبي الكلمات التالية لتكوني تعريفاً مناسباً للكواكب 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0000" indent="-1270000">
              <a:defRPr sz="9600"/>
            </a:pPr>
            <a:r>
              <a:t>بالتعاون مع مجموعتك رتبي الكلمات التالية لتكوني تعريفاً مناسباً للكواكب ؟</a:t>
            </a:r>
          </a:p>
          <a:p>
            <a:pPr marL="1270000" indent="-1270000">
              <a:defRPr sz="9600"/>
            </a:pPr>
            <a:r>
              <a:t>صلبة - اجسام كروية - تستمد من الشمس - معتمه - الحرارة والضوء -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F4919FF6-1211-4938-98E9-9ED324D9A0E8-L0-001.png" descr="F4919FF6-1211-4938-98E9-9ED324D9A0E8-L0-001.pn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5979" y="952500"/>
            <a:ext cx="9525002" cy="11468100"/>
          </a:xfrm>
          <a:prstGeom prst="rect">
            <a:avLst/>
          </a:prstGeom>
        </p:spPr>
      </p:pic>
      <p:sp>
        <p:nvSpPr>
          <p:cNvPr id="177" name="استراتيجية ( فن )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alpha val="72000"/>
            </a:schemeClr>
          </a:solidFill>
        </p:spPr>
        <p:txBody>
          <a:bodyPr/>
          <a:lstStyle/>
          <a:p>
            <a:pPr>
              <a:defRPr sz="10500"/>
            </a:pPr>
            <a:r>
              <a:t>استراتيجية ( فن )</a:t>
            </a:r>
          </a:p>
          <a:p>
            <a:pPr>
              <a:defRPr sz="10500"/>
            </a:pPr>
            <a:r>
              <a:t>نشاط حركي </a:t>
            </a:r>
          </a:p>
        </p:txBody>
      </p:sp>
      <p:sp>
        <p:nvSpPr>
          <p:cNvPr id="178" name="من خلال استراتيجية فن استخرجي اوجة الشبة والاختلاف بين الشمس والكواكب ؟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/>
          <a:lstStyle>
            <a:lvl1pPr defTabSz="726440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من خلال استراتيجية فن استخرجي اوجة الشبة والاختلاف بين الشمس والكواكب ؟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FBD3553C-2B75-471F-83DB-70C4424C176D-L0-001.jpeg" descr="FBD3553C-2B75-471F-83DB-70C4424C176D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33F5CEE0-C80B-459A-879B-075AB3E7DAC6-L0-001.jpeg" descr="33F5CEE0-C80B-459A-879B-075AB3E7DAC6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5979" y="952499"/>
            <a:ext cx="9525002" cy="11468101"/>
          </a:xfrm>
          <a:prstGeom prst="rect">
            <a:avLst/>
          </a:prstGeom>
        </p:spPr>
      </p:pic>
      <p:sp>
        <p:nvSpPr>
          <p:cNvPr id="183" name="استراتيجية أرسل سؤالاً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7BA01">
              <a:alpha val="56000"/>
            </a:srgbClr>
          </a:solidFill>
        </p:spPr>
        <p:txBody>
          <a:bodyPr/>
          <a:lstStyle/>
          <a:p>
            <a:pPr defTabSz="569594">
              <a:defRPr sz="8100"/>
            </a:pPr>
            <a:endParaRPr/>
          </a:p>
          <a:p>
            <a:pPr defTabSz="569594">
              <a:defRPr sz="8100"/>
            </a:pPr>
            <a:endParaRPr/>
          </a:p>
          <a:p>
            <a:pPr defTabSz="569594">
              <a:defRPr sz="8100"/>
            </a:pPr>
            <a:r>
              <a:t>استراتيجية </a:t>
            </a:r>
            <a:r>
              <a:rPr sz="8200"/>
              <a:t>أرسل سؤالاً</a:t>
            </a:r>
          </a:p>
          <a:p>
            <a:pPr defTabSz="569594">
              <a:defRPr sz="8200"/>
            </a:pPr>
            <a:r>
              <a:t>( التطبيق ) </a:t>
            </a:r>
          </a:p>
        </p:txBody>
      </p:sp>
      <p:sp>
        <p:nvSpPr>
          <p:cNvPr id="184" name="تغذية راجعه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1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تغذية راجعه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مجموعة الشمسية"/>
          <p:cNvSpPr txBox="1">
            <a:spLocks noGrp="1"/>
          </p:cNvSpPr>
          <p:nvPr>
            <p:ph type="title"/>
          </p:nvPr>
        </p:nvSpPr>
        <p:spPr>
          <a:xfrm>
            <a:off x="1625511" y="1060563"/>
            <a:ext cx="21132978" cy="10679946"/>
          </a:xfrm>
          <a:prstGeom prst="rect">
            <a:avLst/>
          </a:prstGeom>
          <a:solidFill>
            <a:schemeClr val="accent3">
              <a:alpha val="58000"/>
            </a:schemeClr>
          </a:solidFill>
          <a:ln w="38100">
            <a:solidFill>
              <a:srgbClr val="FFFFFF">
                <a:alpha val="58000"/>
              </a:srgbClr>
            </a:solidFill>
            <a:round/>
          </a:ln>
        </p:spPr>
        <p:txBody>
          <a:bodyPr/>
          <a:lstStyle>
            <a:lvl1pPr>
              <a:defRPr sz="11400"/>
            </a:lvl1pPr>
          </a:lstStyle>
          <a:p>
            <a:r>
              <a:t>المجموعة الشمسية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28F48C20-8EA5-454F-8E9B-A773BB6B4EB8-L0-001.jpeg" descr="28F48C20-8EA5-454F-8E9B-A773BB6B4EB8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91" name="الواجب المنزلي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r>
              <a:t>الواجب المنزلي </a:t>
            </a:r>
          </a:p>
        </p:txBody>
      </p:sp>
      <p:sp>
        <p:nvSpPr>
          <p:cNvPr id="192" name="اذكري مكونات المجموعة الشمسية ؟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  <a:solidFill>
            <a:srgbClr val="F7BA01">
              <a:alpha val="55000"/>
            </a:srgb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11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اذكري مكونات المجموعة الشمسية ؟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C5CB3113-B267-4C80-939B-87C268AC3806-L0-001.jpeg" descr="C5CB3113-B267-4C80-939B-87C268AC3806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9A1E2473-FCD8-42C5-A7CC-E6D73D59EE67-L0-001.jpeg" descr="9A1E2473-FCD8-42C5-A7CC-E6D73D59EE67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9900" y="3149600"/>
            <a:ext cx="9525000" cy="9296400"/>
          </a:xfrm>
          <a:prstGeom prst="rect">
            <a:avLst/>
          </a:prstGeom>
        </p:spPr>
      </p:pic>
      <p:sp>
        <p:nvSpPr>
          <p:cNvPr id="131" name="اهداف الدر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1300">
                <a:solidFill>
                  <a:srgbClr val="FFFFFF"/>
                </a:solidFill>
              </a:defRPr>
            </a:lvl1pPr>
          </a:lstStyle>
          <a:p>
            <a:r>
              <a:t>اهداف الدرس </a:t>
            </a:r>
          </a:p>
        </p:txBody>
      </p:sp>
      <p:sp>
        <p:nvSpPr>
          <p:cNvPr id="132" name="( استرايجية التصفح) القراءة الفاعله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 استرايجية التصفح) القراءة الفاعله </a:t>
            </a:r>
          </a:p>
          <a:p>
            <a:pPr marL="0" indent="0" algn="ctr">
              <a:spcBef>
                <a:spcPts val="0"/>
              </a:spcBef>
              <a:buSzTx/>
              <a:buNone/>
              <a:defRPr sz="8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بالتعاون مع مجموعتك ماهي الاهداف  التي تتوقعين تحقيقها خلال حصتنا لهذا اليوم ؟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3B924078-2332-45FC-9EC1-76BAF9A65E4A-L0-001.jpeg" descr="3B924078-2332-45FC-9EC1-76BAF9A65E4A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5967" y="673100"/>
            <a:ext cx="18135603" cy="8737601"/>
          </a:xfrm>
          <a:prstGeom prst="rect">
            <a:avLst/>
          </a:prstGeom>
        </p:spPr>
      </p:pic>
      <p:sp>
        <p:nvSpPr>
          <p:cNvPr id="135" name="استراتيجية العصف الذهني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7BA01">
              <a:alpha val="64999"/>
            </a:srgbClr>
          </a:solidFill>
        </p:spPr>
        <p:txBody>
          <a:bodyPr/>
          <a:lstStyle>
            <a:lvl1pPr>
              <a:defRPr sz="11500"/>
            </a:lvl1pPr>
          </a:lstStyle>
          <a:p>
            <a:r>
              <a:t>استراتيجية العصف الذهني </a:t>
            </a:r>
          </a:p>
        </p:txBody>
      </p:sp>
      <p:sp>
        <p:nvSpPr>
          <p:cNvPr id="136" name="برأيك ماأهمية دراستنا للمجموعة الشمسية ؟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8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برأيك ماأهمية دراستنا للمجموعة الشمسية ؟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688D59E3-6FAB-43B0-8097-9178A0C2EBB3-L0-001.jpeg" descr="688D59E3-6FAB-43B0-8097-9178A0C2EBB3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698" y="7048500"/>
            <a:ext cx="7404102" cy="5549900"/>
          </a:xfrm>
          <a:prstGeom prst="rect">
            <a:avLst/>
          </a:prstGeom>
        </p:spPr>
      </p:pic>
      <p:pic>
        <p:nvPicPr>
          <p:cNvPr id="139" name="45F8BBA1-66D0-4064-8B80-83A5D5079355-L0-001.jpeg" descr="45F8BBA1-66D0-4064-8B80-83A5D5079355-L0-001.jpeg"/>
          <p:cNvPicPr>
            <a:picLocks noGrp="1" noChangeAspect="1"/>
          </p:cNvPicPr>
          <p:nvPr>
            <p:ph type="pic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699" y="1130300"/>
            <a:ext cx="7404102" cy="5549900"/>
          </a:xfrm>
          <a:prstGeom prst="rect">
            <a:avLst/>
          </a:prstGeom>
        </p:spPr>
      </p:pic>
      <p:pic>
        <p:nvPicPr>
          <p:cNvPr id="140" name="D97BD6AD-BE53-4FEB-8BAA-8C6213C70A22-L0-001.jpeg" descr="D97BD6AD-BE53-4FEB-8BAA-8C6213C70A22-L0-001.jpeg"/>
          <p:cNvPicPr>
            <a:picLocks noGrp="1" noChangeAspect="1"/>
          </p:cNvPicPr>
          <p:nvPr>
            <p:ph type="pic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500" y="1130299"/>
            <a:ext cx="14173200" cy="114681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49B78C09-E1E5-415B-B46F-BF700C4918D6-L0-001.jpeg" descr="49B78C09-E1E5-415B-B46F-BF700C4918D6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5967" y="673100"/>
            <a:ext cx="18135603" cy="8737601"/>
          </a:xfrm>
          <a:prstGeom prst="rect">
            <a:avLst/>
          </a:prstGeom>
        </p:spPr>
      </p:pic>
      <p:sp>
        <p:nvSpPr>
          <p:cNvPr id="143" name="استراتيجية القراءة الفاعله ( تصميم خارطة معرفيه ) نشاط تعاوني…"/>
          <p:cNvSpPr txBox="1">
            <a:spLocks noGrp="1"/>
          </p:cNvSpPr>
          <p:nvPr>
            <p:ph type="title"/>
          </p:nvPr>
        </p:nvSpPr>
        <p:spPr>
          <a:xfrm>
            <a:off x="1599329" y="9506995"/>
            <a:ext cx="20432012" cy="3714998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defTabSz="478790">
              <a:defRPr sz="6000">
                <a:solidFill>
                  <a:srgbClr val="FFFFFF"/>
                </a:solidFill>
              </a:defRPr>
            </a:pPr>
            <a:r>
              <a:t>استراتيجية القراءة الفاعله ( تصميم خارطة معرفيه ) نشاط تعاوني </a:t>
            </a:r>
          </a:p>
          <a:p>
            <a:pPr defTabSz="478790">
              <a:defRPr sz="6000">
                <a:solidFill>
                  <a:srgbClr val="FFFFFF"/>
                </a:solidFill>
              </a:defRPr>
            </a:pPr>
            <a:r>
              <a:t>من خلال استراتيجية القراءة الفاعله صممي خارطة معرفية لاهم مكونات المجموعة الشمسية ؟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1F9871DA-FC4A-44B1-96D1-8958B1127FDA-L0-001.jpeg" descr="1F9871DA-FC4A-44B1-96D1-8958B1127FDA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700" y="7048500"/>
            <a:ext cx="7404101" cy="5549900"/>
          </a:xfrm>
          <a:prstGeom prst="rect">
            <a:avLst/>
          </a:prstGeom>
        </p:spPr>
      </p:pic>
      <p:pic>
        <p:nvPicPr>
          <p:cNvPr id="146" name="3B924078-2332-45FC-9EC1-76BAF9A65E4A-L0-001.jpeg" descr="3B924078-2332-45FC-9EC1-76BAF9A65E4A-L0-001.jpeg"/>
          <p:cNvPicPr>
            <a:picLocks noGrp="1" noChangeAspect="1"/>
          </p:cNvPicPr>
          <p:nvPr>
            <p:ph type="pic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699" y="1130300"/>
            <a:ext cx="7404101" cy="5549900"/>
          </a:xfrm>
          <a:prstGeom prst="rect">
            <a:avLst/>
          </a:prstGeom>
        </p:spPr>
      </p:pic>
      <p:pic>
        <p:nvPicPr>
          <p:cNvPr id="147" name="84EBF255-E06B-4612-BF69-8BD5BF193AC9-L0-001.jpeg" descr="84EBF255-E06B-4612-BF69-8BD5BF193AC9-L0-001.jpeg"/>
          <p:cNvPicPr>
            <a:picLocks noGrp="1" noChangeAspect="1"/>
          </p:cNvPicPr>
          <p:nvPr>
            <p:ph type="pic" idx="2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6500" y="1130300"/>
            <a:ext cx="14173201" cy="11468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F9871DA-FC4A-44B1-96D1-8958B1127FDA-L0-001.jpeg" descr="1F9871DA-FC4A-44B1-96D1-8958B1127FDA-L0-001.jpeg"/>
          <p:cNvPicPr>
            <a:picLocks noGrp="1" noChangeAspect="1"/>
          </p:cNvPicPr>
          <p:nvPr>
            <p:ph type="pic" idx="2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مخصص</PresentationFormat>
  <Paragraphs>28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Helvetica Neue</vt:lpstr>
      <vt:lpstr>Helvetica Neue Light</vt:lpstr>
      <vt:lpstr>Helvetica Neue Medium</vt:lpstr>
      <vt:lpstr>White</vt:lpstr>
      <vt:lpstr>عرض تقديمي في PowerPoint</vt:lpstr>
      <vt:lpstr>المجموعة الشمسية </vt:lpstr>
      <vt:lpstr>عرض تقديمي في PowerPoint</vt:lpstr>
      <vt:lpstr>اهداف الدرس </vt:lpstr>
      <vt:lpstr>استراتيجية العصف الذهني </vt:lpstr>
      <vt:lpstr>عرض تقديمي في PowerPoint</vt:lpstr>
      <vt:lpstr>استراتيجية القراءة الفاعله ( تصميم خارطة معرفيه ) نشاط تعاوني  من خلال استراتيجية القراءة الفاعله صممي خارطة معرفية لاهم مكونات المجموعة الشمسية ؟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الذكاء اللغوي ( نشاط فردي - ذهني )  مرادف كلمة </vt:lpstr>
      <vt:lpstr>تعلم باللعب ( تركيب حركي ) </vt:lpstr>
      <vt:lpstr>تعلم باللعب ( نشاط حركي ) تركيب </vt:lpstr>
      <vt:lpstr>استراتيجية ( فن ) نشاط حركي </vt:lpstr>
      <vt:lpstr>عرض تقديمي في PowerPoint</vt:lpstr>
      <vt:lpstr>  استراتيجية أرسل سؤالاً ( التطبيق ) </vt:lpstr>
      <vt:lpstr>الواجب المنزلي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حمود حاتم الناصر</cp:lastModifiedBy>
  <cp:revision>1</cp:revision>
  <dcterms:modified xsi:type="dcterms:W3CDTF">2021-08-28T17:03:35Z</dcterms:modified>
</cp:coreProperties>
</file>