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58" r:id="rId4"/>
    <p:sldId id="259" r:id="rId5"/>
    <p:sldId id="272" r:id="rId6"/>
    <p:sldId id="274" r:id="rId7"/>
    <p:sldId id="273" r:id="rId8"/>
    <p:sldId id="257" r:id="rId9"/>
    <p:sldId id="260" r:id="rId10"/>
    <p:sldId id="261" r:id="rId11"/>
    <p:sldId id="275" r:id="rId12"/>
    <p:sldId id="262" r:id="rId13"/>
    <p:sldId id="263" r:id="rId14"/>
    <p:sldId id="276" r:id="rId15"/>
    <p:sldId id="277" r:id="rId16"/>
    <p:sldId id="279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128" autoAdjust="0"/>
  </p:normalViewPr>
  <p:slideViewPr>
    <p:cSldViewPr>
      <p:cViewPr varScale="1">
        <p:scale>
          <a:sx n="69" d="100"/>
          <a:sy n="69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13/03/35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مربع نص 41"/>
          <p:cNvSpPr txBox="1"/>
          <p:nvPr/>
        </p:nvSpPr>
        <p:spPr>
          <a:xfrm>
            <a:off x="4592421" y="4365104"/>
            <a:ext cx="46450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00"/>
                </a:solidFill>
              </a:rPr>
              <a:t>8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611560" y="134015"/>
            <a:ext cx="855889" cy="461665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B050"/>
                </a:solidFill>
              </a:rPr>
              <a:t>تم</a:t>
            </a:r>
            <a:r>
              <a:rPr lang="ar-SA" sz="2400" b="1" dirty="0" smtClean="0">
                <a:solidFill>
                  <a:schemeClr val="accent2">
                    <a:lumMod val="75000"/>
                  </a:schemeClr>
                </a:solidFill>
              </a:rPr>
              <a:t>ه</a:t>
            </a: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يد</a:t>
            </a:r>
            <a:endParaRPr lang="ar-SA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391" y="119430"/>
            <a:ext cx="8953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035" y="620688"/>
            <a:ext cx="6505575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مجموعة 5"/>
          <p:cNvGrpSpPr/>
          <p:nvPr/>
        </p:nvGrpSpPr>
        <p:grpSpPr>
          <a:xfrm>
            <a:off x="2085637" y="3197720"/>
            <a:ext cx="5374783" cy="1095376"/>
            <a:chOff x="2027258" y="3197720"/>
            <a:chExt cx="5374783" cy="1095376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216" y="3197721"/>
              <a:ext cx="885825" cy="1095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2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1798" y="3197721"/>
              <a:ext cx="885825" cy="1095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3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2239" y="3197720"/>
              <a:ext cx="885825" cy="1095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4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8989" y="3197720"/>
              <a:ext cx="885825" cy="1095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5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7258" y="3197720"/>
              <a:ext cx="885825" cy="1095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580" y="4407997"/>
            <a:ext cx="377190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080" y="4867851"/>
            <a:ext cx="62484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2016362" y="5726803"/>
            <a:ext cx="6574457" cy="1086635"/>
            <a:chOff x="1453927" y="5726803"/>
            <a:chExt cx="6574457" cy="1086635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134" y="5737051"/>
              <a:ext cx="8572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9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5851" y="5737082"/>
              <a:ext cx="8572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0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3466" y="5737051"/>
              <a:ext cx="8572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8183" y="5737082"/>
              <a:ext cx="8572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2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5612" y="5726803"/>
              <a:ext cx="8572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3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3927" y="5737113"/>
              <a:ext cx="857250" cy="10763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6" name="وسيلة شرح مستطيلة مستديرة الزوايا 65"/>
          <p:cNvSpPr/>
          <p:nvPr/>
        </p:nvSpPr>
        <p:spPr>
          <a:xfrm>
            <a:off x="97160" y="3760701"/>
            <a:ext cx="1882552" cy="1036451"/>
          </a:xfrm>
          <a:prstGeom prst="wedgeRoundRectCallout">
            <a:avLst>
              <a:gd name="adj1" fmla="val 193835"/>
              <a:gd name="adj2" fmla="val 2628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المتوسط الحسابي للبيانات 8 ، 7 ، 9 ، 6 ، 10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67" name="وسيلة شرح مستطيلة مستديرة الزوايا 66"/>
          <p:cNvSpPr/>
          <p:nvPr/>
        </p:nvSpPr>
        <p:spPr>
          <a:xfrm>
            <a:off x="97160" y="5344877"/>
            <a:ext cx="1882552" cy="1036451"/>
          </a:xfrm>
          <a:prstGeom prst="wedgeRoundRectCallout">
            <a:avLst>
              <a:gd name="adj1" fmla="val 67253"/>
              <a:gd name="adj2" fmla="val 82431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المتوسط الحسابي للبيانات 8 ، 7 ، 9 ، 6 ، 10 ، 14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6" grpId="0" animBg="1"/>
      <p:bldP spid="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93" y="1660798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64704"/>
            <a:ext cx="6438900" cy="21431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4788024" y="3240806"/>
            <a:ext cx="3888432" cy="3428554"/>
            <a:chOff x="4644008" y="3096790"/>
            <a:chExt cx="3888432" cy="3428554"/>
          </a:xfrm>
        </p:grpSpPr>
        <p:sp>
          <p:nvSpPr>
            <p:cNvPr id="3" name="مخطط انسيابي: معالجة 2"/>
            <p:cNvSpPr/>
            <p:nvPr/>
          </p:nvSpPr>
          <p:spPr>
            <a:xfrm>
              <a:off x="4644008" y="3645024"/>
              <a:ext cx="3888432" cy="288032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6" name="قوس 5"/>
            <p:cNvSpPr/>
            <p:nvPr/>
          </p:nvSpPr>
          <p:spPr>
            <a:xfrm>
              <a:off x="4644008" y="3096790"/>
              <a:ext cx="3888000" cy="1080000"/>
            </a:xfrm>
            <a:prstGeom prst="arc">
              <a:avLst>
                <a:gd name="adj1" fmla="val 10789601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5680984" y="3185266"/>
              <a:ext cx="188849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قبل الزيادة</a:t>
              </a:r>
            </a:p>
          </p:txBody>
        </p:sp>
      </p:grpSp>
      <p:sp>
        <p:nvSpPr>
          <p:cNvPr id="29" name="مربع نص 28"/>
          <p:cNvSpPr txBox="1"/>
          <p:nvPr/>
        </p:nvSpPr>
        <p:spPr>
          <a:xfrm>
            <a:off x="6588008" y="4471109"/>
            <a:ext cx="18884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المتوسط الحسابي =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5364088" y="3970785"/>
            <a:ext cx="25499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33 ، 46 ، 53 ، 53 ، 79</a:t>
            </a:r>
            <a:endParaRPr lang="ar-SA" sz="20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5732270" y="4471109"/>
            <a:ext cx="9442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52,8</a:t>
            </a:r>
          </a:p>
        </p:txBody>
      </p:sp>
      <p:sp>
        <p:nvSpPr>
          <p:cNvPr id="35" name="مربع نص 34"/>
          <p:cNvSpPr txBox="1"/>
          <p:nvPr/>
        </p:nvSpPr>
        <p:spPr>
          <a:xfrm>
            <a:off x="7338492" y="518913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</a:p>
        </p:txBody>
      </p:sp>
      <p:sp>
        <p:nvSpPr>
          <p:cNvPr id="36" name="مربع نص 35"/>
          <p:cNvSpPr txBox="1"/>
          <p:nvPr/>
        </p:nvSpPr>
        <p:spPr>
          <a:xfrm>
            <a:off x="6946674" y="518913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sp>
        <p:nvSpPr>
          <p:cNvPr id="47" name="مربع نص 46"/>
          <p:cNvSpPr txBox="1"/>
          <p:nvPr/>
        </p:nvSpPr>
        <p:spPr>
          <a:xfrm>
            <a:off x="7338492" y="590921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</a:p>
        </p:txBody>
      </p:sp>
      <p:sp>
        <p:nvSpPr>
          <p:cNvPr id="48" name="مربع نص 47"/>
          <p:cNvSpPr txBox="1"/>
          <p:nvPr/>
        </p:nvSpPr>
        <p:spPr>
          <a:xfrm>
            <a:off x="6946674" y="590921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grpSp>
        <p:nvGrpSpPr>
          <p:cNvPr id="61" name="مجموعة 60"/>
          <p:cNvGrpSpPr/>
          <p:nvPr/>
        </p:nvGrpSpPr>
        <p:grpSpPr>
          <a:xfrm>
            <a:off x="539552" y="3240806"/>
            <a:ext cx="3888432" cy="3428554"/>
            <a:chOff x="4644008" y="3096790"/>
            <a:chExt cx="3888432" cy="3428554"/>
          </a:xfrm>
        </p:grpSpPr>
        <p:sp>
          <p:nvSpPr>
            <p:cNvPr id="62" name="مخطط انسيابي: معالجة 61"/>
            <p:cNvSpPr/>
            <p:nvPr/>
          </p:nvSpPr>
          <p:spPr>
            <a:xfrm>
              <a:off x="4644008" y="3645024"/>
              <a:ext cx="3888432" cy="288032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63" name="قوس 62"/>
            <p:cNvSpPr/>
            <p:nvPr/>
          </p:nvSpPr>
          <p:spPr>
            <a:xfrm>
              <a:off x="4644008" y="3096790"/>
              <a:ext cx="3888000" cy="1080000"/>
            </a:xfrm>
            <a:prstGeom prst="arc">
              <a:avLst>
                <a:gd name="adj1" fmla="val 10789601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5680984" y="3185266"/>
              <a:ext cx="188849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بعد الزيادة</a:t>
              </a:r>
            </a:p>
          </p:txBody>
        </p:sp>
      </p:grpSp>
      <p:sp>
        <p:nvSpPr>
          <p:cNvPr id="65" name="مربع نص 64"/>
          <p:cNvSpPr txBox="1"/>
          <p:nvPr/>
        </p:nvSpPr>
        <p:spPr>
          <a:xfrm>
            <a:off x="2339536" y="4471109"/>
            <a:ext cx="18884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المتوسط الحسابي =</a:t>
            </a:r>
          </a:p>
        </p:txBody>
      </p:sp>
      <p:sp>
        <p:nvSpPr>
          <p:cNvPr id="66" name="مربع نص 65"/>
          <p:cNvSpPr txBox="1"/>
          <p:nvPr/>
        </p:nvSpPr>
        <p:spPr>
          <a:xfrm>
            <a:off x="1015898" y="3970785"/>
            <a:ext cx="30243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33 ، 46 ، 53 ، 53 ، 79 ، 98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1483798" y="4471109"/>
            <a:ext cx="9442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60,3</a:t>
            </a:r>
          </a:p>
        </p:txBody>
      </p:sp>
      <p:sp>
        <p:nvSpPr>
          <p:cNvPr id="68" name="مربع نص 67"/>
          <p:cNvSpPr txBox="1"/>
          <p:nvPr/>
        </p:nvSpPr>
        <p:spPr>
          <a:xfrm>
            <a:off x="3090020" y="518913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</a:p>
        </p:txBody>
      </p:sp>
      <p:sp>
        <p:nvSpPr>
          <p:cNvPr id="69" name="مربع نص 68"/>
          <p:cNvSpPr txBox="1"/>
          <p:nvPr/>
        </p:nvSpPr>
        <p:spPr>
          <a:xfrm>
            <a:off x="2698202" y="518913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sp>
        <p:nvSpPr>
          <p:cNvPr id="70" name="مربع نص 69"/>
          <p:cNvSpPr txBox="1"/>
          <p:nvPr/>
        </p:nvSpPr>
        <p:spPr>
          <a:xfrm>
            <a:off x="3090020" y="590921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</a:p>
        </p:txBody>
      </p:sp>
      <p:sp>
        <p:nvSpPr>
          <p:cNvPr id="71" name="مربع نص 70"/>
          <p:cNvSpPr txBox="1"/>
          <p:nvPr/>
        </p:nvSpPr>
        <p:spPr>
          <a:xfrm>
            <a:off x="2698202" y="590921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sp>
        <p:nvSpPr>
          <p:cNvPr id="8" name="قوس كبير مزدوج 7"/>
          <p:cNvSpPr/>
          <p:nvPr/>
        </p:nvSpPr>
        <p:spPr>
          <a:xfrm>
            <a:off x="2339536" y="2098399"/>
            <a:ext cx="1944821" cy="422207"/>
          </a:xfrm>
          <a:prstGeom prst="bracePair">
            <a:avLst/>
          </a:prstGeom>
          <a:solidFill>
            <a:schemeClr val="accent2">
              <a:lumMod val="50000"/>
              <a:alpha val="25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697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2" grpId="0"/>
      <p:bldP spid="30" grpId="0"/>
      <p:bldP spid="35" grpId="0"/>
      <p:bldP spid="36" grpId="0"/>
      <p:bldP spid="47" grpId="0"/>
      <p:bldP spid="48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93" y="1660798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مجموعة 6"/>
          <p:cNvGrpSpPr/>
          <p:nvPr/>
        </p:nvGrpSpPr>
        <p:grpSpPr>
          <a:xfrm>
            <a:off x="4788024" y="3240806"/>
            <a:ext cx="3888432" cy="3428554"/>
            <a:chOff x="4644008" y="3096790"/>
            <a:chExt cx="3888432" cy="3428554"/>
          </a:xfrm>
        </p:grpSpPr>
        <p:sp>
          <p:nvSpPr>
            <p:cNvPr id="3" name="مخطط انسيابي: معالجة 2"/>
            <p:cNvSpPr/>
            <p:nvPr/>
          </p:nvSpPr>
          <p:spPr>
            <a:xfrm>
              <a:off x="4644008" y="3645024"/>
              <a:ext cx="3888432" cy="288032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6" name="قوس 5"/>
            <p:cNvSpPr/>
            <p:nvPr/>
          </p:nvSpPr>
          <p:spPr>
            <a:xfrm>
              <a:off x="4644008" y="3096790"/>
              <a:ext cx="3888000" cy="1080000"/>
            </a:xfrm>
            <a:prstGeom prst="arc">
              <a:avLst>
                <a:gd name="adj1" fmla="val 10789601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5680984" y="3185266"/>
              <a:ext cx="188849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قبل الزيادة</a:t>
              </a:r>
            </a:p>
          </p:txBody>
        </p:sp>
      </p:grpSp>
      <p:sp>
        <p:nvSpPr>
          <p:cNvPr id="29" name="مربع نص 28"/>
          <p:cNvSpPr txBox="1"/>
          <p:nvPr/>
        </p:nvSpPr>
        <p:spPr>
          <a:xfrm>
            <a:off x="6588008" y="4471109"/>
            <a:ext cx="18884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المتوسط الحسابي =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5364088" y="3970785"/>
            <a:ext cx="25499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33 ، 46 ، 53 ، 53 ، 79</a:t>
            </a:r>
            <a:endParaRPr lang="ar-SA" sz="20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5732270" y="4471109"/>
            <a:ext cx="9442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52,8</a:t>
            </a:r>
          </a:p>
        </p:txBody>
      </p:sp>
      <p:sp>
        <p:nvSpPr>
          <p:cNvPr id="35" name="مربع نص 34"/>
          <p:cNvSpPr txBox="1"/>
          <p:nvPr/>
        </p:nvSpPr>
        <p:spPr>
          <a:xfrm>
            <a:off x="7338492" y="518913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</a:p>
        </p:txBody>
      </p:sp>
      <p:sp>
        <p:nvSpPr>
          <p:cNvPr id="36" name="مربع نص 35"/>
          <p:cNvSpPr txBox="1"/>
          <p:nvPr/>
        </p:nvSpPr>
        <p:spPr>
          <a:xfrm>
            <a:off x="6946674" y="518913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sp>
        <p:nvSpPr>
          <p:cNvPr id="47" name="مربع نص 46"/>
          <p:cNvSpPr txBox="1"/>
          <p:nvPr/>
        </p:nvSpPr>
        <p:spPr>
          <a:xfrm>
            <a:off x="7338492" y="590921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</a:p>
        </p:txBody>
      </p:sp>
      <p:sp>
        <p:nvSpPr>
          <p:cNvPr id="48" name="مربع نص 47"/>
          <p:cNvSpPr txBox="1"/>
          <p:nvPr/>
        </p:nvSpPr>
        <p:spPr>
          <a:xfrm>
            <a:off x="6946674" y="590921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grpSp>
        <p:nvGrpSpPr>
          <p:cNvPr id="61" name="مجموعة 60"/>
          <p:cNvGrpSpPr/>
          <p:nvPr/>
        </p:nvGrpSpPr>
        <p:grpSpPr>
          <a:xfrm>
            <a:off x="539552" y="3240806"/>
            <a:ext cx="3888432" cy="3428554"/>
            <a:chOff x="4644008" y="3096790"/>
            <a:chExt cx="3888432" cy="3428554"/>
          </a:xfrm>
        </p:grpSpPr>
        <p:sp>
          <p:nvSpPr>
            <p:cNvPr id="62" name="مخطط انسيابي: معالجة 61"/>
            <p:cNvSpPr/>
            <p:nvPr/>
          </p:nvSpPr>
          <p:spPr>
            <a:xfrm>
              <a:off x="4644008" y="3645024"/>
              <a:ext cx="3888432" cy="288032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63" name="قوس 62"/>
            <p:cNvSpPr/>
            <p:nvPr/>
          </p:nvSpPr>
          <p:spPr>
            <a:xfrm>
              <a:off x="4644008" y="3096790"/>
              <a:ext cx="3888000" cy="1080000"/>
            </a:xfrm>
            <a:prstGeom prst="arc">
              <a:avLst>
                <a:gd name="adj1" fmla="val 10789601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5680984" y="3185266"/>
              <a:ext cx="188849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بعد الزيادة</a:t>
              </a:r>
            </a:p>
          </p:txBody>
        </p:sp>
      </p:grpSp>
      <p:sp>
        <p:nvSpPr>
          <p:cNvPr id="65" name="مربع نص 64"/>
          <p:cNvSpPr txBox="1"/>
          <p:nvPr/>
        </p:nvSpPr>
        <p:spPr>
          <a:xfrm>
            <a:off x="2339536" y="4471109"/>
            <a:ext cx="18884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المتوسط الحسابي =</a:t>
            </a:r>
          </a:p>
        </p:txBody>
      </p:sp>
      <p:sp>
        <p:nvSpPr>
          <p:cNvPr id="66" name="مربع نص 65"/>
          <p:cNvSpPr txBox="1"/>
          <p:nvPr/>
        </p:nvSpPr>
        <p:spPr>
          <a:xfrm>
            <a:off x="1015898" y="3970785"/>
            <a:ext cx="30243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30 ، 33 ، 46 ، 53 ، 53 ، 79</a:t>
            </a:r>
            <a:endParaRPr lang="ar-SA" sz="2000" b="1" dirty="0"/>
          </a:p>
        </p:txBody>
      </p:sp>
      <p:sp>
        <p:nvSpPr>
          <p:cNvPr id="67" name="مربع نص 66"/>
          <p:cNvSpPr txBox="1"/>
          <p:nvPr/>
        </p:nvSpPr>
        <p:spPr>
          <a:xfrm>
            <a:off x="1805556" y="4471109"/>
            <a:ext cx="736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49</a:t>
            </a:r>
          </a:p>
        </p:txBody>
      </p:sp>
      <p:sp>
        <p:nvSpPr>
          <p:cNvPr id="68" name="مربع نص 67"/>
          <p:cNvSpPr txBox="1"/>
          <p:nvPr/>
        </p:nvSpPr>
        <p:spPr>
          <a:xfrm>
            <a:off x="3090020" y="518913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</a:p>
        </p:txBody>
      </p:sp>
      <p:sp>
        <p:nvSpPr>
          <p:cNvPr id="69" name="مربع نص 68"/>
          <p:cNvSpPr txBox="1"/>
          <p:nvPr/>
        </p:nvSpPr>
        <p:spPr>
          <a:xfrm>
            <a:off x="2541921" y="5189130"/>
            <a:ext cx="73393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49,5</a:t>
            </a:r>
          </a:p>
        </p:txBody>
      </p:sp>
      <p:sp>
        <p:nvSpPr>
          <p:cNvPr id="70" name="مربع نص 69"/>
          <p:cNvSpPr txBox="1"/>
          <p:nvPr/>
        </p:nvSpPr>
        <p:spPr>
          <a:xfrm>
            <a:off x="3090020" y="5909210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</a:p>
        </p:txBody>
      </p:sp>
      <p:sp>
        <p:nvSpPr>
          <p:cNvPr id="71" name="مربع نص 70"/>
          <p:cNvSpPr txBox="1"/>
          <p:nvPr/>
        </p:nvSpPr>
        <p:spPr>
          <a:xfrm>
            <a:off x="2698202" y="5909210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53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6076950" cy="15811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قوس كبير مزدوج 7"/>
          <p:cNvSpPr/>
          <p:nvPr/>
        </p:nvSpPr>
        <p:spPr>
          <a:xfrm>
            <a:off x="2618212" y="2321320"/>
            <a:ext cx="1944821" cy="422207"/>
          </a:xfrm>
          <a:prstGeom prst="bracePair">
            <a:avLst/>
          </a:prstGeom>
          <a:solidFill>
            <a:schemeClr val="accent2">
              <a:lumMod val="50000"/>
              <a:alpha val="25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201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2" grpId="0"/>
      <p:bldP spid="30" grpId="0"/>
      <p:bldP spid="35" grpId="0"/>
      <p:bldP spid="36" grpId="0"/>
      <p:bldP spid="47" grpId="0"/>
      <p:bldP spid="48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492" y="1338089"/>
            <a:ext cx="1647985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مجموعة 22"/>
          <p:cNvGrpSpPr/>
          <p:nvPr/>
        </p:nvGrpSpPr>
        <p:grpSpPr>
          <a:xfrm>
            <a:off x="4743726" y="3096790"/>
            <a:ext cx="3888432" cy="3428554"/>
            <a:chOff x="4644008" y="3096790"/>
            <a:chExt cx="3888432" cy="3428554"/>
          </a:xfrm>
        </p:grpSpPr>
        <p:sp>
          <p:nvSpPr>
            <p:cNvPr id="24" name="مخطط انسيابي: معالجة 23"/>
            <p:cNvSpPr/>
            <p:nvPr/>
          </p:nvSpPr>
          <p:spPr>
            <a:xfrm>
              <a:off x="4644008" y="3645024"/>
              <a:ext cx="3888432" cy="288032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25" name="قوس 24"/>
            <p:cNvSpPr/>
            <p:nvPr/>
          </p:nvSpPr>
          <p:spPr>
            <a:xfrm>
              <a:off x="4644008" y="3096790"/>
              <a:ext cx="3888000" cy="1080000"/>
            </a:xfrm>
            <a:prstGeom prst="arc">
              <a:avLst>
                <a:gd name="adj1" fmla="val 10789601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6" name="مربع نص 25"/>
            <p:cNvSpPr txBox="1"/>
            <p:nvPr/>
          </p:nvSpPr>
          <p:spPr>
            <a:xfrm>
              <a:off x="5680984" y="3185266"/>
              <a:ext cx="188849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قبل الزيادة</a:t>
              </a:r>
            </a:p>
          </p:txBody>
        </p:sp>
      </p:grpSp>
      <p:sp>
        <p:nvSpPr>
          <p:cNvPr id="35" name="مربع نص 34"/>
          <p:cNvSpPr txBox="1"/>
          <p:nvPr/>
        </p:nvSpPr>
        <p:spPr>
          <a:xfrm>
            <a:off x="6543710" y="4327093"/>
            <a:ext cx="18884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المتوسط الحسابي =</a:t>
            </a:r>
          </a:p>
        </p:txBody>
      </p:sp>
      <p:sp>
        <p:nvSpPr>
          <p:cNvPr id="36" name="مربع نص 35"/>
          <p:cNvSpPr txBox="1"/>
          <p:nvPr/>
        </p:nvSpPr>
        <p:spPr>
          <a:xfrm>
            <a:off x="5319790" y="3826769"/>
            <a:ext cx="25499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45 ، 45 ، 48 ، 51 ، 52</a:t>
            </a:r>
            <a:endParaRPr lang="ar-SA" sz="2000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5787993" y="4327093"/>
            <a:ext cx="9442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48,2</a:t>
            </a:r>
          </a:p>
        </p:txBody>
      </p:sp>
      <p:sp>
        <p:nvSpPr>
          <p:cNvPr id="48" name="مربع نص 47"/>
          <p:cNvSpPr txBox="1"/>
          <p:nvPr/>
        </p:nvSpPr>
        <p:spPr>
          <a:xfrm>
            <a:off x="7294194" y="5045114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</a:p>
        </p:txBody>
      </p:sp>
      <p:sp>
        <p:nvSpPr>
          <p:cNvPr id="49" name="مربع نص 48"/>
          <p:cNvSpPr txBox="1"/>
          <p:nvPr/>
        </p:nvSpPr>
        <p:spPr>
          <a:xfrm>
            <a:off x="6902376" y="5045114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48</a:t>
            </a:r>
          </a:p>
        </p:txBody>
      </p:sp>
      <p:sp>
        <p:nvSpPr>
          <p:cNvPr id="50" name="مربع نص 49"/>
          <p:cNvSpPr txBox="1"/>
          <p:nvPr/>
        </p:nvSpPr>
        <p:spPr>
          <a:xfrm>
            <a:off x="7294194" y="5765194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</a:p>
        </p:txBody>
      </p:sp>
      <p:sp>
        <p:nvSpPr>
          <p:cNvPr id="51" name="مربع نص 50"/>
          <p:cNvSpPr txBox="1"/>
          <p:nvPr/>
        </p:nvSpPr>
        <p:spPr>
          <a:xfrm>
            <a:off x="6902376" y="5765194"/>
            <a:ext cx="577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45</a:t>
            </a:r>
          </a:p>
        </p:txBody>
      </p:sp>
      <p:grpSp>
        <p:nvGrpSpPr>
          <p:cNvPr id="52" name="مجموعة 51"/>
          <p:cNvGrpSpPr/>
          <p:nvPr/>
        </p:nvGrpSpPr>
        <p:grpSpPr>
          <a:xfrm>
            <a:off x="495254" y="3096790"/>
            <a:ext cx="3888432" cy="3428554"/>
            <a:chOff x="4644008" y="3096790"/>
            <a:chExt cx="3888432" cy="3428554"/>
          </a:xfrm>
        </p:grpSpPr>
        <p:sp>
          <p:nvSpPr>
            <p:cNvPr id="53" name="مخطط انسيابي: معالجة 52"/>
            <p:cNvSpPr/>
            <p:nvPr/>
          </p:nvSpPr>
          <p:spPr>
            <a:xfrm>
              <a:off x="4644008" y="3645024"/>
              <a:ext cx="3888432" cy="288032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54" name="قوس 53"/>
            <p:cNvSpPr/>
            <p:nvPr/>
          </p:nvSpPr>
          <p:spPr>
            <a:xfrm>
              <a:off x="4644008" y="3096790"/>
              <a:ext cx="3888000" cy="1080000"/>
            </a:xfrm>
            <a:prstGeom prst="arc">
              <a:avLst>
                <a:gd name="adj1" fmla="val 10789601"/>
                <a:gd name="adj2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" name="مربع نص 54"/>
            <p:cNvSpPr txBox="1"/>
            <p:nvPr/>
          </p:nvSpPr>
          <p:spPr>
            <a:xfrm>
              <a:off x="5680984" y="3185266"/>
              <a:ext cx="188849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بعد الزيادة</a:t>
              </a:r>
            </a:p>
          </p:txBody>
        </p:sp>
      </p:grpSp>
      <p:sp>
        <p:nvSpPr>
          <p:cNvPr id="56" name="مربع نص 55"/>
          <p:cNvSpPr txBox="1"/>
          <p:nvPr/>
        </p:nvSpPr>
        <p:spPr>
          <a:xfrm>
            <a:off x="2295238" y="4327093"/>
            <a:ext cx="18884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المتوسط الحسابي =</a:t>
            </a:r>
          </a:p>
        </p:txBody>
      </p:sp>
      <p:sp>
        <p:nvSpPr>
          <p:cNvPr id="57" name="مربع نص 56"/>
          <p:cNvSpPr txBox="1"/>
          <p:nvPr/>
        </p:nvSpPr>
        <p:spPr>
          <a:xfrm>
            <a:off x="971600" y="3826769"/>
            <a:ext cx="30243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45 ، 45 ، 48 ، 51 ، 51 ، 52</a:t>
            </a:r>
            <a:endParaRPr lang="ar-SA" sz="20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1619672" y="4327093"/>
            <a:ext cx="736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48,7</a:t>
            </a:r>
          </a:p>
        </p:txBody>
      </p:sp>
      <p:sp>
        <p:nvSpPr>
          <p:cNvPr id="59" name="مربع نص 58"/>
          <p:cNvSpPr txBox="1"/>
          <p:nvPr/>
        </p:nvSpPr>
        <p:spPr>
          <a:xfrm>
            <a:off x="3045722" y="5045114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</a:p>
        </p:txBody>
      </p:sp>
      <p:sp>
        <p:nvSpPr>
          <p:cNvPr id="60" name="مربع نص 59"/>
          <p:cNvSpPr txBox="1"/>
          <p:nvPr/>
        </p:nvSpPr>
        <p:spPr>
          <a:xfrm>
            <a:off x="2497623" y="5045114"/>
            <a:ext cx="73393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49,5</a:t>
            </a:r>
          </a:p>
        </p:txBody>
      </p:sp>
      <p:sp>
        <p:nvSpPr>
          <p:cNvPr id="61" name="مربع نص 60"/>
          <p:cNvSpPr txBox="1"/>
          <p:nvPr/>
        </p:nvSpPr>
        <p:spPr>
          <a:xfrm>
            <a:off x="3045722" y="5765194"/>
            <a:ext cx="113800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</a:p>
        </p:txBody>
      </p:sp>
      <p:sp>
        <p:nvSpPr>
          <p:cNvPr id="62" name="مربع نص 61"/>
          <p:cNvSpPr txBox="1"/>
          <p:nvPr/>
        </p:nvSpPr>
        <p:spPr>
          <a:xfrm>
            <a:off x="1979712" y="5765194"/>
            <a:ext cx="125184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45 ، 51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34" y="881010"/>
            <a:ext cx="7067550" cy="16287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قوس كبير مزدوج 62"/>
          <p:cNvSpPr/>
          <p:nvPr/>
        </p:nvSpPr>
        <p:spPr>
          <a:xfrm>
            <a:off x="1772186" y="2148967"/>
            <a:ext cx="1728000" cy="422207"/>
          </a:xfrm>
          <a:prstGeom prst="bracePair">
            <a:avLst/>
          </a:prstGeom>
          <a:solidFill>
            <a:schemeClr val="accent2">
              <a:lumMod val="50000"/>
              <a:alpha val="25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023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47" grpId="0"/>
      <p:bldP spid="48" grpId="0"/>
      <p:bldP spid="49" grpId="0"/>
      <p:bldP spid="50" grpId="0"/>
      <p:bldP spid="51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96752"/>
            <a:ext cx="6381750" cy="7524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1152525" y="2420466"/>
            <a:ext cx="6838950" cy="2952750"/>
            <a:chOff x="1152525" y="2420466"/>
            <a:chExt cx="6838950" cy="2952750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525" y="2420466"/>
              <a:ext cx="6838950" cy="2952750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2483769" y="3240690"/>
              <a:ext cx="3744000" cy="332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3769" y="3645024"/>
              <a:ext cx="3744000" cy="8004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2527327" y="4528631"/>
              <a:ext cx="3744000" cy="332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2540469" y="4942097"/>
              <a:ext cx="3744000" cy="332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3253653"/>
            <a:ext cx="32194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775" y="3700264"/>
            <a:ext cx="3019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134" y="4122787"/>
            <a:ext cx="34480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3" y="4526260"/>
            <a:ext cx="32289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242" y="4957305"/>
            <a:ext cx="208597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722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050" y="1369843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212" y="675918"/>
            <a:ext cx="6943725" cy="18192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مربع نص 38"/>
          <p:cNvSpPr txBox="1"/>
          <p:nvPr/>
        </p:nvSpPr>
        <p:spPr>
          <a:xfrm>
            <a:off x="6372193" y="3243419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40" name="مجموعة 39"/>
          <p:cNvGrpSpPr/>
          <p:nvPr/>
        </p:nvGrpSpPr>
        <p:grpSpPr>
          <a:xfrm>
            <a:off x="2051720" y="3068960"/>
            <a:ext cx="4565219" cy="772935"/>
            <a:chOff x="2028610" y="4173026"/>
            <a:chExt cx="4565219" cy="772935"/>
          </a:xfrm>
        </p:grpSpPr>
        <p:sp>
          <p:nvSpPr>
            <p:cNvPr id="41" name="مربع نص 40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 + 2 + 2 + ............................ </a:t>
              </a:r>
              <a:r>
                <a:rPr lang="ar-SA" sz="2000" b="1" dirty="0" smtClean="0"/>
                <a:t>+ </a:t>
              </a:r>
              <a:r>
                <a:rPr lang="ar-SA" sz="2000" b="1" dirty="0" smtClean="0"/>
                <a:t>30</a:t>
              </a:r>
              <a:endParaRPr lang="ar-SA" sz="2000" b="1" dirty="0"/>
            </a:p>
          </p:txBody>
        </p:sp>
        <p:sp>
          <p:nvSpPr>
            <p:cNvPr id="42" name="مربع نص 41"/>
            <p:cNvSpPr txBox="1"/>
            <p:nvPr/>
          </p:nvSpPr>
          <p:spPr>
            <a:xfrm>
              <a:off x="4114109" y="454585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14</a:t>
              </a:r>
              <a:endParaRPr lang="ar-SA" sz="2000" b="1" dirty="0"/>
            </a:p>
          </p:txBody>
        </p:sp>
        <p:cxnSp>
          <p:nvCxnSpPr>
            <p:cNvPr id="43" name="رابط مستقيم 42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مربع نص 43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50" name="مربع نص 49"/>
          <p:cNvSpPr txBox="1"/>
          <p:nvPr/>
        </p:nvSpPr>
        <p:spPr>
          <a:xfrm>
            <a:off x="1482349" y="3243419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8,8</a:t>
            </a:r>
            <a:endParaRPr lang="ar-SA" sz="20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7092280" y="383483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5508104" y="3834833"/>
            <a:ext cx="5040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</a:t>
            </a:r>
            <a:endParaRPr lang="ar-SA" sz="2000" b="1" dirty="0"/>
          </a:p>
        </p:txBody>
      </p:sp>
      <p:sp>
        <p:nvSpPr>
          <p:cNvPr id="54" name="مربع نص 53"/>
          <p:cNvSpPr txBox="1"/>
          <p:nvPr/>
        </p:nvSpPr>
        <p:spPr>
          <a:xfrm>
            <a:off x="6808862" y="4551734"/>
            <a:ext cx="5687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</a:t>
            </a:r>
            <a:endParaRPr lang="ar-SA" sz="2000" b="1" dirty="0"/>
          </a:p>
        </p:txBody>
      </p:sp>
      <p:grpSp>
        <p:nvGrpSpPr>
          <p:cNvPr id="55" name="مجموعة 54"/>
          <p:cNvGrpSpPr/>
          <p:nvPr/>
        </p:nvGrpSpPr>
        <p:grpSpPr>
          <a:xfrm>
            <a:off x="5868144" y="3717032"/>
            <a:ext cx="1341979" cy="706393"/>
            <a:chOff x="5251850" y="4228446"/>
            <a:chExt cx="1341979" cy="706393"/>
          </a:xfrm>
        </p:grpSpPr>
        <p:sp>
          <p:nvSpPr>
            <p:cNvPr id="56" name="مربع نص 55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 + 5</a:t>
              </a:r>
              <a:endParaRPr lang="ar-SA" sz="2000" b="1" dirty="0"/>
            </a:p>
          </p:txBody>
        </p:sp>
        <p:sp>
          <p:nvSpPr>
            <p:cNvPr id="57" name="مربع نص 56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58" name="رابط مستقيم 57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مربع نص 58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5" name="مجموعة 4"/>
          <p:cNvGrpSpPr/>
          <p:nvPr/>
        </p:nvGrpSpPr>
        <p:grpSpPr>
          <a:xfrm>
            <a:off x="1230969" y="1259133"/>
            <a:ext cx="1023098" cy="729707"/>
            <a:chOff x="1691680" y="5319035"/>
            <a:chExt cx="1023098" cy="729707"/>
          </a:xfrm>
        </p:grpSpPr>
        <p:sp>
          <p:nvSpPr>
            <p:cNvPr id="53" name="مربع نص 52"/>
            <p:cNvSpPr txBox="1"/>
            <p:nvPr/>
          </p:nvSpPr>
          <p:spPr>
            <a:xfrm>
              <a:off x="1691680" y="5319035"/>
              <a:ext cx="102309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المتوسط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" name="رابط كسهم مستقيم 3"/>
            <p:cNvCxnSpPr/>
            <p:nvPr/>
          </p:nvCxnSpPr>
          <p:spPr>
            <a:xfrm>
              <a:off x="2203229" y="5652742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مجموعة 60"/>
          <p:cNvGrpSpPr/>
          <p:nvPr/>
        </p:nvGrpSpPr>
        <p:grpSpPr>
          <a:xfrm>
            <a:off x="797141" y="1988840"/>
            <a:ext cx="1023098" cy="983842"/>
            <a:chOff x="1691680" y="5043079"/>
            <a:chExt cx="1023098" cy="983842"/>
          </a:xfrm>
        </p:grpSpPr>
        <p:sp>
          <p:nvSpPr>
            <p:cNvPr id="62" name="مربع نص 61"/>
            <p:cNvSpPr txBox="1"/>
            <p:nvPr/>
          </p:nvSpPr>
          <p:spPr>
            <a:xfrm>
              <a:off x="1691680" y="5319035"/>
              <a:ext cx="1023098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الوسيط والمنوال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63" name="رابط كسهم مستقيم 62"/>
            <p:cNvCxnSpPr/>
            <p:nvPr/>
          </p:nvCxnSpPr>
          <p:spPr>
            <a:xfrm>
              <a:off x="2203229" y="5043079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مربع نص 63"/>
          <p:cNvSpPr txBox="1"/>
          <p:nvPr/>
        </p:nvSpPr>
        <p:spPr>
          <a:xfrm>
            <a:off x="7092280" y="449949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grpSp>
        <p:nvGrpSpPr>
          <p:cNvPr id="65" name="مجموعة 64"/>
          <p:cNvGrpSpPr/>
          <p:nvPr/>
        </p:nvGrpSpPr>
        <p:grpSpPr>
          <a:xfrm>
            <a:off x="3406017" y="1022293"/>
            <a:ext cx="1282289" cy="729707"/>
            <a:chOff x="1432489" y="5319035"/>
            <a:chExt cx="1282289" cy="729707"/>
          </a:xfrm>
        </p:grpSpPr>
        <p:sp>
          <p:nvSpPr>
            <p:cNvPr id="66" name="مربع نص 65"/>
            <p:cNvSpPr txBox="1"/>
            <p:nvPr/>
          </p:nvSpPr>
          <p:spPr>
            <a:xfrm>
              <a:off x="1432489" y="5319035"/>
              <a:ext cx="128228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قيمة متطرفة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67" name="رابط كسهم مستقيم 66"/>
            <p:cNvCxnSpPr/>
            <p:nvPr/>
          </p:nvCxnSpPr>
          <p:spPr>
            <a:xfrm>
              <a:off x="2203229" y="5652742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مربع نص 67"/>
          <p:cNvSpPr txBox="1"/>
          <p:nvPr/>
        </p:nvSpPr>
        <p:spPr>
          <a:xfrm>
            <a:off x="4553785" y="5661248"/>
            <a:ext cx="36973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لا يصلح لوجود قيمة متطرفة .</a:t>
            </a:r>
            <a:endParaRPr lang="ar-SA" sz="20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3419872" y="6269250"/>
            <a:ext cx="48414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والمنوال هما الأفضل لتمثيل البيانات .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6098863" y="5117122"/>
            <a:ext cx="127899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30 ــ  1  =</a:t>
            </a:r>
            <a:endParaRPr lang="ar-SA" sz="20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7210123" y="5064881"/>
            <a:ext cx="10412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المدى  =</a:t>
            </a:r>
            <a:endParaRPr lang="ar-SA" sz="2000" b="1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5741274" y="5117122"/>
            <a:ext cx="48691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29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321637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 tmFilter="0,0; .5, 1; 1, 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50" grpId="0"/>
      <p:bldP spid="51" grpId="0"/>
      <p:bldP spid="52" grpId="0"/>
      <p:bldP spid="54" grpId="0"/>
      <p:bldP spid="64" grpId="0"/>
      <p:bldP spid="68" grpId="0"/>
      <p:bldP spid="69" grpId="0"/>
      <p:bldP spid="70" grpId="0"/>
      <p:bldP spid="71" grpId="0"/>
      <p:bldP spid="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1412776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6619875" cy="1600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مربع نص 33"/>
          <p:cNvSpPr txBox="1"/>
          <p:nvPr/>
        </p:nvSpPr>
        <p:spPr>
          <a:xfrm>
            <a:off x="6372193" y="3243419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35" name="مجموعة 34"/>
          <p:cNvGrpSpPr/>
          <p:nvPr/>
        </p:nvGrpSpPr>
        <p:grpSpPr>
          <a:xfrm>
            <a:off x="2051720" y="3068960"/>
            <a:ext cx="4565219" cy="772935"/>
            <a:chOff x="2028610" y="4173026"/>
            <a:chExt cx="4565219" cy="772935"/>
          </a:xfrm>
        </p:grpSpPr>
        <p:sp>
          <p:nvSpPr>
            <p:cNvPr id="36" name="مربع نص 35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12 + 14 + 15 + ...................... </a:t>
              </a:r>
              <a:r>
                <a:rPr lang="ar-SA" sz="2000" b="1" dirty="0" smtClean="0"/>
                <a:t>+ </a:t>
              </a:r>
              <a:r>
                <a:rPr lang="ar-SA" sz="2000" b="1" dirty="0" smtClean="0"/>
                <a:t>40</a:t>
              </a:r>
              <a:endParaRPr lang="ar-SA" sz="2000" b="1" dirty="0"/>
            </a:p>
          </p:txBody>
        </p:sp>
        <p:sp>
          <p:nvSpPr>
            <p:cNvPr id="37" name="مربع نص 36"/>
            <p:cNvSpPr txBox="1"/>
            <p:nvPr/>
          </p:nvSpPr>
          <p:spPr>
            <a:xfrm>
              <a:off x="4114109" y="454585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16</a:t>
              </a:r>
              <a:endParaRPr lang="ar-SA" sz="2000" b="1" dirty="0"/>
            </a:p>
          </p:txBody>
        </p:sp>
        <p:cxnSp>
          <p:nvCxnSpPr>
            <p:cNvPr id="38" name="رابط مستقيم 37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مربع نص 44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46" name="مربع نص 45"/>
          <p:cNvSpPr txBox="1"/>
          <p:nvPr/>
        </p:nvSpPr>
        <p:spPr>
          <a:xfrm>
            <a:off x="1482349" y="3243419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21,5</a:t>
            </a:r>
            <a:endParaRPr lang="ar-SA" sz="2000" b="1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7092280" y="383483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48" name="مربع نص 47"/>
          <p:cNvSpPr txBox="1"/>
          <p:nvPr/>
        </p:nvSpPr>
        <p:spPr>
          <a:xfrm>
            <a:off x="5220072" y="3834833"/>
            <a:ext cx="68275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18,5</a:t>
            </a:r>
            <a:endParaRPr lang="ar-SA" sz="20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6732240" y="4524024"/>
            <a:ext cx="5687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40</a:t>
            </a:r>
            <a:endParaRPr lang="ar-SA" sz="2000" b="1" dirty="0"/>
          </a:p>
        </p:txBody>
      </p:sp>
      <p:grpSp>
        <p:nvGrpSpPr>
          <p:cNvPr id="60" name="مجموعة 59"/>
          <p:cNvGrpSpPr/>
          <p:nvPr/>
        </p:nvGrpSpPr>
        <p:grpSpPr>
          <a:xfrm>
            <a:off x="5868144" y="3717032"/>
            <a:ext cx="1341979" cy="706393"/>
            <a:chOff x="5251850" y="4228446"/>
            <a:chExt cx="1341979" cy="706393"/>
          </a:xfrm>
        </p:grpSpPr>
        <p:sp>
          <p:nvSpPr>
            <p:cNvPr id="70" name="مربع نص 69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18 + 19</a:t>
              </a:r>
              <a:endParaRPr lang="ar-SA" sz="2000" b="1" dirty="0"/>
            </a:p>
          </p:txBody>
        </p:sp>
        <p:sp>
          <p:nvSpPr>
            <p:cNvPr id="71" name="مربع نص 70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72" name="رابط مستقيم 71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مربع نص 72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80" name="مربع نص 79"/>
          <p:cNvSpPr txBox="1"/>
          <p:nvPr/>
        </p:nvSpPr>
        <p:spPr>
          <a:xfrm>
            <a:off x="7092280" y="449949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84" name="مربع نص 83"/>
          <p:cNvSpPr txBox="1"/>
          <p:nvPr/>
        </p:nvSpPr>
        <p:spPr>
          <a:xfrm>
            <a:off x="3933023" y="5661248"/>
            <a:ext cx="431808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لا يصلح لبعده عن مركز تجمع البيانات .</a:t>
            </a:r>
            <a:endParaRPr lang="ar-SA" sz="2000" b="1" dirty="0"/>
          </a:p>
        </p:txBody>
      </p:sp>
      <p:sp>
        <p:nvSpPr>
          <p:cNvPr id="85" name="مربع نص 84"/>
          <p:cNvSpPr txBox="1"/>
          <p:nvPr/>
        </p:nvSpPr>
        <p:spPr>
          <a:xfrm>
            <a:off x="3419872" y="6269250"/>
            <a:ext cx="48414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والمتوسط هما الأفضل لتمثيل البيانات .</a:t>
            </a:r>
            <a:endParaRPr lang="ar-SA" sz="2000" b="1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6012160" y="5117122"/>
            <a:ext cx="13657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40 ــ  12  =</a:t>
            </a:r>
            <a:endParaRPr lang="ar-SA" sz="2000" b="1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7210123" y="5064881"/>
            <a:ext cx="10412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المدى  =</a:t>
            </a:r>
            <a:endParaRPr lang="ar-SA" sz="2000" b="1" dirty="0"/>
          </a:p>
        </p:txBody>
      </p:sp>
      <p:sp>
        <p:nvSpPr>
          <p:cNvPr id="88" name="مربع نص 87"/>
          <p:cNvSpPr txBox="1"/>
          <p:nvPr/>
        </p:nvSpPr>
        <p:spPr>
          <a:xfrm>
            <a:off x="5580112" y="5117122"/>
            <a:ext cx="48691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28</a:t>
            </a:r>
            <a:endParaRPr lang="ar-SA" sz="2000" b="1" dirty="0"/>
          </a:p>
        </p:txBody>
      </p:sp>
      <p:pic>
        <p:nvPicPr>
          <p:cNvPr id="10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97" y="3983647"/>
            <a:ext cx="4929006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1" name="مجموعة 80"/>
          <p:cNvGrpSpPr/>
          <p:nvPr/>
        </p:nvGrpSpPr>
        <p:grpSpPr>
          <a:xfrm>
            <a:off x="3162283" y="4905208"/>
            <a:ext cx="1282289" cy="714475"/>
            <a:chOff x="1432489" y="5004670"/>
            <a:chExt cx="1282289" cy="714475"/>
          </a:xfrm>
        </p:grpSpPr>
        <p:sp>
          <p:nvSpPr>
            <p:cNvPr id="82" name="مربع نص 81"/>
            <p:cNvSpPr txBox="1"/>
            <p:nvPr/>
          </p:nvSpPr>
          <p:spPr>
            <a:xfrm>
              <a:off x="1432489" y="5319035"/>
              <a:ext cx="1282289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المنوال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83" name="رابط كسهم مستقيم 82"/>
            <p:cNvCxnSpPr/>
            <p:nvPr/>
          </p:nvCxnSpPr>
          <p:spPr>
            <a:xfrm>
              <a:off x="2203229" y="5004670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مجموعة 73"/>
          <p:cNvGrpSpPr/>
          <p:nvPr/>
        </p:nvGrpSpPr>
        <p:grpSpPr>
          <a:xfrm>
            <a:off x="1444082" y="4805351"/>
            <a:ext cx="1023098" cy="750523"/>
            <a:chOff x="1691680" y="4968622"/>
            <a:chExt cx="1023098" cy="750523"/>
          </a:xfrm>
        </p:grpSpPr>
        <p:sp>
          <p:nvSpPr>
            <p:cNvPr id="75" name="مربع نص 74"/>
            <p:cNvSpPr txBox="1"/>
            <p:nvPr/>
          </p:nvSpPr>
          <p:spPr>
            <a:xfrm>
              <a:off x="1691680" y="5319035"/>
              <a:ext cx="102309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المتوسط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6" name="رابط كسهم مستقيم 75"/>
            <p:cNvCxnSpPr/>
            <p:nvPr/>
          </p:nvCxnSpPr>
          <p:spPr>
            <a:xfrm>
              <a:off x="2203229" y="4968622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مجموعة 76"/>
          <p:cNvGrpSpPr/>
          <p:nvPr/>
        </p:nvGrpSpPr>
        <p:grpSpPr>
          <a:xfrm>
            <a:off x="1131073" y="4017965"/>
            <a:ext cx="1023098" cy="732156"/>
            <a:chOff x="1691680" y="5319035"/>
            <a:chExt cx="1023098" cy="732156"/>
          </a:xfrm>
        </p:grpSpPr>
        <p:sp>
          <p:nvSpPr>
            <p:cNvPr id="78" name="مربع نص 77"/>
            <p:cNvSpPr txBox="1"/>
            <p:nvPr/>
          </p:nvSpPr>
          <p:spPr>
            <a:xfrm>
              <a:off x="1691680" y="5319035"/>
              <a:ext cx="102309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الوسيط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79" name="رابط كسهم مستقيم 78"/>
            <p:cNvCxnSpPr/>
            <p:nvPr/>
          </p:nvCxnSpPr>
          <p:spPr>
            <a:xfrm>
              <a:off x="2203229" y="5655191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426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 tmFilter="0,0; .5, 1; 1, 1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 tmFilter="0,0; .5, 1; 1, 1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6" grpId="0"/>
      <p:bldP spid="47" grpId="0"/>
      <p:bldP spid="48" grpId="0"/>
      <p:bldP spid="49" grpId="0"/>
      <p:bldP spid="80" grpId="0"/>
      <p:bldP spid="84" grpId="0"/>
      <p:bldP spid="85" grpId="0"/>
      <p:bldP spid="86" grpId="0"/>
      <p:bldP spid="87" grpId="0"/>
      <p:bldP spid="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مربع نص 38"/>
          <p:cNvSpPr txBox="1"/>
          <p:nvPr/>
        </p:nvSpPr>
        <p:spPr>
          <a:xfrm>
            <a:off x="6372193" y="3243419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40" name="مجموعة 39"/>
          <p:cNvGrpSpPr/>
          <p:nvPr/>
        </p:nvGrpSpPr>
        <p:grpSpPr>
          <a:xfrm>
            <a:off x="2051720" y="3068960"/>
            <a:ext cx="4565219" cy="772935"/>
            <a:chOff x="2028610" y="4173026"/>
            <a:chExt cx="4565219" cy="772935"/>
          </a:xfrm>
        </p:grpSpPr>
        <p:sp>
          <p:nvSpPr>
            <p:cNvPr id="41" name="مربع نص 40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50 + 50 + 50 + ..................... </a:t>
              </a:r>
              <a:r>
                <a:rPr lang="ar-SA" sz="2000" b="1" dirty="0" smtClean="0"/>
                <a:t>+ </a:t>
              </a:r>
              <a:r>
                <a:rPr lang="ar-SA" sz="2000" b="1" dirty="0" smtClean="0"/>
                <a:t>100</a:t>
              </a:r>
              <a:endParaRPr lang="ar-SA" sz="2000" b="1" dirty="0"/>
            </a:p>
          </p:txBody>
        </p:sp>
        <p:sp>
          <p:nvSpPr>
            <p:cNvPr id="42" name="مربع نص 41"/>
            <p:cNvSpPr txBox="1"/>
            <p:nvPr/>
          </p:nvSpPr>
          <p:spPr>
            <a:xfrm>
              <a:off x="4114109" y="454585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25</a:t>
              </a:r>
              <a:endParaRPr lang="ar-SA" sz="2000" b="1" dirty="0"/>
            </a:p>
          </p:txBody>
        </p:sp>
        <p:cxnSp>
          <p:nvCxnSpPr>
            <p:cNvPr id="43" name="رابط مستقيم 42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مربع نص 43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50" name="مربع نص 49"/>
          <p:cNvSpPr txBox="1"/>
          <p:nvPr/>
        </p:nvSpPr>
        <p:spPr>
          <a:xfrm>
            <a:off x="1482349" y="3243419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77,7</a:t>
            </a:r>
            <a:endParaRPr lang="ar-SA" sz="2000" b="1" dirty="0"/>
          </a:p>
        </p:txBody>
      </p:sp>
      <p:sp>
        <p:nvSpPr>
          <p:cNvPr id="51" name="مربع نص 50"/>
          <p:cNvSpPr txBox="1"/>
          <p:nvPr/>
        </p:nvSpPr>
        <p:spPr>
          <a:xfrm>
            <a:off x="7092280" y="383483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5463806" y="3834833"/>
            <a:ext cx="5040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75</a:t>
            </a:r>
            <a:endParaRPr lang="ar-SA" sz="2000" b="1" dirty="0"/>
          </a:p>
        </p:txBody>
      </p:sp>
      <p:sp>
        <p:nvSpPr>
          <p:cNvPr id="54" name="مربع نص 53"/>
          <p:cNvSpPr txBox="1"/>
          <p:nvPr/>
        </p:nvSpPr>
        <p:spPr>
          <a:xfrm>
            <a:off x="6732240" y="4551734"/>
            <a:ext cx="5687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75</a:t>
            </a:r>
            <a:endParaRPr lang="ar-SA" sz="2000" b="1" dirty="0"/>
          </a:p>
        </p:txBody>
      </p:sp>
      <p:grpSp>
        <p:nvGrpSpPr>
          <p:cNvPr id="55" name="مجموعة 54"/>
          <p:cNvGrpSpPr/>
          <p:nvPr/>
        </p:nvGrpSpPr>
        <p:grpSpPr>
          <a:xfrm>
            <a:off x="5868144" y="3717032"/>
            <a:ext cx="1341979" cy="706393"/>
            <a:chOff x="5251850" y="4228446"/>
            <a:chExt cx="1341979" cy="706393"/>
          </a:xfrm>
        </p:grpSpPr>
        <p:sp>
          <p:nvSpPr>
            <p:cNvPr id="56" name="مربع نص 55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 + 5</a:t>
              </a:r>
              <a:endParaRPr lang="ar-SA" sz="2000" b="1" dirty="0"/>
            </a:p>
          </p:txBody>
        </p:sp>
        <p:sp>
          <p:nvSpPr>
            <p:cNvPr id="57" name="مربع نص 56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58" name="رابط مستقيم 57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مربع نص 58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64" name="مربع نص 63"/>
          <p:cNvSpPr txBox="1"/>
          <p:nvPr/>
        </p:nvSpPr>
        <p:spPr>
          <a:xfrm>
            <a:off x="7092280" y="449949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4553785" y="5661248"/>
            <a:ext cx="369731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يصلح لعدم وجود قيمة متطرفة .</a:t>
            </a:r>
            <a:endParaRPr lang="ar-SA" sz="2000" b="1" dirty="0"/>
          </a:p>
        </p:txBody>
      </p:sp>
      <p:sp>
        <p:nvSpPr>
          <p:cNvPr id="69" name="مربع نص 68"/>
          <p:cNvSpPr txBox="1"/>
          <p:nvPr/>
        </p:nvSpPr>
        <p:spPr>
          <a:xfrm>
            <a:off x="3419872" y="6269250"/>
            <a:ext cx="484140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والمنوال هما الأفضل لتمثيل البيانات .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5868144" y="5117122"/>
            <a:ext cx="15097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100 ــ  50  =</a:t>
            </a:r>
            <a:endParaRPr lang="ar-SA" sz="20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7210123" y="5064881"/>
            <a:ext cx="10412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المدى  =</a:t>
            </a:r>
            <a:endParaRPr lang="ar-SA" sz="2000" b="1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5436096" y="5117122"/>
            <a:ext cx="48691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50</a:t>
            </a:r>
            <a:endParaRPr lang="ar-SA" sz="2000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09829"/>
            <a:ext cx="6929470" cy="16192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492" y="1451248"/>
            <a:ext cx="1647985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5" name="مجموعة 4"/>
          <p:cNvGrpSpPr/>
          <p:nvPr/>
        </p:nvGrpSpPr>
        <p:grpSpPr>
          <a:xfrm>
            <a:off x="1840899" y="1405049"/>
            <a:ext cx="1023098" cy="729707"/>
            <a:chOff x="1691680" y="5319035"/>
            <a:chExt cx="1023098" cy="729707"/>
          </a:xfrm>
        </p:grpSpPr>
        <p:sp>
          <p:nvSpPr>
            <p:cNvPr id="53" name="مربع نص 52"/>
            <p:cNvSpPr txBox="1"/>
            <p:nvPr/>
          </p:nvSpPr>
          <p:spPr>
            <a:xfrm>
              <a:off x="1691680" y="5319035"/>
              <a:ext cx="1023098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المتوسط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" name="رابط كسهم مستقيم 3"/>
            <p:cNvCxnSpPr/>
            <p:nvPr/>
          </p:nvCxnSpPr>
          <p:spPr>
            <a:xfrm>
              <a:off x="2203229" y="5652742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مجموعة 60"/>
          <p:cNvGrpSpPr/>
          <p:nvPr/>
        </p:nvGrpSpPr>
        <p:grpSpPr>
          <a:xfrm>
            <a:off x="1632396" y="2242753"/>
            <a:ext cx="1023098" cy="983842"/>
            <a:chOff x="1691680" y="5043079"/>
            <a:chExt cx="1023098" cy="983842"/>
          </a:xfrm>
        </p:grpSpPr>
        <p:sp>
          <p:nvSpPr>
            <p:cNvPr id="62" name="مربع نص 61"/>
            <p:cNvSpPr txBox="1"/>
            <p:nvPr/>
          </p:nvSpPr>
          <p:spPr>
            <a:xfrm>
              <a:off x="1691680" y="5319035"/>
              <a:ext cx="1023098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>
                  <a:solidFill>
                    <a:srgbClr val="FF0000"/>
                  </a:solidFill>
                </a:rPr>
                <a:t>الوسيط والمنوال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63" name="رابط كسهم مستقيم 62"/>
            <p:cNvCxnSpPr/>
            <p:nvPr/>
          </p:nvCxnSpPr>
          <p:spPr>
            <a:xfrm>
              <a:off x="2203229" y="5043079"/>
              <a:ext cx="0" cy="39600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8778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50" grpId="0"/>
      <p:bldP spid="51" grpId="0"/>
      <p:bldP spid="52" grpId="0"/>
      <p:bldP spid="54" grpId="0"/>
      <p:bldP spid="64" grpId="0"/>
      <p:bldP spid="68" grpId="0"/>
      <p:bldP spid="69" grpId="0"/>
      <p:bldP spid="70" grpId="0"/>
      <p:bldP spid="71" grpId="0"/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92696"/>
            <a:ext cx="65532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1147763" y="1587823"/>
            <a:ext cx="6848475" cy="2962275"/>
            <a:chOff x="1147763" y="1947863"/>
            <a:chExt cx="6848475" cy="2962275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7763" y="1947863"/>
              <a:ext cx="6848475" cy="2962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2420888"/>
              <a:ext cx="4759399" cy="2304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088558"/>
            <a:ext cx="45720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725" y="3210021"/>
            <a:ext cx="440055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25" y="3922192"/>
            <a:ext cx="165735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926954"/>
            <a:ext cx="20859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25" y="3926954"/>
            <a:ext cx="9048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93" y="4941168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" name="مربع نص 79"/>
          <p:cNvSpPr txBox="1"/>
          <p:nvPr/>
        </p:nvSpPr>
        <p:spPr>
          <a:xfrm>
            <a:off x="1147764" y="4921118"/>
            <a:ext cx="613389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احسب المتوسط الحسابي للبيانات 8 ، 7 ، 9 ، 6 ، 10</a:t>
            </a:r>
            <a:endParaRPr lang="ar-SA" sz="2000" b="1" dirty="0"/>
          </a:p>
        </p:txBody>
      </p:sp>
      <p:sp>
        <p:nvSpPr>
          <p:cNvPr id="81" name="مربع نص 80"/>
          <p:cNvSpPr txBox="1"/>
          <p:nvPr/>
        </p:nvSpPr>
        <p:spPr>
          <a:xfrm>
            <a:off x="7092279" y="5949280"/>
            <a:ext cx="188505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=</a:t>
            </a:r>
            <a:endParaRPr lang="ar-SA" sz="2000" b="1" dirty="0"/>
          </a:p>
        </p:txBody>
      </p:sp>
      <p:grpSp>
        <p:nvGrpSpPr>
          <p:cNvPr id="82" name="مجموعة 81"/>
          <p:cNvGrpSpPr/>
          <p:nvPr/>
        </p:nvGrpSpPr>
        <p:grpSpPr>
          <a:xfrm>
            <a:off x="3995936" y="5774821"/>
            <a:ext cx="3168352" cy="745225"/>
            <a:chOff x="3425477" y="4173026"/>
            <a:chExt cx="3168352" cy="745225"/>
          </a:xfrm>
        </p:grpSpPr>
        <p:sp>
          <p:nvSpPr>
            <p:cNvPr id="83" name="مربع نص 82"/>
            <p:cNvSpPr txBox="1"/>
            <p:nvPr/>
          </p:nvSpPr>
          <p:spPr>
            <a:xfrm>
              <a:off x="3932569" y="4173026"/>
              <a:ext cx="266126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8 + 7 + 9 + 6 + 10</a:t>
              </a:r>
              <a:endParaRPr lang="ar-SA" sz="2000" b="1" dirty="0"/>
            </a:p>
          </p:txBody>
        </p:sp>
        <p:sp>
          <p:nvSpPr>
            <p:cNvPr id="84" name="مربع نص 83"/>
            <p:cNvSpPr txBox="1"/>
            <p:nvPr/>
          </p:nvSpPr>
          <p:spPr>
            <a:xfrm>
              <a:off x="4979210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cxnSp>
          <p:nvCxnSpPr>
            <p:cNvPr id="90" name="رابط مستقيم 89"/>
            <p:cNvCxnSpPr/>
            <p:nvPr/>
          </p:nvCxnSpPr>
          <p:spPr>
            <a:xfrm flipH="1">
              <a:off x="4073549" y="4567067"/>
              <a:ext cx="2448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مربع نص 90"/>
            <p:cNvSpPr txBox="1"/>
            <p:nvPr/>
          </p:nvSpPr>
          <p:spPr>
            <a:xfrm>
              <a:off x="3425477" y="4330562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</p:grpSp>
      <p:grpSp>
        <p:nvGrpSpPr>
          <p:cNvPr id="92" name="مجموعة 91"/>
          <p:cNvGrpSpPr/>
          <p:nvPr/>
        </p:nvGrpSpPr>
        <p:grpSpPr>
          <a:xfrm>
            <a:off x="3275856" y="5830241"/>
            <a:ext cx="949959" cy="662095"/>
            <a:chOff x="5657725" y="4228446"/>
            <a:chExt cx="949959" cy="662095"/>
          </a:xfrm>
        </p:grpSpPr>
        <p:sp>
          <p:nvSpPr>
            <p:cNvPr id="93" name="مربع نص 92"/>
            <p:cNvSpPr txBox="1"/>
            <p:nvPr/>
          </p:nvSpPr>
          <p:spPr>
            <a:xfrm>
              <a:off x="6017765" y="4228446"/>
              <a:ext cx="57606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40</a:t>
              </a:r>
              <a:endParaRPr lang="ar-SA" sz="2000" b="1" dirty="0"/>
            </a:p>
          </p:txBody>
        </p:sp>
        <p:sp>
          <p:nvSpPr>
            <p:cNvPr id="94" name="مربع نص 93"/>
            <p:cNvSpPr txBox="1"/>
            <p:nvPr/>
          </p:nvSpPr>
          <p:spPr>
            <a:xfrm>
              <a:off x="5887604" y="449043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cxnSp>
          <p:nvCxnSpPr>
            <p:cNvPr id="95" name="رابط مستقيم 94"/>
            <p:cNvCxnSpPr/>
            <p:nvPr/>
          </p:nvCxnSpPr>
          <p:spPr>
            <a:xfrm flipH="1">
              <a:off x="6125813" y="4567067"/>
              <a:ext cx="32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مربع نص 95"/>
            <p:cNvSpPr txBox="1"/>
            <p:nvPr/>
          </p:nvSpPr>
          <p:spPr>
            <a:xfrm>
              <a:off x="5657725" y="4330562"/>
              <a:ext cx="46076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</p:grpSp>
      <p:sp>
        <p:nvSpPr>
          <p:cNvPr id="97" name="مربع نص 96"/>
          <p:cNvSpPr txBox="1"/>
          <p:nvPr/>
        </p:nvSpPr>
        <p:spPr>
          <a:xfrm>
            <a:off x="2946259" y="5949280"/>
            <a:ext cx="44489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8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3895508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4744"/>
            <a:ext cx="6010275" cy="12001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1412776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" name="مربع نص 88"/>
          <p:cNvSpPr txBox="1"/>
          <p:nvPr/>
        </p:nvSpPr>
        <p:spPr>
          <a:xfrm>
            <a:off x="6444201" y="3315427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90" name="مجموعة 89"/>
          <p:cNvGrpSpPr/>
          <p:nvPr/>
        </p:nvGrpSpPr>
        <p:grpSpPr>
          <a:xfrm>
            <a:off x="3347864" y="3140968"/>
            <a:ext cx="3413091" cy="745225"/>
            <a:chOff x="3180738" y="4173026"/>
            <a:chExt cx="3413091" cy="745225"/>
          </a:xfrm>
        </p:grpSpPr>
        <p:sp>
          <p:nvSpPr>
            <p:cNvPr id="91" name="مربع نص 90"/>
            <p:cNvSpPr txBox="1"/>
            <p:nvPr/>
          </p:nvSpPr>
          <p:spPr>
            <a:xfrm>
              <a:off x="3497485" y="4173026"/>
              <a:ext cx="3096344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40 + 30 + 38 + 42 + 30</a:t>
              </a:r>
              <a:endParaRPr lang="ar-SA" sz="2000" b="1" dirty="0"/>
            </a:p>
          </p:txBody>
        </p:sp>
        <p:sp>
          <p:nvSpPr>
            <p:cNvPr id="92" name="مربع نص 91"/>
            <p:cNvSpPr txBox="1"/>
            <p:nvPr/>
          </p:nvSpPr>
          <p:spPr>
            <a:xfrm>
              <a:off x="4676318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cxnSp>
          <p:nvCxnSpPr>
            <p:cNvPr id="93" name="رابط مستقيم 92"/>
            <p:cNvCxnSpPr/>
            <p:nvPr/>
          </p:nvCxnSpPr>
          <p:spPr>
            <a:xfrm flipH="1">
              <a:off x="3798639" y="4567067"/>
              <a:ext cx="252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مربع نص 93"/>
            <p:cNvSpPr txBox="1"/>
            <p:nvPr/>
          </p:nvSpPr>
          <p:spPr>
            <a:xfrm>
              <a:off x="3180738" y="4330562"/>
              <a:ext cx="72008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</p:grpSp>
      <p:grpSp>
        <p:nvGrpSpPr>
          <p:cNvPr id="95" name="مجموعة 94"/>
          <p:cNvGrpSpPr/>
          <p:nvPr/>
        </p:nvGrpSpPr>
        <p:grpSpPr>
          <a:xfrm>
            <a:off x="2528066" y="3196388"/>
            <a:ext cx="1033089" cy="662095"/>
            <a:chOff x="5560740" y="4228446"/>
            <a:chExt cx="1033089" cy="662095"/>
          </a:xfrm>
        </p:grpSpPr>
        <p:sp>
          <p:nvSpPr>
            <p:cNvPr id="96" name="مربع نص 95"/>
            <p:cNvSpPr txBox="1"/>
            <p:nvPr/>
          </p:nvSpPr>
          <p:spPr>
            <a:xfrm>
              <a:off x="5887604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180</a:t>
              </a:r>
              <a:endParaRPr lang="ar-SA" sz="2000" b="1" dirty="0"/>
            </a:p>
          </p:txBody>
        </p:sp>
        <p:sp>
          <p:nvSpPr>
            <p:cNvPr id="97" name="مربع نص 96"/>
            <p:cNvSpPr txBox="1"/>
            <p:nvPr/>
          </p:nvSpPr>
          <p:spPr>
            <a:xfrm>
              <a:off x="5846039" y="449043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</a:t>
              </a:r>
              <a:endParaRPr lang="ar-SA" sz="2000" b="1" dirty="0"/>
            </a:p>
          </p:txBody>
        </p:sp>
        <p:cxnSp>
          <p:nvCxnSpPr>
            <p:cNvPr id="98" name="رابط مستقيم 97"/>
            <p:cNvCxnSpPr/>
            <p:nvPr/>
          </p:nvCxnSpPr>
          <p:spPr>
            <a:xfrm flipH="1">
              <a:off x="6050941" y="4567067"/>
              <a:ext cx="39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مربع نص 98"/>
            <p:cNvSpPr txBox="1"/>
            <p:nvPr/>
          </p:nvSpPr>
          <p:spPr>
            <a:xfrm>
              <a:off x="5560740" y="4330562"/>
              <a:ext cx="46076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400" b="1" dirty="0" smtClean="0"/>
                <a:t>=</a:t>
              </a:r>
              <a:endParaRPr lang="ar-SA" sz="2400" b="1" dirty="0"/>
            </a:p>
          </p:txBody>
        </p:sp>
      </p:grpSp>
      <p:sp>
        <p:nvSpPr>
          <p:cNvPr id="100" name="مربع نص 99"/>
          <p:cNvSpPr txBox="1"/>
          <p:nvPr/>
        </p:nvSpPr>
        <p:spPr>
          <a:xfrm>
            <a:off x="1691680" y="3315427"/>
            <a:ext cx="96554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36 ريالا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5047" y="584870"/>
            <a:ext cx="5305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38" y="1088554"/>
            <a:ext cx="6867525" cy="558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40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764704"/>
            <a:ext cx="5610225" cy="17049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سداسي 2"/>
          <p:cNvSpPr/>
          <p:nvPr/>
        </p:nvSpPr>
        <p:spPr>
          <a:xfrm>
            <a:off x="755576" y="2852936"/>
            <a:ext cx="7848872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ربع نص 41"/>
          <p:cNvSpPr txBox="1"/>
          <p:nvPr/>
        </p:nvSpPr>
        <p:spPr>
          <a:xfrm>
            <a:off x="6372193" y="3434298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54" name="مجموعة 53"/>
          <p:cNvGrpSpPr/>
          <p:nvPr/>
        </p:nvGrpSpPr>
        <p:grpSpPr>
          <a:xfrm>
            <a:off x="2051720" y="3259839"/>
            <a:ext cx="4565219" cy="745225"/>
            <a:chOff x="2028610" y="4173026"/>
            <a:chExt cx="4565219" cy="745225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106 + 55 + 34 + 35 + 34 + 57 + 78</a:t>
              </a:r>
              <a:endParaRPr lang="ar-SA" sz="2000" b="1" dirty="0"/>
            </a:p>
          </p:txBody>
        </p:sp>
        <p:sp>
          <p:nvSpPr>
            <p:cNvPr id="56" name="مربع نص 55"/>
            <p:cNvSpPr txBox="1"/>
            <p:nvPr/>
          </p:nvSpPr>
          <p:spPr>
            <a:xfrm>
              <a:off x="4114109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7</a:t>
              </a:r>
              <a:endParaRPr lang="ar-SA" sz="2000" b="1" dirty="0"/>
            </a:p>
          </p:txBody>
        </p:sp>
        <p:cxnSp>
          <p:nvCxnSpPr>
            <p:cNvPr id="58" name="رابط مستقيم 57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مربع نص 58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61" name="مجموعة 60"/>
          <p:cNvGrpSpPr/>
          <p:nvPr/>
        </p:nvGrpSpPr>
        <p:grpSpPr>
          <a:xfrm>
            <a:off x="1375938" y="3315259"/>
            <a:ext cx="1033089" cy="662095"/>
            <a:chOff x="5560740" y="4228446"/>
            <a:chExt cx="1033089" cy="662095"/>
          </a:xfrm>
        </p:grpSpPr>
        <p:sp>
          <p:nvSpPr>
            <p:cNvPr id="62" name="مربع نص 61"/>
            <p:cNvSpPr txBox="1"/>
            <p:nvPr/>
          </p:nvSpPr>
          <p:spPr>
            <a:xfrm>
              <a:off x="5887604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399</a:t>
              </a:r>
              <a:endParaRPr lang="ar-SA" sz="2000" b="1" dirty="0"/>
            </a:p>
          </p:txBody>
        </p:sp>
        <p:sp>
          <p:nvSpPr>
            <p:cNvPr id="63" name="مربع نص 62"/>
            <p:cNvSpPr txBox="1"/>
            <p:nvPr/>
          </p:nvSpPr>
          <p:spPr>
            <a:xfrm>
              <a:off x="5873749" y="449043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7</a:t>
              </a:r>
              <a:endParaRPr lang="ar-SA" sz="2000" b="1" dirty="0"/>
            </a:p>
          </p:txBody>
        </p:sp>
        <p:cxnSp>
          <p:nvCxnSpPr>
            <p:cNvPr id="64" name="رابط مستقيم 63"/>
            <p:cNvCxnSpPr/>
            <p:nvPr/>
          </p:nvCxnSpPr>
          <p:spPr>
            <a:xfrm flipH="1">
              <a:off x="6050941" y="4567067"/>
              <a:ext cx="39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مربع نص 65"/>
            <p:cNvSpPr txBox="1"/>
            <p:nvPr/>
          </p:nvSpPr>
          <p:spPr>
            <a:xfrm>
              <a:off x="5560740" y="4330562"/>
              <a:ext cx="4607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67" name="مربع نص 66"/>
          <p:cNvSpPr txBox="1"/>
          <p:nvPr/>
        </p:nvSpPr>
        <p:spPr>
          <a:xfrm>
            <a:off x="870153" y="3434298"/>
            <a:ext cx="74951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57</a:t>
            </a:r>
            <a:endParaRPr lang="ar-SA" sz="2000" b="1" dirty="0"/>
          </a:p>
        </p:txBody>
      </p:sp>
      <p:sp>
        <p:nvSpPr>
          <p:cNvPr id="68" name="سداسي 67"/>
          <p:cNvSpPr/>
          <p:nvPr/>
        </p:nvSpPr>
        <p:spPr>
          <a:xfrm>
            <a:off x="762269" y="4581128"/>
            <a:ext cx="7848872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9" name="مربع نص 68"/>
          <p:cNvSpPr txBox="1"/>
          <p:nvPr/>
        </p:nvSpPr>
        <p:spPr>
          <a:xfrm>
            <a:off x="6732240" y="4712784"/>
            <a:ext cx="1518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نرتب البيانات :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1979712" y="4712784"/>
            <a:ext cx="483123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34 ، 34 ، 35 ، 55 ، 57 ، 78 ، 106</a:t>
            </a:r>
            <a:endParaRPr lang="ar-SA" sz="20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7092280" y="5117122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6672241" y="5117122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55</a:t>
            </a:r>
            <a:endParaRPr lang="ar-SA" sz="2000" b="1" dirty="0"/>
          </a:p>
        </p:txBody>
      </p:sp>
      <p:pic>
        <p:nvPicPr>
          <p:cNvPr id="8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93" y="1360089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4" name="مربع نص 93"/>
          <p:cNvSpPr txBox="1"/>
          <p:nvPr/>
        </p:nvSpPr>
        <p:spPr>
          <a:xfrm>
            <a:off x="7092280" y="5549170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95" name="مربع نص 94"/>
          <p:cNvSpPr txBox="1"/>
          <p:nvPr/>
        </p:nvSpPr>
        <p:spPr>
          <a:xfrm>
            <a:off x="6672241" y="5549170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34</a:t>
            </a:r>
            <a:endParaRPr lang="ar-SA" sz="2000" b="1" dirty="0"/>
          </a:p>
        </p:txBody>
      </p:sp>
      <p:sp>
        <p:nvSpPr>
          <p:cNvPr id="96" name="وسيلة شرح مستطيلة مستديرة الزوايا 95"/>
          <p:cNvSpPr/>
          <p:nvPr/>
        </p:nvSpPr>
        <p:spPr>
          <a:xfrm>
            <a:off x="4427984" y="5311651"/>
            <a:ext cx="905866" cy="709637"/>
          </a:xfrm>
          <a:prstGeom prst="wedgeRoundRectCallout">
            <a:avLst>
              <a:gd name="adj1" fmla="val 21085"/>
              <a:gd name="adj2" fmla="val -9842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الوسيط</a:t>
            </a:r>
            <a:endParaRPr lang="ar-SA" sz="2000" b="1" dirty="0">
              <a:solidFill>
                <a:schemeClr val="tx1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6322393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8" name="شكل بيضاوي 97"/>
          <p:cNvSpPr/>
          <p:nvPr/>
        </p:nvSpPr>
        <p:spPr>
          <a:xfrm>
            <a:off x="5818337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255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2" grpId="0"/>
      <p:bldP spid="67" grpId="0"/>
      <p:bldP spid="68" grpId="0" animBg="1"/>
      <p:bldP spid="69" grpId="0"/>
      <p:bldP spid="70" grpId="0"/>
      <p:bldP spid="71" grpId="0"/>
      <p:bldP spid="72" grpId="0"/>
      <p:bldP spid="94" grpId="0"/>
      <p:bldP spid="95" grpId="0"/>
      <p:bldP spid="96" grpId="0" animBg="1"/>
      <p:bldP spid="4" grpId="0" animBg="1"/>
      <p:bldP spid="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سداسي 2"/>
          <p:cNvSpPr/>
          <p:nvPr/>
        </p:nvSpPr>
        <p:spPr>
          <a:xfrm>
            <a:off x="467544" y="2852936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ربع نص 41"/>
          <p:cNvSpPr txBox="1"/>
          <p:nvPr/>
        </p:nvSpPr>
        <p:spPr>
          <a:xfrm>
            <a:off x="6372193" y="3434298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54" name="مجموعة 53"/>
          <p:cNvGrpSpPr/>
          <p:nvPr/>
        </p:nvGrpSpPr>
        <p:grpSpPr>
          <a:xfrm>
            <a:off x="2051720" y="3259839"/>
            <a:ext cx="4565219" cy="745225"/>
            <a:chOff x="2028610" y="4173026"/>
            <a:chExt cx="4565219" cy="745225"/>
          </a:xfrm>
        </p:grpSpPr>
        <p:sp>
          <p:nvSpPr>
            <p:cNvPr id="55" name="مربع نص 54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20 + 24 + 20 + ...................... + 24</a:t>
              </a:r>
              <a:endParaRPr lang="ar-SA" sz="2000" b="1" dirty="0"/>
            </a:p>
          </p:txBody>
        </p:sp>
        <p:sp>
          <p:nvSpPr>
            <p:cNvPr id="56" name="مربع نص 55"/>
            <p:cNvSpPr txBox="1"/>
            <p:nvPr/>
          </p:nvSpPr>
          <p:spPr>
            <a:xfrm>
              <a:off x="4114109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12</a:t>
              </a:r>
              <a:endParaRPr lang="ar-SA" sz="2000" b="1" dirty="0"/>
            </a:p>
          </p:txBody>
        </p:sp>
        <p:cxnSp>
          <p:nvCxnSpPr>
            <p:cNvPr id="58" name="رابط مستقيم 57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مربع نص 58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61" name="مجموعة 60"/>
          <p:cNvGrpSpPr/>
          <p:nvPr/>
        </p:nvGrpSpPr>
        <p:grpSpPr>
          <a:xfrm>
            <a:off x="1303930" y="3315259"/>
            <a:ext cx="1033089" cy="675950"/>
            <a:chOff x="5560740" y="4228446"/>
            <a:chExt cx="1033089" cy="675950"/>
          </a:xfrm>
        </p:grpSpPr>
        <p:sp>
          <p:nvSpPr>
            <p:cNvPr id="62" name="مربع نص 61"/>
            <p:cNvSpPr txBox="1"/>
            <p:nvPr/>
          </p:nvSpPr>
          <p:spPr>
            <a:xfrm>
              <a:off x="5887604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291</a:t>
              </a:r>
              <a:endParaRPr lang="ar-SA" sz="2000" b="1" dirty="0"/>
            </a:p>
          </p:txBody>
        </p:sp>
        <p:sp>
          <p:nvSpPr>
            <p:cNvPr id="63" name="مربع نص 62"/>
            <p:cNvSpPr txBox="1"/>
            <p:nvPr/>
          </p:nvSpPr>
          <p:spPr>
            <a:xfrm>
              <a:off x="5846039" y="4504286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12</a:t>
              </a:r>
              <a:endParaRPr lang="ar-SA" sz="2000" b="1" dirty="0"/>
            </a:p>
          </p:txBody>
        </p:sp>
        <p:cxnSp>
          <p:nvCxnSpPr>
            <p:cNvPr id="64" name="رابط مستقيم 63"/>
            <p:cNvCxnSpPr/>
            <p:nvPr/>
          </p:nvCxnSpPr>
          <p:spPr>
            <a:xfrm flipH="1">
              <a:off x="6050941" y="4567067"/>
              <a:ext cx="39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مربع نص 65"/>
            <p:cNvSpPr txBox="1"/>
            <p:nvPr/>
          </p:nvSpPr>
          <p:spPr>
            <a:xfrm>
              <a:off x="5560740" y="4330562"/>
              <a:ext cx="4607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67" name="مربع نص 66"/>
          <p:cNvSpPr txBox="1"/>
          <p:nvPr/>
        </p:nvSpPr>
        <p:spPr>
          <a:xfrm>
            <a:off x="611560" y="3434298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24,25</a:t>
            </a:r>
            <a:endParaRPr lang="ar-SA" sz="2000" b="1" dirty="0"/>
          </a:p>
        </p:txBody>
      </p:sp>
      <p:sp>
        <p:nvSpPr>
          <p:cNvPr id="68" name="سداسي 67"/>
          <p:cNvSpPr/>
          <p:nvPr/>
        </p:nvSpPr>
        <p:spPr>
          <a:xfrm>
            <a:off x="446527" y="4581128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9" name="مربع نص 68"/>
          <p:cNvSpPr txBox="1"/>
          <p:nvPr/>
        </p:nvSpPr>
        <p:spPr>
          <a:xfrm>
            <a:off x="6732240" y="4712784"/>
            <a:ext cx="1518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نرتب البيانات :</a:t>
            </a:r>
            <a:endParaRPr lang="ar-SA" sz="2000" b="1" dirty="0"/>
          </a:p>
        </p:txBody>
      </p:sp>
      <p:sp>
        <p:nvSpPr>
          <p:cNvPr id="70" name="مربع نص 69"/>
          <p:cNvSpPr txBox="1"/>
          <p:nvPr/>
        </p:nvSpPr>
        <p:spPr>
          <a:xfrm>
            <a:off x="467544" y="4712784"/>
            <a:ext cx="634339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20 ، 20 ، 24 ، 24 ، 24 ، 24 ، 24 ، 24 ، 26 ، 26 ، 26 ، 26</a:t>
            </a:r>
            <a:endParaRPr lang="ar-SA" sz="20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7092280" y="5117122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5448105" y="5117122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24</a:t>
            </a:r>
            <a:endParaRPr lang="ar-SA" sz="2000" b="1" dirty="0"/>
          </a:p>
        </p:txBody>
      </p:sp>
      <p:sp>
        <p:nvSpPr>
          <p:cNvPr id="94" name="مربع نص 93"/>
          <p:cNvSpPr txBox="1"/>
          <p:nvPr/>
        </p:nvSpPr>
        <p:spPr>
          <a:xfrm>
            <a:off x="7092280" y="5549170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95" name="مربع نص 94"/>
          <p:cNvSpPr txBox="1"/>
          <p:nvPr/>
        </p:nvSpPr>
        <p:spPr>
          <a:xfrm>
            <a:off x="6672241" y="5549170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24</a:t>
            </a:r>
            <a:endParaRPr lang="ar-SA" sz="2000" b="1" dirty="0"/>
          </a:p>
        </p:txBody>
      </p:sp>
      <p:sp>
        <p:nvSpPr>
          <p:cNvPr id="4" name="شكل بيضاوي 3"/>
          <p:cNvSpPr/>
          <p:nvPr/>
        </p:nvSpPr>
        <p:spPr>
          <a:xfrm>
            <a:off x="5308668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8" name="شكل بيضاوي 97"/>
          <p:cNvSpPr/>
          <p:nvPr/>
        </p:nvSpPr>
        <p:spPr>
          <a:xfrm>
            <a:off x="4804612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524" y="1412776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68413"/>
            <a:ext cx="6134100" cy="12287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5" name="مجموعة 4"/>
          <p:cNvGrpSpPr/>
          <p:nvPr/>
        </p:nvGrpSpPr>
        <p:grpSpPr>
          <a:xfrm>
            <a:off x="3158600" y="4684794"/>
            <a:ext cx="1103664" cy="1469834"/>
            <a:chOff x="3158600" y="4684794"/>
            <a:chExt cx="1103664" cy="1469834"/>
          </a:xfrm>
        </p:grpSpPr>
        <p:sp>
          <p:nvSpPr>
            <p:cNvPr id="96" name="وسيلة شرح مستطيلة مستديرة الزوايا 95"/>
            <p:cNvSpPr/>
            <p:nvPr/>
          </p:nvSpPr>
          <p:spPr>
            <a:xfrm>
              <a:off x="3158600" y="5444991"/>
              <a:ext cx="905866" cy="709637"/>
            </a:xfrm>
            <a:prstGeom prst="wedgeRoundRectCallout">
              <a:avLst>
                <a:gd name="adj1" fmla="val 21085"/>
                <a:gd name="adj2" fmla="val -98428"/>
                <a:gd name="adj3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>
                  <a:solidFill>
                    <a:schemeClr val="tx1"/>
                  </a:solidFill>
                </a:rPr>
                <a:t>الوسيط</a:t>
              </a:r>
              <a:endParaRPr lang="ar-S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2" name="مستطيل 1"/>
            <p:cNvSpPr/>
            <p:nvPr/>
          </p:nvSpPr>
          <p:spPr>
            <a:xfrm>
              <a:off x="3347864" y="4684794"/>
              <a:ext cx="914400" cy="39648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1" name="مجموعة 30"/>
          <p:cNvGrpSpPr/>
          <p:nvPr/>
        </p:nvGrpSpPr>
        <p:grpSpPr>
          <a:xfrm>
            <a:off x="5868144" y="4999321"/>
            <a:ext cx="1341979" cy="706393"/>
            <a:chOff x="5251850" y="4228446"/>
            <a:chExt cx="1341979" cy="706393"/>
          </a:xfrm>
        </p:grpSpPr>
        <p:sp>
          <p:nvSpPr>
            <p:cNvPr id="32" name="مربع نص 31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24 + 24</a:t>
              </a:r>
              <a:endParaRPr lang="ar-SA" sz="2000" b="1" dirty="0"/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34" name="رابط مستقيم 33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مربع نص 35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39" name="شكل بيضاوي 38"/>
          <p:cNvSpPr/>
          <p:nvPr/>
        </p:nvSpPr>
        <p:spPr>
          <a:xfrm>
            <a:off x="4300556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شكل بيضاوي 39"/>
          <p:cNvSpPr/>
          <p:nvPr/>
        </p:nvSpPr>
        <p:spPr>
          <a:xfrm>
            <a:off x="3311912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شكل بيضاوي 40"/>
          <p:cNvSpPr/>
          <p:nvPr/>
        </p:nvSpPr>
        <p:spPr>
          <a:xfrm>
            <a:off x="2794001" y="466912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شكل بيضاوي 42"/>
          <p:cNvSpPr/>
          <p:nvPr/>
        </p:nvSpPr>
        <p:spPr>
          <a:xfrm>
            <a:off x="3821961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6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2" grpId="0"/>
      <p:bldP spid="67" grpId="0"/>
      <p:bldP spid="68" grpId="0" animBg="1"/>
      <p:bldP spid="69" grpId="0"/>
      <p:bldP spid="70" grpId="0"/>
      <p:bldP spid="71" grpId="0"/>
      <p:bldP spid="72" grpId="0"/>
      <p:bldP spid="94" grpId="0"/>
      <p:bldP spid="95" grpId="0"/>
      <p:bldP spid="4" grpId="0" animBg="1"/>
      <p:bldP spid="98" grpId="0" animBg="1"/>
      <p:bldP spid="39" grpId="0" animBg="1"/>
      <p:bldP spid="40" grpId="0" animBg="1"/>
      <p:bldP spid="41" grpId="0" animBg="1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404664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630" y="1340768"/>
            <a:ext cx="7562850" cy="809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2" name="سداسي 41"/>
          <p:cNvSpPr/>
          <p:nvPr/>
        </p:nvSpPr>
        <p:spPr>
          <a:xfrm>
            <a:off x="467544" y="2852936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/>
          <p:cNvSpPr txBox="1"/>
          <p:nvPr/>
        </p:nvSpPr>
        <p:spPr>
          <a:xfrm>
            <a:off x="6372193" y="3434298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55" name="مجموعة 54"/>
          <p:cNvGrpSpPr/>
          <p:nvPr/>
        </p:nvGrpSpPr>
        <p:grpSpPr>
          <a:xfrm>
            <a:off x="2051720" y="3259839"/>
            <a:ext cx="4565219" cy="745225"/>
            <a:chOff x="2028610" y="4173026"/>
            <a:chExt cx="4565219" cy="745225"/>
          </a:xfrm>
        </p:grpSpPr>
        <p:sp>
          <p:nvSpPr>
            <p:cNvPr id="56" name="مربع نص 55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29 + 14 + 80 + ...................... + 50</a:t>
              </a:r>
              <a:endParaRPr lang="ar-SA" sz="2000" b="1" dirty="0"/>
            </a:p>
          </p:txBody>
        </p:sp>
        <p:sp>
          <p:nvSpPr>
            <p:cNvPr id="58" name="مربع نص 57"/>
            <p:cNvSpPr txBox="1"/>
            <p:nvPr/>
          </p:nvSpPr>
          <p:spPr>
            <a:xfrm>
              <a:off x="4114109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10</a:t>
              </a:r>
              <a:endParaRPr lang="ar-SA" sz="2000" b="1" dirty="0"/>
            </a:p>
          </p:txBody>
        </p:sp>
        <p:cxnSp>
          <p:nvCxnSpPr>
            <p:cNvPr id="59" name="رابط مستقيم 58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مربع نص 60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62" name="مجموعة 61"/>
          <p:cNvGrpSpPr/>
          <p:nvPr/>
        </p:nvGrpSpPr>
        <p:grpSpPr>
          <a:xfrm>
            <a:off x="1303930" y="3315259"/>
            <a:ext cx="1033089" cy="675950"/>
            <a:chOff x="5560740" y="4228446"/>
            <a:chExt cx="1033089" cy="675950"/>
          </a:xfrm>
        </p:grpSpPr>
        <p:sp>
          <p:nvSpPr>
            <p:cNvPr id="63" name="مربع نص 62"/>
            <p:cNvSpPr txBox="1"/>
            <p:nvPr/>
          </p:nvSpPr>
          <p:spPr>
            <a:xfrm>
              <a:off x="5887604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523</a:t>
              </a:r>
              <a:endParaRPr lang="ar-SA" sz="2000" b="1" dirty="0"/>
            </a:p>
          </p:txBody>
        </p:sp>
        <p:sp>
          <p:nvSpPr>
            <p:cNvPr id="64" name="مربع نص 63"/>
            <p:cNvSpPr txBox="1"/>
            <p:nvPr/>
          </p:nvSpPr>
          <p:spPr>
            <a:xfrm>
              <a:off x="5846039" y="4504286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10</a:t>
              </a:r>
              <a:endParaRPr lang="ar-SA" sz="2000" b="1" dirty="0"/>
            </a:p>
          </p:txBody>
        </p:sp>
        <p:cxnSp>
          <p:nvCxnSpPr>
            <p:cNvPr id="66" name="رابط مستقيم 65"/>
            <p:cNvCxnSpPr/>
            <p:nvPr/>
          </p:nvCxnSpPr>
          <p:spPr>
            <a:xfrm flipH="1">
              <a:off x="6050941" y="4567067"/>
              <a:ext cx="39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مربع نص 66"/>
            <p:cNvSpPr txBox="1"/>
            <p:nvPr/>
          </p:nvSpPr>
          <p:spPr>
            <a:xfrm>
              <a:off x="5560740" y="4330562"/>
              <a:ext cx="4607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68" name="مربع نص 67"/>
          <p:cNvSpPr txBox="1"/>
          <p:nvPr/>
        </p:nvSpPr>
        <p:spPr>
          <a:xfrm>
            <a:off x="611560" y="3434298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52,3</a:t>
            </a:r>
            <a:endParaRPr lang="ar-SA" sz="2000" b="1" dirty="0"/>
          </a:p>
        </p:txBody>
      </p:sp>
      <p:sp>
        <p:nvSpPr>
          <p:cNvPr id="69" name="سداسي 68"/>
          <p:cNvSpPr/>
          <p:nvPr/>
        </p:nvSpPr>
        <p:spPr>
          <a:xfrm>
            <a:off x="446527" y="4581128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0" name="مربع نص 69"/>
          <p:cNvSpPr txBox="1"/>
          <p:nvPr/>
        </p:nvSpPr>
        <p:spPr>
          <a:xfrm>
            <a:off x="6732240" y="4712784"/>
            <a:ext cx="1518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نرتب البيانات :</a:t>
            </a:r>
            <a:endParaRPr lang="ar-SA" sz="2000" b="1" dirty="0"/>
          </a:p>
        </p:txBody>
      </p:sp>
      <p:sp>
        <p:nvSpPr>
          <p:cNvPr id="71" name="مربع نص 70"/>
          <p:cNvSpPr txBox="1"/>
          <p:nvPr/>
        </p:nvSpPr>
        <p:spPr>
          <a:xfrm>
            <a:off x="1040260" y="4712784"/>
            <a:ext cx="57706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14 ، 29 ، 30 ، 50 ، 55 ، 59 ، 59 ، 69 ، 78 ، 80</a:t>
            </a:r>
            <a:endParaRPr lang="ar-SA" sz="2000" b="1" dirty="0"/>
          </a:p>
        </p:txBody>
      </p:sp>
      <p:sp>
        <p:nvSpPr>
          <p:cNvPr id="72" name="مربع نص 71"/>
          <p:cNvSpPr txBox="1"/>
          <p:nvPr/>
        </p:nvSpPr>
        <p:spPr>
          <a:xfrm>
            <a:off x="7092280" y="5117122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73" name="مربع نص 72"/>
          <p:cNvSpPr txBox="1"/>
          <p:nvPr/>
        </p:nvSpPr>
        <p:spPr>
          <a:xfrm>
            <a:off x="5448105" y="5117122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57</a:t>
            </a:r>
            <a:endParaRPr lang="ar-SA" sz="2000" b="1" dirty="0"/>
          </a:p>
        </p:txBody>
      </p:sp>
      <p:sp>
        <p:nvSpPr>
          <p:cNvPr id="74" name="مربع نص 73"/>
          <p:cNvSpPr txBox="1"/>
          <p:nvPr/>
        </p:nvSpPr>
        <p:spPr>
          <a:xfrm>
            <a:off x="7092280" y="5549170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6672241" y="5549170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59</a:t>
            </a:r>
            <a:endParaRPr lang="ar-SA" sz="2000" b="1" dirty="0"/>
          </a:p>
        </p:txBody>
      </p:sp>
      <p:grpSp>
        <p:nvGrpSpPr>
          <p:cNvPr id="80" name="مجموعة 79"/>
          <p:cNvGrpSpPr/>
          <p:nvPr/>
        </p:nvGrpSpPr>
        <p:grpSpPr>
          <a:xfrm>
            <a:off x="3663606" y="4684794"/>
            <a:ext cx="1103664" cy="1469834"/>
            <a:chOff x="3158600" y="4684794"/>
            <a:chExt cx="1103664" cy="1469834"/>
          </a:xfrm>
        </p:grpSpPr>
        <p:sp>
          <p:nvSpPr>
            <p:cNvPr id="94" name="وسيلة شرح مستطيلة مستديرة الزوايا 93"/>
            <p:cNvSpPr/>
            <p:nvPr/>
          </p:nvSpPr>
          <p:spPr>
            <a:xfrm>
              <a:off x="3158600" y="5444991"/>
              <a:ext cx="905866" cy="709637"/>
            </a:xfrm>
            <a:prstGeom prst="wedgeRoundRectCallout">
              <a:avLst>
                <a:gd name="adj1" fmla="val 21085"/>
                <a:gd name="adj2" fmla="val -98428"/>
                <a:gd name="adj3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>
                  <a:solidFill>
                    <a:schemeClr val="tx1"/>
                  </a:solidFill>
                </a:rPr>
                <a:t>الوسيط</a:t>
              </a:r>
              <a:endParaRPr lang="ar-S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95" name="مستطيل 94"/>
            <p:cNvSpPr/>
            <p:nvPr/>
          </p:nvSpPr>
          <p:spPr>
            <a:xfrm>
              <a:off x="3347864" y="4684794"/>
              <a:ext cx="914400" cy="39648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96" name="مجموعة 95"/>
          <p:cNvGrpSpPr/>
          <p:nvPr/>
        </p:nvGrpSpPr>
        <p:grpSpPr>
          <a:xfrm>
            <a:off x="5868144" y="4999321"/>
            <a:ext cx="1341979" cy="706393"/>
            <a:chOff x="5251850" y="4228446"/>
            <a:chExt cx="1341979" cy="706393"/>
          </a:xfrm>
        </p:grpSpPr>
        <p:sp>
          <p:nvSpPr>
            <p:cNvPr id="97" name="مربع نص 96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55 + 59</a:t>
              </a:r>
              <a:endParaRPr lang="ar-SA" sz="2000" b="1" dirty="0"/>
            </a:p>
          </p:txBody>
        </p:sp>
        <p:sp>
          <p:nvSpPr>
            <p:cNvPr id="98" name="مربع نص 97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99" name="رابط مستقيم 98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مربع نص 99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102" name="شكل بيضاوي 101"/>
          <p:cNvSpPr/>
          <p:nvPr/>
        </p:nvSpPr>
        <p:spPr>
          <a:xfrm>
            <a:off x="3325767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4" name="شكل بيضاوي 103"/>
          <p:cNvSpPr/>
          <p:nvPr/>
        </p:nvSpPr>
        <p:spPr>
          <a:xfrm>
            <a:off x="3821961" y="4667039"/>
            <a:ext cx="468000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897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4" grpId="0"/>
      <p:bldP spid="68" grpId="0"/>
      <p:bldP spid="69" grpId="0" animBg="1"/>
      <p:bldP spid="70" grpId="0"/>
      <p:bldP spid="71" grpId="0"/>
      <p:bldP spid="72" grpId="0"/>
      <p:bldP spid="73" grpId="0"/>
      <p:bldP spid="74" grpId="0"/>
      <p:bldP spid="75" grpId="0"/>
      <p:bldP spid="102" grpId="0" animBg="1"/>
      <p:bldP spid="10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404664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13" y="1006022"/>
            <a:ext cx="2705100" cy="15144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6" name="سداسي 25"/>
          <p:cNvSpPr/>
          <p:nvPr/>
        </p:nvSpPr>
        <p:spPr>
          <a:xfrm>
            <a:off x="467544" y="2924944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ربع نص 27"/>
          <p:cNvSpPr txBox="1"/>
          <p:nvPr/>
        </p:nvSpPr>
        <p:spPr>
          <a:xfrm>
            <a:off x="6372193" y="3506306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29" name="مجموعة 28"/>
          <p:cNvGrpSpPr/>
          <p:nvPr/>
        </p:nvGrpSpPr>
        <p:grpSpPr>
          <a:xfrm>
            <a:off x="4139952" y="3331847"/>
            <a:ext cx="2476987" cy="745225"/>
            <a:chOff x="4116842" y="4173026"/>
            <a:chExt cx="2476987" cy="745225"/>
          </a:xfrm>
        </p:grpSpPr>
        <p:sp>
          <p:nvSpPr>
            <p:cNvPr id="35" name="مربع نص 34"/>
            <p:cNvSpPr txBox="1"/>
            <p:nvPr/>
          </p:nvSpPr>
          <p:spPr>
            <a:xfrm>
              <a:off x="4474149" y="4173026"/>
              <a:ext cx="21196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10 + 8 + 9 + 11</a:t>
              </a:r>
              <a:endParaRPr lang="ar-SA" sz="2000" b="1" dirty="0"/>
            </a:p>
          </p:txBody>
        </p:sp>
        <p:sp>
          <p:nvSpPr>
            <p:cNvPr id="36" name="مربع نص 35"/>
            <p:cNvSpPr txBox="1"/>
            <p:nvPr/>
          </p:nvSpPr>
          <p:spPr>
            <a:xfrm>
              <a:off x="5166519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cxnSp>
          <p:nvCxnSpPr>
            <p:cNvPr id="47" name="رابط مستقيم 46"/>
            <p:cNvCxnSpPr/>
            <p:nvPr/>
          </p:nvCxnSpPr>
          <p:spPr>
            <a:xfrm flipH="1">
              <a:off x="4729338" y="4567067"/>
              <a:ext cx="165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مربع نص 47"/>
            <p:cNvSpPr txBox="1"/>
            <p:nvPr/>
          </p:nvSpPr>
          <p:spPr>
            <a:xfrm>
              <a:off x="4116842" y="435827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49" name="مجموعة 48"/>
          <p:cNvGrpSpPr/>
          <p:nvPr/>
        </p:nvGrpSpPr>
        <p:grpSpPr>
          <a:xfrm>
            <a:off x="3347864" y="3387267"/>
            <a:ext cx="1033089" cy="675950"/>
            <a:chOff x="5560740" y="4228446"/>
            <a:chExt cx="1033089" cy="675950"/>
          </a:xfrm>
        </p:grpSpPr>
        <p:sp>
          <p:nvSpPr>
            <p:cNvPr id="50" name="مربع نص 49"/>
            <p:cNvSpPr txBox="1"/>
            <p:nvPr/>
          </p:nvSpPr>
          <p:spPr>
            <a:xfrm>
              <a:off x="5887604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38</a:t>
              </a:r>
              <a:endParaRPr lang="ar-SA" sz="2000" b="1" dirty="0"/>
            </a:p>
          </p:txBody>
        </p:sp>
        <p:sp>
          <p:nvSpPr>
            <p:cNvPr id="51" name="مربع نص 50"/>
            <p:cNvSpPr txBox="1"/>
            <p:nvPr/>
          </p:nvSpPr>
          <p:spPr>
            <a:xfrm>
              <a:off x="5873749" y="4504286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</a:t>
              </a:r>
              <a:endParaRPr lang="ar-SA" sz="2000" b="1" dirty="0"/>
            </a:p>
          </p:txBody>
        </p:sp>
        <p:cxnSp>
          <p:nvCxnSpPr>
            <p:cNvPr id="52" name="رابط مستقيم 51"/>
            <p:cNvCxnSpPr/>
            <p:nvPr/>
          </p:nvCxnSpPr>
          <p:spPr>
            <a:xfrm flipH="1">
              <a:off x="6050941" y="4567067"/>
              <a:ext cx="39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مربع نص 52"/>
            <p:cNvSpPr txBox="1"/>
            <p:nvPr/>
          </p:nvSpPr>
          <p:spPr>
            <a:xfrm>
              <a:off x="5560740" y="4330562"/>
              <a:ext cx="4607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54" name="مربع نص 53"/>
          <p:cNvSpPr txBox="1"/>
          <p:nvPr/>
        </p:nvSpPr>
        <p:spPr>
          <a:xfrm>
            <a:off x="2655494" y="3506306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9,5</a:t>
            </a:r>
            <a:endParaRPr lang="ar-SA" sz="2000" b="1" dirty="0"/>
          </a:p>
        </p:txBody>
      </p:sp>
      <p:sp>
        <p:nvSpPr>
          <p:cNvPr id="55" name="سداسي 54"/>
          <p:cNvSpPr/>
          <p:nvPr/>
        </p:nvSpPr>
        <p:spPr>
          <a:xfrm>
            <a:off x="446527" y="4653136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6" name="مربع نص 55"/>
          <p:cNvSpPr txBox="1"/>
          <p:nvPr/>
        </p:nvSpPr>
        <p:spPr>
          <a:xfrm>
            <a:off x="6732240" y="4784792"/>
            <a:ext cx="151886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نرتب البيانات :</a:t>
            </a:r>
            <a:endParaRPr lang="ar-SA" sz="20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1040260" y="4784792"/>
            <a:ext cx="577068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8 ، 9 ، 10 ، 11</a:t>
            </a:r>
            <a:endParaRPr lang="ar-SA" sz="2000" b="1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7092280" y="5576712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5448105" y="5576712"/>
            <a:ext cx="56405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9,5</a:t>
            </a:r>
            <a:endParaRPr lang="ar-SA" sz="2000" b="1" dirty="0"/>
          </a:p>
        </p:txBody>
      </p:sp>
      <p:sp>
        <p:nvSpPr>
          <p:cNvPr id="60" name="مربع نص 59"/>
          <p:cNvSpPr txBox="1"/>
          <p:nvPr/>
        </p:nvSpPr>
        <p:spPr>
          <a:xfrm>
            <a:off x="2543767" y="5621178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61" name="مربع نص 60"/>
          <p:cNvSpPr txBox="1"/>
          <p:nvPr/>
        </p:nvSpPr>
        <p:spPr>
          <a:xfrm>
            <a:off x="1763688" y="5621178"/>
            <a:ext cx="92409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لا يوجد</a:t>
            </a:r>
            <a:endParaRPr lang="ar-SA" sz="2000" b="1" dirty="0"/>
          </a:p>
        </p:txBody>
      </p:sp>
      <p:grpSp>
        <p:nvGrpSpPr>
          <p:cNvPr id="62" name="مجموعة 61"/>
          <p:cNvGrpSpPr/>
          <p:nvPr/>
        </p:nvGrpSpPr>
        <p:grpSpPr>
          <a:xfrm>
            <a:off x="5412552" y="3816750"/>
            <a:ext cx="1103664" cy="1350396"/>
            <a:chOff x="3158600" y="3730887"/>
            <a:chExt cx="1103664" cy="1350396"/>
          </a:xfrm>
        </p:grpSpPr>
        <p:sp>
          <p:nvSpPr>
            <p:cNvPr id="63" name="وسيلة شرح مستطيلة مستديرة الزوايا 62"/>
            <p:cNvSpPr/>
            <p:nvPr/>
          </p:nvSpPr>
          <p:spPr>
            <a:xfrm>
              <a:off x="3158600" y="3730887"/>
              <a:ext cx="905866" cy="709637"/>
            </a:xfrm>
            <a:prstGeom prst="wedgeRoundRectCallout">
              <a:avLst>
                <a:gd name="adj1" fmla="val 21085"/>
                <a:gd name="adj2" fmla="val 79235"/>
                <a:gd name="adj3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>
                  <a:solidFill>
                    <a:schemeClr val="tx1"/>
                  </a:solidFill>
                </a:rPr>
                <a:t>الوسيط</a:t>
              </a:r>
              <a:endParaRPr lang="ar-S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4" name="مستطيل 63"/>
            <p:cNvSpPr/>
            <p:nvPr/>
          </p:nvSpPr>
          <p:spPr>
            <a:xfrm>
              <a:off x="3347864" y="4684794"/>
              <a:ext cx="914400" cy="39648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65" name="مجموعة 64"/>
          <p:cNvGrpSpPr/>
          <p:nvPr/>
        </p:nvGrpSpPr>
        <p:grpSpPr>
          <a:xfrm>
            <a:off x="5868144" y="5458911"/>
            <a:ext cx="1341979" cy="706393"/>
            <a:chOff x="5251850" y="4228446"/>
            <a:chExt cx="1341979" cy="706393"/>
          </a:xfrm>
        </p:grpSpPr>
        <p:sp>
          <p:nvSpPr>
            <p:cNvPr id="66" name="مربع نص 65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9 + 10</a:t>
              </a:r>
              <a:endParaRPr lang="ar-SA" sz="2000" b="1" dirty="0"/>
            </a:p>
          </p:txBody>
        </p:sp>
        <p:sp>
          <p:nvSpPr>
            <p:cNvPr id="67" name="مربع نص 66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68" name="رابط مستقيم 67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مربع نص 68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475" y="1484784"/>
            <a:ext cx="6438900" cy="3714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 tmFilter="0,0; .5, 1; 1, 1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/>
      <p:bldP spid="54" grpId="0"/>
      <p:bldP spid="55" grpId="0" animBg="1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734" y="620688"/>
            <a:ext cx="210274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3462"/>
            <a:ext cx="3399071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86805"/>
            <a:ext cx="6438900" cy="3714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13" y="1412776"/>
            <a:ext cx="437197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سداسي 23"/>
          <p:cNvSpPr/>
          <p:nvPr/>
        </p:nvSpPr>
        <p:spPr>
          <a:xfrm>
            <a:off x="467544" y="3295660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6372193" y="3877022"/>
            <a:ext cx="2088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المتوسط الحسابي  =</a:t>
            </a:r>
            <a:endParaRPr lang="ar-SA" sz="2000" b="1" dirty="0"/>
          </a:p>
        </p:txBody>
      </p:sp>
      <p:grpSp>
        <p:nvGrpSpPr>
          <p:cNvPr id="26" name="مجموعة 25"/>
          <p:cNvGrpSpPr/>
          <p:nvPr/>
        </p:nvGrpSpPr>
        <p:grpSpPr>
          <a:xfrm>
            <a:off x="2051720" y="3702563"/>
            <a:ext cx="4565219" cy="745225"/>
            <a:chOff x="2028610" y="4173026"/>
            <a:chExt cx="4565219" cy="745225"/>
          </a:xfrm>
        </p:grpSpPr>
        <p:sp>
          <p:nvSpPr>
            <p:cNvPr id="35" name="مربع نص 34"/>
            <p:cNvSpPr txBox="1"/>
            <p:nvPr/>
          </p:nvSpPr>
          <p:spPr>
            <a:xfrm>
              <a:off x="2460658" y="4173026"/>
              <a:ext cx="4133171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23 + 23 + 23 + ...................... + 32</a:t>
              </a:r>
              <a:endParaRPr lang="ar-SA" sz="2000" b="1" dirty="0"/>
            </a:p>
          </p:txBody>
        </p:sp>
        <p:sp>
          <p:nvSpPr>
            <p:cNvPr id="36" name="مربع نص 35"/>
            <p:cNvSpPr txBox="1"/>
            <p:nvPr/>
          </p:nvSpPr>
          <p:spPr>
            <a:xfrm>
              <a:off x="4114109" y="4518141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16</a:t>
              </a:r>
              <a:endParaRPr lang="ar-SA" sz="2000" b="1" dirty="0"/>
            </a:p>
          </p:txBody>
        </p:sp>
        <p:cxnSp>
          <p:nvCxnSpPr>
            <p:cNvPr id="43" name="رابط مستقيم 42"/>
            <p:cNvCxnSpPr/>
            <p:nvPr/>
          </p:nvCxnSpPr>
          <p:spPr>
            <a:xfrm flipH="1">
              <a:off x="2604674" y="4567067"/>
              <a:ext cx="385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مربع نص 43"/>
            <p:cNvSpPr txBox="1"/>
            <p:nvPr/>
          </p:nvSpPr>
          <p:spPr>
            <a:xfrm>
              <a:off x="2028610" y="4330562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grpSp>
        <p:nvGrpSpPr>
          <p:cNvPr id="45" name="مجموعة 44"/>
          <p:cNvGrpSpPr/>
          <p:nvPr/>
        </p:nvGrpSpPr>
        <p:grpSpPr>
          <a:xfrm>
            <a:off x="1303930" y="3757983"/>
            <a:ext cx="1033089" cy="675950"/>
            <a:chOff x="5560740" y="4228446"/>
            <a:chExt cx="1033089" cy="675950"/>
          </a:xfrm>
        </p:grpSpPr>
        <p:sp>
          <p:nvSpPr>
            <p:cNvPr id="46" name="مربع نص 45"/>
            <p:cNvSpPr txBox="1"/>
            <p:nvPr/>
          </p:nvSpPr>
          <p:spPr>
            <a:xfrm>
              <a:off x="5887604" y="4228446"/>
              <a:ext cx="706225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424</a:t>
              </a:r>
              <a:endParaRPr lang="ar-SA" sz="2000" b="1" dirty="0"/>
            </a:p>
          </p:txBody>
        </p:sp>
        <p:sp>
          <p:nvSpPr>
            <p:cNvPr id="47" name="مربع نص 46"/>
            <p:cNvSpPr txBox="1"/>
            <p:nvPr/>
          </p:nvSpPr>
          <p:spPr>
            <a:xfrm>
              <a:off x="5846039" y="4504286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16</a:t>
              </a:r>
              <a:endParaRPr lang="ar-SA" sz="2000" b="1" dirty="0"/>
            </a:p>
          </p:txBody>
        </p:sp>
        <p:cxnSp>
          <p:nvCxnSpPr>
            <p:cNvPr id="48" name="رابط مستقيم 47"/>
            <p:cNvCxnSpPr/>
            <p:nvPr/>
          </p:nvCxnSpPr>
          <p:spPr>
            <a:xfrm flipH="1">
              <a:off x="6050941" y="4567067"/>
              <a:ext cx="396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مربع نص 48"/>
            <p:cNvSpPr txBox="1"/>
            <p:nvPr/>
          </p:nvSpPr>
          <p:spPr>
            <a:xfrm>
              <a:off x="5560740" y="4330562"/>
              <a:ext cx="46076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50" name="مربع نص 49"/>
          <p:cNvSpPr txBox="1"/>
          <p:nvPr/>
        </p:nvSpPr>
        <p:spPr>
          <a:xfrm>
            <a:off x="611560" y="3877022"/>
            <a:ext cx="8574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26,5</a:t>
            </a:r>
            <a:endParaRPr lang="ar-SA" sz="2000" b="1" dirty="0"/>
          </a:p>
        </p:txBody>
      </p:sp>
      <p:sp>
        <p:nvSpPr>
          <p:cNvPr id="51" name="سداسي 50"/>
          <p:cNvSpPr/>
          <p:nvPr/>
        </p:nvSpPr>
        <p:spPr>
          <a:xfrm>
            <a:off x="446527" y="5023852"/>
            <a:ext cx="8136904" cy="1440000"/>
          </a:xfrm>
          <a:prstGeom prst="hexag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4" name="مربع نص 53"/>
          <p:cNvSpPr txBox="1"/>
          <p:nvPr/>
        </p:nvSpPr>
        <p:spPr>
          <a:xfrm>
            <a:off x="7092280" y="5274993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الوسيط  =</a:t>
            </a:r>
            <a:endParaRPr lang="ar-SA" sz="2000" b="1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5212787" y="5274993"/>
            <a:ext cx="7993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25,5</a:t>
            </a:r>
            <a:endParaRPr lang="ar-SA" sz="2000" b="1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7092280" y="5991894"/>
            <a:ext cx="11588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المنوال  =</a:t>
            </a:r>
            <a:endParaRPr lang="ar-SA" sz="2000" b="1" dirty="0"/>
          </a:p>
        </p:txBody>
      </p:sp>
      <p:sp>
        <p:nvSpPr>
          <p:cNvPr id="57" name="مربع نص 56"/>
          <p:cNvSpPr txBox="1"/>
          <p:nvPr/>
        </p:nvSpPr>
        <p:spPr>
          <a:xfrm>
            <a:off x="6098863" y="5991894"/>
            <a:ext cx="113743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23 ، 25</a:t>
            </a:r>
            <a:endParaRPr lang="ar-SA" sz="2000" b="1" dirty="0"/>
          </a:p>
        </p:txBody>
      </p:sp>
      <p:sp>
        <p:nvSpPr>
          <p:cNvPr id="58" name="شكل بيضاوي 57"/>
          <p:cNvSpPr/>
          <p:nvPr/>
        </p:nvSpPr>
        <p:spPr>
          <a:xfrm>
            <a:off x="7388603" y="2722823"/>
            <a:ext cx="1422135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60" name="مجموعة 59"/>
          <p:cNvGrpSpPr/>
          <p:nvPr/>
        </p:nvGrpSpPr>
        <p:grpSpPr>
          <a:xfrm>
            <a:off x="4109123" y="2780928"/>
            <a:ext cx="1103664" cy="1469834"/>
            <a:chOff x="3158600" y="4684794"/>
            <a:chExt cx="1103664" cy="1469834"/>
          </a:xfrm>
        </p:grpSpPr>
        <p:sp>
          <p:nvSpPr>
            <p:cNvPr id="61" name="وسيلة شرح مستطيلة مستديرة الزوايا 60"/>
            <p:cNvSpPr/>
            <p:nvPr/>
          </p:nvSpPr>
          <p:spPr>
            <a:xfrm>
              <a:off x="3158600" y="5444991"/>
              <a:ext cx="905866" cy="709637"/>
            </a:xfrm>
            <a:prstGeom prst="wedgeRoundRectCallout">
              <a:avLst>
                <a:gd name="adj1" fmla="val 21085"/>
                <a:gd name="adj2" fmla="val -98428"/>
                <a:gd name="adj3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000" b="1" dirty="0" smtClean="0">
                  <a:solidFill>
                    <a:schemeClr val="tx1"/>
                  </a:solidFill>
                </a:rPr>
                <a:t>الوسيط</a:t>
              </a:r>
              <a:endParaRPr lang="ar-SA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مستطيل 61"/>
            <p:cNvSpPr/>
            <p:nvPr/>
          </p:nvSpPr>
          <p:spPr>
            <a:xfrm>
              <a:off x="3347864" y="4684794"/>
              <a:ext cx="914400" cy="39648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63" name="مجموعة 62"/>
          <p:cNvGrpSpPr/>
          <p:nvPr/>
        </p:nvGrpSpPr>
        <p:grpSpPr>
          <a:xfrm>
            <a:off x="5868144" y="5157192"/>
            <a:ext cx="1341979" cy="706393"/>
            <a:chOff x="5251850" y="4228446"/>
            <a:chExt cx="1341979" cy="706393"/>
          </a:xfrm>
        </p:grpSpPr>
        <p:sp>
          <p:nvSpPr>
            <p:cNvPr id="64" name="مربع نص 63"/>
            <p:cNvSpPr txBox="1"/>
            <p:nvPr/>
          </p:nvSpPr>
          <p:spPr>
            <a:xfrm>
              <a:off x="5539882" y="4228446"/>
              <a:ext cx="1053947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25 + 26</a:t>
              </a:r>
              <a:endParaRPr lang="ar-SA" sz="2000" b="1" dirty="0"/>
            </a:p>
          </p:txBody>
        </p:sp>
        <p:sp>
          <p:nvSpPr>
            <p:cNvPr id="65" name="مربع نص 64"/>
            <p:cNvSpPr txBox="1"/>
            <p:nvPr/>
          </p:nvSpPr>
          <p:spPr>
            <a:xfrm>
              <a:off x="5680627" y="4534729"/>
              <a:ext cx="72008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2</a:t>
              </a:r>
              <a:endParaRPr lang="ar-SA" sz="2000" b="1" dirty="0"/>
            </a:p>
          </p:txBody>
        </p:sp>
        <p:cxnSp>
          <p:nvCxnSpPr>
            <p:cNvPr id="66" name="رابط مستقيم 65"/>
            <p:cNvCxnSpPr/>
            <p:nvPr/>
          </p:nvCxnSpPr>
          <p:spPr>
            <a:xfrm flipH="1">
              <a:off x="5708337" y="4567067"/>
              <a:ext cx="792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مربع نص 66"/>
            <p:cNvSpPr txBox="1"/>
            <p:nvPr/>
          </p:nvSpPr>
          <p:spPr>
            <a:xfrm>
              <a:off x="5251850" y="4350475"/>
              <a:ext cx="417353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SA" sz="2000" b="1" dirty="0" smtClean="0"/>
                <a:t>=</a:t>
              </a:r>
              <a:endParaRPr lang="ar-SA" sz="2000" b="1" dirty="0"/>
            </a:p>
          </p:txBody>
        </p:sp>
      </p:grpSp>
      <p:sp>
        <p:nvSpPr>
          <p:cNvPr id="72" name="مربع نص 71"/>
          <p:cNvSpPr txBox="1"/>
          <p:nvPr/>
        </p:nvSpPr>
        <p:spPr>
          <a:xfrm>
            <a:off x="7116631" y="2780928"/>
            <a:ext cx="1692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23 ، 23 ، 23 ،</a:t>
            </a:r>
            <a:endParaRPr lang="ar-SA" sz="2000" b="1" dirty="0"/>
          </a:p>
        </p:txBody>
      </p:sp>
      <p:sp>
        <p:nvSpPr>
          <p:cNvPr id="73" name="مربع نص 72"/>
          <p:cNvSpPr txBox="1"/>
          <p:nvPr/>
        </p:nvSpPr>
        <p:spPr>
          <a:xfrm>
            <a:off x="6098862" y="2780928"/>
            <a:ext cx="11734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24 ، 24 ،</a:t>
            </a:r>
            <a:endParaRPr lang="ar-SA" sz="2000" b="1" dirty="0"/>
          </a:p>
        </p:txBody>
      </p:sp>
      <p:sp>
        <p:nvSpPr>
          <p:cNvPr id="75" name="مربع نص 74"/>
          <p:cNvSpPr txBox="1"/>
          <p:nvPr/>
        </p:nvSpPr>
        <p:spPr>
          <a:xfrm>
            <a:off x="4558145" y="2780928"/>
            <a:ext cx="16922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25 ، 25 ، 25 ،</a:t>
            </a:r>
            <a:endParaRPr lang="ar-SA" sz="2000" b="1" dirty="0"/>
          </a:p>
        </p:txBody>
      </p:sp>
      <p:sp>
        <p:nvSpPr>
          <p:cNvPr id="76" name="مربع نص 75"/>
          <p:cNvSpPr txBox="1"/>
          <p:nvPr/>
        </p:nvSpPr>
        <p:spPr>
          <a:xfrm>
            <a:off x="4055960" y="2780928"/>
            <a:ext cx="62410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26 ،</a:t>
            </a:r>
            <a:endParaRPr lang="ar-SA" sz="2000" b="1" dirty="0"/>
          </a:p>
        </p:txBody>
      </p:sp>
      <p:sp>
        <p:nvSpPr>
          <p:cNvPr id="77" name="مربع نص 76"/>
          <p:cNvSpPr txBox="1"/>
          <p:nvPr/>
        </p:nvSpPr>
        <p:spPr>
          <a:xfrm>
            <a:off x="2987824" y="2780928"/>
            <a:ext cx="11734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27 ، 27 ،</a:t>
            </a:r>
            <a:endParaRPr lang="ar-SA" sz="2000" b="1" dirty="0"/>
          </a:p>
        </p:txBody>
      </p:sp>
      <p:sp>
        <p:nvSpPr>
          <p:cNvPr id="78" name="مربع نص 77"/>
          <p:cNvSpPr txBox="1"/>
          <p:nvPr/>
        </p:nvSpPr>
        <p:spPr>
          <a:xfrm>
            <a:off x="1907704" y="2780928"/>
            <a:ext cx="11734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29 ، 29 ،</a:t>
            </a:r>
            <a:endParaRPr lang="ar-SA" sz="2000" b="1" dirty="0"/>
          </a:p>
        </p:txBody>
      </p:sp>
      <p:sp>
        <p:nvSpPr>
          <p:cNvPr id="79" name="مربع نص 78"/>
          <p:cNvSpPr txBox="1"/>
          <p:nvPr/>
        </p:nvSpPr>
        <p:spPr>
          <a:xfrm>
            <a:off x="871882" y="2786969"/>
            <a:ext cx="11734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31 ، 31 ،</a:t>
            </a:r>
            <a:endParaRPr lang="ar-SA" sz="2000" b="1" dirty="0"/>
          </a:p>
        </p:txBody>
      </p:sp>
      <p:sp>
        <p:nvSpPr>
          <p:cNvPr id="80" name="مربع نص 79"/>
          <p:cNvSpPr txBox="1"/>
          <p:nvPr/>
        </p:nvSpPr>
        <p:spPr>
          <a:xfrm>
            <a:off x="467544" y="2786969"/>
            <a:ext cx="52541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32</a:t>
            </a:r>
            <a:endParaRPr lang="ar-SA" sz="2000" b="1" dirty="0"/>
          </a:p>
        </p:txBody>
      </p:sp>
      <p:sp>
        <p:nvSpPr>
          <p:cNvPr id="3" name="مستطيل 2"/>
          <p:cNvSpPr/>
          <p:nvPr/>
        </p:nvSpPr>
        <p:spPr>
          <a:xfrm>
            <a:off x="2929671" y="1628800"/>
            <a:ext cx="257472" cy="555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4" name="مستطيل 73"/>
          <p:cNvSpPr/>
          <p:nvPr/>
        </p:nvSpPr>
        <p:spPr>
          <a:xfrm>
            <a:off x="3262118" y="1858727"/>
            <a:ext cx="257472" cy="3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1" name="مستطيل 80"/>
          <p:cNvSpPr/>
          <p:nvPr/>
        </p:nvSpPr>
        <p:spPr>
          <a:xfrm>
            <a:off x="3605453" y="1636617"/>
            <a:ext cx="257472" cy="5554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2" name="مستطيل 81"/>
          <p:cNvSpPr/>
          <p:nvPr/>
        </p:nvSpPr>
        <p:spPr>
          <a:xfrm>
            <a:off x="3937900" y="1998563"/>
            <a:ext cx="257472" cy="1935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5" name="مستطيل 84"/>
          <p:cNvSpPr/>
          <p:nvPr/>
        </p:nvSpPr>
        <p:spPr>
          <a:xfrm>
            <a:off x="4284085" y="1855197"/>
            <a:ext cx="257472" cy="3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6" name="مستطيل 85"/>
          <p:cNvSpPr/>
          <p:nvPr/>
        </p:nvSpPr>
        <p:spPr>
          <a:xfrm>
            <a:off x="4976455" y="1855197"/>
            <a:ext cx="257472" cy="3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7" name="مستطيل 86"/>
          <p:cNvSpPr/>
          <p:nvPr/>
        </p:nvSpPr>
        <p:spPr>
          <a:xfrm>
            <a:off x="5666092" y="1861378"/>
            <a:ext cx="257472" cy="32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8" name="مستطيل 87"/>
          <p:cNvSpPr/>
          <p:nvPr/>
        </p:nvSpPr>
        <p:spPr>
          <a:xfrm>
            <a:off x="6012277" y="1989487"/>
            <a:ext cx="257472" cy="1935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9" name="شكل بيضاوي 88"/>
          <p:cNvSpPr/>
          <p:nvPr/>
        </p:nvSpPr>
        <p:spPr>
          <a:xfrm>
            <a:off x="4821200" y="2722823"/>
            <a:ext cx="1422135" cy="43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635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 tmFilter="0,0; .5, 1; 1, 1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 tmFilter="0,0; .5, 1; 1, 1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 tmFilter="0,0; .5, 1; 1, 1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 tmFilter="0,0; .5, 1; 1, 1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 tmFilter="0,0; .5, 1; 1, 1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50" grpId="0"/>
      <p:bldP spid="51" grpId="0" animBg="1"/>
      <p:bldP spid="54" grpId="0"/>
      <p:bldP spid="55" grpId="0"/>
      <p:bldP spid="56" grpId="0"/>
      <p:bldP spid="57" grpId="0"/>
      <p:bldP spid="58" grpId="0" animBg="1"/>
      <p:bldP spid="72" grpId="0"/>
      <p:bldP spid="73" grpId="0"/>
      <p:bldP spid="75" grpId="0"/>
      <p:bldP spid="76" grpId="0"/>
      <p:bldP spid="77" grpId="0"/>
      <p:bldP spid="78" grpId="0"/>
      <p:bldP spid="79" grpId="0"/>
      <p:bldP spid="80" grpId="0"/>
      <p:bldP spid="3" grpId="0" animBg="1"/>
      <p:bldP spid="74" grpId="0" animBg="1"/>
      <p:bldP spid="81" grpId="0" animBg="1"/>
      <p:bldP spid="82" grpId="0" animBg="1"/>
      <p:bldP spid="85" grpId="0" animBg="1"/>
      <p:bldP spid="86" grpId="0" animBg="1"/>
      <p:bldP spid="87" grpId="0" animBg="1"/>
      <p:bldP spid="88" grpId="0" animBg="1"/>
      <p:bldP spid="89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623</Words>
  <Application>Microsoft Office PowerPoint</Application>
  <PresentationFormat>عرض على الشاشة (3:4)‏</PresentationFormat>
  <Paragraphs>223</Paragraphs>
  <Slides>16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123</cp:revision>
  <dcterms:created xsi:type="dcterms:W3CDTF">2013-12-12T20:17:43Z</dcterms:created>
  <dcterms:modified xsi:type="dcterms:W3CDTF">2014-01-14T16:36:26Z</dcterms:modified>
</cp:coreProperties>
</file>