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4" name="Shape 2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2" name="Shape 2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8" name="Shape 3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6" name="Shape 3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4998" l="0" r="0" t="-4999"/>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jpg"/><Relationship Id="rId4" Type="http://schemas.openxmlformats.org/officeDocument/2006/relationships/image" Target="../media/image0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7470082" y="299429"/>
            <a:ext cx="4041491"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ar-EG" sz="6000" u="none" cap="none" strike="noStrike">
                <a:solidFill>
                  <a:schemeClr val="lt1"/>
                </a:solidFill>
                <a:latin typeface="Calibri"/>
                <a:ea typeface="Calibri"/>
                <a:cs typeface="Calibri"/>
                <a:sym typeface="Calibri"/>
              </a:rPr>
              <a:t>الوحدة الخامسة</a:t>
            </a:r>
          </a:p>
        </p:txBody>
      </p:sp>
      <p:sp>
        <p:nvSpPr>
          <p:cNvPr id="85" name="Shape 85"/>
          <p:cNvSpPr/>
          <p:nvPr/>
        </p:nvSpPr>
        <p:spPr>
          <a:xfrm>
            <a:off x="726485" y="138065"/>
            <a:ext cx="7005917" cy="628962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86" name="Shape 86"/>
          <p:cNvSpPr/>
          <p:nvPr/>
        </p:nvSpPr>
        <p:spPr>
          <a:xfrm>
            <a:off x="3165594" y="2010824"/>
            <a:ext cx="23825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6000">
                <a:solidFill>
                  <a:schemeClr val="lt1"/>
                </a:solidFill>
                <a:latin typeface="Calibri"/>
                <a:ea typeface="Calibri"/>
                <a:cs typeface="Calibri"/>
                <a:sym typeface="Calibri"/>
              </a:rPr>
              <a:t>أساليب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27"/>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p:nvPr/>
        </p:nvSpPr>
        <p:spPr>
          <a:xfrm rot="391685">
            <a:off x="1875691" y="1547805"/>
            <a:ext cx="9378461" cy="3997209"/>
          </a:xfrm>
          <a:prstGeom prst="rect">
            <a:avLst/>
          </a:prstGeom>
          <a:solidFill>
            <a:srgbClr val="FFFF00"/>
          </a:solidFill>
          <a:ln cap="flat" cmpd="sng" w="34925">
            <a:solidFill>
              <a:srgbClr val="FFFFFF"/>
            </a:solidFill>
            <a:prstDash val="solid"/>
            <a:miter/>
            <a:headEnd len="med" w="med" type="none"/>
            <a:tailEnd len="med" w="med" type="none"/>
          </a:ln>
          <a:effectLst>
            <a:outerShdw blurRad="317500" algn="ctr">
              <a:srgbClr val="000000">
                <a:alpha val="4274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68" name="Shape 168"/>
          <p:cNvSpPr/>
          <p:nvPr/>
        </p:nvSpPr>
        <p:spPr>
          <a:xfrm>
            <a:off x="7680143" y="168808"/>
            <a:ext cx="3023025" cy="111671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69" name="Shape 169"/>
          <p:cNvSpPr/>
          <p:nvPr/>
        </p:nvSpPr>
        <p:spPr>
          <a:xfrm>
            <a:off x="8397953" y="168808"/>
            <a:ext cx="154882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dk1"/>
                </a:solidFill>
                <a:latin typeface="Calibri"/>
                <a:ea typeface="Calibri"/>
                <a:cs typeface="Calibri"/>
                <a:sym typeface="Calibri"/>
              </a:rPr>
              <a:t>التعزيز</a:t>
            </a:r>
          </a:p>
        </p:txBody>
      </p:sp>
      <p:sp>
        <p:nvSpPr>
          <p:cNvPr id="170" name="Shape 170"/>
          <p:cNvSpPr/>
          <p:nvPr/>
        </p:nvSpPr>
        <p:spPr>
          <a:xfrm rot="-903048">
            <a:off x="1842620" y="2850044"/>
            <a:ext cx="7940647" cy="230832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كما أن الدافع مهم في حدوث التعلم فكذلك تحقيق الرغبات ونيل الأغراض مهم في ثبات التعلم، نيل المكافأة (الثواب) يثبت التعلم ويشجع على تجدده واستمراره.</a:t>
            </a:r>
          </a:p>
        </p:txBody>
      </p:sp>
      <p:sp>
        <p:nvSpPr>
          <p:cNvPr id="171" name="Shape 171"/>
          <p:cNvSpPr/>
          <p:nvPr/>
        </p:nvSpPr>
        <p:spPr>
          <a:xfrm>
            <a:off x="10099177" y="716808"/>
            <a:ext cx="808892" cy="56871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2" name="Shape 172"/>
          <p:cNvSpPr txBox="1"/>
          <p:nvPr/>
        </p:nvSpPr>
        <p:spPr>
          <a:xfrm>
            <a:off x="10225327" y="237090"/>
            <a:ext cx="38686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dk1"/>
                </a:solidFill>
                <a:latin typeface="Calibri"/>
                <a:ea typeface="Calibri"/>
                <a:cs typeface="Calibri"/>
                <a:sym typeface="Calibri"/>
              </a:rPr>
              <a:t>5</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p:nvPr/>
        </p:nvSpPr>
        <p:spPr>
          <a:xfrm>
            <a:off x="996462" y="2297724"/>
            <a:ext cx="9753599" cy="4121558"/>
          </a:xfrm>
          <a:prstGeom prst="rect">
            <a:avLst/>
          </a:prstGeom>
          <a:solidFill>
            <a:srgbClr val="F7CAAC"/>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8" name="Shape 178"/>
          <p:cNvSpPr/>
          <p:nvPr/>
        </p:nvSpPr>
        <p:spPr>
          <a:xfrm>
            <a:off x="6518030" y="128954"/>
            <a:ext cx="3130061" cy="20632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9" name="Shape 179"/>
          <p:cNvSpPr/>
          <p:nvPr/>
        </p:nvSpPr>
        <p:spPr>
          <a:xfrm>
            <a:off x="7447664" y="626043"/>
            <a:ext cx="1270793" cy="830996"/>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800">
                <a:solidFill>
                  <a:srgbClr val="C00000"/>
                </a:solidFill>
                <a:latin typeface="Calibri"/>
                <a:ea typeface="Calibri"/>
                <a:cs typeface="Calibri"/>
                <a:sym typeface="Calibri"/>
              </a:rPr>
              <a:t>إثراء</a:t>
            </a:r>
          </a:p>
        </p:txBody>
      </p:sp>
      <p:sp>
        <p:nvSpPr>
          <p:cNvPr id="180" name="Shape 180"/>
          <p:cNvSpPr/>
          <p:nvPr/>
        </p:nvSpPr>
        <p:spPr>
          <a:xfrm>
            <a:off x="1090248" y="2465676"/>
            <a:ext cx="9566029"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(الإنسان يولد مزوداً بالقدرة على القيام بعدد من الأفعال المنعكسة كالمص والبلع أثناء الرضاعة والبكاء وهي ليست مكتسبة بالتعلم بل هي فطرية موروثة، فيتعلم اللغة والمهارات والحرف والعلوم والأخلاق والميول بالاكتساب)</a:t>
            </a:r>
          </a:p>
          <a:p>
            <a:pPr indent="0" lvl="0" marL="0" marR="0" rtl="1" algn="ctr">
              <a:spcBef>
                <a:spcPts val="0"/>
              </a:spcBef>
              <a:buSzPct val="25000"/>
              <a:buNone/>
            </a:pPr>
            <a:r>
              <a:rPr b="1" lang="ar-EG" sz="4000">
                <a:solidFill>
                  <a:schemeClr val="dk1"/>
                </a:solidFill>
                <a:latin typeface="Calibri"/>
                <a:ea typeface="Calibri"/>
                <a:cs typeface="Calibri"/>
                <a:sym typeface="Calibri"/>
              </a:rPr>
              <a:t>ويقول (ديوي) أعطوا التلاميذ شيئاً يعملونه لا شيئا يحفظونه.</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p:nvPr/>
        </p:nvSpPr>
        <p:spPr>
          <a:xfrm>
            <a:off x="3352798" y="1899136"/>
            <a:ext cx="5400558" cy="311833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6" name="Shape 186"/>
          <p:cNvSpPr/>
          <p:nvPr/>
        </p:nvSpPr>
        <p:spPr>
          <a:xfrm>
            <a:off x="4392648" y="3014306"/>
            <a:ext cx="2167581"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rgbClr val="FF0000"/>
                </a:solidFill>
                <a:latin typeface="Calibri"/>
                <a:ea typeface="Calibri"/>
                <a:cs typeface="Calibri"/>
                <a:sym typeface="Calibri"/>
              </a:rPr>
              <a:t>نشاط 5-3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p:nvPr/>
        </p:nvSpPr>
        <p:spPr>
          <a:xfrm>
            <a:off x="6381987" y="3177834"/>
            <a:ext cx="4021016"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2" name="Shape 192"/>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3" name="Shape 193"/>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4" name="Shape 194"/>
          <p:cNvSpPr/>
          <p:nvPr/>
        </p:nvSpPr>
        <p:spPr>
          <a:xfrm>
            <a:off x="1147829" y="363127"/>
            <a:ext cx="10027103" cy="769441"/>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400">
                <a:solidFill>
                  <a:schemeClr val="lt1"/>
                </a:solidFill>
                <a:latin typeface="Calibri"/>
                <a:ea typeface="Calibri"/>
                <a:cs typeface="Calibri"/>
                <a:sym typeface="Calibri"/>
              </a:rPr>
              <a:t>الأمثلة التالية تشير لأحد مبادئ التعلم حدده في الجدول:</a:t>
            </a:r>
          </a:p>
        </p:txBody>
      </p:sp>
      <p:sp>
        <p:nvSpPr>
          <p:cNvPr id="195" name="Shape 195"/>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196" name="Shape 196"/>
          <p:cNvSpPr/>
          <p:nvPr/>
        </p:nvSpPr>
        <p:spPr>
          <a:xfrm>
            <a:off x="3112293" y="2259594"/>
            <a:ext cx="11432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المبدأ</a:t>
            </a:r>
          </a:p>
        </p:txBody>
      </p:sp>
      <p:sp>
        <p:nvSpPr>
          <p:cNvPr id="197" name="Shape 197"/>
          <p:cNvSpPr/>
          <p:nvPr/>
        </p:nvSpPr>
        <p:spPr>
          <a:xfrm>
            <a:off x="6430873" y="3575555"/>
            <a:ext cx="3972129"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حصول الموظف على علاوة الشهر الماضي في عمله</a:t>
            </a:r>
          </a:p>
        </p:txBody>
      </p:sp>
      <p:sp>
        <p:nvSpPr>
          <p:cNvPr id="198" name="Shape 198"/>
          <p:cNvSpPr/>
          <p:nvPr/>
        </p:nvSpPr>
        <p:spPr>
          <a:xfrm>
            <a:off x="1533599" y="3177833"/>
            <a:ext cx="4021016" cy="2734435"/>
          </a:xfrm>
          <a:prstGeom prst="rect">
            <a:avLst/>
          </a:prstGeom>
          <a:solidFill>
            <a:srgbClr val="FEE599"/>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9" name="Shape 199"/>
          <p:cNvSpPr/>
          <p:nvPr/>
        </p:nvSpPr>
        <p:spPr>
          <a:xfrm>
            <a:off x="2892783" y="4304860"/>
            <a:ext cx="1438213"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6600"/>
                </a:solidFill>
                <a:latin typeface="Calibri"/>
                <a:ea typeface="Calibri"/>
                <a:cs typeface="Calibri"/>
                <a:sym typeface="Calibri"/>
              </a:rPr>
              <a:t>التعزيز</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p:nvPr/>
        </p:nvSpPr>
        <p:spPr>
          <a:xfrm>
            <a:off x="6381987" y="3177834"/>
            <a:ext cx="4021016" cy="2734435"/>
          </a:xfrm>
          <a:prstGeom prst="rect">
            <a:avLst/>
          </a:prstGeom>
          <a:solidFill>
            <a:srgbClr val="92D05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5" name="Shape 205"/>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6" name="Shape 206"/>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7" name="Shape 207"/>
          <p:cNvSpPr/>
          <p:nvPr/>
        </p:nvSpPr>
        <p:spPr>
          <a:xfrm>
            <a:off x="1147829" y="363127"/>
            <a:ext cx="10027103" cy="769441"/>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400">
                <a:solidFill>
                  <a:schemeClr val="lt1"/>
                </a:solidFill>
                <a:latin typeface="Calibri"/>
                <a:ea typeface="Calibri"/>
                <a:cs typeface="Calibri"/>
                <a:sym typeface="Calibri"/>
              </a:rPr>
              <a:t>الأمثلة التالية تشير لأحد مبادئ التعلم حدده في الجدول:</a:t>
            </a:r>
          </a:p>
        </p:txBody>
      </p:sp>
      <p:sp>
        <p:nvSpPr>
          <p:cNvPr id="208" name="Shape 208"/>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209" name="Shape 209"/>
          <p:cNvSpPr/>
          <p:nvPr/>
        </p:nvSpPr>
        <p:spPr>
          <a:xfrm>
            <a:off x="3112293" y="2259594"/>
            <a:ext cx="11432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المبدأ</a:t>
            </a:r>
          </a:p>
        </p:txBody>
      </p:sp>
      <p:sp>
        <p:nvSpPr>
          <p:cNvPr id="210" name="Shape 210"/>
          <p:cNvSpPr/>
          <p:nvPr/>
        </p:nvSpPr>
        <p:spPr>
          <a:xfrm>
            <a:off x="6430873" y="3575555"/>
            <a:ext cx="3972129"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تفوق الفريق الأول على الثاني لتمتعهم بفترات راحة أثناء العمل</a:t>
            </a:r>
          </a:p>
        </p:txBody>
      </p:sp>
      <p:sp>
        <p:nvSpPr>
          <p:cNvPr id="211" name="Shape 211"/>
          <p:cNvSpPr/>
          <p:nvPr/>
        </p:nvSpPr>
        <p:spPr>
          <a:xfrm>
            <a:off x="1533599" y="3177833"/>
            <a:ext cx="4021016" cy="2734435"/>
          </a:xfrm>
          <a:prstGeom prst="rect">
            <a:avLst/>
          </a:prstGeom>
          <a:solidFill>
            <a:srgbClr val="FEE599"/>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2" name="Shape 212"/>
          <p:cNvSpPr/>
          <p:nvPr/>
        </p:nvSpPr>
        <p:spPr>
          <a:xfrm>
            <a:off x="2348353" y="4160330"/>
            <a:ext cx="273664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6600"/>
                </a:solidFill>
                <a:latin typeface="Calibri"/>
                <a:ea typeface="Calibri"/>
                <a:cs typeface="Calibri"/>
                <a:sym typeface="Calibri"/>
              </a:rPr>
              <a:t>التعليم الموزع</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p:nvPr/>
        </p:nvSpPr>
        <p:spPr>
          <a:xfrm>
            <a:off x="6381987" y="3177834"/>
            <a:ext cx="5434873" cy="2734435"/>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8" name="Shape 218"/>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9" name="Shape 219"/>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0" name="Shape 220"/>
          <p:cNvSpPr/>
          <p:nvPr/>
        </p:nvSpPr>
        <p:spPr>
          <a:xfrm>
            <a:off x="1147829" y="363127"/>
            <a:ext cx="10027103" cy="769441"/>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400">
                <a:solidFill>
                  <a:schemeClr val="lt1"/>
                </a:solidFill>
                <a:latin typeface="Calibri"/>
                <a:ea typeface="Calibri"/>
                <a:cs typeface="Calibri"/>
                <a:sym typeface="Calibri"/>
              </a:rPr>
              <a:t>الأمثلة التالية تشير لأحد مبادئ التعلم حدده في الجدول:</a:t>
            </a:r>
          </a:p>
        </p:txBody>
      </p:sp>
      <p:sp>
        <p:nvSpPr>
          <p:cNvPr id="221" name="Shape 221"/>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222" name="Shape 222"/>
          <p:cNvSpPr/>
          <p:nvPr/>
        </p:nvSpPr>
        <p:spPr>
          <a:xfrm>
            <a:off x="3112293" y="2259594"/>
            <a:ext cx="11432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المبدأ</a:t>
            </a:r>
          </a:p>
        </p:txBody>
      </p:sp>
      <p:sp>
        <p:nvSpPr>
          <p:cNvPr id="223" name="Shape 223"/>
          <p:cNvSpPr/>
          <p:nvPr/>
        </p:nvSpPr>
        <p:spPr>
          <a:xfrm>
            <a:off x="6430873" y="3390889"/>
            <a:ext cx="5385987"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دلت إحدى التجارب في تعلم الكتابة على الآلة الكاتبة على الابتداء بتعليم الطلبة كتابة الكلمات بدلا من الحروف قد أدى إلى سرعة التعلم</a:t>
            </a:r>
          </a:p>
        </p:txBody>
      </p:sp>
      <p:sp>
        <p:nvSpPr>
          <p:cNvPr id="224" name="Shape 224"/>
          <p:cNvSpPr/>
          <p:nvPr/>
        </p:nvSpPr>
        <p:spPr>
          <a:xfrm>
            <a:off x="1533599" y="3177833"/>
            <a:ext cx="4021016" cy="2734435"/>
          </a:xfrm>
          <a:prstGeom prst="rect">
            <a:avLst/>
          </a:prstGeom>
          <a:solidFill>
            <a:srgbClr val="FEE599"/>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5" name="Shape 225"/>
          <p:cNvSpPr/>
          <p:nvPr/>
        </p:nvSpPr>
        <p:spPr>
          <a:xfrm>
            <a:off x="2026890" y="4304860"/>
            <a:ext cx="304121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6600"/>
                </a:solidFill>
                <a:latin typeface="Calibri"/>
                <a:ea typeface="Calibri"/>
                <a:cs typeface="Calibri"/>
                <a:sym typeface="Calibri"/>
              </a:rPr>
              <a:t>الطريقة الجزئية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p:nvPr/>
        </p:nvSpPr>
        <p:spPr>
          <a:xfrm>
            <a:off x="6381987" y="3177834"/>
            <a:ext cx="4391520" cy="2734435"/>
          </a:xfrm>
          <a:prstGeom prst="rect">
            <a:avLst/>
          </a:prstGeom>
          <a:gradFill>
            <a:gsLst>
              <a:gs pos="0">
                <a:srgbClr val="81D2FF"/>
              </a:gs>
              <a:gs pos="50000">
                <a:srgbClr val="B3E1FF"/>
              </a:gs>
              <a:gs pos="100000">
                <a:srgbClr val="DAEFFF"/>
              </a:gs>
            </a:gsLst>
            <a:path path="circle">
              <a:fillToRect l="100%" t="100%"/>
            </a:path>
            <a:tileRect b="-100%" r="-10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1" name="Shape 231"/>
          <p:cNvSpPr/>
          <p:nvPr/>
        </p:nvSpPr>
        <p:spPr>
          <a:xfrm>
            <a:off x="2348353" y="2063261"/>
            <a:ext cx="2719752"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2" name="Shape 232"/>
          <p:cNvSpPr/>
          <p:nvPr/>
        </p:nvSpPr>
        <p:spPr>
          <a:xfrm>
            <a:off x="6951785" y="2063261"/>
            <a:ext cx="2719752" cy="965773"/>
          </a:xfrm>
          <a:prstGeom prst="ribbon">
            <a:avLst>
              <a:gd fmla="val 16667" name="adj1"/>
              <a:gd fmla="val 50000" name="adj2"/>
            </a:avLst>
          </a:prstGeom>
          <a:gradFill>
            <a:gsLst>
              <a:gs pos="0">
                <a:srgbClr val="FFFF00"/>
              </a:gs>
              <a:gs pos="75000">
                <a:srgbClr val="00B050"/>
              </a:gs>
              <a:gs pos="92000">
                <a:srgbClr val="009AD0"/>
              </a:gs>
              <a:gs pos="100000">
                <a:srgbClr val="009AD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3" name="Shape 233"/>
          <p:cNvSpPr/>
          <p:nvPr/>
        </p:nvSpPr>
        <p:spPr>
          <a:xfrm>
            <a:off x="1147829" y="363127"/>
            <a:ext cx="10027103" cy="769441"/>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400">
                <a:solidFill>
                  <a:schemeClr val="lt1"/>
                </a:solidFill>
                <a:latin typeface="Calibri"/>
                <a:ea typeface="Calibri"/>
                <a:cs typeface="Calibri"/>
                <a:sym typeface="Calibri"/>
              </a:rPr>
              <a:t>الأمثلة التالية تشير لأحد مبادئ التعلم حدده في الجدول:</a:t>
            </a:r>
          </a:p>
        </p:txBody>
      </p:sp>
      <p:sp>
        <p:nvSpPr>
          <p:cNvPr id="234" name="Shape 234"/>
          <p:cNvSpPr/>
          <p:nvPr/>
        </p:nvSpPr>
        <p:spPr>
          <a:xfrm>
            <a:off x="7809240" y="2259596"/>
            <a:ext cx="1215396"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المثال</a:t>
            </a:r>
          </a:p>
        </p:txBody>
      </p:sp>
      <p:sp>
        <p:nvSpPr>
          <p:cNvPr id="235" name="Shape 235"/>
          <p:cNvSpPr/>
          <p:nvPr/>
        </p:nvSpPr>
        <p:spPr>
          <a:xfrm>
            <a:off x="3112293" y="2259594"/>
            <a:ext cx="1143261"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0000"/>
                </a:solidFill>
                <a:latin typeface="Calibri"/>
                <a:ea typeface="Calibri"/>
                <a:cs typeface="Calibri"/>
                <a:sym typeface="Calibri"/>
              </a:rPr>
              <a:t>المبدأ</a:t>
            </a:r>
          </a:p>
        </p:txBody>
      </p:sp>
      <p:sp>
        <p:nvSpPr>
          <p:cNvPr id="236" name="Shape 236"/>
          <p:cNvSpPr/>
          <p:nvPr/>
        </p:nvSpPr>
        <p:spPr>
          <a:xfrm>
            <a:off x="6430873" y="3575555"/>
            <a:ext cx="4342634"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لم يحرم ديننا الحنيف الخمر دفعة واحدة بل اتبع خطوات في تحريمه</a:t>
            </a:r>
          </a:p>
        </p:txBody>
      </p:sp>
      <p:sp>
        <p:nvSpPr>
          <p:cNvPr id="237" name="Shape 237"/>
          <p:cNvSpPr/>
          <p:nvPr/>
        </p:nvSpPr>
        <p:spPr>
          <a:xfrm>
            <a:off x="1533599" y="3177833"/>
            <a:ext cx="4021016" cy="2734435"/>
          </a:xfrm>
          <a:prstGeom prst="rect">
            <a:avLst/>
          </a:prstGeom>
          <a:solidFill>
            <a:srgbClr val="FEE599"/>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8" name="Shape 238"/>
          <p:cNvSpPr/>
          <p:nvPr/>
        </p:nvSpPr>
        <p:spPr>
          <a:xfrm>
            <a:off x="2865875" y="4160330"/>
            <a:ext cx="1356462"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006600"/>
                </a:solidFill>
                <a:latin typeface="Calibri"/>
                <a:ea typeface="Calibri"/>
                <a:cs typeface="Calibri"/>
                <a:sym typeface="Calibri"/>
              </a:rPr>
              <a:t>التدرج</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p:nvPr/>
        </p:nvSpPr>
        <p:spPr>
          <a:xfrm>
            <a:off x="996462" y="2297724"/>
            <a:ext cx="9753599" cy="3833444"/>
          </a:xfrm>
          <a:prstGeom prst="rect">
            <a:avLst/>
          </a:prstGeom>
          <a:solidFill>
            <a:srgbClr val="00206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4" name="Shape 244"/>
          <p:cNvSpPr/>
          <p:nvPr/>
        </p:nvSpPr>
        <p:spPr>
          <a:xfrm>
            <a:off x="6518030" y="128954"/>
            <a:ext cx="3130061" cy="20632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5" name="Shape 245"/>
          <p:cNvSpPr/>
          <p:nvPr/>
        </p:nvSpPr>
        <p:spPr>
          <a:xfrm>
            <a:off x="7447664" y="626043"/>
            <a:ext cx="1270793" cy="830996"/>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800">
                <a:solidFill>
                  <a:srgbClr val="C00000"/>
                </a:solidFill>
                <a:latin typeface="Calibri"/>
                <a:ea typeface="Calibri"/>
                <a:cs typeface="Calibri"/>
                <a:sym typeface="Calibri"/>
              </a:rPr>
              <a:t>إثراء</a:t>
            </a:r>
          </a:p>
        </p:txBody>
      </p:sp>
      <p:sp>
        <p:nvSpPr>
          <p:cNvPr id="246" name="Shape 246"/>
          <p:cNvSpPr/>
          <p:nvPr/>
        </p:nvSpPr>
        <p:spPr>
          <a:xfrm>
            <a:off x="1090248" y="2786147"/>
            <a:ext cx="9566029"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FFFF00"/>
                </a:solidFill>
                <a:latin typeface="Calibri"/>
                <a:ea typeface="Calibri"/>
                <a:cs typeface="Calibri"/>
                <a:sym typeface="Calibri"/>
              </a:rPr>
              <a:t>نظريات التعلم يمكن تصنيفها إلى صنفين:</a:t>
            </a:r>
          </a:p>
        </p:txBody>
      </p:sp>
      <p:sp>
        <p:nvSpPr>
          <p:cNvPr id="247" name="Shape 247"/>
          <p:cNvSpPr/>
          <p:nvPr/>
        </p:nvSpPr>
        <p:spPr>
          <a:xfrm>
            <a:off x="1143000" y="3982455"/>
            <a:ext cx="9460525"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lt1"/>
                </a:solidFill>
                <a:latin typeface="Calibri"/>
                <a:ea typeface="Calibri"/>
                <a:cs typeface="Calibri"/>
                <a:sym typeface="Calibri"/>
              </a:rPr>
              <a:t>1- نظريات ترابطية بين المثير والاستجابة مثل نظرية التعلم الشرطي والمحاولة والخطأ.</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p:nvPr/>
        </p:nvSpPr>
        <p:spPr>
          <a:xfrm>
            <a:off x="996462" y="2297724"/>
            <a:ext cx="9753599" cy="3833444"/>
          </a:xfrm>
          <a:prstGeom prst="rect">
            <a:avLst/>
          </a:prstGeom>
          <a:solidFill>
            <a:srgbClr val="00206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3" name="Shape 253"/>
          <p:cNvSpPr/>
          <p:nvPr/>
        </p:nvSpPr>
        <p:spPr>
          <a:xfrm>
            <a:off x="6518030" y="128954"/>
            <a:ext cx="3130061" cy="20632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4" name="Shape 254"/>
          <p:cNvSpPr/>
          <p:nvPr/>
        </p:nvSpPr>
        <p:spPr>
          <a:xfrm>
            <a:off x="7447664" y="626043"/>
            <a:ext cx="1270793" cy="830996"/>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800">
                <a:solidFill>
                  <a:srgbClr val="C00000"/>
                </a:solidFill>
                <a:latin typeface="Calibri"/>
                <a:ea typeface="Calibri"/>
                <a:cs typeface="Calibri"/>
                <a:sym typeface="Calibri"/>
              </a:rPr>
              <a:t>إثراء</a:t>
            </a:r>
          </a:p>
        </p:txBody>
      </p:sp>
      <p:sp>
        <p:nvSpPr>
          <p:cNvPr id="255" name="Shape 255"/>
          <p:cNvSpPr/>
          <p:nvPr/>
        </p:nvSpPr>
        <p:spPr>
          <a:xfrm>
            <a:off x="1090248" y="2786147"/>
            <a:ext cx="9566029"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FFFF00"/>
                </a:solidFill>
                <a:latin typeface="Calibri"/>
                <a:ea typeface="Calibri"/>
                <a:cs typeface="Calibri"/>
                <a:sym typeface="Calibri"/>
              </a:rPr>
              <a:t>نظريات التعلم يمكن تصنيفها إلى صنفين:</a:t>
            </a:r>
          </a:p>
        </p:txBody>
      </p:sp>
      <p:sp>
        <p:nvSpPr>
          <p:cNvPr id="256" name="Shape 256"/>
          <p:cNvSpPr/>
          <p:nvPr/>
        </p:nvSpPr>
        <p:spPr>
          <a:xfrm>
            <a:off x="1143000" y="3982455"/>
            <a:ext cx="9460525"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2- نظريات إدراكية ترى التعلم عملية فهم وتنظيم واستبصار قبل كل شيء.</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p:nvPr/>
        </p:nvSpPr>
        <p:spPr>
          <a:xfrm>
            <a:off x="3352798" y="1899136"/>
            <a:ext cx="6858000" cy="311833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2" name="Shape 262"/>
          <p:cNvSpPr/>
          <p:nvPr/>
        </p:nvSpPr>
        <p:spPr>
          <a:xfrm>
            <a:off x="4052680" y="3119813"/>
            <a:ext cx="2167581"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rgbClr val="660066"/>
                </a:solidFill>
                <a:latin typeface="Calibri"/>
                <a:ea typeface="Calibri"/>
                <a:cs typeface="Calibri"/>
                <a:sym typeface="Calibri"/>
              </a:rPr>
              <a:t>نشاط 5-4</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nvSpPr>
        <p:spPr>
          <a:xfrm>
            <a:off x="2215661" y="1968648"/>
            <a:ext cx="8477439" cy="309489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2" name="Shape 92"/>
          <p:cNvSpPr/>
          <p:nvPr/>
        </p:nvSpPr>
        <p:spPr>
          <a:xfrm>
            <a:off x="329348" y="623943"/>
            <a:ext cx="5146429" cy="2466395"/>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3" name="Shape 93"/>
          <p:cNvSpPr/>
          <p:nvPr/>
        </p:nvSpPr>
        <p:spPr>
          <a:xfrm>
            <a:off x="1525424" y="1087600"/>
            <a:ext cx="2754279" cy="98744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5400">
                <a:solidFill>
                  <a:srgbClr val="0C0C0C"/>
                </a:solidFill>
                <a:latin typeface="Calibri"/>
                <a:ea typeface="Calibri"/>
                <a:cs typeface="Calibri"/>
                <a:sym typeface="Calibri"/>
              </a:rPr>
              <a:t>الدرس 5-2</a:t>
            </a:r>
          </a:p>
        </p:txBody>
      </p:sp>
      <p:sp>
        <p:nvSpPr>
          <p:cNvPr id="94" name="Shape 94"/>
          <p:cNvSpPr/>
          <p:nvPr/>
        </p:nvSpPr>
        <p:spPr>
          <a:xfrm>
            <a:off x="2902564" y="2545030"/>
            <a:ext cx="7257541" cy="1736566"/>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800">
                <a:solidFill>
                  <a:schemeClr val="dk1"/>
                </a:solidFill>
                <a:latin typeface="Calibri"/>
                <a:ea typeface="Calibri"/>
                <a:cs typeface="Calibri"/>
                <a:sym typeface="Calibri"/>
              </a:rPr>
              <a:t>المبادئ الرئيسية لعملية التعلم والتطبيقات التربوية لنظرية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p:nvPr/>
        </p:nvSpPr>
        <p:spPr>
          <a:xfrm flipH="1">
            <a:off x="2280139" y="1453662"/>
            <a:ext cx="7080737" cy="3446583"/>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8" name="Shape 268"/>
          <p:cNvSpPr/>
          <p:nvPr/>
        </p:nvSpPr>
        <p:spPr>
          <a:xfrm>
            <a:off x="2450123" y="2535740"/>
            <a:ext cx="5222631"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أضرب أمثلة للتعلم بالاستبصار عند الإنسان.</a:t>
            </a:r>
          </a:p>
        </p:txBody>
      </p:sp>
      <p:sp>
        <p:nvSpPr>
          <p:cNvPr id="269" name="Shape 269"/>
          <p:cNvSpPr/>
          <p:nvPr/>
        </p:nvSpPr>
        <p:spPr>
          <a:xfrm>
            <a:off x="7459357" y="2535740"/>
            <a:ext cx="2114916" cy="1001868"/>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p:nvPr/>
        </p:nvSpPr>
        <p:spPr>
          <a:xfrm>
            <a:off x="1071154" y="293077"/>
            <a:ext cx="10162902" cy="5689712"/>
          </a:xfrm>
          <a:prstGeom prst="rect">
            <a:avLst/>
          </a:prstGeom>
          <a:blipFill rotWithShape="1">
            <a:blip r:embed="rId3">
              <a:alphaModFix/>
            </a:blip>
            <a:stretch>
              <a:fillRect b="0" l="0" r="0" t="0"/>
            </a:stretch>
          </a:blipFill>
          <a:ln cap="flat" cmpd="sng" w="5715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5" name="Shape 275"/>
          <p:cNvSpPr/>
          <p:nvPr/>
        </p:nvSpPr>
        <p:spPr>
          <a:xfrm>
            <a:off x="1201782" y="723339"/>
            <a:ext cx="9901645" cy="50167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وضع الشمبانزي في القفص، وكان الطعام </a:t>
            </a:r>
            <a:r>
              <a:rPr b="1" lang="ar-EG" sz="4000">
                <a:solidFill>
                  <a:srgbClr val="002060"/>
                </a:solidFill>
                <a:latin typeface="Calibri"/>
                <a:ea typeface="Calibri"/>
                <a:cs typeface="Calibri"/>
                <a:sym typeface="Calibri"/>
              </a:rPr>
              <a:t>(موزة) </a:t>
            </a:r>
            <a:r>
              <a:rPr b="1" lang="ar-EG" sz="4000">
                <a:solidFill>
                  <a:schemeClr val="dk1"/>
                </a:solidFill>
                <a:latin typeface="Calibri"/>
                <a:ea typeface="Calibri"/>
                <a:cs typeface="Calibri"/>
                <a:sym typeface="Calibri"/>
              </a:rPr>
              <a:t>معتمة في سقف القفص بحيث لا يمكن الوصول إليه مباشرة وفي ركن القفص وضع الصندوق، أخذ الشمبانزي ينظر إلى الفاكهة ويحاول الوصول إليها بمد يده بالوثب ولكنه فشل ثم أخذ ينتظر من ركن إلى ركن في حيرة، وأخيرا لاحظ الصندوق فنظر إليه ونظر إلى الموزة فوقه ووصل إلى هدفه، نجد أن الحيوان في هذه التجربة أدرك العلاقة بين الصندوق وإمكان الوصول إلى الموزة.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p:nvPr/>
        </p:nvSpPr>
        <p:spPr>
          <a:xfrm>
            <a:off x="1465386" y="1031630"/>
            <a:ext cx="9366738" cy="4686997"/>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1" name="Shape 281"/>
          <p:cNvSpPr/>
          <p:nvPr/>
        </p:nvSpPr>
        <p:spPr>
          <a:xfrm>
            <a:off x="3012952" y="1855266"/>
            <a:ext cx="5873037"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5400">
                <a:solidFill>
                  <a:srgbClr val="006600"/>
                </a:solidFill>
                <a:latin typeface="Calibri"/>
                <a:ea typeface="Calibri"/>
                <a:cs typeface="Calibri"/>
                <a:sym typeface="Calibri"/>
              </a:rPr>
              <a:t>التطبيقات التربوية لنظرية التعلم الشرطي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p:nvPr/>
        </p:nvSpPr>
        <p:spPr>
          <a:xfrm>
            <a:off x="1865083" y="1547445"/>
            <a:ext cx="8206154" cy="3787314"/>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7" name="Shape 287"/>
          <p:cNvSpPr/>
          <p:nvPr/>
        </p:nvSpPr>
        <p:spPr>
          <a:xfrm>
            <a:off x="1806722" y="2343416"/>
            <a:ext cx="8322876"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كثير من أساليب السلوك والعادات والمهارات تعتمد على مبدأ الاقتران والاشراط، مثل الاقتران الزمني أثناء ترويض الحيوانات في السيرك.</a:t>
            </a:r>
          </a:p>
        </p:txBody>
      </p:sp>
      <p:sp>
        <p:nvSpPr>
          <p:cNvPr id="288" name="Shape 288"/>
          <p:cNvSpPr/>
          <p:nvPr/>
        </p:nvSpPr>
        <p:spPr>
          <a:xfrm>
            <a:off x="8510953" y="397386"/>
            <a:ext cx="1899137" cy="1946030"/>
          </a:xfrm>
          <a:prstGeom prst="rect">
            <a:avLst/>
          </a:prstGeom>
          <a:blipFill rotWithShape="1">
            <a:blip r:embed="rId4">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9" name="Shape 289"/>
          <p:cNvSpPr/>
          <p:nvPr/>
        </p:nvSpPr>
        <p:spPr>
          <a:xfrm>
            <a:off x="9302427" y="93738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1</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p:nvPr/>
        </p:nvSpPr>
        <p:spPr>
          <a:xfrm>
            <a:off x="984737" y="1547445"/>
            <a:ext cx="9086500" cy="4677507"/>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5" name="Shape 295"/>
          <p:cNvSpPr/>
          <p:nvPr/>
        </p:nvSpPr>
        <p:spPr>
          <a:xfrm>
            <a:off x="1283804" y="2308389"/>
            <a:ext cx="8488368"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تعتبر عملية التعميم والتمييز من العمليات الهامة التي يمكن الاستفادة منها في تفسير كثير من مظاهر التعلم الإنساني مثال: عندما يطلب من الطفل بأن يضع دائرة بين الصور المتشابهة (تعميم) وأن يضع دائرة على الأشكال المختلفة عن مجموعة الصور (تمييز)</a:t>
            </a:r>
          </a:p>
        </p:txBody>
      </p:sp>
      <p:sp>
        <p:nvSpPr>
          <p:cNvPr id="296" name="Shape 296"/>
          <p:cNvSpPr/>
          <p:nvPr/>
        </p:nvSpPr>
        <p:spPr>
          <a:xfrm>
            <a:off x="8510953" y="397386"/>
            <a:ext cx="1899137" cy="1946030"/>
          </a:xfrm>
          <a:prstGeom prst="rect">
            <a:avLst/>
          </a:prstGeom>
          <a:blipFill rotWithShape="1">
            <a:blip r:embed="rId4">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7" name="Shape 297"/>
          <p:cNvSpPr/>
          <p:nvPr/>
        </p:nvSpPr>
        <p:spPr>
          <a:xfrm>
            <a:off x="9302427" y="93738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2</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p:nvPr/>
        </p:nvSpPr>
        <p:spPr>
          <a:xfrm>
            <a:off x="984737" y="1559170"/>
            <a:ext cx="9086500" cy="3223846"/>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3" name="Shape 303"/>
          <p:cNvSpPr/>
          <p:nvPr/>
        </p:nvSpPr>
        <p:spPr>
          <a:xfrm>
            <a:off x="1283804" y="2648358"/>
            <a:ext cx="8488368"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دور التعزيز والتشجيع في إكساب التلاميذ المعلومات والمهارات المطلوبة.</a:t>
            </a:r>
          </a:p>
        </p:txBody>
      </p:sp>
      <p:sp>
        <p:nvSpPr>
          <p:cNvPr id="304" name="Shape 304"/>
          <p:cNvSpPr/>
          <p:nvPr/>
        </p:nvSpPr>
        <p:spPr>
          <a:xfrm>
            <a:off x="8510953" y="397386"/>
            <a:ext cx="1899137" cy="1946030"/>
          </a:xfrm>
          <a:prstGeom prst="rect">
            <a:avLst/>
          </a:prstGeom>
          <a:blipFill rotWithShape="1">
            <a:blip r:embed="rId4">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5" name="Shape 305"/>
          <p:cNvSpPr/>
          <p:nvPr/>
        </p:nvSpPr>
        <p:spPr>
          <a:xfrm>
            <a:off x="9302427" y="93738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p:nvPr/>
        </p:nvSpPr>
        <p:spPr>
          <a:xfrm>
            <a:off x="984737" y="1559170"/>
            <a:ext cx="9086500" cy="3223846"/>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1" name="Shape 311"/>
          <p:cNvSpPr/>
          <p:nvPr/>
        </p:nvSpPr>
        <p:spPr>
          <a:xfrm>
            <a:off x="1412757" y="2535703"/>
            <a:ext cx="8488368" cy="1938991"/>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4000">
                <a:solidFill>
                  <a:schemeClr val="dk1"/>
                </a:solidFill>
                <a:latin typeface="Calibri"/>
                <a:ea typeface="Calibri"/>
                <a:cs typeface="Calibri"/>
                <a:sym typeface="Calibri"/>
              </a:rPr>
              <a:t>يمكن الاستفادة من مبدأ انطفاء الاستجابة في إبطال العادات السيئة والسلوكيات غير المرغوبة التي تظهر عند التلاميذ أثناء القراءة والكتابة وغيرها.</a:t>
            </a:r>
          </a:p>
        </p:txBody>
      </p:sp>
      <p:sp>
        <p:nvSpPr>
          <p:cNvPr id="312" name="Shape 312"/>
          <p:cNvSpPr/>
          <p:nvPr/>
        </p:nvSpPr>
        <p:spPr>
          <a:xfrm>
            <a:off x="8510953" y="397386"/>
            <a:ext cx="1899137" cy="1946030"/>
          </a:xfrm>
          <a:prstGeom prst="rect">
            <a:avLst/>
          </a:prstGeom>
          <a:blipFill rotWithShape="1">
            <a:blip r:embed="rId4">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3" name="Shape 313"/>
          <p:cNvSpPr/>
          <p:nvPr/>
        </p:nvSpPr>
        <p:spPr>
          <a:xfrm>
            <a:off x="9302427" y="93738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4</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p:nvPr/>
        </p:nvSpPr>
        <p:spPr>
          <a:xfrm>
            <a:off x="984737" y="1559170"/>
            <a:ext cx="9086500" cy="3223846"/>
          </a:xfrm>
          <a:prstGeom prst="rect">
            <a:avLst/>
          </a:prstGeom>
          <a:blipFill rotWithShape="1">
            <a:blip r:embed="rId3">
              <a:alphaModFix/>
            </a:blip>
            <a:stretch>
              <a:fillRect b="0" l="0" r="0" t="0"/>
            </a:stretch>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9" name="Shape 319"/>
          <p:cNvSpPr/>
          <p:nvPr/>
        </p:nvSpPr>
        <p:spPr>
          <a:xfrm>
            <a:off x="1060279" y="2883418"/>
            <a:ext cx="8488368"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يمكن علاج الكثير من الاضطرابات السلوكية خاصة عند الأطفال باستخدام مثيرات شرطية سارة.</a:t>
            </a:r>
          </a:p>
        </p:txBody>
      </p:sp>
      <p:sp>
        <p:nvSpPr>
          <p:cNvPr id="320" name="Shape 320"/>
          <p:cNvSpPr/>
          <p:nvPr/>
        </p:nvSpPr>
        <p:spPr>
          <a:xfrm>
            <a:off x="8510953" y="397386"/>
            <a:ext cx="1899137" cy="1946030"/>
          </a:xfrm>
          <a:prstGeom prst="rect">
            <a:avLst/>
          </a:prstGeom>
          <a:blipFill rotWithShape="1">
            <a:blip r:embed="rId4">
              <a:alphaModFix/>
            </a:blip>
            <a:stretch>
              <a:fillRect b="0" l="0" r="0" t="0"/>
            </a:stretch>
          </a:blipFill>
          <a:ln>
            <a:noFill/>
          </a:ln>
          <a:effectLst>
            <a:outerShdw blurRad="149986" algn="ctr" dir="8460000" dist="250189">
              <a:srgbClr val="000000">
                <a:alpha val="2784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1" name="Shape 321"/>
          <p:cNvSpPr/>
          <p:nvPr/>
        </p:nvSpPr>
        <p:spPr>
          <a:xfrm>
            <a:off x="9302427" y="93738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5</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p:nvPr/>
        </p:nvSpPr>
        <p:spPr>
          <a:xfrm>
            <a:off x="1910861" y="2426675"/>
            <a:ext cx="8088922" cy="4375918"/>
          </a:xfrm>
          <a:prstGeom prst="rect">
            <a:avLst/>
          </a:prstGeom>
          <a:solidFill>
            <a:schemeClr val="lt2"/>
          </a:solidFill>
          <a:ln cap="flat" cmpd="sng" w="5715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0" name="Shape 100"/>
          <p:cNvSpPr/>
          <p:nvPr/>
        </p:nvSpPr>
        <p:spPr>
          <a:xfrm>
            <a:off x="7624621" y="248932"/>
            <a:ext cx="4161692" cy="1215866"/>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1" name="Shape 101"/>
          <p:cNvSpPr/>
          <p:nvPr/>
        </p:nvSpPr>
        <p:spPr>
          <a:xfrm>
            <a:off x="8003709" y="377835"/>
            <a:ext cx="3203120" cy="1086964"/>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6000">
                <a:solidFill>
                  <a:srgbClr val="0C0C0C"/>
                </a:solidFill>
                <a:latin typeface="Calibri"/>
                <a:ea typeface="Calibri"/>
                <a:cs typeface="Calibri"/>
                <a:sym typeface="Calibri"/>
              </a:rPr>
              <a:t>ماذا سنتعلم؟</a:t>
            </a:r>
          </a:p>
        </p:txBody>
      </p:sp>
      <p:sp>
        <p:nvSpPr>
          <p:cNvPr id="102" name="Shape 102"/>
          <p:cNvSpPr/>
          <p:nvPr/>
        </p:nvSpPr>
        <p:spPr>
          <a:xfrm>
            <a:off x="6865414" y="2615138"/>
            <a:ext cx="2739853" cy="707886"/>
          </a:xfrm>
          <a:prstGeom prst="rect">
            <a:avLst/>
          </a:prstGeom>
          <a:noFill/>
          <a:ln>
            <a:noFill/>
          </a:ln>
        </p:spPr>
        <p:txBody>
          <a:bodyPr anchorCtr="0" anchor="t" bIns="45700" lIns="91425" rIns="91425" tIns="45700">
            <a:noAutofit/>
          </a:bodyPr>
          <a:lstStyle/>
          <a:p>
            <a:pPr indent="-285750" lvl="0" marL="28575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مبادئ التعلم. </a:t>
            </a:r>
          </a:p>
        </p:txBody>
      </p:sp>
      <p:sp>
        <p:nvSpPr>
          <p:cNvPr id="103" name="Shape 103"/>
          <p:cNvSpPr/>
          <p:nvPr/>
        </p:nvSpPr>
        <p:spPr>
          <a:xfrm>
            <a:off x="2056407" y="3394889"/>
            <a:ext cx="7548861" cy="707886"/>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التطبيقات التربوية لنظرية التعلم الشرطي.</a:t>
            </a:r>
          </a:p>
        </p:txBody>
      </p:sp>
      <p:sp>
        <p:nvSpPr>
          <p:cNvPr id="104" name="Shape 104"/>
          <p:cNvSpPr/>
          <p:nvPr/>
        </p:nvSpPr>
        <p:spPr>
          <a:xfrm>
            <a:off x="1799353" y="4102776"/>
            <a:ext cx="7805914" cy="1508104"/>
          </a:xfrm>
          <a:prstGeom prst="rect">
            <a:avLst/>
          </a:prstGeom>
          <a:noFill/>
          <a:ln>
            <a:noFill/>
          </a:ln>
        </p:spPr>
        <p:txBody>
          <a:bodyPr anchorCtr="0" anchor="t" bIns="45700" lIns="91425" rIns="91425" tIns="45700">
            <a:noAutofit/>
          </a:bodyPr>
          <a:lstStyle/>
          <a:p>
            <a:pPr indent="-285750" lvl="0" marL="285750" marR="0" rtl="1" algn="r">
              <a:lnSpc>
                <a:spcPct val="115000"/>
              </a:lnSpc>
              <a:spcBef>
                <a:spcPts val="0"/>
              </a:spcBef>
              <a:spcAft>
                <a:spcPts val="0"/>
              </a:spcAft>
              <a:buClr>
                <a:schemeClr val="dk1"/>
              </a:buClr>
              <a:buSzPct val="100000"/>
              <a:buFont typeface="Arial"/>
              <a:buChar char="•"/>
            </a:pPr>
            <a:r>
              <a:rPr b="1" lang="ar-EG" sz="4000">
                <a:solidFill>
                  <a:schemeClr val="dk1"/>
                </a:solidFill>
                <a:latin typeface="Calibri"/>
                <a:ea typeface="Calibri"/>
                <a:cs typeface="Calibri"/>
                <a:sym typeface="Calibri"/>
              </a:rPr>
              <a:t>التطبيقات التربوية لنظرية التعلم بالمحاولة والخطأ. </a:t>
            </a:r>
          </a:p>
        </p:txBody>
      </p:sp>
      <p:sp>
        <p:nvSpPr>
          <p:cNvPr id="105" name="Shape 105"/>
          <p:cNvSpPr/>
          <p:nvPr/>
        </p:nvSpPr>
        <p:spPr>
          <a:xfrm>
            <a:off x="2655966" y="5479155"/>
            <a:ext cx="6949303" cy="1323439"/>
          </a:xfrm>
          <a:prstGeom prst="rect">
            <a:avLst/>
          </a:prstGeom>
          <a:noFill/>
          <a:ln>
            <a:noFill/>
          </a:ln>
        </p:spPr>
        <p:txBody>
          <a:bodyPr anchorCtr="0" anchor="t" bIns="45700" lIns="91425" rIns="91425" tIns="45700">
            <a:noAutofit/>
          </a:bodyPr>
          <a:lstStyle/>
          <a:p>
            <a:pPr indent="-571500" lvl="0" marL="571500" marR="0" rtl="1" algn="r">
              <a:spcBef>
                <a:spcPts val="0"/>
              </a:spcBef>
              <a:buClr>
                <a:schemeClr val="dk1"/>
              </a:buClr>
              <a:buSzPct val="100000"/>
              <a:buFont typeface="Arial"/>
              <a:buChar char="•"/>
            </a:pPr>
            <a:r>
              <a:rPr b="1" lang="ar-EG" sz="4000">
                <a:solidFill>
                  <a:schemeClr val="dk1"/>
                </a:solidFill>
                <a:latin typeface="Calibri"/>
                <a:ea typeface="Calibri"/>
                <a:cs typeface="Calibri"/>
                <a:sym typeface="Calibri"/>
              </a:rPr>
              <a:t>التطبيقات التربوية لنظرية التعلم بالاستبصار.</a:t>
            </a:r>
          </a:p>
        </p:txBody>
      </p:sp>
      <p:sp>
        <p:nvSpPr>
          <p:cNvPr id="106" name="Shape 106"/>
          <p:cNvSpPr/>
          <p:nvPr/>
        </p:nvSpPr>
        <p:spPr>
          <a:xfrm>
            <a:off x="2056407" y="5123260"/>
            <a:ext cx="1577840" cy="1311230"/>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p:nvPr/>
        </p:nvSpPr>
        <p:spPr>
          <a:xfrm>
            <a:off x="1219200" y="1043354"/>
            <a:ext cx="7913077" cy="443132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2" name="Shape 112"/>
          <p:cNvSpPr/>
          <p:nvPr/>
        </p:nvSpPr>
        <p:spPr>
          <a:xfrm>
            <a:off x="4603055" y="3045041"/>
            <a:ext cx="2839238"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chemeClr val="lt1"/>
                </a:solidFill>
                <a:latin typeface="Calibri"/>
                <a:ea typeface="Calibri"/>
                <a:cs typeface="Calibri"/>
                <a:sym typeface="Calibri"/>
              </a:rPr>
              <a:t>مبادئ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p:nvPr/>
        </p:nvSpPr>
        <p:spPr>
          <a:xfrm>
            <a:off x="1412630" y="2250830"/>
            <a:ext cx="9278815" cy="3552093"/>
          </a:xfrm>
          <a:prstGeom prst="rect">
            <a:avLst/>
          </a:prstGeom>
          <a:solidFill>
            <a:srgbClr val="FFD966"/>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8" name="Shape 118"/>
          <p:cNvSpPr/>
          <p:nvPr/>
        </p:nvSpPr>
        <p:spPr>
          <a:xfrm>
            <a:off x="9073661" y="398585"/>
            <a:ext cx="2614245" cy="1008183"/>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9" name="Shape 119"/>
          <p:cNvSpPr/>
          <p:nvPr/>
        </p:nvSpPr>
        <p:spPr>
          <a:xfrm>
            <a:off x="9178435" y="433754"/>
            <a:ext cx="1685077"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chemeClr val="dk1"/>
                </a:solidFill>
                <a:latin typeface="Calibri"/>
                <a:ea typeface="Calibri"/>
                <a:cs typeface="Calibri"/>
                <a:sym typeface="Calibri"/>
              </a:rPr>
              <a:t>التكرار</a:t>
            </a:r>
          </a:p>
        </p:txBody>
      </p:sp>
      <p:sp>
        <p:nvSpPr>
          <p:cNvPr id="120" name="Shape 120"/>
          <p:cNvSpPr/>
          <p:nvPr/>
        </p:nvSpPr>
        <p:spPr>
          <a:xfrm>
            <a:off x="1644160" y="2702422"/>
            <a:ext cx="8815753"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التكرار المثمر هو الذي يقترن بالانتباه والملاحظة وفهم الموقف والتمييز بين الاستجابات الخاطئة والصائبة لأن التكرار الحرفي الأصم لحركات خاطئة لا يؤدي إلى التعلم والتحسن.</a:t>
            </a:r>
          </a:p>
        </p:txBody>
      </p:sp>
      <p:sp>
        <p:nvSpPr>
          <p:cNvPr id="121" name="Shape 121"/>
          <p:cNvSpPr/>
          <p:nvPr/>
        </p:nvSpPr>
        <p:spPr>
          <a:xfrm>
            <a:off x="10833468" y="665137"/>
            <a:ext cx="808892" cy="56871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2" name="Shape 122"/>
          <p:cNvSpPr txBox="1"/>
          <p:nvPr/>
        </p:nvSpPr>
        <p:spPr>
          <a:xfrm>
            <a:off x="10968284" y="286226"/>
            <a:ext cx="38686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dk1"/>
                </a:solidFill>
                <a:latin typeface="Calibri"/>
                <a:ea typeface="Calibri"/>
                <a:cs typeface="Calibri"/>
                <a:sym typeface="Calibri"/>
              </a:rPr>
              <a:t>1</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p:nvPr/>
        </p:nvSpPr>
        <p:spPr>
          <a:xfrm>
            <a:off x="1412630" y="2250830"/>
            <a:ext cx="9278815" cy="3552093"/>
          </a:xfrm>
          <a:prstGeom prst="rect">
            <a:avLst/>
          </a:prstGeom>
          <a:solidFill>
            <a:srgbClr val="87CB3D"/>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8" name="Shape 128"/>
          <p:cNvSpPr/>
          <p:nvPr/>
        </p:nvSpPr>
        <p:spPr>
          <a:xfrm>
            <a:off x="8358553" y="105507"/>
            <a:ext cx="3329354" cy="1599366"/>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9" name="Shape 129"/>
          <p:cNvSpPr/>
          <p:nvPr/>
        </p:nvSpPr>
        <p:spPr>
          <a:xfrm>
            <a:off x="8882920" y="772185"/>
            <a:ext cx="1620957"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rgbClr val="0070C0"/>
                </a:solidFill>
                <a:latin typeface="Calibri"/>
                <a:ea typeface="Calibri"/>
                <a:cs typeface="Calibri"/>
                <a:sym typeface="Calibri"/>
              </a:rPr>
              <a:t>التدرج</a:t>
            </a:r>
          </a:p>
        </p:txBody>
      </p:sp>
      <p:sp>
        <p:nvSpPr>
          <p:cNvPr id="130" name="Shape 130"/>
          <p:cNvSpPr/>
          <p:nvPr/>
        </p:nvSpPr>
        <p:spPr>
          <a:xfrm>
            <a:off x="1843452" y="3057380"/>
            <a:ext cx="714814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التدرج من البسيط السهل إلى المركب الصعب انتقاله من الأمور البسيطة السهلة إلى الأمور الصعبة والمركبة.</a:t>
            </a:r>
          </a:p>
        </p:txBody>
      </p:sp>
      <p:sp>
        <p:nvSpPr>
          <p:cNvPr id="131" name="Shape 131"/>
          <p:cNvSpPr/>
          <p:nvPr/>
        </p:nvSpPr>
        <p:spPr>
          <a:xfrm>
            <a:off x="10691446" y="1126803"/>
            <a:ext cx="808892" cy="56871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2" name="Shape 132"/>
          <p:cNvSpPr txBox="1"/>
          <p:nvPr/>
        </p:nvSpPr>
        <p:spPr>
          <a:xfrm>
            <a:off x="10826260" y="747891"/>
            <a:ext cx="38686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dk1"/>
                </a:solidFill>
                <a:latin typeface="Calibri"/>
                <a:ea typeface="Calibri"/>
                <a:cs typeface="Calibri"/>
                <a:sym typeface="Calibri"/>
              </a:rPr>
              <a:t>2</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p:nvPr/>
        </p:nvSpPr>
        <p:spPr>
          <a:xfrm>
            <a:off x="1412630" y="2250830"/>
            <a:ext cx="9278815" cy="3552093"/>
          </a:xfrm>
          <a:prstGeom prst="rect">
            <a:avLst/>
          </a:prstGeom>
          <a:solidFill>
            <a:srgbClr val="87CB3D"/>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8" name="Shape 138"/>
          <p:cNvSpPr/>
          <p:nvPr/>
        </p:nvSpPr>
        <p:spPr>
          <a:xfrm>
            <a:off x="8358553" y="105507"/>
            <a:ext cx="3329354" cy="1599366"/>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9" name="Shape 139"/>
          <p:cNvSpPr/>
          <p:nvPr/>
        </p:nvSpPr>
        <p:spPr>
          <a:xfrm>
            <a:off x="8882920" y="772185"/>
            <a:ext cx="1620957"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5400">
                <a:solidFill>
                  <a:srgbClr val="0070C0"/>
                </a:solidFill>
                <a:latin typeface="Calibri"/>
                <a:ea typeface="Calibri"/>
                <a:cs typeface="Calibri"/>
                <a:sym typeface="Calibri"/>
              </a:rPr>
              <a:t>التدرج</a:t>
            </a:r>
          </a:p>
        </p:txBody>
      </p:sp>
      <p:sp>
        <p:nvSpPr>
          <p:cNvPr id="140" name="Shape 140"/>
          <p:cNvSpPr/>
          <p:nvPr/>
        </p:nvSpPr>
        <p:spPr>
          <a:xfrm>
            <a:off x="1843452" y="3057380"/>
            <a:ext cx="7148147"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والتدرج من المحسوس إلى المجرد: الطفل يدرك المعني بمدلوله الحسي أولا ثم ينتقل إلى المعاني المجردة كالحرية والفضيلة والمساواة.</a:t>
            </a:r>
          </a:p>
        </p:txBody>
      </p:sp>
      <p:sp>
        <p:nvSpPr>
          <p:cNvPr id="141" name="Shape 141"/>
          <p:cNvSpPr/>
          <p:nvPr/>
        </p:nvSpPr>
        <p:spPr>
          <a:xfrm>
            <a:off x="10691446" y="1126803"/>
            <a:ext cx="808892" cy="56871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42" name="Shape 142"/>
          <p:cNvSpPr txBox="1"/>
          <p:nvPr/>
        </p:nvSpPr>
        <p:spPr>
          <a:xfrm>
            <a:off x="10826260" y="747891"/>
            <a:ext cx="38686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dk1"/>
                </a:solidFill>
                <a:latin typeface="Calibri"/>
                <a:ea typeface="Calibri"/>
                <a:cs typeface="Calibri"/>
                <a:sym typeface="Calibri"/>
              </a:rPr>
              <a:t>2</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p:nvPr/>
        </p:nvSpPr>
        <p:spPr>
          <a:xfrm>
            <a:off x="785445" y="2250830"/>
            <a:ext cx="10519077" cy="4208585"/>
          </a:xfrm>
          <a:prstGeom prst="rect">
            <a:avLst/>
          </a:prstGeom>
          <a:solidFill>
            <a:srgbClr val="FFC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48" name="Shape 148"/>
          <p:cNvSpPr/>
          <p:nvPr/>
        </p:nvSpPr>
        <p:spPr>
          <a:xfrm>
            <a:off x="3657600" y="105507"/>
            <a:ext cx="8030307" cy="1599366"/>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49" name="Shape 149"/>
          <p:cNvSpPr/>
          <p:nvPr/>
        </p:nvSpPr>
        <p:spPr>
          <a:xfrm rot="-299753">
            <a:off x="4093141" y="585705"/>
            <a:ext cx="6417140" cy="83099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FFFF00"/>
                </a:solidFill>
                <a:latin typeface="Calibri"/>
                <a:ea typeface="Calibri"/>
                <a:cs typeface="Calibri"/>
                <a:sym typeface="Calibri"/>
              </a:rPr>
              <a:t>الطريقة الكلية والطريقة الجزئية</a:t>
            </a:r>
          </a:p>
        </p:txBody>
      </p:sp>
      <p:sp>
        <p:nvSpPr>
          <p:cNvPr id="150" name="Shape 150"/>
          <p:cNvSpPr/>
          <p:nvPr/>
        </p:nvSpPr>
        <p:spPr>
          <a:xfrm>
            <a:off x="1004061" y="2646961"/>
            <a:ext cx="10081845"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يمكن أن يحدث التعلم بطريقتين مختلفتين، مثلا شخص يريد أن يحفظ قصيدة من الشعر فإنه يفعل ذلك بقراءة القصيدة كاملة دفعة واحدة ثم يكررها حتى يتم له الحفظ هذة تسمى (الطريقة الكلية) ويمكن تقسيم القصيدة إلى أجزاء ثم يأخذ الشخص في حفظ كل جزء على حدة فإذا أتم حفظه انتقل للجزء الثاني ثم يحاول بعد ذلك حفظ جميع الأجزاء متصلة وهذا يسمى (الطريقة الجزئية).</a:t>
            </a:r>
          </a:p>
        </p:txBody>
      </p:sp>
      <p:sp>
        <p:nvSpPr>
          <p:cNvPr id="151" name="Shape 151"/>
          <p:cNvSpPr/>
          <p:nvPr/>
        </p:nvSpPr>
        <p:spPr>
          <a:xfrm>
            <a:off x="10782846" y="552372"/>
            <a:ext cx="808892" cy="56871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2" name="Shape 152"/>
          <p:cNvSpPr txBox="1"/>
          <p:nvPr/>
        </p:nvSpPr>
        <p:spPr>
          <a:xfrm>
            <a:off x="10917661" y="173460"/>
            <a:ext cx="38686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p:nvPr/>
        </p:nvSpPr>
        <p:spPr>
          <a:xfrm>
            <a:off x="785445" y="2250830"/>
            <a:ext cx="10519077" cy="4208585"/>
          </a:xfrm>
          <a:prstGeom prst="rect">
            <a:avLst/>
          </a:prstGeom>
          <a:solidFill>
            <a:srgbClr val="00B0F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8" name="Shape 158"/>
          <p:cNvSpPr/>
          <p:nvPr/>
        </p:nvSpPr>
        <p:spPr>
          <a:xfrm>
            <a:off x="3657600" y="105507"/>
            <a:ext cx="8030307" cy="1599366"/>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9" name="Shape 159"/>
          <p:cNvSpPr/>
          <p:nvPr/>
        </p:nvSpPr>
        <p:spPr>
          <a:xfrm>
            <a:off x="5480691" y="489691"/>
            <a:ext cx="4495140"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التعلم المركز والموزع</a:t>
            </a:r>
          </a:p>
        </p:txBody>
      </p:sp>
      <p:sp>
        <p:nvSpPr>
          <p:cNvPr id="160" name="Shape 160"/>
          <p:cNvSpPr/>
          <p:nvPr/>
        </p:nvSpPr>
        <p:spPr>
          <a:xfrm>
            <a:off x="1004061" y="2646961"/>
            <a:ext cx="10081845"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يمكن أن يحدث التدريب أو التعلم بطريقتين مختلفتين، إما أن يتدرب الشخص بطريقة متواصلة دون أن تتخلل مدة التدريب فترات راحة وهذا يسمى بالتدريب المركز أو أن يوزع الشخص تدريبه على أوقات مختلفة تتخلل هذه الأوقات فترات راحة ويسمى التدريب الموزع، ودلت الأبحاث التجريبية على أن التعليم أو التدريب الموزع أفضل كثيرا من التدريب المركز.</a:t>
            </a:r>
          </a:p>
        </p:txBody>
      </p:sp>
      <p:sp>
        <p:nvSpPr>
          <p:cNvPr id="161" name="Shape 161"/>
          <p:cNvSpPr/>
          <p:nvPr/>
        </p:nvSpPr>
        <p:spPr>
          <a:xfrm>
            <a:off x="10099177" y="716808"/>
            <a:ext cx="808892" cy="56871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62" name="Shape 162"/>
          <p:cNvSpPr txBox="1"/>
          <p:nvPr/>
        </p:nvSpPr>
        <p:spPr>
          <a:xfrm>
            <a:off x="10233992" y="337895"/>
            <a:ext cx="38686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FFFF00"/>
                </a:solidFill>
                <a:latin typeface="Calibri"/>
                <a:ea typeface="Calibri"/>
                <a:cs typeface="Calibri"/>
                <a:sym typeface="Calibri"/>
              </a:rPr>
              <a:t>4</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