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86" r:id="rId2"/>
  </p:sldMasterIdLst>
  <p:notesMasterIdLst>
    <p:notesMasterId r:id="rId13"/>
  </p:notesMasterIdLst>
  <p:handoutMasterIdLst>
    <p:handoutMasterId r:id="rId14"/>
  </p:handoutMasterIdLst>
  <p:sldIdLst>
    <p:sldId id="256" r:id="rId3"/>
    <p:sldId id="265" r:id="rId4"/>
    <p:sldId id="266" r:id="rId5"/>
    <p:sldId id="257" r:id="rId6"/>
    <p:sldId id="258" r:id="rId7"/>
    <p:sldId id="259" r:id="rId8"/>
    <p:sldId id="260" r:id="rId9"/>
    <p:sldId id="261" r:id="rId10"/>
    <p:sldId id="263" r:id="rId11"/>
    <p:sldId id="264"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254C21-EFBA-41D9-91F2-57C6B0703B8A}" type="datetimeFigureOut">
              <a:rPr lang="en-US" smtClean="0"/>
              <a:t>3/28/2016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50B75-A050-433F-8BBA-A6536D791B3E}" type="slidenum">
              <a:rPr lang="en-US" smtClean="0"/>
              <a:t>‹#›</a:t>
            </a:fld>
            <a:endParaRPr lang="en-US"/>
          </a:p>
        </p:txBody>
      </p:sp>
    </p:spTree>
    <p:extLst>
      <p:ext uri="{BB962C8B-B14F-4D97-AF65-F5344CB8AC3E}">
        <p14:creationId xmlns:p14="http://schemas.microsoft.com/office/powerpoint/2010/main" val="425518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4C905D7-537E-48C0-8A49-ABF0EA7DAB23}" type="datetimeFigureOut">
              <a:rPr lang="ar-SA" smtClean="0"/>
              <a:pPr/>
              <a:t>19/06/1437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C2D3F1-068F-4E6B-9C98-F471946FFC83}" type="slidenum">
              <a:rPr lang="ar-SA" smtClean="0"/>
              <a:pPr/>
              <a:t>‹#›</a:t>
            </a:fld>
            <a:endParaRPr lang="ar-SA"/>
          </a:p>
        </p:txBody>
      </p:sp>
    </p:spTree>
    <p:extLst>
      <p:ext uri="{BB962C8B-B14F-4D97-AF65-F5344CB8AC3E}">
        <p14:creationId xmlns:p14="http://schemas.microsoft.com/office/powerpoint/2010/main" val="42254878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العرض</a:t>
            </a:r>
            <a:r>
              <a:rPr lang="ar-SA" baseline="0" dirty="0" smtClean="0"/>
              <a:t> منقول من موقع </a:t>
            </a:r>
            <a:r>
              <a:rPr lang="ar-SA" baseline="0" dirty="0" err="1" smtClean="0"/>
              <a:t>البوربوينت</a:t>
            </a:r>
            <a:endParaRPr lang="ar-SA" dirty="0"/>
          </a:p>
        </p:txBody>
      </p:sp>
      <p:sp>
        <p:nvSpPr>
          <p:cNvPr id="4" name="Slide Number Placeholder 3"/>
          <p:cNvSpPr>
            <a:spLocks noGrp="1"/>
          </p:cNvSpPr>
          <p:nvPr>
            <p:ph type="sldNum" sz="quarter" idx="10"/>
          </p:nvPr>
        </p:nvSpPr>
        <p:spPr/>
        <p:txBody>
          <a:bodyPr/>
          <a:lstStyle/>
          <a:p>
            <a:fld id="{5FC2D3F1-068F-4E6B-9C98-F471946FFC83}" type="slidenum">
              <a:rPr lang="ar-SA" smtClean="0"/>
              <a:pPr/>
              <a:t>1</a:t>
            </a:fld>
            <a:endParaRPr lang="ar-SA"/>
          </a:p>
        </p:txBody>
      </p:sp>
    </p:spTree>
    <p:extLst>
      <p:ext uri="{BB962C8B-B14F-4D97-AF65-F5344CB8AC3E}">
        <p14:creationId xmlns:p14="http://schemas.microsoft.com/office/powerpoint/2010/main" val="133242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ar-SA"/>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320303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26874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285956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223981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889874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53185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1186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a:xfrm>
            <a:off x="516133" y="6387910"/>
            <a:ext cx="3859795" cy="228660"/>
          </a:xfrm>
        </p:spPr>
        <p:txBody>
          <a:bodyPr/>
          <a:lstStyle/>
          <a:p>
            <a:endParaRPr lang="ar-SA"/>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06809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a:xfrm>
            <a:off x="538546" y="6365498"/>
            <a:ext cx="3859795" cy="228660"/>
          </a:xfrm>
        </p:spPr>
        <p:txBody>
          <a:bodyPr/>
          <a:lstStyle/>
          <a:p>
            <a:endParaRPr lang="ar-S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357143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03FA52-A6EA-4436-AB31-F4A817CDDC0A}" type="slidenum">
              <a:rPr lang="ar-SA"/>
              <a:pPr>
                <a:defRPr/>
              </a:pPr>
              <a:t>‹#›</a:t>
            </a:fld>
            <a:endParaRPr lang="en-US"/>
          </a:p>
        </p:txBody>
      </p:sp>
    </p:spTree>
    <p:extLst>
      <p:ext uri="{BB962C8B-B14F-4D97-AF65-F5344CB8AC3E}">
        <p14:creationId xmlns:p14="http://schemas.microsoft.com/office/powerpoint/2010/main" val="372828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ar-SA"/>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416197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14700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089827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3906726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2963428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8" name="Footer Placeholder 7"/>
          <p:cNvSpPr>
            <a:spLocks noGrp="1"/>
          </p:cNvSpPr>
          <p:nvPr>
            <p:ph type="ftr" sz="quarter" idx="11"/>
          </p:nvPr>
        </p:nvSpPr>
        <p:spPr/>
        <p:txBody>
          <a:bodyPr/>
          <a:lstStyle/>
          <a:p>
            <a:endParaRPr lang="ar-SA"/>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74401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4" name="Footer Placeholder 3"/>
          <p:cNvSpPr>
            <a:spLocks noGrp="1"/>
          </p:cNvSpPr>
          <p:nvPr>
            <p:ph type="ftr" sz="quarter" idx="11"/>
          </p:nvPr>
        </p:nvSpPr>
        <p:spPr/>
        <p:txBody>
          <a:bodyPr/>
          <a:lstStyle/>
          <a:p>
            <a:endParaRPr lang="ar-SA"/>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4027991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3" name="Footer Placeholder 2"/>
          <p:cNvSpPr>
            <a:spLocks noGrp="1"/>
          </p:cNvSpPr>
          <p:nvPr>
            <p:ph type="ftr" sz="quarter" idx="11"/>
          </p:nvPr>
        </p:nvSpPr>
        <p:spPr/>
        <p:txBody>
          <a:bodyPr/>
          <a:lstStyle/>
          <a:p>
            <a:endParaRPr lang="ar-SA"/>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2549666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2604707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2397135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3447572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10048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572746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664810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3095265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1600039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761458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4280473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5" name="Footer Placeholder 4"/>
          <p:cNvSpPr>
            <a:spLocks noGrp="1"/>
          </p:cNvSpPr>
          <p:nvPr>
            <p:ph type="ftr" sz="quarter" idx="11"/>
          </p:nvPr>
        </p:nvSpPr>
        <p:spPr/>
        <p:txBody>
          <a:bodyPr/>
          <a:lstStyle/>
          <a:p>
            <a:endParaRPr lang="ar-SA"/>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49A7BE5-33F0-4D9C-ACAE-9BD81995DCB6}" type="slidenum">
              <a:rPr lang="ar-SA" smtClean="0"/>
              <a:pPr/>
              <a:t>‹#›</a:t>
            </a:fld>
            <a:endParaRPr lang="ar-SA"/>
          </a:p>
        </p:txBody>
      </p:sp>
    </p:spTree>
    <p:extLst>
      <p:ext uri="{BB962C8B-B14F-4D97-AF65-F5344CB8AC3E}">
        <p14:creationId xmlns:p14="http://schemas.microsoft.com/office/powerpoint/2010/main" val="174250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3511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394157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295900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1929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421012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E4B56-5A09-403E-9ABD-90BD0C9C024F}" type="datetimeFigureOut">
              <a:rPr lang="ar-SA" smtClean="0"/>
              <a:pPr/>
              <a:t>19/06/1437</a:t>
            </a:fld>
            <a:endParaRPr lang="ar-SA"/>
          </a:p>
        </p:txBody>
      </p:sp>
      <p:sp>
        <p:nvSpPr>
          <p:cNvPr id="6" name="Footer Placeholder 5"/>
          <p:cNvSpPr>
            <a:spLocks noGrp="1"/>
          </p:cNvSpPr>
          <p:nvPr>
            <p:ph type="ftr" sz="quarter" idx="11"/>
          </p:nvPr>
        </p:nvSpPr>
        <p:spPr/>
        <p:txBody>
          <a:bodyPr/>
          <a:lstStyle/>
          <a:p>
            <a:endParaRPr lang="ar-SA"/>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257620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54E4B56-5A09-403E-9ABD-90BD0C9C024F}" type="datetimeFigureOut">
              <a:rPr lang="ar-SA" smtClean="0"/>
              <a:pPr/>
              <a:t>19/06/1437</a:t>
            </a:fld>
            <a:endParaRPr lang="ar-SA"/>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ar-SA"/>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390490571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Lst>
  <p:txStyles>
    <p:titleStyle>
      <a:lvl1pPr algn="l" defTabSz="457200" rtl="0" eaLnBrk="1" latinLnBrk="0" hangingPunct="1">
        <a:spcBef>
          <a:spcPct val="0"/>
        </a:spcBef>
        <a:buNone/>
        <a:defRPr sz="3400" b="0" i="0" kern="1200">
          <a:solidFill>
            <a:srgbClr val="FFFF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254E4B56-5A09-403E-9ABD-90BD0C9C024F}" type="datetimeFigureOut">
              <a:rPr lang="ar-SA" smtClean="0"/>
              <a:pPr/>
              <a:t>19/06/1437</a:t>
            </a:fld>
            <a:endParaRPr lang="ar-SA"/>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ar-SA"/>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E49A7BE5-33F0-4D9C-ACAE-9BD81995DCB6}" type="slidenum">
              <a:rPr lang="ar-SA" smtClean="0"/>
              <a:pPr/>
              <a:t>‹#›</a:t>
            </a:fld>
            <a:endParaRPr lang="ar-SA"/>
          </a:p>
        </p:txBody>
      </p:sp>
    </p:spTree>
    <p:extLst>
      <p:ext uri="{BB962C8B-B14F-4D97-AF65-F5344CB8AC3E}">
        <p14:creationId xmlns:p14="http://schemas.microsoft.com/office/powerpoint/2010/main" val="27578523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أهمية اللعب عند الأطفال</a:t>
            </a:r>
            <a:endParaRPr lang="ar-SA" dirty="0"/>
          </a:p>
        </p:txBody>
      </p:sp>
      <p:sp>
        <p:nvSpPr>
          <p:cNvPr id="3" name="Subtitle 2"/>
          <p:cNvSpPr>
            <a:spLocks noGrp="1"/>
          </p:cNvSpPr>
          <p:nvPr>
            <p:ph type="subTitle" idx="1"/>
          </p:nvPr>
        </p:nvSpPr>
        <p:spPr/>
        <p:txBody>
          <a:bodyPr/>
          <a:lstStyle/>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900113" y="1628775"/>
            <a:ext cx="7488237" cy="4838700"/>
          </a:xfrm>
          <a:prstGeom prst="rect">
            <a:avLst/>
          </a:prstGeom>
          <a:noFill/>
          <a:ln w="9525">
            <a:noFill/>
            <a:miter lim="800000"/>
            <a:headEnd/>
            <a:tailEnd/>
          </a:ln>
        </p:spPr>
        <p:txBody>
          <a:bodyPr>
            <a:spAutoFit/>
          </a:bodyPr>
          <a:lstStyle/>
          <a:p>
            <a:pPr algn="justLow"/>
            <a:r>
              <a:rPr lang="ar-SA" sz="2400"/>
              <a:t>الطفل بحاجة الى التخفيف من هذه التوترات والمخاوف التي تخلقها الضغوط المفروضة عليه من بيئته. ومن الطرق الفعالة للعلاج النفسي في هذا المجال ومع الاطفال خاصة ما يعرف بطريقة (العلاج باللعب) او اللعب العلاجي. فاللعب يساعد الطفل على التعبير عن انفعالاته كما يستخدم اللعب الخيالي كمخرج للقلق وللتوتر والكثير من الحاجات والرغبات التي لا يتحقق لها الاشباع في حياة الطفل اليومية يمكن ان تلقى اشباعًا في اللعب وبالتالي تقل الاحباط التي يخبرها الطفل في المواقف المختلفة.</a:t>
            </a:r>
          </a:p>
          <a:p>
            <a:pPr algn="justLow"/>
            <a:endParaRPr lang="ar-SA" sz="2400"/>
          </a:p>
          <a:p>
            <a:pPr algn="justLow"/>
            <a:r>
              <a:rPr lang="ar-SA" sz="2400"/>
              <a:t>ان الطفل اثناء قيامه بنشاط اللعب وتوحده مع ادوار يقوم بتحقيق عملية علاجية هامة وهي تفريغ رغباته المكبوته العدوانية وتوتراته واتجاهاته السلبية ونقلها من داخله اي اخراجها من دفينة تكوينه النفسي الى الخارج اي الى اللعبة او ادوار اللعب فنراه احيانًا ينهر بعنف او يعاتبها بلهجة مؤثرة وربما يحطمها.</a:t>
            </a:r>
            <a:endParaRPr lang="en-US" sz="2400"/>
          </a:p>
        </p:txBody>
      </p:sp>
      <p:sp>
        <p:nvSpPr>
          <p:cNvPr id="18437" name="WordArt 5"/>
          <p:cNvSpPr>
            <a:spLocks noChangeArrowheads="1" noChangeShapeType="1" noTextEdit="1"/>
          </p:cNvSpPr>
          <p:nvPr/>
        </p:nvSpPr>
        <p:spPr bwMode="auto">
          <a:xfrm>
            <a:off x="3059113" y="333375"/>
            <a:ext cx="4114800" cy="1457325"/>
          </a:xfrm>
          <a:prstGeom prst="rect">
            <a:avLst/>
          </a:prstGeom>
        </p:spPr>
        <p:txBody>
          <a:bodyPr wrap="none" fromWordArt="1">
            <a:prstTxWarp prst="textSlantUp">
              <a:avLst>
                <a:gd name="adj" fmla="val 55556"/>
              </a:avLst>
            </a:prstTxWarp>
          </a:bodyPr>
          <a:lstStyle/>
          <a:p>
            <a:pPr algn="ctr"/>
            <a:r>
              <a:rPr lang="ar-SA" sz="3600" kern="10">
                <a:ln w="9525">
                  <a:solidFill>
                    <a:srgbClr val="000000"/>
                  </a:solidFill>
                  <a:round/>
                  <a:headEnd/>
                  <a:tailEnd/>
                </a:ln>
                <a:solidFill>
                  <a:srgbClr val="000000"/>
                </a:solidFill>
                <a:latin typeface="Arial"/>
                <a:cs typeface="Arial"/>
              </a:rPr>
              <a:t>الاهمية العلاجية والارشادية:</a:t>
            </a:r>
          </a:p>
        </p:txBody>
      </p:sp>
      <p:pic>
        <p:nvPicPr>
          <p:cNvPr id="18438" name="Picture 6"/>
          <p:cNvPicPr>
            <a:picLocks noChangeAspect="1" noChangeArrowheads="1"/>
          </p:cNvPicPr>
          <p:nvPr/>
        </p:nvPicPr>
        <p:blipFill>
          <a:blip r:embed="rId2" cstate="print"/>
          <a:srcRect/>
          <a:stretch>
            <a:fillRect/>
          </a:stretch>
        </p:blipFill>
        <p:spPr bwMode="auto">
          <a:xfrm>
            <a:off x="395288" y="220663"/>
            <a:ext cx="2376487" cy="1309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0" fill="hold"/>
                                        <p:tgtEl>
                                          <p:spTgt spid="18437"/>
                                        </p:tgtEl>
                                        <p:attrNameLst>
                                          <p:attrName>ppt_x</p:attrName>
                                        </p:attrNameLst>
                                      </p:cBhvr>
                                      <p:tavLst>
                                        <p:tav tm="0">
                                          <p:val>
                                            <p:strVal val="#ppt_x"/>
                                          </p:val>
                                        </p:tav>
                                        <p:tav tm="100000">
                                          <p:val>
                                            <p:strVal val="#ppt_x"/>
                                          </p:val>
                                        </p:tav>
                                      </p:tavLst>
                                    </p:anim>
                                    <p:anim calcmode="lin" valueType="num">
                                      <p:cBhvr additive="base">
                                        <p:cTn id="8" dur="50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p:cTn id="13" dur="1000" fill="hold"/>
                                        <p:tgtEl>
                                          <p:spTgt spid="18438"/>
                                        </p:tgtEl>
                                        <p:attrNameLst>
                                          <p:attrName>ppt_w</p:attrName>
                                        </p:attrNameLst>
                                      </p:cBhvr>
                                      <p:tavLst>
                                        <p:tav tm="0">
                                          <p:val>
                                            <p:strVal val="#ppt_w*0.70"/>
                                          </p:val>
                                        </p:tav>
                                        <p:tav tm="100000">
                                          <p:val>
                                            <p:strVal val="#ppt_w"/>
                                          </p:val>
                                        </p:tav>
                                      </p:tavLst>
                                    </p:anim>
                                    <p:anim calcmode="lin" valueType="num">
                                      <p:cBhvr>
                                        <p:cTn id="14" dur="1000" fill="hold"/>
                                        <p:tgtEl>
                                          <p:spTgt spid="18438"/>
                                        </p:tgtEl>
                                        <p:attrNameLst>
                                          <p:attrName>ppt_h</p:attrName>
                                        </p:attrNameLst>
                                      </p:cBhvr>
                                      <p:tavLst>
                                        <p:tav tm="0">
                                          <p:val>
                                            <p:strVal val="#ppt_h"/>
                                          </p:val>
                                        </p:tav>
                                        <p:tav tm="100000">
                                          <p:val>
                                            <p:strVal val="#ppt_h"/>
                                          </p:val>
                                        </p:tav>
                                      </p:tavLst>
                                    </p:anim>
                                    <p:animEffect transition="in" filter="fade">
                                      <p:cBhvr>
                                        <p:cTn id="15" dur="1000"/>
                                        <p:tgtEl>
                                          <p:spTgt spid="184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436"/>
                                        </p:tgtEl>
                                        <p:attrNameLst>
                                          <p:attrName>style.visibility</p:attrName>
                                        </p:attrNameLst>
                                      </p:cBhvr>
                                      <p:to>
                                        <p:strVal val="visible"/>
                                      </p:to>
                                    </p:set>
                                    <p:animEffect transition="in" filter="blinds(horizontal)">
                                      <p:cBhvr>
                                        <p:cTn id="20"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SA" dirty="0" smtClean="0"/>
              <a:t>المواضيع المعروضة</a:t>
            </a:r>
            <a:endParaRPr lang="ar-SA" dirty="0"/>
          </a:p>
        </p:txBody>
      </p:sp>
      <p:sp>
        <p:nvSpPr>
          <p:cNvPr id="6" name="TextBox 5"/>
          <p:cNvSpPr txBox="1"/>
          <p:nvPr/>
        </p:nvSpPr>
        <p:spPr>
          <a:xfrm>
            <a:off x="1907704" y="2132856"/>
            <a:ext cx="5976664" cy="2585323"/>
          </a:xfrm>
          <a:prstGeom prst="rect">
            <a:avLst/>
          </a:prstGeom>
          <a:noFill/>
        </p:spPr>
        <p:txBody>
          <a:bodyPr wrap="square" rtlCol="1">
            <a:spAutoFit/>
          </a:bodyPr>
          <a:lstStyle/>
          <a:p>
            <a:pPr marL="715963" lvl="0" indent="-715963">
              <a:buFont typeface="Wingdings" pitchFamily="2" charset="2"/>
              <a:buChar char="q"/>
            </a:pPr>
            <a:r>
              <a:rPr lang="ar-SA" sz="3600" dirty="0"/>
              <a:t>معنى اللعب وأهميته</a:t>
            </a:r>
            <a:endParaRPr lang="en-US" sz="3600" dirty="0"/>
          </a:p>
          <a:p>
            <a:pPr marL="715963" lvl="0" indent="-715963">
              <a:buFont typeface="Wingdings" pitchFamily="2" charset="2"/>
              <a:buChar char="q"/>
            </a:pPr>
            <a:r>
              <a:rPr lang="ar-SA" sz="3600" dirty="0"/>
              <a:t>أنواع اللعب</a:t>
            </a:r>
            <a:endParaRPr lang="en-US" sz="3600" dirty="0"/>
          </a:p>
          <a:p>
            <a:pPr marL="715963" lvl="0" indent="-715963">
              <a:buFont typeface="Wingdings" pitchFamily="2" charset="2"/>
              <a:buChar char="q"/>
            </a:pPr>
            <a:r>
              <a:rPr lang="ar-SA" sz="3600" dirty="0"/>
              <a:t>فوائد اللعب</a:t>
            </a:r>
            <a:endParaRPr lang="en-US" sz="3600" dirty="0"/>
          </a:p>
          <a:p>
            <a:pPr marL="715963" lvl="0" indent="-715963">
              <a:buFont typeface="Wingdings" pitchFamily="2" charset="2"/>
              <a:buChar char="q"/>
            </a:pPr>
            <a:r>
              <a:rPr lang="ar-SA" sz="3600" dirty="0"/>
              <a:t>خصائص لعب الأطفال</a:t>
            </a:r>
            <a:endParaRPr lang="en-US" sz="3600" dirty="0"/>
          </a:p>
          <a:p>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l="30067" t="10625" r="30066" b="15547"/>
          <a:stretch/>
        </p:blipFill>
        <p:spPr>
          <a:xfrm>
            <a:off x="2411760" y="836712"/>
            <a:ext cx="3888432" cy="5400600"/>
          </a:xfrm>
          <a:prstGeom prst="rect">
            <a:avLst/>
          </a:prstGeom>
        </p:spPr>
      </p:pic>
    </p:spTree>
    <p:extLst>
      <p:ext uri="{BB962C8B-B14F-4D97-AF65-F5344CB8AC3E}">
        <p14:creationId xmlns:p14="http://schemas.microsoft.com/office/powerpoint/2010/main" val="125272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2771775" y="333375"/>
            <a:ext cx="3816350" cy="1008063"/>
          </a:xfrm>
          <a:prstGeom prst="rect">
            <a:avLst/>
          </a:prstGeom>
        </p:spPr>
        <p:txBody>
          <a:bodyPr wrap="none" fromWordArt="1">
            <a:prstTxWarp prst="textPlain">
              <a:avLst>
                <a:gd name="adj" fmla="val 50000"/>
              </a:avLst>
            </a:prstTxWarp>
          </a:bodyPr>
          <a:lstStyle/>
          <a:p>
            <a:pPr algn="ctr"/>
            <a:r>
              <a:rPr lang="ar-SA"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معنى اللعب وأهميته</a:t>
            </a:r>
          </a:p>
        </p:txBody>
      </p:sp>
      <p:sp>
        <p:nvSpPr>
          <p:cNvPr id="3077" name="Text Box 5"/>
          <p:cNvSpPr txBox="1">
            <a:spLocks noChangeArrowheads="1"/>
          </p:cNvSpPr>
          <p:nvPr/>
        </p:nvSpPr>
        <p:spPr bwMode="auto">
          <a:xfrm>
            <a:off x="1908175" y="1341438"/>
            <a:ext cx="6913563" cy="5203825"/>
          </a:xfrm>
          <a:prstGeom prst="rect">
            <a:avLst/>
          </a:prstGeom>
          <a:noFill/>
          <a:ln w="9525">
            <a:noFill/>
            <a:miter lim="800000"/>
            <a:headEnd/>
            <a:tailEnd/>
          </a:ln>
        </p:spPr>
        <p:txBody>
          <a:bodyPr>
            <a:spAutoFit/>
          </a:bodyPr>
          <a:lstStyle/>
          <a:p>
            <a:r>
              <a:rPr lang="ar-SA" sz="2400" b="1" dirty="0"/>
              <a:t>تعريف </a:t>
            </a:r>
            <a:r>
              <a:rPr lang="ar-SA" sz="2400" b="1" dirty="0" err="1"/>
              <a:t>اللعب:</a:t>
            </a:r>
            <a:endParaRPr lang="ar-SA" sz="2400" dirty="0"/>
          </a:p>
          <a:p>
            <a:pPr algn="justLow"/>
            <a:r>
              <a:rPr lang="ar-SA" sz="2400" dirty="0"/>
              <a:t>اللعب هو عبارة عن استقلال طاقة الجسم الحركية في جلب المتعة </a:t>
            </a:r>
            <a:br>
              <a:rPr lang="ar-SA" sz="2400" dirty="0"/>
            </a:br>
            <a:r>
              <a:rPr lang="ar-SA" sz="2400" dirty="0"/>
              <a:t/>
            </a:r>
            <a:br>
              <a:rPr lang="ar-SA" sz="2400" dirty="0"/>
            </a:br>
            <a:r>
              <a:rPr lang="ar-SA" sz="2400" dirty="0"/>
              <a:t>النفسية للفرد، ولا يتم لعب دون طاقة ذهنية او حركة جسمية، ويمكن </a:t>
            </a:r>
            <a:br>
              <a:rPr lang="ar-SA" sz="2400" dirty="0"/>
            </a:br>
            <a:r>
              <a:rPr lang="ar-SA" sz="2400" dirty="0"/>
              <a:t/>
            </a:r>
            <a:br>
              <a:rPr lang="ar-SA" sz="2400" dirty="0"/>
            </a:br>
            <a:r>
              <a:rPr lang="ar-SA" sz="2400" dirty="0"/>
              <a:t>تعريفه </a:t>
            </a:r>
            <a:r>
              <a:rPr lang="ar-SA" sz="2400" dirty="0" err="1"/>
              <a:t>بانه</a:t>
            </a:r>
            <a:r>
              <a:rPr lang="ar-SA" sz="2400" dirty="0"/>
              <a:t> حركة او سلسلة من الحركات يقصد </a:t>
            </a:r>
            <a:r>
              <a:rPr lang="ar-SA" sz="2400" dirty="0" err="1"/>
              <a:t>بها</a:t>
            </a:r>
            <a:r>
              <a:rPr lang="ar-SA" sz="2400" dirty="0"/>
              <a:t> التسلية او هو </a:t>
            </a:r>
            <a:br>
              <a:rPr lang="ar-SA" sz="2400" dirty="0"/>
            </a:br>
            <a:r>
              <a:rPr lang="ar-SA" sz="2400" dirty="0"/>
              <a:t/>
            </a:r>
            <a:br>
              <a:rPr lang="ar-SA" sz="2400" dirty="0"/>
            </a:br>
            <a:r>
              <a:rPr lang="ar-SA" sz="2400" dirty="0"/>
              <a:t>السرعة والخفة في تناول الاشياء او استعمالها او التصرف </a:t>
            </a:r>
            <a:r>
              <a:rPr lang="ar-SA" sz="2400" dirty="0" err="1"/>
              <a:t>بها</a:t>
            </a:r>
            <a:r>
              <a:rPr lang="ar-SA" sz="2400" dirty="0"/>
              <a:t> (عدنان </a:t>
            </a:r>
            <a:br>
              <a:rPr lang="ar-SA" sz="2400" dirty="0"/>
            </a:br>
            <a:r>
              <a:rPr lang="ar-SA" sz="2400" dirty="0"/>
              <a:t/>
            </a:r>
            <a:br>
              <a:rPr lang="ar-SA" sz="2400" dirty="0"/>
            </a:br>
            <a:r>
              <a:rPr lang="ar-SA" sz="2400" dirty="0"/>
              <a:t>عارف مصلح 1999) هنالك تعريف آخر يقصد </a:t>
            </a:r>
            <a:r>
              <a:rPr lang="ar-SA" sz="2400" dirty="0" err="1"/>
              <a:t>به</a:t>
            </a:r>
            <a:r>
              <a:rPr lang="ar-SA" sz="2400" dirty="0"/>
              <a:t> ان نعمله باختيارنا </a:t>
            </a:r>
            <a:br>
              <a:rPr lang="ar-SA" sz="2400" dirty="0"/>
            </a:br>
            <a:r>
              <a:rPr lang="ar-SA" sz="2400" dirty="0"/>
              <a:t/>
            </a:r>
            <a:br>
              <a:rPr lang="ar-SA" sz="2400" dirty="0"/>
            </a:br>
            <a:r>
              <a:rPr lang="ar-SA" sz="2400" dirty="0"/>
              <a:t>في وقت الفراغ، وقد يكون ما نعمله باختيارنا لمجرد المتعة اكثر </a:t>
            </a:r>
            <a:br>
              <a:rPr lang="ar-SA" sz="2400" dirty="0"/>
            </a:br>
            <a:r>
              <a:rPr lang="ar-SA" sz="2400" dirty="0"/>
              <a:t/>
            </a:r>
            <a:br>
              <a:rPr lang="ar-SA" sz="2400" dirty="0"/>
            </a:br>
            <a:r>
              <a:rPr lang="ar-SA" sz="2400" dirty="0"/>
              <a:t>اجهادًا للجسم والعقل من اي عمل عادي.</a:t>
            </a:r>
            <a:endParaRPr lang="en-US" sz="2400" dirty="0"/>
          </a:p>
        </p:txBody>
      </p:sp>
      <p:pic>
        <p:nvPicPr>
          <p:cNvPr id="3079" name="Picture 7"/>
          <p:cNvPicPr>
            <a:picLocks noChangeAspect="1" noChangeArrowheads="1"/>
          </p:cNvPicPr>
          <p:nvPr/>
        </p:nvPicPr>
        <p:blipFill>
          <a:blip r:embed="rId2" cstate="print"/>
          <a:srcRect/>
          <a:stretch>
            <a:fillRect/>
          </a:stretch>
        </p:blipFill>
        <p:spPr bwMode="auto">
          <a:xfrm>
            <a:off x="0" y="2781300"/>
            <a:ext cx="1785938" cy="2608263"/>
          </a:xfrm>
          <a:prstGeom prst="rect">
            <a:avLst/>
          </a:prstGeom>
          <a:noFill/>
          <a:ln w="9525">
            <a:noFill/>
            <a:miter lim="800000"/>
            <a:headEnd/>
            <a:tailEnd/>
          </a:ln>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0" fill="hold"/>
                                        <p:tgtEl>
                                          <p:spTgt spid="3076"/>
                                        </p:tgtEl>
                                        <p:attrNameLst>
                                          <p:attrName>ppt_x</p:attrName>
                                        </p:attrNameLst>
                                      </p:cBhvr>
                                      <p:tavLst>
                                        <p:tav tm="0">
                                          <p:val>
                                            <p:strVal val="#ppt_x"/>
                                          </p:val>
                                        </p:tav>
                                        <p:tav tm="100000">
                                          <p:val>
                                            <p:strVal val="#ppt_x"/>
                                          </p:val>
                                        </p:tav>
                                      </p:tavLst>
                                    </p:anim>
                                    <p:anim calcmode="lin" valueType="num">
                                      <p:cBhvr additive="base">
                                        <p:cTn id="8" dur="50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diamond(in)">
                                      <p:cBhvr>
                                        <p:cTn id="13" dur="2000"/>
                                        <p:tgtEl>
                                          <p:spTgt spid="307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diamond(in)">
                                      <p:cBhvr>
                                        <p:cTn id="18"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258888" y="1412875"/>
            <a:ext cx="7200900" cy="4838700"/>
          </a:xfrm>
          <a:prstGeom prst="rect">
            <a:avLst/>
          </a:prstGeom>
          <a:noFill/>
          <a:ln w="9525">
            <a:noFill/>
            <a:miter lim="800000"/>
            <a:headEnd/>
            <a:tailEnd/>
          </a:ln>
        </p:spPr>
        <p:txBody>
          <a:bodyPr>
            <a:spAutoFit/>
          </a:bodyPr>
          <a:lstStyle/>
          <a:p>
            <a:pPr algn="justLow"/>
            <a:r>
              <a:rPr lang="ar-SA" sz="2400" b="1" dirty="0"/>
              <a:t>ان اللعب هو الرافد الذي تسرب بواسطته المعرفة الى الطفل ومن </a:t>
            </a:r>
            <a:br>
              <a:rPr lang="ar-SA" sz="2400" b="1" dirty="0"/>
            </a:br>
            <a:r>
              <a:rPr lang="ar-SA" sz="2400" b="1" dirty="0"/>
              <a:t/>
            </a:r>
            <a:br>
              <a:rPr lang="ar-SA" sz="2400" b="1" dirty="0"/>
            </a:br>
            <a:r>
              <a:rPr lang="ar-SA" sz="2400" b="1" dirty="0"/>
              <a:t>خلاله يكثف الكثير عن نفسه وعن العالم المحيط </a:t>
            </a:r>
            <a:r>
              <a:rPr lang="ar-SA" sz="2400" b="1" dirty="0" err="1"/>
              <a:t>به</a:t>
            </a:r>
            <a:r>
              <a:rPr lang="ar-SA" sz="2400" b="1" dirty="0"/>
              <a:t>، وعن طريق </a:t>
            </a:r>
            <a:br>
              <a:rPr lang="ar-SA" sz="2400" b="1" dirty="0"/>
            </a:br>
            <a:r>
              <a:rPr lang="ar-SA" sz="2400" b="1" dirty="0"/>
              <a:t/>
            </a:r>
            <a:br>
              <a:rPr lang="ar-SA" sz="2400" b="1" dirty="0"/>
            </a:br>
            <a:r>
              <a:rPr lang="ar-SA" sz="2400" b="1" dirty="0"/>
              <a:t>اللعب يلبي الطفل رغبته في المشاركة في حياة الكبار ويثري </a:t>
            </a:r>
            <a:br>
              <a:rPr lang="ar-SA" sz="2400" b="1" dirty="0"/>
            </a:br>
            <a:r>
              <a:rPr lang="ar-SA" sz="2400" b="1" dirty="0"/>
              <a:t/>
            </a:r>
            <a:br>
              <a:rPr lang="ar-SA" sz="2400" b="1" dirty="0"/>
            </a:br>
            <a:r>
              <a:rPr lang="ar-SA" sz="2400" b="1" dirty="0"/>
              <a:t>شخصيته بالعديد من المزايا والصفات ولذا علينا ان نزوده بكل </a:t>
            </a:r>
            <a:br>
              <a:rPr lang="ar-SA" sz="2400" b="1" dirty="0"/>
            </a:br>
            <a:r>
              <a:rPr lang="ar-SA" sz="2400" b="1" dirty="0"/>
              <a:t/>
            </a:r>
            <a:br>
              <a:rPr lang="ar-SA" sz="2400" b="1" dirty="0"/>
            </a:br>
            <a:r>
              <a:rPr lang="ar-SA" sz="2400" b="1" dirty="0"/>
              <a:t>ما من شأنه ان يجيب اليه اللعب وليس بما يشجعه على </a:t>
            </a:r>
            <a:r>
              <a:rPr lang="ar-SA" sz="2400" b="1" dirty="0" err="1"/>
              <a:t>الهدودء</a:t>
            </a:r>
            <a:r>
              <a:rPr lang="ar-SA" sz="2400" b="1" dirty="0"/>
              <a:t> </a:t>
            </a:r>
            <a:br>
              <a:rPr lang="ar-SA" sz="2400" b="1" dirty="0"/>
            </a:br>
            <a:r>
              <a:rPr lang="ar-SA" sz="2400" b="1" dirty="0"/>
              <a:t/>
            </a:r>
            <a:br>
              <a:rPr lang="ar-SA" sz="2400" b="1" dirty="0"/>
            </a:br>
            <a:r>
              <a:rPr lang="ar-SA" sz="2400" b="1" dirty="0"/>
              <a:t>وقلة الحركة وان </a:t>
            </a:r>
            <a:r>
              <a:rPr lang="ar-SA" sz="2400" b="1" dirty="0" err="1"/>
              <a:t>نهيء</a:t>
            </a:r>
            <a:r>
              <a:rPr lang="ar-SA" sz="2400" b="1" dirty="0"/>
              <a:t> له الفرصة ليركض ويقفز ويتلق</a:t>
            </a:r>
          </a:p>
          <a:p>
            <a:pPr algn="justLow"/>
            <a:endParaRPr lang="ar-SA" sz="2400" b="1" dirty="0"/>
          </a:p>
          <a:p>
            <a:pPr algn="justLow"/>
            <a:r>
              <a:rPr lang="ar-SA" sz="2400" b="1" dirty="0"/>
              <a:t> فاللعب ام جوهري </a:t>
            </a:r>
            <a:r>
              <a:rPr lang="ar-SA" sz="2400" b="1" dirty="0" err="1"/>
              <a:t>بالنسية</a:t>
            </a:r>
            <a:r>
              <a:rPr lang="ar-SA" sz="2400" b="1" dirty="0"/>
              <a:t> اليه.</a:t>
            </a:r>
            <a:endParaRPr lang="en-US" sz="2400" b="1" dirty="0"/>
          </a:p>
        </p:txBody>
      </p:sp>
      <p:sp>
        <p:nvSpPr>
          <p:cNvPr id="4101" name="WordArt 5"/>
          <p:cNvSpPr>
            <a:spLocks noChangeArrowheads="1" noChangeShapeType="1" noTextEdit="1"/>
          </p:cNvSpPr>
          <p:nvPr/>
        </p:nvSpPr>
        <p:spPr bwMode="auto">
          <a:xfrm>
            <a:off x="3779838" y="692150"/>
            <a:ext cx="1771650" cy="658813"/>
          </a:xfrm>
          <a:prstGeom prst="rect">
            <a:avLst/>
          </a:prstGeom>
        </p:spPr>
        <p:txBody>
          <a:bodyPr spcFirstLastPara="1" wrap="none" fromWordArt="1">
            <a:prstTxWarp prst="textArchUp">
              <a:avLst>
                <a:gd name="adj" fmla="val 10723860"/>
              </a:avLst>
            </a:prstTxWarp>
          </a:bodyPr>
          <a:lstStyle/>
          <a:p>
            <a:pPr algn="ctr"/>
            <a:r>
              <a:rPr lang="ar-SA" sz="3600" kern="10">
                <a:ln w="9525">
                  <a:solidFill>
                    <a:srgbClr val="000000"/>
                  </a:solidFill>
                  <a:round/>
                  <a:headEnd/>
                  <a:tailEnd/>
                </a:ln>
                <a:solidFill>
                  <a:srgbClr val="000000"/>
                </a:solidFill>
                <a:latin typeface="Arial"/>
                <a:cs typeface="Arial"/>
              </a:rPr>
              <a:t>أهمية اللعب:</a:t>
            </a:r>
          </a:p>
        </p:txBody>
      </p:sp>
      <p:pic>
        <p:nvPicPr>
          <p:cNvPr id="4102" name="Picture 6"/>
          <p:cNvPicPr>
            <a:picLocks noChangeAspect="1" noChangeArrowheads="1"/>
          </p:cNvPicPr>
          <p:nvPr/>
        </p:nvPicPr>
        <p:blipFill>
          <a:blip r:embed="rId2" cstate="print"/>
          <a:srcRect/>
          <a:stretch>
            <a:fillRect/>
          </a:stretch>
        </p:blipFill>
        <p:spPr bwMode="auto">
          <a:xfrm>
            <a:off x="323850" y="4770438"/>
            <a:ext cx="2246313" cy="208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amond(in)">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amond(in)">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checkerboard(across)">
                                      <p:cBhvr>
                                        <p:cTn id="1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411413" y="2133600"/>
            <a:ext cx="5545137" cy="3743325"/>
          </a:xfrm>
          <a:prstGeom prst="rect">
            <a:avLst/>
          </a:prstGeom>
          <a:noFill/>
          <a:ln w="9525">
            <a:noFill/>
            <a:miter lim="800000"/>
            <a:headEnd/>
            <a:tailEnd/>
          </a:ln>
        </p:spPr>
        <p:txBody>
          <a:bodyPr>
            <a:spAutoFit/>
          </a:bodyPr>
          <a:lstStyle/>
          <a:p>
            <a:pPr marL="342900" indent="-342900"/>
            <a:r>
              <a:rPr lang="ar-SA" sz="2400"/>
              <a:t>هناك انواع عدة من اللعب يمكن تصنيفها بما يلي:</a:t>
            </a:r>
          </a:p>
          <a:p>
            <a:pPr marL="342900" indent="-342900"/>
            <a:endParaRPr lang="ar-SA" sz="2400"/>
          </a:p>
          <a:p>
            <a:pPr marL="342900" indent="-342900"/>
            <a:r>
              <a:rPr lang="ar-SA" sz="2400" b="1"/>
              <a:t>1.من حيث عدد المشتركين في اللعب هناك:</a:t>
            </a:r>
          </a:p>
          <a:p>
            <a:pPr marL="342900" indent="-342900"/>
            <a:r>
              <a:rPr lang="ar-SA" sz="2400"/>
              <a:t>1. 1 اللعب الانفرادي.</a:t>
            </a:r>
          </a:p>
          <a:p>
            <a:pPr marL="342900" indent="-342900">
              <a:buFontTx/>
              <a:buAutoNum type="arabicPeriod"/>
            </a:pPr>
            <a:r>
              <a:rPr lang="ar-SA" sz="2400"/>
              <a:t>2 اللعب الجماعي.</a:t>
            </a:r>
          </a:p>
          <a:p>
            <a:pPr marL="342900" indent="-342900"/>
            <a:endParaRPr lang="ar-SA" sz="2400"/>
          </a:p>
          <a:p>
            <a:pPr marL="342900" indent="-342900"/>
            <a:r>
              <a:rPr lang="ar-SA" sz="2400" b="1"/>
              <a:t>2. من حيث تنظيم اللعب والاشراف عليه هناك:</a:t>
            </a:r>
          </a:p>
          <a:p>
            <a:pPr marL="342900" indent="-342900"/>
            <a:r>
              <a:rPr lang="ar-SA" sz="2400"/>
              <a:t>2. 1 اللعب الحر التلقائي غير المنظم.</a:t>
            </a:r>
          </a:p>
          <a:p>
            <a:pPr marL="342900" indent="-342900"/>
            <a:r>
              <a:rPr lang="ar-SA" sz="2400"/>
              <a:t>2. 2 اللعب المنظم.</a:t>
            </a:r>
          </a:p>
          <a:p>
            <a:pPr marL="342900" indent="-342900"/>
            <a:endParaRPr lang="en-US" sz="2400"/>
          </a:p>
        </p:txBody>
      </p:sp>
      <p:sp>
        <p:nvSpPr>
          <p:cNvPr id="5125" name="WordArt 5"/>
          <p:cNvSpPr>
            <a:spLocks noChangeArrowheads="1" noChangeShapeType="1" noTextEdit="1"/>
          </p:cNvSpPr>
          <p:nvPr/>
        </p:nvSpPr>
        <p:spPr bwMode="auto">
          <a:xfrm rot="781025">
            <a:off x="3635375" y="0"/>
            <a:ext cx="1773238" cy="2027238"/>
          </a:xfrm>
          <a:prstGeom prst="rect">
            <a:avLst/>
          </a:prstGeom>
        </p:spPr>
        <p:txBody>
          <a:bodyPr wrap="none" fromWordArt="1">
            <a:prstTxWarp prst="textSlantUp">
              <a:avLst>
                <a:gd name="adj" fmla="val 55556"/>
              </a:avLst>
            </a:prstTxWarp>
          </a:bodyPr>
          <a:lstStyle/>
          <a:p>
            <a:pPr algn="ctr"/>
            <a:r>
              <a:rPr lang="ar-SA" sz="3600" kern="10">
                <a:ln w="9525">
                  <a:solidFill>
                    <a:srgbClr val="000000"/>
                  </a:solidFill>
                  <a:round/>
                  <a:headEnd/>
                  <a:tailEnd/>
                </a:ln>
                <a:solidFill>
                  <a:srgbClr val="000000"/>
                </a:solidFill>
                <a:latin typeface="Arial"/>
                <a:cs typeface="Arial"/>
              </a:rPr>
              <a:t>أنواع اللعب: </a:t>
            </a:r>
          </a:p>
        </p:txBody>
      </p:sp>
      <p:pic>
        <p:nvPicPr>
          <p:cNvPr id="5126" name="Picture 6"/>
          <p:cNvPicPr>
            <a:picLocks noChangeAspect="1" noChangeArrowheads="1"/>
          </p:cNvPicPr>
          <p:nvPr/>
        </p:nvPicPr>
        <p:blipFill>
          <a:blip r:embed="rId2" cstate="print"/>
          <a:srcRect/>
          <a:stretch>
            <a:fillRect/>
          </a:stretch>
        </p:blipFill>
        <p:spPr bwMode="auto">
          <a:xfrm>
            <a:off x="539750" y="2565400"/>
            <a:ext cx="2517775" cy="2738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amond(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heckerboard(across)">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checkerboard(across)">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851275" y="1557338"/>
            <a:ext cx="4897438" cy="3560762"/>
          </a:xfrm>
          <a:prstGeom prst="rect">
            <a:avLst/>
          </a:prstGeom>
          <a:noFill/>
          <a:ln w="9525">
            <a:noFill/>
            <a:miter lim="800000"/>
            <a:headEnd/>
            <a:tailEnd/>
          </a:ln>
        </p:spPr>
        <p:txBody>
          <a:bodyPr>
            <a:spAutoFit/>
          </a:bodyPr>
          <a:lstStyle/>
          <a:p>
            <a:r>
              <a:rPr lang="ar-SA" sz="2400" b="1"/>
              <a:t>3. من حيث نوعية اللعب وطبيعته هناك:</a:t>
            </a:r>
          </a:p>
          <a:p>
            <a:r>
              <a:rPr lang="ar-SA" sz="2400"/>
              <a:t>3. 1 اللعب النشيط.</a:t>
            </a:r>
          </a:p>
          <a:p>
            <a:r>
              <a:rPr lang="ar-SA" sz="2400"/>
              <a:t>3. 2 اللعب الهادي.</a:t>
            </a:r>
          </a:p>
          <a:p>
            <a:r>
              <a:rPr lang="ar-SA" sz="2400"/>
              <a:t>3. 3 اللعب الذي يساعد على تنسيق الحركات، </a:t>
            </a:r>
          </a:p>
          <a:p>
            <a:r>
              <a:rPr lang="ar-SA" sz="2400"/>
              <a:t>نمو العضلات.</a:t>
            </a:r>
          </a:p>
          <a:p>
            <a:r>
              <a:rPr lang="ar-SA" sz="2400"/>
              <a:t>3. 4 اللعب الذي تغلب عليه الصفة العقلية.</a:t>
            </a:r>
          </a:p>
          <a:p>
            <a:r>
              <a:rPr lang="ar-SA" sz="2400"/>
              <a:t>وقد يكون اللعب واحدًا من الانواع سالفة الذكر،</a:t>
            </a:r>
          </a:p>
          <a:p>
            <a:r>
              <a:rPr lang="ar-SA" sz="2400"/>
              <a:t> او مركبا من نوعين او اكثر.</a:t>
            </a:r>
            <a:endParaRPr lang="en-US" sz="2400"/>
          </a:p>
          <a:p>
            <a:pPr>
              <a:spcBef>
                <a:spcPct val="50000"/>
              </a:spcBef>
            </a:pPr>
            <a:endParaRPr lang="en-US" sz="2400"/>
          </a:p>
        </p:txBody>
      </p:sp>
      <p:pic>
        <p:nvPicPr>
          <p:cNvPr id="6149" name="Picture 5"/>
          <p:cNvPicPr>
            <a:picLocks noChangeAspect="1" noChangeArrowheads="1"/>
          </p:cNvPicPr>
          <p:nvPr/>
        </p:nvPicPr>
        <p:blipFill>
          <a:blip r:embed="rId2" cstate="print"/>
          <a:srcRect/>
          <a:stretch>
            <a:fillRect/>
          </a:stretch>
        </p:blipFill>
        <p:spPr bwMode="auto">
          <a:xfrm flipH="1">
            <a:off x="395288" y="1484313"/>
            <a:ext cx="3398837" cy="4392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checkerboard(across)">
                                      <p:cBhvr>
                                        <p:cTn id="1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body" sz="half" idx="1"/>
          </p:nvPr>
        </p:nvSpPr>
        <p:spPr>
          <a:xfrm>
            <a:off x="457200" y="1600200"/>
            <a:ext cx="8147050" cy="4997450"/>
          </a:xfrm>
        </p:spPr>
        <p:txBody>
          <a:bodyPr>
            <a:normAutofit lnSpcReduction="10000"/>
          </a:bodyPr>
          <a:lstStyle/>
          <a:p>
            <a:pPr eaLnBrk="1" hangingPunct="1">
              <a:buFontTx/>
              <a:buNone/>
            </a:pPr>
            <a:r>
              <a:rPr lang="ar-SA" sz="2400" b="1" smtClean="0"/>
              <a:t>للعب فوائد كبيرة للاطفال والكبار على حد سواء ويمكنه اجمالها بما يلي:</a:t>
            </a:r>
          </a:p>
          <a:p>
            <a:pPr eaLnBrk="1" hangingPunct="1"/>
            <a:r>
              <a:rPr lang="ar-SA" sz="2800" smtClean="0"/>
              <a:t>ينفس عن التوتر الجسمي الانفعالي عند الطفل واللاعب.</a:t>
            </a:r>
          </a:p>
          <a:p>
            <a:pPr eaLnBrk="1" hangingPunct="1"/>
            <a:r>
              <a:rPr lang="ar-SA" sz="2800" smtClean="0"/>
              <a:t>يدخل الخصوبة والتنوع في حياة الطفل.</a:t>
            </a:r>
          </a:p>
          <a:p>
            <a:pPr eaLnBrk="1" hangingPunct="1"/>
            <a:r>
              <a:rPr lang="ar-SA" sz="2800" smtClean="0"/>
              <a:t>يعلم الطفل أشياء جديدة عن نفسه وعن العالم حوله.</a:t>
            </a:r>
          </a:p>
          <a:p>
            <a:pPr eaLnBrk="1" hangingPunct="1"/>
            <a:r>
              <a:rPr lang="ar-SA" sz="2800" smtClean="0"/>
              <a:t>يتيح الفرصة للطفل ان يعبر عن حاجاته التي لا يعبر عنها التعبير الكافي في حياته الواقعية.</a:t>
            </a:r>
          </a:p>
          <a:p>
            <a:pPr eaLnBrk="1" hangingPunct="1"/>
            <a:r>
              <a:rPr lang="ar-SA" sz="2800" smtClean="0"/>
              <a:t>يعطي للطفل الفرصة لاستخدام حواسه وعقله وزيادة القدرة على الفهم.</a:t>
            </a:r>
          </a:p>
          <a:p>
            <a:pPr eaLnBrk="1" hangingPunct="1"/>
            <a:r>
              <a:rPr lang="ar-SA" sz="2800" smtClean="0"/>
              <a:t>يوفر للطفل فرصة التعبير وهي حاجة اساسية عند الانسان، فلا بد في الحياة من تغيير لكل لا تصبح الحياة ممله.</a:t>
            </a:r>
            <a:endParaRPr lang="en-US" sz="2800" smtClean="0"/>
          </a:p>
          <a:p>
            <a:pPr eaLnBrk="1" hangingPunct="1"/>
            <a:endParaRPr lang="en-US" sz="2800" smtClean="0"/>
          </a:p>
        </p:txBody>
      </p:sp>
      <p:pic>
        <p:nvPicPr>
          <p:cNvPr id="7178" name="Picture 10"/>
          <p:cNvPicPr>
            <a:picLocks noGrp="1" noChangeAspect="1" noChangeArrowheads="1"/>
          </p:cNvPicPr>
          <p:nvPr>
            <p:ph sz="half" idx="2"/>
          </p:nvPr>
        </p:nvPicPr>
        <p:blipFill>
          <a:blip r:embed="rId2" cstate="print"/>
          <a:srcRect/>
          <a:stretch>
            <a:fillRect/>
          </a:stretch>
        </p:blipFill>
        <p:spPr>
          <a:xfrm>
            <a:off x="250825" y="549275"/>
            <a:ext cx="2011363" cy="1725613"/>
          </a:xfrm>
          <a:noFill/>
        </p:spPr>
      </p:pic>
      <p:sp>
        <p:nvSpPr>
          <p:cNvPr id="7174" name="WordArt 6"/>
          <p:cNvSpPr>
            <a:spLocks noChangeArrowheads="1" noChangeShapeType="1" noTextEdit="1"/>
          </p:cNvSpPr>
          <p:nvPr/>
        </p:nvSpPr>
        <p:spPr bwMode="auto">
          <a:xfrm>
            <a:off x="3924300" y="476250"/>
            <a:ext cx="1663700" cy="658813"/>
          </a:xfrm>
          <a:prstGeom prst="rect">
            <a:avLst/>
          </a:prstGeom>
        </p:spPr>
        <p:txBody>
          <a:bodyPr wrap="none" fromWordArt="1">
            <a:prstTxWarp prst="textSlantUp">
              <a:avLst>
                <a:gd name="adj" fmla="val 4366"/>
              </a:avLst>
            </a:prstTxWarp>
          </a:bodyPr>
          <a:lstStyle/>
          <a:p>
            <a:pPr algn="ctr"/>
            <a:r>
              <a:rPr lang="ar-SA" sz="3600" kern="10">
                <a:ln w="9525">
                  <a:solidFill>
                    <a:srgbClr val="000000"/>
                  </a:solidFill>
                  <a:round/>
                  <a:headEnd/>
                  <a:tailEnd/>
                </a:ln>
                <a:solidFill>
                  <a:srgbClr val="000000"/>
                </a:solidFill>
                <a:latin typeface="Arial"/>
                <a:cs typeface="Arial"/>
              </a:rPr>
              <a:t>فوائد اللعب: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additive="base">
                                        <p:cTn id="13" dur="500" fill="hold"/>
                                        <p:tgtEl>
                                          <p:spTgt spid="7178"/>
                                        </p:tgtEl>
                                        <p:attrNameLst>
                                          <p:attrName>ppt_x</p:attrName>
                                        </p:attrNameLst>
                                      </p:cBhvr>
                                      <p:tavLst>
                                        <p:tav tm="0">
                                          <p:val>
                                            <p:strVal val="#ppt_x"/>
                                          </p:val>
                                        </p:tav>
                                        <p:tav tm="100000">
                                          <p:val>
                                            <p:strVal val="#ppt_x"/>
                                          </p:val>
                                        </p:tav>
                                      </p:tavLst>
                                    </p:anim>
                                    <p:anim calcmode="lin" valueType="num">
                                      <p:cBhvr additive="base">
                                        <p:cTn id="14"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173">
                                            <p:txEl>
                                              <p:pRg st="0" end="0"/>
                                            </p:txEl>
                                          </p:spTgt>
                                        </p:tgtEl>
                                        <p:attrNameLst>
                                          <p:attrName>style.visibility</p:attrName>
                                        </p:attrNameLst>
                                      </p:cBhvr>
                                      <p:to>
                                        <p:strVal val="visible"/>
                                      </p:to>
                                    </p:set>
                                    <p:anim calcmode="lin" valueType="num">
                                      <p:cBhvr>
                                        <p:cTn id="19" dur="1000" fill="hold"/>
                                        <p:tgtEl>
                                          <p:spTgt spid="717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717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17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173">
                                            <p:txEl>
                                              <p:pRg st="1" end="1"/>
                                            </p:txEl>
                                          </p:spTgt>
                                        </p:tgtEl>
                                        <p:attrNameLst>
                                          <p:attrName>style.visibility</p:attrName>
                                        </p:attrNameLst>
                                      </p:cBhvr>
                                      <p:to>
                                        <p:strVal val="visible"/>
                                      </p:to>
                                    </p:set>
                                    <p:anim calcmode="lin" valueType="num">
                                      <p:cBhvr>
                                        <p:cTn id="26" dur="1000" fill="hold"/>
                                        <p:tgtEl>
                                          <p:spTgt spid="717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717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717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173">
                                            <p:txEl>
                                              <p:pRg st="2" end="2"/>
                                            </p:txEl>
                                          </p:spTgt>
                                        </p:tgtEl>
                                        <p:attrNameLst>
                                          <p:attrName>style.visibility</p:attrName>
                                        </p:attrNameLst>
                                      </p:cBhvr>
                                      <p:to>
                                        <p:strVal val="visible"/>
                                      </p:to>
                                    </p:set>
                                    <p:anim calcmode="lin" valueType="num">
                                      <p:cBhvr>
                                        <p:cTn id="33" dur="1000" fill="hold"/>
                                        <p:tgtEl>
                                          <p:spTgt spid="7173">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717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717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173">
                                            <p:txEl>
                                              <p:pRg st="3" end="3"/>
                                            </p:txEl>
                                          </p:spTgt>
                                        </p:tgtEl>
                                        <p:attrNameLst>
                                          <p:attrName>style.visibility</p:attrName>
                                        </p:attrNameLst>
                                      </p:cBhvr>
                                      <p:to>
                                        <p:strVal val="visible"/>
                                      </p:to>
                                    </p:set>
                                    <p:anim calcmode="lin" valueType="num">
                                      <p:cBhvr>
                                        <p:cTn id="40" dur="1000" fill="hold"/>
                                        <p:tgtEl>
                                          <p:spTgt spid="7173">
                                            <p:txEl>
                                              <p:pRg st="3" end="3"/>
                                            </p:txEl>
                                          </p:spTgt>
                                        </p:tgtEl>
                                        <p:attrNameLst>
                                          <p:attrName>ppt_w</p:attrName>
                                        </p:attrNameLst>
                                      </p:cBhvr>
                                      <p:tavLst>
                                        <p:tav tm="0">
                                          <p:val>
                                            <p:strVal val="#ppt_w*0.70"/>
                                          </p:val>
                                        </p:tav>
                                        <p:tav tm="100000">
                                          <p:val>
                                            <p:strVal val="#ppt_w"/>
                                          </p:val>
                                        </p:tav>
                                      </p:tavLst>
                                    </p:anim>
                                    <p:anim calcmode="lin" valueType="num">
                                      <p:cBhvr>
                                        <p:cTn id="41" dur="1000" fill="hold"/>
                                        <p:tgtEl>
                                          <p:spTgt spid="717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717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173">
                                            <p:txEl>
                                              <p:pRg st="4" end="4"/>
                                            </p:txEl>
                                          </p:spTgt>
                                        </p:tgtEl>
                                        <p:attrNameLst>
                                          <p:attrName>style.visibility</p:attrName>
                                        </p:attrNameLst>
                                      </p:cBhvr>
                                      <p:to>
                                        <p:strVal val="visible"/>
                                      </p:to>
                                    </p:set>
                                    <p:anim calcmode="lin" valueType="num">
                                      <p:cBhvr>
                                        <p:cTn id="47" dur="1000" fill="hold"/>
                                        <p:tgtEl>
                                          <p:spTgt spid="7173">
                                            <p:txEl>
                                              <p:pRg st="4" end="4"/>
                                            </p:txEl>
                                          </p:spTgt>
                                        </p:tgtEl>
                                        <p:attrNameLst>
                                          <p:attrName>ppt_w</p:attrName>
                                        </p:attrNameLst>
                                      </p:cBhvr>
                                      <p:tavLst>
                                        <p:tav tm="0">
                                          <p:val>
                                            <p:strVal val="#ppt_w*0.70"/>
                                          </p:val>
                                        </p:tav>
                                        <p:tav tm="100000">
                                          <p:val>
                                            <p:strVal val="#ppt_w"/>
                                          </p:val>
                                        </p:tav>
                                      </p:tavLst>
                                    </p:anim>
                                    <p:anim calcmode="lin" valueType="num">
                                      <p:cBhvr>
                                        <p:cTn id="48" dur="1000" fill="hold"/>
                                        <p:tgtEl>
                                          <p:spTgt spid="7173">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717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7173">
                                            <p:txEl>
                                              <p:pRg st="5" end="5"/>
                                            </p:txEl>
                                          </p:spTgt>
                                        </p:tgtEl>
                                        <p:attrNameLst>
                                          <p:attrName>style.visibility</p:attrName>
                                        </p:attrNameLst>
                                      </p:cBhvr>
                                      <p:to>
                                        <p:strVal val="visible"/>
                                      </p:to>
                                    </p:set>
                                    <p:anim calcmode="lin" valueType="num">
                                      <p:cBhvr>
                                        <p:cTn id="54" dur="1000" fill="hold"/>
                                        <p:tgtEl>
                                          <p:spTgt spid="7173">
                                            <p:txEl>
                                              <p:pRg st="5" end="5"/>
                                            </p:txEl>
                                          </p:spTgt>
                                        </p:tgtEl>
                                        <p:attrNameLst>
                                          <p:attrName>ppt_w</p:attrName>
                                        </p:attrNameLst>
                                      </p:cBhvr>
                                      <p:tavLst>
                                        <p:tav tm="0">
                                          <p:val>
                                            <p:strVal val="#ppt_w*0.70"/>
                                          </p:val>
                                        </p:tav>
                                        <p:tav tm="100000">
                                          <p:val>
                                            <p:strVal val="#ppt_w"/>
                                          </p:val>
                                        </p:tav>
                                      </p:tavLst>
                                    </p:anim>
                                    <p:anim calcmode="lin" valueType="num">
                                      <p:cBhvr>
                                        <p:cTn id="55" dur="1000" fill="hold"/>
                                        <p:tgtEl>
                                          <p:spTgt spid="7173">
                                            <p:txEl>
                                              <p:pRg st="5" end="5"/>
                                            </p:txEl>
                                          </p:spTgt>
                                        </p:tgtEl>
                                        <p:attrNameLst>
                                          <p:attrName>ppt_h</p:attrName>
                                        </p:attrNameLst>
                                      </p:cBhvr>
                                      <p:tavLst>
                                        <p:tav tm="0">
                                          <p:val>
                                            <p:strVal val="#ppt_h"/>
                                          </p:val>
                                        </p:tav>
                                        <p:tav tm="100000">
                                          <p:val>
                                            <p:strVal val="#ppt_h"/>
                                          </p:val>
                                        </p:tav>
                                      </p:tavLst>
                                    </p:anim>
                                    <p:animEffect transition="in" filter="fade">
                                      <p:cBhvr>
                                        <p:cTn id="56" dur="1000"/>
                                        <p:tgtEl>
                                          <p:spTgt spid="717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7173">
                                            <p:txEl>
                                              <p:pRg st="6" end="6"/>
                                            </p:txEl>
                                          </p:spTgt>
                                        </p:tgtEl>
                                        <p:attrNameLst>
                                          <p:attrName>style.visibility</p:attrName>
                                        </p:attrNameLst>
                                      </p:cBhvr>
                                      <p:to>
                                        <p:strVal val="visible"/>
                                      </p:to>
                                    </p:set>
                                    <p:anim calcmode="lin" valueType="num">
                                      <p:cBhvr>
                                        <p:cTn id="61" dur="1000" fill="hold"/>
                                        <p:tgtEl>
                                          <p:spTgt spid="7173">
                                            <p:txEl>
                                              <p:pRg st="6" end="6"/>
                                            </p:txEl>
                                          </p:spTgt>
                                        </p:tgtEl>
                                        <p:attrNameLst>
                                          <p:attrName>ppt_w</p:attrName>
                                        </p:attrNameLst>
                                      </p:cBhvr>
                                      <p:tavLst>
                                        <p:tav tm="0">
                                          <p:val>
                                            <p:strVal val="#ppt_w*0.70"/>
                                          </p:val>
                                        </p:tav>
                                        <p:tav tm="100000">
                                          <p:val>
                                            <p:strVal val="#ppt_w"/>
                                          </p:val>
                                        </p:tav>
                                      </p:tavLst>
                                    </p:anim>
                                    <p:anim calcmode="lin" valueType="num">
                                      <p:cBhvr>
                                        <p:cTn id="62" dur="1000" fill="hold"/>
                                        <p:tgtEl>
                                          <p:spTgt spid="7173">
                                            <p:txEl>
                                              <p:pRg st="6" end="6"/>
                                            </p:txEl>
                                          </p:spTgt>
                                        </p:tgtEl>
                                        <p:attrNameLst>
                                          <p:attrName>ppt_h</p:attrName>
                                        </p:attrNameLst>
                                      </p:cBhvr>
                                      <p:tavLst>
                                        <p:tav tm="0">
                                          <p:val>
                                            <p:strVal val="#ppt_h"/>
                                          </p:val>
                                        </p:tav>
                                        <p:tav tm="100000">
                                          <p:val>
                                            <p:strVal val="#ppt_h"/>
                                          </p:val>
                                        </p:tav>
                                      </p:tavLst>
                                    </p:anim>
                                    <p:animEffect transition="in" filter="fade">
                                      <p:cBhvr>
                                        <p:cTn id="63" dur="1000"/>
                                        <p:tgtEl>
                                          <p:spTgt spid="71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763713" y="2133600"/>
            <a:ext cx="6842125" cy="3503613"/>
          </a:xfrm>
          <a:prstGeom prst="rect">
            <a:avLst/>
          </a:prstGeom>
          <a:noFill/>
          <a:ln w="9525">
            <a:noFill/>
            <a:miter lim="800000"/>
            <a:headEnd/>
            <a:tailEnd/>
          </a:ln>
        </p:spPr>
        <p:txBody>
          <a:bodyPr>
            <a:spAutoFit/>
          </a:bodyPr>
          <a:lstStyle/>
          <a:p>
            <a:pPr marL="342900" indent="-342900">
              <a:buFontTx/>
              <a:buChar char="•"/>
            </a:pPr>
            <a:r>
              <a:rPr lang="ar-SA" sz="3200"/>
              <a:t> اللعب عملية نمو.</a:t>
            </a:r>
          </a:p>
          <a:p>
            <a:pPr marL="342900" indent="-342900"/>
            <a:endParaRPr lang="ar-SA" sz="3200"/>
          </a:p>
          <a:p>
            <a:pPr marL="342900" indent="-342900">
              <a:buFontTx/>
              <a:buChar char="•"/>
            </a:pPr>
            <a:r>
              <a:rPr lang="ar-SA" sz="3200"/>
              <a:t> تناقض انشطة اللعب كما مع تطور نمو الطفل.</a:t>
            </a:r>
          </a:p>
          <a:p>
            <a:pPr marL="342900" indent="-342900"/>
            <a:endParaRPr lang="ar-SA" sz="3200"/>
          </a:p>
          <a:p>
            <a:pPr marL="342900" indent="-342900">
              <a:buFontTx/>
              <a:buChar char="•"/>
            </a:pPr>
            <a:r>
              <a:rPr lang="ar-SA" sz="3200"/>
              <a:t> تتزايد انشطة اللعب كما مع تطور الطفل.</a:t>
            </a:r>
          </a:p>
          <a:p>
            <a:pPr marL="342900" indent="-342900"/>
            <a:endParaRPr lang="ar-SA" sz="3200"/>
          </a:p>
          <a:p>
            <a:pPr marL="342900" indent="-342900">
              <a:buFontTx/>
              <a:buChar char="•"/>
            </a:pPr>
            <a:r>
              <a:rPr lang="ar-SA" sz="3200"/>
              <a:t> اللعب في الطفولة نشاط تلقائي.</a:t>
            </a:r>
            <a:endParaRPr lang="en-US" sz="3200"/>
          </a:p>
        </p:txBody>
      </p:sp>
      <p:sp>
        <p:nvSpPr>
          <p:cNvPr id="12293" name="WordArt 5"/>
          <p:cNvSpPr>
            <a:spLocks noChangeArrowheads="1" noChangeShapeType="1" noTextEdit="1"/>
          </p:cNvSpPr>
          <p:nvPr/>
        </p:nvSpPr>
        <p:spPr bwMode="auto">
          <a:xfrm>
            <a:off x="2411413" y="549275"/>
            <a:ext cx="3990975" cy="1314450"/>
          </a:xfrm>
          <a:prstGeom prst="rect">
            <a:avLst/>
          </a:prstGeom>
        </p:spPr>
        <p:txBody>
          <a:bodyPr wrap="none" fromWordArt="1">
            <a:prstTxWarp prst="textDoubleWave1">
              <a:avLst>
                <a:gd name="adj1" fmla="val 6500"/>
                <a:gd name="adj2" fmla="val 0"/>
              </a:avLst>
            </a:prstTxWarp>
          </a:bodyPr>
          <a:lstStyle/>
          <a:p>
            <a:pPr algn="ctr"/>
            <a:r>
              <a:rPr lang="ar-SA" sz="3600"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خصائص لعب الأطفال:</a:t>
            </a:r>
          </a:p>
        </p:txBody>
      </p:sp>
      <p:pic>
        <p:nvPicPr>
          <p:cNvPr id="12294" name="Picture 6"/>
          <p:cNvPicPr>
            <a:picLocks noChangeAspect="1" noChangeArrowheads="1"/>
          </p:cNvPicPr>
          <p:nvPr/>
        </p:nvPicPr>
        <p:blipFill>
          <a:blip r:embed="rId2" cstate="print"/>
          <a:srcRect/>
          <a:stretch>
            <a:fillRect/>
          </a:stretch>
        </p:blipFill>
        <p:spPr bwMode="auto">
          <a:xfrm>
            <a:off x="0" y="4221163"/>
            <a:ext cx="3252788" cy="2284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1000" fill="hold"/>
                                        <p:tgtEl>
                                          <p:spTgt spid="12292"/>
                                        </p:tgtEl>
                                        <p:attrNameLst>
                                          <p:attrName>ppt_w</p:attrName>
                                        </p:attrNameLst>
                                      </p:cBhvr>
                                      <p:tavLst>
                                        <p:tav tm="0">
                                          <p:val>
                                            <p:strVal val="#ppt_w*0.70"/>
                                          </p:val>
                                        </p:tav>
                                        <p:tav tm="100000">
                                          <p:val>
                                            <p:strVal val="#ppt_w"/>
                                          </p:val>
                                        </p:tav>
                                      </p:tavLst>
                                    </p:anim>
                                    <p:anim calcmode="lin" valueType="num">
                                      <p:cBhvr>
                                        <p:cTn id="13" dur="1000" fill="hold"/>
                                        <p:tgtEl>
                                          <p:spTgt spid="12292"/>
                                        </p:tgtEl>
                                        <p:attrNameLst>
                                          <p:attrName>ppt_h</p:attrName>
                                        </p:attrNameLst>
                                      </p:cBhvr>
                                      <p:tavLst>
                                        <p:tav tm="0">
                                          <p:val>
                                            <p:strVal val="#ppt_h"/>
                                          </p:val>
                                        </p:tav>
                                        <p:tav tm="100000">
                                          <p:val>
                                            <p:strVal val="#ppt_h"/>
                                          </p:val>
                                        </p:tav>
                                      </p:tavLst>
                                    </p:anim>
                                    <p:animEffect transition="in" filter="fade">
                                      <p:cBhvr>
                                        <p:cTn id="14" dur="1000"/>
                                        <p:tgtEl>
                                          <p:spTgt spid="1229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blinds(horizontal)">
                                      <p:cBhvr>
                                        <p:cTn id="19"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250</TotalTime>
  <Words>432</Words>
  <Application>Microsoft Office PowerPoint</Application>
  <PresentationFormat>On-screen Show (4:3)</PresentationFormat>
  <Paragraphs>53</Paragraphs>
  <Slides>10</Slides>
  <Notes>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Century Gothic</vt:lpstr>
      <vt:lpstr>Times New Roman</vt:lpstr>
      <vt:lpstr>Wingdings</vt:lpstr>
      <vt:lpstr>Wingdings 3</vt:lpstr>
      <vt:lpstr>Ion Boardroom</vt:lpstr>
      <vt:lpstr>1_Ion Boardroom</vt:lpstr>
      <vt:lpstr>أهمية اللعب عند الأطفال</vt:lpstr>
      <vt:lpstr>المواضيع المعروضة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أهمية اللعب عند الأطفال</dc:title>
  <dc:creator>User</dc:creator>
  <cp:lastModifiedBy>Eman Al-Raddadi</cp:lastModifiedBy>
  <cp:revision>20</cp:revision>
  <dcterms:created xsi:type="dcterms:W3CDTF">2013-11-10T14:47:29Z</dcterms:created>
  <dcterms:modified xsi:type="dcterms:W3CDTF">2016-03-27T22:28:57Z</dcterms:modified>
</cp:coreProperties>
</file>