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 id="2147483786" r:id="rId2"/>
  </p:sldMasterIdLst>
  <p:notesMasterIdLst>
    <p:notesMasterId r:id="rId13"/>
  </p:notesMasterIdLst>
  <p:handoutMasterIdLst>
    <p:handoutMasterId r:id="rId14"/>
  </p:handoutMasterIdLst>
  <p:sldIdLst>
    <p:sldId id="256" r:id="rId3"/>
    <p:sldId id="265" r:id="rId4"/>
    <p:sldId id="266" r:id="rId5"/>
    <p:sldId id="257" r:id="rId6"/>
    <p:sldId id="258" r:id="rId7"/>
    <p:sldId id="259" r:id="rId8"/>
    <p:sldId id="260" r:id="rId9"/>
    <p:sldId id="261" r:id="rId10"/>
    <p:sldId id="263" r:id="rId11"/>
    <p:sldId id="264"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6" d="100"/>
          <a:sy n="66" d="100"/>
        </p:scale>
        <p:origin x="150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8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254C21-EFBA-41D9-91F2-57C6B0703B8A}" type="datetimeFigureOut">
              <a:rPr lang="en-US" smtClean="0"/>
              <a:t>3/28/2016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150B75-A050-433F-8BBA-A6536D791B3E}" type="slidenum">
              <a:rPr lang="en-US" smtClean="0"/>
              <a:t>‹#›</a:t>
            </a:fld>
            <a:endParaRPr lang="en-US"/>
          </a:p>
        </p:txBody>
      </p:sp>
    </p:spTree>
    <p:extLst>
      <p:ext uri="{BB962C8B-B14F-4D97-AF65-F5344CB8AC3E}">
        <p14:creationId xmlns:p14="http://schemas.microsoft.com/office/powerpoint/2010/main" val="4255182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C905D7-537E-48C0-8A49-ABF0EA7DAB23}" type="datetimeFigureOut">
              <a:rPr lang="ar-SA" smtClean="0"/>
              <a:pPr/>
              <a:t>19/06/1437</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FC2D3F1-068F-4E6B-9C98-F471946FFC83}" type="slidenum">
              <a:rPr lang="ar-SA" smtClean="0"/>
              <a:pPr/>
              <a:t>‹#›</a:t>
            </a:fld>
            <a:endParaRPr lang="ar-SA"/>
          </a:p>
        </p:txBody>
      </p:sp>
    </p:spTree>
    <p:extLst>
      <p:ext uri="{BB962C8B-B14F-4D97-AF65-F5344CB8AC3E}">
        <p14:creationId xmlns:p14="http://schemas.microsoft.com/office/powerpoint/2010/main" val="42254878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ar-SA" dirty="0" smtClean="0"/>
              <a:t>العرض</a:t>
            </a:r>
            <a:r>
              <a:rPr lang="ar-SA" baseline="0" dirty="0" smtClean="0"/>
              <a:t> منقول من موقع </a:t>
            </a:r>
            <a:r>
              <a:rPr lang="ar-SA" baseline="0" dirty="0" err="1" smtClean="0"/>
              <a:t>البوربوينت</a:t>
            </a:r>
            <a:endParaRPr lang="ar-SA" dirty="0"/>
          </a:p>
        </p:txBody>
      </p:sp>
      <p:sp>
        <p:nvSpPr>
          <p:cNvPr id="4" name="Slide Number Placeholder 3"/>
          <p:cNvSpPr>
            <a:spLocks noGrp="1"/>
          </p:cNvSpPr>
          <p:nvPr>
            <p:ph type="sldNum" sz="quarter" idx="10"/>
          </p:nvPr>
        </p:nvSpPr>
        <p:spPr/>
        <p:txBody>
          <a:bodyPr/>
          <a:lstStyle/>
          <a:p>
            <a:fld id="{5FC2D3F1-068F-4E6B-9C98-F471946FFC83}" type="slidenum">
              <a:rPr lang="ar-SA" smtClean="0"/>
              <a:pPr/>
              <a:t>1</a:t>
            </a:fld>
            <a:endParaRPr lang="ar-SA"/>
          </a:p>
        </p:txBody>
      </p:sp>
    </p:spTree>
    <p:extLst>
      <p:ext uri="{BB962C8B-B14F-4D97-AF65-F5344CB8AC3E}">
        <p14:creationId xmlns:p14="http://schemas.microsoft.com/office/powerpoint/2010/main" val="1332425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dirty="0"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ar-SA"/>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20303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26874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859568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239817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889874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531851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11865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a:xfrm>
            <a:off x="516133" y="6387910"/>
            <a:ext cx="3859795" cy="228660"/>
          </a:xfrm>
        </p:spPr>
        <p:txBody>
          <a:bodyPr/>
          <a:lstStyle/>
          <a:p>
            <a:endParaRPr lang="ar-SA"/>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068095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a:xfrm>
            <a:off x="538546" y="6365498"/>
            <a:ext cx="3859795" cy="228660"/>
          </a:xfrm>
        </p:spPr>
        <p:txBody>
          <a:bodyPr/>
          <a:lstStyle/>
          <a:p>
            <a:endParaRPr lang="ar-SA"/>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571437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sz="half" idx="1"/>
          </p:nvPr>
        </p:nvSpPr>
        <p:spPr>
          <a:xfrm>
            <a:off x="457200" y="1600200"/>
            <a:ext cx="4038600" cy="4525963"/>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03FA52-A6EA-4436-AB31-F4A817CDDC0A}" type="slidenum">
              <a:rPr lang="ar-SA"/>
              <a:pPr>
                <a:defRPr/>
              </a:pPr>
              <a:t>‹#›</a:t>
            </a:fld>
            <a:endParaRPr lang="en-US"/>
          </a:p>
        </p:txBody>
      </p:sp>
    </p:spTree>
    <p:extLst>
      <p:ext uri="{BB962C8B-B14F-4D97-AF65-F5344CB8AC3E}">
        <p14:creationId xmlns:p14="http://schemas.microsoft.com/office/powerpoint/2010/main" val="3728282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0" y="0"/>
            <a:ext cx="9144000" cy="6860799"/>
            <a:chOff x="0" y="0"/>
            <a:chExt cx="9144000" cy="6860799"/>
          </a:xfrm>
        </p:grpSpPr>
        <p:sp>
          <p:nvSpPr>
            <p:cNvPr id="8" name="Rectangle 7"/>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1" y="2222623"/>
            <a:ext cx="5917679" cy="2554983"/>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bwMode="gray">
          <a:xfrm>
            <a:off x="866441" y="4777380"/>
            <a:ext cx="5917679"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76937" y="1828799"/>
            <a:ext cx="990599" cy="228659"/>
          </a:xfrm>
        </p:spPr>
        <p:txBody>
          <a:bodyPr/>
          <a:lstStyle>
            <a:lvl1pPr algn="l">
              <a:defRPr b="0" i="0">
                <a:solidFill>
                  <a:schemeClr val="bg1"/>
                </a:solidFill>
              </a:defRPr>
            </a:lvl1p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bwMode="gray">
          <a:xfrm rot="5400000">
            <a:off x="6236210" y="3264407"/>
            <a:ext cx="3859795" cy="228659"/>
          </a:xfrm>
        </p:spPr>
        <p:txBody>
          <a:bodyPr/>
          <a:lstStyle>
            <a:lvl1pPr>
              <a:defRPr b="0" i="0">
                <a:solidFill>
                  <a:schemeClr val="bg1"/>
                </a:solidFill>
              </a:defRPr>
            </a:lvl1pPr>
          </a:lstStyle>
          <a:p>
            <a:endParaRPr lang="ar-SA"/>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 name="Slide Number Placeholder 5"/>
          <p:cNvSpPr>
            <a:spLocks noGrp="1"/>
          </p:cNvSpPr>
          <p:nvPr>
            <p:ph type="sldNum" sz="quarter" idx="4"/>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4161977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147006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9" name="Slide Number Placeholder 5"/>
          <p:cNvSpPr>
            <a:spLocks noGrp="1"/>
          </p:cNvSpPr>
          <p:nvPr>
            <p:ph type="sldNum" sz="quarter" idx="4"/>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089827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6" name="Group 5"/>
          <p:cNvGrpSpPr/>
          <p:nvPr/>
        </p:nvGrpSpPr>
        <p:grpSpPr>
          <a:xfrm>
            <a:off x="0" y="0"/>
            <a:ext cx="9144000" cy="6860799"/>
            <a:chOff x="0" y="0"/>
            <a:chExt cx="9144000" cy="6860799"/>
          </a:xfrm>
        </p:grpSpPr>
        <p:sp>
          <p:nvSpPr>
            <p:cNvPr id="12" name="Rectangle 11"/>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9"/>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9" name="Rectangle 8"/>
            <p:cNvSpPr/>
            <p:nvPr/>
          </p:nvSpPr>
          <p:spPr bwMode="gray">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2257588"/>
            <a:ext cx="3101765" cy="3020343"/>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7"/>
            <a:ext cx="3054653" cy="302034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15" name="Rectangle 14"/>
          <p:cNvSpPr/>
          <p:nvPr/>
        </p:nvSpPr>
        <p:spPr>
          <a:xfrm>
            <a:off x="7738039" y="7605"/>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5"/>
          <p:cNvSpPr>
            <a:spLocks noGrp="1"/>
          </p:cNvSpPr>
          <p:nvPr>
            <p:ph type="sldNum" sz="quarter" idx="4"/>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906726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199"/>
            <a:ext cx="3636980" cy="353060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0" y="2489199"/>
            <a:ext cx="3636981" cy="35306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8" name="Slide Number Placeholder 5"/>
          <p:cNvSpPr>
            <a:spLocks noGrp="1"/>
          </p:cNvSpPr>
          <p:nvPr>
            <p:ph type="sldNum" sz="quarter" idx="4"/>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963428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6440" y="2494298"/>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6439" y="3253588"/>
            <a:ext cx="3636981" cy="276621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0581" y="3248490"/>
            <a:ext cx="3636980" cy="277131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10" name="Slide Number Placeholder 5"/>
          <p:cNvSpPr>
            <a:spLocks noGrp="1"/>
          </p:cNvSpPr>
          <p:nvPr>
            <p:ph type="sldNum" sz="quarter" idx="12"/>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7440152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4" name="Footer Placeholder 3"/>
          <p:cNvSpPr>
            <a:spLocks noGrp="1"/>
          </p:cNvSpPr>
          <p:nvPr>
            <p:ph type="ftr" sz="quarter" idx="11"/>
          </p:nvPr>
        </p:nvSpPr>
        <p:spPr/>
        <p:txBody>
          <a:bodyPr/>
          <a:lstStyle/>
          <a:p>
            <a:endParaRPr lang="ar-SA"/>
          </a:p>
        </p:txBody>
      </p:sp>
      <p:sp>
        <p:nvSpPr>
          <p:cNvPr id="6" name="Slide Number Placeholder 5"/>
          <p:cNvSpPr>
            <a:spLocks noGrp="1"/>
          </p:cNvSpPr>
          <p:nvPr>
            <p:ph type="sldNum" sz="quarter" idx="4"/>
          </p:nvPr>
        </p:nvSpPr>
        <p:spPr>
          <a:xfrm>
            <a:off x="7678616" y="295730"/>
            <a:ext cx="791308"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4027991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3" name="Footer Placeholder 2"/>
          <p:cNvSpPr>
            <a:spLocks noGrp="1"/>
          </p:cNvSpPr>
          <p:nvPr>
            <p:ph type="ftr" sz="quarter" idx="11"/>
          </p:nvPr>
        </p:nvSpPr>
        <p:spPr/>
        <p:txBody>
          <a:bodyPr/>
          <a:lstStyle/>
          <a:p>
            <a:endParaRPr lang="ar-SA"/>
          </a:p>
        </p:txBody>
      </p:sp>
      <p:sp>
        <p:nvSpPr>
          <p:cNvPr id="6" name="Rectangle 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2549666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9144000" cy="6860799"/>
            <a:chOff x="0" y="0"/>
            <a:chExt cx="9144000" cy="6860799"/>
          </a:xfrm>
        </p:grpSpPr>
        <p:sp>
          <p:nvSpPr>
            <p:cNvPr id="12" name="Rectangle 11"/>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89"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1182"/>
            <a:ext cx="36328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0" y="3086845"/>
            <a:ext cx="2712589" cy="2938036"/>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2604707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1" name="Group 10"/>
          <p:cNvGrpSpPr/>
          <p:nvPr/>
        </p:nvGrpSpPr>
        <p:grpSpPr>
          <a:xfrm>
            <a:off x="0" y="0"/>
            <a:ext cx="9144000" cy="6860799"/>
            <a:chOff x="0" y="0"/>
            <a:chExt cx="9144000" cy="6860799"/>
          </a:xfrm>
        </p:grpSpPr>
        <p:sp>
          <p:nvSpPr>
            <p:cNvPr id="12" name="Rectangle 11"/>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51591" y="1340000"/>
            <a:ext cx="3001938" cy="161619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51591" y="3086100"/>
            <a:ext cx="3001938" cy="24511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23971350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1" name="Group 10"/>
          <p:cNvGrpSpPr/>
          <p:nvPr/>
        </p:nvGrpSpPr>
        <p:grpSpPr>
          <a:xfrm>
            <a:off x="0" y="0"/>
            <a:ext cx="9144000" cy="6860799"/>
            <a:chOff x="0" y="0"/>
            <a:chExt cx="9144000" cy="6860799"/>
          </a:xfrm>
        </p:grpSpPr>
        <p:sp>
          <p:nvSpPr>
            <p:cNvPr id="12" name="Rectangle 11"/>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9"/>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5" y="4961453"/>
            <a:ext cx="6422002"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3" y="5528191"/>
            <a:ext cx="6422003"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3447572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9144000" cy="6860799"/>
            <a:chOff x="0" y="0"/>
            <a:chExt cx="9144000" cy="6860799"/>
          </a:xfrm>
        </p:grpSpPr>
        <p:sp>
          <p:nvSpPr>
            <p:cNvPr id="11" name="Rectangle 10"/>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927101"/>
            <a:ext cx="6422004" cy="1692720"/>
          </a:xfrm>
        </p:spPr>
        <p:txBody>
          <a:bodyPr anchor="ct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8"/>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100486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5727464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9144000" cy="6860799"/>
            <a:chOff x="0" y="0"/>
            <a:chExt cx="9144000" cy="6860799"/>
          </a:xfrm>
        </p:grpSpPr>
        <p:sp>
          <p:nvSpPr>
            <p:cNvPr id="14" name="Rectangle 13"/>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12"/>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3"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12" name="TextBox 11"/>
          <p:cNvSpPr txBox="1"/>
          <p:nvPr/>
        </p:nvSpPr>
        <p:spPr bwMode="gray">
          <a:xfrm>
            <a:off x="7033422" y="2898648"/>
            <a:ext cx="660550"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11" name="TextBox 10"/>
          <p:cNvSpPr txBox="1"/>
          <p:nvPr/>
        </p:nvSpPr>
        <p:spPr bwMode="gray">
          <a:xfrm>
            <a:off x="651683" y="589767"/>
            <a:ext cx="601591"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2" name="Title 1"/>
          <p:cNvSpPr>
            <a:spLocks noGrp="1"/>
          </p:cNvSpPr>
          <p:nvPr>
            <p:ph type="title"/>
          </p:nvPr>
        </p:nvSpPr>
        <p:spPr>
          <a:xfrm>
            <a:off x="1128058" y="903421"/>
            <a:ext cx="6160385" cy="2895658"/>
          </a:xfrm>
        </p:spPr>
        <p:txBody>
          <a:bodyP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9" y="3809278"/>
            <a:ext cx="5646142" cy="333113"/>
          </a:xfrm>
        </p:spPr>
        <p:txBody>
          <a:bodyPr>
            <a:normAutofit/>
          </a:bodyPr>
          <a:lstStyle>
            <a:lvl1pPr marL="0" indent="0">
              <a:buNone/>
              <a:defRPr lang="en-US" sz="1400" b="0" i="0" kern="1200" cap="small" dirty="0">
                <a:solidFill>
                  <a:schemeClr val="accent1"/>
                </a:solidFill>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
          </p:nvPr>
        </p:nvSpPr>
        <p:spPr>
          <a:xfrm>
            <a:off x="866440" y="5000815"/>
            <a:ext cx="6422005" cy="1024065"/>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22" name="Rectangle 2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664810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9144000" cy="6860799"/>
            <a:chOff x="0" y="0"/>
            <a:chExt cx="9144000" cy="6860799"/>
          </a:xfrm>
        </p:grpSpPr>
        <p:sp>
          <p:nvSpPr>
            <p:cNvPr id="10" name="Rectangle 9"/>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2057400"/>
            <a:ext cx="6422004" cy="2095500"/>
          </a:xfrm>
        </p:spPr>
        <p:txBody>
          <a:bodyPr anchor="b"/>
          <a:lstStyle>
            <a:lvl1pPr algn="l">
              <a:defRPr sz="36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normAutofit/>
          </a:bodyPr>
          <a:lstStyle>
            <a:lvl1pPr marL="0" indent="0" algn="l">
              <a:buNone/>
              <a:defRPr sz="18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3095265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2305"/>
            <a:ext cx="6423592" cy="714660"/>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1" y="2489200"/>
            <a:ext cx="2313433"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5"/>
          </p:nvPr>
        </p:nvSpPr>
        <p:spPr>
          <a:xfrm>
            <a:off x="866440" y="3147165"/>
            <a:ext cx="2313432" cy="287771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8472" y="2489200"/>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3"/>
          <p:cNvSpPr>
            <a:spLocks noGrp="1"/>
          </p:cNvSpPr>
          <p:nvPr>
            <p:ph type="body" sz="half" idx="16"/>
          </p:nvPr>
        </p:nvSpPr>
        <p:spPr>
          <a:xfrm>
            <a:off x="3408472" y="3147165"/>
            <a:ext cx="2326749" cy="2869878"/>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63820" y="2489201"/>
            <a:ext cx="231374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4" name="Text Placeholder 3"/>
          <p:cNvSpPr>
            <a:spLocks noGrp="1"/>
          </p:cNvSpPr>
          <p:nvPr>
            <p:ph type="body" sz="half" idx="17"/>
          </p:nvPr>
        </p:nvSpPr>
        <p:spPr>
          <a:xfrm>
            <a:off x="5963821" y="3147164"/>
            <a:ext cx="2313740"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1600039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7101"/>
            <a:ext cx="6423592"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81461" y="4180095"/>
            <a:ext cx="2299042"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012743" y="2486221"/>
            <a:ext cx="2021456" cy="145032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0" name="Text Placeholder 3"/>
          <p:cNvSpPr>
            <a:spLocks noGrp="1"/>
          </p:cNvSpPr>
          <p:nvPr>
            <p:ph type="body" sz="half" idx="21"/>
          </p:nvPr>
        </p:nvSpPr>
        <p:spPr>
          <a:xfrm>
            <a:off x="881461" y="4837558"/>
            <a:ext cx="2298410"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4318" y="4179596"/>
            <a:ext cx="231779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16"/>
          </p:nvPr>
        </p:nvSpPr>
        <p:spPr>
          <a:xfrm>
            <a:off x="3550622" y="2509453"/>
            <a:ext cx="2025182" cy="142708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04318" y="4837558"/>
            <a:ext cx="2330903"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63821" y="4179595"/>
            <a:ext cx="2299492"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17"/>
          </p:nvPr>
        </p:nvSpPr>
        <p:spPr>
          <a:xfrm>
            <a:off x="6104946" y="2509453"/>
            <a:ext cx="2018839" cy="142708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63821" y="4837558"/>
            <a:ext cx="229949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7614583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42804731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9144000" cy="6860799"/>
            <a:chOff x="0" y="0"/>
            <a:chExt cx="9144000" cy="6860799"/>
          </a:xfrm>
        </p:grpSpPr>
        <p:sp>
          <p:nvSpPr>
            <p:cNvPr id="11" name="Rectangle 10"/>
            <p:cNvSpPr/>
            <p:nvPr/>
          </p:nvSpPr>
          <p:spPr>
            <a:xfrm>
              <a:off x="0" y="0"/>
              <a:ext cx="911883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8" name="Rectangle 7"/>
            <p:cNvSpPr/>
            <p:nvPr/>
          </p:nvSpPr>
          <p:spPr bwMode="gray">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077347" cy="457199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440" y="1447799"/>
            <a:ext cx="4417234" cy="457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5" name="Footer Placeholder 4"/>
          <p:cNvSpPr>
            <a:spLocks noGrp="1"/>
          </p:cNvSpPr>
          <p:nvPr>
            <p:ph type="ftr" sz="quarter" idx="11"/>
          </p:nvPr>
        </p:nvSpPr>
        <p:spPr/>
        <p:txBody>
          <a:bodyPr/>
          <a:lstStyle/>
          <a:p>
            <a:endParaRPr lang="ar-SA"/>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6428" y="295730"/>
            <a:ext cx="628813" cy="767687"/>
          </a:xfrm>
          <a:prstGeom prst="rect">
            <a:avLst/>
          </a:prstGeom>
        </p:spPr>
        <p:txBody>
          <a:bodyPr/>
          <a:lstStyle/>
          <a:p>
            <a:fld id="{E49A7BE5-33F0-4D9C-ACAE-9BD81995DCB6}" type="slidenum">
              <a:rPr lang="ar-SA" smtClean="0"/>
              <a:pPr/>
              <a:t>‹#›</a:t>
            </a:fld>
            <a:endParaRPr lang="ar-SA"/>
          </a:p>
        </p:txBody>
      </p:sp>
    </p:spTree>
    <p:extLst>
      <p:ext uri="{BB962C8B-B14F-4D97-AF65-F5344CB8AC3E}">
        <p14:creationId xmlns:p14="http://schemas.microsoft.com/office/powerpoint/2010/main" val="174250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511099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941575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959006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192976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4210122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E4B56-5A09-403E-9ABD-90BD0C9C024F}" type="datetimeFigureOut">
              <a:rPr lang="ar-SA" smtClean="0"/>
              <a:pPr/>
              <a:t>19/06/1437</a:t>
            </a:fld>
            <a:endParaRPr lang="ar-SA"/>
          </a:p>
        </p:txBody>
      </p:sp>
      <p:sp>
        <p:nvSpPr>
          <p:cNvPr id="6" name="Footer Placeholder 5"/>
          <p:cNvSpPr>
            <a:spLocks noGrp="1"/>
          </p:cNvSpPr>
          <p:nvPr>
            <p:ph type="ftr" sz="quarter" idx="11"/>
          </p:nvPr>
        </p:nvSpPr>
        <p:spPr/>
        <p:txBody>
          <a:bodyPr/>
          <a:lstStyle/>
          <a:p>
            <a:endParaRPr lang="ar-SA"/>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576205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1.jpe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254E4B56-5A09-403E-9ABD-90BD0C9C024F}" type="datetimeFigureOut">
              <a:rPr lang="ar-SA" smtClean="0"/>
              <a:pPr/>
              <a:t>19/06/1437</a:t>
            </a:fld>
            <a:endParaRPr lang="ar-SA"/>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ar-SA"/>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390490571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Lst>
  <p:txStyles>
    <p:titleStyle>
      <a:lvl1pPr algn="l" defTabSz="457200" rtl="0" eaLnBrk="1" latinLnBrk="0" hangingPunct="1">
        <a:spcBef>
          <a:spcPct val="0"/>
        </a:spcBef>
        <a:buNone/>
        <a:defRPr sz="3400" b="0" i="0" kern="1200">
          <a:solidFill>
            <a:srgbClr val="FFFF0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0" y="0"/>
            <a:ext cx="9144000" cy="6860799"/>
            <a:chOff x="0" y="0"/>
            <a:chExt cx="9144000" cy="6860799"/>
          </a:xfrm>
        </p:grpSpPr>
        <p:sp>
          <p:nvSpPr>
            <p:cNvPr id="25" name="Rectangle 24"/>
            <p:cNvSpPr/>
            <p:nvPr/>
          </p:nvSpPr>
          <p:spPr>
            <a:xfrm>
              <a:off x="0" y="0"/>
              <a:ext cx="9118832"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9"/>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18"/>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3202"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6441" y="2489200"/>
            <a:ext cx="6343201" cy="3530600"/>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39638" y="6365499"/>
            <a:ext cx="990599" cy="228659"/>
          </a:xfrm>
          <a:prstGeom prst="rect">
            <a:avLst/>
          </a:prstGeom>
        </p:spPr>
        <p:txBody>
          <a:bodyPr vert="horz" lIns="91440" tIns="45720" rIns="91440" bIns="45720" rtlCol="0" anchor="b"/>
          <a:lstStyle>
            <a:lvl1pPr algn="r">
              <a:defRPr sz="900" b="1" i="0">
                <a:solidFill>
                  <a:schemeClr val="accent1"/>
                </a:solidFill>
                <a:latin typeface="+mn-lt"/>
              </a:defRPr>
            </a:lvl1pPr>
          </a:lstStyle>
          <a:p>
            <a:fld id="{254E4B56-5A09-403E-9ABD-90BD0C9C024F}" type="datetimeFigureOut">
              <a:rPr lang="ar-SA" smtClean="0"/>
              <a:pPr/>
              <a:t>19/06/1437</a:t>
            </a:fld>
            <a:endParaRPr lang="ar-SA"/>
          </a:p>
        </p:txBody>
      </p:sp>
      <p:sp>
        <p:nvSpPr>
          <p:cNvPr id="5" name="Footer Placeholder 4"/>
          <p:cNvSpPr>
            <a:spLocks noGrp="1"/>
          </p:cNvSpPr>
          <p:nvPr>
            <p:ph type="ftr" sz="quarter" idx="3"/>
          </p:nvPr>
        </p:nvSpPr>
        <p:spPr>
          <a:xfrm>
            <a:off x="590843" y="6365498"/>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ar-SA"/>
          </a:p>
        </p:txBody>
      </p:sp>
      <p:sp>
        <p:nvSpPr>
          <p:cNvPr id="22" name="Rectangle 2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0" name="Slide Number Placeholder 5"/>
          <p:cNvSpPr>
            <a:spLocks noGrp="1"/>
          </p:cNvSpPr>
          <p:nvPr>
            <p:ph type="sldNum" sz="quarter" idx="4"/>
          </p:nvPr>
        </p:nvSpPr>
        <p:spPr bwMode="auto">
          <a:xfrm>
            <a:off x="7678616" y="295730"/>
            <a:ext cx="791308" cy="767687"/>
          </a:xfrm>
          <a:prstGeom prst="rect">
            <a:avLst/>
          </a:prstGeom>
        </p:spPr>
        <p:txBody>
          <a:bodyPr vert="horz" lIns="91440" tIns="45720" rIns="91440" bIns="45720" rtlCol="0" anchor="b"/>
          <a:lstStyle>
            <a:lvl1pPr algn="ctr">
              <a:defRPr sz="2800" b="0" i="0">
                <a:solidFill>
                  <a:schemeClr val="bg1"/>
                </a:solidFill>
              </a:defRPr>
            </a:lvl1pPr>
          </a:lstStyle>
          <a:p>
            <a:fld id="{E49A7BE5-33F0-4D9C-ACAE-9BD81995DCB6}" type="slidenum">
              <a:rPr lang="ar-SA" smtClean="0"/>
              <a:pPr/>
              <a:t>‹#›</a:t>
            </a:fld>
            <a:endParaRPr lang="ar-SA"/>
          </a:p>
        </p:txBody>
      </p:sp>
    </p:spTree>
    <p:extLst>
      <p:ext uri="{BB962C8B-B14F-4D97-AF65-F5344CB8AC3E}">
        <p14:creationId xmlns:p14="http://schemas.microsoft.com/office/powerpoint/2010/main" val="2757852386"/>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32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SA" dirty="0" smtClean="0"/>
              <a:t>أهمية اللعب عند الأطفال</a:t>
            </a:r>
            <a:endParaRPr lang="ar-SA" dirty="0"/>
          </a:p>
        </p:txBody>
      </p:sp>
      <p:sp>
        <p:nvSpPr>
          <p:cNvPr id="3" name="Subtitle 2"/>
          <p:cNvSpPr>
            <a:spLocks noGrp="1"/>
          </p:cNvSpPr>
          <p:nvPr>
            <p:ph type="subTitle" idx="1"/>
          </p:nvPr>
        </p:nvSpPr>
        <p:spPr/>
        <p:txBody>
          <a:bodyPr/>
          <a:lstStyle/>
          <a:p>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900113" y="1628775"/>
            <a:ext cx="7488237" cy="4838700"/>
          </a:xfrm>
          <a:prstGeom prst="rect">
            <a:avLst/>
          </a:prstGeom>
          <a:noFill/>
          <a:ln w="9525">
            <a:noFill/>
            <a:miter lim="800000"/>
            <a:headEnd/>
            <a:tailEnd/>
          </a:ln>
        </p:spPr>
        <p:txBody>
          <a:bodyPr>
            <a:spAutoFit/>
          </a:bodyPr>
          <a:lstStyle/>
          <a:p>
            <a:pPr algn="justLow"/>
            <a:r>
              <a:rPr lang="ar-SA" sz="2400"/>
              <a:t>الطفل بحاجة الى التخفيف من هذه التوترات والمخاوف التي تخلقها الضغوط المفروضة عليه من بيئته. ومن الطرق الفعالة للعلاج النفسي في هذا المجال ومع الاطفال خاصة ما يعرف بطريقة (العلاج باللعب) او اللعب العلاجي. فاللعب يساعد الطفل على التعبير عن انفعالاته كما يستخدم اللعب الخيالي كمخرج للقلق وللتوتر والكثير من الحاجات والرغبات التي لا يتحقق لها الاشباع في حياة الطفل اليومية يمكن ان تلقى اشباعًا في اللعب وبالتالي تقل الاحباط التي يخبرها الطفل في المواقف المختلفة.</a:t>
            </a:r>
          </a:p>
          <a:p>
            <a:pPr algn="justLow"/>
            <a:endParaRPr lang="ar-SA" sz="2400"/>
          </a:p>
          <a:p>
            <a:pPr algn="justLow"/>
            <a:r>
              <a:rPr lang="ar-SA" sz="2400"/>
              <a:t>ان الطفل اثناء قيامه بنشاط اللعب وتوحده مع ادوار يقوم بتحقيق عملية علاجية هامة وهي تفريغ رغباته المكبوته العدوانية وتوتراته واتجاهاته السلبية ونقلها من داخله اي اخراجها من دفينة تكوينه النفسي الى الخارج اي الى اللعبة او ادوار اللعب فنراه احيانًا ينهر بعنف او يعاتبها بلهجة مؤثرة وربما يحطمها.</a:t>
            </a:r>
            <a:endParaRPr lang="en-US" sz="2400"/>
          </a:p>
        </p:txBody>
      </p:sp>
      <p:sp>
        <p:nvSpPr>
          <p:cNvPr id="18437" name="WordArt 5"/>
          <p:cNvSpPr>
            <a:spLocks noChangeArrowheads="1" noChangeShapeType="1" noTextEdit="1"/>
          </p:cNvSpPr>
          <p:nvPr/>
        </p:nvSpPr>
        <p:spPr bwMode="auto">
          <a:xfrm>
            <a:off x="3059113" y="333375"/>
            <a:ext cx="4114800" cy="1457325"/>
          </a:xfrm>
          <a:prstGeom prst="rect">
            <a:avLst/>
          </a:prstGeom>
        </p:spPr>
        <p:txBody>
          <a:bodyPr wrap="none" fromWordArt="1">
            <a:prstTxWarp prst="textSlantUp">
              <a:avLst>
                <a:gd name="adj" fmla="val 55556"/>
              </a:avLst>
            </a:prstTxWarp>
          </a:bodyPr>
          <a:lstStyle/>
          <a:p>
            <a:pPr algn="ctr"/>
            <a:r>
              <a:rPr lang="ar-SA" sz="3600" kern="10">
                <a:ln w="9525">
                  <a:solidFill>
                    <a:srgbClr val="000000"/>
                  </a:solidFill>
                  <a:round/>
                  <a:headEnd/>
                  <a:tailEnd/>
                </a:ln>
                <a:solidFill>
                  <a:srgbClr val="000000"/>
                </a:solidFill>
                <a:latin typeface="Arial"/>
                <a:cs typeface="Arial"/>
              </a:rPr>
              <a:t>الاهمية العلاجية والارشادية:</a:t>
            </a:r>
          </a:p>
        </p:txBody>
      </p:sp>
      <p:pic>
        <p:nvPicPr>
          <p:cNvPr id="18438" name="Picture 6"/>
          <p:cNvPicPr>
            <a:picLocks noChangeAspect="1" noChangeArrowheads="1"/>
          </p:cNvPicPr>
          <p:nvPr/>
        </p:nvPicPr>
        <p:blipFill>
          <a:blip r:embed="rId2" cstate="print"/>
          <a:srcRect/>
          <a:stretch>
            <a:fillRect/>
          </a:stretch>
        </p:blipFill>
        <p:spPr bwMode="auto">
          <a:xfrm>
            <a:off x="395288" y="220663"/>
            <a:ext cx="2376487" cy="1309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 calcmode="lin" valueType="num">
                                      <p:cBhvr additive="base">
                                        <p:cTn id="7" dur="5000" fill="hold"/>
                                        <p:tgtEl>
                                          <p:spTgt spid="18437"/>
                                        </p:tgtEl>
                                        <p:attrNameLst>
                                          <p:attrName>ppt_x</p:attrName>
                                        </p:attrNameLst>
                                      </p:cBhvr>
                                      <p:tavLst>
                                        <p:tav tm="0">
                                          <p:val>
                                            <p:strVal val="#ppt_x"/>
                                          </p:val>
                                        </p:tav>
                                        <p:tav tm="100000">
                                          <p:val>
                                            <p:strVal val="#ppt_x"/>
                                          </p:val>
                                        </p:tav>
                                      </p:tavLst>
                                    </p:anim>
                                    <p:anim calcmode="lin" valueType="num">
                                      <p:cBhvr additive="base">
                                        <p:cTn id="8" dur="50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18438"/>
                                        </p:tgtEl>
                                        <p:attrNameLst>
                                          <p:attrName>style.visibility</p:attrName>
                                        </p:attrNameLst>
                                      </p:cBhvr>
                                      <p:to>
                                        <p:strVal val="visible"/>
                                      </p:to>
                                    </p:set>
                                    <p:anim calcmode="lin" valueType="num">
                                      <p:cBhvr>
                                        <p:cTn id="13" dur="1000" fill="hold"/>
                                        <p:tgtEl>
                                          <p:spTgt spid="18438"/>
                                        </p:tgtEl>
                                        <p:attrNameLst>
                                          <p:attrName>ppt_w</p:attrName>
                                        </p:attrNameLst>
                                      </p:cBhvr>
                                      <p:tavLst>
                                        <p:tav tm="0">
                                          <p:val>
                                            <p:strVal val="#ppt_w*0.70"/>
                                          </p:val>
                                        </p:tav>
                                        <p:tav tm="100000">
                                          <p:val>
                                            <p:strVal val="#ppt_w"/>
                                          </p:val>
                                        </p:tav>
                                      </p:tavLst>
                                    </p:anim>
                                    <p:anim calcmode="lin" valueType="num">
                                      <p:cBhvr>
                                        <p:cTn id="14" dur="1000" fill="hold"/>
                                        <p:tgtEl>
                                          <p:spTgt spid="18438"/>
                                        </p:tgtEl>
                                        <p:attrNameLst>
                                          <p:attrName>ppt_h</p:attrName>
                                        </p:attrNameLst>
                                      </p:cBhvr>
                                      <p:tavLst>
                                        <p:tav tm="0">
                                          <p:val>
                                            <p:strVal val="#ppt_h"/>
                                          </p:val>
                                        </p:tav>
                                        <p:tav tm="100000">
                                          <p:val>
                                            <p:strVal val="#ppt_h"/>
                                          </p:val>
                                        </p:tav>
                                      </p:tavLst>
                                    </p:anim>
                                    <p:animEffect transition="in" filter="fade">
                                      <p:cBhvr>
                                        <p:cTn id="15" dur="1000"/>
                                        <p:tgtEl>
                                          <p:spTgt spid="1843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8436"/>
                                        </p:tgtEl>
                                        <p:attrNameLst>
                                          <p:attrName>style.visibility</p:attrName>
                                        </p:attrNameLst>
                                      </p:cBhvr>
                                      <p:to>
                                        <p:strVal val="visible"/>
                                      </p:to>
                                    </p:set>
                                    <p:animEffect transition="in" filter="blinds(horizontal)">
                                      <p:cBhvr>
                                        <p:cTn id="20"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ar-SA" dirty="0" smtClean="0"/>
              <a:t>المواضيع المعروضة</a:t>
            </a:r>
            <a:endParaRPr lang="ar-SA" dirty="0"/>
          </a:p>
        </p:txBody>
      </p:sp>
      <p:sp>
        <p:nvSpPr>
          <p:cNvPr id="6" name="TextBox 5"/>
          <p:cNvSpPr txBox="1"/>
          <p:nvPr/>
        </p:nvSpPr>
        <p:spPr>
          <a:xfrm>
            <a:off x="1907704" y="2132856"/>
            <a:ext cx="5976664" cy="2585323"/>
          </a:xfrm>
          <a:prstGeom prst="rect">
            <a:avLst/>
          </a:prstGeom>
          <a:noFill/>
        </p:spPr>
        <p:txBody>
          <a:bodyPr wrap="square" rtlCol="1">
            <a:spAutoFit/>
          </a:bodyPr>
          <a:lstStyle/>
          <a:p>
            <a:pPr marL="715963" lvl="0" indent="-715963">
              <a:buFont typeface="Wingdings" pitchFamily="2" charset="2"/>
              <a:buChar char="q"/>
            </a:pPr>
            <a:r>
              <a:rPr lang="ar-SA" sz="3600" dirty="0"/>
              <a:t>معنى اللعب وأهميته</a:t>
            </a:r>
            <a:endParaRPr lang="en-US" sz="3600" dirty="0"/>
          </a:p>
          <a:p>
            <a:pPr marL="715963" lvl="0" indent="-715963">
              <a:buFont typeface="Wingdings" pitchFamily="2" charset="2"/>
              <a:buChar char="q"/>
            </a:pPr>
            <a:r>
              <a:rPr lang="ar-SA" sz="3600" dirty="0"/>
              <a:t>أنواع اللعب</a:t>
            </a:r>
            <a:endParaRPr lang="en-US" sz="3600" dirty="0"/>
          </a:p>
          <a:p>
            <a:pPr marL="715963" lvl="0" indent="-715963">
              <a:buFont typeface="Wingdings" pitchFamily="2" charset="2"/>
              <a:buChar char="q"/>
            </a:pPr>
            <a:r>
              <a:rPr lang="ar-SA" sz="3600" dirty="0"/>
              <a:t>فوائد اللعب</a:t>
            </a:r>
            <a:endParaRPr lang="en-US" sz="3600" dirty="0"/>
          </a:p>
          <a:p>
            <a:pPr marL="715963" lvl="0" indent="-715963">
              <a:buFont typeface="Wingdings" pitchFamily="2" charset="2"/>
              <a:buChar char="q"/>
            </a:pPr>
            <a:r>
              <a:rPr lang="ar-SA" sz="3600" dirty="0"/>
              <a:t>خصائص لعب الأطفال</a:t>
            </a:r>
            <a:endParaRPr lang="en-US" sz="3600" dirty="0"/>
          </a:p>
          <a:p>
            <a:endParaRPr lang="ar-S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rotWithShape="1">
          <a:blip r:embed="rId2"/>
          <a:srcRect l="30067" t="10625" r="30066" b="15547"/>
          <a:stretch/>
        </p:blipFill>
        <p:spPr>
          <a:xfrm>
            <a:off x="2411760" y="836712"/>
            <a:ext cx="3888432" cy="5400600"/>
          </a:xfrm>
          <a:prstGeom prst="rect">
            <a:avLst/>
          </a:prstGeom>
        </p:spPr>
      </p:pic>
    </p:spTree>
    <p:extLst>
      <p:ext uri="{BB962C8B-B14F-4D97-AF65-F5344CB8AC3E}">
        <p14:creationId xmlns:p14="http://schemas.microsoft.com/office/powerpoint/2010/main" val="1252728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WordArt 4"/>
          <p:cNvSpPr>
            <a:spLocks noChangeArrowheads="1" noChangeShapeType="1" noTextEdit="1"/>
          </p:cNvSpPr>
          <p:nvPr/>
        </p:nvSpPr>
        <p:spPr bwMode="auto">
          <a:xfrm>
            <a:off x="2771775" y="333375"/>
            <a:ext cx="3816350" cy="1008063"/>
          </a:xfrm>
          <a:prstGeom prst="rect">
            <a:avLst/>
          </a:prstGeom>
        </p:spPr>
        <p:txBody>
          <a:bodyPr wrap="none" fromWordArt="1">
            <a:prstTxWarp prst="textPlain">
              <a:avLst>
                <a:gd name="adj" fmla="val 50000"/>
              </a:avLst>
            </a:prstTxWarp>
          </a:bodyPr>
          <a:lstStyle/>
          <a:p>
            <a:pPr algn="ctr"/>
            <a:r>
              <a:rPr lang="ar-SA"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معنى اللعب وأهميته</a:t>
            </a:r>
          </a:p>
        </p:txBody>
      </p:sp>
      <p:sp>
        <p:nvSpPr>
          <p:cNvPr id="3077" name="Text Box 5"/>
          <p:cNvSpPr txBox="1">
            <a:spLocks noChangeArrowheads="1"/>
          </p:cNvSpPr>
          <p:nvPr/>
        </p:nvSpPr>
        <p:spPr bwMode="auto">
          <a:xfrm>
            <a:off x="1908175" y="1341438"/>
            <a:ext cx="6913563" cy="5203825"/>
          </a:xfrm>
          <a:prstGeom prst="rect">
            <a:avLst/>
          </a:prstGeom>
          <a:noFill/>
          <a:ln w="9525">
            <a:noFill/>
            <a:miter lim="800000"/>
            <a:headEnd/>
            <a:tailEnd/>
          </a:ln>
        </p:spPr>
        <p:txBody>
          <a:bodyPr>
            <a:spAutoFit/>
          </a:bodyPr>
          <a:lstStyle/>
          <a:p>
            <a:r>
              <a:rPr lang="ar-SA" sz="2400" b="1" dirty="0"/>
              <a:t>تعريف </a:t>
            </a:r>
            <a:r>
              <a:rPr lang="ar-SA" sz="2400" b="1" dirty="0" err="1"/>
              <a:t>اللعب:</a:t>
            </a:r>
            <a:endParaRPr lang="ar-SA" sz="2400" dirty="0"/>
          </a:p>
          <a:p>
            <a:pPr algn="justLow"/>
            <a:r>
              <a:rPr lang="ar-SA" sz="2400" dirty="0"/>
              <a:t>اللعب هو عبارة عن استقلال طاقة الجسم الحركية في جلب المتعة </a:t>
            </a:r>
            <a:br>
              <a:rPr lang="ar-SA" sz="2400" dirty="0"/>
            </a:br>
            <a:r>
              <a:rPr lang="ar-SA" sz="2400" dirty="0"/>
              <a:t/>
            </a:r>
            <a:br>
              <a:rPr lang="ar-SA" sz="2400" dirty="0"/>
            </a:br>
            <a:r>
              <a:rPr lang="ar-SA" sz="2400" dirty="0"/>
              <a:t>النفسية للفرد، ولا يتم لعب دون طاقة ذهنية او حركة جسمية، ويمكن </a:t>
            </a:r>
            <a:br>
              <a:rPr lang="ar-SA" sz="2400" dirty="0"/>
            </a:br>
            <a:r>
              <a:rPr lang="ar-SA" sz="2400" dirty="0"/>
              <a:t/>
            </a:r>
            <a:br>
              <a:rPr lang="ar-SA" sz="2400" dirty="0"/>
            </a:br>
            <a:r>
              <a:rPr lang="ar-SA" sz="2400" dirty="0"/>
              <a:t>تعريفه </a:t>
            </a:r>
            <a:r>
              <a:rPr lang="ar-SA" sz="2400" dirty="0" err="1"/>
              <a:t>بانه</a:t>
            </a:r>
            <a:r>
              <a:rPr lang="ar-SA" sz="2400" dirty="0"/>
              <a:t> حركة او سلسلة من الحركات يقصد </a:t>
            </a:r>
            <a:r>
              <a:rPr lang="ar-SA" sz="2400" dirty="0" err="1"/>
              <a:t>بها</a:t>
            </a:r>
            <a:r>
              <a:rPr lang="ar-SA" sz="2400" dirty="0"/>
              <a:t> التسلية او هو </a:t>
            </a:r>
            <a:br>
              <a:rPr lang="ar-SA" sz="2400" dirty="0"/>
            </a:br>
            <a:r>
              <a:rPr lang="ar-SA" sz="2400" dirty="0"/>
              <a:t/>
            </a:r>
            <a:br>
              <a:rPr lang="ar-SA" sz="2400" dirty="0"/>
            </a:br>
            <a:r>
              <a:rPr lang="ar-SA" sz="2400" dirty="0"/>
              <a:t>السرعة والخفة في تناول الاشياء او استعمالها او التصرف </a:t>
            </a:r>
            <a:r>
              <a:rPr lang="ar-SA" sz="2400" dirty="0" err="1"/>
              <a:t>بها</a:t>
            </a:r>
            <a:r>
              <a:rPr lang="ar-SA" sz="2400" dirty="0"/>
              <a:t> (عدنان </a:t>
            </a:r>
            <a:br>
              <a:rPr lang="ar-SA" sz="2400" dirty="0"/>
            </a:br>
            <a:r>
              <a:rPr lang="ar-SA" sz="2400" dirty="0"/>
              <a:t/>
            </a:r>
            <a:br>
              <a:rPr lang="ar-SA" sz="2400" dirty="0"/>
            </a:br>
            <a:r>
              <a:rPr lang="ar-SA" sz="2400" dirty="0"/>
              <a:t>عارف مصلح 1999) هنالك تعريف آخر يقصد </a:t>
            </a:r>
            <a:r>
              <a:rPr lang="ar-SA" sz="2400" dirty="0" err="1"/>
              <a:t>به</a:t>
            </a:r>
            <a:r>
              <a:rPr lang="ar-SA" sz="2400" dirty="0"/>
              <a:t> ان نعمله باختيارنا </a:t>
            </a:r>
            <a:br>
              <a:rPr lang="ar-SA" sz="2400" dirty="0"/>
            </a:br>
            <a:r>
              <a:rPr lang="ar-SA" sz="2400" dirty="0"/>
              <a:t/>
            </a:r>
            <a:br>
              <a:rPr lang="ar-SA" sz="2400" dirty="0"/>
            </a:br>
            <a:r>
              <a:rPr lang="ar-SA" sz="2400" dirty="0"/>
              <a:t>في وقت الفراغ، وقد يكون ما نعمله باختيارنا لمجرد المتعة اكثر </a:t>
            </a:r>
            <a:br>
              <a:rPr lang="ar-SA" sz="2400" dirty="0"/>
            </a:br>
            <a:r>
              <a:rPr lang="ar-SA" sz="2400" dirty="0"/>
              <a:t/>
            </a:r>
            <a:br>
              <a:rPr lang="ar-SA" sz="2400" dirty="0"/>
            </a:br>
            <a:r>
              <a:rPr lang="ar-SA" sz="2400" dirty="0"/>
              <a:t>اجهادًا للجسم والعقل من اي عمل عادي.</a:t>
            </a:r>
            <a:endParaRPr lang="en-US" sz="2400" dirty="0"/>
          </a:p>
        </p:txBody>
      </p:sp>
      <p:pic>
        <p:nvPicPr>
          <p:cNvPr id="3079" name="Picture 7"/>
          <p:cNvPicPr>
            <a:picLocks noChangeAspect="1" noChangeArrowheads="1"/>
          </p:cNvPicPr>
          <p:nvPr/>
        </p:nvPicPr>
        <p:blipFill>
          <a:blip r:embed="rId2" cstate="print"/>
          <a:srcRect/>
          <a:stretch>
            <a:fillRect/>
          </a:stretch>
        </p:blipFill>
        <p:spPr bwMode="auto">
          <a:xfrm>
            <a:off x="0" y="2781300"/>
            <a:ext cx="1785938" cy="2608263"/>
          </a:xfrm>
          <a:prstGeom prst="rect">
            <a:avLst/>
          </a:prstGeom>
          <a:noFill/>
          <a:ln w="9525">
            <a:noFill/>
            <a:miter lim="800000"/>
            <a:headEnd/>
            <a:tailEnd/>
          </a:ln>
        </p:spPr>
      </p:pic>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0" fill="hold"/>
                                        <p:tgtEl>
                                          <p:spTgt spid="3076"/>
                                        </p:tgtEl>
                                        <p:attrNameLst>
                                          <p:attrName>ppt_x</p:attrName>
                                        </p:attrNameLst>
                                      </p:cBhvr>
                                      <p:tavLst>
                                        <p:tav tm="0">
                                          <p:val>
                                            <p:strVal val="#ppt_x"/>
                                          </p:val>
                                        </p:tav>
                                        <p:tav tm="100000">
                                          <p:val>
                                            <p:strVal val="#ppt_x"/>
                                          </p:val>
                                        </p:tav>
                                      </p:tavLst>
                                    </p:anim>
                                    <p:anim calcmode="lin" valueType="num">
                                      <p:cBhvr additive="base">
                                        <p:cTn id="8" dur="50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3077"/>
                                        </p:tgtEl>
                                        <p:attrNameLst>
                                          <p:attrName>style.visibility</p:attrName>
                                        </p:attrNameLst>
                                      </p:cBhvr>
                                      <p:to>
                                        <p:strVal val="visible"/>
                                      </p:to>
                                    </p:set>
                                    <p:animEffect transition="in" filter="diamond(in)">
                                      <p:cBhvr>
                                        <p:cTn id="13" dur="2000"/>
                                        <p:tgtEl>
                                          <p:spTgt spid="3077"/>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079"/>
                                        </p:tgtEl>
                                        <p:attrNameLst>
                                          <p:attrName>style.visibility</p:attrName>
                                        </p:attrNameLst>
                                      </p:cBhvr>
                                      <p:to>
                                        <p:strVal val="visible"/>
                                      </p:to>
                                    </p:set>
                                    <p:animEffect transition="in" filter="diamond(in)">
                                      <p:cBhvr>
                                        <p:cTn id="18" dur="20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animBg="1"/>
      <p:bldP spid="307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1258888" y="1412875"/>
            <a:ext cx="7200900" cy="4838700"/>
          </a:xfrm>
          <a:prstGeom prst="rect">
            <a:avLst/>
          </a:prstGeom>
          <a:noFill/>
          <a:ln w="9525">
            <a:noFill/>
            <a:miter lim="800000"/>
            <a:headEnd/>
            <a:tailEnd/>
          </a:ln>
        </p:spPr>
        <p:txBody>
          <a:bodyPr>
            <a:spAutoFit/>
          </a:bodyPr>
          <a:lstStyle/>
          <a:p>
            <a:pPr algn="justLow"/>
            <a:r>
              <a:rPr lang="ar-SA" sz="2400" b="1" dirty="0"/>
              <a:t>ان اللعب هو الرافد الذي تسرب بواسطته المعرفة الى الطفل ومن </a:t>
            </a:r>
            <a:br>
              <a:rPr lang="ar-SA" sz="2400" b="1" dirty="0"/>
            </a:br>
            <a:r>
              <a:rPr lang="ar-SA" sz="2400" b="1" dirty="0"/>
              <a:t/>
            </a:r>
            <a:br>
              <a:rPr lang="ar-SA" sz="2400" b="1" dirty="0"/>
            </a:br>
            <a:r>
              <a:rPr lang="ar-SA" sz="2400" b="1" dirty="0"/>
              <a:t>خلاله يكثف الكثير عن نفسه وعن العالم المحيط </a:t>
            </a:r>
            <a:r>
              <a:rPr lang="ar-SA" sz="2400" b="1" dirty="0" err="1"/>
              <a:t>به</a:t>
            </a:r>
            <a:r>
              <a:rPr lang="ar-SA" sz="2400" b="1" dirty="0"/>
              <a:t>، وعن طريق </a:t>
            </a:r>
            <a:br>
              <a:rPr lang="ar-SA" sz="2400" b="1" dirty="0"/>
            </a:br>
            <a:r>
              <a:rPr lang="ar-SA" sz="2400" b="1" dirty="0"/>
              <a:t/>
            </a:r>
            <a:br>
              <a:rPr lang="ar-SA" sz="2400" b="1" dirty="0"/>
            </a:br>
            <a:r>
              <a:rPr lang="ar-SA" sz="2400" b="1" dirty="0"/>
              <a:t>اللعب يلبي الطفل رغبته في المشاركة في حياة الكبار ويثري </a:t>
            </a:r>
            <a:br>
              <a:rPr lang="ar-SA" sz="2400" b="1" dirty="0"/>
            </a:br>
            <a:r>
              <a:rPr lang="ar-SA" sz="2400" b="1" dirty="0"/>
              <a:t/>
            </a:r>
            <a:br>
              <a:rPr lang="ar-SA" sz="2400" b="1" dirty="0"/>
            </a:br>
            <a:r>
              <a:rPr lang="ar-SA" sz="2400" b="1" dirty="0"/>
              <a:t>شخصيته بالعديد من المزايا والصفات ولذا علينا ان نزوده بكل </a:t>
            </a:r>
            <a:br>
              <a:rPr lang="ar-SA" sz="2400" b="1" dirty="0"/>
            </a:br>
            <a:r>
              <a:rPr lang="ar-SA" sz="2400" b="1" dirty="0"/>
              <a:t/>
            </a:r>
            <a:br>
              <a:rPr lang="ar-SA" sz="2400" b="1" dirty="0"/>
            </a:br>
            <a:r>
              <a:rPr lang="ar-SA" sz="2400" b="1" dirty="0"/>
              <a:t>ما من شأنه ان يجيب اليه اللعب وليس بما يشجعه على </a:t>
            </a:r>
            <a:r>
              <a:rPr lang="ar-SA" sz="2400" b="1" dirty="0" err="1"/>
              <a:t>الهدودء</a:t>
            </a:r>
            <a:r>
              <a:rPr lang="ar-SA" sz="2400" b="1" dirty="0"/>
              <a:t> </a:t>
            </a:r>
            <a:br>
              <a:rPr lang="ar-SA" sz="2400" b="1" dirty="0"/>
            </a:br>
            <a:r>
              <a:rPr lang="ar-SA" sz="2400" b="1" dirty="0"/>
              <a:t/>
            </a:r>
            <a:br>
              <a:rPr lang="ar-SA" sz="2400" b="1" dirty="0"/>
            </a:br>
            <a:r>
              <a:rPr lang="ar-SA" sz="2400" b="1" dirty="0"/>
              <a:t>وقلة الحركة وان </a:t>
            </a:r>
            <a:r>
              <a:rPr lang="ar-SA" sz="2400" b="1" dirty="0" err="1"/>
              <a:t>نهيء</a:t>
            </a:r>
            <a:r>
              <a:rPr lang="ar-SA" sz="2400" b="1" dirty="0"/>
              <a:t> له الفرصة ليركض ويقفز ويتلق</a:t>
            </a:r>
          </a:p>
          <a:p>
            <a:pPr algn="justLow"/>
            <a:endParaRPr lang="ar-SA" sz="2400" b="1" dirty="0"/>
          </a:p>
          <a:p>
            <a:pPr algn="justLow"/>
            <a:r>
              <a:rPr lang="ar-SA" sz="2400" b="1" dirty="0"/>
              <a:t> فاللعب ام جوهري </a:t>
            </a:r>
            <a:r>
              <a:rPr lang="ar-SA" sz="2400" b="1" dirty="0" err="1"/>
              <a:t>بالنسية</a:t>
            </a:r>
            <a:r>
              <a:rPr lang="ar-SA" sz="2400" b="1" dirty="0"/>
              <a:t> اليه.</a:t>
            </a:r>
            <a:endParaRPr lang="en-US" sz="2400" b="1" dirty="0"/>
          </a:p>
        </p:txBody>
      </p:sp>
      <p:sp>
        <p:nvSpPr>
          <p:cNvPr id="4101" name="WordArt 5"/>
          <p:cNvSpPr>
            <a:spLocks noChangeArrowheads="1" noChangeShapeType="1" noTextEdit="1"/>
          </p:cNvSpPr>
          <p:nvPr/>
        </p:nvSpPr>
        <p:spPr bwMode="auto">
          <a:xfrm>
            <a:off x="3779838" y="692150"/>
            <a:ext cx="1771650" cy="658813"/>
          </a:xfrm>
          <a:prstGeom prst="rect">
            <a:avLst/>
          </a:prstGeom>
        </p:spPr>
        <p:txBody>
          <a:bodyPr spcFirstLastPara="1" wrap="none" fromWordArt="1">
            <a:prstTxWarp prst="textArchUp">
              <a:avLst>
                <a:gd name="adj" fmla="val 10723860"/>
              </a:avLst>
            </a:prstTxWarp>
          </a:bodyPr>
          <a:lstStyle/>
          <a:p>
            <a:pPr algn="ctr"/>
            <a:r>
              <a:rPr lang="ar-SA" sz="3600" kern="10">
                <a:ln w="9525">
                  <a:solidFill>
                    <a:srgbClr val="000000"/>
                  </a:solidFill>
                  <a:round/>
                  <a:headEnd/>
                  <a:tailEnd/>
                </a:ln>
                <a:solidFill>
                  <a:srgbClr val="000000"/>
                </a:solidFill>
                <a:latin typeface="Arial"/>
                <a:cs typeface="Arial"/>
              </a:rPr>
              <a:t>أهمية اللعب:</a:t>
            </a:r>
          </a:p>
        </p:txBody>
      </p:sp>
      <p:pic>
        <p:nvPicPr>
          <p:cNvPr id="4102" name="Picture 6"/>
          <p:cNvPicPr>
            <a:picLocks noChangeAspect="1" noChangeArrowheads="1"/>
          </p:cNvPicPr>
          <p:nvPr/>
        </p:nvPicPr>
        <p:blipFill>
          <a:blip r:embed="rId2" cstate="print"/>
          <a:srcRect/>
          <a:stretch>
            <a:fillRect/>
          </a:stretch>
        </p:blipFill>
        <p:spPr bwMode="auto">
          <a:xfrm>
            <a:off x="323850" y="4770438"/>
            <a:ext cx="2246313" cy="20875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diamond(in)">
                                      <p:cBhvr>
                                        <p:cTn id="7" dur="2000"/>
                                        <p:tgtEl>
                                          <p:spTgt spid="410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diamond(in)">
                                      <p:cBhvr>
                                        <p:cTn id="12" dur="20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checkerboard(across)">
                                      <p:cBhvr>
                                        <p:cTn id="1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2411413" y="2133600"/>
            <a:ext cx="5545137" cy="3743325"/>
          </a:xfrm>
          <a:prstGeom prst="rect">
            <a:avLst/>
          </a:prstGeom>
          <a:noFill/>
          <a:ln w="9525">
            <a:noFill/>
            <a:miter lim="800000"/>
            <a:headEnd/>
            <a:tailEnd/>
          </a:ln>
        </p:spPr>
        <p:txBody>
          <a:bodyPr>
            <a:spAutoFit/>
          </a:bodyPr>
          <a:lstStyle/>
          <a:p>
            <a:pPr marL="342900" indent="-342900"/>
            <a:r>
              <a:rPr lang="ar-SA" sz="2400"/>
              <a:t>هناك انواع عدة من اللعب يمكن تصنيفها بما يلي:</a:t>
            </a:r>
          </a:p>
          <a:p>
            <a:pPr marL="342900" indent="-342900"/>
            <a:endParaRPr lang="ar-SA" sz="2400"/>
          </a:p>
          <a:p>
            <a:pPr marL="342900" indent="-342900"/>
            <a:r>
              <a:rPr lang="ar-SA" sz="2400" b="1"/>
              <a:t>1.من حيث عدد المشتركين في اللعب هناك:</a:t>
            </a:r>
          </a:p>
          <a:p>
            <a:pPr marL="342900" indent="-342900"/>
            <a:r>
              <a:rPr lang="ar-SA" sz="2400"/>
              <a:t>1. 1 اللعب الانفرادي.</a:t>
            </a:r>
          </a:p>
          <a:p>
            <a:pPr marL="342900" indent="-342900">
              <a:buFontTx/>
              <a:buAutoNum type="arabicPeriod"/>
            </a:pPr>
            <a:r>
              <a:rPr lang="ar-SA" sz="2400"/>
              <a:t>2 اللعب الجماعي.</a:t>
            </a:r>
          </a:p>
          <a:p>
            <a:pPr marL="342900" indent="-342900"/>
            <a:endParaRPr lang="ar-SA" sz="2400"/>
          </a:p>
          <a:p>
            <a:pPr marL="342900" indent="-342900"/>
            <a:r>
              <a:rPr lang="ar-SA" sz="2400" b="1"/>
              <a:t>2. من حيث تنظيم اللعب والاشراف عليه هناك:</a:t>
            </a:r>
          </a:p>
          <a:p>
            <a:pPr marL="342900" indent="-342900"/>
            <a:r>
              <a:rPr lang="ar-SA" sz="2400"/>
              <a:t>2. 1 اللعب الحر التلقائي غير المنظم.</a:t>
            </a:r>
          </a:p>
          <a:p>
            <a:pPr marL="342900" indent="-342900"/>
            <a:r>
              <a:rPr lang="ar-SA" sz="2400"/>
              <a:t>2. 2 اللعب المنظم.</a:t>
            </a:r>
          </a:p>
          <a:p>
            <a:pPr marL="342900" indent="-342900"/>
            <a:endParaRPr lang="en-US" sz="2400"/>
          </a:p>
        </p:txBody>
      </p:sp>
      <p:sp>
        <p:nvSpPr>
          <p:cNvPr id="5125" name="WordArt 5"/>
          <p:cNvSpPr>
            <a:spLocks noChangeArrowheads="1" noChangeShapeType="1" noTextEdit="1"/>
          </p:cNvSpPr>
          <p:nvPr/>
        </p:nvSpPr>
        <p:spPr bwMode="auto">
          <a:xfrm rot="781025">
            <a:off x="3635375" y="0"/>
            <a:ext cx="1773238" cy="2027238"/>
          </a:xfrm>
          <a:prstGeom prst="rect">
            <a:avLst/>
          </a:prstGeom>
        </p:spPr>
        <p:txBody>
          <a:bodyPr wrap="none" fromWordArt="1">
            <a:prstTxWarp prst="textSlantUp">
              <a:avLst>
                <a:gd name="adj" fmla="val 55556"/>
              </a:avLst>
            </a:prstTxWarp>
          </a:bodyPr>
          <a:lstStyle/>
          <a:p>
            <a:pPr algn="ctr"/>
            <a:r>
              <a:rPr lang="ar-SA" sz="3600" kern="10">
                <a:ln w="9525">
                  <a:solidFill>
                    <a:srgbClr val="000000"/>
                  </a:solidFill>
                  <a:round/>
                  <a:headEnd/>
                  <a:tailEnd/>
                </a:ln>
                <a:solidFill>
                  <a:srgbClr val="000000"/>
                </a:solidFill>
                <a:latin typeface="Arial"/>
                <a:cs typeface="Arial"/>
              </a:rPr>
              <a:t>أنواع اللعب: </a:t>
            </a:r>
          </a:p>
        </p:txBody>
      </p:sp>
      <p:pic>
        <p:nvPicPr>
          <p:cNvPr id="5126" name="Picture 6"/>
          <p:cNvPicPr>
            <a:picLocks noChangeAspect="1" noChangeArrowheads="1"/>
          </p:cNvPicPr>
          <p:nvPr/>
        </p:nvPicPr>
        <p:blipFill>
          <a:blip r:embed="rId2" cstate="print"/>
          <a:srcRect/>
          <a:stretch>
            <a:fillRect/>
          </a:stretch>
        </p:blipFill>
        <p:spPr bwMode="auto">
          <a:xfrm>
            <a:off x="539750" y="2565400"/>
            <a:ext cx="2517775" cy="27384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diamond(in)">
                                      <p:cBhvr>
                                        <p:cTn id="7" dur="2000"/>
                                        <p:tgtEl>
                                          <p:spTgt spid="512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checkerboard(across)">
                                      <p:cBhvr>
                                        <p:cTn id="12" dur="5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126"/>
                                        </p:tgtEl>
                                        <p:attrNameLst>
                                          <p:attrName>style.visibility</p:attrName>
                                        </p:attrNameLst>
                                      </p:cBhvr>
                                      <p:to>
                                        <p:strVal val="visible"/>
                                      </p:to>
                                    </p:set>
                                    <p:animEffect transition="in" filter="checkerboard(across)">
                                      <p:cBhvr>
                                        <p:cTn id="17"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3851275" y="1557338"/>
            <a:ext cx="4897438" cy="3560762"/>
          </a:xfrm>
          <a:prstGeom prst="rect">
            <a:avLst/>
          </a:prstGeom>
          <a:noFill/>
          <a:ln w="9525">
            <a:noFill/>
            <a:miter lim="800000"/>
            <a:headEnd/>
            <a:tailEnd/>
          </a:ln>
        </p:spPr>
        <p:txBody>
          <a:bodyPr>
            <a:spAutoFit/>
          </a:bodyPr>
          <a:lstStyle/>
          <a:p>
            <a:r>
              <a:rPr lang="ar-SA" sz="2400" b="1"/>
              <a:t>3. من حيث نوعية اللعب وطبيعته هناك:</a:t>
            </a:r>
          </a:p>
          <a:p>
            <a:r>
              <a:rPr lang="ar-SA" sz="2400"/>
              <a:t>3. 1 اللعب النشيط.</a:t>
            </a:r>
          </a:p>
          <a:p>
            <a:r>
              <a:rPr lang="ar-SA" sz="2400"/>
              <a:t>3. 2 اللعب الهادي.</a:t>
            </a:r>
          </a:p>
          <a:p>
            <a:r>
              <a:rPr lang="ar-SA" sz="2400"/>
              <a:t>3. 3 اللعب الذي يساعد على تنسيق الحركات، </a:t>
            </a:r>
          </a:p>
          <a:p>
            <a:r>
              <a:rPr lang="ar-SA" sz="2400"/>
              <a:t>نمو العضلات.</a:t>
            </a:r>
          </a:p>
          <a:p>
            <a:r>
              <a:rPr lang="ar-SA" sz="2400"/>
              <a:t>3. 4 اللعب الذي تغلب عليه الصفة العقلية.</a:t>
            </a:r>
          </a:p>
          <a:p>
            <a:r>
              <a:rPr lang="ar-SA" sz="2400"/>
              <a:t>وقد يكون اللعب واحدًا من الانواع سالفة الذكر،</a:t>
            </a:r>
          </a:p>
          <a:p>
            <a:r>
              <a:rPr lang="ar-SA" sz="2400"/>
              <a:t> او مركبا من نوعين او اكثر.</a:t>
            </a:r>
            <a:endParaRPr lang="en-US" sz="2400"/>
          </a:p>
          <a:p>
            <a:pPr>
              <a:spcBef>
                <a:spcPct val="50000"/>
              </a:spcBef>
            </a:pPr>
            <a:endParaRPr lang="en-US" sz="2400"/>
          </a:p>
        </p:txBody>
      </p:sp>
      <p:pic>
        <p:nvPicPr>
          <p:cNvPr id="6149" name="Picture 5"/>
          <p:cNvPicPr>
            <a:picLocks noChangeAspect="1" noChangeArrowheads="1"/>
          </p:cNvPicPr>
          <p:nvPr/>
        </p:nvPicPr>
        <p:blipFill>
          <a:blip r:embed="rId2" cstate="print"/>
          <a:srcRect/>
          <a:stretch>
            <a:fillRect/>
          </a:stretch>
        </p:blipFill>
        <p:spPr bwMode="auto">
          <a:xfrm flipH="1">
            <a:off x="395288" y="1484313"/>
            <a:ext cx="3398837" cy="43926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checkerboard(across)">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149"/>
                                        </p:tgtEl>
                                        <p:attrNameLst>
                                          <p:attrName>style.visibility</p:attrName>
                                        </p:attrNameLst>
                                      </p:cBhvr>
                                      <p:to>
                                        <p:strVal val="visible"/>
                                      </p:to>
                                    </p:set>
                                    <p:animEffect transition="in" filter="checkerboard(across)">
                                      <p:cBhvr>
                                        <p:cTn id="12"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Grp="1" noChangeArrowheads="1"/>
          </p:cNvSpPr>
          <p:nvPr>
            <p:ph type="body" sz="half" idx="1"/>
          </p:nvPr>
        </p:nvSpPr>
        <p:spPr>
          <a:xfrm>
            <a:off x="457200" y="1600200"/>
            <a:ext cx="8147050" cy="4997450"/>
          </a:xfrm>
        </p:spPr>
        <p:txBody>
          <a:bodyPr>
            <a:normAutofit lnSpcReduction="10000"/>
          </a:bodyPr>
          <a:lstStyle/>
          <a:p>
            <a:pPr eaLnBrk="1" hangingPunct="1">
              <a:buFontTx/>
              <a:buNone/>
            </a:pPr>
            <a:r>
              <a:rPr lang="ar-SA" sz="2400" b="1" smtClean="0"/>
              <a:t>للعب فوائد كبيرة للاطفال والكبار على حد سواء ويمكنه اجمالها بما يلي:</a:t>
            </a:r>
          </a:p>
          <a:p>
            <a:pPr eaLnBrk="1" hangingPunct="1"/>
            <a:r>
              <a:rPr lang="ar-SA" sz="2800" smtClean="0"/>
              <a:t>ينفس عن التوتر الجسمي الانفعالي عند الطفل واللاعب.</a:t>
            </a:r>
          </a:p>
          <a:p>
            <a:pPr eaLnBrk="1" hangingPunct="1"/>
            <a:r>
              <a:rPr lang="ar-SA" sz="2800" smtClean="0"/>
              <a:t>يدخل الخصوبة والتنوع في حياة الطفل.</a:t>
            </a:r>
          </a:p>
          <a:p>
            <a:pPr eaLnBrk="1" hangingPunct="1"/>
            <a:r>
              <a:rPr lang="ar-SA" sz="2800" smtClean="0"/>
              <a:t>يعلم الطفل أشياء جديدة عن نفسه وعن العالم حوله.</a:t>
            </a:r>
          </a:p>
          <a:p>
            <a:pPr eaLnBrk="1" hangingPunct="1"/>
            <a:r>
              <a:rPr lang="ar-SA" sz="2800" smtClean="0"/>
              <a:t>يتيح الفرصة للطفل ان يعبر عن حاجاته التي لا يعبر عنها التعبير الكافي في حياته الواقعية.</a:t>
            </a:r>
          </a:p>
          <a:p>
            <a:pPr eaLnBrk="1" hangingPunct="1"/>
            <a:r>
              <a:rPr lang="ar-SA" sz="2800" smtClean="0"/>
              <a:t>يعطي للطفل الفرصة لاستخدام حواسه وعقله وزيادة القدرة على الفهم.</a:t>
            </a:r>
          </a:p>
          <a:p>
            <a:pPr eaLnBrk="1" hangingPunct="1"/>
            <a:r>
              <a:rPr lang="ar-SA" sz="2800" smtClean="0"/>
              <a:t>يوفر للطفل فرصة التعبير وهي حاجة اساسية عند الانسان، فلا بد في الحياة من تغيير لكل لا تصبح الحياة ممله.</a:t>
            </a:r>
            <a:endParaRPr lang="en-US" sz="2800" smtClean="0"/>
          </a:p>
          <a:p>
            <a:pPr eaLnBrk="1" hangingPunct="1"/>
            <a:endParaRPr lang="en-US" sz="2800" smtClean="0"/>
          </a:p>
        </p:txBody>
      </p:sp>
      <p:pic>
        <p:nvPicPr>
          <p:cNvPr id="7178" name="Picture 10"/>
          <p:cNvPicPr>
            <a:picLocks noGrp="1" noChangeAspect="1" noChangeArrowheads="1"/>
          </p:cNvPicPr>
          <p:nvPr>
            <p:ph sz="half" idx="2"/>
          </p:nvPr>
        </p:nvPicPr>
        <p:blipFill>
          <a:blip r:embed="rId2" cstate="print"/>
          <a:srcRect/>
          <a:stretch>
            <a:fillRect/>
          </a:stretch>
        </p:blipFill>
        <p:spPr>
          <a:xfrm>
            <a:off x="250825" y="549275"/>
            <a:ext cx="2011363" cy="1725613"/>
          </a:xfrm>
          <a:noFill/>
        </p:spPr>
      </p:pic>
      <p:sp>
        <p:nvSpPr>
          <p:cNvPr id="7174" name="WordArt 6"/>
          <p:cNvSpPr>
            <a:spLocks noChangeArrowheads="1" noChangeShapeType="1" noTextEdit="1"/>
          </p:cNvSpPr>
          <p:nvPr/>
        </p:nvSpPr>
        <p:spPr bwMode="auto">
          <a:xfrm>
            <a:off x="3924300" y="476250"/>
            <a:ext cx="1663700" cy="658813"/>
          </a:xfrm>
          <a:prstGeom prst="rect">
            <a:avLst/>
          </a:prstGeom>
        </p:spPr>
        <p:txBody>
          <a:bodyPr wrap="none" fromWordArt="1">
            <a:prstTxWarp prst="textSlantUp">
              <a:avLst>
                <a:gd name="adj" fmla="val 4366"/>
              </a:avLst>
            </a:prstTxWarp>
          </a:bodyPr>
          <a:lstStyle/>
          <a:p>
            <a:pPr algn="ctr"/>
            <a:r>
              <a:rPr lang="ar-SA" sz="3600" kern="10">
                <a:ln w="9525">
                  <a:solidFill>
                    <a:srgbClr val="000000"/>
                  </a:solidFill>
                  <a:round/>
                  <a:headEnd/>
                  <a:tailEnd/>
                </a:ln>
                <a:solidFill>
                  <a:srgbClr val="000000"/>
                </a:solidFill>
                <a:latin typeface="Arial"/>
                <a:cs typeface="Arial"/>
              </a:rPr>
              <a:t>فوائد اللعب: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 calcmode="lin" valueType="num">
                                      <p:cBhvr additive="base">
                                        <p:cTn id="7" dur="500" fill="hold"/>
                                        <p:tgtEl>
                                          <p:spTgt spid="7174"/>
                                        </p:tgtEl>
                                        <p:attrNameLst>
                                          <p:attrName>ppt_x</p:attrName>
                                        </p:attrNameLst>
                                      </p:cBhvr>
                                      <p:tavLst>
                                        <p:tav tm="0">
                                          <p:val>
                                            <p:strVal val="#ppt_x"/>
                                          </p:val>
                                        </p:tav>
                                        <p:tav tm="100000">
                                          <p:val>
                                            <p:strVal val="#ppt_x"/>
                                          </p:val>
                                        </p:tav>
                                      </p:tavLst>
                                    </p:anim>
                                    <p:anim calcmode="lin" valueType="num">
                                      <p:cBhvr additive="base">
                                        <p:cTn id="8"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8"/>
                                        </p:tgtEl>
                                        <p:attrNameLst>
                                          <p:attrName>style.visibility</p:attrName>
                                        </p:attrNameLst>
                                      </p:cBhvr>
                                      <p:to>
                                        <p:strVal val="visible"/>
                                      </p:to>
                                    </p:set>
                                    <p:anim calcmode="lin" valueType="num">
                                      <p:cBhvr additive="base">
                                        <p:cTn id="13" dur="500" fill="hold"/>
                                        <p:tgtEl>
                                          <p:spTgt spid="7178"/>
                                        </p:tgtEl>
                                        <p:attrNameLst>
                                          <p:attrName>ppt_x</p:attrName>
                                        </p:attrNameLst>
                                      </p:cBhvr>
                                      <p:tavLst>
                                        <p:tav tm="0">
                                          <p:val>
                                            <p:strVal val="#ppt_x"/>
                                          </p:val>
                                        </p:tav>
                                        <p:tav tm="100000">
                                          <p:val>
                                            <p:strVal val="#ppt_x"/>
                                          </p:val>
                                        </p:tav>
                                      </p:tavLst>
                                    </p:anim>
                                    <p:anim calcmode="lin" valueType="num">
                                      <p:cBhvr additive="base">
                                        <p:cTn id="14"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7173">
                                            <p:txEl>
                                              <p:pRg st="0" end="0"/>
                                            </p:txEl>
                                          </p:spTgt>
                                        </p:tgtEl>
                                        <p:attrNameLst>
                                          <p:attrName>style.visibility</p:attrName>
                                        </p:attrNameLst>
                                      </p:cBhvr>
                                      <p:to>
                                        <p:strVal val="visible"/>
                                      </p:to>
                                    </p:set>
                                    <p:anim calcmode="lin" valueType="num">
                                      <p:cBhvr>
                                        <p:cTn id="19" dur="1000" fill="hold"/>
                                        <p:tgtEl>
                                          <p:spTgt spid="717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717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717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7173">
                                            <p:txEl>
                                              <p:pRg st="1" end="1"/>
                                            </p:txEl>
                                          </p:spTgt>
                                        </p:tgtEl>
                                        <p:attrNameLst>
                                          <p:attrName>style.visibility</p:attrName>
                                        </p:attrNameLst>
                                      </p:cBhvr>
                                      <p:to>
                                        <p:strVal val="visible"/>
                                      </p:to>
                                    </p:set>
                                    <p:anim calcmode="lin" valueType="num">
                                      <p:cBhvr>
                                        <p:cTn id="26" dur="1000" fill="hold"/>
                                        <p:tgtEl>
                                          <p:spTgt spid="717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717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717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7173">
                                            <p:txEl>
                                              <p:pRg st="2" end="2"/>
                                            </p:txEl>
                                          </p:spTgt>
                                        </p:tgtEl>
                                        <p:attrNameLst>
                                          <p:attrName>style.visibility</p:attrName>
                                        </p:attrNameLst>
                                      </p:cBhvr>
                                      <p:to>
                                        <p:strVal val="visible"/>
                                      </p:to>
                                    </p:set>
                                    <p:anim calcmode="lin" valueType="num">
                                      <p:cBhvr>
                                        <p:cTn id="33" dur="1000" fill="hold"/>
                                        <p:tgtEl>
                                          <p:spTgt spid="717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717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717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7173">
                                            <p:txEl>
                                              <p:pRg st="3" end="3"/>
                                            </p:txEl>
                                          </p:spTgt>
                                        </p:tgtEl>
                                        <p:attrNameLst>
                                          <p:attrName>style.visibility</p:attrName>
                                        </p:attrNameLst>
                                      </p:cBhvr>
                                      <p:to>
                                        <p:strVal val="visible"/>
                                      </p:to>
                                    </p:set>
                                    <p:anim calcmode="lin" valueType="num">
                                      <p:cBhvr>
                                        <p:cTn id="40" dur="1000" fill="hold"/>
                                        <p:tgtEl>
                                          <p:spTgt spid="7173">
                                            <p:txEl>
                                              <p:pRg st="3" end="3"/>
                                            </p:txEl>
                                          </p:spTgt>
                                        </p:tgtEl>
                                        <p:attrNameLst>
                                          <p:attrName>ppt_w</p:attrName>
                                        </p:attrNameLst>
                                      </p:cBhvr>
                                      <p:tavLst>
                                        <p:tav tm="0">
                                          <p:val>
                                            <p:strVal val="#ppt_w*0.70"/>
                                          </p:val>
                                        </p:tav>
                                        <p:tav tm="100000">
                                          <p:val>
                                            <p:strVal val="#ppt_w"/>
                                          </p:val>
                                        </p:tav>
                                      </p:tavLst>
                                    </p:anim>
                                    <p:anim calcmode="lin" valueType="num">
                                      <p:cBhvr>
                                        <p:cTn id="41" dur="1000" fill="hold"/>
                                        <p:tgtEl>
                                          <p:spTgt spid="7173">
                                            <p:txEl>
                                              <p:pRg st="3" end="3"/>
                                            </p:txEl>
                                          </p:spTgt>
                                        </p:tgtEl>
                                        <p:attrNameLst>
                                          <p:attrName>ppt_h</p:attrName>
                                        </p:attrNameLst>
                                      </p:cBhvr>
                                      <p:tavLst>
                                        <p:tav tm="0">
                                          <p:val>
                                            <p:strVal val="#ppt_h"/>
                                          </p:val>
                                        </p:tav>
                                        <p:tav tm="100000">
                                          <p:val>
                                            <p:strVal val="#ppt_h"/>
                                          </p:val>
                                        </p:tav>
                                      </p:tavLst>
                                    </p:anim>
                                    <p:animEffect transition="in" filter="fade">
                                      <p:cBhvr>
                                        <p:cTn id="42" dur="1000"/>
                                        <p:tgtEl>
                                          <p:spTgt spid="717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7173">
                                            <p:txEl>
                                              <p:pRg st="4" end="4"/>
                                            </p:txEl>
                                          </p:spTgt>
                                        </p:tgtEl>
                                        <p:attrNameLst>
                                          <p:attrName>style.visibility</p:attrName>
                                        </p:attrNameLst>
                                      </p:cBhvr>
                                      <p:to>
                                        <p:strVal val="visible"/>
                                      </p:to>
                                    </p:set>
                                    <p:anim calcmode="lin" valueType="num">
                                      <p:cBhvr>
                                        <p:cTn id="47" dur="1000" fill="hold"/>
                                        <p:tgtEl>
                                          <p:spTgt spid="7173">
                                            <p:txEl>
                                              <p:pRg st="4" end="4"/>
                                            </p:txEl>
                                          </p:spTgt>
                                        </p:tgtEl>
                                        <p:attrNameLst>
                                          <p:attrName>ppt_w</p:attrName>
                                        </p:attrNameLst>
                                      </p:cBhvr>
                                      <p:tavLst>
                                        <p:tav tm="0">
                                          <p:val>
                                            <p:strVal val="#ppt_w*0.70"/>
                                          </p:val>
                                        </p:tav>
                                        <p:tav tm="100000">
                                          <p:val>
                                            <p:strVal val="#ppt_w"/>
                                          </p:val>
                                        </p:tav>
                                      </p:tavLst>
                                    </p:anim>
                                    <p:anim calcmode="lin" valueType="num">
                                      <p:cBhvr>
                                        <p:cTn id="48" dur="1000" fill="hold"/>
                                        <p:tgtEl>
                                          <p:spTgt spid="7173">
                                            <p:txEl>
                                              <p:pRg st="4" end="4"/>
                                            </p:txEl>
                                          </p:spTgt>
                                        </p:tgtEl>
                                        <p:attrNameLst>
                                          <p:attrName>ppt_h</p:attrName>
                                        </p:attrNameLst>
                                      </p:cBhvr>
                                      <p:tavLst>
                                        <p:tav tm="0">
                                          <p:val>
                                            <p:strVal val="#ppt_h"/>
                                          </p:val>
                                        </p:tav>
                                        <p:tav tm="100000">
                                          <p:val>
                                            <p:strVal val="#ppt_h"/>
                                          </p:val>
                                        </p:tav>
                                      </p:tavLst>
                                    </p:anim>
                                    <p:animEffect transition="in" filter="fade">
                                      <p:cBhvr>
                                        <p:cTn id="49" dur="1000"/>
                                        <p:tgtEl>
                                          <p:spTgt spid="717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7173">
                                            <p:txEl>
                                              <p:pRg st="5" end="5"/>
                                            </p:txEl>
                                          </p:spTgt>
                                        </p:tgtEl>
                                        <p:attrNameLst>
                                          <p:attrName>style.visibility</p:attrName>
                                        </p:attrNameLst>
                                      </p:cBhvr>
                                      <p:to>
                                        <p:strVal val="visible"/>
                                      </p:to>
                                    </p:set>
                                    <p:anim calcmode="lin" valueType="num">
                                      <p:cBhvr>
                                        <p:cTn id="54" dur="1000" fill="hold"/>
                                        <p:tgtEl>
                                          <p:spTgt spid="7173">
                                            <p:txEl>
                                              <p:pRg st="5" end="5"/>
                                            </p:txEl>
                                          </p:spTgt>
                                        </p:tgtEl>
                                        <p:attrNameLst>
                                          <p:attrName>ppt_w</p:attrName>
                                        </p:attrNameLst>
                                      </p:cBhvr>
                                      <p:tavLst>
                                        <p:tav tm="0">
                                          <p:val>
                                            <p:strVal val="#ppt_w*0.70"/>
                                          </p:val>
                                        </p:tav>
                                        <p:tav tm="100000">
                                          <p:val>
                                            <p:strVal val="#ppt_w"/>
                                          </p:val>
                                        </p:tav>
                                      </p:tavLst>
                                    </p:anim>
                                    <p:anim calcmode="lin" valueType="num">
                                      <p:cBhvr>
                                        <p:cTn id="55" dur="1000" fill="hold"/>
                                        <p:tgtEl>
                                          <p:spTgt spid="7173">
                                            <p:txEl>
                                              <p:pRg st="5" end="5"/>
                                            </p:txEl>
                                          </p:spTgt>
                                        </p:tgtEl>
                                        <p:attrNameLst>
                                          <p:attrName>ppt_h</p:attrName>
                                        </p:attrNameLst>
                                      </p:cBhvr>
                                      <p:tavLst>
                                        <p:tav tm="0">
                                          <p:val>
                                            <p:strVal val="#ppt_h"/>
                                          </p:val>
                                        </p:tav>
                                        <p:tav tm="100000">
                                          <p:val>
                                            <p:strVal val="#ppt_h"/>
                                          </p:val>
                                        </p:tav>
                                      </p:tavLst>
                                    </p:anim>
                                    <p:animEffect transition="in" filter="fade">
                                      <p:cBhvr>
                                        <p:cTn id="56" dur="1000"/>
                                        <p:tgtEl>
                                          <p:spTgt spid="717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7173">
                                            <p:txEl>
                                              <p:pRg st="6" end="6"/>
                                            </p:txEl>
                                          </p:spTgt>
                                        </p:tgtEl>
                                        <p:attrNameLst>
                                          <p:attrName>style.visibility</p:attrName>
                                        </p:attrNameLst>
                                      </p:cBhvr>
                                      <p:to>
                                        <p:strVal val="visible"/>
                                      </p:to>
                                    </p:set>
                                    <p:anim calcmode="lin" valueType="num">
                                      <p:cBhvr>
                                        <p:cTn id="61" dur="1000" fill="hold"/>
                                        <p:tgtEl>
                                          <p:spTgt spid="7173">
                                            <p:txEl>
                                              <p:pRg st="6" end="6"/>
                                            </p:txEl>
                                          </p:spTgt>
                                        </p:tgtEl>
                                        <p:attrNameLst>
                                          <p:attrName>ppt_w</p:attrName>
                                        </p:attrNameLst>
                                      </p:cBhvr>
                                      <p:tavLst>
                                        <p:tav tm="0">
                                          <p:val>
                                            <p:strVal val="#ppt_w*0.70"/>
                                          </p:val>
                                        </p:tav>
                                        <p:tav tm="100000">
                                          <p:val>
                                            <p:strVal val="#ppt_w"/>
                                          </p:val>
                                        </p:tav>
                                      </p:tavLst>
                                    </p:anim>
                                    <p:anim calcmode="lin" valueType="num">
                                      <p:cBhvr>
                                        <p:cTn id="62" dur="1000" fill="hold"/>
                                        <p:tgtEl>
                                          <p:spTgt spid="7173">
                                            <p:txEl>
                                              <p:pRg st="6" end="6"/>
                                            </p:txEl>
                                          </p:spTgt>
                                        </p:tgtEl>
                                        <p:attrNameLst>
                                          <p:attrName>ppt_h</p:attrName>
                                        </p:attrNameLst>
                                      </p:cBhvr>
                                      <p:tavLst>
                                        <p:tav tm="0">
                                          <p:val>
                                            <p:strVal val="#ppt_h"/>
                                          </p:val>
                                        </p:tav>
                                        <p:tav tm="100000">
                                          <p:val>
                                            <p:strVal val="#ppt_h"/>
                                          </p:val>
                                        </p:tav>
                                      </p:tavLst>
                                    </p:anim>
                                    <p:animEffect transition="in" filter="fade">
                                      <p:cBhvr>
                                        <p:cTn id="63" dur="1000"/>
                                        <p:tgtEl>
                                          <p:spTgt spid="717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uild="p"/>
      <p:bldP spid="71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1763713" y="2133600"/>
            <a:ext cx="6842125" cy="3503613"/>
          </a:xfrm>
          <a:prstGeom prst="rect">
            <a:avLst/>
          </a:prstGeom>
          <a:noFill/>
          <a:ln w="9525">
            <a:noFill/>
            <a:miter lim="800000"/>
            <a:headEnd/>
            <a:tailEnd/>
          </a:ln>
        </p:spPr>
        <p:txBody>
          <a:bodyPr>
            <a:spAutoFit/>
          </a:bodyPr>
          <a:lstStyle/>
          <a:p>
            <a:pPr marL="342900" indent="-342900">
              <a:buFontTx/>
              <a:buChar char="•"/>
            </a:pPr>
            <a:r>
              <a:rPr lang="ar-SA" sz="3200"/>
              <a:t> اللعب عملية نمو.</a:t>
            </a:r>
          </a:p>
          <a:p>
            <a:pPr marL="342900" indent="-342900"/>
            <a:endParaRPr lang="ar-SA" sz="3200"/>
          </a:p>
          <a:p>
            <a:pPr marL="342900" indent="-342900">
              <a:buFontTx/>
              <a:buChar char="•"/>
            </a:pPr>
            <a:r>
              <a:rPr lang="ar-SA" sz="3200"/>
              <a:t> تناقض انشطة اللعب كما مع تطور نمو الطفل.</a:t>
            </a:r>
          </a:p>
          <a:p>
            <a:pPr marL="342900" indent="-342900"/>
            <a:endParaRPr lang="ar-SA" sz="3200"/>
          </a:p>
          <a:p>
            <a:pPr marL="342900" indent="-342900">
              <a:buFontTx/>
              <a:buChar char="•"/>
            </a:pPr>
            <a:r>
              <a:rPr lang="ar-SA" sz="3200"/>
              <a:t> تتزايد انشطة اللعب كما مع تطور الطفل.</a:t>
            </a:r>
          </a:p>
          <a:p>
            <a:pPr marL="342900" indent="-342900"/>
            <a:endParaRPr lang="ar-SA" sz="3200"/>
          </a:p>
          <a:p>
            <a:pPr marL="342900" indent="-342900">
              <a:buFontTx/>
              <a:buChar char="•"/>
            </a:pPr>
            <a:r>
              <a:rPr lang="ar-SA" sz="3200"/>
              <a:t> اللعب في الطفولة نشاط تلقائي.</a:t>
            </a:r>
            <a:endParaRPr lang="en-US" sz="3200"/>
          </a:p>
        </p:txBody>
      </p:sp>
      <p:sp>
        <p:nvSpPr>
          <p:cNvPr id="12293" name="WordArt 5"/>
          <p:cNvSpPr>
            <a:spLocks noChangeArrowheads="1" noChangeShapeType="1" noTextEdit="1"/>
          </p:cNvSpPr>
          <p:nvPr/>
        </p:nvSpPr>
        <p:spPr bwMode="auto">
          <a:xfrm>
            <a:off x="2411413" y="549275"/>
            <a:ext cx="3990975" cy="1314450"/>
          </a:xfrm>
          <a:prstGeom prst="rect">
            <a:avLst/>
          </a:prstGeom>
        </p:spPr>
        <p:txBody>
          <a:bodyPr wrap="none" fromWordArt="1">
            <a:prstTxWarp prst="textDoubleWave1">
              <a:avLst>
                <a:gd name="adj1" fmla="val 6500"/>
                <a:gd name="adj2" fmla="val 0"/>
              </a:avLst>
            </a:prstTxWarp>
          </a:bodyPr>
          <a:lstStyle/>
          <a:p>
            <a:pPr algn="ctr"/>
            <a:r>
              <a:rPr lang="ar-SA" sz="3600" kern="10" spc="-360">
                <a:ln w="12700">
                  <a:solidFill>
                    <a:srgbClr val="000099"/>
                  </a:solidFill>
                  <a:round/>
                  <a:headEnd/>
                  <a:tailEnd/>
                </a:ln>
                <a:solidFill>
                  <a:srgbClr val="33CCFF"/>
                </a:solidFill>
                <a:effectLst>
                  <a:outerShdw dist="125724" dir="18900000" algn="ctr" rotWithShape="0">
                    <a:srgbClr val="000099"/>
                  </a:outerShdw>
                </a:effectLst>
                <a:latin typeface="Arial"/>
                <a:cs typeface="Arial"/>
              </a:rPr>
              <a:t>خصائص لعب الأطفال:</a:t>
            </a:r>
          </a:p>
        </p:txBody>
      </p:sp>
      <p:pic>
        <p:nvPicPr>
          <p:cNvPr id="12294" name="Picture 6"/>
          <p:cNvPicPr>
            <a:picLocks noChangeAspect="1" noChangeArrowheads="1"/>
          </p:cNvPicPr>
          <p:nvPr/>
        </p:nvPicPr>
        <p:blipFill>
          <a:blip r:embed="rId2" cstate="print"/>
          <a:srcRect/>
          <a:stretch>
            <a:fillRect/>
          </a:stretch>
        </p:blipFill>
        <p:spPr bwMode="auto">
          <a:xfrm>
            <a:off x="0" y="4221163"/>
            <a:ext cx="3252788" cy="22844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blinds(horizontal)">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 calcmode="lin" valueType="num">
                                      <p:cBhvr>
                                        <p:cTn id="12" dur="1000" fill="hold"/>
                                        <p:tgtEl>
                                          <p:spTgt spid="12292"/>
                                        </p:tgtEl>
                                        <p:attrNameLst>
                                          <p:attrName>ppt_w</p:attrName>
                                        </p:attrNameLst>
                                      </p:cBhvr>
                                      <p:tavLst>
                                        <p:tav tm="0">
                                          <p:val>
                                            <p:strVal val="#ppt_w*0.70"/>
                                          </p:val>
                                        </p:tav>
                                        <p:tav tm="100000">
                                          <p:val>
                                            <p:strVal val="#ppt_w"/>
                                          </p:val>
                                        </p:tav>
                                      </p:tavLst>
                                    </p:anim>
                                    <p:anim calcmode="lin" valueType="num">
                                      <p:cBhvr>
                                        <p:cTn id="13" dur="1000" fill="hold"/>
                                        <p:tgtEl>
                                          <p:spTgt spid="12292"/>
                                        </p:tgtEl>
                                        <p:attrNameLst>
                                          <p:attrName>ppt_h</p:attrName>
                                        </p:attrNameLst>
                                      </p:cBhvr>
                                      <p:tavLst>
                                        <p:tav tm="0">
                                          <p:val>
                                            <p:strVal val="#ppt_h"/>
                                          </p:val>
                                        </p:tav>
                                        <p:tav tm="100000">
                                          <p:val>
                                            <p:strVal val="#ppt_h"/>
                                          </p:val>
                                        </p:tav>
                                      </p:tavLst>
                                    </p:anim>
                                    <p:animEffect transition="in" filter="fade">
                                      <p:cBhvr>
                                        <p:cTn id="14" dur="1000"/>
                                        <p:tgtEl>
                                          <p:spTgt spid="1229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2294"/>
                                        </p:tgtEl>
                                        <p:attrNameLst>
                                          <p:attrName>style.visibility</p:attrName>
                                        </p:attrNameLst>
                                      </p:cBhvr>
                                      <p:to>
                                        <p:strVal val="visible"/>
                                      </p:to>
                                    </p:set>
                                    <p:animEffect transition="in" filter="blinds(horizontal)">
                                      <p:cBhvr>
                                        <p:cTn id="19"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1_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250</TotalTime>
  <Words>432</Words>
  <Application>Microsoft Office PowerPoint</Application>
  <PresentationFormat>On-screen Show (4:3)</PresentationFormat>
  <Paragraphs>53</Paragraphs>
  <Slides>10</Slides>
  <Notes>1</Notes>
  <HiddenSlides>1</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Calibri</vt:lpstr>
      <vt:lpstr>Century Gothic</vt:lpstr>
      <vt:lpstr>Times New Roman</vt:lpstr>
      <vt:lpstr>Wingdings</vt:lpstr>
      <vt:lpstr>Wingdings 3</vt:lpstr>
      <vt:lpstr>Ion Boardroom</vt:lpstr>
      <vt:lpstr>1_Ion Boardroom</vt:lpstr>
      <vt:lpstr>أهمية اللعب عند الأطفال</vt:lpstr>
      <vt:lpstr>المواضيع المعروضة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أهمية اللعب عند الأطفال</dc:title>
  <dc:creator>User</dc:creator>
  <cp:lastModifiedBy>Eman Al-Raddadi</cp:lastModifiedBy>
  <cp:revision>20</cp:revision>
  <dcterms:created xsi:type="dcterms:W3CDTF">2013-11-10T14:47:29Z</dcterms:created>
  <dcterms:modified xsi:type="dcterms:W3CDTF">2016-03-27T22:28:57Z</dcterms:modified>
</cp:coreProperties>
</file>