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5"/>
  </p:notesMasterIdLst>
  <p:sldIdLst>
    <p:sldId id="256" r:id="rId5"/>
    <p:sldId id="257" r:id="rId6"/>
    <p:sldId id="259" r:id="rId7"/>
    <p:sldId id="294" r:id="rId8"/>
    <p:sldId id="261" r:id="rId9"/>
    <p:sldId id="276" r:id="rId10"/>
    <p:sldId id="260" r:id="rId11"/>
    <p:sldId id="287" r:id="rId12"/>
    <p:sldId id="285" r:id="rId13"/>
    <p:sldId id="279" r:id="rId14"/>
    <p:sldId id="288" r:id="rId15"/>
    <p:sldId id="263" r:id="rId16"/>
    <p:sldId id="282" r:id="rId17"/>
    <p:sldId id="264" r:id="rId18"/>
    <p:sldId id="289" r:id="rId19"/>
    <p:sldId id="292" r:id="rId20"/>
    <p:sldId id="293" r:id="rId21"/>
    <p:sldId id="291" r:id="rId22"/>
    <p:sldId id="295" r:id="rId23"/>
    <p:sldId id="296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>
      <p:cViewPr>
        <p:scale>
          <a:sx n="81" d="100"/>
          <a:sy n="81" d="100"/>
        </p:scale>
        <p:origin x="-1074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FD4D627-41E0-4954-9D66-243FF6574E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4324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4D627-41E0-4954-9D66-243FF6574E4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508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23C745-F732-4954-9856-7C761A6538DC}" type="slidenum">
              <a:rPr lang="en-US"/>
              <a:pPr/>
              <a:t>2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1849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89" name="Shape 18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65202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CSC1202-2013 (c) Nouf AlJaffan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35B30EE-06DE-4DB3-8AF3-106E5A92EA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798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CSC1202-2013 (c) Nouf AlJaffan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C80B6-6F88-4788-B098-E3C7B8411F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619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r>
              <a:rPr lang="en-US" smtClean="0"/>
              <a:t>CSC1202-2013 (c) Nouf AlJaffan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71DF189-50B1-41E0-B7D0-4D5D09BBCB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14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CSC1202-2013 (c) Nouf AlJaffan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68BCB-8275-4059-B73A-E088A058A5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870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CSC1202-2013 (c) Nouf AlJaffan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2B470D1-9007-4FAF-9EFF-FF924C8C7F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999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CSC1202-2013 (c) Nouf AlJaffan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CD7B-6CAE-4302-A07C-794427A9A5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043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CSC1202-2013 (c) Nouf AlJaffan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BD88B-A09D-406C-AEB8-91F0638F43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342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CSC1202-2013 (c) Nouf AlJaffan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9707-2273-4B6D-9676-3F0A1C526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260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CSC1202-2013 (c) Nouf AlJaffan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40A06-1D0B-498C-8B1A-8237020044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542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CSC1202-2013 (c) Nouf AlJaffan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0E67454-D8F9-4870-A4DE-3C0C344193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687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CSC1202-2013 (c) Nouf AlJaffan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73E54-F1B5-42CD-A7FB-68FD4E1E3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876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CSC1202-2013 (c) Nouf AlJaffan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4637C8-2176-4AD7-842E-86EB3AD339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14418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457200" rtl="1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06000" indent="-3060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Network Topologies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 1202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Simple Physical Topologies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61268" y="2362200"/>
            <a:ext cx="8229600" cy="2971800"/>
          </a:xfrm>
        </p:spPr>
        <p:txBody>
          <a:bodyPr>
            <a:noAutofit/>
          </a:bodyPr>
          <a:lstStyle/>
          <a:p>
            <a:pPr algn="l" rtl="0">
              <a:lnSpc>
                <a:spcPct val="90000"/>
              </a:lnSpc>
              <a:buClr>
                <a:schemeClr val="tx1"/>
              </a:buClr>
            </a:pPr>
            <a:r>
              <a:rPr lang="en-US" sz="2000" dirty="0"/>
              <a:t>Ring topology</a:t>
            </a:r>
          </a:p>
          <a:p>
            <a:pPr lvl="1" algn="l" rtl="0">
              <a:lnSpc>
                <a:spcPct val="90000"/>
              </a:lnSpc>
              <a:buClr>
                <a:schemeClr val="tx1"/>
              </a:buClr>
            </a:pPr>
            <a:r>
              <a:rPr lang="en-US" sz="1800" dirty="0" smtClean="0"/>
              <a:t>Each node is connected to the two nearest nodes so the entire network forms a circle</a:t>
            </a:r>
          </a:p>
          <a:p>
            <a:pPr lvl="1" algn="l" rtl="0">
              <a:lnSpc>
                <a:spcPct val="90000"/>
              </a:lnSpc>
              <a:buClr>
                <a:schemeClr val="tx1"/>
              </a:buClr>
            </a:pPr>
            <a:r>
              <a:rPr lang="en-US" sz="1800" dirty="0" smtClean="0"/>
              <a:t>One method for passing data on ring networks is </a:t>
            </a:r>
            <a:r>
              <a:rPr lang="en-US" sz="1800" b="1" dirty="0" smtClean="0"/>
              <a:t>token passing</a:t>
            </a:r>
          </a:p>
          <a:p>
            <a:pPr lvl="1" algn="l" rtl="0">
              <a:lnSpc>
                <a:spcPct val="90000"/>
              </a:lnSpc>
              <a:buClr>
                <a:schemeClr val="tx1"/>
              </a:buClr>
            </a:pPr>
            <a:r>
              <a:rPr lang="en-US" sz="1800" dirty="0" smtClean="0">
                <a:solidFill>
                  <a:schemeClr val="dk1"/>
                </a:solidFill>
                <a:ea typeface="Arial"/>
                <a:cs typeface="Arial"/>
                <a:sym typeface="Arial"/>
              </a:rPr>
              <a:t>Data </a:t>
            </a:r>
            <a:r>
              <a:rPr lang="en-US" sz="18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travels around the </a:t>
            </a:r>
            <a:r>
              <a:rPr lang="en-US" sz="1800" dirty="0" smtClean="0">
                <a:solidFill>
                  <a:schemeClr val="dk1"/>
                </a:solidFill>
                <a:ea typeface="Arial"/>
                <a:cs typeface="Arial"/>
                <a:sym typeface="Arial"/>
              </a:rPr>
              <a:t>network</a:t>
            </a:r>
          </a:p>
          <a:p>
            <a:pPr lvl="1" algn="l" rtl="0">
              <a:lnSpc>
                <a:spcPct val="90000"/>
              </a:lnSpc>
              <a:buClr>
                <a:schemeClr val="tx1"/>
              </a:buClr>
            </a:pPr>
            <a:r>
              <a:rPr lang="en-US" sz="1800" dirty="0" smtClean="0">
                <a:solidFill>
                  <a:schemeClr val="dk1"/>
                </a:solidFill>
                <a:ea typeface="Arial"/>
                <a:cs typeface="Arial"/>
                <a:sym typeface="Arial"/>
              </a:rPr>
              <a:t>Traffic </a:t>
            </a:r>
            <a:r>
              <a:rPr lang="en-US" sz="18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flows in one </a:t>
            </a:r>
            <a:r>
              <a:rPr lang="en-US" sz="1800" dirty="0" smtClean="0">
                <a:solidFill>
                  <a:schemeClr val="dk1"/>
                </a:solidFill>
                <a:ea typeface="Arial"/>
                <a:cs typeface="Arial"/>
                <a:sym typeface="Arial"/>
              </a:rPr>
              <a:t>direction</a:t>
            </a:r>
          </a:p>
          <a:p>
            <a:pPr lvl="1" algn="l" rtl="0">
              <a:lnSpc>
                <a:spcPct val="90000"/>
              </a:lnSpc>
              <a:buClr>
                <a:schemeClr val="tx1"/>
              </a:buClr>
            </a:pPr>
            <a:r>
              <a:rPr lang="en-US" sz="1800" dirty="0" smtClean="0">
                <a:solidFill>
                  <a:schemeClr val="dk1"/>
                </a:solidFill>
                <a:ea typeface="Arial"/>
                <a:cs typeface="Arial"/>
                <a:sym typeface="Arial"/>
              </a:rPr>
              <a:t>Slow performance</a:t>
            </a:r>
          </a:p>
          <a:p>
            <a:pPr lvl="1" algn="l" rtl="0">
              <a:lnSpc>
                <a:spcPct val="90000"/>
              </a:lnSpc>
              <a:buClr>
                <a:schemeClr val="tx1"/>
              </a:buClr>
            </a:pPr>
            <a:r>
              <a:rPr lang="en-US" sz="1800" dirty="0" smtClean="0">
                <a:solidFill>
                  <a:schemeClr val="dk1"/>
                </a:solidFill>
                <a:ea typeface="Arial"/>
                <a:cs typeface="Arial"/>
                <a:sym typeface="Arial"/>
              </a:rPr>
              <a:t>One </a:t>
            </a:r>
            <a:r>
              <a:rPr lang="en-US" sz="18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workstation goes down; whole network goes </a:t>
            </a:r>
            <a:r>
              <a:rPr lang="en-US" sz="1800" dirty="0" smtClean="0">
                <a:solidFill>
                  <a:schemeClr val="dk1"/>
                </a:solidFill>
                <a:ea typeface="Arial"/>
                <a:cs typeface="Arial"/>
                <a:sym typeface="Arial"/>
              </a:rPr>
              <a:t>down</a:t>
            </a:r>
          </a:p>
          <a:p>
            <a:pPr lvl="1" algn="l" rtl="0">
              <a:lnSpc>
                <a:spcPct val="90000"/>
              </a:lnSpc>
              <a:buClr>
                <a:schemeClr val="tx1"/>
              </a:buClr>
            </a:pPr>
            <a:r>
              <a:rPr lang="en-US" sz="1800" dirty="0" smtClean="0">
                <a:solidFill>
                  <a:schemeClr val="dk1"/>
                </a:solidFill>
                <a:ea typeface="Arial"/>
                <a:cs typeface="Arial"/>
                <a:sym typeface="Arial"/>
              </a:rPr>
              <a:t>Network </a:t>
            </a:r>
            <a:r>
              <a:rPr lang="en-US" sz="18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is highly dependent </a:t>
            </a:r>
          </a:p>
          <a:p>
            <a:pPr lvl="1" algn="l" rtl="0">
              <a:lnSpc>
                <a:spcPct val="90000"/>
              </a:lnSpc>
              <a:buClr>
                <a:schemeClr val="tx1"/>
              </a:buClr>
            </a:pPr>
            <a:endParaRPr lang="en-US" sz="1800" dirty="0"/>
          </a:p>
        </p:txBody>
      </p:sp>
      <p:pic>
        <p:nvPicPr>
          <p:cNvPr id="28676" name="Picture 4" descr="Fig05-0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800600"/>
            <a:ext cx="2895600" cy="1724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GB" dirty="0" smtClean="0"/>
              <a:t>Ring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GB" dirty="0" smtClean="0"/>
              <a:t>Advantages	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 rtl="0"/>
            <a:r>
              <a:rPr lang="en-GB" dirty="0" smtClean="0"/>
              <a:t>Cable faults are easily located, making troubleshooting easier</a:t>
            </a:r>
          </a:p>
          <a:p>
            <a:pPr algn="l" rtl="0"/>
            <a:r>
              <a:rPr lang="en-GB" dirty="0" smtClean="0"/>
              <a:t>Ring networks are moderately easy to install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l" rtl="0"/>
            <a:r>
              <a:rPr lang="en-GB" dirty="0" smtClean="0"/>
              <a:t>Disadvantage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l" rtl="0"/>
            <a:r>
              <a:rPr lang="en-US" dirty="0" smtClean="0"/>
              <a:t>Expensive</a:t>
            </a:r>
          </a:p>
          <a:p>
            <a:pPr algn="l" rtl="0"/>
            <a:r>
              <a:rPr lang="en-US" dirty="0" smtClean="0"/>
              <a:t>Requires more cable and network equipment at the start</a:t>
            </a:r>
          </a:p>
          <a:p>
            <a:pPr algn="l" rtl="0"/>
            <a:r>
              <a:rPr lang="en-GB" dirty="0" smtClean="0"/>
              <a:t>Expansion to the network can cause network disruption</a:t>
            </a:r>
            <a:endParaRPr lang="en-US" dirty="0" smtClean="0"/>
          </a:p>
          <a:p>
            <a:pPr algn="l" rtl="0"/>
            <a:r>
              <a:rPr lang="en-GB" dirty="0" smtClean="0"/>
              <a:t>A single break in the cable can disrupt the entire network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69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Star</a:t>
            </a:r>
          </a:p>
        </p:txBody>
      </p:sp>
      <p:pic>
        <p:nvPicPr>
          <p:cNvPr id="12292" name="Picture 4" descr="Fig06-0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86718" y="1905000"/>
            <a:ext cx="7378700" cy="4572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577124" y="745471"/>
            <a:ext cx="7989752" cy="1083329"/>
          </a:xfrm>
        </p:spPr>
        <p:txBody>
          <a:bodyPr/>
          <a:lstStyle/>
          <a:p>
            <a:pPr rtl="0"/>
            <a:r>
              <a:rPr lang="en-US" dirty="0"/>
              <a:t>Simple Physical Topologies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1357313"/>
          </a:xfrm>
        </p:spPr>
        <p:txBody>
          <a:bodyPr>
            <a:normAutofit lnSpcReduction="10000"/>
          </a:bodyPr>
          <a:lstStyle/>
          <a:p>
            <a:pPr algn="l" rtl="0">
              <a:lnSpc>
                <a:spcPct val="90000"/>
              </a:lnSpc>
              <a:buClr>
                <a:schemeClr val="tx1"/>
              </a:buClr>
            </a:pPr>
            <a:r>
              <a:rPr lang="en-US" sz="3000" dirty="0"/>
              <a:t>Star topology</a:t>
            </a:r>
          </a:p>
          <a:p>
            <a:pPr lvl="1" algn="l" rtl="0">
              <a:lnSpc>
                <a:spcPct val="90000"/>
              </a:lnSpc>
              <a:buClr>
                <a:schemeClr val="tx1"/>
              </a:buClr>
            </a:pPr>
            <a:r>
              <a:rPr lang="en-US" sz="2600" dirty="0"/>
              <a:t>Every node on the network is connected through a central </a:t>
            </a:r>
            <a:r>
              <a:rPr lang="en-US" sz="2600" dirty="0" smtClean="0"/>
              <a:t>device </a:t>
            </a:r>
            <a:r>
              <a:rPr lang="en-GB" sz="2400" dirty="0" smtClean="0"/>
              <a:t>called </a:t>
            </a:r>
            <a:r>
              <a:rPr lang="en-GB" sz="2400" b="1" dirty="0" smtClean="0"/>
              <a:t>hub or switch</a:t>
            </a:r>
            <a:r>
              <a:rPr lang="en-GB" sz="2400" dirty="0" smtClean="0"/>
              <a:t>. </a:t>
            </a:r>
            <a:endParaRPr lang="en-US" sz="2600" dirty="0"/>
          </a:p>
        </p:txBody>
      </p:sp>
      <p:pic>
        <p:nvPicPr>
          <p:cNvPr id="32772" name="Picture 4" descr="Fig05-0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6132" y="3486997"/>
            <a:ext cx="468630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/>
              <a:t>Star (continued)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87102" y="2133600"/>
            <a:ext cx="8377932" cy="4525963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sz="2800" dirty="0"/>
              <a:t>Any single cable connects only two devices</a:t>
            </a:r>
          </a:p>
          <a:p>
            <a:pPr lvl="1" algn="l" rtl="0"/>
            <a:r>
              <a:rPr lang="en-US" sz="2400" dirty="0"/>
              <a:t>Cabling problems affect two nodes at most</a:t>
            </a:r>
          </a:p>
          <a:p>
            <a:pPr algn="l" rtl="0"/>
            <a:r>
              <a:rPr lang="en-US" sz="2800" dirty="0"/>
              <a:t>Requires more cabling than ring or bus networks</a:t>
            </a:r>
          </a:p>
          <a:p>
            <a:pPr lvl="1" algn="l" rtl="0"/>
            <a:r>
              <a:rPr lang="en-US" sz="2400" dirty="0"/>
              <a:t>More fault-tolerant</a:t>
            </a:r>
          </a:p>
          <a:p>
            <a:pPr algn="l" rtl="0"/>
            <a:r>
              <a:rPr lang="en-US" sz="2800" dirty="0"/>
              <a:t>Easily moved, isolated, or interconnected with other networks</a:t>
            </a:r>
          </a:p>
          <a:p>
            <a:pPr lvl="1" algn="l" rtl="0"/>
            <a:r>
              <a:rPr lang="en-US" sz="2400" dirty="0"/>
              <a:t>Scalable</a:t>
            </a:r>
          </a:p>
          <a:p>
            <a:pPr algn="l" rtl="0"/>
            <a:r>
              <a:rPr lang="en-US" sz="2800" dirty="0"/>
              <a:t>Supports max of 1024 addressable nodes on logical </a:t>
            </a:r>
            <a:r>
              <a:rPr lang="en-US" sz="2800" dirty="0" smtClean="0"/>
              <a:t>network</a:t>
            </a:r>
          </a:p>
          <a:p>
            <a:pPr algn="l" rtl="0"/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GB" dirty="0" smtClean="0"/>
              <a:t>Star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GB" dirty="0" smtClean="0"/>
              <a:t>Advantages	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72" y="2926050"/>
            <a:ext cx="4263010" cy="2934999"/>
          </a:xfrm>
        </p:spPr>
        <p:txBody>
          <a:bodyPr>
            <a:noAutofit/>
          </a:bodyPr>
          <a:lstStyle/>
          <a:p>
            <a:pPr algn="l" rtl="0"/>
            <a:r>
              <a:rPr lang="en-US" sz="2000" dirty="0" smtClean="0"/>
              <a:t>Good option for modern networks</a:t>
            </a:r>
          </a:p>
          <a:p>
            <a:pPr algn="l" rtl="0"/>
            <a:r>
              <a:rPr lang="en-US" sz="2000" dirty="0" smtClean="0"/>
              <a:t>Low startup costs</a:t>
            </a:r>
          </a:p>
          <a:p>
            <a:pPr algn="l" rtl="0"/>
            <a:r>
              <a:rPr lang="en-US" sz="2000" dirty="0" smtClean="0"/>
              <a:t>Easy to manage</a:t>
            </a:r>
          </a:p>
          <a:p>
            <a:pPr algn="l" rtl="0"/>
            <a:r>
              <a:rPr lang="en-US" sz="2000" dirty="0" smtClean="0"/>
              <a:t>Offers opportunities for expansion</a:t>
            </a:r>
          </a:p>
          <a:p>
            <a:pPr algn="l" rtl="0"/>
            <a:r>
              <a:rPr lang="en-US" sz="2000" dirty="0" smtClean="0"/>
              <a:t>Most popular topology in use; wide variety of equipment available</a:t>
            </a:r>
            <a:endParaRPr lang="en-US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l" rtl="0"/>
            <a:r>
              <a:rPr lang="en-GB" dirty="0" smtClean="0"/>
              <a:t>Disadvantage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4023518" cy="2934999"/>
          </a:xfrm>
        </p:spPr>
        <p:txBody>
          <a:bodyPr>
            <a:normAutofit/>
          </a:bodyPr>
          <a:lstStyle/>
          <a:p>
            <a:pPr algn="l" rtl="0"/>
            <a:r>
              <a:rPr lang="en-US" sz="2000" dirty="0" smtClean="0"/>
              <a:t>Hub is a single point of failure</a:t>
            </a:r>
          </a:p>
          <a:p>
            <a:pPr algn="l" rtl="0"/>
            <a:r>
              <a:rPr lang="en-US" sz="2000" dirty="0" smtClean="0"/>
              <a:t>Requires more cable than the bus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1485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Mesh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1043" y="1905000"/>
            <a:ext cx="4210050" cy="4664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795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Simple Physical Topologies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2198"/>
            <a:ext cx="7989752" cy="3630795"/>
          </a:xfrm>
        </p:spPr>
        <p:txBody>
          <a:bodyPr>
            <a:noAutofit/>
          </a:bodyPr>
          <a:lstStyle/>
          <a:p>
            <a:pPr algn="l" rtl="0"/>
            <a:r>
              <a:rPr lang="en-GB" sz="2000" b="1" dirty="0" smtClean="0">
                <a:solidFill>
                  <a:schemeClr val="accent2"/>
                </a:solidFill>
              </a:rPr>
              <a:t>Mesh Topology</a:t>
            </a:r>
            <a:r>
              <a:rPr lang="en-GB" sz="2000" dirty="0" smtClean="0"/>
              <a:t>:  Each computer connects to every other. </a:t>
            </a:r>
          </a:p>
          <a:p>
            <a:pPr algn="l" rtl="0"/>
            <a:r>
              <a:rPr lang="en-GB" sz="2000" dirty="0" smtClean="0"/>
              <a:t>High level of redundancy.</a:t>
            </a:r>
          </a:p>
          <a:p>
            <a:pPr algn="l" rtl="0"/>
            <a:r>
              <a:rPr lang="en-GB" sz="2000" dirty="0" smtClean="0"/>
              <a:t>Rarely used.</a:t>
            </a:r>
          </a:p>
          <a:p>
            <a:pPr lvl="1" algn="l" rtl="0"/>
            <a:r>
              <a:rPr lang="en-GB" sz="1800" dirty="0" smtClean="0"/>
              <a:t> Wiring is very complicated</a:t>
            </a:r>
          </a:p>
          <a:p>
            <a:pPr lvl="1" algn="l" rtl="0"/>
            <a:r>
              <a:rPr lang="en-GB" sz="1800" dirty="0" smtClean="0"/>
              <a:t> Cabling cost is high</a:t>
            </a:r>
          </a:p>
          <a:p>
            <a:pPr lvl="1" algn="l" rtl="0"/>
            <a:r>
              <a:rPr lang="en-GB" sz="1800" dirty="0" smtClean="0"/>
              <a:t> Troubleshooting a failed cable is tricky</a:t>
            </a:r>
          </a:p>
          <a:p>
            <a:pPr lvl="1" algn="l" rtl="0"/>
            <a:r>
              <a:rPr lang="en-GB" sz="1800" dirty="0" smtClean="0"/>
              <a:t> A variation hybrid mesh – create point to point </a:t>
            </a:r>
          </a:p>
          <a:p>
            <a:pPr algn="l" rtl="0"/>
            <a:r>
              <a:rPr lang="en-GB" sz="2000" dirty="0" smtClean="0"/>
              <a:t>connection between specific network devices, often </a:t>
            </a:r>
          </a:p>
          <a:p>
            <a:pPr algn="l" rtl="0"/>
            <a:r>
              <a:rPr lang="en-GB" sz="2000" dirty="0" smtClean="0"/>
              <a:t>seen in WAN implementation.</a:t>
            </a:r>
          </a:p>
          <a:p>
            <a:pPr algn="l" rtl="0"/>
            <a:endParaRPr lang="en-GB" sz="2000" dirty="0"/>
          </a:p>
        </p:txBody>
      </p:sp>
      <p:sp>
        <p:nvSpPr>
          <p:cNvPr id="5" name="Shape 193"/>
          <p:cNvSpPr/>
          <p:nvPr/>
        </p:nvSpPr>
        <p:spPr>
          <a:xfrm>
            <a:off x="6324600" y="3498863"/>
            <a:ext cx="2438400" cy="13574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64622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GB" dirty="0" smtClean="0"/>
              <a:t>Mesh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3593500" cy="576262"/>
          </a:xfrm>
        </p:spPr>
        <p:txBody>
          <a:bodyPr/>
          <a:lstStyle/>
          <a:p>
            <a:pPr algn="l" rtl="0"/>
            <a:r>
              <a:rPr lang="en-GB" dirty="0" smtClean="0"/>
              <a:t>Advantages	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178" y="2926051"/>
            <a:ext cx="4067622" cy="2934999"/>
          </a:xfrm>
        </p:spPr>
        <p:txBody>
          <a:bodyPr>
            <a:noAutofit/>
          </a:bodyPr>
          <a:lstStyle/>
          <a:p>
            <a:pPr algn="l" rtl="0"/>
            <a:r>
              <a:rPr lang="en-GB" sz="2000" dirty="0" smtClean="0"/>
              <a:t>Robust </a:t>
            </a:r>
          </a:p>
          <a:p>
            <a:pPr algn="l" rtl="0"/>
            <a:r>
              <a:rPr lang="en-GB" sz="2000" dirty="0" smtClean="0"/>
              <a:t>There is the advantage of privacy or security</a:t>
            </a:r>
          </a:p>
          <a:p>
            <a:pPr algn="l" rtl="0"/>
            <a:r>
              <a:rPr lang="en-GB" sz="2000" dirty="0" smtClean="0"/>
              <a:t>The network can be expanded  without disruption to current uses</a:t>
            </a:r>
          </a:p>
          <a:p>
            <a:pPr algn="l" rtl="0"/>
            <a:r>
              <a:rPr lang="en-GB" sz="2000" dirty="0" smtClean="0"/>
              <a:t>Point to point links make fault identification and fault isolation easy</a:t>
            </a:r>
          </a:p>
          <a:p>
            <a:pPr algn="l" rtl="0"/>
            <a:endParaRPr lang="en-US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l" rtl="0"/>
            <a:r>
              <a:rPr lang="en-GB" dirty="0" smtClean="0"/>
              <a:t>Disadvantage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4175918" cy="2934999"/>
          </a:xfrm>
        </p:spPr>
        <p:txBody>
          <a:bodyPr>
            <a:noAutofit/>
          </a:bodyPr>
          <a:lstStyle/>
          <a:p>
            <a:pPr algn="l" rtl="0"/>
            <a:r>
              <a:rPr lang="en-GB" sz="2000" dirty="0" smtClean="0"/>
              <a:t>Requires more cable than the other LAN topologies</a:t>
            </a:r>
          </a:p>
          <a:p>
            <a:pPr algn="l" rtl="0"/>
            <a:r>
              <a:rPr lang="en-US" sz="2000" dirty="0" smtClean="0"/>
              <a:t>Complicated implementation</a:t>
            </a:r>
          </a:p>
          <a:p>
            <a:pPr lvl="1" algn="l" rtl="0"/>
            <a:r>
              <a:rPr lang="en-GB" sz="1800" dirty="0" smtClean="0"/>
              <a:t>Installation and reconnection are difficult.</a:t>
            </a:r>
          </a:p>
          <a:p>
            <a:pPr lvl="1" algn="l" rtl="0"/>
            <a:r>
              <a:rPr lang="en-GB" sz="1800" dirty="0" smtClean="0"/>
              <a:t>Sheer bulk of wiring can be greater than the available space can accommodate</a:t>
            </a:r>
          </a:p>
          <a:p>
            <a:pPr algn="l" rtl="0"/>
            <a:r>
              <a:rPr lang="en-GB" sz="2000" dirty="0" smtClean="0"/>
              <a:t>Expensive</a:t>
            </a:r>
          </a:p>
          <a:p>
            <a:pPr lvl="1" algn="l" rtl="0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4015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title"/>
          </p:nvPr>
        </p:nvSpPr>
        <p:spPr>
          <a:xfrm>
            <a:off x="381054" y="974459"/>
            <a:ext cx="7989752" cy="10833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2"/>
              </a:buClr>
              <a:buSzPct val="25000"/>
            </a:pPr>
            <a:r>
              <a:rPr lang="en-US" sz="3200" dirty="0" smtClean="0"/>
              <a:t>Hybrid Physical Topologies</a:t>
            </a:r>
            <a:endParaRPr lang="en-US" sz="3600" b="1" i="0" u="none" strike="noStrike" cap="none" baseline="0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Shape 184"/>
          <p:cNvSpPr txBox="1">
            <a:spLocks noGrp="1"/>
          </p:cNvSpPr>
          <p:nvPr>
            <p:ph idx="1"/>
          </p:nvPr>
        </p:nvSpPr>
        <p:spPr>
          <a:xfrm>
            <a:off x="261130" y="211935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65760" lvl="0" indent="-26416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6666"/>
              <a:buFont typeface="Arial"/>
              <a:buChar char="•"/>
            </a:pPr>
            <a:r>
              <a:rPr lang="en-US" sz="2000" b="0" i="0" u="none" strike="noStrike" cap="none" baseline="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example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sz="2000" b="1" dirty="0" smtClean="0"/>
              <a:t>Hybrid</a:t>
            </a:r>
            <a:r>
              <a:rPr lang="en-US" sz="2000" dirty="0" smtClean="0"/>
              <a:t> </a:t>
            </a:r>
            <a:r>
              <a:rPr lang="en-US" sz="2000" b="1" dirty="0" smtClean="0">
                <a:solidFill>
                  <a:schemeClr val="dk2"/>
                </a:solidFill>
                <a:ea typeface="Arial"/>
                <a:cs typeface="Arial"/>
                <a:sym typeface="Arial"/>
              </a:rPr>
              <a:t>Topology is  </a:t>
            </a:r>
            <a:r>
              <a:rPr lang="en-US" sz="2000" b="1" i="0" u="none" strike="noStrike" cap="none" baseline="0" dirty="0" smtClean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Tree</a:t>
            </a:r>
            <a:r>
              <a:rPr lang="en-US" sz="2000" b="0" i="0" u="none" strike="noStrike" cap="none" baseline="0" dirty="0" smtClean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baseline="0" dirty="0" smtClean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topology</a:t>
            </a:r>
          </a:p>
          <a:p>
            <a:pPr marL="365760" lvl="0" indent="-26416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6666"/>
              <a:buFont typeface="Arial"/>
              <a:buChar char="•"/>
            </a:pPr>
            <a:r>
              <a:rPr lang="en-US" sz="2000" b="1" dirty="0">
                <a:solidFill>
                  <a:schemeClr val="accent2"/>
                </a:solidFill>
                <a:ea typeface="Arial"/>
                <a:cs typeface="Arial"/>
                <a:sym typeface="Arial"/>
              </a:rPr>
              <a:t>Tree</a:t>
            </a:r>
            <a:r>
              <a:rPr lang="en-US" sz="2000" dirty="0">
                <a:solidFill>
                  <a:schemeClr val="accent2"/>
                </a:solidFill>
                <a:ea typeface="Arial"/>
                <a:cs typeface="Arial"/>
                <a:sym typeface="Arial"/>
              </a:rPr>
              <a:t> </a:t>
            </a:r>
            <a:r>
              <a:rPr lang="en-US" sz="2000" b="1" dirty="0" smtClean="0">
                <a:solidFill>
                  <a:schemeClr val="accent2"/>
                </a:solidFill>
                <a:ea typeface="Arial"/>
                <a:cs typeface="Arial"/>
                <a:sym typeface="Arial"/>
              </a:rPr>
              <a:t>topology:</a:t>
            </a:r>
            <a:r>
              <a:rPr lang="en-US" sz="2000" b="0" i="0" u="none" strike="noStrike" cap="none" baseline="0" dirty="0" smtClean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 a combination of Bus and Star topology</a:t>
            </a:r>
            <a:r>
              <a:rPr lang="en-US" sz="2000" b="0" i="0" u="none" strike="noStrike" cap="none" baseline="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365760" lvl="0" indent="-26416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6666"/>
              <a:buFont typeface="Arial"/>
              <a:buChar char="•"/>
            </a:pPr>
            <a:endParaRPr lang="en-US" sz="20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" marR="0" lvl="0" indent="-26416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6666"/>
              <a:buFont typeface="Arial"/>
              <a:buChar char="•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 consists of groups of star-configured </a:t>
            </a:r>
            <a:endParaRPr lang="en-US" sz="2000" b="0" i="0" u="none" strike="noStrike" cap="none" baseline="0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0160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6666"/>
              <a:buNone/>
            </a:pPr>
            <a:r>
              <a:rPr lang="en-US" sz="2000" b="0" i="0" u="none" strike="noStrike" cap="none" baseline="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workstations </a:t>
            </a:r>
            <a:r>
              <a:rPr lang="en-US" sz="20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connected to a linear bus </a:t>
            </a:r>
            <a:r>
              <a:rPr lang="en-US" sz="2000" b="0" i="0" u="none" strike="noStrike" cap="none" baseline="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backbone </a:t>
            </a:r>
            <a:r>
              <a:rPr lang="en-US" sz="20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cable.</a:t>
            </a:r>
          </a:p>
          <a:p>
            <a:pPr marL="365760" marR="0" lvl="0" indent="-26416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6666"/>
              <a:buFont typeface="Arial"/>
              <a:buChar char="•"/>
            </a:pPr>
            <a:endParaRPr lang="en-US" sz="2000" b="0" i="0" u="none" strike="noStrike" cap="none" baseline="0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" marR="0" lvl="0" indent="-26416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6666"/>
              <a:buFont typeface="Arial"/>
              <a:buChar char="•"/>
            </a:pPr>
            <a:r>
              <a:rPr lang="en-US" sz="2000" b="0" i="0" u="none" strike="noStrike" cap="none" baseline="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</a:t>
            </a:r>
            <a:r>
              <a:rPr lang="en-US" sz="20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backbone line breaks, the entire </a:t>
            </a:r>
            <a:endParaRPr lang="en-US"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0160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6666"/>
              <a:buNone/>
            </a:pPr>
            <a:r>
              <a:rPr lang="en-US" sz="2000" b="0" i="0" u="none" strike="noStrike" cap="none" baseline="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segment </a:t>
            </a:r>
            <a:r>
              <a:rPr lang="en-US" sz="20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goes down</a:t>
            </a:r>
          </a:p>
          <a:p>
            <a:pPr marL="365760" marR="0" lvl="0" indent="-26416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6666"/>
              <a:buFont typeface="Arial"/>
              <a:buChar char="•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 example of this network could be </a:t>
            </a:r>
            <a:endParaRPr lang="en-US" sz="2000" b="0" i="0" u="none" strike="noStrike" cap="none" baseline="0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0160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6666"/>
              <a:buNone/>
            </a:pPr>
            <a:r>
              <a:rPr lang="en-US" sz="2000" b="0" i="0" u="none" strike="noStrike" cap="none" baseline="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cable </a:t>
            </a:r>
            <a:r>
              <a:rPr lang="en-US" sz="20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TV technology</a:t>
            </a:r>
          </a:p>
        </p:txBody>
      </p:sp>
      <p:sp>
        <p:nvSpPr>
          <p:cNvPr id="186" name="Shape 186"/>
          <p:cNvSpPr/>
          <p:nvPr/>
        </p:nvSpPr>
        <p:spPr>
          <a:xfrm>
            <a:off x="5943600" y="3130977"/>
            <a:ext cx="3009900" cy="35909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27719746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/>
              <a:t>Objectives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7989752" cy="3630795"/>
          </a:xfrm>
        </p:spPr>
        <p:txBody>
          <a:bodyPr>
            <a:normAutofit/>
          </a:bodyPr>
          <a:lstStyle/>
          <a:p>
            <a:pPr algn="l" rtl="0"/>
            <a:r>
              <a:rPr lang="en-US" sz="2000" dirty="0"/>
              <a:t>Describe the basic and hybrid LAN physical topologies, and their uses, advantages and </a:t>
            </a:r>
            <a:r>
              <a:rPr lang="en-US" sz="2000" dirty="0" smtClean="0"/>
              <a:t>disadvantages.</a:t>
            </a:r>
          </a:p>
          <a:p>
            <a:pPr algn="l" rtl="0"/>
            <a:endParaRPr lang="en-US" sz="2000" dirty="0"/>
          </a:p>
          <a:p>
            <a:pPr algn="l" rtl="0"/>
            <a:r>
              <a:rPr lang="en-US" sz="2000" dirty="0"/>
              <a:t>Describe the backbone structures that form the foundation for most LANs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7772400" cy="838200"/>
          </a:xfrm>
        </p:spPr>
        <p:txBody>
          <a:bodyPr/>
          <a:lstStyle/>
          <a:p>
            <a:pPr rtl="0"/>
            <a:r>
              <a:rPr lang="en-US" dirty="0"/>
              <a:t>Choosing a Topology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444321" y="1905000"/>
            <a:ext cx="7772400" cy="4800600"/>
          </a:xfrm>
        </p:spPr>
        <p:txBody>
          <a:bodyPr>
            <a:normAutofit fontScale="92500" lnSpcReduction="20000"/>
          </a:bodyPr>
          <a:lstStyle/>
          <a:p>
            <a:pPr lvl="1" algn="l" rtl="0">
              <a:lnSpc>
                <a:spcPct val="90000"/>
              </a:lnSpc>
            </a:pPr>
            <a:r>
              <a:rPr lang="en-US" sz="2000" b="1" dirty="0" smtClean="0"/>
              <a:t>BUS</a:t>
            </a:r>
            <a:endParaRPr lang="en-US" dirty="0" smtClean="0"/>
          </a:p>
          <a:p>
            <a:pPr lvl="2" algn="l" rtl="0">
              <a:lnSpc>
                <a:spcPct val="90000"/>
              </a:lnSpc>
            </a:pPr>
            <a:r>
              <a:rPr lang="en-US" sz="2000" dirty="0" smtClean="0"/>
              <a:t>network is small</a:t>
            </a:r>
          </a:p>
          <a:p>
            <a:pPr lvl="2" algn="l" rtl="0">
              <a:lnSpc>
                <a:spcPct val="90000"/>
              </a:lnSpc>
            </a:pPr>
            <a:r>
              <a:rPr lang="en-US" sz="2000" dirty="0" smtClean="0"/>
              <a:t>network will not be frequently reconfigured</a:t>
            </a:r>
          </a:p>
          <a:p>
            <a:pPr lvl="2" algn="l" rtl="0">
              <a:lnSpc>
                <a:spcPct val="90000"/>
              </a:lnSpc>
            </a:pPr>
            <a:r>
              <a:rPr lang="en-US" sz="2000" dirty="0" smtClean="0"/>
              <a:t>least expensive solution is required</a:t>
            </a:r>
          </a:p>
          <a:p>
            <a:pPr lvl="2" algn="l" rtl="0">
              <a:lnSpc>
                <a:spcPct val="90000"/>
              </a:lnSpc>
            </a:pPr>
            <a:r>
              <a:rPr lang="en-US" sz="2000" dirty="0" smtClean="0"/>
              <a:t>network is not expected to grow much</a:t>
            </a:r>
            <a:endParaRPr lang="en-US" dirty="0" smtClean="0"/>
          </a:p>
          <a:p>
            <a:pPr lvl="1" algn="l" rtl="0">
              <a:lnSpc>
                <a:spcPct val="90000"/>
              </a:lnSpc>
            </a:pPr>
            <a:r>
              <a:rPr lang="en-US" sz="2000" b="1" dirty="0" smtClean="0"/>
              <a:t>STAR</a:t>
            </a:r>
            <a:endParaRPr lang="en-US" sz="2000" dirty="0" smtClean="0"/>
          </a:p>
          <a:p>
            <a:pPr lvl="2" algn="l" rtl="0">
              <a:lnSpc>
                <a:spcPct val="90000"/>
              </a:lnSpc>
            </a:pPr>
            <a:r>
              <a:rPr lang="en-US" sz="2000" dirty="0" smtClean="0"/>
              <a:t>it must be easy to add/remove PCs</a:t>
            </a:r>
          </a:p>
          <a:p>
            <a:pPr lvl="2" algn="l" rtl="0">
              <a:lnSpc>
                <a:spcPct val="90000"/>
              </a:lnSpc>
            </a:pPr>
            <a:r>
              <a:rPr lang="en-US" sz="2000" dirty="0" smtClean="0"/>
              <a:t>it must be easy to troubleshoot</a:t>
            </a:r>
          </a:p>
          <a:p>
            <a:pPr lvl="2" algn="l" rtl="0">
              <a:lnSpc>
                <a:spcPct val="90000"/>
              </a:lnSpc>
            </a:pPr>
            <a:r>
              <a:rPr lang="en-US" sz="2000" dirty="0" smtClean="0"/>
              <a:t>network is large</a:t>
            </a:r>
          </a:p>
          <a:p>
            <a:pPr lvl="2" algn="l" rtl="0">
              <a:lnSpc>
                <a:spcPct val="90000"/>
              </a:lnSpc>
            </a:pPr>
            <a:r>
              <a:rPr lang="en-US" sz="2000" dirty="0" smtClean="0"/>
              <a:t>network is expected to grow in the future</a:t>
            </a:r>
          </a:p>
          <a:p>
            <a:pPr lvl="1" algn="l" rtl="0">
              <a:lnSpc>
                <a:spcPct val="90000"/>
              </a:lnSpc>
            </a:pPr>
            <a:r>
              <a:rPr lang="en-US" sz="2000" b="1" dirty="0" smtClean="0"/>
              <a:t>RING</a:t>
            </a:r>
          </a:p>
          <a:p>
            <a:pPr lvl="2" algn="l" rtl="0">
              <a:lnSpc>
                <a:spcPct val="90000"/>
              </a:lnSpc>
            </a:pPr>
            <a:r>
              <a:rPr lang="en-US" sz="2000" dirty="0" smtClean="0"/>
              <a:t>network must operate reasonably under heavy load</a:t>
            </a:r>
          </a:p>
          <a:p>
            <a:pPr lvl="2" algn="l" rtl="0">
              <a:lnSpc>
                <a:spcPct val="90000"/>
              </a:lnSpc>
            </a:pPr>
            <a:r>
              <a:rPr lang="en-US" sz="2000" dirty="0" smtClean="0"/>
              <a:t>higher speed network is required</a:t>
            </a:r>
          </a:p>
          <a:p>
            <a:pPr lvl="2" algn="l" rtl="0">
              <a:lnSpc>
                <a:spcPct val="90000"/>
              </a:lnSpc>
            </a:pPr>
            <a:r>
              <a:rPr lang="en-US" sz="2000" dirty="0" smtClean="0"/>
              <a:t>network will not be </a:t>
            </a:r>
            <a:r>
              <a:rPr lang="en-US" sz="2000" smtClean="0"/>
              <a:t>frequently reconfigured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1811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07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7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07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07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/>
              <a:t>Simple Physical Topologies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 rtl="0"/>
            <a:r>
              <a:rPr lang="en-US" sz="2800" dirty="0"/>
              <a:t>Physical topology:</a:t>
            </a:r>
            <a:r>
              <a:rPr lang="en-US" sz="2800" b="1" dirty="0"/>
              <a:t> </a:t>
            </a:r>
            <a:r>
              <a:rPr lang="en-US" sz="2800" dirty="0"/>
              <a:t>physical layout of nodes on a network</a:t>
            </a:r>
          </a:p>
          <a:p>
            <a:pPr algn="l" rtl="0"/>
            <a:r>
              <a:rPr lang="en-US" sz="2800" dirty="0" smtClean="0"/>
              <a:t>Four </a:t>
            </a:r>
            <a:r>
              <a:rPr lang="en-US" sz="2800" dirty="0"/>
              <a:t>fundamental shapes:</a:t>
            </a:r>
          </a:p>
          <a:p>
            <a:pPr lvl="1" algn="l" rtl="0"/>
            <a:r>
              <a:rPr lang="en-US" sz="2400" dirty="0"/>
              <a:t>Bus</a:t>
            </a:r>
          </a:p>
          <a:p>
            <a:pPr lvl="1" algn="l" rtl="0"/>
            <a:r>
              <a:rPr lang="en-US" sz="2400" dirty="0"/>
              <a:t>Ring</a:t>
            </a:r>
          </a:p>
          <a:p>
            <a:pPr lvl="1" algn="l" rtl="0"/>
            <a:r>
              <a:rPr lang="en-US" sz="2400" dirty="0" smtClean="0"/>
              <a:t>Star</a:t>
            </a:r>
          </a:p>
          <a:p>
            <a:pPr lvl="1" algn="l" rtl="0"/>
            <a:r>
              <a:rPr lang="en-US" sz="2400" dirty="0" smtClean="0"/>
              <a:t>Mesh</a:t>
            </a:r>
            <a:endParaRPr lang="en-US" sz="2400" dirty="0"/>
          </a:p>
          <a:p>
            <a:pPr algn="l" rtl="0"/>
            <a:r>
              <a:rPr lang="en-US" sz="2800" dirty="0"/>
              <a:t>May create hybrid topologies</a:t>
            </a:r>
          </a:p>
          <a:p>
            <a:pPr algn="l" rtl="0"/>
            <a:r>
              <a:rPr lang="en-US" sz="2800" dirty="0"/>
              <a:t>Topology </a:t>
            </a:r>
            <a:r>
              <a:rPr lang="en-US" sz="2800" dirty="0" smtClean="0"/>
              <a:t>integral to </a:t>
            </a:r>
            <a:r>
              <a:rPr lang="en-US" sz="2800" dirty="0"/>
              <a:t>type of network, cabling infrastructure, and transmission media used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Why we need a topology</a:t>
            </a: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554361" y="1905000"/>
            <a:ext cx="7989752" cy="3630795"/>
          </a:xfrm>
        </p:spPr>
        <p:txBody>
          <a:bodyPr>
            <a:normAutofit/>
          </a:bodyPr>
          <a:lstStyle/>
          <a:p>
            <a:pPr algn="l" rtl="0">
              <a:buFontTx/>
              <a:buNone/>
            </a:pPr>
            <a:r>
              <a:rPr lang="en-US" sz="2400" dirty="0">
                <a:solidFill>
                  <a:schemeClr val="accent2"/>
                </a:solidFill>
              </a:rPr>
              <a:t>C</a:t>
            </a:r>
            <a:r>
              <a:rPr lang="en-US" sz="2400" dirty="0" smtClean="0">
                <a:solidFill>
                  <a:schemeClr val="accent2"/>
                </a:solidFill>
              </a:rPr>
              <a:t>hoosing one topology over another can impact :</a:t>
            </a:r>
          </a:p>
          <a:p>
            <a:pPr lvl="1" algn="l" rtl="0"/>
            <a:r>
              <a:rPr lang="en-US" sz="2000" dirty="0" smtClean="0"/>
              <a:t>type of equipment the network needs</a:t>
            </a:r>
          </a:p>
          <a:p>
            <a:pPr lvl="1" algn="l" rtl="0"/>
            <a:r>
              <a:rPr lang="en-US" sz="2000" dirty="0" smtClean="0"/>
              <a:t>capabilities of the equipment</a:t>
            </a:r>
          </a:p>
          <a:p>
            <a:pPr lvl="1" algn="l" rtl="0"/>
            <a:r>
              <a:rPr lang="en-US" sz="2000" dirty="0" smtClean="0"/>
              <a:t>network’s growth</a:t>
            </a:r>
          </a:p>
          <a:p>
            <a:pPr lvl="1" algn="l" rtl="0"/>
            <a:r>
              <a:rPr lang="en-US" sz="2000" dirty="0" smtClean="0"/>
              <a:t>way a network is managed</a:t>
            </a:r>
          </a:p>
          <a:p>
            <a:pPr lvl="1" algn="l" rtl="0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9891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 </a:t>
            </a:r>
          </a:p>
        </p:txBody>
      </p:sp>
      <p:pic>
        <p:nvPicPr>
          <p:cNvPr id="10244" name="Picture 4" descr="Fig06-0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0563" y="2198688"/>
            <a:ext cx="7724775" cy="34401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Simple Physical Topologies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2112963"/>
          </a:xfrm>
        </p:spPr>
        <p:txBody>
          <a:bodyPr/>
          <a:lstStyle/>
          <a:p>
            <a:pPr algn="l" rtl="0">
              <a:lnSpc>
                <a:spcPct val="90000"/>
              </a:lnSpc>
              <a:buClr>
                <a:schemeClr val="tx1"/>
              </a:buClr>
            </a:pPr>
            <a:r>
              <a:rPr lang="en-US" sz="2600" dirty="0" smtClean="0"/>
              <a:t>A </a:t>
            </a:r>
            <a:r>
              <a:rPr lang="en-US" sz="2800" b="1" dirty="0"/>
              <a:t>Bus topology</a:t>
            </a:r>
            <a:r>
              <a:rPr lang="en-US" sz="2600" dirty="0"/>
              <a:t> consists of a single cable—called a </a:t>
            </a:r>
            <a:r>
              <a:rPr lang="en-US" sz="2800" b="1" dirty="0" smtClean="0"/>
              <a:t>backbone</a:t>
            </a:r>
            <a:r>
              <a:rPr lang="en-US" sz="2600" dirty="0" smtClean="0"/>
              <a:t>— </a:t>
            </a:r>
            <a:r>
              <a:rPr lang="en-US" sz="2600" dirty="0"/>
              <a:t>connecting all nodes on a network without intervening connectivity devices</a:t>
            </a:r>
          </a:p>
        </p:txBody>
      </p:sp>
      <p:pic>
        <p:nvPicPr>
          <p:cNvPr id="25604" name="Picture 4" descr="Fig05-0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962400"/>
            <a:ext cx="3886200" cy="2254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Bus (continued)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81192" y="2228002"/>
            <a:ext cx="4082883" cy="3633047"/>
          </a:xfrm>
        </p:spPr>
        <p:txBody>
          <a:bodyPr>
            <a:normAutofit/>
          </a:bodyPr>
          <a:lstStyle/>
          <a:p>
            <a:pPr algn="l" rtl="0"/>
            <a:r>
              <a:rPr lang="en-US" sz="2000" dirty="0" smtClean="0"/>
              <a:t>Devices </a:t>
            </a:r>
            <a:r>
              <a:rPr lang="en-US" sz="2000" dirty="0"/>
              <a:t>share responsibility for getting data from one point to another</a:t>
            </a:r>
          </a:p>
          <a:p>
            <a:pPr algn="l" rtl="0"/>
            <a:r>
              <a:rPr lang="en-US" sz="2000" dirty="0"/>
              <a:t>Terminators stop signals after reaching end of wire</a:t>
            </a:r>
          </a:p>
          <a:p>
            <a:pPr lvl="1" algn="l" rtl="0"/>
            <a:r>
              <a:rPr lang="en-US" sz="1800" dirty="0"/>
              <a:t>Prevent signal bounce</a:t>
            </a:r>
          </a:p>
          <a:p>
            <a:pPr algn="l" rtl="0"/>
            <a:r>
              <a:rPr lang="en-US" sz="2000" dirty="0"/>
              <a:t>Inexpensive, not very scalable</a:t>
            </a:r>
          </a:p>
          <a:p>
            <a:pPr algn="l" rtl="0"/>
            <a:r>
              <a:rPr lang="en-US" sz="2000" dirty="0"/>
              <a:t>Difficult to troubleshoot, not fault-tolerant</a:t>
            </a:r>
          </a:p>
        </p:txBody>
      </p:sp>
      <p:pic>
        <p:nvPicPr>
          <p:cNvPr id="9220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64075" y="3175076"/>
            <a:ext cx="3906838" cy="173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GB" dirty="0" smtClean="0"/>
              <a:t>Bus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28003"/>
            <a:ext cx="3593500" cy="576262"/>
          </a:xfrm>
        </p:spPr>
        <p:txBody>
          <a:bodyPr/>
          <a:lstStyle/>
          <a:p>
            <a:pPr algn="l" rtl="0"/>
            <a:r>
              <a:rPr lang="en-GB" dirty="0" smtClean="0"/>
              <a:t>Advantages	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 rtl="0"/>
            <a:r>
              <a:rPr lang="en-US" dirty="0" smtClean="0"/>
              <a:t>Works well for small networks</a:t>
            </a:r>
          </a:p>
          <a:p>
            <a:pPr algn="l" rtl="0"/>
            <a:r>
              <a:rPr lang="en-US" dirty="0" smtClean="0"/>
              <a:t>Easy to install</a:t>
            </a:r>
          </a:p>
          <a:p>
            <a:pPr algn="l" rtl="0"/>
            <a:r>
              <a:rPr lang="en-US" dirty="0" smtClean="0"/>
              <a:t>Relatively inexpensive to implement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l" rtl="0"/>
            <a:r>
              <a:rPr lang="en-GB" dirty="0" smtClean="0"/>
              <a:t>Disadvantage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l" rtl="0"/>
            <a:r>
              <a:rPr lang="en-US" dirty="0" smtClean="0"/>
              <a:t>Management costs can be high</a:t>
            </a:r>
          </a:p>
          <a:p>
            <a:pPr algn="l" rtl="0"/>
            <a:r>
              <a:rPr lang="en-GB" dirty="0" smtClean="0"/>
              <a:t>Network disruption when computers are added or removed</a:t>
            </a:r>
          </a:p>
          <a:p>
            <a:pPr algn="l" rtl="0"/>
            <a:r>
              <a:rPr lang="en-GB" dirty="0" smtClean="0"/>
              <a:t>A break in the cable will prevent all systems from accessing the network.</a:t>
            </a:r>
            <a:endParaRPr lang="en-US" dirty="0" smtClean="0"/>
          </a:p>
          <a:p>
            <a:pPr algn="l" rtl="0"/>
            <a:r>
              <a:rPr lang="en-GB" dirty="0" smtClean="0"/>
              <a:t>Difficult to troubleshoot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222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Ring</a:t>
            </a:r>
          </a:p>
        </p:txBody>
      </p:sp>
      <p:pic>
        <p:nvPicPr>
          <p:cNvPr id="11268" name="Picture 4" descr="Fig06-0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04193" y="2260242"/>
            <a:ext cx="7143750" cy="4572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458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B9E69D0F0065419A4E123ACC4E961F" ma:contentTypeVersion="0" ma:contentTypeDescription="Create a new document." ma:contentTypeScope="" ma:versionID="ba28e6fc789e9bcc1c5b85db2ae5da0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4E68081-45FB-4D57-A17C-0101637090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543C593-66E2-4BD2-9842-2C37F1D7BD8B}">
  <ds:schemaRefs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DADE8C6A-0917-494C-8CB8-9ACADBA0C40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153</TotalTime>
  <Words>681</Words>
  <Application>Microsoft Office PowerPoint</Application>
  <PresentationFormat>On-screen Show (4:3)</PresentationFormat>
  <Paragraphs>132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Dividend</vt:lpstr>
      <vt:lpstr>Network Topologies</vt:lpstr>
      <vt:lpstr>Objectives</vt:lpstr>
      <vt:lpstr>Simple Physical Topologies</vt:lpstr>
      <vt:lpstr>Why we need a topology</vt:lpstr>
      <vt:lpstr>Bus </vt:lpstr>
      <vt:lpstr>Simple Physical Topologies</vt:lpstr>
      <vt:lpstr>Bus (continued)</vt:lpstr>
      <vt:lpstr>Bus</vt:lpstr>
      <vt:lpstr>Ring</vt:lpstr>
      <vt:lpstr>Simple Physical Topologies</vt:lpstr>
      <vt:lpstr>Ring</vt:lpstr>
      <vt:lpstr>Star</vt:lpstr>
      <vt:lpstr>Simple Physical Topologies</vt:lpstr>
      <vt:lpstr>Star (continued)</vt:lpstr>
      <vt:lpstr>Star</vt:lpstr>
      <vt:lpstr>Mesh</vt:lpstr>
      <vt:lpstr>Simple Physical Topologies</vt:lpstr>
      <vt:lpstr>Mesh</vt:lpstr>
      <vt:lpstr>Hybrid Physical Topologies</vt:lpstr>
      <vt:lpstr>Choosing a Topology</vt:lpstr>
    </vt:vector>
  </TitlesOfParts>
  <Company>California State University, Dominguez Hills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Topologies</dc:title>
  <dc:creator>meyadat</dc:creator>
  <cp:lastModifiedBy>maram</cp:lastModifiedBy>
  <cp:revision>36</cp:revision>
  <dcterms:created xsi:type="dcterms:W3CDTF">2006-11-08T20:42:21Z</dcterms:created>
  <dcterms:modified xsi:type="dcterms:W3CDTF">2018-01-29T07:22:12Z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0x01010086B9E69D0F0065419A4E123ACC4E961F</vt:lpwstr>
  </property>
</Properties>
</file>