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4" r:id="rId17"/>
    <p:sldId id="271" r:id="rId18"/>
    <p:sldId id="272" r:id="rId19"/>
    <p:sldId id="273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89"/>
  </p:normalViewPr>
  <p:slideViewPr>
    <p:cSldViewPr snapToGrid="0" snapToObjects="1">
      <p:cViewPr varScale="1">
        <p:scale>
          <a:sx n="108" d="100"/>
          <a:sy n="108" d="100"/>
        </p:scale>
        <p:origin x="73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2DD27F39-D4E6-1C4E-A408-4AA722E44F6C}" type="datetimeFigureOut">
              <a:rPr lang="en-US" smtClean="0"/>
              <a:t>12/5/19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2E8C487-987D-634D-A3B0-300E6AE87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3716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7F39-D4E6-1C4E-A408-4AA722E44F6C}" type="datetimeFigureOut">
              <a:rPr lang="en-US" smtClean="0"/>
              <a:t>12/5/19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8C487-987D-634D-A3B0-300E6AE87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400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7F39-D4E6-1C4E-A408-4AA722E44F6C}" type="datetimeFigureOut">
              <a:rPr lang="en-US" smtClean="0"/>
              <a:t>12/5/19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8C487-987D-634D-A3B0-300E6AE87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562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7F39-D4E6-1C4E-A408-4AA722E44F6C}" type="datetimeFigureOut">
              <a:rPr lang="en-US" smtClean="0"/>
              <a:t>12/5/19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8C487-987D-634D-A3B0-300E6AE87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824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2DD27F39-D4E6-1C4E-A408-4AA722E44F6C}" type="datetimeFigureOut">
              <a:rPr lang="en-US" smtClean="0"/>
              <a:t>12/5/19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C2E8C487-987D-634D-A3B0-300E6AE87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5672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7F39-D4E6-1C4E-A408-4AA722E44F6C}" type="datetimeFigureOut">
              <a:rPr lang="en-US" smtClean="0"/>
              <a:t>12/5/19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8C487-987D-634D-A3B0-300E6AE87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99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7F39-D4E6-1C4E-A408-4AA722E44F6C}" type="datetimeFigureOut">
              <a:rPr lang="en-US" smtClean="0"/>
              <a:t>12/5/19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8C487-987D-634D-A3B0-300E6AE87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187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7F39-D4E6-1C4E-A408-4AA722E44F6C}" type="datetimeFigureOut">
              <a:rPr lang="en-US" smtClean="0"/>
              <a:t>12/5/19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8C487-987D-634D-A3B0-300E6AE87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574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7F39-D4E6-1C4E-A408-4AA722E44F6C}" type="datetimeFigureOut">
              <a:rPr lang="en-US" smtClean="0"/>
              <a:t>12/5/19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8C487-987D-634D-A3B0-300E6AE87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371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7F39-D4E6-1C4E-A408-4AA722E44F6C}" type="datetimeFigureOut">
              <a:rPr lang="en-US" smtClean="0"/>
              <a:t>12/5/19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2E8C487-987D-634D-A3B0-300E6AE8786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75442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2DD27F39-D4E6-1C4E-A408-4AA722E44F6C}" type="datetimeFigureOut">
              <a:rPr lang="en-US" smtClean="0"/>
              <a:t>12/5/19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2E8C487-987D-634D-A3B0-300E6AE8786F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35827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DD27F39-D4E6-1C4E-A408-4AA722E44F6C}" type="datetimeFigureOut">
              <a:rPr lang="en-US" smtClean="0"/>
              <a:t>12/5/19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2E8C487-987D-634D-A3B0-300E6AE87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38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0D561-B234-F84C-99BA-6FAF1B83D5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22152" y="1962510"/>
            <a:ext cx="6853941" cy="925069"/>
          </a:xfrm>
        </p:spPr>
        <p:txBody>
          <a:bodyPr/>
          <a:lstStyle/>
          <a:p>
            <a:pPr algn="ctr" defTabSz="914400" rtl="1" eaLnBrk="1" latinLnBrk="0" hangingPunct="1">
              <a:lnSpc>
                <a:spcPct val="83000"/>
              </a:lnSpc>
              <a:spcBef>
                <a:spcPct val="0"/>
              </a:spcBef>
              <a:buNone/>
            </a:pPr>
            <a:br>
              <a:rPr lang="ar-SA" sz="6000" dirty="0"/>
            </a:br>
            <a:r>
              <a:rPr lang="ar-SA" sz="6000" dirty="0"/>
              <a:t>شبكات الحواسيب</a:t>
            </a:r>
            <a:endParaRPr lang="en-US" sz="6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1C4966-D4C6-934E-9F1D-A83718F1B0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0576" y="3634691"/>
            <a:ext cx="9070848" cy="925069"/>
          </a:xfrm>
        </p:spPr>
        <p:txBody>
          <a:bodyPr>
            <a:normAutofit/>
          </a:bodyPr>
          <a:lstStyle/>
          <a:p>
            <a:pPr marL="0" indent="0" algn="ctr" defTabSz="914400" rtl="1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</a:pPr>
            <a:r>
              <a:rPr lang="ar-SA" sz="2000" dirty="0"/>
              <a:t>مبادئ نظم المعلومات الإدارية</a:t>
            </a:r>
          </a:p>
          <a:p>
            <a:pPr marL="0" indent="0" algn="ctr" defTabSz="914400" rtl="1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</a:pPr>
            <a:r>
              <a:rPr lang="ar-SA" sz="2000" dirty="0"/>
              <a:t>د. آلاء عمر </a:t>
            </a:r>
            <a:r>
              <a:rPr lang="ar-SA" sz="2000" dirty="0" err="1"/>
              <a:t>بارفعه</a:t>
            </a:r>
            <a:endParaRPr lang="en-US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1C5C6C-7CB4-5746-A222-769766758B36}"/>
              </a:ext>
            </a:extLst>
          </p:cNvPr>
          <p:cNvSpPr txBox="1"/>
          <p:nvPr/>
        </p:nvSpPr>
        <p:spPr>
          <a:xfrm>
            <a:off x="5220211" y="1383632"/>
            <a:ext cx="16578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ar-SA" dirty="0"/>
              <a:t>الفصل السادس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37026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491DC-E449-E241-BB00-A83E434A9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/>
              <a:t>أنواع الشبكات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7CDD20-0500-8748-AD1B-A875CAF564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82880" indent="-182880" algn="r" defTabSz="914400" rtl="1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ar-SA" b="1" dirty="0"/>
              <a:t>تم تصنيفها على حسب التوزيع الجغرافي</a:t>
            </a:r>
          </a:p>
          <a:p>
            <a:pPr marL="0" indent="0" algn="r" defTabSz="914400" rtl="1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None/>
            </a:pPr>
            <a:r>
              <a:rPr lang="ar-SA" dirty="0"/>
              <a:t>١- الشبكة المحلية: </a:t>
            </a:r>
          </a:p>
          <a:p>
            <a:pPr marL="0" indent="0" algn="r" defTabSz="914400" rtl="1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None/>
            </a:pPr>
            <a:r>
              <a:rPr lang="ar-SA" dirty="0"/>
              <a:t>تربط أجهزة الحاسب ضمن نطاق جغرافي </a:t>
            </a:r>
            <a:r>
              <a:rPr lang="ar-SA" dirty="0" err="1"/>
              <a:t>محددد</a:t>
            </a:r>
            <a:r>
              <a:rPr lang="ar-SA" dirty="0"/>
              <a:t> (٥٠٠ متر)</a:t>
            </a:r>
          </a:p>
          <a:p>
            <a:pPr marL="0" indent="0" algn="r" rtl="1">
              <a:buNone/>
            </a:pPr>
            <a:r>
              <a:rPr lang="ar-SA" dirty="0"/>
              <a:t>٢- الشبكة ذات التغطية المتوسطة:</a:t>
            </a:r>
          </a:p>
          <a:p>
            <a:pPr marL="0" indent="0" algn="r" rtl="1">
              <a:buNone/>
            </a:pPr>
            <a:r>
              <a:rPr lang="ar-SA" dirty="0"/>
              <a:t>تغطي مساحات جغرافية متوسطة مثل </a:t>
            </a:r>
            <a:r>
              <a:rPr lang="ar-SA" dirty="0" err="1"/>
              <a:t>المدينه</a:t>
            </a:r>
            <a:endParaRPr lang="ar-SA" dirty="0"/>
          </a:p>
          <a:p>
            <a:pPr marL="0" indent="0" algn="r" defTabSz="914400" rtl="1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None/>
            </a:pPr>
            <a:r>
              <a:rPr lang="ar-SA" dirty="0"/>
              <a:t>٣- الشبكة ذات التغطية الواسعة:</a:t>
            </a:r>
          </a:p>
          <a:p>
            <a:pPr marL="0" indent="0" algn="r" rtl="1">
              <a:buNone/>
            </a:pPr>
            <a:r>
              <a:rPr lang="ar-SA" dirty="0"/>
              <a:t>تغطي مساحات جغرافية واسعة ،، مثل القارة او العالم أجمع (الانترنت)</a:t>
            </a:r>
          </a:p>
          <a:p>
            <a:pPr marL="0" indent="0" algn="r" rtl="1">
              <a:buNone/>
            </a:pPr>
            <a:endParaRPr lang="ar-SA" dirty="0"/>
          </a:p>
          <a:p>
            <a:pPr marL="0" indent="0" algn="r" rtl="1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25482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AAA254-EB95-B642-9BFC-0AE1B2A893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663" y="252663"/>
            <a:ext cx="11670632" cy="6256421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ar-SA" b="1" dirty="0"/>
              <a:t>التصنيف حسب الهيكلية</a:t>
            </a:r>
            <a:r>
              <a:rPr lang="ar-SA" dirty="0"/>
              <a:t>:</a:t>
            </a:r>
          </a:p>
          <a:p>
            <a:pPr marL="0" indent="0" algn="r" rtl="1">
              <a:buNone/>
            </a:pPr>
            <a:r>
              <a:rPr lang="ar-SA" dirty="0"/>
              <a:t>النجمة:</a:t>
            </a:r>
          </a:p>
          <a:p>
            <a:pPr marL="0" indent="0" algn="r" rtl="1">
              <a:buNone/>
            </a:pPr>
            <a:r>
              <a:rPr lang="ar-SA" dirty="0"/>
              <a:t>جميع الأجهزة متصلة ب </a:t>
            </a:r>
            <a:r>
              <a:rPr lang="ar-SA" dirty="0">
                <a:solidFill>
                  <a:srgbClr val="FF0000"/>
                </a:solidFill>
              </a:rPr>
              <a:t>مجمع</a:t>
            </a:r>
            <a:r>
              <a:rPr lang="ar-SA" dirty="0"/>
              <a:t> واحد</a:t>
            </a:r>
          </a:p>
          <a:p>
            <a:pPr marL="0" indent="0" algn="r" rtl="1">
              <a:buNone/>
            </a:pPr>
            <a:endParaRPr lang="ar-SA" dirty="0"/>
          </a:p>
          <a:p>
            <a:pPr marL="0" indent="0" algn="r" rtl="1">
              <a:buNone/>
            </a:pPr>
            <a:endParaRPr lang="ar-SA" dirty="0"/>
          </a:p>
          <a:p>
            <a:pPr marL="0" indent="0" algn="r" rtl="1">
              <a:buNone/>
            </a:pPr>
            <a:r>
              <a:rPr lang="ar-SA" dirty="0"/>
              <a:t>الحافلة:</a:t>
            </a:r>
          </a:p>
          <a:p>
            <a:pPr marL="0" indent="0" algn="r" rtl="1">
              <a:buNone/>
            </a:pPr>
            <a:r>
              <a:rPr lang="ar-SA" dirty="0"/>
              <a:t>تسير الإشارات و الرسائل في اتجاهين</a:t>
            </a:r>
            <a:endParaRPr lang="ar-SA" sz="2800" dirty="0">
              <a:solidFill>
                <a:srgbClr val="FF0000"/>
              </a:solidFill>
            </a:endParaRPr>
          </a:p>
          <a:p>
            <a:pPr marL="0" indent="0" algn="r" rtl="1">
              <a:buNone/>
            </a:pPr>
            <a:endParaRPr lang="ar-SA" sz="2800" dirty="0">
              <a:solidFill>
                <a:srgbClr val="FF0000"/>
              </a:solidFill>
            </a:endParaRPr>
          </a:p>
          <a:p>
            <a:pPr marL="0" indent="0" algn="r" rtl="1">
              <a:buNone/>
            </a:pPr>
            <a:r>
              <a:rPr lang="ar-SA" dirty="0"/>
              <a:t>الحلقة:</a:t>
            </a:r>
          </a:p>
          <a:p>
            <a:pPr marL="0" indent="0" algn="r" rtl="1">
              <a:buNone/>
            </a:pPr>
            <a:r>
              <a:rPr lang="ar-SA" dirty="0"/>
              <a:t>تتصل محتويات الشبكة مع بعضها البعض على شكل حلقة مغلقة، تمرر الرسائل من حاسوب الى اخر في اتجاه واحد فقط </a:t>
            </a:r>
          </a:p>
          <a:p>
            <a:pPr marL="182880" indent="-182880" algn="r" defTabSz="914400" rtl="1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C44E9D-7498-234A-942C-E7DC2CC711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529" t="7563" r="26092" b="45729"/>
          <a:stretch/>
        </p:blipFill>
        <p:spPr>
          <a:xfrm>
            <a:off x="2422424" y="473148"/>
            <a:ext cx="1355491" cy="144780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0EE70EC-00DC-4847-B555-0B346C2564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2299" t="53292"/>
          <a:stretch/>
        </p:blipFill>
        <p:spPr>
          <a:xfrm>
            <a:off x="2262384" y="2245201"/>
            <a:ext cx="1671942" cy="137825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FC36E84-0138-9A46-B219-7FC001C6D5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46" r="75575" b="45729"/>
          <a:stretch/>
        </p:blipFill>
        <p:spPr>
          <a:xfrm>
            <a:off x="2422424" y="4233137"/>
            <a:ext cx="1415648" cy="1756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0933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C689D7-B98A-8844-A2E7-67F8F0A53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9949" y="-141178"/>
            <a:ext cx="10058400" cy="1371600"/>
          </a:xfrm>
        </p:spPr>
        <p:txBody>
          <a:bodyPr>
            <a:normAutofit/>
          </a:bodyPr>
          <a:lstStyle/>
          <a:p>
            <a: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sz="3600" dirty="0"/>
              <a:t>وسائط نقل البيانات 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15C416-8393-DE40-B6BA-50A01AFFB3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51" y="854399"/>
            <a:ext cx="11568545" cy="5735781"/>
          </a:xfrm>
        </p:spPr>
        <p:txBody>
          <a:bodyPr>
            <a:normAutofit lnSpcReduction="10000"/>
          </a:bodyPr>
          <a:lstStyle/>
          <a:p>
            <a:pPr algn="r" rtl="1"/>
            <a:r>
              <a:rPr lang="ar-SA" dirty="0"/>
              <a:t>وسائط نقل البيانات السلكية</a:t>
            </a:r>
          </a:p>
          <a:p>
            <a:pPr algn="r" rtl="1"/>
            <a:r>
              <a:rPr lang="ar-SA" dirty="0"/>
              <a:t>وسائط نقل البيانات اللاسلكية</a:t>
            </a:r>
          </a:p>
          <a:p>
            <a:pPr algn="r" rtl="1"/>
            <a:r>
              <a:rPr lang="ar-SA" b="1" dirty="0"/>
              <a:t>وسائط نقل البيانات السلكية:</a:t>
            </a:r>
          </a:p>
          <a:p>
            <a:pPr marL="0" indent="0" algn="r" rtl="1">
              <a:buNone/>
            </a:pPr>
            <a:r>
              <a:rPr lang="ar-SA" dirty="0"/>
              <a:t>١- الاسلاك الملتفة:</a:t>
            </a:r>
          </a:p>
          <a:p>
            <a:pPr marL="0" indent="0" algn="r" rtl="1">
              <a:buNone/>
            </a:pPr>
            <a:r>
              <a:rPr lang="ar-SA" dirty="0"/>
              <a:t>جدائل من النحاس ملتفة في ازواج</a:t>
            </a:r>
          </a:p>
          <a:p>
            <a:pPr marL="0" indent="0" algn="r" rtl="1">
              <a:buNone/>
            </a:pPr>
            <a:r>
              <a:rPr lang="ar-SA" dirty="0"/>
              <a:t> </a:t>
            </a:r>
          </a:p>
          <a:p>
            <a:pPr marL="0" indent="0" algn="r" rtl="1">
              <a:buNone/>
            </a:pPr>
            <a:r>
              <a:rPr lang="ar-SA" dirty="0"/>
              <a:t>٢- </a:t>
            </a:r>
            <a:r>
              <a:rPr lang="ar-SA" dirty="0">
                <a:solidFill>
                  <a:srgbClr val="FF0000"/>
                </a:solidFill>
              </a:rPr>
              <a:t>الاسلاك المحورية</a:t>
            </a:r>
            <a:r>
              <a:rPr lang="ar-SA" dirty="0"/>
              <a:t>:</a:t>
            </a:r>
          </a:p>
          <a:p>
            <a:pPr marL="0" indent="0" algn="r" rtl="1">
              <a:buNone/>
            </a:pPr>
            <a:r>
              <a:rPr lang="ar-SA" dirty="0"/>
              <a:t>اسلاك نحاسية سميكة و معزولة </a:t>
            </a:r>
          </a:p>
          <a:p>
            <a:pPr marL="0" indent="0" algn="r" rtl="1">
              <a:buNone/>
            </a:pPr>
            <a:r>
              <a:rPr lang="ar-SA" dirty="0"/>
              <a:t>تنقل كمية من البيانات اكبر مما تنقل الاسلاك الملتفة</a:t>
            </a:r>
          </a:p>
          <a:p>
            <a:pPr marL="0" indent="0" algn="r" rtl="1">
              <a:buNone/>
            </a:pPr>
            <a:endParaRPr lang="ar-SA" dirty="0"/>
          </a:p>
          <a:p>
            <a:pPr marL="0" indent="0" algn="r" rtl="1">
              <a:buNone/>
            </a:pPr>
            <a:r>
              <a:rPr lang="ar-SA" dirty="0"/>
              <a:t>٣- الالياف البصرية:</a:t>
            </a:r>
          </a:p>
          <a:p>
            <a:pPr lvl="1" algn="r" rtl="1"/>
            <a:r>
              <a:rPr lang="ar-SA" dirty="0"/>
              <a:t>جدائل من الياف الزجاج، كل واحدة من الالياف تساوي سمك شعرة الانسان</a:t>
            </a:r>
          </a:p>
          <a:p>
            <a:pPr lvl="1" algn="r" rtl="1"/>
            <a:r>
              <a:rPr lang="ar-SA" dirty="0"/>
              <a:t>تتحول البيانات الى ومضات ضوئية ترسل عبر الالياف البصرية </a:t>
            </a:r>
          </a:p>
          <a:p>
            <a:pPr lvl="1" algn="r" rtl="1"/>
            <a:r>
              <a:rPr lang="ar-SA" dirty="0" err="1"/>
              <a:t>سريعه</a:t>
            </a:r>
            <a:r>
              <a:rPr lang="ar-SA" dirty="0"/>
              <a:t> و خفيفة الوزن </a:t>
            </a:r>
          </a:p>
          <a:p>
            <a:pPr lvl="1" algn="r" rtl="1"/>
            <a:r>
              <a:rPr lang="ar-SA" dirty="0"/>
              <a:t>تنقل كميات كبيرة من البيانات اكبر من الكميات التي تنقلها وسائط النقل السلكية </a:t>
            </a:r>
          </a:p>
          <a:p>
            <a:pPr lvl="1" algn="r" rtl="1"/>
            <a:r>
              <a:rPr lang="ar-SA" dirty="0"/>
              <a:t>تكلفة الالياف البصرية اكبر منها في بقية وسائط النقل السلكية    </a:t>
            </a:r>
          </a:p>
          <a:p>
            <a:pPr marL="0" indent="0" algn="r" rtl="1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B26B65-FBE9-C342-AE1E-76F6797EFD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421" t="45392" r="19210" b="38467"/>
          <a:stretch/>
        </p:blipFill>
        <p:spPr>
          <a:xfrm>
            <a:off x="529388" y="1467853"/>
            <a:ext cx="3826042" cy="9745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CEB7600-5C8E-5048-AC5E-258CAA953B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939" t="67193" r="10219" b="16842"/>
          <a:stretch/>
        </p:blipFill>
        <p:spPr>
          <a:xfrm>
            <a:off x="529388" y="3325483"/>
            <a:ext cx="3826042" cy="7067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27F50F2-B8FB-ED4B-87CA-CB4AAE0704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991" t="85789" r="9298" b="3905"/>
          <a:stretch/>
        </p:blipFill>
        <p:spPr>
          <a:xfrm>
            <a:off x="529388" y="5296862"/>
            <a:ext cx="3814010" cy="706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0437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80AD11-BA76-4749-9C2F-82BD1562D5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439387"/>
            <a:ext cx="10058400" cy="6103917"/>
          </a:xfrm>
        </p:spPr>
        <p:txBody>
          <a:bodyPr/>
          <a:lstStyle/>
          <a:p>
            <a:pPr algn="r" rtl="1"/>
            <a:r>
              <a:rPr lang="ar-SA" b="1" dirty="0"/>
              <a:t>وسائط نقل البيانات اللاسلكية</a:t>
            </a:r>
            <a:r>
              <a:rPr lang="ar-SA" dirty="0"/>
              <a:t>:</a:t>
            </a:r>
          </a:p>
          <a:p>
            <a:pPr marL="0" indent="0" algn="r" rtl="1">
              <a:buNone/>
            </a:pPr>
            <a:r>
              <a:rPr lang="ar-SA" dirty="0"/>
              <a:t>تعتمد على إشارات الراديو من مختلف الترددات </a:t>
            </a:r>
          </a:p>
          <a:p>
            <a:pPr marL="0" indent="0" algn="r" rtl="1">
              <a:buNone/>
            </a:pPr>
            <a:r>
              <a:rPr lang="ar-SA" dirty="0"/>
              <a:t>اهم أنواع وسائط الشبكات اللاسلكية: البلوتوث، </a:t>
            </a:r>
            <a:r>
              <a:rPr lang="ar-SA" dirty="0" err="1"/>
              <a:t>الواي</a:t>
            </a:r>
            <a:r>
              <a:rPr lang="ar-SA" dirty="0"/>
              <a:t> </a:t>
            </a:r>
            <a:r>
              <a:rPr lang="ar-SA" dirty="0" err="1"/>
              <a:t>فاي</a:t>
            </a:r>
            <a:r>
              <a:rPr lang="ar-SA" dirty="0"/>
              <a:t>، المايكرويف، </a:t>
            </a:r>
          </a:p>
          <a:p>
            <a:pPr marL="0" indent="0" algn="r" rtl="1">
              <a:buNone/>
            </a:pPr>
            <a:endParaRPr lang="ar-SA" dirty="0"/>
          </a:p>
          <a:p>
            <a:pPr marL="0" indent="0" algn="r" rtl="1">
              <a:buNone/>
            </a:pPr>
            <a:endParaRPr lang="ar-SA" dirty="0"/>
          </a:p>
          <a:p>
            <a:pPr marL="182880" indent="-182880" algn="r" defTabSz="914400" rtl="1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6257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180D8-355A-BD4B-9BEA-2BC29A492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/>
              <a:t>الانترنت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5A88D2-AE57-9D44-9C72-ACC3265721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2880" indent="-182880" algn="r" defTabSz="914400" rtl="1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ar-SA" dirty="0"/>
              <a:t>اكبر تطبيق علي نموذج العميل و الخادم</a:t>
            </a:r>
          </a:p>
          <a:p>
            <a:pPr marL="182880" indent="-182880" algn="r" defTabSz="914400" rtl="1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ar-SA" dirty="0"/>
              <a:t>ترتبط معظم المنازل و المنظمات الصغيرة </a:t>
            </a:r>
            <a:r>
              <a:rPr lang="ar-SA" dirty="0" err="1"/>
              <a:t>بالانترنت</a:t>
            </a:r>
            <a:r>
              <a:rPr lang="ar-SA" dirty="0"/>
              <a:t> بواسطة الاشتراك مع مزود الخدمة</a:t>
            </a:r>
          </a:p>
          <a:p>
            <a:pPr algn="r" rtl="1"/>
            <a:r>
              <a:rPr lang="ar-SA" dirty="0"/>
              <a:t>مزود الخدمة عبارة عن مؤسسة تجارية لديها ربط دائم الى الانترنت و تقوم ببيع اتصال مؤقت الى العملاء</a:t>
            </a:r>
          </a:p>
          <a:p>
            <a:pPr algn="r" rtl="1"/>
            <a:r>
              <a:rPr lang="ar-SA" dirty="0"/>
              <a:t>طرق الاتصال </a:t>
            </a:r>
            <a:r>
              <a:rPr lang="ar-SA" dirty="0" err="1"/>
              <a:t>بالانترنت</a:t>
            </a:r>
            <a:r>
              <a:rPr lang="ar-SA" dirty="0"/>
              <a:t>:</a:t>
            </a:r>
          </a:p>
          <a:p>
            <a:pPr algn="r" rtl="1"/>
            <a:r>
              <a:rPr lang="ar-SA" dirty="0"/>
              <a:t>شبكة الهواتف العامة عن طريق المودم</a:t>
            </a:r>
          </a:p>
          <a:p>
            <a:pPr lvl="1" algn="r" rtl="1">
              <a:buFont typeface="Wingdings" pitchFamily="2" charset="2"/>
              <a:buChar char="Ø"/>
            </a:pPr>
            <a:r>
              <a:rPr lang="ar-SA" dirty="0"/>
              <a:t>خط الاتصال الرقمي</a:t>
            </a:r>
          </a:p>
          <a:p>
            <a:pPr lvl="1" algn="r" rtl="1">
              <a:buFont typeface="Wingdings" pitchFamily="2" charset="2"/>
              <a:buChar char="Ø"/>
            </a:pPr>
            <a:r>
              <a:rPr lang="ar-SA" dirty="0"/>
              <a:t>الأقمار الصناعية</a:t>
            </a:r>
          </a:p>
          <a:p>
            <a:pPr lvl="1" algn="r" rtl="1">
              <a:buFont typeface="Wingdings" pitchFamily="2" charset="2"/>
              <a:buChar char="Ø"/>
            </a:pPr>
            <a:r>
              <a:rPr lang="ar-SA" dirty="0"/>
              <a:t>كابل الانترنت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41520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5AC3DC-21C0-AC48-81F0-88DB9D069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322" y="0"/>
            <a:ext cx="10058400" cy="1371600"/>
          </a:xfrm>
        </p:spPr>
        <p:txBody>
          <a:bodyPr/>
          <a:lstStyle/>
          <a:p>
            <a: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/>
              <a:t>هيكلية و عناوين الانترنت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687FE-FE12-5646-8D88-5E9C170050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1189" y="1371600"/>
            <a:ext cx="10058400" cy="4880757"/>
          </a:xfrm>
        </p:spPr>
        <p:txBody>
          <a:bodyPr>
            <a:normAutofit/>
          </a:bodyPr>
          <a:lstStyle/>
          <a:p>
            <a:pPr marL="182880" indent="-182880" algn="r" defTabSz="914400" rtl="1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ar-SA" dirty="0"/>
              <a:t>يخضع الانترنت الى قواعد معيار </a:t>
            </a:r>
            <a:r>
              <a:rPr lang="en-US" dirty="0"/>
              <a:t>TCP/IP</a:t>
            </a:r>
            <a:endParaRPr lang="ar-SA" dirty="0"/>
          </a:p>
          <a:p>
            <a:pPr marL="182880" indent="-182880" algn="r" defTabSz="914400" rtl="1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ar-SA" dirty="0"/>
              <a:t>كل حاسوب متصل </a:t>
            </a:r>
            <a:r>
              <a:rPr lang="ar-SA" dirty="0" err="1"/>
              <a:t>بالانترنت</a:t>
            </a:r>
            <a:r>
              <a:rPr lang="ar-SA" dirty="0"/>
              <a:t> يمكن تمييزه عن طريق عنوان وحيد يسمى </a:t>
            </a:r>
            <a:r>
              <a:rPr lang="ar-SA" dirty="0">
                <a:solidFill>
                  <a:srgbClr val="FF0000"/>
                </a:solidFill>
              </a:rPr>
              <a:t>المعرف الرقمي  </a:t>
            </a:r>
          </a:p>
          <a:p>
            <a:pPr marL="182880" indent="-182880" algn="r" defTabSz="914400" rtl="1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ar-SA" dirty="0"/>
              <a:t>يتكون الاي بي من رقم حجمه ٣٢ بت و الذي يتكون من أربعة أجزاء من الأرقام، كل جزء تتراوح قيمته من صفر الى ٢٥٥ ، نفصل بين هذه الأجزاء بواسطة نقطة، مثل:</a:t>
            </a:r>
          </a:p>
          <a:p>
            <a:pPr marL="182880" indent="-182880" algn="r" defTabSz="914400" rtl="1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ar-SA" dirty="0"/>
              <a:t>عنوان شركة مايكروسوفت</a:t>
            </a:r>
          </a:p>
          <a:p>
            <a:pPr marL="0" indent="0" algn="r" defTabSz="914400" rtl="1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None/>
            </a:pPr>
            <a:endParaRPr lang="ar-SA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29EB18-9552-5148-85B8-7ADCA372EC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8046" y="4281832"/>
            <a:ext cx="4610100" cy="17653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2C22DD3-EE17-324A-BC91-A3EA2086AEB9}"/>
              </a:ext>
            </a:extLst>
          </p:cNvPr>
          <p:cNvSpPr txBox="1"/>
          <p:nvPr/>
        </p:nvSpPr>
        <p:spPr>
          <a:xfrm>
            <a:off x="4044802" y="3429000"/>
            <a:ext cx="409099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www</a:t>
            </a:r>
            <a:r>
              <a:rPr lang="en-US" sz="2800" b="1" dirty="0"/>
              <a:t>. </a:t>
            </a:r>
            <a:r>
              <a:rPr lang="en-US" sz="2800" b="1" dirty="0">
                <a:solidFill>
                  <a:srgbClr val="FF0000"/>
                </a:solidFill>
              </a:rPr>
              <a:t>198.105.232.2</a:t>
            </a:r>
            <a:r>
              <a:rPr lang="en-US" sz="2800" b="1" dirty="0"/>
              <a:t>.com</a:t>
            </a:r>
          </a:p>
          <a:p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6918606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6C3168-EC11-5647-B63B-6688118FFD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9147" y="1044341"/>
            <a:ext cx="10058400" cy="3931920"/>
          </a:xfrm>
        </p:spPr>
        <p:txBody>
          <a:bodyPr/>
          <a:lstStyle/>
          <a:p>
            <a:pPr algn="r" rtl="1"/>
            <a:r>
              <a:rPr lang="ar-SA" b="1" dirty="0"/>
              <a:t>نظام تسمية المجال </a:t>
            </a:r>
          </a:p>
          <a:p>
            <a:pPr algn="r" rtl="1"/>
            <a:r>
              <a:rPr lang="ar-SA" dirty="0"/>
              <a:t>يقوم بتحويل أسماء المجال الى عناوين</a:t>
            </a:r>
            <a:r>
              <a:rPr lang="ar-SA" dirty="0">
                <a:solidFill>
                  <a:srgbClr val="FF0000"/>
                </a:solidFill>
              </a:rPr>
              <a:t> أي بي ، </a:t>
            </a:r>
            <a:r>
              <a:rPr lang="ar-SA" dirty="0"/>
              <a:t>للتغلب على صعوبة تذكر ال </a:t>
            </a:r>
            <a:r>
              <a:rPr lang="ar-SA" dirty="0">
                <a:solidFill>
                  <a:srgbClr val="FF0000"/>
                </a:solidFill>
              </a:rPr>
              <a:t>أي بي </a:t>
            </a:r>
            <a:r>
              <a:rPr lang="ar-SA" dirty="0"/>
              <a:t>و الذي يحتوي على ١٢ رقم </a:t>
            </a:r>
          </a:p>
          <a:p>
            <a:pPr algn="r" rtl="1"/>
            <a:r>
              <a:rPr lang="ar-SA" dirty="0"/>
              <a:t>اسم المجال عبارة عن اسم باللغة الإنجليزية مقرون مع أي بي خاص و وحيد </a:t>
            </a:r>
          </a:p>
          <a:p>
            <a:pPr algn="r" rtl="1"/>
            <a:r>
              <a:rPr lang="ar-SA" b="1" dirty="0"/>
              <a:t>خادم نظام تسمية المجال</a:t>
            </a:r>
            <a:r>
              <a:rPr lang="ar-SA" dirty="0"/>
              <a:t>:</a:t>
            </a:r>
          </a:p>
          <a:p>
            <a:pPr marL="0" indent="0" algn="r" rtl="1">
              <a:buNone/>
            </a:pPr>
            <a:r>
              <a:rPr lang="ar-SA" dirty="0"/>
              <a:t>يحتفظ بقاعدة بيانات تحتوي علي أسماء المجال و جميع عناوين الاي بي المرتبطة بهم. </a:t>
            </a:r>
          </a:p>
          <a:p>
            <a:pPr marL="0" indent="0" algn="r" rtl="1">
              <a:buNone/>
            </a:pPr>
            <a:r>
              <a:rPr lang="ar-SA" b="1" dirty="0"/>
              <a:t>اصل المجال</a:t>
            </a:r>
            <a:r>
              <a:rPr lang="ar-SA" dirty="0"/>
              <a:t>:</a:t>
            </a:r>
          </a:p>
          <a:p>
            <a:pPr marL="0" indent="0" algn="r" rtl="1">
              <a:buNone/>
            </a:pPr>
            <a:r>
              <a:rPr lang="ar-SA" dirty="0"/>
              <a:t>هو المجال المتفرع من اصل المجال يسمى مجال المستوى الأعلى ، و المجال المتفرع من مجال المستوى الأعلى يسمى مجال المستوى الثاني</a:t>
            </a:r>
          </a:p>
          <a:p>
            <a:pPr marL="0" indent="0" algn="r" rtl="1">
              <a:buNone/>
            </a:pPr>
            <a:r>
              <a:rPr lang="ar-SA" dirty="0"/>
              <a:t>يتكون مجال المستوى الأعلى من حرفين او ٣ حروف</a:t>
            </a:r>
            <a:r>
              <a:rPr lang="en-US" dirty="0"/>
              <a:t>.com, .gov .</a:t>
            </a:r>
            <a:r>
              <a:rPr lang="en-US" dirty="0" err="1"/>
              <a:t>edu</a:t>
            </a:r>
            <a:r>
              <a:rPr lang="en-US" dirty="0"/>
              <a:t> </a:t>
            </a:r>
            <a:r>
              <a:rPr lang="ar-SA" dirty="0"/>
              <a:t> ، كما يحتوي على شيفرة بلدان مختلفة </a:t>
            </a:r>
          </a:p>
          <a:p>
            <a:pPr marL="182880" indent="-182880" algn="r" defTabSz="914400" rtl="1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2215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94C576-27CD-D142-800B-905496563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2442" y="262288"/>
            <a:ext cx="10058400" cy="3931920"/>
          </a:xfrm>
        </p:spPr>
        <p:txBody>
          <a:bodyPr/>
          <a:lstStyle/>
          <a:p>
            <a:pPr marL="182880" indent="-182880" algn="r" defTabSz="914400" rtl="1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ar-SA" dirty="0"/>
              <a:t>يتكون مجال المستوى الثاني من </a:t>
            </a:r>
            <a:r>
              <a:rPr lang="ar-SA" dirty="0" err="1"/>
              <a:t>جزئين</a:t>
            </a:r>
            <a:r>
              <a:rPr lang="ar-SA" dirty="0"/>
              <a:t> هما </a:t>
            </a:r>
            <a:r>
              <a:rPr lang="ar-SA" dirty="0" err="1"/>
              <a:t>جزد</a:t>
            </a:r>
            <a:r>
              <a:rPr lang="ar-SA" dirty="0"/>
              <a:t> المستوى الأعلى بالإضافة الى جزء المستوى الثاني</a:t>
            </a:r>
          </a:p>
          <a:p>
            <a:pPr marL="182880" indent="-182880" algn="r" defTabSz="914400" rtl="1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ar-SA" dirty="0"/>
              <a:t>يحتوي المستوى الثالث على اسم المضيف و الذي يحدد اسم الحاسب على الانترنت و مكان وجوده في منظمة الاعمال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4BF31E-B74D-F845-A951-CB482F0429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695" y="1511532"/>
            <a:ext cx="9418065" cy="499942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E324E31-8D77-E04A-B7F4-997BCD20D490}"/>
              </a:ext>
            </a:extLst>
          </p:cNvPr>
          <p:cNvSpPr txBox="1"/>
          <p:nvPr/>
        </p:nvSpPr>
        <p:spPr>
          <a:xfrm>
            <a:off x="10348128" y="1625766"/>
            <a:ext cx="1289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457200" rtl="1" eaLnBrk="1" latinLnBrk="0" hangingPunct="1"/>
            <a:r>
              <a:rPr lang="ar-SA" dirty="0"/>
              <a:t>أصل المجال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B47D75-D1F8-F449-BC46-F2C645D15438}"/>
              </a:ext>
            </a:extLst>
          </p:cNvPr>
          <p:cNvSpPr txBox="1"/>
          <p:nvPr/>
        </p:nvSpPr>
        <p:spPr>
          <a:xfrm>
            <a:off x="10115234" y="2691806"/>
            <a:ext cx="17940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457200" rtl="1" eaLnBrk="1" latinLnBrk="0" hangingPunct="1"/>
            <a:r>
              <a:rPr lang="ar-SA" dirty="0"/>
              <a:t>المستوى الاعلى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57A27D-CA93-514E-9685-E331FDEA10A9}"/>
              </a:ext>
            </a:extLst>
          </p:cNvPr>
          <p:cNvSpPr txBox="1"/>
          <p:nvPr/>
        </p:nvSpPr>
        <p:spPr>
          <a:xfrm>
            <a:off x="10146481" y="3670051"/>
            <a:ext cx="17139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457200" rtl="1" eaLnBrk="1" latinLnBrk="0" hangingPunct="1"/>
            <a:r>
              <a:rPr lang="ar-SA" dirty="0"/>
              <a:t>المستوى الثاني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BCE3A5-40D8-2446-BC0C-C3F8718CAEE3}"/>
              </a:ext>
            </a:extLst>
          </p:cNvPr>
          <p:cNvSpPr txBox="1"/>
          <p:nvPr/>
        </p:nvSpPr>
        <p:spPr>
          <a:xfrm>
            <a:off x="10162522" y="4706250"/>
            <a:ext cx="16995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457200" rtl="1" eaLnBrk="1" latinLnBrk="0" hangingPunct="1"/>
            <a:r>
              <a:rPr lang="ar-SA" dirty="0"/>
              <a:t>المستوى الثالث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0E56A2-578D-0D4A-A7BE-A15C7EEF059B}"/>
              </a:ext>
            </a:extLst>
          </p:cNvPr>
          <p:cNvSpPr txBox="1"/>
          <p:nvPr/>
        </p:nvSpPr>
        <p:spPr>
          <a:xfrm>
            <a:off x="10291553" y="5742449"/>
            <a:ext cx="1423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457200" rtl="1" eaLnBrk="1" latinLnBrk="0" hangingPunct="1"/>
            <a:r>
              <a:rPr lang="ar-SA" dirty="0"/>
              <a:t>اسم المضيف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5084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223D5-95DE-3245-A125-29CF72C03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8696" y="-93676"/>
            <a:ext cx="10058400" cy="1371600"/>
          </a:xfrm>
        </p:spPr>
        <p:txBody>
          <a:bodyPr/>
          <a:lstStyle/>
          <a:p>
            <a: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/>
              <a:t>تطبيقات الشبكات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9DAC6B-A617-F540-94F9-AF5FFBD77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950026"/>
            <a:ext cx="10058400" cy="5676405"/>
          </a:xfrm>
        </p:spPr>
        <p:txBody>
          <a:bodyPr>
            <a:normAutofit fontScale="92500" lnSpcReduction="20000"/>
          </a:bodyPr>
          <a:lstStyle/>
          <a:p>
            <a:pPr marL="182880" indent="-182880" algn="r" defTabSz="914400" rtl="1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ar-SA" dirty="0"/>
              <a:t>تستخدم المنظمات الشبكات لتحسين و تطوير اعمالها، من اهم تطبيقات لشبكات:</a:t>
            </a:r>
          </a:p>
          <a:p>
            <a:pPr marL="0" indent="0" algn="r" defTabSz="914400" rtl="1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None/>
            </a:pPr>
            <a:r>
              <a:rPr lang="ar-SA" dirty="0"/>
              <a:t>١- </a:t>
            </a:r>
            <a:r>
              <a:rPr lang="ar-SA" dirty="0">
                <a:solidFill>
                  <a:srgbClr val="FF0000"/>
                </a:solidFill>
              </a:rPr>
              <a:t>اكتشاف المعلومات</a:t>
            </a:r>
            <a:r>
              <a:rPr lang="ar-SA" dirty="0"/>
              <a:t>: عن طريق محركات البحث، </a:t>
            </a:r>
          </a:p>
          <a:p>
            <a:pPr marL="0" indent="0" algn="r" defTabSz="914400" rtl="1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None/>
            </a:pPr>
            <a:r>
              <a:rPr lang="ar-SA" dirty="0"/>
              <a:t>محرك البحث: برنامج حاسوبي يبحث عن معلومات محددة حول كلمات مفتاحية تم إدخالها بواسطة المستخدمين ، و يتم العرض بعدها</a:t>
            </a:r>
          </a:p>
          <a:p>
            <a:pPr marL="0" indent="0" algn="r" defTabSz="914400" rtl="1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None/>
            </a:pPr>
            <a:r>
              <a:rPr lang="ar-SA" dirty="0"/>
              <a:t>٢- </a:t>
            </a:r>
            <a:r>
              <a:rPr lang="ar-SA" dirty="0">
                <a:solidFill>
                  <a:srgbClr val="FF0000"/>
                </a:solidFill>
              </a:rPr>
              <a:t>الاتصالات</a:t>
            </a:r>
            <a:r>
              <a:rPr lang="ar-SA" dirty="0"/>
              <a:t>: </a:t>
            </a:r>
          </a:p>
          <a:p>
            <a:pPr marL="0" indent="0" algn="r" defTabSz="914400" rtl="1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None/>
            </a:pPr>
            <a:r>
              <a:rPr lang="ar-SA" b="1" dirty="0"/>
              <a:t>البريد الالكتروني</a:t>
            </a:r>
            <a:r>
              <a:rPr lang="ar-SA" dirty="0"/>
              <a:t>: </a:t>
            </a:r>
          </a:p>
          <a:p>
            <a:pPr marL="0" indent="0" algn="r" defTabSz="914400" rtl="1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None/>
            </a:pPr>
            <a:r>
              <a:rPr lang="ar-SA" dirty="0"/>
              <a:t>يمكن المستخدمين من ارسال الرسائل الالكترونية و المرفقات الى المستخدمين الاخرين</a:t>
            </a:r>
          </a:p>
          <a:p>
            <a:pPr marL="0" indent="0" algn="r" defTabSz="914400" rtl="1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None/>
            </a:pPr>
            <a:r>
              <a:rPr lang="ar-SA" b="1" dirty="0"/>
              <a:t>الدردشة و الرسائل اللحظية</a:t>
            </a:r>
            <a:r>
              <a:rPr lang="ar-SA" dirty="0"/>
              <a:t>: </a:t>
            </a:r>
          </a:p>
          <a:p>
            <a:pPr marL="0" indent="0" algn="r" defTabSz="914400" rtl="1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None/>
            </a:pPr>
            <a:r>
              <a:rPr lang="ar-SA" dirty="0"/>
              <a:t>يمكن المستخدمين من إقامة حوارات تفاعلية ، فيمكن فتح حوارات خاصه و عامه للحوار </a:t>
            </a:r>
          </a:p>
          <a:p>
            <a:pPr marL="0" indent="0" algn="r" defTabSz="914400" rtl="1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None/>
            </a:pPr>
            <a:r>
              <a:rPr lang="ar-SA" b="1" dirty="0"/>
              <a:t>المجموعات الإخبارية</a:t>
            </a:r>
            <a:r>
              <a:rPr lang="ar-SA" dirty="0"/>
              <a:t>: </a:t>
            </a:r>
          </a:p>
          <a:p>
            <a:pPr marL="0" indent="0" algn="r" rtl="1">
              <a:buNone/>
            </a:pPr>
            <a:r>
              <a:rPr lang="ar-SA" dirty="0"/>
              <a:t>يمكن المستخدمين من نقاش و نشر المعلومات حول قضية معينة على لوح الكتروني، </a:t>
            </a:r>
          </a:p>
          <a:p>
            <a:pPr marL="0" indent="0" algn="r" rtl="1">
              <a:buNone/>
            </a:pPr>
            <a:r>
              <a:rPr lang="ar-SA" b="1" dirty="0" err="1"/>
              <a:t>تيلنت</a:t>
            </a:r>
            <a:r>
              <a:rPr lang="ar-SA" dirty="0"/>
              <a:t>: </a:t>
            </a:r>
          </a:p>
          <a:p>
            <a:pPr marL="0" indent="0" algn="r" rtl="1">
              <a:buNone/>
            </a:pPr>
            <a:r>
              <a:rPr lang="ar-SA" dirty="0"/>
              <a:t>يمكن المستخدمين من الصول و العمل على حاسوب معين من خلال حاسوب اخر </a:t>
            </a:r>
          </a:p>
          <a:p>
            <a:pPr marL="0" indent="0" algn="r" rtl="1">
              <a:buNone/>
            </a:pPr>
            <a:r>
              <a:rPr lang="ar-SA" b="1" dirty="0"/>
              <a:t>بروتوكول نقل الملفات</a:t>
            </a:r>
            <a:r>
              <a:rPr lang="ar-SA" dirty="0"/>
              <a:t>:</a:t>
            </a:r>
          </a:p>
          <a:p>
            <a:pPr marL="0" indent="0" algn="r" rtl="1">
              <a:buNone/>
            </a:pPr>
            <a:r>
              <a:rPr lang="ar-SA" dirty="0"/>
              <a:t> يمكن المستخدمين من نقل الملفات من حاسوب </a:t>
            </a:r>
            <a:r>
              <a:rPr lang="ar-SA" dirty="0" err="1"/>
              <a:t>لاخر</a:t>
            </a:r>
            <a:r>
              <a:rPr lang="ar-SA" dirty="0"/>
              <a:t> </a:t>
            </a:r>
          </a:p>
          <a:p>
            <a:pPr marL="0" indent="0" algn="r" rtl="1">
              <a:buNone/>
            </a:pPr>
            <a:r>
              <a:rPr lang="ar-SA" b="1" dirty="0"/>
              <a:t>الاتصالات الصوتية</a:t>
            </a:r>
            <a:r>
              <a:rPr lang="ar-SA" dirty="0"/>
              <a:t>: </a:t>
            </a:r>
          </a:p>
          <a:p>
            <a:pPr marL="0" indent="0" algn="r" rtl="1">
              <a:buNone/>
            </a:pPr>
            <a:r>
              <a:rPr lang="ar-SA" dirty="0"/>
              <a:t>يمكن المستخدمين من عمل مكالمات صوتية عبر </a:t>
            </a:r>
            <a:r>
              <a:rPr lang="ar-SA" dirty="0">
                <a:solidFill>
                  <a:srgbClr val="FF0000"/>
                </a:solidFill>
              </a:rPr>
              <a:t>ميثاق</a:t>
            </a:r>
            <a:r>
              <a:rPr lang="ar-SA" dirty="0"/>
              <a:t> حيث يتم معاملة الصوت كباقي البيانات ، و تحويل الصوت الى بيانات رقمية و ارسالها الى الطرف الاخر </a:t>
            </a:r>
          </a:p>
        </p:txBody>
      </p:sp>
    </p:spTree>
    <p:extLst>
      <p:ext uri="{BB962C8B-B14F-4D97-AF65-F5344CB8AC3E}">
        <p14:creationId xmlns:p14="http://schemas.microsoft.com/office/powerpoint/2010/main" val="4973761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3134A9-DB5D-EA40-9AA0-99203A8F45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 defTabSz="914400" rtl="1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None/>
            </a:pPr>
            <a:r>
              <a:rPr lang="ar-SA" dirty="0"/>
              <a:t>٣- </a:t>
            </a:r>
            <a:r>
              <a:rPr lang="ar-SA" dirty="0">
                <a:solidFill>
                  <a:srgbClr val="FF0000"/>
                </a:solidFill>
              </a:rPr>
              <a:t>التعاون</a:t>
            </a:r>
            <a:r>
              <a:rPr lang="ar-SA" dirty="0"/>
              <a:t>:</a:t>
            </a:r>
          </a:p>
          <a:p>
            <a:pPr marL="0" indent="0" algn="r" defTabSz="914400" rtl="1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None/>
            </a:pPr>
            <a:r>
              <a:rPr lang="ar-SA" dirty="0"/>
              <a:t>الجهد المقدم من ٢ او اكثر من الافراد او المجموعات او المؤسسات سويا </a:t>
            </a:r>
            <a:r>
              <a:rPr lang="ar-SA" dirty="0" err="1"/>
              <a:t>لانجاز</a:t>
            </a:r>
            <a:r>
              <a:rPr lang="ar-SA" dirty="0"/>
              <a:t> مهمة محددة ، </a:t>
            </a:r>
          </a:p>
          <a:p>
            <a:pPr marL="0" indent="0" algn="r" defTabSz="914400" rtl="1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None/>
            </a:pPr>
            <a:r>
              <a:rPr lang="ar-SA" dirty="0"/>
              <a:t>٤- </a:t>
            </a:r>
            <a:r>
              <a:rPr lang="ar-SA" dirty="0">
                <a:solidFill>
                  <a:srgbClr val="FF0000"/>
                </a:solidFill>
              </a:rPr>
              <a:t>التعلم الالكتروني و التعلم عن بعد</a:t>
            </a:r>
            <a:r>
              <a:rPr lang="ar-SA" dirty="0"/>
              <a:t>:</a:t>
            </a:r>
          </a:p>
          <a:p>
            <a:pPr marL="0" indent="0" algn="r" defTabSz="914400" rtl="1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None/>
            </a:pPr>
            <a:r>
              <a:rPr lang="ar-SA" dirty="0"/>
              <a:t>دعم عملية التعلم باستخدام تكنولوجيا خاصة بالويب </a:t>
            </a:r>
          </a:p>
          <a:p>
            <a:pPr marL="0" indent="0" algn="r" defTabSz="914400" rtl="1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None/>
            </a:pPr>
            <a:r>
              <a:rPr lang="ar-SA" dirty="0"/>
              <a:t>التعلم الالكتروني جزء من التعلم عن بعد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931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986ADC-06E8-0043-B2FC-7B27F6C0C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/>
              <a:t>محاور المحاضرة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A7803F-33B9-AC47-914F-06267B6DB8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>
              <a:buNone/>
            </a:pPr>
            <a:endParaRPr lang="en-US" b="1" dirty="0"/>
          </a:p>
          <a:p>
            <a:pPr marL="228600" indent="-228600" algn="r" rtl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ar-SA" dirty="0"/>
              <a:t>شبكات الحواسيب</a:t>
            </a:r>
          </a:p>
          <a:p>
            <a:pPr marL="228600" indent="-228600" algn="r" rtl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ar-SA" dirty="0"/>
              <a:t>تكنولوجيا شبكات الحواسيب</a:t>
            </a:r>
          </a:p>
          <a:p>
            <a:pPr marL="228600" indent="-228600" algn="r" rtl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ar-SA" dirty="0"/>
              <a:t>أنواع الشبكات</a:t>
            </a:r>
          </a:p>
          <a:p>
            <a:pPr marL="228600" indent="-228600" algn="r" rtl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ar-SA" dirty="0"/>
              <a:t>وسائط نقل البيانات</a:t>
            </a:r>
          </a:p>
          <a:p>
            <a:pPr marL="228600" indent="-228600" algn="r" rtl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ar-SA" dirty="0"/>
              <a:t>الانترنت</a:t>
            </a:r>
          </a:p>
          <a:p>
            <a:pPr marL="228600" indent="-228600" algn="r" rtl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ar-SA" dirty="0"/>
              <a:t>هيكلية و عناوين الانترنت</a:t>
            </a:r>
          </a:p>
          <a:p>
            <a:pPr marL="228600" indent="-228600" algn="r" rtl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ar-SA" dirty="0"/>
              <a:t>تطبيقات الشبكات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7882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DF14AF-15A5-5E4B-8D78-BEDD30AFC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/>
              <a:t>مقدمة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0B6C49-0A76-3A4A-A6E0-633EA08A3A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2880" indent="-182880" algn="r" defTabSz="914400" rtl="1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ar-SA" dirty="0"/>
              <a:t>تعتمد المنظمات على الشبكات </a:t>
            </a:r>
            <a:r>
              <a:rPr lang="ar-SA" dirty="0" err="1"/>
              <a:t>لانجاز</a:t>
            </a:r>
            <a:r>
              <a:rPr lang="ar-SA" dirty="0"/>
              <a:t> أعمالها.</a:t>
            </a:r>
          </a:p>
          <a:p>
            <a:pPr marL="182880" indent="-182880" algn="r" defTabSz="914400" rtl="1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ar-SA" dirty="0"/>
              <a:t>لا تعمل أجهزة الحاسب في المنظمات بشكل منعزل او فردي</a:t>
            </a:r>
          </a:p>
          <a:p>
            <a:pPr marL="182880" indent="-182880" algn="r" defTabSz="914400" rtl="1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ar-SA" dirty="0"/>
              <a:t>تبادل البيانات في المنظمة بين أجهزة الحاسب أمر ضروري و له عدة فوائد</a:t>
            </a:r>
          </a:p>
          <a:p>
            <a:pPr algn="r" rtl="1"/>
            <a:r>
              <a:rPr lang="ar-SA" dirty="0"/>
              <a:t>تتم عملية تبادل البيانات بين أجهزة الحاسب بغض النظر عن المسافة بين الأجهزة و حجم الشبكة </a:t>
            </a:r>
          </a:p>
          <a:p>
            <a:pPr marL="182880" indent="-182880" algn="r" defTabSz="914400" rtl="1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80057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516CA3-B236-F046-8159-D09236A22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/>
              <a:t>فوائد شبكات الحاسب للمنظمات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69A511-43CD-054B-B26F-EB1570D17A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2880" indent="-182880" algn="r" defTabSz="914400" rtl="1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ar-SA" dirty="0"/>
              <a:t>تمكن المنظمات من ان تصبح اكثر مرونة بحيث انها تستطيع التكيف بشكل سريع مع التغيرات المستمرة في بيئة الاعمال</a:t>
            </a:r>
          </a:p>
          <a:p>
            <a:pPr marL="182880" indent="-182880" algn="r" defTabSz="914400" rtl="1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ar-SA" dirty="0"/>
              <a:t>تمكن المنظمات من المشاركة في المعدات و تطبيقات الحاسب</a:t>
            </a:r>
          </a:p>
          <a:p>
            <a:pPr marL="182880" indent="-182880" algn="r" defTabSz="914400" rtl="1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ar-SA" dirty="0"/>
              <a:t>تمكن الموظفين و مجموعات العمل من مختلف المناطق الجغرافية من التواصل و المشاركة في الملفات و الأفكار </a:t>
            </a:r>
          </a:p>
          <a:p>
            <a:pPr marL="182880" indent="-182880" algn="r" defTabSz="914400" rtl="1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ar-SA" dirty="0"/>
              <a:t>تمكن المنظمات من التواصل مع شركائهم و عملائهم</a:t>
            </a:r>
          </a:p>
          <a:p>
            <a:pPr marL="182880" indent="-182880" algn="r" defTabSz="914400" rtl="1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759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653CF-1325-CB46-9F09-4CA7AA2E7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3174" y="96329"/>
            <a:ext cx="10058400" cy="1371600"/>
          </a:xfrm>
        </p:spPr>
        <p:txBody>
          <a:bodyPr/>
          <a:lstStyle/>
          <a:p>
            <a: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/>
              <a:t>شبكات الحواسيب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0AC901-E12C-C141-B767-40DAADDA59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008" y="1698171"/>
            <a:ext cx="11566566" cy="4928259"/>
          </a:xfrm>
        </p:spPr>
        <p:txBody>
          <a:bodyPr>
            <a:normAutofit lnSpcReduction="10000"/>
          </a:bodyPr>
          <a:lstStyle/>
          <a:p>
            <a:pPr marL="182880" indent="-182880" algn="r" defTabSz="914400" rtl="1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ar-SA" dirty="0"/>
              <a:t>النظام الذي يصل الحواسيب و الأجهزة الأخرى كالطابعات مع بعضهم بواسطة وسائط الاتصالات، و بذلك فان البيانات و المعلومات تنتقل من خلالهم. </a:t>
            </a:r>
          </a:p>
          <a:p>
            <a:pPr marL="182880" indent="-182880" algn="r" defTabSz="914400" rtl="1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ar-SA" b="1" dirty="0"/>
              <a:t>المعدات و البرمجيات لشبكة الحاسب</a:t>
            </a:r>
            <a:r>
              <a:rPr lang="ar-SA" dirty="0"/>
              <a:t>:</a:t>
            </a:r>
          </a:p>
          <a:p>
            <a:pPr marL="182880" indent="-182880" algn="r" defTabSz="914400" rtl="1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ar-SA" dirty="0"/>
              <a:t>حاسوب العميل</a:t>
            </a:r>
          </a:p>
          <a:p>
            <a:pPr marL="182880" indent="-182880" algn="r" defTabSz="914400" rtl="1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ar-SA" dirty="0"/>
              <a:t>الخادم(حاسوب مرتبط بشبكة الحواسب  يقوم بالوظائف المهمة عبر الشبكة لجميع الحواسيب الأخرى المرتبطة بالشبكة)</a:t>
            </a:r>
          </a:p>
          <a:p>
            <a:pPr marL="182880" indent="-182880" algn="r" defTabSz="914400" rtl="1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ar-SA" dirty="0"/>
              <a:t>رابط الشبكة (</a:t>
            </a:r>
            <a:r>
              <a:rPr lang="ar-SA" dirty="0">
                <a:solidFill>
                  <a:srgbClr val="FF0000"/>
                </a:solidFill>
              </a:rPr>
              <a:t>بطاقة بينية الشبكة</a:t>
            </a:r>
            <a:r>
              <a:rPr lang="ar-SA" dirty="0"/>
              <a:t>)</a:t>
            </a:r>
          </a:p>
          <a:p>
            <a:pPr marL="182880" indent="-182880" algn="r" defTabSz="914400" rtl="1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ar-SA" dirty="0"/>
              <a:t>وسيط ربط الشبكة (يربط بين شبكة و أخرى مثل سلك الهاتف، ال</a:t>
            </a:r>
            <a:r>
              <a:rPr lang="ar-SA" dirty="0">
                <a:solidFill>
                  <a:srgbClr val="FF0000"/>
                </a:solidFill>
              </a:rPr>
              <a:t>سلك المحوري، </a:t>
            </a:r>
            <a:r>
              <a:rPr lang="ar-SA" dirty="0"/>
              <a:t>إشارة الراديو )</a:t>
            </a:r>
          </a:p>
          <a:p>
            <a:pPr marL="182880" indent="-182880" algn="r" defTabSz="914400" rtl="1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ar-SA" dirty="0"/>
              <a:t>نظام تشغيل الشبكة (تدير الاتصالات عبر شبكة الحواسيب و تنسيق جميع مصادر الشبكة)</a:t>
            </a:r>
          </a:p>
          <a:p>
            <a:pPr marL="182880" indent="-182880" algn="r" defTabSz="914400" rtl="1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ar-SA" dirty="0"/>
              <a:t>المحولات</a:t>
            </a:r>
          </a:p>
          <a:p>
            <a:pPr marL="182880" indent="-182880" algn="r" defTabSz="914400" rtl="1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ar-SA" dirty="0">
                <a:solidFill>
                  <a:srgbClr val="FF0000"/>
                </a:solidFill>
              </a:rPr>
              <a:t>المبدل او المجمع </a:t>
            </a:r>
            <a:r>
              <a:rPr lang="ar-SA" dirty="0"/>
              <a:t> (يعملون كنقطة اتصال لجميع حواسيب الشبكة)</a:t>
            </a:r>
          </a:p>
          <a:p>
            <a:pPr marL="182880" indent="-182880" algn="r" defTabSz="914400" rtl="1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ar-SA" dirty="0">
                <a:solidFill>
                  <a:srgbClr val="FF0000"/>
                </a:solidFill>
              </a:rPr>
              <a:t>المجمع</a:t>
            </a:r>
            <a:r>
              <a:rPr lang="ar-SA" dirty="0"/>
              <a:t> ( جهاز يعمل على ربط مكونات الشبكة و ارسال مجموعة من البيانات الى جميع الأجهزة المرتبطة بالشبكة)</a:t>
            </a:r>
          </a:p>
          <a:p>
            <a:pPr algn="r" rtl="1"/>
            <a:r>
              <a:rPr lang="ar-SA" dirty="0">
                <a:solidFill>
                  <a:srgbClr val="FF0000"/>
                </a:solidFill>
              </a:rPr>
              <a:t>المبدل</a:t>
            </a:r>
            <a:r>
              <a:rPr lang="ar-SA" dirty="0"/>
              <a:t> (يقوم بفلترة البيانات و ارسالها الى الأجهزة المعنية على الشبكة )</a:t>
            </a:r>
          </a:p>
          <a:p>
            <a:pPr marL="182880" indent="-182880" algn="r" defTabSz="914400" rtl="1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ar-SA" dirty="0">
                <a:solidFill>
                  <a:srgbClr val="FF0000"/>
                </a:solidFill>
              </a:rPr>
              <a:t>الموجه</a:t>
            </a:r>
            <a:r>
              <a:rPr lang="ar-SA" dirty="0"/>
              <a:t> (جهاز يعمل على ضمان وصول مجموعة البيانات من خلال عدة شبكات حواسيب تضمن ان توصل البيانات الى المكان الصحيح)</a:t>
            </a:r>
          </a:p>
          <a:p>
            <a:pPr marL="182880" indent="-182880" algn="r" defTabSz="914400" rtl="1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9719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2F9FE8-8AA9-3244-B31D-CE16975BE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/>
              <a:t>تكنولوجيا شبكات الحواسيب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C9386A-6D11-BB4E-B82A-83FADDE160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2880" indent="-182880" algn="r" defTabSz="914400" rtl="1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ar-SA" dirty="0"/>
              <a:t>تكنولوجيا العميل و الخادم </a:t>
            </a:r>
          </a:p>
          <a:p>
            <a:pPr marL="182880" indent="-182880" algn="r" defTabSz="914400" rtl="1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ar-SA" dirty="0"/>
              <a:t>تحويل الحزم</a:t>
            </a:r>
          </a:p>
          <a:p>
            <a:pPr marL="182880" indent="-182880" algn="r" defTabSz="914400" rtl="1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ar-SA" dirty="0"/>
              <a:t>البروتوكولات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09428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A5C118-0760-584C-BD91-EE88A7DFF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 rtl="1"/>
            <a:r>
              <a:rPr lang="ar-SA" dirty="0"/>
              <a:t>تكنولوجيا العميل و الخادم </a:t>
            </a:r>
            <a:br>
              <a:rPr lang="ar-SA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54D358-C29F-3444-9A1E-2CC91F045F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2880" indent="-182880" algn="r" defTabSz="914400" rtl="1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ar-SA" dirty="0"/>
              <a:t>تعتمد على توزيع الطاقة المطلوبة لمعالجة البيانات علي عدة أجهزة حواسيب تسمى العملاء </a:t>
            </a:r>
          </a:p>
          <a:p>
            <a:pPr marL="182880" indent="-182880" algn="r" defTabSz="914400" rtl="1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ar-SA" dirty="0"/>
              <a:t>ترتبط هذه الحواسيب مع بعضها من خلال شبكة حواسيب يتحكم بها حاسوب ذو قدرات معالجة و تخزين عالية يسمى بالخادم</a:t>
            </a:r>
          </a:p>
          <a:p>
            <a:pPr algn="r" rtl="1"/>
            <a:r>
              <a:rPr lang="ar-SA" dirty="0"/>
              <a:t>الخادم مرتبط مع العملاء من خلال شبكة الحواسيب و هو الذي يضع قوانين الاتصال باستخدام شبكة الحواسيب </a:t>
            </a:r>
          </a:p>
          <a:p>
            <a:pPr algn="r" rtl="1"/>
            <a:r>
              <a:rPr lang="ar-SA" dirty="0"/>
              <a:t>تطبق تكنولوجيا العميل و الخادم في مختلف الأقسام في المنظمة و تعتبر الشبكة العنكبوتية اكبر تطبيق على تكنولوجيا العميل و الخادم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0897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4EA5D-C7B2-044B-A5D1-F4F77E68D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/>
              <a:t>تحويل الحزم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E35869-DBE2-7C49-A55B-82633F5E64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SA" dirty="0"/>
              <a:t>طريقة لتجزئة الرسالة الرقمية الى أجزاء صغيرة تسمى الحزم و ارسالها الى الموقع المقصود عبر طرق اتصالات ، عند وصولها الى الموقع المقصود يتم تجميعها لتصبح على شكلها الأصلي </a:t>
            </a:r>
          </a:p>
          <a:p>
            <a:pPr algn="r" rtl="1"/>
            <a:r>
              <a:rPr lang="ar-SA" dirty="0"/>
              <a:t>تكنولوجيا تحويل الحزم جعلت استخدام سعة شبكات الحاسوب اكثر فعالية</a:t>
            </a:r>
          </a:p>
          <a:p>
            <a:pPr marL="0" indent="0" algn="r" rtl="1">
              <a:buNone/>
            </a:pPr>
            <a:r>
              <a:rPr lang="ar-SA" dirty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66138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D39C78-F961-964F-B59C-0ED0E9083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/>
              <a:t>البروتوكولات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A4D01-DA98-BE40-9C63-568DCB9EE7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2880" indent="-182880" algn="r" defTabSz="914400" rtl="1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ar-SA" dirty="0"/>
              <a:t>مجموعة من التعليمات و الإجراءات التي تحكم عملية انتقال المعلومات بين منطقتين في شبكة الحاسب</a:t>
            </a:r>
          </a:p>
          <a:p>
            <a:pPr marL="182880" indent="-182880" algn="r" defTabSz="914400" rtl="1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ar-SA" dirty="0"/>
              <a:t>اشهر بروتوكول عالمي هو </a:t>
            </a:r>
            <a:r>
              <a:rPr lang="en-US" dirty="0"/>
              <a:t>TCP/Ip</a:t>
            </a:r>
            <a:r>
              <a:rPr lang="ar-SA" dirty="0"/>
              <a:t>يساعد في ارسال البيانات بين أجهزة الحاسب المختلفة في مختلف المسافات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8736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{7430C0D3-BF13-F24E-A56F-2644845D9AFF}tf10001067</Template>
  <TotalTime>7236</TotalTime>
  <Words>1148</Words>
  <Application>Microsoft Macintosh PowerPoint</Application>
  <PresentationFormat>Widescreen</PresentationFormat>
  <Paragraphs>143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Century Gothic</vt:lpstr>
      <vt:lpstr>Garamond</vt:lpstr>
      <vt:lpstr>Wingdings</vt:lpstr>
      <vt:lpstr>Savon</vt:lpstr>
      <vt:lpstr> شبكات الحواسيب</vt:lpstr>
      <vt:lpstr>محاور المحاضرة</vt:lpstr>
      <vt:lpstr>مقدمة</vt:lpstr>
      <vt:lpstr>فوائد شبكات الحاسب للمنظمات</vt:lpstr>
      <vt:lpstr>شبكات الحواسيب</vt:lpstr>
      <vt:lpstr>تكنولوجيا شبكات الحواسيب</vt:lpstr>
      <vt:lpstr>تكنولوجيا العميل و الخادم  </vt:lpstr>
      <vt:lpstr>تحويل الحزم</vt:lpstr>
      <vt:lpstr>البروتوكولات</vt:lpstr>
      <vt:lpstr>أنواع الشبكات</vt:lpstr>
      <vt:lpstr>PowerPoint Presentation</vt:lpstr>
      <vt:lpstr>وسائط نقل البيانات </vt:lpstr>
      <vt:lpstr>PowerPoint Presentation</vt:lpstr>
      <vt:lpstr>الانترنت</vt:lpstr>
      <vt:lpstr>هيكلية و عناوين الانترنت</vt:lpstr>
      <vt:lpstr>PowerPoint Presentation</vt:lpstr>
      <vt:lpstr>PowerPoint Presentation</vt:lpstr>
      <vt:lpstr>تطبيقات الشبكات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Allaa Omar Matouq Barefah</dc:creator>
  <cp:lastModifiedBy>Allaa Omar Matouq Barefah</cp:lastModifiedBy>
  <cp:revision>30</cp:revision>
  <dcterms:created xsi:type="dcterms:W3CDTF">2019-10-28T20:22:59Z</dcterms:created>
  <dcterms:modified xsi:type="dcterms:W3CDTF">2019-12-05T13:53:13Z</dcterms:modified>
</cp:coreProperties>
</file>