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1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0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7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8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7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7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44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582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D27F39-D4E6-1C4E-A408-4AA722E44F6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E8C487-987D-634D-A3B0-300E6AE8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8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D561-B234-F84C-99BA-6FAF1B83D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152" y="1962510"/>
            <a:ext cx="6853941" cy="925069"/>
          </a:xfrm>
        </p:spPr>
        <p:txBody>
          <a:bodyPr/>
          <a:lstStyle/>
          <a:p>
            <a:pPr algn="ctr" defTabSz="914400" rtl="1" eaLnBrk="1" latinLnBrk="0" hangingPunct="1">
              <a:lnSpc>
                <a:spcPct val="83000"/>
              </a:lnSpc>
              <a:spcBef>
                <a:spcPct val="0"/>
              </a:spcBef>
              <a:buNone/>
            </a:pPr>
            <a:br>
              <a:rPr lang="ar-SA" sz="6000" dirty="0"/>
            </a:br>
            <a:r>
              <a:rPr lang="ar-SA" sz="6000" dirty="0"/>
              <a:t>شبكات الحواسيب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C4966-D4C6-934E-9F1D-A83718F1B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3634691"/>
            <a:ext cx="9070848" cy="925069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r>
              <a:rPr lang="ar-SA" sz="2000" dirty="0"/>
              <a:t>مبادئ نظم المعلومات الإدارية</a:t>
            </a:r>
          </a:p>
          <a:p>
            <a: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r>
              <a:rPr lang="ar-SA" sz="2000" dirty="0"/>
              <a:t>د. آلاء عمر </a:t>
            </a:r>
            <a:r>
              <a:rPr lang="ar-SA" sz="2000" dirty="0" err="1"/>
              <a:t>بارفعه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C5C6C-7CB4-5746-A222-769766758B36}"/>
              </a:ext>
            </a:extLst>
          </p:cNvPr>
          <p:cNvSpPr txBox="1"/>
          <p:nvPr/>
        </p:nvSpPr>
        <p:spPr>
          <a:xfrm>
            <a:off x="5220211" y="1383632"/>
            <a:ext cx="16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dirty="0"/>
              <a:t>الفصل السادس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0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91DC-E449-E241-BB00-A83E434A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أنواع الشبكات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DD20-0500-8748-AD1B-A875CAF56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b="1" dirty="0"/>
              <a:t>تم تصنيفها على حسب التوزيع الجغرافي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١- الشبكة المحلية: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تربط أجهزة الحاسب ضمن نطاق جغرافي </a:t>
            </a:r>
            <a:r>
              <a:rPr lang="ar-SA" dirty="0" err="1"/>
              <a:t>محددد</a:t>
            </a:r>
            <a:r>
              <a:rPr lang="ar-SA" dirty="0"/>
              <a:t> (٥٠٠ متر)</a:t>
            </a:r>
          </a:p>
          <a:p>
            <a:pPr marL="0" indent="0" algn="r" rtl="1">
              <a:buNone/>
            </a:pPr>
            <a:r>
              <a:rPr lang="ar-SA" dirty="0"/>
              <a:t>٢- الشبكة ذات التغطية المتوسطة:</a:t>
            </a:r>
          </a:p>
          <a:p>
            <a:pPr marL="0" indent="0" algn="r" rtl="1">
              <a:buNone/>
            </a:pPr>
            <a:r>
              <a:rPr lang="ar-SA" dirty="0"/>
              <a:t>تغطي مساحات جغرافية متوسطة مثل </a:t>
            </a:r>
            <a:r>
              <a:rPr lang="ar-SA" dirty="0" err="1"/>
              <a:t>المدينه</a:t>
            </a:r>
            <a:endParaRPr lang="ar-SA" dirty="0"/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٣- الشبكة ذات التغطية الواسعة:</a:t>
            </a:r>
          </a:p>
          <a:p>
            <a:pPr marL="0" indent="0" algn="r" rtl="1">
              <a:buNone/>
            </a:pPr>
            <a:r>
              <a:rPr lang="ar-SA" dirty="0"/>
              <a:t>تغطي مساحات جغرافية واسعة ،، مثل القارة او العالم أجمع (الانترنت)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4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A254-EB95-B642-9BFC-0AE1B2A8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252663"/>
            <a:ext cx="11670632" cy="625642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التصنيف حسب الهيكلية</a:t>
            </a:r>
            <a:r>
              <a:rPr lang="ar-SA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النجمة:</a:t>
            </a:r>
          </a:p>
          <a:p>
            <a:pPr marL="0" indent="0" algn="r" rtl="1">
              <a:buNone/>
            </a:pPr>
            <a:r>
              <a:rPr lang="ar-SA" dirty="0"/>
              <a:t>جميع الأجهزة متصلة ب </a:t>
            </a:r>
            <a:r>
              <a:rPr lang="ar-SA" dirty="0">
                <a:solidFill>
                  <a:srgbClr val="FF0000"/>
                </a:solidFill>
              </a:rPr>
              <a:t>مجمع</a:t>
            </a:r>
            <a:r>
              <a:rPr lang="ar-SA" dirty="0"/>
              <a:t> واحد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الحافلة:</a:t>
            </a:r>
          </a:p>
          <a:p>
            <a:pPr marL="0" indent="0" algn="r" rtl="1">
              <a:buNone/>
            </a:pPr>
            <a:r>
              <a:rPr lang="ar-SA" dirty="0"/>
              <a:t>تسير الإشارات و الرسائل في اتجاهين</a:t>
            </a:r>
            <a:endParaRPr lang="ar-SA" sz="2800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SA" sz="2800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dirty="0"/>
              <a:t>الحلقة:</a:t>
            </a:r>
          </a:p>
          <a:p>
            <a:pPr marL="0" indent="0" algn="r" rtl="1">
              <a:buNone/>
            </a:pPr>
            <a:r>
              <a:rPr lang="ar-SA" dirty="0"/>
              <a:t>تتصل محتويات الشبكة مع بعضها البعض على شكل حلقة مغلقة، تمرر الرسائل من حاسوب الى اخر في اتجاه واحد فقط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44E9D-7498-234A-942C-E7DC2CC71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9" t="7563" r="26092" b="45729"/>
          <a:stretch/>
        </p:blipFill>
        <p:spPr>
          <a:xfrm>
            <a:off x="2422424" y="473148"/>
            <a:ext cx="1355491" cy="1447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E70EC-00DC-4847-B555-0B346C256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99" t="53292"/>
          <a:stretch/>
        </p:blipFill>
        <p:spPr>
          <a:xfrm>
            <a:off x="2262384" y="2245201"/>
            <a:ext cx="1671942" cy="13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36E84-0138-9A46-B219-7FC001C6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" r="75575" b="45729"/>
          <a:stretch/>
        </p:blipFill>
        <p:spPr>
          <a:xfrm>
            <a:off x="2422424" y="4233137"/>
            <a:ext cx="1415648" cy="17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89D7-B98A-8844-A2E7-67F8F0A5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949" y="-141178"/>
            <a:ext cx="10058400" cy="1371600"/>
          </a:xfrm>
        </p:spPr>
        <p:txBody>
          <a:bodyPr>
            <a:normAutofit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/>
              <a:t>وسائط نقل البيانات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C416-8393-DE40-B6BA-50A01AFF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51" y="854399"/>
            <a:ext cx="11568545" cy="573578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/>
              <a:t>وسائط نقل البيانات السلكية</a:t>
            </a:r>
          </a:p>
          <a:p>
            <a:pPr algn="r" rtl="1"/>
            <a:r>
              <a:rPr lang="ar-SA" dirty="0"/>
              <a:t>وسائط نقل البيانات اللاسلكية</a:t>
            </a:r>
          </a:p>
          <a:p>
            <a:pPr algn="r" rtl="1"/>
            <a:r>
              <a:rPr lang="ar-SA" b="1" dirty="0"/>
              <a:t>وسائط نقل البيانات السلكية:</a:t>
            </a:r>
          </a:p>
          <a:p>
            <a:pPr marL="0" indent="0" algn="r" rtl="1">
              <a:buNone/>
            </a:pPr>
            <a:r>
              <a:rPr lang="ar-SA" dirty="0"/>
              <a:t>١- الاسلاك الملتفة:</a:t>
            </a:r>
          </a:p>
          <a:p>
            <a:pPr marL="0" indent="0" algn="r" rtl="1">
              <a:buNone/>
            </a:pPr>
            <a:r>
              <a:rPr lang="ar-SA" dirty="0"/>
              <a:t>جدائل من النحاس ملتفة في ازواج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</a:p>
          <a:p>
            <a:pPr marL="0" indent="0" algn="r" rtl="1">
              <a:buNone/>
            </a:pPr>
            <a:r>
              <a:rPr lang="ar-SA" dirty="0"/>
              <a:t>٢- </a:t>
            </a:r>
            <a:r>
              <a:rPr lang="ar-SA" dirty="0">
                <a:solidFill>
                  <a:srgbClr val="FF0000"/>
                </a:solidFill>
              </a:rPr>
              <a:t>الاسلاك المحورية</a:t>
            </a:r>
            <a:r>
              <a:rPr lang="ar-SA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اسلاك نحاسية سميكة و معزولة </a:t>
            </a:r>
          </a:p>
          <a:p>
            <a:pPr marL="0" indent="0" algn="r" rtl="1">
              <a:buNone/>
            </a:pPr>
            <a:r>
              <a:rPr lang="ar-SA" dirty="0"/>
              <a:t>تنقل كمية من البيانات اكبر مما تنقل الاسلاك الملتفة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٣- الالياف البصرية:</a:t>
            </a:r>
          </a:p>
          <a:p>
            <a:pPr lvl="1" algn="r" rtl="1"/>
            <a:r>
              <a:rPr lang="ar-SA" dirty="0"/>
              <a:t>جدائل من الياف الزجاج، كل واحدة من الالياف تساوي سمك شعرة الانسان</a:t>
            </a:r>
          </a:p>
          <a:p>
            <a:pPr lvl="1" algn="r" rtl="1"/>
            <a:r>
              <a:rPr lang="ar-SA" dirty="0"/>
              <a:t>تتحول البيانات الى ومضات ضوئية ترسل عبر الالياف البصرية </a:t>
            </a:r>
          </a:p>
          <a:p>
            <a:pPr lvl="1" algn="r" rtl="1"/>
            <a:r>
              <a:rPr lang="ar-SA" dirty="0" err="1"/>
              <a:t>سريعه</a:t>
            </a:r>
            <a:r>
              <a:rPr lang="ar-SA" dirty="0"/>
              <a:t> و خفيفة الوزن </a:t>
            </a:r>
          </a:p>
          <a:p>
            <a:pPr lvl="1" algn="r" rtl="1"/>
            <a:r>
              <a:rPr lang="ar-SA" dirty="0"/>
              <a:t>تنقل كميات كبيرة من البيانات اكبر من الكميات التي تنقلها وسائط النقل السلكية </a:t>
            </a:r>
          </a:p>
          <a:p>
            <a:pPr lvl="1" algn="r" rtl="1"/>
            <a:r>
              <a:rPr lang="ar-SA" dirty="0"/>
              <a:t>تكلفة الالياف البصرية اكبر منها في بقية وسائط النقل السلكية    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26B65-FBE9-C342-AE1E-76F6797EF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21" t="45392" r="19210" b="38467"/>
          <a:stretch/>
        </p:blipFill>
        <p:spPr>
          <a:xfrm>
            <a:off x="529388" y="1467853"/>
            <a:ext cx="3826042" cy="974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EB7600-5C8E-5048-AC5E-258CAA953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9" t="67193" r="10219" b="16842"/>
          <a:stretch/>
        </p:blipFill>
        <p:spPr>
          <a:xfrm>
            <a:off x="529388" y="3325483"/>
            <a:ext cx="3826042" cy="706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F50F2-B8FB-ED4B-87CA-CB4AAE070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91" t="85789" r="9298" b="3905"/>
          <a:stretch/>
        </p:blipFill>
        <p:spPr>
          <a:xfrm>
            <a:off x="529388" y="5296862"/>
            <a:ext cx="3814010" cy="7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AD11-BA76-4749-9C2F-82BD1562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39387"/>
            <a:ext cx="10058400" cy="6103917"/>
          </a:xfrm>
        </p:spPr>
        <p:txBody>
          <a:bodyPr/>
          <a:lstStyle/>
          <a:p>
            <a:pPr algn="r" rtl="1"/>
            <a:r>
              <a:rPr lang="ar-SA" b="1" dirty="0"/>
              <a:t>وسائط نقل البيانات اللاسلكية</a:t>
            </a:r>
            <a:r>
              <a:rPr lang="ar-SA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تعتمد على إشارات الراديو من مختلف الترددات </a:t>
            </a:r>
          </a:p>
          <a:p>
            <a:pPr marL="0" indent="0" algn="r" rtl="1">
              <a:buNone/>
            </a:pPr>
            <a:r>
              <a:rPr lang="ar-SA" dirty="0"/>
              <a:t>اهم أنواع وسائط الشبكات اللاسلكية: البلوتوث، </a:t>
            </a:r>
            <a:r>
              <a:rPr lang="ar-SA" dirty="0" err="1"/>
              <a:t>الواي</a:t>
            </a:r>
            <a:r>
              <a:rPr lang="ar-SA" dirty="0"/>
              <a:t> </a:t>
            </a:r>
            <a:r>
              <a:rPr lang="ar-SA" dirty="0" err="1"/>
              <a:t>فاي</a:t>
            </a:r>
            <a:r>
              <a:rPr lang="ar-SA" dirty="0"/>
              <a:t>، المايكرويف، 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2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80D8-355A-BD4B-9BEA-2BC29A49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الانترنت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88D2-AE57-9D44-9C72-ACC326572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اكبر تطبيق علي نموذج العميل و الخادم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ترتبط معظم المنازل و المنظمات الصغيرة </a:t>
            </a:r>
            <a:r>
              <a:rPr lang="ar-SA" dirty="0" err="1"/>
              <a:t>بالانترنت</a:t>
            </a:r>
            <a:r>
              <a:rPr lang="ar-SA" dirty="0"/>
              <a:t> بواسطة الاشتراك مع مزود الخدمة</a:t>
            </a:r>
          </a:p>
          <a:p>
            <a:pPr algn="r" rtl="1"/>
            <a:r>
              <a:rPr lang="ar-SA" dirty="0"/>
              <a:t>مزود الخدمة عبارة عن مؤسسة تجارية لديها ربط دائم الى الانترنت و تقوم ببيع اتصال مؤقت الى العملاء</a:t>
            </a:r>
          </a:p>
          <a:p>
            <a:pPr algn="r" rtl="1"/>
            <a:r>
              <a:rPr lang="ar-SA" dirty="0"/>
              <a:t>طرق الاتصال </a:t>
            </a:r>
            <a:r>
              <a:rPr lang="ar-SA" dirty="0" err="1"/>
              <a:t>بالانترنت</a:t>
            </a:r>
            <a:r>
              <a:rPr lang="ar-SA" dirty="0"/>
              <a:t>:</a:t>
            </a:r>
          </a:p>
          <a:p>
            <a:pPr algn="r" rtl="1"/>
            <a:r>
              <a:rPr lang="ar-SA" dirty="0"/>
              <a:t>شبكة الهواتف العامة عن طريق المودم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ar-SA" dirty="0"/>
              <a:t>خط الاتصال الرقمي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ar-SA" dirty="0"/>
              <a:t>الأقمار الصناعية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ar-SA" dirty="0"/>
              <a:t>كابل الانترنت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5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C3DC-21C0-AC48-81F0-88DB9D06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322" y="0"/>
            <a:ext cx="10058400" cy="1371600"/>
          </a:xfrm>
        </p:spPr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هيكلية و عناوين الانترنت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87FE-FE12-5646-8D88-5E9C1700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189" y="1371600"/>
            <a:ext cx="10058400" cy="4880757"/>
          </a:xfrm>
        </p:spPr>
        <p:txBody>
          <a:bodyPr>
            <a:normAutofit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يخضع الانترنت الى قواعد معيار </a:t>
            </a:r>
            <a:r>
              <a:rPr lang="en-US" dirty="0"/>
              <a:t>TCP/IP</a:t>
            </a:r>
            <a:endParaRPr lang="ar-SA" dirty="0"/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كل حاسوب متصل </a:t>
            </a:r>
            <a:r>
              <a:rPr lang="ar-SA" dirty="0" err="1"/>
              <a:t>بالانترنت</a:t>
            </a:r>
            <a:r>
              <a:rPr lang="ar-SA" dirty="0"/>
              <a:t> يمكن تمييزه عن طريق عنوان وحيد يسمى </a:t>
            </a:r>
            <a:r>
              <a:rPr lang="ar-SA" dirty="0">
                <a:solidFill>
                  <a:srgbClr val="FF0000"/>
                </a:solidFill>
              </a:rPr>
              <a:t>المعرف الرقمي 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يتكون الاي بي من رقم حجمه ٣٢ بت و الذي يتكون من أربعة أجزاء من الأرقام، كل جزء تتراوح قيمته من صفر الى ٢٥٥ ، نفصل بين هذه الأجزاء بواسطة نقطة، مثل: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عنوان شركة مايكروسوفت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9EB18-9552-5148-85B8-7ADCA372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046" y="4281832"/>
            <a:ext cx="4610100" cy="176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22DD3-EE17-324A-BC91-A3EA2086AEB9}"/>
              </a:ext>
            </a:extLst>
          </p:cNvPr>
          <p:cNvSpPr txBox="1"/>
          <p:nvPr/>
        </p:nvSpPr>
        <p:spPr>
          <a:xfrm>
            <a:off x="4044802" y="3429000"/>
            <a:ext cx="4090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www</a:t>
            </a:r>
            <a:r>
              <a:rPr lang="en-US" sz="2800" b="1" dirty="0"/>
              <a:t>. </a:t>
            </a:r>
            <a:r>
              <a:rPr lang="en-US" sz="2800" b="1" dirty="0">
                <a:solidFill>
                  <a:srgbClr val="FF0000"/>
                </a:solidFill>
              </a:rPr>
              <a:t>198.105.232.2</a:t>
            </a:r>
            <a:r>
              <a:rPr lang="en-US" sz="2800" b="1" dirty="0"/>
              <a:t>.com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186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3168-EC11-5647-B63B-6688118F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147" y="1044341"/>
            <a:ext cx="10058400" cy="3931920"/>
          </a:xfrm>
        </p:spPr>
        <p:txBody>
          <a:bodyPr/>
          <a:lstStyle/>
          <a:p>
            <a:pPr algn="r" rtl="1"/>
            <a:r>
              <a:rPr lang="ar-SA" b="1" dirty="0"/>
              <a:t>نظام تسمية المجال </a:t>
            </a:r>
          </a:p>
          <a:p>
            <a:pPr algn="r" rtl="1"/>
            <a:r>
              <a:rPr lang="ar-SA" dirty="0"/>
              <a:t>يقوم بتحويل أسماء المجال الى عناوين</a:t>
            </a:r>
            <a:r>
              <a:rPr lang="ar-SA" dirty="0">
                <a:solidFill>
                  <a:srgbClr val="FF0000"/>
                </a:solidFill>
              </a:rPr>
              <a:t> أي بي ، </a:t>
            </a:r>
            <a:r>
              <a:rPr lang="ar-SA" dirty="0"/>
              <a:t>للتغلب على صعوبة تذكر ال </a:t>
            </a:r>
            <a:r>
              <a:rPr lang="ar-SA" dirty="0">
                <a:solidFill>
                  <a:srgbClr val="FF0000"/>
                </a:solidFill>
              </a:rPr>
              <a:t>أي بي </a:t>
            </a:r>
            <a:r>
              <a:rPr lang="ar-SA" dirty="0"/>
              <a:t>و الذي يحتوي على ١٢ رقم </a:t>
            </a:r>
          </a:p>
          <a:p>
            <a:pPr algn="r" rtl="1"/>
            <a:r>
              <a:rPr lang="ar-SA" dirty="0"/>
              <a:t>اسم المجال عبارة عن اسم باللغة الإنجليزية مقرون مع أي بي خاص و وحيد </a:t>
            </a:r>
          </a:p>
          <a:p>
            <a:pPr algn="r" rtl="1"/>
            <a:r>
              <a:rPr lang="ar-SA" b="1" dirty="0"/>
              <a:t>خادم نظام تسمية المجال</a:t>
            </a:r>
            <a:r>
              <a:rPr lang="ar-SA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يحتفظ بقاعدة بيانات تحتوي علي أسماء المجال و جميع عناوين الاي بي المرتبطة بهم. </a:t>
            </a:r>
          </a:p>
          <a:p>
            <a:pPr marL="0" indent="0" algn="r" rtl="1">
              <a:buNone/>
            </a:pPr>
            <a:r>
              <a:rPr lang="ar-SA" b="1" dirty="0"/>
              <a:t>اصل المجال</a:t>
            </a:r>
            <a:r>
              <a:rPr lang="ar-SA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هو المجال المتفرع من اصل المجال يسمى مجال المستوى الأعلى ، و المجال المتفرع من مجال المستوى الأعلى يسمى مجال المستوى الثاني</a:t>
            </a:r>
          </a:p>
          <a:p>
            <a:pPr marL="0" indent="0" algn="r" rtl="1">
              <a:buNone/>
            </a:pPr>
            <a:r>
              <a:rPr lang="ar-SA" dirty="0"/>
              <a:t>يتكون مجال المستوى الأعلى من حرفين او ٣ حروف</a:t>
            </a:r>
            <a:r>
              <a:rPr lang="en-US" dirty="0"/>
              <a:t>.com, .gov 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ar-SA" dirty="0"/>
              <a:t> ، كما يحتوي على شيفرة بلدان مختلفة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4C576-27CD-D142-800B-90549656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442" y="262288"/>
            <a:ext cx="10058400" cy="3931920"/>
          </a:xfrm>
        </p:spPr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يتكون مجال المستوى الثاني من </a:t>
            </a:r>
            <a:r>
              <a:rPr lang="ar-SA" dirty="0" err="1"/>
              <a:t>جزئين</a:t>
            </a:r>
            <a:r>
              <a:rPr lang="ar-SA" dirty="0"/>
              <a:t> هما </a:t>
            </a:r>
            <a:r>
              <a:rPr lang="ar-SA" dirty="0" err="1"/>
              <a:t>جزد</a:t>
            </a:r>
            <a:r>
              <a:rPr lang="ar-SA" dirty="0"/>
              <a:t> المستوى الأعلى بالإضافة الى جزء المستوى الثاني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يحتوي المستوى الثالث على اسم المضيف و الذي يحدد اسم الحاسب على الانترنت و مكان وجوده في منظمة الاعمال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BF31E-B74D-F845-A951-CB482F042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95" y="1511532"/>
            <a:ext cx="9418065" cy="4999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24E31-8D77-E04A-B7F4-997BCD20D490}"/>
              </a:ext>
            </a:extLst>
          </p:cNvPr>
          <p:cNvSpPr txBox="1"/>
          <p:nvPr/>
        </p:nvSpPr>
        <p:spPr>
          <a:xfrm>
            <a:off x="10348128" y="1625766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أصل المجال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47D75-D1F8-F449-BC46-F2C645D15438}"/>
              </a:ext>
            </a:extLst>
          </p:cNvPr>
          <p:cNvSpPr txBox="1"/>
          <p:nvPr/>
        </p:nvSpPr>
        <p:spPr>
          <a:xfrm>
            <a:off x="10115234" y="269180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المستوى الاعلى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7A27D-CA93-514E-9685-E331FDEA10A9}"/>
              </a:ext>
            </a:extLst>
          </p:cNvPr>
          <p:cNvSpPr txBox="1"/>
          <p:nvPr/>
        </p:nvSpPr>
        <p:spPr>
          <a:xfrm>
            <a:off x="10146481" y="3670051"/>
            <a:ext cx="17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المستوى الثاني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CE3A5-40D8-2446-BC0C-C3F8718CAEE3}"/>
              </a:ext>
            </a:extLst>
          </p:cNvPr>
          <p:cNvSpPr txBox="1"/>
          <p:nvPr/>
        </p:nvSpPr>
        <p:spPr>
          <a:xfrm>
            <a:off x="10162522" y="470625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المستوى الثالث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E56A2-578D-0D4A-A7BE-A15C7EEF059B}"/>
              </a:ext>
            </a:extLst>
          </p:cNvPr>
          <p:cNvSpPr txBox="1"/>
          <p:nvPr/>
        </p:nvSpPr>
        <p:spPr>
          <a:xfrm>
            <a:off x="10291553" y="5742449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اسم المضيف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0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3D5-95DE-3245-A125-29CF72C0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696" y="-93676"/>
            <a:ext cx="10058400" cy="1371600"/>
          </a:xfrm>
        </p:spPr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تطبيقات الشبكات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DAC6B-A617-F540-94F9-AF5FFBD7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0026"/>
            <a:ext cx="10058400" cy="5676405"/>
          </a:xfrm>
        </p:spPr>
        <p:txBody>
          <a:bodyPr>
            <a:normAutofit fontScale="92500" lnSpcReduction="2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تستخدم المنظمات الشبكات لتحسين و تطوير اعمالها، من اهم تطبيقات لشبكات: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١- </a:t>
            </a:r>
            <a:r>
              <a:rPr lang="ar-SA" dirty="0">
                <a:solidFill>
                  <a:srgbClr val="FF0000"/>
                </a:solidFill>
              </a:rPr>
              <a:t>اكتشاف المعلومات</a:t>
            </a:r>
            <a:r>
              <a:rPr lang="ar-SA" dirty="0"/>
              <a:t>: عن طريق محركات البحث،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محرك البحث: برنامج حاسوبي يبحث عن معلومات محددة حول كلمات مفتاحية تم إدخالها بواسطة المستخدمين ، و يتم العرض بعدها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٢- </a:t>
            </a:r>
            <a:r>
              <a:rPr lang="ar-SA" dirty="0">
                <a:solidFill>
                  <a:srgbClr val="FF0000"/>
                </a:solidFill>
              </a:rPr>
              <a:t>الاتصالات</a:t>
            </a:r>
            <a:r>
              <a:rPr lang="ar-SA" dirty="0"/>
              <a:t>: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b="1" dirty="0"/>
              <a:t>البريد الالكتروني</a:t>
            </a:r>
            <a:r>
              <a:rPr lang="ar-SA" dirty="0"/>
              <a:t>: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يمكن المستخدمين من ارسال الرسائل الالكترونية و المرفقات الى المستخدمين الاخرين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b="1" dirty="0"/>
              <a:t>الدردشة و الرسائل اللحظية</a:t>
            </a:r>
            <a:r>
              <a:rPr lang="ar-SA" dirty="0"/>
              <a:t>: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يمكن المستخدمين من إقامة حوارات تفاعلية ، فيمكن فتح حوارات خاصه و عامه للحوار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b="1" dirty="0"/>
              <a:t>المجموعات الإخبارية</a:t>
            </a:r>
            <a:r>
              <a:rPr lang="ar-SA" dirty="0"/>
              <a:t>: </a:t>
            </a:r>
          </a:p>
          <a:p>
            <a:pPr marL="0" indent="0" algn="r" rtl="1">
              <a:buNone/>
            </a:pPr>
            <a:r>
              <a:rPr lang="ar-SA" dirty="0"/>
              <a:t>يمكن المستخدمين من نقاش و نشر المعلومات حول قضية معينة على لوح الكتروني، </a:t>
            </a:r>
          </a:p>
          <a:p>
            <a:pPr marL="0" indent="0" algn="r" rtl="1">
              <a:buNone/>
            </a:pPr>
            <a:r>
              <a:rPr lang="ar-SA" b="1" dirty="0" err="1"/>
              <a:t>تيلنت</a:t>
            </a:r>
            <a:r>
              <a:rPr lang="ar-SA" dirty="0"/>
              <a:t>: </a:t>
            </a:r>
          </a:p>
          <a:p>
            <a:pPr marL="0" indent="0" algn="r" rtl="1">
              <a:buNone/>
            </a:pPr>
            <a:r>
              <a:rPr lang="ar-SA" dirty="0"/>
              <a:t>يمكن المستخدمين من الصول و العمل على حاسوب معين من خلال حاسوب اخر </a:t>
            </a:r>
          </a:p>
          <a:p>
            <a:pPr marL="0" indent="0" algn="r" rtl="1">
              <a:buNone/>
            </a:pPr>
            <a:r>
              <a:rPr lang="ar-SA" b="1" dirty="0"/>
              <a:t>بروتوكول نقل الملفات</a:t>
            </a:r>
            <a:r>
              <a:rPr lang="ar-SA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 يمكن المستخدمين من نقل الملفات من حاسوب </a:t>
            </a:r>
            <a:r>
              <a:rPr lang="ar-SA" dirty="0" err="1"/>
              <a:t>لاخر</a:t>
            </a:r>
            <a:r>
              <a:rPr lang="ar-SA" dirty="0"/>
              <a:t> </a:t>
            </a:r>
          </a:p>
          <a:p>
            <a:pPr marL="0" indent="0" algn="r" rtl="1">
              <a:buNone/>
            </a:pPr>
            <a:r>
              <a:rPr lang="ar-SA" b="1" dirty="0"/>
              <a:t>الاتصالات الصوتية</a:t>
            </a:r>
            <a:r>
              <a:rPr lang="ar-SA" dirty="0"/>
              <a:t>: </a:t>
            </a:r>
          </a:p>
          <a:p>
            <a:pPr marL="0" indent="0" algn="r" rtl="1">
              <a:buNone/>
            </a:pPr>
            <a:r>
              <a:rPr lang="ar-SA" dirty="0"/>
              <a:t>يمكن المستخدمين من عمل مكالمات صوتية عبر </a:t>
            </a:r>
            <a:r>
              <a:rPr lang="ar-SA" dirty="0">
                <a:solidFill>
                  <a:srgbClr val="FF0000"/>
                </a:solidFill>
              </a:rPr>
              <a:t>ميثاق</a:t>
            </a:r>
            <a:r>
              <a:rPr lang="ar-SA" dirty="0"/>
              <a:t> حيث يتم معاملة الصوت كباقي البيانات ، و تحويل الصوت الى بيانات رقمية و ارسالها الى الطرف الاخر </a:t>
            </a:r>
          </a:p>
        </p:txBody>
      </p:sp>
    </p:spTree>
    <p:extLst>
      <p:ext uri="{BB962C8B-B14F-4D97-AF65-F5344CB8AC3E}">
        <p14:creationId xmlns:p14="http://schemas.microsoft.com/office/powerpoint/2010/main" val="49737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134A9-DB5D-EA40-9AA0-99203A8F4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٣- </a:t>
            </a:r>
            <a:r>
              <a:rPr lang="ar-SA" dirty="0">
                <a:solidFill>
                  <a:srgbClr val="FF0000"/>
                </a:solidFill>
              </a:rPr>
              <a:t>التعاون</a:t>
            </a:r>
            <a:r>
              <a:rPr lang="ar-SA" dirty="0"/>
              <a:t>: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الجهد المقدم من ٢ او اكثر من الافراد او المجموعات او المؤسسات سويا </a:t>
            </a:r>
            <a:r>
              <a:rPr lang="ar-SA" dirty="0" err="1"/>
              <a:t>لانجاز</a:t>
            </a:r>
            <a:r>
              <a:rPr lang="ar-SA" dirty="0"/>
              <a:t> مهمة محددة ،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٤- </a:t>
            </a:r>
            <a:r>
              <a:rPr lang="ar-SA" dirty="0">
                <a:solidFill>
                  <a:srgbClr val="FF0000"/>
                </a:solidFill>
              </a:rPr>
              <a:t>التعلم الالكتروني و التعلم عن بعد</a:t>
            </a:r>
            <a:r>
              <a:rPr lang="ar-SA" dirty="0"/>
              <a:t>: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دعم عملية التعلم باستخدام تكنولوجيا خاصة بالويب </a:t>
            </a:r>
          </a:p>
          <a:p>
            <a:pPr marL="0" indent="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ar-SA" dirty="0"/>
              <a:t>التعلم الالكتروني جزء من التعلم عن بعد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3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6ADC-06E8-0043-B2FC-7B27F6C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محاور المحاضرة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7803F-33B9-AC47-914F-06267B6D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b="1" dirty="0"/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شبكات الحواسيب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تكنولوجيا شبكات الحواسيب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أنواع الشبكات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وسائط نقل البيانات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الانترنت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هيكلية و عناوين الانترنت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تطبيقات الشبكات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14AF-15A5-5E4B-8D78-BEDD30AF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مقدمة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6C49-0A76-3A4A-A6E0-633EA08A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تعتمد المنظمات على الشبكات </a:t>
            </a:r>
            <a:r>
              <a:rPr lang="ar-SA" dirty="0" err="1"/>
              <a:t>لانجاز</a:t>
            </a:r>
            <a:r>
              <a:rPr lang="ar-SA" dirty="0"/>
              <a:t> أعمالها.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لا تعمل أجهزة الحاسب في المنظمات بشكل منعزل او فردي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تبادل البيانات في المنظمة بين أجهزة الحاسب أمر ضروري و له عدة فوائد</a:t>
            </a:r>
          </a:p>
          <a:p>
            <a:pPr algn="r" rtl="1"/>
            <a:r>
              <a:rPr lang="ar-SA" dirty="0"/>
              <a:t>تتم عملية تبادل البيانات بين أجهزة الحاسب بغض النظر عن المسافة بين الأجهزة و حجم الشبكة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0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6CA3-B236-F046-8159-D09236A2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فوائد شبكات الحاسب للمنظمات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9A511-43CD-054B-B26F-EB1570D17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تمكن المنظمات من ان تصبح اكثر مرونة بحيث انها تستطيع التكيف بشكل سريع مع التغيرات المستمرة في بيئة الاعمال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تمكن المنظمات من المشاركة في المعدات و تطبيقات الحاسب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تمكن الموظفين و مجموعات العمل من مختلف المناطق الجغرافية من التواصل و المشاركة في الملفات و الأفكار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تمكن المنظمات من التواصل مع شركائهم و عملائهم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5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53CF-1325-CB46-9F09-4CA7AA2E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74" y="96329"/>
            <a:ext cx="10058400" cy="1371600"/>
          </a:xfrm>
        </p:spPr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شبكات الحواسيب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C901-E12C-C141-B767-40DAADDA5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1698171"/>
            <a:ext cx="11566566" cy="4928259"/>
          </a:xfrm>
        </p:spPr>
        <p:txBody>
          <a:bodyPr>
            <a:normAutofit lnSpcReduction="1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النظام الذي يصل الحواسيب و الأجهزة الأخرى كالطابعات مع بعضهم بواسطة وسائط الاتصالات، و بذلك فان البيانات و المعلومات تنتقل من خلالهم.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b="1" dirty="0"/>
              <a:t>المعدات و البرمجيات لشبكة الحاسب</a:t>
            </a:r>
            <a:r>
              <a:rPr lang="ar-SA" dirty="0"/>
              <a:t>: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حاسوب العميل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الخادم(حاسوب مرتبط بشبكة الحواسب  يقوم بالوظائف المهمة عبر الشبكة لجميع الحواسيب الأخرى المرتبطة بالشبكة)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رابط الشبكة (</a:t>
            </a:r>
            <a:r>
              <a:rPr lang="ar-SA" dirty="0">
                <a:solidFill>
                  <a:srgbClr val="FF0000"/>
                </a:solidFill>
              </a:rPr>
              <a:t>بطاقة بينية الشبكة</a:t>
            </a:r>
            <a:r>
              <a:rPr lang="ar-SA" dirty="0"/>
              <a:t>)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وسيط ربط الشبكة (يربط بين شبكة و أخرى مثل سلك الهاتف، ال</a:t>
            </a:r>
            <a:r>
              <a:rPr lang="ar-SA" dirty="0">
                <a:solidFill>
                  <a:srgbClr val="FF0000"/>
                </a:solidFill>
              </a:rPr>
              <a:t>سلك المحوري، </a:t>
            </a:r>
            <a:r>
              <a:rPr lang="ar-SA" dirty="0"/>
              <a:t>إشارة الراديو )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نظام تشغيل الشبكة (تدير الاتصالات عبر شبكة الحواسيب و تنسيق جميع مصادر الشبكة)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المحولات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>
                <a:solidFill>
                  <a:srgbClr val="FF0000"/>
                </a:solidFill>
              </a:rPr>
              <a:t>المبدل او المجمع </a:t>
            </a:r>
            <a:r>
              <a:rPr lang="ar-SA" dirty="0"/>
              <a:t> (يعملون كنقطة اتصال لجميع حواسيب الشبكة)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>
                <a:solidFill>
                  <a:srgbClr val="FF0000"/>
                </a:solidFill>
              </a:rPr>
              <a:t>المجمع</a:t>
            </a:r>
            <a:r>
              <a:rPr lang="ar-SA" dirty="0"/>
              <a:t> ( جهاز يعمل على ربط مكونات الشبكة و ارسال مجموعة من البيانات الى جميع الأجهزة المرتبطة بالشبكة)</a:t>
            </a:r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المبدل</a:t>
            </a:r>
            <a:r>
              <a:rPr lang="ar-SA" dirty="0"/>
              <a:t> (يقوم بفلترة البيانات و ارسالها الى الأجهزة المعنية على الشبكة )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>
                <a:solidFill>
                  <a:srgbClr val="FF0000"/>
                </a:solidFill>
              </a:rPr>
              <a:t>الموجه</a:t>
            </a:r>
            <a:r>
              <a:rPr lang="ar-SA" dirty="0"/>
              <a:t> (جهاز يعمل على ضمان وصول مجموعة البيانات من خلال عدة شبكات حواسيب تضمن ان توصل البيانات الى المكان الصحيح)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7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9FE8-8AA9-3244-B31D-CE16975B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تكنولوجيا شبكات الحواسيب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386A-6D11-BB4E-B82A-83FADDE1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تكنولوجيا العميل و الخادم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تحويل الحزم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البروتوكولات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C118-0760-584C-BD91-EE88A7DF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/>
              <a:t>تكنولوجيا العميل و الخادم 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358-C29F-3444-9A1E-2CC91F045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تعتمد على توزيع الطاقة المطلوبة لمعالجة البيانات علي عدة أجهزة حواسيب تسمى العملاء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ترتبط هذه الحواسيب مع بعضها من خلال شبكة حواسيب يتحكم بها حاسوب ذو قدرات معالجة و تخزين عالية يسمى بالخادم</a:t>
            </a:r>
          </a:p>
          <a:p>
            <a:pPr algn="r" rtl="1"/>
            <a:r>
              <a:rPr lang="ar-SA" dirty="0"/>
              <a:t>الخادم مرتبط مع العملاء من خلال شبكة الحواسيب و هو الذي يضع قوانين الاتصال باستخدام شبكة الحواسيب </a:t>
            </a:r>
          </a:p>
          <a:p>
            <a:pPr algn="r" rtl="1"/>
            <a:r>
              <a:rPr lang="ar-SA" dirty="0"/>
              <a:t>تطبق تكنولوجيا العميل و الخادم في مختلف الأقسام في المنظمة و تعتبر الشبكة العنكبوتية اكبر تطبيق على تكنولوجيا العميل و الخادم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9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EA5D-C7B2-044B-A5D1-F4F77E68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تحويل الحزم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5869-DBE2-7C49-A55B-82633F5E6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طريقة لتجزئة الرسالة الرقمية الى أجزاء صغيرة تسمى الحزم و ارسالها الى الموقع المقصود عبر طرق اتصالات ، عند وصولها الى الموقع المقصود يتم تجميعها لتصبح على شكلها الأصلي </a:t>
            </a:r>
          </a:p>
          <a:p>
            <a:pPr algn="r" rtl="1"/>
            <a:r>
              <a:rPr lang="ar-SA" dirty="0"/>
              <a:t>تكنولوجيا تحويل الحزم جعلت استخدام سعة شبكات الحاسوب اكثر فعالية</a:t>
            </a:r>
          </a:p>
          <a:p>
            <a:pPr marL="0" indent="0" algn="r" rtl="1">
              <a:buNone/>
            </a:pPr>
            <a:r>
              <a:rPr lang="ar-SA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9C78-F961-964F-B59C-0ED0E908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البروتوكولات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4D01-DA98-BE40-9C63-568DCB9E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مجموعة من التعليمات و الإجراءات التي تحكم عملية انتقال المعلومات بين منطقتين في شبكة الحاسب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ar-SA" dirty="0"/>
              <a:t>اشهر بروتوكول عالمي هو </a:t>
            </a:r>
            <a:r>
              <a:rPr lang="en-US" dirty="0"/>
              <a:t>TCP/Ip</a:t>
            </a:r>
            <a:r>
              <a:rPr lang="ar-SA" dirty="0"/>
              <a:t>يساعد في ارسال البيانات بين أجهزة الحاسب المختلفة في مختلف المسافات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73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{7430C0D3-BF13-F24E-A56F-2644845D9AFF}tf10001067</Template>
  <TotalTime>7236</TotalTime>
  <Words>1148</Words>
  <Application>Microsoft Macintosh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Garamond</vt:lpstr>
      <vt:lpstr>Wingdings</vt:lpstr>
      <vt:lpstr>Savon</vt:lpstr>
      <vt:lpstr> شبكات الحواسيب</vt:lpstr>
      <vt:lpstr>محاور المحاضرة</vt:lpstr>
      <vt:lpstr>مقدمة</vt:lpstr>
      <vt:lpstr>فوائد شبكات الحاسب للمنظمات</vt:lpstr>
      <vt:lpstr>شبكات الحواسيب</vt:lpstr>
      <vt:lpstr>تكنولوجيا شبكات الحواسيب</vt:lpstr>
      <vt:lpstr>تكنولوجيا العميل و الخادم  </vt:lpstr>
      <vt:lpstr>تحويل الحزم</vt:lpstr>
      <vt:lpstr>البروتوكولات</vt:lpstr>
      <vt:lpstr>أنواع الشبكات</vt:lpstr>
      <vt:lpstr>PowerPoint Presentation</vt:lpstr>
      <vt:lpstr>وسائط نقل البيانات </vt:lpstr>
      <vt:lpstr>PowerPoint Presentation</vt:lpstr>
      <vt:lpstr>الانترنت</vt:lpstr>
      <vt:lpstr>هيكلية و عناوين الانترنت</vt:lpstr>
      <vt:lpstr>PowerPoint Presentation</vt:lpstr>
      <vt:lpstr>PowerPoint Presentation</vt:lpstr>
      <vt:lpstr>تطبيقات الشبكات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Allaa Omar Matouq Barefah</dc:creator>
  <cp:lastModifiedBy>Allaa Omar Matouq Barefah</cp:lastModifiedBy>
  <cp:revision>30</cp:revision>
  <dcterms:created xsi:type="dcterms:W3CDTF">2019-10-28T20:22:59Z</dcterms:created>
  <dcterms:modified xsi:type="dcterms:W3CDTF">2019-12-05T13:53:13Z</dcterms:modified>
</cp:coreProperties>
</file>