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3F8C7C-C3C1-24D1-F1C8-B5179BCC17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37B92C9-01EA-265F-F030-5E6B2F72E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15A714-5F67-F6CB-44B0-6339F0DD7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95F8C3-9025-06E6-AB54-40D3B469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67F3AC-A03D-5782-C0A1-A4BC27082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43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1487F4-B022-89E6-C244-B53F95D25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E3B6093-41E0-8BDE-E78F-C7FA661B5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7AD286-C75A-08B6-7924-1DD7095E6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B787DA-C87C-DFEA-31D0-EE788ACA1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8118C1-AB6F-660C-7030-8B2D72A3D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491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BF7CF5B-347A-92AD-0695-529B8F9CB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F088644-3A8E-4F45-70C8-C41FD5673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02D274-7C66-F3CE-6186-A5A49B817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DD0EF0-BBA8-C98A-83EC-2C29DD566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D12D16-24D1-D526-3AB6-831521D6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921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3C28EF-D677-52C8-0107-D4E7C2542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EE8488-ADDC-0510-B880-1DEDFB486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50641B4-FB27-710B-70D7-A0170872B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E9F24B-311B-56FD-B07E-3A3729702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4EC003-91A2-06D6-19B3-3AAE044C2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13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9A510E-03BE-400A-3D59-321716A9B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59DA572-6254-CC8F-5F78-94D85F77C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CAAED2-F44B-3C5B-CA2D-D171ADDFB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E5ABAEB-2F4B-48A3-4A94-89339D334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FB87A88-37AF-CB35-AEE5-694FB4F55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3679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1B102E-0E03-72B4-329B-7406237C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CBF98C6-C889-6EC2-42D1-506A8A998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7F49D99-82FE-2E55-5E63-4D8774AAD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D3C6B6-6895-71D5-A6C9-7D1164FBE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A1051C0-02BE-898F-25D2-6C876DA06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836116F-BADE-A16F-3BE5-1430F9FD4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486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BFDD80-698C-21C3-F4C6-0AE5BA762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8147B08-78F6-3675-B107-1B338320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F669BD6-9A3B-E4FE-7F76-D0D739CE8B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CD8772F-97B1-D9F9-6E18-4AFC1142B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8E7568C-F8CE-6870-24FD-B77896B6E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18234FA-3816-3812-2136-C81088322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102590A-55EB-3B0C-0AA7-44D424681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0B2F6FB-6417-24A6-ECD5-AD9B4F4A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4655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A95302-2270-9B5A-5FAF-E82749E9D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0BE5718-4AAF-D655-7E9C-65719F061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49AA189-ED29-408A-06B2-EE9C28715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423EA1F-2AC4-AF39-9AD7-63BDE5120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3178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E5B3F19-97AF-4623-DA15-CE3AAD3DE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AB9CB3E-D59D-2A32-7901-689968E46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569D210-9EA1-56B5-18AD-8D061B6E6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01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07C0D1-6C87-6E02-94FC-33D614E13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04B1C9-AC4D-82D8-EC17-4D7C494B2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A3A244F-BEDC-97AC-53FE-4B94D7597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1F32C5E-F0E6-52B3-9010-DAEC56764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CAF909-6E17-026E-383D-809CA9E21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7AD2EBC-E390-36CB-0296-201B6A6E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6517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5F15E-7BF3-AB21-F946-BDD409BD3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149C4E0-054B-9E77-EC28-295738C79D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24B34FA-C818-1C6B-6921-42C7AC725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176D1EC-AFCE-62D4-C54E-748D3F1DA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4BB198B-998C-3177-3512-590FA298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9A3F589-AB61-D1C6-DCFA-72093D18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65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BB030A8-CE9E-7576-6CC5-DB131AC52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C973170-D82D-D79F-19E4-F8B0F27BF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8050D4-CA8B-928D-F754-80B230548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BC09B-6C92-3549-834F-805E49786FED}" type="datetimeFigureOut">
              <a:rPr lang="ar-SA" smtClean="0"/>
              <a:t>11 صفر،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E78D8C-179F-3B7A-E72D-7480316E1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072AEC-6478-0F5E-F00A-78337B1604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436DD-C128-C744-A7BB-EB51A39A64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551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2C28BB-5B8C-F96F-7796-D32ADECE7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94" y="2590769"/>
            <a:ext cx="10515600" cy="1325563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7200" b="1" dirty="0">
                <a:solidFill>
                  <a:srgbClr val="FF0000"/>
                </a:solidFill>
              </a:rPr>
              <a:t>نماذج لمتابعة الحفظ </a:t>
            </a:r>
            <a:br>
              <a:rPr lang="ar-SA" sz="7200" b="1" dirty="0">
                <a:solidFill>
                  <a:srgbClr val="FF0000"/>
                </a:solidFill>
              </a:rPr>
            </a:br>
            <a:r>
              <a:rPr lang="ar-SA" sz="5400" b="1" dirty="0"/>
              <a:t>المرحلة المتوسطة</a:t>
            </a:r>
            <a:r>
              <a:rPr lang="ar-SA" sz="7200" b="1" dirty="0">
                <a:solidFill>
                  <a:srgbClr val="FF0000"/>
                </a:solidFill>
              </a:rPr>
              <a:t> </a:t>
            </a:r>
            <a:br>
              <a:rPr lang="ar-SA" sz="7200" b="1" dirty="0">
                <a:solidFill>
                  <a:srgbClr val="FF0000"/>
                </a:solidFill>
              </a:rPr>
            </a:br>
            <a:r>
              <a:rPr lang="ar-SA" sz="4800" b="1" dirty="0">
                <a:solidFill>
                  <a:schemeClr val="accent1"/>
                </a:solidFill>
              </a:rPr>
              <a:t>الفصول الدراسية الثلاثة</a:t>
            </a:r>
            <a:r>
              <a:rPr lang="ar-SA" sz="72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57668D23-D9CD-E23D-083C-267F11938CCB}"/>
              </a:ext>
            </a:extLst>
          </p:cNvPr>
          <p:cNvSpPr/>
          <p:nvPr/>
        </p:nvSpPr>
        <p:spPr>
          <a:xfrm>
            <a:off x="1747067" y="4999288"/>
            <a:ext cx="8899054" cy="13255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-كل مقطع بخمس درجات – تجمع ثم يستخرج معدل الحفظ.</a:t>
            </a:r>
          </a:p>
          <a:p>
            <a:pPr algn="ctr"/>
            <a:r>
              <a:rPr lang="ar-SA" sz="2400" b="1" dirty="0">
                <a:solidFill>
                  <a:schemeClr val="tx1"/>
                </a:solidFill>
              </a:rPr>
              <a:t>- أو يختار لطالبة الدرجة الأفضل في تسميع المقاطع وتكون من خمس درجات 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C2DBD5B-23DE-981E-F4BA-3BFB04EB34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8394" y="2825750"/>
            <a:ext cx="16764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99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FBFE7-1703-828C-AF25-61164DC1B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193800"/>
            <a:ext cx="9144000" cy="2387600"/>
          </a:xfrm>
        </p:spPr>
        <p:txBody>
          <a:bodyPr>
            <a:normAutofit/>
          </a:bodyPr>
          <a:lstStyle/>
          <a:p>
            <a:r>
              <a:rPr lang="ar-SA" sz="2000" b="1" dirty="0"/>
              <a:t>بسم الله الرحمن الرحيم</a:t>
            </a:r>
            <a:br>
              <a:rPr lang="ar-SA" sz="2000" b="1" dirty="0"/>
            </a:br>
            <a:r>
              <a:rPr lang="ar-SA" sz="2000" b="1" dirty="0"/>
              <a:t>استمارة متابعة الحفظ – الصف الأول متوسط – الفصول الدراسية الثلاثة  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0E4BD00-36FC-4A74-5B8A-DAE6B4201F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79" y="181500"/>
            <a:ext cx="1676400" cy="138390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F1E36C3-CAEC-EDF9-D0D1-3AB17F6DF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503" y="301818"/>
            <a:ext cx="1676400" cy="1206500"/>
          </a:xfrm>
          <a:prstGeom prst="rect">
            <a:avLst/>
          </a:prstGeom>
        </p:spPr>
      </p:pic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7090CC12-A2F1-EF24-A252-C6E1CEA15C74}"/>
              </a:ext>
            </a:extLst>
          </p:cNvPr>
          <p:cNvGraphicFramePr>
            <a:graphicFrameLocks noGrp="1"/>
          </p:cNvGraphicFramePr>
          <p:nvPr/>
        </p:nvGraphicFramePr>
        <p:xfrm>
          <a:off x="6751170" y="1508318"/>
          <a:ext cx="5235493" cy="504672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424683">
                  <a:extLst>
                    <a:ext uri="{9D8B030D-6E8A-4147-A177-3AD203B41FA5}">
                      <a16:colId xmlns:a16="http://schemas.microsoft.com/office/drawing/2014/main" val="3014604235"/>
                    </a:ext>
                  </a:extLst>
                </a:gridCol>
                <a:gridCol w="1247395">
                  <a:extLst>
                    <a:ext uri="{9D8B030D-6E8A-4147-A177-3AD203B41FA5}">
                      <a16:colId xmlns:a16="http://schemas.microsoft.com/office/drawing/2014/main" val="3787654141"/>
                    </a:ext>
                  </a:extLst>
                </a:gridCol>
                <a:gridCol w="712683">
                  <a:extLst>
                    <a:ext uri="{9D8B030D-6E8A-4147-A177-3AD203B41FA5}">
                      <a16:colId xmlns:a16="http://schemas.microsoft.com/office/drawing/2014/main" val="403151812"/>
                    </a:ext>
                  </a:extLst>
                </a:gridCol>
                <a:gridCol w="712683">
                  <a:extLst>
                    <a:ext uri="{9D8B030D-6E8A-4147-A177-3AD203B41FA5}">
                      <a16:colId xmlns:a16="http://schemas.microsoft.com/office/drawing/2014/main" val="636686896"/>
                    </a:ext>
                  </a:extLst>
                </a:gridCol>
                <a:gridCol w="712683">
                  <a:extLst>
                    <a:ext uri="{9D8B030D-6E8A-4147-A177-3AD203B41FA5}">
                      <a16:colId xmlns:a16="http://schemas.microsoft.com/office/drawing/2014/main" val="4112733144"/>
                    </a:ext>
                  </a:extLst>
                </a:gridCol>
                <a:gridCol w="712683">
                  <a:extLst>
                    <a:ext uri="{9D8B030D-6E8A-4147-A177-3AD203B41FA5}">
                      <a16:colId xmlns:a16="http://schemas.microsoft.com/office/drawing/2014/main" val="3325334398"/>
                    </a:ext>
                  </a:extLst>
                </a:gridCol>
                <a:gridCol w="712683">
                  <a:extLst>
                    <a:ext uri="{9D8B030D-6E8A-4147-A177-3AD203B41FA5}">
                      <a16:colId xmlns:a16="http://schemas.microsoft.com/office/drawing/2014/main" val="3978585881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م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اسم الطالبة 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التحريم 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١-٤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التحريم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٤-٧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التحريم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٨-٩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التحريم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١٠-١٢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المعدل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٥درجات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07697"/>
                  </a:ext>
                </a:extLst>
              </a:tr>
              <a:tr h="672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١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           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8679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٢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13246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٣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51409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٤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1835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٥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10496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٦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89179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٧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91252"/>
                  </a:ext>
                </a:extLst>
              </a:tr>
            </a:tbl>
          </a:graphicData>
        </a:graphic>
      </p:graphicFrame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AEF1E192-54EA-F026-4171-0BDE41860063}"/>
              </a:ext>
            </a:extLst>
          </p:cNvPr>
          <p:cNvGraphicFramePr>
            <a:graphicFrameLocks noGrp="1"/>
          </p:cNvGraphicFramePr>
          <p:nvPr/>
        </p:nvGraphicFramePr>
        <p:xfrm>
          <a:off x="3550168" y="1508318"/>
          <a:ext cx="3119672" cy="499872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779918">
                  <a:extLst>
                    <a:ext uri="{9D8B030D-6E8A-4147-A177-3AD203B41FA5}">
                      <a16:colId xmlns:a16="http://schemas.microsoft.com/office/drawing/2014/main" val="403151812"/>
                    </a:ext>
                  </a:extLst>
                </a:gridCol>
                <a:gridCol w="779918">
                  <a:extLst>
                    <a:ext uri="{9D8B030D-6E8A-4147-A177-3AD203B41FA5}">
                      <a16:colId xmlns:a16="http://schemas.microsoft.com/office/drawing/2014/main" val="636686896"/>
                    </a:ext>
                  </a:extLst>
                </a:gridCol>
                <a:gridCol w="779918">
                  <a:extLst>
                    <a:ext uri="{9D8B030D-6E8A-4147-A177-3AD203B41FA5}">
                      <a16:colId xmlns:a16="http://schemas.microsoft.com/office/drawing/2014/main" val="4112733144"/>
                    </a:ext>
                  </a:extLst>
                </a:gridCol>
                <a:gridCol w="779918">
                  <a:extLst>
                    <a:ext uri="{9D8B030D-6E8A-4147-A177-3AD203B41FA5}">
                      <a16:colId xmlns:a16="http://schemas.microsoft.com/office/drawing/2014/main" val="3325334398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الطلاق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١-٣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الطلاق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٤-٧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الطلاق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٨-١٢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معدل 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٥ درجات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0769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8679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13246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51409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1835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10496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89179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91252"/>
                  </a:ext>
                </a:extLst>
              </a:tr>
            </a:tbl>
          </a:graphicData>
        </a:graphic>
      </p:graphicFrame>
      <p:graphicFrame>
        <p:nvGraphicFramePr>
          <p:cNvPr id="9" name="جدول 8">
            <a:extLst>
              <a:ext uri="{FF2B5EF4-FFF2-40B4-BE49-F238E27FC236}">
                <a16:creationId xmlns:a16="http://schemas.microsoft.com/office/drawing/2014/main" id="{D4B3E4BC-DC65-B5F2-30AE-A23101C64825}"/>
              </a:ext>
            </a:extLst>
          </p:cNvPr>
          <p:cNvGraphicFramePr>
            <a:graphicFrameLocks noGrp="1"/>
          </p:cNvGraphicFramePr>
          <p:nvPr/>
        </p:nvGraphicFramePr>
        <p:xfrm>
          <a:off x="389831" y="1508318"/>
          <a:ext cx="3119672" cy="499872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779918">
                  <a:extLst>
                    <a:ext uri="{9D8B030D-6E8A-4147-A177-3AD203B41FA5}">
                      <a16:colId xmlns:a16="http://schemas.microsoft.com/office/drawing/2014/main" val="403151812"/>
                    </a:ext>
                  </a:extLst>
                </a:gridCol>
                <a:gridCol w="779918">
                  <a:extLst>
                    <a:ext uri="{9D8B030D-6E8A-4147-A177-3AD203B41FA5}">
                      <a16:colId xmlns:a16="http://schemas.microsoft.com/office/drawing/2014/main" val="636686896"/>
                    </a:ext>
                  </a:extLst>
                </a:gridCol>
                <a:gridCol w="779918">
                  <a:extLst>
                    <a:ext uri="{9D8B030D-6E8A-4147-A177-3AD203B41FA5}">
                      <a16:colId xmlns:a16="http://schemas.microsoft.com/office/drawing/2014/main" val="4112733144"/>
                    </a:ext>
                  </a:extLst>
                </a:gridCol>
                <a:gridCol w="779918">
                  <a:extLst>
                    <a:ext uri="{9D8B030D-6E8A-4147-A177-3AD203B41FA5}">
                      <a16:colId xmlns:a16="http://schemas.microsoft.com/office/drawing/2014/main" val="3325334398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التغابن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١-٦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التغابن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٧-١٣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التغابن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١٤-١٨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dirty="0"/>
                        <a:t>معدل </a:t>
                      </a:r>
                    </a:p>
                    <a:p>
                      <a:pPr rtl="1"/>
                      <a:r>
                        <a:rPr lang="ar-SA" sz="1400" dirty="0"/>
                        <a:t>٥ درجات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0769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8679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13246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51409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1835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10496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89179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91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25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FBFE7-1703-828C-AF25-61164DC1B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193800"/>
            <a:ext cx="9144000" cy="2387600"/>
          </a:xfrm>
        </p:spPr>
        <p:txBody>
          <a:bodyPr>
            <a:normAutofit/>
          </a:bodyPr>
          <a:lstStyle/>
          <a:p>
            <a:r>
              <a:rPr lang="ar-SA" sz="2000" b="1" dirty="0"/>
              <a:t>بسم الله الرحمن الرحيم</a:t>
            </a:r>
            <a:br>
              <a:rPr lang="ar-SA" sz="2000" b="1" dirty="0"/>
            </a:br>
            <a:r>
              <a:rPr lang="ar-SA" sz="2000" b="1" dirty="0"/>
              <a:t>استمارة متابعة الحفظ – الصف الثاني متوسط – الفصول الدراسية الثلاثة  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0E4BD00-36FC-4A74-5B8A-DAE6B4201F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79" y="181500"/>
            <a:ext cx="1676400" cy="138390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F1E36C3-CAEC-EDF9-D0D1-3AB17F6DF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503" y="301818"/>
            <a:ext cx="1676400" cy="1206500"/>
          </a:xfrm>
          <a:prstGeom prst="rect">
            <a:avLst/>
          </a:prstGeom>
        </p:spPr>
      </p:pic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7090CC12-A2F1-EF24-A252-C6E1CEA15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78401"/>
              </p:ext>
            </p:extLst>
          </p:nvPr>
        </p:nvGraphicFramePr>
        <p:xfrm>
          <a:off x="6736783" y="1508318"/>
          <a:ext cx="5249880" cy="5168183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334723">
                  <a:extLst>
                    <a:ext uri="{9D8B030D-6E8A-4147-A177-3AD203B41FA5}">
                      <a16:colId xmlns:a16="http://schemas.microsoft.com/office/drawing/2014/main" val="3014604235"/>
                    </a:ext>
                  </a:extLst>
                </a:gridCol>
                <a:gridCol w="983159">
                  <a:extLst>
                    <a:ext uri="{9D8B030D-6E8A-4147-A177-3AD203B41FA5}">
                      <a16:colId xmlns:a16="http://schemas.microsoft.com/office/drawing/2014/main" val="3787654141"/>
                    </a:ext>
                  </a:extLst>
                </a:gridCol>
                <a:gridCol w="561714">
                  <a:extLst>
                    <a:ext uri="{9D8B030D-6E8A-4147-A177-3AD203B41FA5}">
                      <a16:colId xmlns:a16="http://schemas.microsoft.com/office/drawing/2014/main" val="403151812"/>
                    </a:ext>
                  </a:extLst>
                </a:gridCol>
                <a:gridCol w="561714">
                  <a:extLst>
                    <a:ext uri="{9D8B030D-6E8A-4147-A177-3AD203B41FA5}">
                      <a16:colId xmlns:a16="http://schemas.microsoft.com/office/drawing/2014/main" val="636686896"/>
                    </a:ext>
                  </a:extLst>
                </a:gridCol>
                <a:gridCol w="561714">
                  <a:extLst>
                    <a:ext uri="{9D8B030D-6E8A-4147-A177-3AD203B41FA5}">
                      <a16:colId xmlns:a16="http://schemas.microsoft.com/office/drawing/2014/main" val="4112733144"/>
                    </a:ext>
                  </a:extLst>
                </a:gridCol>
                <a:gridCol w="561714">
                  <a:extLst>
                    <a:ext uri="{9D8B030D-6E8A-4147-A177-3AD203B41FA5}">
                      <a16:colId xmlns:a16="http://schemas.microsoft.com/office/drawing/2014/main" val="3325334398"/>
                    </a:ext>
                  </a:extLst>
                </a:gridCol>
                <a:gridCol w="561714">
                  <a:extLst>
                    <a:ext uri="{9D8B030D-6E8A-4147-A177-3AD203B41FA5}">
                      <a16:colId xmlns:a16="http://schemas.microsoft.com/office/drawing/2014/main" val="3978585881"/>
                    </a:ext>
                  </a:extLst>
                </a:gridCol>
                <a:gridCol w="561714">
                  <a:extLst>
                    <a:ext uri="{9D8B030D-6E8A-4147-A177-3AD203B41FA5}">
                      <a16:colId xmlns:a16="http://schemas.microsoft.com/office/drawing/2014/main" val="3575758469"/>
                    </a:ext>
                  </a:extLst>
                </a:gridCol>
                <a:gridCol w="561714">
                  <a:extLst>
                    <a:ext uri="{9D8B030D-6E8A-4147-A177-3AD203B41FA5}">
                      <a16:colId xmlns:a16="http://schemas.microsoft.com/office/drawing/2014/main" val="40902240"/>
                    </a:ext>
                  </a:extLst>
                </a:gridCol>
              </a:tblGrid>
              <a:tr h="653512">
                <a:tc>
                  <a:txBody>
                    <a:bodyPr/>
                    <a:lstStyle/>
                    <a:p>
                      <a:pPr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اسم الطالبة 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الجمعة</a:t>
                      </a:r>
                    </a:p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١-٤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الجمعة</a:t>
                      </a:r>
                    </a:p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٥-٨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الجمعة</a:t>
                      </a:r>
                    </a:p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٩-١١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المنافقون</a:t>
                      </a:r>
                    </a:p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١-٤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المنافقون</a:t>
                      </a:r>
                    </a:p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٥-٧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المنافقون</a:t>
                      </a:r>
                    </a:p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٨-١١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المعدل</a:t>
                      </a:r>
                    </a:p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٥</a:t>
                      </a:r>
                    </a:p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درجات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07697"/>
                  </a:ext>
                </a:extLst>
              </a:tr>
              <a:tr h="686959">
                <a:tc>
                  <a:txBody>
                    <a:bodyPr/>
                    <a:lstStyle/>
                    <a:p>
                      <a:pPr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١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           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86791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٢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13246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٣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514095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٤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18355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٥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104961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٦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89179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900" dirty="0">
                          <a:solidFill>
                            <a:schemeClr val="tx1"/>
                          </a:solidFill>
                        </a:rPr>
                        <a:t>٧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91252"/>
                  </a:ext>
                </a:extLst>
              </a:tr>
            </a:tbl>
          </a:graphicData>
        </a:graphic>
      </p:graphicFrame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AEF1E192-54EA-F026-4171-0BDE41860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078391"/>
              </p:ext>
            </p:extLst>
          </p:nvPr>
        </p:nvGraphicFramePr>
        <p:xfrm>
          <a:off x="4068405" y="1508318"/>
          <a:ext cx="2668381" cy="515340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667096">
                  <a:extLst>
                    <a:ext uri="{9D8B030D-6E8A-4147-A177-3AD203B41FA5}">
                      <a16:colId xmlns:a16="http://schemas.microsoft.com/office/drawing/2014/main" val="403151812"/>
                    </a:ext>
                  </a:extLst>
                </a:gridCol>
                <a:gridCol w="667095">
                  <a:extLst>
                    <a:ext uri="{9D8B030D-6E8A-4147-A177-3AD203B41FA5}">
                      <a16:colId xmlns:a16="http://schemas.microsoft.com/office/drawing/2014/main" val="636686896"/>
                    </a:ext>
                  </a:extLst>
                </a:gridCol>
                <a:gridCol w="667095">
                  <a:extLst>
                    <a:ext uri="{9D8B030D-6E8A-4147-A177-3AD203B41FA5}">
                      <a16:colId xmlns:a16="http://schemas.microsoft.com/office/drawing/2014/main" val="4112733144"/>
                    </a:ext>
                  </a:extLst>
                </a:gridCol>
                <a:gridCol w="667095">
                  <a:extLst>
                    <a:ext uri="{9D8B030D-6E8A-4147-A177-3AD203B41FA5}">
                      <a16:colId xmlns:a16="http://schemas.microsoft.com/office/drawing/2014/main" val="3325334398"/>
                    </a:ext>
                  </a:extLst>
                </a:gridCol>
              </a:tblGrid>
              <a:tr h="644175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الصف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١-٥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الصف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٦-٩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الصف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١٠-١٤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معدل 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٥ درجات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07697"/>
                  </a:ext>
                </a:extLst>
              </a:tr>
              <a:tr h="644175"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86791"/>
                  </a:ext>
                </a:extLst>
              </a:tr>
              <a:tr h="644175"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13246"/>
                  </a:ext>
                </a:extLst>
              </a:tr>
              <a:tr h="644175"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514095"/>
                  </a:ext>
                </a:extLst>
              </a:tr>
              <a:tr h="644175"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18355"/>
                  </a:ext>
                </a:extLst>
              </a:tr>
              <a:tr h="644175"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104961"/>
                  </a:ext>
                </a:extLst>
              </a:tr>
              <a:tr h="644175"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89179"/>
                  </a:ext>
                </a:extLst>
              </a:tr>
              <a:tr h="644175"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91252"/>
                  </a:ext>
                </a:extLst>
              </a:tr>
            </a:tbl>
          </a:graphicData>
        </a:graphic>
      </p:graphicFrame>
      <p:graphicFrame>
        <p:nvGraphicFramePr>
          <p:cNvPr id="9" name="جدول 8">
            <a:extLst>
              <a:ext uri="{FF2B5EF4-FFF2-40B4-BE49-F238E27FC236}">
                <a16:creationId xmlns:a16="http://schemas.microsoft.com/office/drawing/2014/main" id="{D4B3E4BC-DC65-B5F2-30AE-A23101C64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861712"/>
              </p:ext>
            </p:extLst>
          </p:nvPr>
        </p:nvGraphicFramePr>
        <p:xfrm>
          <a:off x="482095" y="1508318"/>
          <a:ext cx="3538524" cy="5168184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589754">
                  <a:extLst>
                    <a:ext uri="{9D8B030D-6E8A-4147-A177-3AD203B41FA5}">
                      <a16:colId xmlns:a16="http://schemas.microsoft.com/office/drawing/2014/main" val="403151812"/>
                    </a:ext>
                  </a:extLst>
                </a:gridCol>
                <a:gridCol w="589754">
                  <a:extLst>
                    <a:ext uri="{9D8B030D-6E8A-4147-A177-3AD203B41FA5}">
                      <a16:colId xmlns:a16="http://schemas.microsoft.com/office/drawing/2014/main" val="636686896"/>
                    </a:ext>
                  </a:extLst>
                </a:gridCol>
                <a:gridCol w="589754">
                  <a:extLst>
                    <a:ext uri="{9D8B030D-6E8A-4147-A177-3AD203B41FA5}">
                      <a16:colId xmlns:a16="http://schemas.microsoft.com/office/drawing/2014/main" val="4112733144"/>
                    </a:ext>
                  </a:extLst>
                </a:gridCol>
                <a:gridCol w="589754">
                  <a:extLst>
                    <a:ext uri="{9D8B030D-6E8A-4147-A177-3AD203B41FA5}">
                      <a16:colId xmlns:a16="http://schemas.microsoft.com/office/drawing/2014/main" val="3325334398"/>
                    </a:ext>
                  </a:extLst>
                </a:gridCol>
                <a:gridCol w="589754">
                  <a:extLst>
                    <a:ext uri="{9D8B030D-6E8A-4147-A177-3AD203B41FA5}">
                      <a16:colId xmlns:a16="http://schemas.microsoft.com/office/drawing/2014/main" val="1619748982"/>
                    </a:ext>
                  </a:extLst>
                </a:gridCol>
                <a:gridCol w="589754">
                  <a:extLst>
                    <a:ext uri="{9D8B030D-6E8A-4147-A177-3AD203B41FA5}">
                      <a16:colId xmlns:a16="http://schemas.microsoft.com/office/drawing/2014/main" val="1562063322"/>
                    </a:ext>
                  </a:extLst>
                </a:gridCol>
              </a:tblGrid>
              <a:tr h="646023">
                <a:tc>
                  <a:txBody>
                    <a:bodyPr/>
                    <a:lstStyle/>
                    <a:p>
                      <a:pPr rtl="1"/>
                      <a:r>
                        <a:rPr lang="ar-SA" sz="1000" b="1" dirty="0">
                          <a:solidFill>
                            <a:schemeClr val="tx1"/>
                          </a:solidFill>
                        </a:rPr>
                        <a:t>الممتحنة</a:t>
                      </a:r>
                    </a:p>
                    <a:p>
                      <a:pPr rtl="1"/>
                      <a:r>
                        <a:rPr lang="ar-SA" sz="1000" b="1" dirty="0">
                          <a:solidFill>
                            <a:schemeClr val="tx1"/>
                          </a:solidFill>
                        </a:rPr>
                        <a:t>١-٣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="1" dirty="0">
                          <a:solidFill>
                            <a:schemeClr val="tx1"/>
                          </a:solidFill>
                        </a:rPr>
                        <a:t>الممتحنة</a:t>
                      </a:r>
                    </a:p>
                    <a:p>
                      <a:pPr rtl="1"/>
                      <a:r>
                        <a:rPr lang="ar-SA" sz="1000" b="1" dirty="0">
                          <a:solidFill>
                            <a:schemeClr val="tx1"/>
                          </a:solidFill>
                        </a:rPr>
                        <a:t>٤-٦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="1" dirty="0">
                          <a:solidFill>
                            <a:schemeClr val="tx1"/>
                          </a:solidFill>
                        </a:rPr>
                        <a:t>الممتحنة</a:t>
                      </a:r>
                    </a:p>
                    <a:p>
                      <a:pPr rtl="1"/>
                      <a:r>
                        <a:rPr lang="ar-SA" sz="1000" b="1" dirty="0">
                          <a:solidFill>
                            <a:schemeClr val="tx1"/>
                          </a:solidFill>
                        </a:rPr>
                        <a:t>٧-٩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>
                          <a:solidFill>
                            <a:schemeClr val="tx1"/>
                          </a:solidFill>
                        </a:rPr>
                        <a:t>الممتحنة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tx1"/>
                          </a:solidFill>
                        </a:rPr>
                        <a:t>١٠-١١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>
                          <a:solidFill>
                            <a:schemeClr val="tx1"/>
                          </a:solidFill>
                        </a:rPr>
                        <a:t>الممتحنة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tx1"/>
                          </a:solidFill>
                        </a:rPr>
                        <a:t>١٢-١٣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dirty="0">
                          <a:solidFill>
                            <a:schemeClr val="tx1"/>
                          </a:solidFill>
                        </a:rPr>
                        <a:t>معدل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tx1"/>
                          </a:solidFill>
                        </a:rPr>
                        <a:t>٥</a:t>
                      </a:r>
                    </a:p>
                    <a:p>
                      <a:pPr rtl="1"/>
                      <a:r>
                        <a:rPr lang="ar-SA" sz="1000" dirty="0">
                          <a:solidFill>
                            <a:schemeClr val="tx1"/>
                          </a:solidFill>
                        </a:rPr>
                        <a:t>درجات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07697"/>
                  </a:ext>
                </a:extLst>
              </a:tr>
              <a:tr h="646023"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86791"/>
                  </a:ext>
                </a:extLst>
              </a:tr>
              <a:tr h="646023"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13246"/>
                  </a:ext>
                </a:extLst>
              </a:tr>
              <a:tr h="646023"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514095"/>
                  </a:ext>
                </a:extLst>
              </a:tr>
              <a:tr h="646023"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18355"/>
                  </a:ext>
                </a:extLst>
              </a:tr>
              <a:tr h="646023"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104961"/>
                  </a:ext>
                </a:extLst>
              </a:tr>
              <a:tr h="646023"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89179"/>
                  </a:ext>
                </a:extLst>
              </a:tr>
              <a:tr h="646023"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91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519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FBFE7-1703-828C-AF25-61164DC1B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193800"/>
            <a:ext cx="9144000" cy="2387600"/>
          </a:xfrm>
        </p:spPr>
        <p:txBody>
          <a:bodyPr>
            <a:normAutofit/>
          </a:bodyPr>
          <a:lstStyle/>
          <a:p>
            <a:r>
              <a:rPr lang="ar-SA" sz="2000" b="1" dirty="0"/>
              <a:t>بسم الله الرحمن الرحيم</a:t>
            </a:r>
            <a:br>
              <a:rPr lang="ar-SA" sz="2000" b="1" dirty="0"/>
            </a:br>
            <a:r>
              <a:rPr lang="ar-SA" sz="2000" b="1" dirty="0"/>
              <a:t>استمارة متابعة الحفظ – الصف الثالث متوسط – الفصول الدراسية الثلاثة  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0E4BD00-36FC-4A74-5B8A-DAE6B4201F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79" y="181500"/>
            <a:ext cx="1676400" cy="138390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F1E36C3-CAEC-EDF9-D0D1-3AB17F6DF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503" y="301818"/>
            <a:ext cx="1676400" cy="1206500"/>
          </a:xfrm>
          <a:prstGeom prst="rect">
            <a:avLst/>
          </a:prstGeom>
        </p:spPr>
      </p:pic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7090CC12-A2F1-EF24-A252-C6E1CEA15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194768"/>
              </p:ext>
            </p:extLst>
          </p:nvPr>
        </p:nvGraphicFramePr>
        <p:xfrm>
          <a:off x="5545250" y="1508318"/>
          <a:ext cx="6421295" cy="5246191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409411">
                  <a:extLst>
                    <a:ext uri="{9D8B030D-6E8A-4147-A177-3AD203B41FA5}">
                      <a16:colId xmlns:a16="http://schemas.microsoft.com/office/drawing/2014/main" val="3014604235"/>
                    </a:ext>
                  </a:extLst>
                </a:gridCol>
                <a:gridCol w="1202534">
                  <a:extLst>
                    <a:ext uri="{9D8B030D-6E8A-4147-A177-3AD203B41FA5}">
                      <a16:colId xmlns:a16="http://schemas.microsoft.com/office/drawing/2014/main" val="3787654141"/>
                    </a:ext>
                  </a:extLst>
                </a:gridCol>
                <a:gridCol w="687050">
                  <a:extLst>
                    <a:ext uri="{9D8B030D-6E8A-4147-A177-3AD203B41FA5}">
                      <a16:colId xmlns:a16="http://schemas.microsoft.com/office/drawing/2014/main" val="403151812"/>
                    </a:ext>
                  </a:extLst>
                </a:gridCol>
                <a:gridCol w="687050">
                  <a:extLst>
                    <a:ext uri="{9D8B030D-6E8A-4147-A177-3AD203B41FA5}">
                      <a16:colId xmlns:a16="http://schemas.microsoft.com/office/drawing/2014/main" val="636686896"/>
                    </a:ext>
                  </a:extLst>
                </a:gridCol>
                <a:gridCol w="687050">
                  <a:extLst>
                    <a:ext uri="{9D8B030D-6E8A-4147-A177-3AD203B41FA5}">
                      <a16:colId xmlns:a16="http://schemas.microsoft.com/office/drawing/2014/main" val="4112733144"/>
                    </a:ext>
                  </a:extLst>
                </a:gridCol>
                <a:gridCol w="687050">
                  <a:extLst>
                    <a:ext uri="{9D8B030D-6E8A-4147-A177-3AD203B41FA5}">
                      <a16:colId xmlns:a16="http://schemas.microsoft.com/office/drawing/2014/main" val="3325334398"/>
                    </a:ext>
                  </a:extLst>
                </a:gridCol>
                <a:gridCol w="687050">
                  <a:extLst>
                    <a:ext uri="{9D8B030D-6E8A-4147-A177-3AD203B41FA5}">
                      <a16:colId xmlns:a16="http://schemas.microsoft.com/office/drawing/2014/main" val="3978585881"/>
                    </a:ext>
                  </a:extLst>
                </a:gridCol>
                <a:gridCol w="687050">
                  <a:extLst>
                    <a:ext uri="{9D8B030D-6E8A-4147-A177-3AD203B41FA5}">
                      <a16:colId xmlns:a16="http://schemas.microsoft.com/office/drawing/2014/main" val="3575758469"/>
                    </a:ext>
                  </a:extLst>
                </a:gridCol>
                <a:gridCol w="687050">
                  <a:extLst>
                    <a:ext uri="{9D8B030D-6E8A-4147-A177-3AD203B41FA5}">
                      <a16:colId xmlns:a16="http://schemas.microsoft.com/office/drawing/2014/main" val="40902240"/>
                    </a:ext>
                  </a:extLst>
                </a:gridCol>
              </a:tblGrid>
              <a:tr h="65351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م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اسم الطالبة 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الحشر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١-٥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الحشر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٦-٧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الحشر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٨-١٠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الحشر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١١-١٣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الحشر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١٤- ٢١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الحشر 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٢٢-٢٤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المعدل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٥</a:t>
                      </a:r>
                    </a:p>
                    <a:p>
                      <a:pPr rtl="1"/>
                      <a:r>
                        <a:rPr lang="ar-SA" sz="1400" b="1" dirty="0">
                          <a:solidFill>
                            <a:schemeClr val="tx1"/>
                          </a:solidFill>
                        </a:rPr>
                        <a:t>درجات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07697"/>
                  </a:ext>
                </a:extLst>
              </a:tr>
              <a:tr h="686959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١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           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86791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٢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13246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٣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514095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٤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18355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٥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104961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٦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89179"/>
                  </a:ext>
                </a:extLst>
              </a:tr>
              <a:tr h="63795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</a:rPr>
                        <a:t>٧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91252"/>
                  </a:ext>
                </a:extLst>
              </a:tr>
            </a:tbl>
          </a:graphicData>
        </a:graphic>
      </p:graphicFrame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AEF1E192-54EA-F026-4171-0BDE41860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867448"/>
              </p:ext>
            </p:extLst>
          </p:nvPr>
        </p:nvGraphicFramePr>
        <p:xfrm>
          <a:off x="793719" y="1508318"/>
          <a:ext cx="4751531" cy="5246192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678791">
                  <a:extLst>
                    <a:ext uri="{9D8B030D-6E8A-4147-A177-3AD203B41FA5}">
                      <a16:colId xmlns:a16="http://schemas.microsoft.com/office/drawing/2014/main" val="403151812"/>
                    </a:ext>
                  </a:extLst>
                </a:gridCol>
                <a:gridCol w="678790">
                  <a:extLst>
                    <a:ext uri="{9D8B030D-6E8A-4147-A177-3AD203B41FA5}">
                      <a16:colId xmlns:a16="http://schemas.microsoft.com/office/drawing/2014/main" val="636686896"/>
                    </a:ext>
                  </a:extLst>
                </a:gridCol>
                <a:gridCol w="678790">
                  <a:extLst>
                    <a:ext uri="{9D8B030D-6E8A-4147-A177-3AD203B41FA5}">
                      <a16:colId xmlns:a16="http://schemas.microsoft.com/office/drawing/2014/main" val="4112733144"/>
                    </a:ext>
                  </a:extLst>
                </a:gridCol>
                <a:gridCol w="678790">
                  <a:extLst>
                    <a:ext uri="{9D8B030D-6E8A-4147-A177-3AD203B41FA5}">
                      <a16:colId xmlns:a16="http://schemas.microsoft.com/office/drawing/2014/main" val="3700367245"/>
                    </a:ext>
                  </a:extLst>
                </a:gridCol>
                <a:gridCol w="678790">
                  <a:extLst>
                    <a:ext uri="{9D8B030D-6E8A-4147-A177-3AD203B41FA5}">
                      <a16:colId xmlns:a16="http://schemas.microsoft.com/office/drawing/2014/main" val="4166806333"/>
                    </a:ext>
                  </a:extLst>
                </a:gridCol>
                <a:gridCol w="678790">
                  <a:extLst>
                    <a:ext uri="{9D8B030D-6E8A-4147-A177-3AD203B41FA5}">
                      <a16:colId xmlns:a16="http://schemas.microsoft.com/office/drawing/2014/main" val="1168260120"/>
                    </a:ext>
                  </a:extLst>
                </a:gridCol>
                <a:gridCol w="678790">
                  <a:extLst>
                    <a:ext uri="{9D8B030D-6E8A-4147-A177-3AD203B41FA5}">
                      <a16:colId xmlns:a16="http://schemas.microsoft.com/office/drawing/2014/main" val="3325334398"/>
                    </a:ext>
                  </a:extLst>
                </a:gridCol>
              </a:tblGrid>
              <a:tr h="655774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المجادلة 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١-٤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المجادلة 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٥-٨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المجادلة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٩-١١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المجادلة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١٢- ١٣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المجادلة 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١٤-١٩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المجادلة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٢٠-٢٢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معدل </a:t>
                      </a:r>
                    </a:p>
                    <a:p>
                      <a:pPr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٥ درجات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07697"/>
                  </a:ext>
                </a:extLst>
              </a:tr>
              <a:tr h="655774"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86791"/>
                  </a:ext>
                </a:extLst>
              </a:tr>
              <a:tr h="655774"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13246"/>
                  </a:ext>
                </a:extLst>
              </a:tr>
              <a:tr h="655774"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514095"/>
                  </a:ext>
                </a:extLst>
              </a:tr>
              <a:tr h="655774"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18355"/>
                  </a:ext>
                </a:extLst>
              </a:tr>
              <a:tr h="655774"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104961"/>
                  </a:ext>
                </a:extLst>
              </a:tr>
              <a:tr h="655774">
                <a:tc>
                  <a:txBody>
                    <a:bodyPr/>
                    <a:lstStyle/>
                    <a:p>
                      <a:pPr rtl="1"/>
                      <a:endParaRPr lang="ar-SA" sz="12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89179"/>
                  </a:ext>
                </a:extLst>
              </a:tr>
              <a:tr h="655774"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91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199126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4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نماذج لمتابعة الحفظ  المرحلة المتوسطة  الفصول الدراسية الثلاثة </vt:lpstr>
      <vt:lpstr>بسم الله الرحمن الرحيم استمارة متابعة الحفظ – الصف الأول متوسط – الفصول الدراسية الثلاثة  </vt:lpstr>
      <vt:lpstr>بسم الله الرحمن الرحيم استمارة متابعة الحفظ – الصف الثاني متوسط – الفصول الدراسية الثلاثة  </vt:lpstr>
      <vt:lpstr>بسم الله الرحمن الرحيم استمارة متابعة الحفظ – الصف الثالث متوسط – الفصول الدراسية الثلاثة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 استمارة متابعة الحفظ – الصف الأول متوسط – الفصول الداسية الثلاثة  </dc:title>
  <dc:creator>sharifah12356@outlook.sa</dc:creator>
  <cp:lastModifiedBy>sharifah12356@outlook.sa</cp:lastModifiedBy>
  <cp:revision>2</cp:revision>
  <dcterms:created xsi:type="dcterms:W3CDTF">2024-08-15T23:40:49Z</dcterms:created>
  <dcterms:modified xsi:type="dcterms:W3CDTF">2024-08-16T00:35:47Z</dcterms:modified>
</cp:coreProperties>
</file>