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3E2D9E-677D-4A02-92DF-4F3B2E96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3B99647-82C7-4B74-9722-D71A268C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5925F-5633-493E-9E28-B0C517D2FC5B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D1963F-3A29-47F3-AF02-201F3323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B2F18C9-2595-41CE-BA5A-6F12B435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752A5-0259-4D13-B3A8-1FE998ED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4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993A818-555C-49BA-B81A-51334FCBE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C906DBB-764E-497C-A389-03F9C795D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92D32E-8907-4966-83FC-C946402DF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5925F-5633-493E-9E28-B0C517D2FC5B}" type="datetimeFigureOut">
              <a:rPr lang="en-US" smtClean="0"/>
              <a:t>12/26/2017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E14699-D745-46CD-9F68-9F17F44C0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34DE20-7DDF-4055-A70E-8B9FCE8E0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752A5-0259-4D13-B3A8-1FE998EDC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F5E4764-5BC5-4D4B-A29F-3BCCE4F57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DFBB9F2-8950-4AE6-A191-411A2E338E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2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9CE96C48-D4C6-4A1F-A392-B67C7D5C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2DC9D0-B082-4B78-9F6B-B6B1625A23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C49FE5B-A79A-4439-89D2-827A527F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1CA52AE-410A-4EE1-BB75-504BD397E2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3398280-91A4-490E-B01E-EDEAFBED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962D9E0-33BF-44E7-A20C-4801B2626B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18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C2EA03D8-B9B8-4C25-9059-07A7BB82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A769010-5E4B-4D5C-9E2D-6F6C8CD468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63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E29FE09-1CAF-4F38-982E-DEF217AA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9B15CE-232C-468A-8719-9D722C534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9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BB510FD2-E267-4A06-B1A6-24E0229F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42E1128-BC00-4FE4-9081-B7CB4E4FDD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5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14C7C78-5445-4395-B028-B554E8AF6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5CA9D0C-223B-4CF4-97D2-0C5915CB9A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88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7FAC8A4-116F-4F1A-A8F7-4B205330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02A0F43-F72A-41DA-AA2A-35A3B45DA5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0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28CEE082-C961-4179-938F-60A71F7C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EBA1A6-7198-4ED8-BA39-8894499111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02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2E91CB5-1ABA-4A3C-8CCB-E90F4549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94713FD-B07F-47E7-A46E-3EBFC64137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40AEF1F9-973D-43E3-8584-A99FB83AD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9152042-11AC-40A7-BCFC-A47CC3F3A2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75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741B412-9165-4277-ADA2-6A81D49E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C79E264-64AE-4C50-9EB2-4CBC01AD14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4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A9559EE-22BE-4DF5-B9B5-BD283DD0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D818C5D-E443-4854-8431-8B6EC09EBB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52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B51A00A-9EBA-449A-8107-911B3778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BBACE71-3E32-414F-A10F-8E93CEEB0F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7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443AB4C5-E775-42A1-8408-CBD4C61C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9034FB6-C697-46C2-9F32-4B18EF153F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58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4D1DDFA-0A19-4F40-92F8-BFAC11EB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0205A85-2C9F-4B41-839B-FA15ED025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23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DB01877-0660-451D-955E-6FF23F6F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5D2C6F6-98DE-4553-B5FC-B5356B3BFA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A872420-F22A-41A9-92CA-1E84D938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BC7BE23-247B-4F5C-84E5-D18F1F9C21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3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F40BDA6-1F64-42B0-8FA1-EF9315DA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4538" indent="-744538" algn="ctr" eaLnBrk="1" hangingPunct="1"/>
            <a:r>
              <a:rPr lang="en-US" sz="2800"/>
              <a:t> Chromosomes are matched in homologous pairs</a:t>
            </a:r>
            <a:br>
              <a:rPr lang="en-US" sz="2800"/>
            </a:b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E0BCEC2-FA53-44C3-B3ED-37D415DCD1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9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5150E4E5-4B18-4A63-9C5D-C89DF64C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7869B90-686D-4DCA-B5D6-80F36ED569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2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CFC0533A-821F-4C9D-B3EC-7C803447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sz="2800"/>
              <a:t>  Gametes have a single set of chromosomes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0E26FE8-6F3C-459B-BD7E-C6D36C7615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6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1329B0B-82DC-413E-BD3B-FE6286AB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44AC82-6A3A-4562-9550-0924CE422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69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5EC5EED-A9D4-4490-BD3A-9F2E0842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EF305B8-FC49-4F53-8144-E837ED7C9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9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A242136-3CCC-4F5E-909F-C18FE446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ar-SA" sz="2200"/>
              <a:t>Meiosis reduces the chromosome number from diploid to haploid </a:t>
            </a:r>
            <a:br>
              <a:rPr lang="ar-SA" altLang="ar-SA" sz="2200"/>
            </a:br>
            <a:r>
              <a:rPr lang="ar-SA" altLang="ar-SA" sz="2200">
                <a:solidFill>
                  <a:srgbClr val="FF0000"/>
                </a:solidFill>
              </a:rPr>
              <a:t>الانقسام الاختزالي يعمل على تنصيف العدد الكروموزومي الثنائي إلى العدد الكروموزومي أحادي</a:t>
            </a:r>
            <a:r>
              <a:rPr lang="ar-SA" altLang="ar-SA" sz="2000"/>
              <a:t> </a:t>
            </a:r>
            <a:endParaRPr lang="en-US" altLang="ar-SA" sz="20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98E5053-A767-4D5A-B0BA-36FDDE822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54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559AA3D-6924-4A03-9E10-F787A4BF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A4B1B4C-7D6F-4561-9CA4-8EB25396E2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0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DD7BC86A-73D3-43F4-B778-59637339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4B7CA6-E99E-49D7-A1CE-5432636F1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5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4519ACF-D08E-43DF-A76B-26B9FCA2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2E4F674-04B7-426B-9986-E5E25210BF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4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52EEF76-2921-46AF-9E3C-BCF797642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solidFill>
                  <a:srgbClr val="FF0000"/>
                </a:solidFill>
              </a:rPr>
              <a:t>Meiosis II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973F8DB-AE37-455B-A513-8739A8FFB1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3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4CBAF32-41C1-4C26-8152-B587AF87D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B7C3D03-EBDC-4BEE-AF57-A3693ABE5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21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D4A043A-78F1-403E-8660-37421289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C21A274-A0AB-4513-80DC-464B292C8F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062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6D0D0C9-E104-43EA-BFE9-0FC5B609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0A18F64-795D-4861-BBD2-A68BDE1DBF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5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3F1F102-1F6A-4844-B6D0-AFD32803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8646383-E185-4C53-BB9D-6298AFA65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76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27A7ADB-C1EA-4F71-80A3-647A0A5D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99E328A-242D-4D20-9E78-463FF315A6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03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1FD1274-C021-4924-92C4-15F827B6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4675" indent="-574675" algn="ctr"/>
            <a:r>
              <a:rPr lang="en-US" altLang="ar-SA" sz="2800"/>
              <a:t>Experimental genetics began in an abbey garden</a:t>
            </a:r>
            <a:br>
              <a:rPr lang="en-US" altLang="ar-SA" sz="2800"/>
            </a:br>
            <a:r>
              <a:rPr lang="ar-SA" altLang="ar-SA" sz="2800"/>
              <a:t> </a:t>
            </a:r>
            <a:r>
              <a:rPr lang="ar-SA" altLang="ar-SA" sz="2800">
                <a:solidFill>
                  <a:srgbClr val="FF0000"/>
                </a:solidFill>
              </a:rPr>
              <a:t>بدأت التجارب الوراثية في حديقة دير (كنيسة)</a:t>
            </a:r>
            <a:endParaRPr lang="en-US" altLang="ar-SA" sz="2800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D78F570-032E-46BF-AB3A-8D48D8B961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36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3F8E976-BF66-418F-A737-C99145717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4AE6B7-2249-4C44-8E52-0405BD76A2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46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0C5399A-2022-43EB-BA8E-A4AFBFD7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 rtl="1" eaLnBrk="1" hangingPunct="1"/>
            <a:r>
              <a:rPr lang="en-US" altLang="ar-SA" sz="2400"/>
              <a:t>9.3 Mendel’s law of segregation describes the inheritance of a single character</a:t>
            </a:r>
            <a:br>
              <a:rPr lang="en-US" altLang="ar-SA" sz="2400">
                <a:solidFill>
                  <a:srgbClr val="FF0000"/>
                </a:solidFill>
              </a:rPr>
            </a:br>
            <a:r>
              <a:rPr lang="en-US" altLang="ar-SA" sz="2400">
                <a:solidFill>
                  <a:srgbClr val="FF0000"/>
                </a:solidFill>
              </a:rPr>
              <a:t> </a:t>
            </a:r>
            <a:r>
              <a:rPr lang="ar-SA" altLang="ar-SA" sz="2400">
                <a:solidFill>
                  <a:srgbClr val="FF0000"/>
                </a:solidFill>
              </a:rPr>
              <a:t>يصف قانون الافتراق لمندل كيفية وراثة صفة واحدة</a:t>
            </a:r>
            <a:r>
              <a:rPr lang="ar-SA" altLang="ar-SA" sz="2400"/>
              <a:t> </a:t>
            </a:r>
            <a:endParaRPr lang="en-US" altLang="ar-SA" sz="240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169ECC7-C8C0-451F-A526-334AC52045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7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68EAE2C-7855-4481-BD4B-A793609B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E3ACCAC-5B09-4491-96E9-D661814FCF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0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844B569-148D-4BE3-9494-6ED5A1D5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DFC00F3-8860-49DF-B808-1C025F25D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57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957AC1BE-4B5C-4E59-92BC-05C42848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</a:t>
            </a:r>
            <a:b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6B6D5B1-E382-45B2-A8F4-F8247F1DFB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5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DA7EB5F-3A6C-47BD-94DA-02E28958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F3A4F94-7083-474E-88C1-E704182A6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234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29D2652-625A-4841-9B7F-4E243459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Pairs</a:t>
            </a:r>
            <a:b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SA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ازواج الجينات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8C1013C-D316-498B-BC58-C31E3A4EB5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05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A3DEA7E-92B6-4661-83E2-5CE52D63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CF759DD-52E4-4650-8B6E-F0FE5DF73E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10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9E53AAB9-91B6-475F-AC70-F3022192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Expression</a:t>
            </a:r>
            <a:b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SA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التعبير الجيني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3A103B-C066-49F6-9F11-C45C5EB7E7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6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63B33274-C101-4A82-B048-01AC65256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8CD4C5-6268-48FD-A208-82DEDE649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495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DBEC2B8A-807F-4F69-AA70-B28BDCD73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-US" sz="2400"/>
              <a:t> Genetic traits in humans can be tracked through family pedigrees</a:t>
            </a:r>
            <a:br>
              <a:rPr lang="en-US" sz="2400"/>
            </a:br>
            <a:r>
              <a:rPr lang="ar-SA" sz="2400"/>
              <a:t>يمكن تتبع السمات الوراثية في البشر من خلال النسب الأسرية </a:t>
            </a:r>
            <a:br>
              <a:rPr lang="en-US" sz="2400"/>
            </a:br>
            <a:br>
              <a:rPr lang="en-US" sz="2400"/>
            </a:br>
            <a:r>
              <a:rPr lang="ar-SA" sz="240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0B70666-3157-47D3-B464-7C11515B94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73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3A172620-899E-428C-9FD7-066561A9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63B115B-FDC2-40A4-AAD9-76427CEDC7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86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698C2FC-468F-47A4-9556-ACAAE6DE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7BB19E-1C99-4883-8322-28804DA522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9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37A7F05-FE06-4555-B7DA-816B7178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40178E2-4072-4933-9D6A-96EABB206F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5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D7FE847-34D9-4E8A-A15F-BCB60CC9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291B02E-4293-4FF4-A725-ABAF87B0E9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80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566559A-C954-40C9-BE4E-4390BB0E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Variations to Mendel’s Laws</a:t>
            </a:r>
            <a:b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SA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الاختلافات في قوانين مندل</a:t>
            </a:r>
            <a:r>
              <a:rPr lang="ar-SA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6107F8C-BF98-4653-BF69-062FEB1ECC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00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F818A35-4EA3-4C44-B3DD-4411BCC9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 rtl="1" eaLnBrk="1" hangingPunct="1"/>
            <a:r>
              <a:rPr lang="en-US" sz="2400"/>
              <a:t> </a:t>
            </a:r>
            <a:r>
              <a:rPr lang="en-US" sz="2400">
                <a:solidFill>
                  <a:srgbClr val="FF0000"/>
                </a:solidFill>
              </a:rPr>
              <a:t>Incomplete dominance </a:t>
            </a:r>
            <a:r>
              <a:rPr lang="en-US" sz="2400"/>
              <a:t>results in intermediate phenotypes</a:t>
            </a:r>
            <a:br>
              <a:rPr lang="en-US" sz="2400"/>
            </a:br>
            <a:r>
              <a:rPr lang="ar-SA" sz="2400"/>
              <a:t>تؤدي السيادة غير التامة الى انواع وراثية وسيطة </a:t>
            </a:r>
            <a:br>
              <a:rPr lang="en-US" sz="2400"/>
            </a:br>
            <a:r>
              <a:rPr lang="ar-SA" sz="2400">
                <a:solidFill>
                  <a:srgbClr val="FF0000"/>
                </a:solidFill>
              </a:rPr>
              <a:t> </a:t>
            </a:r>
            <a:endParaRPr lang="en-US" sz="24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F68455-BB9B-40FA-9C05-D7E051754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13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EEB9BD42-F87E-45D5-9A29-BF25AF85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FF548DA-5047-48B0-AB2C-B7B3E03C0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96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F1EC0DC7-5766-4C07-97E3-EF75C7F0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7D3409F-1C75-4DFA-99B4-A30094D52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83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A367C888-9083-41F5-84CC-E4B216752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sz="2800">
                <a:solidFill>
                  <a:srgbClr val="FF0000"/>
                </a:solidFill>
              </a:rPr>
              <a:t>Sex determination in different species</a:t>
            </a:r>
            <a:br>
              <a:rPr lang="en-US" sz="2800"/>
            </a:b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AF54D11-B2A1-48C0-A998-E985BC61C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4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9511628-47DB-4911-9B1C-23F83D94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79BB00C-DD5A-44D1-9DAC-E62F663E50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28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1FE3F26A-3C26-4BCE-8441-61BA0000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191E36A-66A5-493F-A8C3-7C28430A06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704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0C7FDA43-1663-4440-8714-6D7F0219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D234215-7579-49D2-BAEA-BBD15C0544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06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7FB64EFC-F9BF-49FC-9FCE-9A555305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Male </a:t>
            </a:r>
            <a:r>
              <a:rPr lang="en-US" sz="2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sz="2600">
                <a:latin typeface="Times New Roman" pitchFamily="18" charset="0"/>
                <a:cs typeface="Times New Roman" pitchFamily="18" charset="0"/>
              </a:rPr>
              <a:t> female (responsible) for  getting either male or female babies</a:t>
            </a:r>
            <a:r>
              <a:rPr lang="ar-SA" sz="260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ar-SA" sz="2400">
                <a:latin typeface="Times New Roman" pitchFamily="18" charset="0"/>
                <a:cs typeface="Times New Roman" pitchFamily="18" charset="0"/>
              </a:rPr>
            </a:br>
            <a:r>
              <a:rPr lang="ar-SA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7ABD6CC-C24C-4F08-9501-963FA88B8B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4F0D2F57-075B-47BD-B84A-A78B8EBB5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2104B4F-8C59-40AA-946C-A97C0B99E4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26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8852E38F-AECF-4800-8FE1-7AC53B3D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EA6E7A9-9B96-4BF4-A32D-2AB000070F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7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>
            <a:extLst>
              <a:ext uri="{FF2B5EF4-FFF2-40B4-BE49-F238E27FC236}">
                <a16:creationId xmlns:a16="http://schemas.microsoft.com/office/drawing/2014/main" id="{C1E4BF07-ACE2-4701-B5AF-8D7799B00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1C77E2A-CD23-4FA1-8642-F4DDD0B72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91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عرض على الشاشة (4:3)</PresentationFormat>
  <Paragraphs>14</Paragraphs>
  <Slides>62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Chromosomes are matched in homologous pairs  </vt:lpstr>
      <vt:lpstr>عرض تقديمي في PowerPoint</vt:lpstr>
      <vt:lpstr>  Gametes have a single set of chromosomes</vt:lpstr>
      <vt:lpstr>عرض تقديمي في PowerPoint</vt:lpstr>
      <vt:lpstr>Meiosis reduces the chromosome number from diploid to haploid  الانقسام الاختزالي يعمل على تنصيف العدد الكروموزومي الثنائي إلى العدد الكروموزومي أحادي </vt:lpstr>
      <vt:lpstr>عرض تقديمي في PowerPoint</vt:lpstr>
      <vt:lpstr>عرض تقديمي في PowerPoint</vt:lpstr>
      <vt:lpstr>عرض تقديمي في PowerPoint</vt:lpstr>
      <vt:lpstr>Meiosis II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Experimental genetics began in an abbey garden  بدأت التجارب الوراثية في حديقة دير (كنيسة)</vt:lpstr>
      <vt:lpstr>عرض تقديمي في PowerPoint</vt:lpstr>
      <vt:lpstr>9.3 Mendel’s law of segregation describes the inheritance of a single character  يصف قانون الافتراق لمندل كيفية وراثة صفة واحدة </vt:lpstr>
      <vt:lpstr>عرض تقديمي في PowerPoint</vt:lpstr>
      <vt:lpstr>عرض تقديمي في PowerPoint</vt:lpstr>
      <vt:lpstr>Learning Objective   </vt:lpstr>
      <vt:lpstr>عرض تقديمي في PowerPoint</vt:lpstr>
      <vt:lpstr>Gene Pairs ازواج الجينات </vt:lpstr>
      <vt:lpstr>عرض تقديمي في PowerPoint</vt:lpstr>
      <vt:lpstr>Gene Expression التعبير الجيني</vt:lpstr>
      <vt:lpstr> Genetic traits in humans can be tracked through family pedigrees يمكن تتبع السمات الوراثية في البشر من خلال النسب الأسرية 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Variations to Mendel’s Laws الاختلافات في قوانين مندل    </vt:lpstr>
      <vt:lpstr> Incomplete dominance results in intermediate phenotypes تؤدي السيادة غير التامة الى انواع وراثية وسيطة   </vt:lpstr>
      <vt:lpstr>عرض تقديمي في PowerPoint</vt:lpstr>
      <vt:lpstr>عرض تقديمي في PowerPoint</vt:lpstr>
      <vt:lpstr>Sex determination in different species </vt:lpstr>
      <vt:lpstr>عرض تقديمي في PowerPoint</vt:lpstr>
      <vt:lpstr>عرض تقديمي في PowerPoint</vt:lpstr>
      <vt:lpstr> Male not female (responsible) for  getting either male or female babies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يارا عبداللطيف طلع السلمي</dc:creator>
  <cp:lastModifiedBy>يارا عبداللطيف طلع السلمي</cp:lastModifiedBy>
  <cp:revision>1</cp:revision>
  <dcterms:created xsi:type="dcterms:W3CDTF">2017-12-26T10:38:39Z</dcterms:created>
  <dcterms:modified xsi:type="dcterms:W3CDTF">2017-12-26T10:38:40Z</dcterms:modified>
</cp:coreProperties>
</file>