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docx" ContentType="application/vnd.openxmlformats-officedocument.wordprocessingml.document"/>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6"/>
  </p:notesMasterIdLst>
  <p:sldIdLst>
    <p:sldId id="256" r:id="rId2"/>
    <p:sldId id="293" r:id="rId3"/>
    <p:sldId id="257" r:id="rId4"/>
    <p:sldId id="299" r:id="rId5"/>
    <p:sldId id="292" r:id="rId6"/>
    <p:sldId id="258" r:id="rId7"/>
    <p:sldId id="259" r:id="rId8"/>
    <p:sldId id="260" r:id="rId9"/>
    <p:sldId id="300" r:id="rId10"/>
    <p:sldId id="305" r:id="rId11"/>
    <p:sldId id="310" r:id="rId12"/>
    <p:sldId id="297" r:id="rId13"/>
    <p:sldId id="262" r:id="rId14"/>
    <p:sldId id="263" r:id="rId15"/>
    <p:sldId id="296" r:id="rId16"/>
    <p:sldId id="267" r:id="rId17"/>
    <p:sldId id="264" r:id="rId18"/>
    <p:sldId id="265" r:id="rId19"/>
    <p:sldId id="307" r:id="rId20"/>
    <p:sldId id="309" r:id="rId21"/>
    <p:sldId id="266" r:id="rId22"/>
    <p:sldId id="308" r:id="rId23"/>
    <p:sldId id="270" r:id="rId24"/>
    <p:sldId id="271" r:id="rId25"/>
    <p:sldId id="272" r:id="rId26"/>
    <p:sldId id="273" r:id="rId27"/>
    <p:sldId id="274" r:id="rId28"/>
    <p:sldId id="275" r:id="rId29"/>
    <p:sldId id="276" r:id="rId30"/>
    <p:sldId id="295" r:id="rId31"/>
    <p:sldId id="298" r:id="rId32"/>
    <p:sldId id="277" r:id="rId33"/>
    <p:sldId id="278" r:id="rId34"/>
    <p:sldId id="280" r:id="rId35"/>
    <p:sldId id="281" r:id="rId36"/>
    <p:sldId id="301" r:id="rId37"/>
    <p:sldId id="283" r:id="rId38"/>
    <p:sldId id="284" r:id="rId39"/>
    <p:sldId id="288" r:id="rId40"/>
    <p:sldId id="287" r:id="rId41"/>
    <p:sldId id="289" r:id="rId42"/>
    <p:sldId id="304" r:id="rId43"/>
    <p:sldId id="303" r:id="rId44"/>
    <p:sldId id="294" r:id="rId45"/>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888" autoAdjust="0"/>
    <p:restoredTop sz="94660"/>
  </p:normalViewPr>
  <p:slideViewPr>
    <p:cSldViewPr>
      <p:cViewPr>
        <p:scale>
          <a:sx n="50" d="100"/>
          <a:sy n="50" d="100"/>
        </p:scale>
        <p:origin x="-1308" y="-4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7812C954-D572-495D-97E7-EBA9459D6F3E}" type="datetimeFigureOut">
              <a:rPr lang="ar-SA" smtClean="0"/>
              <a:t>24/02/37</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DBB0A58-F176-4E3C-ACE6-E8C4DB3FA698}" type="slidenum">
              <a:rPr lang="ar-SA" smtClean="0"/>
              <a:t>‹#›</a:t>
            </a:fld>
            <a:endParaRPr lang="ar-SA"/>
          </a:p>
        </p:txBody>
      </p:sp>
    </p:spTree>
    <p:extLst>
      <p:ext uri="{BB962C8B-B14F-4D97-AF65-F5344CB8AC3E}">
        <p14:creationId xmlns:p14="http://schemas.microsoft.com/office/powerpoint/2010/main" val="307538527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Keywords:</a:t>
            </a:r>
          </a:p>
          <a:p>
            <a:r>
              <a:rPr lang="en-US" dirty="0" smtClean="0"/>
              <a:t>Steps,</a:t>
            </a:r>
            <a:r>
              <a:rPr lang="en-US" baseline="0" dirty="0" smtClean="0"/>
              <a:t> Goal, achievement, process </a:t>
            </a:r>
            <a:endParaRPr lang="en-US" dirty="0"/>
          </a:p>
        </p:txBody>
      </p:sp>
      <p:sp>
        <p:nvSpPr>
          <p:cNvPr id="4" name="Slide Number Placeholder 3"/>
          <p:cNvSpPr>
            <a:spLocks noGrp="1"/>
          </p:cNvSpPr>
          <p:nvPr>
            <p:ph type="sldNum" sz="quarter" idx="10"/>
          </p:nvPr>
        </p:nvSpPr>
        <p:spPr/>
        <p:txBody>
          <a:bodyPr/>
          <a:lstStyle/>
          <a:p>
            <a:pPr>
              <a:defRPr/>
            </a:pPr>
            <a:fld id="{6FA21DDC-EA38-4C1E-9CF8-9A1EF67C368A}"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4F88E4B8-7CC4-494D-83B3-CCD8D1625A93}" type="datetimeFigureOut">
              <a:rPr lang="ar-SA" smtClean="0"/>
              <a:pPr/>
              <a:t>24/02/37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BC4931D-4A5F-48B0-A4B6-064FB628CDC2}" type="slidenum">
              <a:rPr lang="ar-SA" smtClean="0"/>
              <a:pPr/>
              <a:t>‹#›</a:t>
            </a:fld>
            <a:endParaRPr lang="ar-SA"/>
          </a:p>
        </p:txBody>
      </p:sp>
    </p:spTree>
    <p:extLst>
      <p:ext uri="{BB962C8B-B14F-4D97-AF65-F5344CB8AC3E}">
        <p14:creationId xmlns:p14="http://schemas.microsoft.com/office/powerpoint/2010/main" val="245729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4F88E4B8-7CC4-494D-83B3-CCD8D1625A93}" type="datetimeFigureOut">
              <a:rPr lang="ar-SA" smtClean="0"/>
              <a:pPr/>
              <a:t>24/02/37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BC4931D-4A5F-48B0-A4B6-064FB628CDC2}" type="slidenum">
              <a:rPr lang="ar-SA" smtClean="0"/>
              <a:pPr/>
              <a:t>‹#›</a:t>
            </a:fld>
            <a:endParaRPr lang="ar-SA"/>
          </a:p>
        </p:txBody>
      </p:sp>
    </p:spTree>
    <p:extLst>
      <p:ext uri="{BB962C8B-B14F-4D97-AF65-F5344CB8AC3E}">
        <p14:creationId xmlns:p14="http://schemas.microsoft.com/office/powerpoint/2010/main" val="279418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4F88E4B8-7CC4-494D-83B3-CCD8D1625A93}" type="datetimeFigureOut">
              <a:rPr lang="ar-SA" smtClean="0"/>
              <a:pPr/>
              <a:t>24/02/37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BC4931D-4A5F-48B0-A4B6-064FB628CDC2}" type="slidenum">
              <a:rPr lang="ar-SA" smtClean="0"/>
              <a:pPr/>
              <a:t>‹#›</a:t>
            </a:fld>
            <a:endParaRPr lang="ar-SA"/>
          </a:p>
        </p:txBody>
      </p:sp>
    </p:spTree>
    <p:extLst>
      <p:ext uri="{BB962C8B-B14F-4D97-AF65-F5344CB8AC3E}">
        <p14:creationId xmlns:p14="http://schemas.microsoft.com/office/powerpoint/2010/main" val="81959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4F88E4B8-7CC4-494D-83B3-CCD8D1625A93}" type="datetimeFigureOut">
              <a:rPr lang="ar-SA" smtClean="0"/>
              <a:pPr/>
              <a:t>24/02/37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BC4931D-4A5F-48B0-A4B6-064FB628CDC2}" type="slidenum">
              <a:rPr lang="ar-SA" smtClean="0"/>
              <a:pPr/>
              <a:t>‹#›</a:t>
            </a:fld>
            <a:endParaRPr lang="ar-SA"/>
          </a:p>
        </p:txBody>
      </p:sp>
    </p:spTree>
    <p:extLst>
      <p:ext uri="{BB962C8B-B14F-4D97-AF65-F5344CB8AC3E}">
        <p14:creationId xmlns:p14="http://schemas.microsoft.com/office/powerpoint/2010/main" val="273385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4F88E4B8-7CC4-494D-83B3-CCD8D1625A93}" type="datetimeFigureOut">
              <a:rPr lang="ar-SA" smtClean="0"/>
              <a:pPr/>
              <a:t>24/02/37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BC4931D-4A5F-48B0-A4B6-064FB628CDC2}" type="slidenum">
              <a:rPr lang="ar-SA" smtClean="0"/>
              <a:pPr/>
              <a:t>‹#›</a:t>
            </a:fld>
            <a:endParaRPr lang="ar-SA"/>
          </a:p>
        </p:txBody>
      </p:sp>
    </p:spTree>
    <p:extLst>
      <p:ext uri="{BB962C8B-B14F-4D97-AF65-F5344CB8AC3E}">
        <p14:creationId xmlns:p14="http://schemas.microsoft.com/office/powerpoint/2010/main" val="4007715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4F88E4B8-7CC4-494D-83B3-CCD8D1625A93}" type="datetimeFigureOut">
              <a:rPr lang="ar-SA" smtClean="0"/>
              <a:pPr/>
              <a:t>24/02/37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BC4931D-4A5F-48B0-A4B6-064FB628CDC2}" type="slidenum">
              <a:rPr lang="ar-SA" smtClean="0"/>
              <a:pPr/>
              <a:t>‹#›</a:t>
            </a:fld>
            <a:endParaRPr lang="ar-SA"/>
          </a:p>
        </p:txBody>
      </p:sp>
    </p:spTree>
    <p:extLst>
      <p:ext uri="{BB962C8B-B14F-4D97-AF65-F5344CB8AC3E}">
        <p14:creationId xmlns:p14="http://schemas.microsoft.com/office/powerpoint/2010/main" val="216223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4F88E4B8-7CC4-494D-83B3-CCD8D1625A93}" type="datetimeFigureOut">
              <a:rPr lang="ar-SA" smtClean="0"/>
              <a:pPr/>
              <a:t>24/02/37</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EBC4931D-4A5F-48B0-A4B6-064FB628CDC2}" type="slidenum">
              <a:rPr lang="ar-SA" smtClean="0"/>
              <a:pPr/>
              <a:t>‹#›</a:t>
            </a:fld>
            <a:endParaRPr lang="ar-SA"/>
          </a:p>
        </p:txBody>
      </p:sp>
    </p:spTree>
    <p:extLst>
      <p:ext uri="{BB962C8B-B14F-4D97-AF65-F5344CB8AC3E}">
        <p14:creationId xmlns:p14="http://schemas.microsoft.com/office/powerpoint/2010/main" val="101500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4F88E4B8-7CC4-494D-83B3-CCD8D1625A93}" type="datetimeFigureOut">
              <a:rPr lang="ar-SA" smtClean="0"/>
              <a:pPr/>
              <a:t>24/02/37</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EBC4931D-4A5F-48B0-A4B6-064FB628CDC2}" type="slidenum">
              <a:rPr lang="ar-SA" smtClean="0"/>
              <a:pPr/>
              <a:t>‹#›</a:t>
            </a:fld>
            <a:endParaRPr lang="ar-SA"/>
          </a:p>
        </p:txBody>
      </p:sp>
    </p:spTree>
    <p:extLst>
      <p:ext uri="{BB962C8B-B14F-4D97-AF65-F5344CB8AC3E}">
        <p14:creationId xmlns:p14="http://schemas.microsoft.com/office/powerpoint/2010/main" val="216184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4F88E4B8-7CC4-494D-83B3-CCD8D1625A93}" type="datetimeFigureOut">
              <a:rPr lang="ar-SA" smtClean="0"/>
              <a:pPr/>
              <a:t>24/02/37</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EBC4931D-4A5F-48B0-A4B6-064FB628CDC2}" type="slidenum">
              <a:rPr lang="ar-SA" smtClean="0"/>
              <a:pPr/>
              <a:t>‹#›</a:t>
            </a:fld>
            <a:endParaRPr lang="ar-SA"/>
          </a:p>
        </p:txBody>
      </p:sp>
    </p:spTree>
    <p:extLst>
      <p:ext uri="{BB962C8B-B14F-4D97-AF65-F5344CB8AC3E}">
        <p14:creationId xmlns:p14="http://schemas.microsoft.com/office/powerpoint/2010/main" val="170005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4F88E4B8-7CC4-494D-83B3-CCD8D1625A93}" type="datetimeFigureOut">
              <a:rPr lang="ar-SA" smtClean="0"/>
              <a:pPr/>
              <a:t>24/02/37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BC4931D-4A5F-48B0-A4B6-064FB628CDC2}" type="slidenum">
              <a:rPr lang="ar-SA" smtClean="0"/>
              <a:pPr/>
              <a:t>‹#›</a:t>
            </a:fld>
            <a:endParaRPr lang="ar-SA"/>
          </a:p>
        </p:txBody>
      </p:sp>
    </p:spTree>
    <p:extLst>
      <p:ext uri="{BB962C8B-B14F-4D97-AF65-F5344CB8AC3E}">
        <p14:creationId xmlns:p14="http://schemas.microsoft.com/office/powerpoint/2010/main" val="3543357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4F88E4B8-7CC4-494D-83B3-CCD8D1625A93}" type="datetimeFigureOut">
              <a:rPr lang="ar-SA" smtClean="0"/>
              <a:pPr/>
              <a:t>24/02/37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BC4931D-4A5F-48B0-A4B6-064FB628CDC2}" type="slidenum">
              <a:rPr lang="ar-SA" smtClean="0"/>
              <a:pPr/>
              <a:t>‹#›</a:t>
            </a:fld>
            <a:endParaRPr lang="ar-SA"/>
          </a:p>
        </p:txBody>
      </p:sp>
    </p:spTree>
    <p:extLst>
      <p:ext uri="{BB962C8B-B14F-4D97-AF65-F5344CB8AC3E}">
        <p14:creationId xmlns:p14="http://schemas.microsoft.com/office/powerpoint/2010/main" val="2560303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F88E4B8-7CC4-494D-83B3-CCD8D1625A93}" type="datetimeFigureOut">
              <a:rPr lang="ar-SA" smtClean="0"/>
              <a:pPr/>
              <a:t>24/02/37</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BC4931D-4A5F-48B0-A4B6-064FB628CDC2}" type="slidenum">
              <a:rPr lang="ar-SA" smtClean="0"/>
              <a:pPr/>
              <a:t>‹#›</a:t>
            </a:fld>
            <a:endParaRPr lang="ar-SA"/>
          </a:p>
        </p:txBody>
      </p:sp>
    </p:spTree>
    <p:extLst>
      <p:ext uri="{BB962C8B-B14F-4D97-AF65-F5344CB8AC3E}">
        <p14:creationId xmlns:p14="http://schemas.microsoft.com/office/powerpoint/2010/main" val="100990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3.emf"/></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4.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صورة 2" descr="http://www.nfsp.org.sa/images/modules/logonfs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551" y="536828"/>
            <a:ext cx="2394913" cy="52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صورة 1" descr="https://pbs.twimg.com/profile_images/1278200784/A4-3_4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796" y="54081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صورة 2" descr="C:\Users\ASUS\Pictures\1011119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44" y="499706"/>
            <a:ext cx="67786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جدول 3"/>
          <p:cNvGraphicFramePr>
            <a:graphicFrameLocks noGrp="1"/>
          </p:cNvGraphicFramePr>
          <p:nvPr>
            <p:extLst>
              <p:ext uri="{D42A27DB-BD31-4B8C-83A1-F6EECF244321}">
                <p14:modId xmlns:p14="http://schemas.microsoft.com/office/powerpoint/2010/main" val="2588291446"/>
              </p:ext>
            </p:extLst>
          </p:nvPr>
        </p:nvGraphicFramePr>
        <p:xfrm>
          <a:off x="947472" y="1628800"/>
          <a:ext cx="6923112" cy="2083296"/>
        </p:xfrm>
        <a:graphic>
          <a:graphicData uri="http://schemas.openxmlformats.org/drawingml/2006/table">
            <a:tbl>
              <a:tblPr/>
              <a:tblGrid>
                <a:gridCol w="6923112"/>
              </a:tblGrid>
              <a:tr h="2083296">
                <a:tc>
                  <a:txBody>
                    <a:bodyPr/>
                    <a:lstStyle/>
                    <a:p>
                      <a:pPr algn="ctr" rtl="1">
                        <a:spcAft>
                          <a:spcPts val="0"/>
                        </a:spcAft>
                      </a:pPr>
                      <a:r>
                        <a:rPr lang="ar-SA" sz="4000" b="1" dirty="0" smtClean="0">
                          <a:solidFill>
                            <a:srgbClr val="365F91"/>
                          </a:solidFill>
                          <a:effectLst/>
                          <a:latin typeface="Cambria"/>
                          <a:ea typeface="Times New Roman"/>
                          <a:cs typeface="Times New Roman"/>
                        </a:rPr>
                        <a:t> الحدُّ من </a:t>
                      </a:r>
                      <a:r>
                        <a:rPr lang="ar-SA" sz="4000" b="1" dirty="0">
                          <a:solidFill>
                            <a:srgbClr val="365F91"/>
                          </a:solidFill>
                          <a:effectLst/>
                          <a:latin typeface="Cambria"/>
                          <a:ea typeface="Times New Roman"/>
                          <a:cs typeface="Times New Roman"/>
                        </a:rPr>
                        <a:t>التنمر</a:t>
                      </a:r>
                      <a:endParaRPr lang="en-US" sz="4000" dirty="0">
                        <a:effectLst/>
                        <a:latin typeface="Calibri"/>
                        <a:ea typeface="Times New Roman"/>
                        <a:cs typeface="Arial"/>
                      </a:endParaRPr>
                    </a:p>
                    <a:p>
                      <a:pPr algn="ctr" rtl="1">
                        <a:spcAft>
                          <a:spcPts val="0"/>
                        </a:spcAft>
                      </a:pPr>
                      <a:r>
                        <a:rPr lang="ar-SA" sz="4000" b="1" dirty="0">
                          <a:solidFill>
                            <a:srgbClr val="365F91"/>
                          </a:solidFill>
                          <a:effectLst/>
                          <a:latin typeface="Cambria"/>
                          <a:ea typeface="Times New Roman"/>
                          <a:cs typeface="Times New Roman"/>
                        </a:rPr>
                        <a:t>بين الطلبة في المدارس</a:t>
                      </a:r>
                      <a:endParaRPr lang="en-US" sz="4000" dirty="0">
                        <a:effectLst/>
                        <a:latin typeface="Calibri"/>
                        <a:ea typeface="Times New Roman"/>
                        <a:cs typeface="Arial"/>
                      </a:endParaRPr>
                    </a:p>
                  </a:txBody>
                  <a:tcPr marL="118745" marR="118745" marT="0" marB="0">
                    <a:lnL>
                      <a:noFill/>
                    </a:lnL>
                    <a:lnR>
                      <a:noFill/>
                    </a:lnR>
                    <a:lnT>
                      <a:noFill/>
                    </a:lnT>
                    <a:lnB>
                      <a:noFill/>
                    </a:lnB>
                  </a:tcPr>
                </a:tc>
              </a:tr>
            </a:tbl>
          </a:graphicData>
        </a:graphic>
      </p:graphicFrame>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569556"/>
            <a:ext cx="10287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5895" y="3159460"/>
            <a:ext cx="3724275" cy="68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a:grpSpLocks noChangeAspect="1"/>
          </p:cNvGrpSpPr>
          <p:nvPr/>
        </p:nvGrpSpPr>
        <p:grpSpPr bwMode="auto">
          <a:xfrm>
            <a:off x="2267744" y="3842556"/>
            <a:ext cx="4464496" cy="2754796"/>
            <a:chOff x="2939" y="1059"/>
            <a:chExt cx="6272" cy="4960"/>
          </a:xfrm>
        </p:grpSpPr>
        <p:pic>
          <p:nvPicPr>
            <p:cNvPr id="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7" y="1059"/>
              <a:ext cx="1124" cy="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3" y="1059"/>
              <a:ext cx="1124" cy="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9" y="1059"/>
              <a:ext cx="1124" cy="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4" y="2211"/>
              <a:ext cx="1272" cy="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6" y="2211"/>
              <a:ext cx="1272" cy="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4" y="3648"/>
              <a:ext cx="1634" cy="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151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barn(inVertical)">
                                      <p:cBhvr>
                                        <p:cTn id="15" dur="500"/>
                                        <p:tgtEl>
                                          <p:spTgt spid="1027"/>
                                        </p:tgtEl>
                                      </p:cBhvr>
                                    </p:animEffect>
                                  </p:childTnLst>
                                </p:cTn>
                              </p:par>
                              <p:par>
                                <p:cTn id="16" presetID="16" presetClass="entr" presetSubtype="21"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barn(inVertical)">
                                      <p:cBhvr>
                                        <p:cTn id="18" dur="500"/>
                                        <p:tgtEl>
                                          <p:spTgt spid="512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barn(inVertical)">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00034" y="0"/>
            <a:ext cx="8229600" cy="1143000"/>
          </a:xfrm>
        </p:spPr>
        <p:txBody>
          <a:bodyPr>
            <a:normAutofit/>
          </a:bodyPr>
          <a:lstStyle/>
          <a:p>
            <a:r>
              <a:rPr lang="ar-SA" sz="2800" b="1" dirty="0" smtClean="0">
                <a:solidFill>
                  <a:srgbClr val="CC0066"/>
                </a:solidFill>
              </a:rPr>
              <a:t>الهدف العام : تطوير </a:t>
            </a:r>
            <a:r>
              <a:rPr lang="ar-SA" sz="2800" b="1" dirty="0">
                <a:solidFill>
                  <a:srgbClr val="CC0066"/>
                </a:solidFill>
              </a:rPr>
              <a:t>معارف ومهارات واتجاهات المرشدين الطلابيين للحدِّ من التنمر بين طلاب وطالبات </a:t>
            </a:r>
            <a:endParaRPr lang="ar-SA" sz="5400" b="1" dirty="0">
              <a:solidFill>
                <a:srgbClr val="CC0066"/>
              </a:solidFill>
            </a:endParaRPr>
          </a:p>
        </p:txBody>
      </p:sp>
      <p:sp>
        <p:nvSpPr>
          <p:cNvPr id="3" name="عنصر نائب للمحتوى 2"/>
          <p:cNvSpPr>
            <a:spLocks noGrp="1"/>
          </p:cNvSpPr>
          <p:nvPr>
            <p:ph idx="1"/>
          </p:nvPr>
        </p:nvSpPr>
        <p:spPr>
          <a:xfrm>
            <a:off x="428596" y="1500174"/>
            <a:ext cx="8472518" cy="4525963"/>
          </a:xfrm>
        </p:spPr>
        <p:txBody>
          <a:bodyPr>
            <a:noAutofit/>
          </a:bodyPr>
          <a:lstStyle/>
          <a:p>
            <a:pPr marL="0" indent="0">
              <a:buNone/>
            </a:pPr>
            <a:r>
              <a:rPr lang="ar-SA" sz="2800" b="1" dirty="0" smtClean="0">
                <a:solidFill>
                  <a:schemeClr val="accent2">
                    <a:lumMod val="75000"/>
                  </a:schemeClr>
                </a:solidFill>
              </a:rPr>
              <a:t>الاهداف التفصيلية </a:t>
            </a:r>
            <a:r>
              <a:rPr lang="ar-SA" sz="2400" b="1" dirty="0" smtClean="0">
                <a:solidFill>
                  <a:schemeClr val="accent2">
                    <a:lumMod val="75000"/>
                  </a:schemeClr>
                </a:solidFill>
              </a:rPr>
              <a:t>:</a:t>
            </a:r>
          </a:p>
          <a:p>
            <a:pPr marL="0" indent="0">
              <a:buNone/>
            </a:pPr>
            <a:r>
              <a:rPr lang="ar-SA" sz="2400" b="1" dirty="0" smtClean="0">
                <a:solidFill>
                  <a:schemeClr val="tx2">
                    <a:lumMod val="75000"/>
                  </a:schemeClr>
                </a:solidFill>
              </a:rPr>
              <a:t>*تعريف </a:t>
            </a:r>
            <a:r>
              <a:rPr lang="ar-SA" sz="2400" b="1" dirty="0">
                <a:solidFill>
                  <a:schemeClr val="tx2">
                    <a:lumMod val="75000"/>
                  </a:schemeClr>
                </a:solidFill>
              </a:rPr>
              <a:t>المتدربين بمفهوم التنمر، والمصطلحات المرتبطة به</a:t>
            </a:r>
            <a:r>
              <a:rPr lang="ar-SA" sz="2400" b="1" dirty="0" smtClean="0">
                <a:solidFill>
                  <a:schemeClr val="tx2">
                    <a:lumMod val="75000"/>
                  </a:schemeClr>
                </a:solidFill>
              </a:rPr>
              <a:t>.</a:t>
            </a:r>
          </a:p>
          <a:p>
            <a:pPr marL="0" indent="0">
              <a:buNone/>
            </a:pPr>
            <a:r>
              <a:rPr lang="ar-SA" sz="2400" b="1" dirty="0">
                <a:solidFill>
                  <a:schemeClr val="tx2">
                    <a:lumMod val="75000"/>
                  </a:schemeClr>
                </a:solidFill>
              </a:rPr>
              <a:t>*</a:t>
            </a:r>
            <a:r>
              <a:rPr lang="ar-SA" sz="2400" b="1" dirty="0" smtClean="0">
                <a:solidFill>
                  <a:schemeClr val="tx2">
                    <a:lumMod val="75000"/>
                  </a:schemeClr>
                </a:solidFill>
              </a:rPr>
              <a:t>ربط </a:t>
            </a:r>
            <a:r>
              <a:rPr lang="ar-SA" sz="2400" b="1" dirty="0">
                <a:solidFill>
                  <a:schemeClr val="tx2">
                    <a:lumMod val="75000"/>
                  </a:schemeClr>
                </a:solidFill>
              </a:rPr>
              <a:t>المتدربين بين جهود الجهات الوطنية الحكومية والأهلية للحدِّ من مشكلة التنمر.</a:t>
            </a:r>
          </a:p>
          <a:p>
            <a:pPr marL="0" indent="0">
              <a:buNone/>
            </a:pPr>
            <a:r>
              <a:rPr lang="ar-SA" sz="2400" b="1" dirty="0">
                <a:solidFill>
                  <a:schemeClr val="tx2">
                    <a:lumMod val="75000"/>
                  </a:schemeClr>
                </a:solidFill>
              </a:rPr>
              <a:t>*</a:t>
            </a:r>
            <a:r>
              <a:rPr lang="ar-SA" sz="2400" b="1" dirty="0" smtClean="0">
                <a:solidFill>
                  <a:schemeClr val="tx2">
                    <a:lumMod val="75000"/>
                  </a:schemeClr>
                </a:solidFill>
              </a:rPr>
              <a:t>تصنيف </a:t>
            </a:r>
            <a:r>
              <a:rPr lang="ar-SA" sz="2400" b="1" dirty="0">
                <a:solidFill>
                  <a:schemeClr val="tx2">
                    <a:lumMod val="75000"/>
                  </a:schemeClr>
                </a:solidFill>
              </a:rPr>
              <a:t>المتدربين لأنواع التنمر. </a:t>
            </a:r>
          </a:p>
          <a:p>
            <a:pPr marL="0" indent="0">
              <a:buNone/>
            </a:pPr>
            <a:r>
              <a:rPr lang="ar-SA" sz="2400" b="1" dirty="0">
                <a:solidFill>
                  <a:schemeClr val="tx2">
                    <a:lumMod val="75000"/>
                  </a:schemeClr>
                </a:solidFill>
              </a:rPr>
              <a:t>*</a:t>
            </a:r>
            <a:r>
              <a:rPr lang="ar-SA" sz="2400" b="1" dirty="0" smtClean="0">
                <a:solidFill>
                  <a:schemeClr val="tx2">
                    <a:lumMod val="75000"/>
                  </a:schemeClr>
                </a:solidFill>
              </a:rPr>
              <a:t>تطبيق </a:t>
            </a:r>
            <a:r>
              <a:rPr lang="ar-SA" sz="2400" b="1" dirty="0">
                <a:solidFill>
                  <a:schemeClr val="tx2">
                    <a:lumMod val="75000"/>
                  </a:schemeClr>
                </a:solidFill>
              </a:rPr>
              <a:t>المتدربين خارطة انتشار التنمر حسب المرحلة الدراسية، والجنس، والنوع.</a:t>
            </a:r>
          </a:p>
          <a:p>
            <a:pPr marL="0" indent="0">
              <a:buNone/>
            </a:pPr>
            <a:r>
              <a:rPr lang="ar-SA" sz="2400" b="1" dirty="0">
                <a:solidFill>
                  <a:schemeClr val="tx2">
                    <a:lumMod val="75000"/>
                  </a:schemeClr>
                </a:solidFill>
              </a:rPr>
              <a:t>*</a:t>
            </a:r>
            <a:r>
              <a:rPr lang="ar-SA" sz="2400" b="1" dirty="0" smtClean="0">
                <a:solidFill>
                  <a:schemeClr val="tx2">
                    <a:lumMod val="75000"/>
                  </a:schemeClr>
                </a:solidFill>
              </a:rPr>
              <a:t>تعريف </a:t>
            </a:r>
            <a:r>
              <a:rPr lang="ar-SA" sz="2400" b="1" dirty="0">
                <a:solidFill>
                  <a:schemeClr val="tx2">
                    <a:lumMod val="75000"/>
                  </a:schemeClr>
                </a:solidFill>
              </a:rPr>
              <a:t>المتدربين أبرز البرامج العالمية للحدِّ من التنمر. </a:t>
            </a:r>
          </a:p>
          <a:p>
            <a:pPr marL="0" indent="0">
              <a:buNone/>
            </a:pPr>
            <a:r>
              <a:rPr lang="ar-SA" sz="2400" b="1" dirty="0">
                <a:solidFill>
                  <a:schemeClr val="tx2">
                    <a:lumMod val="75000"/>
                  </a:schemeClr>
                </a:solidFill>
              </a:rPr>
              <a:t>*</a:t>
            </a:r>
            <a:r>
              <a:rPr lang="ar-SA" sz="2400" b="1" dirty="0" smtClean="0">
                <a:solidFill>
                  <a:schemeClr val="tx2">
                    <a:lumMod val="75000"/>
                  </a:schemeClr>
                </a:solidFill>
              </a:rPr>
              <a:t>تصنيف </a:t>
            </a:r>
            <a:r>
              <a:rPr lang="ar-SA" sz="2400" b="1" dirty="0">
                <a:solidFill>
                  <a:schemeClr val="tx2">
                    <a:lumMod val="75000"/>
                  </a:schemeClr>
                </a:solidFill>
              </a:rPr>
              <a:t>المتدربين البيئة المدرسية الآمنة. </a:t>
            </a:r>
          </a:p>
          <a:p>
            <a:pPr marL="0" indent="0">
              <a:buNone/>
            </a:pPr>
            <a:r>
              <a:rPr lang="ar-SA" sz="2400" b="1" dirty="0">
                <a:solidFill>
                  <a:schemeClr val="tx2">
                    <a:lumMod val="75000"/>
                  </a:schemeClr>
                </a:solidFill>
              </a:rPr>
              <a:t>*</a:t>
            </a:r>
            <a:r>
              <a:rPr lang="ar-SA" sz="2400" b="1" dirty="0" smtClean="0">
                <a:solidFill>
                  <a:schemeClr val="tx2">
                    <a:lumMod val="75000"/>
                  </a:schemeClr>
                </a:solidFill>
              </a:rPr>
              <a:t>تحديد </a:t>
            </a:r>
            <a:r>
              <a:rPr lang="ar-SA" sz="2400" b="1" dirty="0">
                <a:solidFill>
                  <a:schemeClr val="tx2">
                    <a:lumMod val="75000"/>
                  </a:schemeClr>
                </a:solidFill>
              </a:rPr>
              <a:t>المتدربين سمات البيئة المناهضة للتنمر. </a:t>
            </a:r>
          </a:p>
          <a:p>
            <a:pPr marL="0" indent="0">
              <a:buNone/>
            </a:pPr>
            <a:r>
              <a:rPr lang="ar-SA" sz="2400" b="1" dirty="0">
                <a:solidFill>
                  <a:schemeClr val="tx2">
                    <a:lumMod val="75000"/>
                  </a:schemeClr>
                </a:solidFill>
              </a:rPr>
              <a:t>*</a:t>
            </a:r>
            <a:r>
              <a:rPr lang="ar-SA" sz="2400" b="1" dirty="0" smtClean="0">
                <a:solidFill>
                  <a:schemeClr val="tx2">
                    <a:lumMod val="75000"/>
                  </a:schemeClr>
                </a:solidFill>
              </a:rPr>
              <a:t>تزويد </a:t>
            </a:r>
            <a:r>
              <a:rPr lang="ar-SA" sz="2400" b="1" dirty="0">
                <a:solidFill>
                  <a:schemeClr val="tx2">
                    <a:lumMod val="75000"/>
                  </a:schemeClr>
                </a:solidFill>
              </a:rPr>
              <a:t>المتدربين بسمات الطلاب والطالبات الأولى بالرعاية. </a:t>
            </a:r>
          </a:p>
          <a:p>
            <a:pPr marL="0" indent="0">
              <a:buNone/>
            </a:pPr>
            <a:r>
              <a:rPr lang="ar-SA" sz="2400" b="1" dirty="0">
                <a:solidFill>
                  <a:schemeClr val="tx2">
                    <a:lumMod val="75000"/>
                  </a:schemeClr>
                </a:solidFill>
              </a:rPr>
              <a:t>*</a:t>
            </a:r>
            <a:r>
              <a:rPr lang="ar-SA" sz="2400" b="1" dirty="0" smtClean="0">
                <a:solidFill>
                  <a:schemeClr val="tx2">
                    <a:lumMod val="75000"/>
                  </a:schemeClr>
                </a:solidFill>
              </a:rPr>
              <a:t>تعريف </a:t>
            </a:r>
            <a:r>
              <a:rPr lang="ar-SA" sz="2400" b="1" dirty="0">
                <a:solidFill>
                  <a:schemeClr val="tx2">
                    <a:lumMod val="75000"/>
                  </a:schemeClr>
                </a:solidFill>
              </a:rPr>
              <a:t>المتدربين على سيناريو حل الصراع. </a:t>
            </a:r>
          </a:p>
          <a:p>
            <a:pPr marL="0" indent="0">
              <a:buNone/>
            </a:pPr>
            <a:r>
              <a:rPr lang="ar-SA" sz="2400" b="1" dirty="0">
                <a:solidFill>
                  <a:schemeClr val="tx2">
                    <a:lumMod val="75000"/>
                  </a:schemeClr>
                </a:solidFill>
              </a:rPr>
              <a:t>*</a:t>
            </a:r>
            <a:r>
              <a:rPr lang="ar-SA" sz="2400" b="1" dirty="0" smtClean="0">
                <a:solidFill>
                  <a:schemeClr val="tx2">
                    <a:lumMod val="75000"/>
                  </a:schemeClr>
                </a:solidFill>
              </a:rPr>
              <a:t>تطبيق </a:t>
            </a:r>
            <a:r>
              <a:rPr lang="ar-SA" sz="2400" b="1" dirty="0">
                <a:solidFill>
                  <a:schemeClr val="tx2">
                    <a:lumMod val="75000"/>
                  </a:schemeClr>
                </a:solidFill>
              </a:rPr>
              <a:t>المتدربين مهارات مواجهة المتنمرين. </a:t>
            </a:r>
            <a:r>
              <a:rPr lang="ar-SA" sz="2400" b="1" dirty="0" smtClean="0">
                <a:solidFill>
                  <a:schemeClr val="tx2">
                    <a:lumMod val="75000"/>
                  </a:schemeClr>
                </a:solidFill>
              </a:rPr>
              <a:t>والافكار اللاعقلانية</a:t>
            </a:r>
            <a:endParaRPr lang="ar-SA" sz="2400" b="1" dirty="0">
              <a:solidFill>
                <a:schemeClr val="tx2">
                  <a:lumMod val="75000"/>
                </a:schemeClr>
              </a:solidFill>
            </a:endParaRPr>
          </a:p>
        </p:txBody>
      </p:sp>
      <p:pic>
        <p:nvPicPr>
          <p:cNvPr id="6" name="صورة 5" descr="images (43).jpg"/>
          <p:cNvPicPr>
            <a:picLocks noChangeAspect="1"/>
          </p:cNvPicPr>
          <p:nvPr/>
        </p:nvPicPr>
        <p:blipFill>
          <a:blip r:embed="rId2"/>
          <a:stretch>
            <a:fillRect/>
          </a:stretch>
        </p:blipFill>
        <p:spPr>
          <a:xfrm>
            <a:off x="428596" y="642918"/>
            <a:ext cx="1714512" cy="1714512"/>
          </a:xfrm>
          <a:prstGeom prst="rect">
            <a:avLst/>
          </a:prstGeom>
        </p:spPr>
      </p:pic>
    </p:spTree>
    <p:extLst>
      <p:ext uri="{BB962C8B-B14F-4D97-AF65-F5344CB8AC3E}">
        <p14:creationId xmlns:p14="http://schemas.microsoft.com/office/powerpoint/2010/main" val="1492186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6215743" y="-304800"/>
            <a:ext cx="2547257" cy="2947982"/>
          </a:xfrm>
          <a:prstGeom prst="ellipse">
            <a:avLst/>
          </a:prstGeom>
          <a:gradFill>
            <a:gsLst>
              <a:gs pos="0">
                <a:srgbClr val="30F050"/>
              </a:gs>
              <a:gs pos="100000">
                <a:srgbClr val="01AF01"/>
              </a:gs>
            </a:gsLst>
            <a:lin ang="2700000" scaled="1"/>
          </a:gradFill>
          <a:ln w="76200">
            <a:noFill/>
          </a:ln>
          <a:effectLst>
            <a:glow rad="139700">
              <a:schemeClr val="bg1">
                <a:lumMod val="65000"/>
                <a:alpha val="40000"/>
              </a:schemeClr>
            </a:glow>
            <a:outerShdw blurRad="266700" dist="342900" dir="5400000" rotWithShape="0">
              <a:prstClr val="black">
                <a:alpha val="15000"/>
              </a:prstClr>
            </a:outerShdw>
          </a:effectLst>
          <a:scene3d>
            <a:camera prst="perspectiveRelaxed" fov="1800000">
              <a:rot lat="17373601" lon="0" rev="0"/>
            </a:camera>
            <a:lightRig rig="balanced" dir="t"/>
          </a:scene3d>
          <a:sp3d extrusionH="317500" prstMaterial="clear">
            <a:bevelT prst="convex"/>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itchFamily="34" charset="0"/>
            </a:endParaRPr>
          </a:p>
        </p:txBody>
      </p:sp>
      <p:grpSp>
        <p:nvGrpSpPr>
          <p:cNvPr id="2" name="Group 62"/>
          <p:cNvGrpSpPr/>
          <p:nvPr/>
        </p:nvGrpSpPr>
        <p:grpSpPr>
          <a:xfrm>
            <a:off x="642910" y="5170038"/>
            <a:ext cx="2793873" cy="1687962"/>
            <a:chOff x="-1248469" y="4976805"/>
            <a:chExt cx="3673964" cy="1993650"/>
          </a:xfrm>
        </p:grpSpPr>
        <p:pic>
          <p:nvPicPr>
            <p:cNvPr id="5" name="Picture 4" descr="Right foot.png"/>
            <p:cNvPicPr>
              <a:picLocks noChangeAspect="1"/>
            </p:cNvPicPr>
            <p:nvPr/>
          </p:nvPicPr>
          <p:blipFill>
            <a:blip r:embed="rId3" cstate="print"/>
            <a:stretch>
              <a:fillRect/>
            </a:stretch>
          </p:blipFill>
          <p:spPr>
            <a:xfrm>
              <a:off x="888987" y="4976805"/>
              <a:ext cx="1536507" cy="1993650"/>
            </a:xfrm>
            <a:prstGeom prst="rect">
              <a:avLst/>
            </a:prstGeom>
          </p:spPr>
        </p:pic>
        <p:grpSp>
          <p:nvGrpSpPr>
            <p:cNvPr id="3" name="Group 35"/>
            <p:cNvGrpSpPr/>
            <p:nvPr/>
          </p:nvGrpSpPr>
          <p:grpSpPr>
            <a:xfrm>
              <a:off x="-1248469" y="5806341"/>
              <a:ext cx="3673964" cy="953012"/>
              <a:chOff x="-1248469" y="5653941"/>
              <a:chExt cx="3673964" cy="953012"/>
            </a:xfrm>
          </p:grpSpPr>
          <p:sp>
            <p:nvSpPr>
              <p:cNvPr id="32" name="TextBox 31"/>
              <p:cNvSpPr txBox="1"/>
              <p:nvPr/>
            </p:nvSpPr>
            <p:spPr>
              <a:xfrm>
                <a:off x="-1248469" y="6061681"/>
                <a:ext cx="3673964" cy="545272"/>
              </a:xfrm>
              <a:prstGeom prst="rect">
                <a:avLst/>
              </a:prstGeom>
              <a:noFill/>
            </p:spPr>
            <p:txBody>
              <a:bodyPr wrap="square" rtlCol="0">
                <a:spAutoFit/>
              </a:bodyPr>
              <a:lstStyle/>
              <a:p>
                <a:pPr algn="ctr"/>
                <a:endParaRPr lang="en-US" sz="2400" b="1" dirty="0">
                  <a:latin typeface="Calibri" pitchFamily="34" charset="0"/>
                </a:endParaRPr>
              </a:p>
            </p:txBody>
          </p:sp>
          <p:grpSp>
            <p:nvGrpSpPr>
              <p:cNvPr id="9" name="Group 34"/>
              <p:cNvGrpSpPr/>
              <p:nvPr/>
            </p:nvGrpSpPr>
            <p:grpSpPr>
              <a:xfrm>
                <a:off x="1942261" y="5653941"/>
                <a:ext cx="304800" cy="304800"/>
                <a:chOff x="8114461" y="4206141"/>
                <a:chExt cx="304800" cy="304800"/>
              </a:xfrm>
            </p:grpSpPr>
            <p:sp>
              <p:nvSpPr>
                <p:cNvPr id="33" name="Oval 32"/>
                <p:cNvSpPr/>
                <p:nvPr/>
              </p:nvSpPr>
              <p:spPr>
                <a:xfrm>
                  <a:off x="8114461" y="4206141"/>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itchFamily="34" charset="0"/>
                  </a:endParaRPr>
                </a:p>
              </p:txBody>
            </p:sp>
            <p:sp>
              <p:nvSpPr>
                <p:cNvPr id="34" name="Oval 33"/>
                <p:cNvSpPr/>
                <p:nvPr/>
              </p:nvSpPr>
              <p:spPr>
                <a:xfrm>
                  <a:off x="8190662" y="4266609"/>
                  <a:ext cx="152400" cy="15240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itchFamily="34" charset="0"/>
                  </a:endParaRPr>
                </a:p>
              </p:txBody>
            </p:sp>
          </p:grpSp>
        </p:grpSp>
      </p:grpSp>
      <p:grpSp>
        <p:nvGrpSpPr>
          <p:cNvPr id="10" name="Group 64"/>
          <p:cNvGrpSpPr/>
          <p:nvPr/>
        </p:nvGrpSpPr>
        <p:grpSpPr>
          <a:xfrm>
            <a:off x="3786182" y="3929066"/>
            <a:ext cx="2655769" cy="1627691"/>
            <a:chOff x="3242793" y="3498974"/>
            <a:chExt cx="2945483" cy="1993651"/>
          </a:xfrm>
        </p:grpSpPr>
        <p:pic>
          <p:nvPicPr>
            <p:cNvPr id="6" name="Picture 5" descr="Right foot.png"/>
            <p:cNvPicPr>
              <a:picLocks noChangeAspect="1"/>
            </p:cNvPicPr>
            <p:nvPr/>
          </p:nvPicPr>
          <p:blipFill>
            <a:blip r:embed="rId3" cstate="print"/>
            <a:stretch>
              <a:fillRect/>
            </a:stretch>
          </p:blipFill>
          <p:spPr>
            <a:xfrm>
              <a:off x="3242793" y="3498974"/>
              <a:ext cx="1536508" cy="1993651"/>
            </a:xfrm>
            <a:prstGeom prst="rect">
              <a:avLst/>
            </a:prstGeom>
          </p:spPr>
        </p:pic>
        <p:grpSp>
          <p:nvGrpSpPr>
            <p:cNvPr id="12" name="Group 36"/>
            <p:cNvGrpSpPr/>
            <p:nvPr/>
          </p:nvGrpSpPr>
          <p:grpSpPr>
            <a:xfrm>
              <a:off x="3282297" y="4190999"/>
              <a:ext cx="2905979" cy="804244"/>
              <a:chOff x="996297" y="5562599"/>
              <a:chExt cx="2905979" cy="804244"/>
            </a:xfrm>
          </p:grpSpPr>
          <p:sp>
            <p:nvSpPr>
              <p:cNvPr id="38" name="TextBox 37"/>
              <p:cNvSpPr txBox="1"/>
              <p:nvPr/>
            </p:nvSpPr>
            <p:spPr>
              <a:xfrm>
                <a:off x="996297" y="5801380"/>
                <a:ext cx="2905979" cy="565463"/>
              </a:xfrm>
              <a:prstGeom prst="rect">
                <a:avLst/>
              </a:prstGeom>
              <a:noFill/>
            </p:spPr>
            <p:txBody>
              <a:bodyPr wrap="square" rtlCol="0">
                <a:spAutoFit/>
              </a:bodyPr>
              <a:lstStyle/>
              <a:p>
                <a:pPr algn="ctr"/>
                <a:endParaRPr lang="en-US" sz="2400" b="1" dirty="0">
                  <a:latin typeface="Calibri" pitchFamily="34" charset="0"/>
                </a:endParaRPr>
              </a:p>
            </p:txBody>
          </p:sp>
          <p:grpSp>
            <p:nvGrpSpPr>
              <p:cNvPr id="13" name="Group 38"/>
              <p:cNvGrpSpPr/>
              <p:nvPr/>
            </p:nvGrpSpPr>
            <p:grpSpPr>
              <a:xfrm>
                <a:off x="1962808" y="5562599"/>
                <a:ext cx="304800" cy="304800"/>
                <a:chOff x="8135008" y="4114799"/>
                <a:chExt cx="304800" cy="304800"/>
              </a:xfrm>
            </p:grpSpPr>
            <p:sp>
              <p:nvSpPr>
                <p:cNvPr id="40" name="Oval 39"/>
                <p:cNvSpPr/>
                <p:nvPr/>
              </p:nvSpPr>
              <p:spPr>
                <a:xfrm>
                  <a:off x="8135008" y="4114799"/>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itchFamily="34" charset="0"/>
                  </a:endParaRPr>
                </a:p>
              </p:txBody>
            </p:sp>
            <p:sp>
              <p:nvSpPr>
                <p:cNvPr id="41" name="Oval 40"/>
                <p:cNvSpPr/>
                <p:nvPr/>
              </p:nvSpPr>
              <p:spPr>
                <a:xfrm>
                  <a:off x="8211208" y="4192925"/>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itchFamily="34" charset="0"/>
                  </a:endParaRPr>
                </a:p>
              </p:txBody>
            </p:sp>
          </p:grpSp>
        </p:grpSp>
      </p:grpSp>
      <p:grpSp>
        <p:nvGrpSpPr>
          <p:cNvPr id="14" name="Group 66"/>
          <p:cNvGrpSpPr/>
          <p:nvPr/>
        </p:nvGrpSpPr>
        <p:grpSpPr>
          <a:xfrm>
            <a:off x="5500694" y="2500306"/>
            <a:ext cx="2950253" cy="1889151"/>
            <a:chOff x="5334000" y="1981200"/>
            <a:chExt cx="2950253" cy="1993651"/>
          </a:xfrm>
        </p:grpSpPr>
        <p:pic>
          <p:nvPicPr>
            <p:cNvPr id="7" name="Picture 6" descr="Right foot.png"/>
            <p:cNvPicPr>
              <a:picLocks noChangeAspect="1"/>
            </p:cNvPicPr>
            <p:nvPr/>
          </p:nvPicPr>
          <p:blipFill>
            <a:blip r:embed="rId3" cstate="print"/>
            <a:stretch>
              <a:fillRect/>
            </a:stretch>
          </p:blipFill>
          <p:spPr>
            <a:xfrm>
              <a:off x="5334000" y="1981200"/>
              <a:ext cx="1536508" cy="1993651"/>
            </a:xfrm>
            <a:prstGeom prst="rect">
              <a:avLst/>
            </a:prstGeom>
          </p:spPr>
        </p:pic>
        <p:grpSp>
          <p:nvGrpSpPr>
            <p:cNvPr id="15" name="Group 41"/>
            <p:cNvGrpSpPr/>
            <p:nvPr/>
          </p:nvGrpSpPr>
          <p:grpSpPr>
            <a:xfrm>
              <a:off x="5982314" y="2733020"/>
              <a:ext cx="2301939" cy="563402"/>
              <a:chOff x="1410314" y="5867400"/>
              <a:chExt cx="2301939" cy="563402"/>
            </a:xfrm>
          </p:grpSpPr>
          <p:sp>
            <p:nvSpPr>
              <p:cNvPr id="43" name="TextBox 42"/>
              <p:cNvSpPr txBox="1"/>
              <p:nvPr/>
            </p:nvSpPr>
            <p:spPr>
              <a:xfrm>
                <a:off x="1410314" y="5943600"/>
                <a:ext cx="2301939" cy="487202"/>
              </a:xfrm>
              <a:prstGeom prst="rect">
                <a:avLst/>
              </a:prstGeom>
              <a:noFill/>
            </p:spPr>
            <p:txBody>
              <a:bodyPr wrap="square" rtlCol="0">
                <a:spAutoFit/>
              </a:bodyPr>
              <a:lstStyle/>
              <a:p>
                <a:pPr algn="ctr"/>
                <a:endParaRPr lang="en-US" sz="2400" b="1" dirty="0">
                  <a:latin typeface="Calibri" pitchFamily="34" charset="0"/>
                </a:endParaRPr>
              </a:p>
            </p:txBody>
          </p:sp>
          <p:grpSp>
            <p:nvGrpSpPr>
              <p:cNvPr id="16" name="Group 43"/>
              <p:cNvGrpSpPr/>
              <p:nvPr/>
            </p:nvGrpSpPr>
            <p:grpSpPr>
              <a:xfrm>
                <a:off x="1828800" y="5867400"/>
                <a:ext cx="304800" cy="304800"/>
                <a:chOff x="8001000" y="4419600"/>
                <a:chExt cx="304800" cy="304800"/>
              </a:xfrm>
            </p:grpSpPr>
            <p:sp>
              <p:nvSpPr>
                <p:cNvPr id="45" name="Oval 44"/>
                <p:cNvSpPr/>
                <p:nvPr/>
              </p:nvSpPr>
              <p:spPr>
                <a:xfrm>
                  <a:off x="8001000" y="4419600"/>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itchFamily="34" charset="0"/>
                  </a:endParaRPr>
                </a:p>
              </p:txBody>
            </p:sp>
            <p:sp>
              <p:nvSpPr>
                <p:cNvPr id="46" name="Oval 45"/>
                <p:cNvSpPr/>
                <p:nvPr/>
              </p:nvSpPr>
              <p:spPr>
                <a:xfrm>
                  <a:off x="8077200" y="44958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itchFamily="34" charset="0"/>
                  </a:endParaRPr>
                </a:p>
              </p:txBody>
            </p:sp>
          </p:grpSp>
        </p:grpSp>
      </p:grpSp>
      <p:grpSp>
        <p:nvGrpSpPr>
          <p:cNvPr id="17" name="Group 65"/>
          <p:cNvGrpSpPr/>
          <p:nvPr/>
        </p:nvGrpSpPr>
        <p:grpSpPr>
          <a:xfrm>
            <a:off x="642910" y="1714488"/>
            <a:ext cx="4589900" cy="1516707"/>
            <a:chOff x="-880737" y="1582696"/>
            <a:chExt cx="6040160" cy="1876925"/>
          </a:xfrm>
        </p:grpSpPr>
        <p:pic>
          <p:nvPicPr>
            <p:cNvPr id="8" name="Picture 7" descr="Left foot.png"/>
            <p:cNvPicPr>
              <a:picLocks noChangeAspect="1"/>
            </p:cNvPicPr>
            <p:nvPr/>
          </p:nvPicPr>
          <p:blipFill>
            <a:blip r:embed="rId4" cstate="print"/>
            <a:stretch>
              <a:fillRect/>
            </a:stretch>
          </p:blipFill>
          <p:spPr>
            <a:xfrm rot="504674">
              <a:off x="3394344" y="1719938"/>
              <a:ext cx="1765079" cy="1739683"/>
            </a:xfrm>
            <a:prstGeom prst="rect">
              <a:avLst/>
            </a:prstGeom>
          </p:spPr>
        </p:pic>
        <p:grpSp>
          <p:nvGrpSpPr>
            <p:cNvPr id="18" name="Group 56"/>
            <p:cNvGrpSpPr/>
            <p:nvPr/>
          </p:nvGrpSpPr>
          <p:grpSpPr>
            <a:xfrm>
              <a:off x="-880737" y="1582696"/>
              <a:ext cx="4874073" cy="1084304"/>
              <a:chOff x="-759273" y="1582696"/>
              <a:chExt cx="4874073" cy="1084304"/>
            </a:xfrm>
          </p:grpSpPr>
          <p:sp>
            <p:nvSpPr>
              <p:cNvPr id="53" name="TextBox 52"/>
              <p:cNvSpPr txBox="1"/>
              <p:nvPr/>
            </p:nvSpPr>
            <p:spPr>
              <a:xfrm>
                <a:off x="-759273" y="1582696"/>
                <a:ext cx="4436737" cy="571310"/>
              </a:xfrm>
              <a:prstGeom prst="rect">
                <a:avLst/>
              </a:prstGeom>
              <a:noFill/>
            </p:spPr>
            <p:txBody>
              <a:bodyPr wrap="square" rtlCol="0">
                <a:spAutoFit/>
              </a:bodyPr>
              <a:lstStyle/>
              <a:p>
                <a:pPr algn="ctr"/>
                <a:endParaRPr lang="en-US" sz="2400" b="1" dirty="0">
                  <a:latin typeface="Calibri" pitchFamily="34" charset="0"/>
                </a:endParaRPr>
              </a:p>
            </p:txBody>
          </p:sp>
          <p:grpSp>
            <p:nvGrpSpPr>
              <p:cNvPr id="19" name="Group 53"/>
              <p:cNvGrpSpPr/>
              <p:nvPr/>
            </p:nvGrpSpPr>
            <p:grpSpPr>
              <a:xfrm>
                <a:off x="3810000" y="2362200"/>
                <a:ext cx="304800" cy="304800"/>
                <a:chOff x="8001000" y="4419600"/>
                <a:chExt cx="304800" cy="304800"/>
              </a:xfrm>
            </p:grpSpPr>
            <p:sp>
              <p:nvSpPr>
                <p:cNvPr id="55" name="Oval 54"/>
                <p:cNvSpPr/>
                <p:nvPr/>
              </p:nvSpPr>
              <p:spPr>
                <a:xfrm>
                  <a:off x="8001000" y="4419600"/>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itchFamily="34" charset="0"/>
                  </a:endParaRPr>
                </a:p>
              </p:txBody>
            </p:sp>
            <p:sp>
              <p:nvSpPr>
                <p:cNvPr id="56" name="Oval 55"/>
                <p:cNvSpPr/>
                <p:nvPr/>
              </p:nvSpPr>
              <p:spPr>
                <a:xfrm>
                  <a:off x="8077200" y="44958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itchFamily="34" charset="0"/>
                  </a:endParaRPr>
                </a:p>
              </p:txBody>
            </p:sp>
          </p:grpSp>
        </p:grpSp>
      </p:grpSp>
      <p:grpSp>
        <p:nvGrpSpPr>
          <p:cNvPr id="20" name="Group 63"/>
          <p:cNvGrpSpPr/>
          <p:nvPr/>
        </p:nvGrpSpPr>
        <p:grpSpPr>
          <a:xfrm>
            <a:off x="0" y="3143248"/>
            <a:ext cx="3007596" cy="1375993"/>
            <a:chOff x="-2310605" y="3322178"/>
            <a:chExt cx="5260229" cy="1739683"/>
          </a:xfrm>
        </p:grpSpPr>
        <p:pic>
          <p:nvPicPr>
            <p:cNvPr id="4" name="Picture 3" descr="Left foot.png"/>
            <p:cNvPicPr>
              <a:picLocks noChangeAspect="1"/>
            </p:cNvPicPr>
            <p:nvPr/>
          </p:nvPicPr>
          <p:blipFill>
            <a:blip r:embed="rId4" cstate="print"/>
            <a:stretch>
              <a:fillRect/>
            </a:stretch>
          </p:blipFill>
          <p:spPr>
            <a:xfrm rot="504674">
              <a:off x="1184545" y="3322178"/>
              <a:ext cx="1765079" cy="1739683"/>
            </a:xfrm>
            <a:prstGeom prst="rect">
              <a:avLst/>
            </a:prstGeom>
          </p:spPr>
        </p:pic>
        <p:grpSp>
          <p:nvGrpSpPr>
            <p:cNvPr id="21" name="Group 57"/>
            <p:cNvGrpSpPr/>
            <p:nvPr/>
          </p:nvGrpSpPr>
          <p:grpSpPr>
            <a:xfrm>
              <a:off x="-2310605" y="3386343"/>
              <a:ext cx="4094141" cy="880857"/>
              <a:chOff x="20659" y="1786143"/>
              <a:chExt cx="4094141" cy="880857"/>
            </a:xfrm>
          </p:grpSpPr>
          <p:sp>
            <p:nvSpPr>
              <p:cNvPr id="59" name="TextBox 58"/>
              <p:cNvSpPr txBox="1"/>
              <p:nvPr/>
            </p:nvSpPr>
            <p:spPr>
              <a:xfrm>
                <a:off x="20659" y="1786143"/>
                <a:ext cx="3813753" cy="583688"/>
              </a:xfrm>
              <a:prstGeom prst="rect">
                <a:avLst/>
              </a:prstGeom>
              <a:noFill/>
            </p:spPr>
            <p:txBody>
              <a:bodyPr wrap="square" rtlCol="0">
                <a:spAutoFit/>
              </a:bodyPr>
              <a:lstStyle/>
              <a:p>
                <a:pPr algn="ctr"/>
                <a:endParaRPr lang="en-US" sz="2400" b="1" dirty="0">
                  <a:latin typeface="Calibri" pitchFamily="34" charset="0"/>
                </a:endParaRPr>
              </a:p>
            </p:txBody>
          </p:sp>
          <p:grpSp>
            <p:nvGrpSpPr>
              <p:cNvPr id="22" name="Group 59"/>
              <p:cNvGrpSpPr/>
              <p:nvPr/>
            </p:nvGrpSpPr>
            <p:grpSpPr>
              <a:xfrm>
                <a:off x="3810000" y="2362200"/>
                <a:ext cx="304800" cy="304800"/>
                <a:chOff x="8001000" y="4419600"/>
                <a:chExt cx="304800" cy="304800"/>
              </a:xfrm>
            </p:grpSpPr>
            <p:sp>
              <p:nvSpPr>
                <p:cNvPr id="61" name="Oval 60"/>
                <p:cNvSpPr/>
                <p:nvPr/>
              </p:nvSpPr>
              <p:spPr>
                <a:xfrm>
                  <a:off x="8001000" y="4419600"/>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itchFamily="34" charset="0"/>
                  </a:endParaRPr>
                </a:p>
              </p:txBody>
            </p:sp>
            <p:sp>
              <p:nvSpPr>
                <p:cNvPr id="62" name="Oval 61"/>
                <p:cNvSpPr/>
                <p:nvPr/>
              </p:nvSpPr>
              <p:spPr>
                <a:xfrm>
                  <a:off x="8077200" y="44958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itchFamily="34" charset="0"/>
                  </a:endParaRPr>
                </a:p>
              </p:txBody>
            </p:sp>
          </p:grpSp>
        </p:grpSp>
      </p:grpSp>
      <p:sp>
        <p:nvSpPr>
          <p:cNvPr id="39" name="مربع نص 38"/>
          <p:cNvSpPr txBox="1"/>
          <p:nvPr/>
        </p:nvSpPr>
        <p:spPr>
          <a:xfrm>
            <a:off x="-642974" y="500042"/>
            <a:ext cx="4500594" cy="923330"/>
          </a:xfrm>
          <a:prstGeom prst="rect">
            <a:avLst/>
          </a:prstGeom>
          <a:noFill/>
        </p:spPr>
        <p:txBody>
          <a:bodyPr wrap="square" rtlCol="1">
            <a:spAutoFit/>
          </a:bodyPr>
          <a:lstStyle/>
          <a:p>
            <a:r>
              <a:rPr lang="ar-SA"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الوحدة الأولى</a:t>
            </a:r>
            <a:endParaRPr lang="ar-SA"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2" name="Picture 2" descr="F:\Orange\التعلم النشط\صور التعلم النشط\cat2_6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46" y="500042"/>
            <a:ext cx="3000396" cy="1715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058" y="2714620"/>
            <a:ext cx="2962275"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24744"/>
            <a:ext cx="1798637"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4" y="642918"/>
            <a:ext cx="4041781"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48" y="4200524"/>
            <a:ext cx="3286148" cy="230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65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heel(1)">
                                      <p:cBhvr>
                                        <p:cTn id="7" dur="20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randombar(horizontal)">
                                      <p:cBhvr>
                                        <p:cTn id="18" dur="500"/>
                                        <p:tgtEl>
                                          <p:spTgt spid="1027"/>
                                        </p:tgtEl>
                                      </p:cBhvr>
                                    </p:animEffect>
                                  </p:childTnLst>
                                </p:cTn>
                              </p:par>
                              <p:par>
                                <p:cTn id="19" presetID="6"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circle(in)">
                                      <p:cBhvr>
                                        <p:cTn id="2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311133" y="1516268"/>
            <a:ext cx="8352928" cy="3970318"/>
          </a:xfrm>
          <a:prstGeom prst="rect">
            <a:avLst/>
          </a:prstGeom>
        </p:spPr>
        <p:txBody>
          <a:bodyPr wrap="square">
            <a:spAutoFit/>
          </a:bodyPr>
          <a:lstStyle/>
          <a:p>
            <a:r>
              <a:rPr lang="ar-SA" sz="2800" b="1" dirty="0">
                <a:latin typeface="Traditional Arabic" panose="02020603050405020304" pitchFamily="18" charset="-78"/>
                <a:cs typeface="Traditional Arabic" panose="02020603050405020304" pitchFamily="18" charset="-78"/>
              </a:rPr>
              <a:t>يتوقع من المتدرب في نهاية الجلسة التدريبية أن</a:t>
            </a:r>
            <a:r>
              <a:rPr lang="ar-SA" sz="2800" b="1" dirty="0" smtClean="0">
                <a:latin typeface="Traditional Arabic" panose="02020603050405020304" pitchFamily="18" charset="-78"/>
                <a:cs typeface="Traditional Arabic" panose="02020603050405020304" pitchFamily="18" charset="-78"/>
              </a:rPr>
              <a:t>:</a:t>
            </a:r>
          </a:p>
          <a:p>
            <a:endParaRPr lang="ar-SA" sz="2800" b="1" dirty="0">
              <a:latin typeface="Traditional Arabic" panose="02020603050405020304" pitchFamily="18" charset="-78"/>
              <a:cs typeface="Traditional Arabic" panose="02020603050405020304" pitchFamily="18" charset="-78"/>
            </a:endParaRPr>
          </a:p>
          <a:p>
            <a:r>
              <a:rPr lang="ar-SA" sz="2800" b="1" dirty="0">
                <a:latin typeface="Traditional Arabic" panose="02020603050405020304" pitchFamily="18" charset="-78"/>
                <a:cs typeface="Traditional Arabic" panose="02020603050405020304" pitchFamily="18" charset="-78"/>
              </a:rPr>
              <a:t>- يستنتج المتدرب مفهوم التنمر </a:t>
            </a:r>
            <a:r>
              <a:rPr lang="ar-SA" sz="2800" b="1" dirty="0" smtClean="0">
                <a:latin typeface="Traditional Arabic" panose="02020603050405020304" pitchFamily="18" charset="-78"/>
                <a:cs typeface="Traditional Arabic" panose="02020603050405020304" pitchFamily="18" charset="-78"/>
              </a:rPr>
              <a:t>ومحدداته والمصطلحات </a:t>
            </a:r>
            <a:r>
              <a:rPr lang="ar-SA" sz="2800" b="1" dirty="0">
                <a:latin typeface="Traditional Arabic" panose="02020603050405020304" pitchFamily="18" charset="-78"/>
                <a:cs typeface="Traditional Arabic" panose="02020603050405020304" pitchFamily="18" charset="-78"/>
              </a:rPr>
              <a:t>المرتبطة </a:t>
            </a:r>
            <a:r>
              <a:rPr lang="ar-SA" sz="2800" b="1" dirty="0" smtClean="0">
                <a:latin typeface="Traditional Arabic" panose="02020603050405020304" pitchFamily="18" charset="-78"/>
                <a:cs typeface="Traditional Arabic" panose="02020603050405020304" pitchFamily="18" charset="-78"/>
              </a:rPr>
              <a:t>به</a:t>
            </a:r>
            <a:endParaRPr lang="ar-SA" sz="2800" b="1" dirty="0">
              <a:latin typeface="Traditional Arabic" panose="02020603050405020304" pitchFamily="18" charset="-78"/>
              <a:cs typeface="Traditional Arabic" panose="02020603050405020304" pitchFamily="18" charset="-78"/>
            </a:endParaRPr>
          </a:p>
          <a:p>
            <a:endParaRPr lang="ar-SA" sz="2800" b="1" dirty="0">
              <a:latin typeface="Traditional Arabic" panose="02020603050405020304" pitchFamily="18" charset="-78"/>
              <a:cs typeface="Traditional Arabic" panose="02020603050405020304" pitchFamily="18" charset="-78"/>
            </a:endParaRPr>
          </a:p>
          <a:p>
            <a:pPr marL="457200" indent="-457200">
              <a:buFontTx/>
              <a:buChar char="-"/>
            </a:pPr>
            <a:r>
              <a:rPr lang="ar-SA" sz="2800" b="1" dirty="0" smtClean="0">
                <a:latin typeface="Traditional Arabic" panose="02020603050405020304" pitchFamily="18" charset="-78"/>
                <a:cs typeface="Traditional Arabic" panose="02020603050405020304" pitchFamily="18" charset="-78"/>
              </a:rPr>
              <a:t>يربط </a:t>
            </a:r>
            <a:r>
              <a:rPr lang="ar-SA" sz="2800" b="1" dirty="0">
                <a:latin typeface="Traditional Arabic" panose="02020603050405020304" pitchFamily="18" charset="-78"/>
                <a:cs typeface="Traditional Arabic" panose="02020603050405020304" pitchFamily="18" charset="-78"/>
              </a:rPr>
              <a:t>بين جهود الجهات الوطنية الحكومية والأهلية للحد </a:t>
            </a:r>
            <a:r>
              <a:rPr lang="ar-SA" sz="2800" b="1" dirty="0" smtClean="0">
                <a:latin typeface="Traditional Arabic" panose="02020603050405020304" pitchFamily="18" charset="-78"/>
                <a:cs typeface="Traditional Arabic" panose="02020603050405020304" pitchFamily="18" charset="-78"/>
              </a:rPr>
              <a:t>من المشكلة</a:t>
            </a:r>
          </a:p>
          <a:p>
            <a:pPr marL="457200" indent="-457200">
              <a:buFontTx/>
              <a:buChar char="-"/>
            </a:pPr>
            <a:endParaRPr lang="ar-SA" sz="2800" b="1" dirty="0">
              <a:latin typeface="Traditional Arabic" panose="02020603050405020304" pitchFamily="18" charset="-78"/>
              <a:cs typeface="Traditional Arabic" panose="02020603050405020304" pitchFamily="18" charset="-78"/>
            </a:endParaRPr>
          </a:p>
          <a:p>
            <a:pPr marL="342900" indent="-342900">
              <a:buFontTx/>
              <a:buChar char="-"/>
            </a:pPr>
            <a:r>
              <a:rPr lang="ar-SA" sz="2800" b="1" dirty="0" smtClean="0">
                <a:latin typeface="Traditional Arabic" panose="02020603050405020304" pitchFamily="18" charset="-78"/>
                <a:cs typeface="Traditional Arabic" panose="02020603050405020304" pitchFamily="18" charset="-78"/>
              </a:rPr>
              <a:t>يميز </a:t>
            </a:r>
            <a:r>
              <a:rPr lang="ar-SA" sz="2800" b="1" dirty="0">
                <a:latin typeface="Traditional Arabic" panose="02020603050405020304" pitchFamily="18" charset="-78"/>
                <a:cs typeface="Traditional Arabic" panose="02020603050405020304" pitchFamily="18" charset="-78"/>
              </a:rPr>
              <a:t>بين أنواع التنمر ومظاهر كل نوع </a:t>
            </a:r>
            <a:r>
              <a:rPr lang="ar-SA" sz="2800" b="1" dirty="0" smtClean="0">
                <a:latin typeface="Traditional Arabic" panose="02020603050405020304" pitchFamily="18" charset="-78"/>
                <a:cs typeface="Traditional Arabic" panose="02020603050405020304" pitchFamily="18" charset="-78"/>
              </a:rPr>
              <a:t>وآثاره</a:t>
            </a:r>
          </a:p>
          <a:p>
            <a:pPr marL="342900" indent="-342900">
              <a:buFontTx/>
              <a:buChar char="-"/>
            </a:pPr>
            <a:endParaRPr lang="ar-SA" sz="2800" b="1" dirty="0">
              <a:latin typeface="Traditional Arabic" panose="02020603050405020304" pitchFamily="18" charset="-78"/>
              <a:cs typeface="Traditional Arabic" panose="02020603050405020304" pitchFamily="18" charset="-78"/>
            </a:endParaRPr>
          </a:p>
          <a:p>
            <a:r>
              <a:rPr lang="ar-SA" sz="2800" b="1" dirty="0">
                <a:latin typeface="Traditional Arabic" panose="02020603050405020304" pitchFamily="18" charset="-78"/>
                <a:cs typeface="Traditional Arabic" panose="02020603050405020304" pitchFamily="18" charset="-78"/>
              </a:rPr>
              <a:t>- يصنف أسباب التنمر الذاتية والأسرية والتربوية والاجتماعية</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1" y="754268"/>
            <a:ext cx="12985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صورة 3" descr="film.jpg"/>
          <p:cNvPicPr>
            <a:picLocks noChangeAspect="1"/>
          </p:cNvPicPr>
          <p:nvPr/>
        </p:nvPicPr>
        <p:blipFill>
          <a:blip r:embed="rId3"/>
          <a:stretch>
            <a:fillRect/>
          </a:stretch>
        </p:blipFill>
        <p:spPr>
          <a:xfrm>
            <a:off x="428596" y="4000504"/>
            <a:ext cx="2214578" cy="2243146"/>
          </a:xfrm>
          <a:prstGeom prst="rect">
            <a:avLst/>
          </a:prstGeom>
        </p:spPr>
      </p:pic>
    </p:spTree>
    <p:extLst>
      <p:ext uri="{BB962C8B-B14F-4D97-AF65-F5344CB8AC3E}">
        <p14:creationId xmlns:p14="http://schemas.microsoft.com/office/powerpoint/2010/main" val="72866553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additive="base">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additive="base">
                                        <p:cTn id="2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 calcmode="lin" valueType="num">
                                      <p:cBhvr additive="base">
                                        <p:cTn id="3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201335148"/>
              </p:ext>
            </p:extLst>
          </p:nvPr>
        </p:nvGraphicFramePr>
        <p:xfrm>
          <a:off x="1002342" y="1381720"/>
          <a:ext cx="7098050" cy="3919488"/>
        </p:xfrm>
        <a:graphic>
          <a:graphicData uri="http://schemas.openxmlformats.org/drawingml/2006/table">
            <a:tbl>
              <a:tblPr rtl="1" firstRow="1" firstCol="1" bandRow="1"/>
              <a:tblGrid>
                <a:gridCol w="1947143"/>
                <a:gridCol w="1928399"/>
                <a:gridCol w="3222508"/>
              </a:tblGrid>
              <a:tr h="1164376">
                <a:tc>
                  <a:txBody>
                    <a:bodyPr/>
                    <a:lstStyle/>
                    <a:p>
                      <a:pPr algn="ctr" rtl="1">
                        <a:lnSpc>
                          <a:spcPct val="115000"/>
                        </a:lnSpc>
                        <a:spcAft>
                          <a:spcPts val="0"/>
                        </a:spcAft>
                      </a:pPr>
                      <a:r>
                        <a:rPr lang="ar-SA" sz="2400" b="1" dirty="0">
                          <a:solidFill>
                            <a:srgbClr val="1F497D"/>
                          </a:solidFill>
                          <a:effectLst/>
                          <a:latin typeface="Calibri"/>
                          <a:ea typeface="Times New Roman"/>
                          <a:cs typeface="Traditional Arabic"/>
                        </a:rPr>
                        <a:t/>
                      </a:r>
                      <a:br>
                        <a:rPr lang="ar-SA" sz="2400" b="1" dirty="0">
                          <a:solidFill>
                            <a:srgbClr val="1F497D"/>
                          </a:solidFill>
                          <a:effectLst/>
                          <a:latin typeface="Calibri"/>
                          <a:ea typeface="Times New Roman"/>
                          <a:cs typeface="Traditional Arabic"/>
                        </a:rPr>
                      </a:br>
                      <a:r>
                        <a:rPr lang="ar-SA" sz="2400" b="1" dirty="0">
                          <a:solidFill>
                            <a:srgbClr val="1F497D"/>
                          </a:solidFill>
                          <a:effectLst/>
                          <a:latin typeface="Calibri"/>
                          <a:ea typeface="Times New Roman"/>
                          <a:cs typeface="Traditional Arabic"/>
                        </a:rPr>
                        <a:t>رقم النشاط</a:t>
                      </a:r>
                      <a:endParaRPr lang="en-US" sz="2400" dirty="0">
                        <a:effectLst/>
                        <a:latin typeface="Calibri"/>
                        <a:ea typeface="Times New Roman"/>
                        <a:cs typeface="Arial"/>
                      </a:endParaRPr>
                    </a:p>
                  </a:txBody>
                  <a:tcPr marL="68580" marR="6858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gridSpan="2">
                  <a:txBody>
                    <a:bodyPr/>
                    <a:lstStyle/>
                    <a:p>
                      <a:pPr algn="ctr" rtl="1">
                        <a:lnSpc>
                          <a:spcPct val="115000"/>
                        </a:lnSpc>
                        <a:spcAft>
                          <a:spcPts val="0"/>
                        </a:spcAft>
                      </a:pPr>
                      <a:r>
                        <a:rPr lang="ar-SA" sz="2400" b="1" dirty="0">
                          <a:solidFill>
                            <a:srgbClr val="1F497D"/>
                          </a:solidFill>
                          <a:effectLst/>
                          <a:latin typeface="Calibri"/>
                          <a:ea typeface="Times New Roman"/>
                          <a:cs typeface="Traditional Arabic"/>
                        </a:rPr>
                        <a:t>1/1/1</a:t>
                      </a:r>
                      <a:endParaRPr lang="en-US" sz="2400" dirty="0">
                        <a:effectLst/>
                        <a:latin typeface="Calibri"/>
                        <a:ea typeface="Times New Roman"/>
                        <a:cs typeface="Arial"/>
                      </a:endParaRPr>
                    </a:p>
                  </a:txBody>
                  <a:tcPr marL="68580" marR="6858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hMerge="1">
                  <a:txBody>
                    <a:bodyPr/>
                    <a:lstStyle/>
                    <a:p>
                      <a:pPr rtl="1"/>
                      <a:endParaRPr lang="ar-SA"/>
                    </a:p>
                  </a:txBody>
                  <a:tcPr/>
                </a:tc>
              </a:tr>
              <a:tr h="582189">
                <a:tc>
                  <a:txBody>
                    <a:bodyPr/>
                    <a:lstStyle/>
                    <a:p>
                      <a:pPr algn="ctr" rtl="1">
                        <a:lnSpc>
                          <a:spcPct val="115000"/>
                        </a:lnSpc>
                        <a:spcAft>
                          <a:spcPts val="0"/>
                        </a:spcAft>
                      </a:pPr>
                      <a:r>
                        <a:rPr lang="ar-SA" sz="2400" b="1">
                          <a:solidFill>
                            <a:srgbClr val="1F497D"/>
                          </a:solidFill>
                          <a:effectLst/>
                          <a:latin typeface="Calibri"/>
                          <a:ea typeface="Times New Roman"/>
                          <a:cs typeface="Traditional Arabic"/>
                        </a:rPr>
                        <a:t>العنوان</a:t>
                      </a:r>
                      <a:endParaRPr lang="en-US" sz="2400">
                        <a:effectLst/>
                        <a:latin typeface="Calibri"/>
                        <a:ea typeface="Times New Roman"/>
                        <a:cs typeface="Arial"/>
                      </a:endParaRPr>
                    </a:p>
                  </a:txBody>
                  <a:tcPr marL="68580" marR="6858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gridSpan="2">
                  <a:txBody>
                    <a:bodyPr/>
                    <a:lstStyle/>
                    <a:p>
                      <a:pPr algn="r" rtl="1">
                        <a:lnSpc>
                          <a:spcPct val="115000"/>
                        </a:lnSpc>
                        <a:spcAft>
                          <a:spcPts val="0"/>
                        </a:spcAft>
                      </a:pPr>
                      <a:r>
                        <a:rPr lang="ar-SA" sz="2400" b="1" dirty="0">
                          <a:solidFill>
                            <a:srgbClr val="1F497D"/>
                          </a:solidFill>
                          <a:effectLst/>
                          <a:latin typeface="Calibri"/>
                          <a:ea typeface="Times New Roman"/>
                          <a:cs typeface="Traditional Arabic"/>
                        </a:rPr>
                        <a:t>مفهوم التنمر والمصطلحات المرتبطة به</a:t>
                      </a:r>
                      <a:r>
                        <a:rPr lang="en-US" sz="2400" dirty="0">
                          <a:effectLst/>
                          <a:latin typeface="Calibri"/>
                          <a:ea typeface="Times New Roman"/>
                          <a:cs typeface="Arial"/>
                        </a:rPr>
                        <a:t> </a:t>
                      </a:r>
                    </a:p>
                  </a:txBody>
                  <a:tcPr marL="68580" marR="6858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hMerge="1">
                  <a:txBody>
                    <a:bodyPr/>
                    <a:lstStyle/>
                    <a:p>
                      <a:pPr rtl="1"/>
                      <a:endParaRPr lang="ar-SA"/>
                    </a:p>
                  </a:txBody>
                  <a:tcPr/>
                </a:tc>
              </a:tr>
              <a:tr h="582189">
                <a:tc>
                  <a:txBody>
                    <a:bodyPr/>
                    <a:lstStyle/>
                    <a:p>
                      <a:pPr algn="ctr" rtl="1">
                        <a:lnSpc>
                          <a:spcPct val="115000"/>
                        </a:lnSpc>
                        <a:spcAft>
                          <a:spcPts val="0"/>
                        </a:spcAft>
                      </a:pPr>
                      <a:r>
                        <a:rPr lang="ar-SA" sz="2400" b="1">
                          <a:solidFill>
                            <a:srgbClr val="1F497D"/>
                          </a:solidFill>
                          <a:effectLst/>
                          <a:latin typeface="Calibri"/>
                          <a:ea typeface="Times New Roman"/>
                          <a:cs typeface="Traditional Arabic"/>
                        </a:rPr>
                        <a:t>الهدف</a:t>
                      </a:r>
                      <a:endParaRPr lang="en-US" sz="2400">
                        <a:effectLst/>
                        <a:latin typeface="Calibri"/>
                        <a:ea typeface="Times New Roman"/>
                        <a:cs typeface="Arial"/>
                      </a:endParaRPr>
                    </a:p>
                  </a:txBody>
                  <a:tcPr marL="68580" marR="6858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algn="r" rtl="1">
                        <a:lnSpc>
                          <a:spcPct val="115000"/>
                        </a:lnSpc>
                        <a:spcAft>
                          <a:spcPts val="0"/>
                        </a:spcAft>
                      </a:pPr>
                      <a:r>
                        <a:rPr lang="ar-SA" sz="2400" b="1" dirty="0">
                          <a:solidFill>
                            <a:srgbClr val="1F497D"/>
                          </a:solidFill>
                          <a:effectLst/>
                          <a:latin typeface="Calibri"/>
                          <a:ea typeface="Times New Roman"/>
                          <a:cs typeface="Traditional Arabic"/>
                        </a:rPr>
                        <a:t>أن يستنتج المتدرب مفهوم التنمر والمصطلحات المرتبطة به</a:t>
                      </a:r>
                      <a:endParaRPr lang="en-US" sz="2400" dirty="0">
                        <a:effectLst/>
                        <a:latin typeface="Calibri"/>
                        <a:ea typeface="Times New Roman"/>
                        <a:cs typeface="Arial"/>
                      </a:endParaRPr>
                    </a:p>
                  </a:txBody>
                  <a:tcPr marL="68580" marR="6858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pPr rtl="1"/>
                      <a:endParaRPr lang="ar-SA"/>
                    </a:p>
                  </a:txBody>
                  <a:tcPr/>
                </a:tc>
              </a:tr>
              <a:tr h="582189">
                <a:tc>
                  <a:txBody>
                    <a:bodyPr/>
                    <a:lstStyle/>
                    <a:p>
                      <a:pPr algn="ctr" rtl="1">
                        <a:lnSpc>
                          <a:spcPct val="115000"/>
                        </a:lnSpc>
                        <a:spcAft>
                          <a:spcPts val="0"/>
                        </a:spcAft>
                      </a:pPr>
                      <a:r>
                        <a:rPr lang="ar-SA" sz="2400" b="1">
                          <a:solidFill>
                            <a:srgbClr val="1F497D"/>
                          </a:solidFill>
                          <a:effectLst/>
                          <a:latin typeface="Calibri"/>
                          <a:ea typeface="Times New Roman"/>
                          <a:cs typeface="Traditional Arabic"/>
                        </a:rPr>
                        <a:t>الزمن</a:t>
                      </a:r>
                      <a:endParaRPr lang="en-US" sz="2400">
                        <a:effectLst/>
                        <a:latin typeface="Calibri"/>
                        <a:ea typeface="Times New Roman"/>
                        <a:cs typeface="Arial"/>
                      </a:endParaRPr>
                    </a:p>
                  </a:txBody>
                  <a:tcPr marL="68580" marR="6858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gridSpan="2">
                  <a:txBody>
                    <a:bodyPr/>
                    <a:lstStyle/>
                    <a:p>
                      <a:pPr algn="r" rtl="1">
                        <a:lnSpc>
                          <a:spcPct val="115000"/>
                        </a:lnSpc>
                        <a:spcAft>
                          <a:spcPts val="0"/>
                        </a:spcAft>
                      </a:pPr>
                      <a:r>
                        <a:rPr lang="ar-SA" sz="2400" b="1" dirty="0">
                          <a:solidFill>
                            <a:srgbClr val="1F497D"/>
                          </a:solidFill>
                          <a:effectLst/>
                          <a:latin typeface="Calibri"/>
                          <a:ea typeface="Times New Roman"/>
                          <a:cs typeface="Traditional Arabic"/>
                        </a:rPr>
                        <a:t>30 د</a:t>
                      </a:r>
                      <a:endParaRPr lang="en-US" sz="2400" dirty="0">
                        <a:effectLst/>
                        <a:latin typeface="Calibri"/>
                        <a:ea typeface="Times New Roman"/>
                        <a:cs typeface="Arial"/>
                      </a:endParaRPr>
                    </a:p>
                  </a:txBody>
                  <a:tcPr marL="68580" marR="6858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hMerge="1">
                  <a:txBody>
                    <a:bodyPr/>
                    <a:lstStyle/>
                    <a:p>
                      <a:pPr rtl="1"/>
                      <a:endParaRPr lang="ar-SA"/>
                    </a:p>
                  </a:txBody>
                  <a:tcPr/>
                </a:tc>
              </a:tr>
              <a:tr h="1008545">
                <a:tc>
                  <a:txBody>
                    <a:bodyPr/>
                    <a:lstStyle/>
                    <a:p>
                      <a:pPr algn="ctr" rtl="1">
                        <a:lnSpc>
                          <a:spcPct val="115000"/>
                        </a:lnSpc>
                        <a:spcAft>
                          <a:spcPts val="0"/>
                        </a:spcAft>
                      </a:pPr>
                      <a:r>
                        <a:rPr lang="ar-SA" sz="2400" b="1">
                          <a:solidFill>
                            <a:srgbClr val="1F497D"/>
                          </a:solidFill>
                          <a:effectLst/>
                          <a:latin typeface="Calibri"/>
                          <a:ea typeface="Times New Roman"/>
                          <a:cs typeface="Traditional Arabic"/>
                        </a:rPr>
                        <a:t>الأسلوب التدريبي</a:t>
                      </a:r>
                      <a:endParaRPr lang="en-US" sz="2400">
                        <a:effectLst/>
                        <a:latin typeface="Calibri"/>
                        <a:ea typeface="Times New Roman"/>
                        <a:cs typeface="Arial"/>
                      </a:endParaRPr>
                    </a:p>
                  </a:txBody>
                  <a:tcPr marL="68580" marR="6858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algn="r" rtl="1">
                        <a:lnSpc>
                          <a:spcPct val="115000"/>
                        </a:lnSpc>
                        <a:spcAft>
                          <a:spcPts val="0"/>
                        </a:spcAft>
                      </a:pPr>
                      <a:r>
                        <a:rPr lang="ar-SA" sz="2400" b="1" dirty="0">
                          <a:solidFill>
                            <a:srgbClr val="1F497D"/>
                          </a:solidFill>
                          <a:effectLst/>
                          <a:latin typeface="Calibri"/>
                          <a:ea typeface="Times New Roman"/>
                          <a:cs typeface="Traditional Arabic"/>
                        </a:rPr>
                        <a:t>عرض فيلم</a:t>
                      </a:r>
                      <a:endParaRPr lang="en-US" sz="2400" dirty="0">
                        <a:effectLst/>
                        <a:latin typeface="Calibri"/>
                        <a:ea typeface="Times New Roman"/>
                        <a:cs typeface="Arial"/>
                      </a:endParaRPr>
                    </a:p>
                  </a:txBody>
                  <a:tcPr marL="68580" marR="6858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algn="ctr" rtl="0">
                        <a:lnSpc>
                          <a:spcPct val="115000"/>
                        </a:lnSpc>
                        <a:spcAft>
                          <a:spcPts val="0"/>
                        </a:spcAft>
                      </a:pPr>
                      <a:endParaRPr lang="ar-SA" sz="2400" dirty="0">
                        <a:solidFill>
                          <a:srgbClr val="1F497D"/>
                        </a:solidFill>
                        <a:effectLst/>
                        <a:latin typeface="Traditional Arabic"/>
                        <a:ea typeface="Times New Roman"/>
                        <a:cs typeface="Traditional Arabic"/>
                      </a:endParaRPr>
                    </a:p>
                  </a:txBody>
                  <a:tcPr marL="68580" marR="68580" marT="0" marB="0" anchor="ctr">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r>
            </a:tbl>
          </a:graphicData>
        </a:graphic>
      </p:graphicFrame>
      <p:pic>
        <p:nvPicPr>
          <p:cNvPr id="5121" name="صورة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421" y="4541118"/>
            <a:ext cx="695325" cy="40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3998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5121"/>
                                        </p:tgtEl>
                                        <p:attrNameLst>
                                          <p:attrName>style.visibility</p:attrName>
                                        </p:attrNameLst>
                                      </p:cBhvr>
                                      <p:to>
                                        <p:strVal val="visible"/>
                                      </p:to>
                                    </p:set>
                                    <p:anim calcmode="lin" valueType="num">
                                      <p:cBhvr additive="base">
                                        <p:cTn id="24" dur="500" fill="hold"/>
                                        <p:tgtEl>
                                          <p:spTgt spid="5121"/>
                                        </p:tgtEl>
                                        <p:attrNameLst>
                                          <p:attrName>ppt_x</p:attrName>
                                        </p:attrNameLst>
                                      </p:cBhvr>
                                      <p:tavLst>
                                        <p:tav tm="0">
                                          <p:val>
                                            <p:strVal val="#ppt_x"/>
                                          </p:val>
                                        </p:tav>
                                        <p:tav tm="100000">
                                          <p:val>
                                            <p:strVal val="#ppt_x"/>
                                          </p:val>
                                        </p:tav>
                                      </p:tavLst>
                                    </p:anim>
                                    <p:anim calcmode="lin" valueType="num">
                                      <p:cBhvr additive="base">
                                        <p:cTn id="25" dur="500" fill="hold"/>
                                        <p:tgtEl>
                                          <p:spTgt spid="5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138" y="134898"/>
            <a:ext cx="3132348" cy="2141974"/>
          </a:xfrm>
          <a:prstGeom prst="rect">
            <a:avLst/>
          </a:prstGeom>
        </p:spPr>
      </p:pic>
      <p:pic>
        <p:nvPicPr>
          <p:cNvPr id="3" name="Anti Bullying - لا للتنمر  العنف بين الأقران.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7704" y="1988840"/>
            <a:ext cx="5328592" cy="2997333"/>
          </a:xfrm>
          <a:prstGeom prst="rect">
            <a:avLst/>
          </a:prstGeom>
        </p:spPr>
      </p:pic>
    </p:spTree>
    <p:extLst>
      <p:ext uri="{BB962C8B-B14F-4D97-AF65-F5344CB8AC3E}">
        <p14:creationId xmlns:p14="http://schemas.microsoft.com/office/powerpoint/2010/main" val="3116689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115616" y="1412776"/>
            <a:ext cx="6840760" cy="2862322"/>
          </a:xfrm>
          <a:prstGeom prst="rect">
            <a:avLst/>
          </a:prstGeom>
        </p:spPr>
        <p:txBody>
          <a:bodyPr wrap="square">
            <a:spAutoFit/>
          </a:bodyPr>
          <a:lstStyle/>
          <a:p>
            <a:pPr lvl="0" algn="just"/>
            <a:r>
              <a:rPr lang="ar-SA" sz="3600" b="1" dirty="0">
                <a:solidFill>
                  <a:srgbClr val="002060"/>
                </a:solidFill>
                <a:cs typeface="Traditional Arabic"/>
              </a:rPr>
              <a:t>التعريف اللغوي للتنمر</a:t>
            </a:r>
            <a:r>
              <a:rPr lang="ar-SA" sz="3600" b="1" dirty="0">
                <a:solidFill>
                  <a:srgbClr val="1F497D"/>
                </a:solidFill>
                <a:cs typeface="Traditional Arabic"/>
              </a:rPr>
              <a:t>: </a:t>
            </a:r>
            <a:endParaRPr lang="ar-SA" sz="3600" b="1" dirty="0" smtClean="0">
              <a:solidFill>
                <a:srgbClr val="1F497D"/>
              </a:solidFill>
              <a:cs typeface="Traditional Arabic"/>
            </a:endParaRPr>
          </a:p>
          <a:p>
            <a:pPr lvl="0" algn="just"/>
            <a:r>
              <a:rPr lang="ar-SA" sz="3600" dirty="0" smtClean="0">
                <a:solidFill>
                  <a:srgbClr val="1F497D"/>
                </a:solidFill>
                <a:cs typeface="Traditional Arabic"/>
              </a:rPr>
              <a:t>كلمة </a:t>
            </a:r>
            <a:r>
              <a:rPr lang="ar-SA" sz="3600" dirty="0">
                <a:solidFill>
                  <a:srgbClr val="1F497D"/>
                </a:solidFill>
                <a:cs typeface="Traditional Arabic"/>
              </a:rPr>
              <a:t>تنمَر تعني تشبه بالنمر في صفاته أو طباعه ، ويقصد بالتنمر أي أراد أن يخيف رفاقه فتشبه بالنمر وحاول أن يقلد شراسته. ويقال تنمر لفلان أي تنكر له وأوعده ومدد في صوته. </a:t>
            </a:r>
            <a:endParaRPr lang="en-US" sz="3600" dirty="0">
              <a:solidFill>
                <a:prstClr val="black"/>
              </a:solidFill>
            </a:endParaRPr>
          </a:p>
        </p:txBody>
      </p:sp>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4653136"/>
            <a:ext cx="2626458" cy="1637159"/>
          </a:xfrm>
          <a:prstGeom prst="rect">
            <a:avLst/>
          </a:prstGeom>
        </p:spPr>
      </p:pic>
    </p:spTree>
    <p:extLst>
      <p:ext uri="{BB962C8B-B14F-4D97-AF65-F5344CB8AC3E}">
        <p14:creationId xmlns:p14="http://schemas.microsoft.com/office/powerpoint/2010/main" val="209728263"/>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940152" y="548680"/>
            <a:ext cx="25922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smtClean="0">
                <a:latin typeface="Traditional Arabic" panose="02020603050405020304" pitchFamily="18" charset="-78"/>
                <a:cs typeface="Traditional Arabic" panose="02020603050405020304" pitchFamily="18" charset="-78"/>
              </a:rPr>
              <a:t>مفهوم التنمر </a:t>
            </a:r>
            <a:endParaRPr lang="ar-SA" sz="4800" b="1" dirty="0">
              <a:latin typeface="Traditional Arabic" panose="02020603050405020304" pitchFamily="18" charset="-78"/>
              <a:cs typeface="Traditional Arabic" panose="02020603050405020304" pitchFamily="18" charset="-78"/>
            </a:endParaRPr>
          </a:p>
        </p:txBody>
      </p:sp>
      <p:sp>
        <p:nvSpPr>
          <p:cNvPr id="3" name="مستطيل 2"/>
          <p:cNvSpPr/>
          <p:nvPr/>
        </p:nvSpPr>
        <p:spPr>
          <a:xfrm>
            <a:off x="251520" y="1844824"/>
            <a:ext cx="8037264" cy="4031873"/>
          </a:xfrm>
          <a:prstGeom prst="rect">
            <a:avLst/>
          </a:prstGeom>
        </p:spPr>
        <p:txBody>
          <a:bodyPr wrap="square">
            <a:spAutoFit/>
          </a:bodyPr>
          <a:lstStyle/>
          <a:p>
            <a:pPr algn="just"/>
            <a:r>
              <a:rPr lang="ar-SA" sz="2400" b="1" dirty="0" smtClean="0">
                <a:solidFill>
                  <a:srgbClr val="FF0000"/>
                </a:solidFill>
                <a:latin typeface="Traditional Arabic" panose="02020603050405020304" pitchFamily="18" charset="-78"/>
                <a:cs typeface="Traditional Arabic" panose="02020603050405020304" pitchFamily="18" charset="-78"/>
              </a:rPr>
              <a:t>"</a:t>
            </a:r>
            <a:r>
              <a:rPr lang="ar-SA" sz="3200" b="1" dirty="0" smtClean="0">
                <a:solidFill>
                  <a:srgbClr val="FF0000"/>
                </a:solidFill>
                <a:latin typeface="Traditional Arabic" panose="02020603050405020304" pitchFamily="18" charset="-78"/>
                <a:cs typeface="Traditional Arabic" panose="02020603050405020304" pitchFamily="18" charset="-78"/>
              </a:rPr>
              <a:t>دان </a:t>
            </a:r>
            <a:r>
              <a:rPr lang="ar-SA" sz="3200" b="1" dirty="0" err="1" smtClean="0">
                <a:solidFill>
                  <a:srgbClr val="FF0000"/>
                </a:solidFill>
                <a:latin typeface="Traditional Arabic" panose="02020603050405020304" pitchFamily="18" charset="-78"/>
                <a:cs typeface="Traditional Arabic" panose="02020603050405020304" pitchFamily="18" charset="-78"/>
              </a:rPr>
              <a:t>الويس</a:t>
            </a:r>
            <a:r>
              <a:rPr lang="ar-SA" sz="3200" b="1" dirty="0" smtClean="0">
                <a:solidFill>
                  <a:srgbClr val="FF0000"/>
                </a:solidFill>
                <a:latin typeface="Traditional Arabic" panose="02020603050405020304" pitchFamily="18" charset="-78"/>
                <a:cs typeface="Traditional Arabic" panose="02020603050405020304" pitchFamily="18" charset="-78"/>
              </a:rPr>
              <a:t>" عرف </a:t>
            </a:r>
            <a:r>
              <a:rPr lang="ar-SA" sz="3200" b="1" dirty="0">
                <a:solidFill>
                  <a:srgbClr val="FF0000"/>
                </a:solidFill>
                <a:latin typeface="Traditional Arabic" panose="02020603050405020304" pitchFamily="18" charset="-78"/>
                <a:cs typeface="Traditional Arabic" panose="02020603050405020304" pitchFamily="18" charset="-78"/>
              </a:rPr>
              <a:t>التنمر المدرسي بأنه </a:t>
            </a:r>
            <a:endParaRPr lang="ar-SA" sz="3200" b="1" dirty="0" smtClean="0">
              <a:solidFill>
                <a:srgbClr val="FF0000"/>
              </a:solidFill>
              <a:latin typeface="Traditional Arabic" panose="02020603050405020304" pitchFamily="18" charset="-78"/>
              <a:cs typeface="Traditional Arabic" panose="02020603050405020304" pitchFamily="18" charset="-78"/>
            </a:endParaRPr>
          </a:p>
          <a:p>
            <a:pPr algn="just"/>
            <a:endParaRPr lang="ar-SA" sz="3200" b="1" dirty="0" smtClean="0">
              <a:solidFill>
                <a:srgbClr val="FF0000"/>
              </a:solidFill>
              <a:latin typeface="Traditional Arabic" panose="02020603050405020304" pitchFamily="18" charset="-78"/>
              <a:cs typeface="Traditional Arabic" panose="02020603050405020304" pitchFamily="18" charset="-78"/>
            </a:endParaRPr>
          </a:p>
          <a:p>
            <a:pPr algn="just"/>
            <a:r>
              <a:rPr lang="ar-SA" sz="3200" b="1" dirty="0" smtClean="0">
                <a:latin typeface="Traditional Arabic" panose="02020603050405020304" pitchFamily="18" charset="-78"/>
                <a:cs typeface="Traditional Arabic" panose="02020603050405020304" pitchFamily="18" charset="-78"/>
              </a:rPr>
              <a:t>(</a:t>
            </a:r>
            <a:r>
              <a:rPr lang="ar-SA" sz="3200" b="1" dirty="0">
                <a:latin typeface="Traditional Arabic" panose="02020603050405020304" pitchFamily="18" charset="-78"/>
                <a:cs typeface="Traditional Arabic" panose="02020603050405020304" pitchFamily="18" charset="-78"/>
              </a:rPr>
              <a:t>أفعال سلبية متعمدة من جانب تلميذ أو أكثر لإلحاق الأذى </a:t>
            </a:r>
            <a:endParaRPr lang="ar-SA" sz="3200" b="1" dirty="0" smtClean="0">
              <a:latin typeface="Traditional Arabic" panose="02020603050405020304" pitchFamily="18" charset="-78"/>
              <a:cs typeface="Traditional Arabic" panose="02020603050405020304" pitchFamily="18" charset="-78"/>
            </a:endParaRPr>
          </a:p>
          <a:p>
            <a:pPr algn="just"/>
            <a:r>
              <a:rPr lang="ar-SA" sz="3200" b="1" dirty="0" smtClean="0">
                <a:latin typeface="Traditional Arabic" panose="02020603050405020304" pitchFamily="18" charset="-78"/>
                <a:cs typeface="Traditional Arabic" panose="02020603050405020304" pitchFamily="18" charset="-78"/>
              </a:rPr>
              <a:t>بتلميذ آخـــر</a:t>
            </a:r>
            <a:r>
              <a:rPr lang="ar-SA" sz="3200" b="1" dirty="0">
                <a:latin typeface="Traditional Arabic" panose="02020603050405020304" pitchFamily="18" charset="-78"/>
                <a:cs typeface="Traditional Arabic" panose="02020603050405020304" pitchFamily="18" charset="-78"/>
              </a:rPr>
              <a:t>، </a:t>
            </a:r>
            <a:r>
              <a:rPr lang="ar-SA" sz="3200" b="1" dirty="0" smtClean="0">
                <a:latin typeface="Traditional Arabic" panose="02020603050405020304" pitchFamily="18" charset="-78"/>
                <a:cs typeface="Traditional Arabic" panose="02020603050405020304" pitchFamily="18" charset="-78"/>
              </a:rPr>
              <a:t>تتــم </a:t>
            </a:r>
            <a:r>
              <a:rPr lang="ar-SA" sz="3200" b="1" dirty="0">
                <a:latin typeface="Traditional Arabic" panose="02020603050405020304" pitchFamily="18" charset="-78"/>
                <a:cs typeface="Traditional Arabic" panose="02020603050405020304" pitchFamily="18" charset="-78"/>
              </a:rPr>
              <a:t>بصورة </a:t>
            </a:r>
            <a:r>
              <a:rPr lang="ar-SA" sz="3200" b="1" dirty="0" smtClean="0">
                <a:latin typeface="Traditional Arabic" panose="02020603050405020304" pitchFamily="18" charset="-78"/>
                <a:cs typeface="Traditional Arabic" panose="02020603050405020304" pitchFamily="18" charset="-78"/>
              </a:rPr>
              <a:t>متكـررة وطــوال الوقـت</a:t>
            </a:r>
            <a:r>
              <a:rPr lang="ar-SA" sz="3200" b="1" dirty="0">
                <a:latin typeface="Traditional Arabic" panose="02020603050405020304" pitchFamily="18" charset="-78"/>
                <a:cs typeface="Traditional Arabic" panose="02020603050405020304" pitchFamily="18" charset="-78"/>
              </a:rPr>
              <a:t>، </a:t>
            </a:r>
            <a:r>
              <a:rPr lang="ar-SA" sz="3200" b="1" dirty="0" smtClean="0">
                <a:latin typeface="Traditional Arabic" panose="02020603050405020304" pitchFamily="18" charset="-78"/>
                <a:cs typeface="Traditional Arabic" panose="02020603050405020304" pitchFamily="18" charset="-78"/>
              </a:rPr>
              <a:t>ويمكــن </a:t>
            </a:r>
            <a:r>
              <a:rPr lang="ar-SA" sz="3200" b="1" dirty="0">
                <a:latin typeface="Traditional Arabic" panose="02020603050405020304" pitchFamily="18" charset="-78"/>
                <a:cs typeface="Traditional Arabic" panose="02020603050405020304" pitchFamily="18" charset="-78"/>
              </a:rPr>
              <a:t>أن </a:t>
            </a:r>
            <a:endParaRPr lang="ar-SA" sz="3200" b="1" dirty="0" smtClean="0">
              <a:latin typeface="Traditional Arabic" panose="02020603050405020304" pitchFamily="18" charset="-78"/>
              <a:cs typeface="Traditional Arabic" panose="02020603050405020304" pitchFamily="18" charset="-78"/>
            </a:endParaRPr>
          </a:p>
          <a:p>
            <a:pPr algn="just"/>
            <a:r>
              <a:rPr lang="ar-SA" sz="3200" b="1" dirty="0" smtClean="0">
                <a:latin typeface="Traditional Arabic" panose="02020603050405020304" pitchFamily="18" charset="-78"/>
                <a:cs typeface="Traditional Arabic" panose="02020603050405020304" pitchFamily="18" charset="-78"/>
              </a:rPr>
              <a:t>تكون </a:t>
            </a:r>
            <a:r>
              <a:rPr lang="ar-SA" sz="3200" b="1" dirty="0">
                <a:latin typeface="Traditional Arabic" panose="02020603050405020304" pitchFamily="18" charset="-78"/>
                <a:cs typeface="Traditional Arabic" panose="02020603050405020304" pitchFamily="18" charset="-78"/>
              </a:rPr>
              <a:t>هذه الأفعال السلبية بالكلمات مثل: التهديد، </a:t>
            </a:r>
            <a:r>
              <a:rPr lang="ar-SA" sz="3200" b="1" dirty="0" smtClean="0">
                <a:latin typeface="Traditional Arabic" panose="02020603050405020304" pitchFamily="18" charset="-78"/>
                <a:cs typeface="Traditional Arabic" panose="02020603050405020304" pitchFamily="18" charset="-78"/>
              </a:rPr>
              <a:t>والشتائم</a:t>
            </a:r>
          </a:p>
          <a:p>
            <a:pPr algn="just"/>
            <a:r>
              <a:rPr lang="ar-SA" sz="3200" b="1" dirty="0" smtClean="0">
                <a:latin typeface="Traditional Arabic" panose="02020603050405020304" pitchFamily="18" charset="-78"/>
                <a:cs typeface="Traditional Arabic" panose="02020603050405020304" pitchFamily="18" charset="-78"/>
              </a:rPr>
              <a:t>كما </a:t>
            </a:r>
            <a:r>
              <a:rPr lang="ar-SA" sz="3200" b="1" dirty="0">
                <a:latin typeface="Traditional Arabic" panose="02020603050405020304" pitchFamily="18" charset="-78"/>
                <a:cs typeface="Traditional Arabic" panose="02020603050405020304" pitchFamily="18" charset="-78"/>
              </a:rPr>
              <a:t>يمكن أن تكون بالاحتكاك الجسدي كالضرب </a:t>
            </a:r>
            <a:r>
              <a:rPr lang="ar-SA" sz="3200" b="1" dirty="0" smtClean="0">
                <a:latin typeface="Traditional Arabic" panose="02020603050405020304" pitchFamily="18" charset="-78"/>
                <a:cs typeface="Traditional Arabic" panose="02020603050405020304" pitchFamily="18" charset="-78"/>
              </a:rPr>
              <a:t>أو </a:t>
            </a:r>
            <a:r>
              <a:rPr lang="ar-SA" sz="3200" b="1" dirty="0">
                <a:latin typeface="Traditional Arabic" panose="02020603050405020304" pitchFamily="18" charset="-78"/>
                <a:cs typeface="Traditional Arabic" panose="02020603050405020304" pitchFamily="18" charset="-78"/>
              </a:rPr>
              <a:t>التعرض </a:t>
            </a:r>
            <a:endParaRPr lang="ar-SA" sz="3200" b="1" dirty="0" smtClean="0">
              <a:latin typeface="Traditional Arabic" panose="02020603050405020304" pitchFamily="18" charset="-78"/>
              <a:cs typeface="Traditional Arabic" panose="02020603050405020304" pitchFamily="18" charset="-78"/>
            </a:endParaRPr>
          </a:p>
          <a:p>
            <a:pPr algn="just"/>
            <a:r>
              <a:rPr lang="ar-SA" sz="3200" b="1" dirty="0" smtClean="0">
                <a:latin typeface="Traditional Arabic" panose="02020603050405020304" pitchFamily="18" charset="-78"/>
                <a:cs typeface="Traditional Arabic" panose="02020603050405020304" pitchFamily="18" charset="-78"/>
              </a:rPr>
              <a:t>الجسدي </a:t>
            </a:r>
            <a:r>
              <a:rPr lang="ar-SA" sz="3200" b="1" dirty="0">
                <a:latin typeface="Traditional Arabic" panose="02020603050405020304" pitchFamily="18" charset="-78"/>
                <a:cs typeface="Traditional Arabic" panose="02020603050405020304" pitchFamily="18" charset="-78"/>
              </a:rPr>
              <a:t>مثل التكشير بالوجه أو الإشارات غير اللائقة، بقصد </a:t>
            </a:r>
            <a:endParaRPr lang="ar-SA" sz="3200" b="1" dirty="0" smtClean="0">
              <a:latin typeface="Traditional Arabic" panose="02020603050405020304" pitchFamily="18" charset="-78"/>
              <a:cs typeface="Traditional Arabic" panose="02020603050405020304" pitchFamily="18" charset="-78"/>
            </a:endParaRPr>
          </a:p>
          <a:p>
            <a:pPr algn="just"/>
            <a:r>
              <a:rPr lang="ar-SA" sz="3200" b="1" dirty="0" smtClean="0">
                <a:latin typeface="Traditional Arabic" panose="02020603050405020304" pitchFamily="18" charset="-78"/>
                <a:cs typeface="Traditional Arabic" panose="02020603050405020304" pitchFamily="18" charset="-78"/>
              </a:rPr>
              <a:t>وتعمد </a:t>
            </a:r>
            <a:r>
              <a:rPr lang="ar-SA" sz="3200" b="1" dirty="0">
                <a:latin typeface="Traditional Arabic" panose="02020603050405020304" pitchFamily="18" charset="-78"/>
                <a:cs typeface="Traditional Arabic" panose="02020603050405020304" pitchFamily="18" charset="-78"/>
              </a:rPr>
              <a:t>عزله من المجموعة أو رفض الاستجابة لرغبته)</a:t>
            </a:r>
            <a:endParaRPr lang="en-US" sz="3200" b="1" dirty="0">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811803895"/>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iterate type="lt">
                                    <p:tmPct val="0"/>
                                  </p:iterate>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36" presetClass="emph" presetSubtype="0" fill="hold" nodeType="withEffect">
                                  <p:stCondLst>
                                    <p:cond delay="0"/>
                                  </p:stCondLst>
                                  <p:iterate type="lt">
                                    <p:tmPct val="10000"/>
                                  </p:iterate>
                                  <p:childTnLst>
                                    <p:animScale>
                                      <p:cBhvr>
                                        <p:cTn id="15" dur="250" autoRev="1" fill="hold">
                                          <p:stCondLst>
                                            <p:cond delay="0"/>
                                          </p:stCondLst>
                                        </p:cTn>
                                        <p:tgtEl>
                                          <p:spTgt spid="3">
                                            <p:txEl>
                                              <p:pRg st="0" end="0"/>
                                            </p:txEl>
                                          </p:spTgt>
                                        </p:tgtEl>
                                      </p:cBhvr>
                                      <p:to x="80000" y="100000"/>
                                    </p:animScale>
                                    <p:anim by="(#ppt_w*0.10)" calcmode="lin" valueType="num">
                                      <p:cBhvr>
                                        <p:cTn id="16" dur="250" autoRev="1" fill="hold">
                                          <p:stCondLst>
                                            <p:cond delay="0"/>
                                          </p:stCondLst>
                                        </p:cTn>
                                        <p:tgtEl>
                                          <p:spTgt spid="3">
                                            <p:txEl>
                                              <p:pRg st="0" end="0"/>
                                            </p:txEl>
                                          </p:spTgt>
                                        </p:tgtEl>
                                        <p:attrNameLst>
                                          <p:attrName>ppt_x</p:attrName>
                                        </p:attrNameLst>
                                      </p:cBhvr>
                                    </p:anim>
                                    <p:anim by="(-#ppt_w*0.10)" calcmode="lin" valueType="num">
                                      <p:cBhvr>
                                        <p:cTn id="17" dur="250" autoRev="1" fill="hold">
                                          <p:stCondLst>
                                            <p:cond delay="0"/>
                                          </p:stCondLst>
                                        </p:cTn>
                                        <p:tgtEl>
                                          <p:spTgt spid="3">
                                            <p:txEl>
                                              <p:pRg st="0" end="0"/>
                                            </p:txEl>
                                          </p:spTgt>
                                        </p:tgtEl>
                                        <p:attrNameLst>
                                          <p:attrName>ppt_y</p:attrName>
                                        </p:attrNameLst>
                                      </p:cBhvr>
                                    </p:anim>
                                    <p:animRot by="-480000">
                                      <p:cBhvr>
                                        <p:cTn id="18" dur="250" autoRev="1" fill="hold">
                                          <p:stCondLst>
                                            <p:cond delay="0"/>
                                          </p:stCondLst>
                                        </p:cTn>
                                        <p:tgtEl>
                                          <p:spTgt spid="3">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3" end="3"/>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4" end="4"/>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5" end="5"/>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6" end="6"/>
                                            </p:txEl>
                                          </p:spTgt>
                                        </p:tgtEl>
                                      </p:cBhvr>
                                    </p:animEffect>
                                  </p:childTnLst>
                                </p:cTn>
                              </p:par>
                              <p:par>
                                <p:cTn id="51" presetID="31" presetClass="entr" presetSubtype="0" fill="hold"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p:cTn id="5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51520" y="1412776"/>
            <a:ext cx="8064896" cy="3662541"/>
          </a:xfrm>
          <a:prstGeom prst="rect">
            <a:avLst/>
          </a:prstGeom>
        </p:spPr>
        <p:txBody>
          <a:bodyPr wrap="square">
            <a:spAutoFit/>
          </a:bodyPr>
          <a:lstStyle/>
          <a:p>
            <a:r>
              <a:rPr lang="ar-SA" sz="3600" b="1" dirty="0" smtClean="0">
                <a:solidFill>
                  <a:schemeClr val="accent2"/>
                </a:solidFill>
                <a:cs typeface="Traditional Arabic"/>
              </a:rPr>
              <a:t>التعريف </a:t>
            </a:r>
            <a:r>
              <a:rPr lang="ar-SA" sz="3600" b="1" dirty="0">
                <a:solidFill>
                  <a:schemeClr val="accent2"/>
                </a:solidFill>
                <a:cs typeface="Traditional Arabic"/>
              </a:rPr>
              <a:t>الإجرائي </a:t>
            </a:r>
            <a:r>
              <a:rPr lang="ar-SA" sz="3600" b="1" dirty="0" smtClean="0">
                <a:solidFill>
                  <a:schemeClr val="accent2"/>
                </a:solidFill>
                <a:cs typeface="Traditional Arabic"/>
              </a:rPr>
              <a:t>للتنمر...</a:t>
            </a:r>
          </a:p>
          <a:p>
            <a:endParaRPr lang="ar-SA" sz="3600" b="1" dirty="0" smtClean="0">
              <a:solidFill>
                <a:schemeClr val="accent2"/>
              </a:solidFill>
              <a:cs typeface="Traditional Arabic"/>
            </a:endParaRPr>
          </a:p>
          <a:p>
            <a:r>
              <a:rPr lang="ar-SA" sz="3200" b="1" dirty="0" smtClean="0">
                <a:solidFill>
                  <a:srgbClr val="1F497D"/>
                </a:solidFill>
                <a:cs typeface="Traditional Arabic"/>
              </a:rPr>
              <a:t> (</a:t>
            </a:r>
            <a:r>
              <a:rPr lang="ar-SA" sz="3200" b="1" dirty="0" smtClean="0">
                <a:cs typeface="Traditional Arabic"/>
              </a:rPr>
              <a:t>الاستخدام المتعمـــد للــعنف </a:t>
            </a:r>
            <a:r>
              <a:rPr lang="ar-SA" sz="3200" b="1" dirty="0">
                <a:cs typeface="Traditional Arabic"/>
              </a:rPr>
              <a:t>من </a:t>
            </a:r>
            <a:r>
              <a:rPr lang="ar-SA" sz="3200" b="1" dirty="0" smtClean="0">
                <a:cs typeface="Traditional Arabic"/>
              </a:rPr>
              <a:t>قبــل شخــــص </a:t>
            </a:r>
            <a:r>
              <a:rPr lang="ar-SA" sz="3200" b="1" dirty="0">
                <a:cs typeface="Traditional Arabic"/>
              </a:rPr>
              <a:t>أو </a:t>
            </a:r>
            <a:r>
              <a:rPr lang="ar-SA" sz="3200" b="1" dirty="0" smtClean="0">
                <a:cs typeface="Traditional Arabic"/>
              </a:rPr>
              <a:t>مـــجموعــة </a:t>
            </a:r>
          </a:p>
          <a:p>
            <a:r>
              <a:rPr lang="ar-SA" sz="3200" b="1" dirty="0" smtClean="0">
                <a:cs typeface="Traditional Arabic"/>
              </a:rPr>
              <a:t>من </a:t>
            </a:r>
            <a:r>
              <a:rPr lang="ar-SA" sz="3200" b="1" dirty="0">
                <a:cs typeface="Traditional Arabic"/>
              </a:rPr>
              <a:t>الأشخاص تجاه نفس الشخص بصورة متكررة لفترة طويلة </a:t>
            </a:r>
            <a:endParaRPr lang="ar-SA" sz="3200" b="1" dirty="0" smtClean="0">
              <a:cs typeface="Traditional Arabic"/>
            </a:endParaRPr>
          </a:p>
          <a:p>
            <a:r>
              <a:rPr lang="ar-SA" sz="3200" b="1" dirty="0" smtClean="0">
                <a:cs typeface="Traditional Arabic"/>
              </a:rPr>
              <a:t>بحيث يكـــون هنــاك فــرق في القــوة أو السلــــطة بيــن الــمتنمــر </a:t>
            </a:r>
          </a:p>
          <a:p>
            <a:r>
              <a:rPr lang="ar-SA" sz="3200" b="1" dirty="0" smtClean="0">
                <a:cs typeface="Traditional Arabic"/>
              </a:rPr>
              <a:t>والضحية </a:t>
            </a:r>
            <a:r>
              <a:rPr lang="ar-SA" sz="3200" b="1" dirty="0">
                <a:cs typeface="Traditional Arabic"/>
              </a:rPr>
              <a:t>؛ ويحدث إما في </a:t>
            </a:r>
            <a:r>
              <a:rPr lang="ar-SA" sz="3200" b="1" dirty="0" smtClean="0">
                <a:cs typeface="Traditional Arabic"/>
              </a:rPr>
              <a:t>الحــرم المـدرسي </a:t>
            </a:r>
            <a:r>
              <a:rPr lang="ar-SA" sz="3200" b="1" dirty="0">
                <a:cs typeface="Traditional Arabic"/>
              </a:rPr>
              <a:t>أو </a:t>
            </a:r>
            <a:r>
              <a:rPr lang="ar-SA" sz="3200" b="1" dirty="0" smtClean="0">
                <a:cs typeface="Traditional Arabic"/>
              </a:rPr>
              <a:t>فــي الأمـــــاكن </a:t>
            </a:r>
          </a:p>
          <a:p>
            <a:r>
              <a:rPr lang="ar-SA" sz="3200" b="1" dirty="0" smtClean="0">
                <a:cs typeface="Traditional Arabic"/>
              </a:rPr>
              <a:t>المحيطة </a:t>
            </a:r>
            <a:r>
              <a:rPr lang="ar-SA" sz="3200" b="1" dirty="0">
                <a:cs typeface="Traditional Arabic"/>
              </a:rPr>
              <a:t>بالمدرسة).</a:t>
            </a:r>
            <a:endParaRPr lang="ar-SA" sz="3200" b="1" dirty="0"/>
          </a:p>
        </p:txBody>
      </p:sp>
    </p:spTree>
    <p:extLst>
      <p:ext uri="{BB962C8B-B14F-4D97-AF65-F5344CB8AC3E}">
        <p14:creationId xmlns:p14="http://schemas.microsoft.com/office/powerpoint/2010/main" val="3242586234"/>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iterate type="lt">
                                    <p:tmPct val="10000"/>
                                  </p:iterate>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right)">
                                      <p:cBhvr>
                                        <p:cTn id="11" dur="500"/>
                                        <p:tgtEl>
                                          <p:spTgt spid="4">
                                            <p:txEl>
                                              <p:pRg st="2" end="2"/>
                                            </p:txEl>
                                          </p:spTgt>
                                        </p:tgtEl>
                                      </p:cBhvr>
                                    </p:animEffect>
                                  </p:childTnLst>
                                </p:cTn>
                              </p:par>
                            </p:childTnLst>
                          </p:cTn>
                        </p:par>
                        <p:par>
                          <p:cTn id="12" fill="hold">
                            <p:stCondLst>
                              <p:cond delay="3150"/>
                            </p:stCondLst>
                            <p:childTnLst>
                              <p:par>
                                <p:cTn id="13" presetID="22" presetClass="entr" presetSubtype="2" fill="hold" nodeType="afterEffect">
                                  <p:stCondLst>
                                    <p:cond delay="0"/>
                                  </p:stCondLst>
                                  <p:iterate type="lt">
                                    <p:tmPct val="10000"/>
                                  </p:iterate>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right)">
                                      <p:cBhvr>
                                        <p:cTn id="15" dur="500"/>
                                        <p:tgtEl>
                                          <p:spTgt spid="4">
                                            <p:txEl>
                                              <p:pRg st="3" end="3"/>
                                            </p:txEl>
                                          </p:spTgt>
                                        </p:tgtEl>
                                      </p:cBhvr>
                                    </p:animEffect>
                                  </p:childTnLst>
                                </p:cTn>
                              </p:par>
                            </p:childTnLst>
                          </p:cTn>
                        </p:par>
                        <p:par>
                          <p:cTn id="16" fill="hold">
                            <p:stCondLst>
                              <p:cond delay="5700"/>
                            </p:stCondLst>
                            <p:childTnLst>
                              <p:par>
                                <p:cTn id="17" presetID="22" presetClass="entr" presetSubtype="2" fill="hold" nodeType="afterEffect">
                                  <p:stCondLst>
                                    <p:cond delay="0"/>
                                  </p:stCondLst>
                                  <p:iterate type="lt">
                                    <p:tmPct val="10000"/>
                                  </p:iterate>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right)">
                                      <p:cBhvr>
                                        <p:cTn id="19" dur="500"/>
                                        <p:tgtEl>
                                          <p:spTgt spid="4">
                                            <p:txEl>
                                              <p:pRg st="4" end="4"/>
                                            </p:txEl>
                                          </p:spTgt>
                                        </p:tgtEl>
                                      </p:cBhvr>
                                    </p:animEffect>
                                  </p:childTnLst>
                                </p:cTn>
                              </p:par>
                            </p:childTnLst>
                          </p:cTn>
                        </p:par>
                        <p:par>
                          <p:cTn id="20" fill="hold">
                            <p:stCondLst>
                              <p:cond delay="9100"/>
                            </p:stCondLst>
                            <p:childTnLst>
                              <p:par>
                                <p:cTn id="21" presetID="22" presetClass="entr" presetSubtype="2" fill="hold" nodeType="afterEffect">
                                  <p:stCondLst>
                                    <p:cond delay="0"/>
                                  </p:stCondLst>
                                  <p:iterate type="lt">
                                    <p:tmPct val="10000"/>
                                  </p:iterate>
                                  <p:childTnLst>
                                    <p:set>
                                      <p:cBhvr>
                                        <p:cTn id="22" dur="1" fill="hold">
                                          <p:stCondLst>
                                            <p:cond delay="0"/>
                                          </p:stCondLst>
                                        </p:cTn>
                                        <p:tgtEl>
                                          <p:spTgt spid="4">
                                            <p:txEl>
                                              <p:pRg st="5" end="5"/>
                                            </p:txEl>
                                          </p:spTgt>
                                        </p:tgtEl>
                                        <p:attrNameLst>
                                          <p:attrName>style.visibility</p:attrName>
                                        </p:attrNameLst>
                                      </p:cBhvr>
                                      <p:to>
                                        <p:strVal val="visible"/>
                                      </p:to>
                                    </p:set>
                                    <p:animEffect transition="in" filter="wipe(right)">
                                      <p:cBhvr>
                                        <p:cTn id="23" dur="500"/>
                                        <p:tgtEl>
                                          <p:spTgt spid="4">
                                            <p:txEl>
                                              <p:pRg st="5" end="5"/>
                                            </p:txEl>
                                          </p:spTgt>
                                        </p:tgtEl>
                                      </p:cBhvr>
                                    </p:animEffect>
                                  </p:childTnLst>
                                </p:cTn>
                              </p:par>
                            </p:childTnLst>
                          </p:cTn>
                        </p:par>
                        <p:par>
                          <p:cTn id="24" fill="hold">
                            <p:stCondLst>
                              <p:cond delay="12100"/>
                            </p:stCondLst>
                            <p:childTnLst>
                              <p:par>
                                <p:cTn id="25" presetID="22" presetClass="entr" presetSubtype="2" fill="hold" nodeType="afterEffect">
                                  <p:stCondLst>
                                    <p:cond delay="0"/>
                                  </p:stCondLst>
                                  <p:iterate type="lt">
                                    <p:tmPct val="10000"/>
                                  </p:iterate>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right)">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029200" y="3048000"/>
            <a:ext cx="3352800" cy="2895600"/>
          </a:xfrm>
          <a:prstGeom prst="roundRect">
            <a:avLst/>
          </a:prstGeom>
          <a:gradFill>
            <a:gsLst>
              <a:gs pos="0">
                <a:schemeClr val="tx1">
                  <a:lumMod val="95000"/>
                  <a:lumOff val="5000"/>
                </a:schemeClr>
              </a:gs>
              <a:gs pos="50000">
                <a:schemeClr val="tx1">
                  <a:lumMod val="85000"/>
                  <a:lumOff val="15000"/>
                </a:schemeClr>
              </a:gs>
              <a:gs pos="100000">
                <a:schemeClr val="tx1">
                  <a:lumMod val="85000"/>
                  <a:lumOff val="15000"/>
                </a:schemeClr>
              </a:gs>
            </a:gsLst>
            <a:lin ang="5400000" scaled="0"/>
          </a:gradFill>
          <a:ln w="76200">
            <a:solidFill>
              <a:schemeClr val="bg1"/>
            </a:solidFill>
          </a:ln>
          <a:effectLst>
            <a:outerShdw blurRad="177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11" name="Rounded Rectangle 10"/>
          <p:cNvSpPr/>
          <p:nvPr/>
        </p:nvSpPr>
        <p:spPr>
          <a:xfrm>
            <a:off x="762000" y="3048000"/>
            <a:ext cx="3352800" cy="2895600"/>
          </a:xfrm>
          <a:prstGeom prst="roundRect">
            <a:avLst/>
          </a:prstGeom>
          <a:gradFill flip="none" rotWithShape="1">
            <a:gsLst>
              <a:gs pos="0">
                <a:srgbClr val="45CDFF"/>
              </a:gs>
              <a:gs pos="100000">
                <a:schemeClr val="tx2">
                  <a:lumMod val="75000"/>
                </a:schemeClr>
              </a:gs>
            </a:gsLst>
            <a:lin ang="16200000" scaled="1"/>
            <a:tileRect/>
          </a:gradFill>
          <a:ln w="76200">
            <a:solidFill>
              <a:schemeClr val="bg1"/>
            </a:solidFill>
          </a:ln>
          <a:effectLst>
            <a:outerShdw blurRad="241300" dist="101600" dir="12960000" sx="102000" sy="102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cxnSp>
        <p:nvCxnSpPr>
          <p:cNvPr id="14" name="Straight Connector 13"/>
          <p:cNvCxnSpPr/>
          <p:nvPr/>
        </p:nvCxnSpPr>
        <p:spPr>
          <a:xfrm>
            <a:off x="0" y="2434392"/>
            <a:ext cx="2057400" cy="4008"/>
          </a:xfrm>
          <a:prstGeom prst="line">
            <a:avLst/>
          </a:prstGeom>
          <a:ln w="762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81800" y="2438400"/>
            <a:ext cx="2362200" cy="1588"/>
          </a:xfrm>
          <a:prstGeom prst="line">
            <a:avLst/>
          </a:prstGeom>
          <a:ln w="762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14942" y="3429000"/>
            <a:ext cx="3124199" cy="1938992"/>
          </a:xfrm>
          <a:prstGeom prst="rect">
            <a:avLst/>
          </a:prstGeom>
          <a:noFill/>
        </p:spPr>
        <p:txBody>
          <a:bodyPr wrap="square" rtlCol="0">
            <a:spAutoFit/>
          </a:bodyPr>
          <a:lstStyle/>
          <a:p>
            <a:pPr>
              <a:buFont typeface="Arial" pitchFamily="34" charset="0"/>
              <a:buChar char="•"/>
            </a:pPr>
            <a:r>
              <a:rPr lang="en-US" sz="2400" dirty="0" smtClean="0">
                <a:solidFill>
                  <a:schemeClr val="bg1"/>
                </a:solidFill>
                <a:latin typeface="Calibri" pitchFamily="34" charset="0"/>
              </a:rPr>
              <a:t> </a:t>
            </a:r>
            <a:r>
              <a:rPr lang="ar-SA" sz="2400" dirty="0" smtClean="0">
                <a:solidFill>
                  <a:schemeClr val="bg1"/>
                </a:solidFill>
                <a:latin typeface="Calibri" pitchFamily="34" charset="0"/>
              </a:rPr>
              <a:t>مظاهر ليست من </a:t>
            </a:r>
            <a:r>
              <a:rPr lang="ar-SA" sz="2400" dirty="0" smtClean="0">
                <a:solidFill>
                  <a:schemeClr val="bg1"/>
                </a:solidFill>
                <a:latin typeface="Calibri" pitchFamily="34" charset="0"/>
              </a:rPr>
              <a:t>التنمر:</a:t>
            </a:r>
            <a:endParaRPr lang="ar-SA" sz="2400" dirty="0" smtClean="0">
              <a:solidFill>
                <a:schemeClr val="bg1"/>
              </a:solidFill>
              <a:latin typeface="Calibri" pitchFamily="34" charset="0"/>
            </a:endParaRPr>
          </a:p>
          <a:p>
            <a:pPr>
              <a:buFont typeface="Arial" pitchFamily="34" charset="0"/>
              <a:buChar char="•"/>
            </a:pPr>
            <a:r>
              <a:rPr lang="ar-SA" sz="2400" dirty="0" smtClean="0">
                <a:solidFill>
                  <a:schemeClr val="bg1"/>
                </a:solidFill>
                <a:latin typeface="Calibri" pitchFamily="34" charset="0"/>
              </a:rPr>
              <a:t>اعتداء طالب على معلم</a:t>
            </a:r>
          </a:p>
          <a:p>
            <a:pPr>
              <a:buFont typeface="Arial" pitchFamily="34" charset="0"/>
              <a:buChar char="•"/>
            </a:pPr>
            <a:r>
              <a:rPr lang="ar-SA" sz="2400" dirty="0" smtClean="0">
                <a:solidFill>
                  <a:schemeClr val="bg1"/>
                </a:solidFill>
                <a:latin typeface="Calibri" pitchFamily="34" charset="0"/>
              </a:rPr>
              <a:t>اعتداء معلم على طالب</a:t>
            </a:r>
          </a:p>
          <a:p>
            <a:pPr>
              <a:buFont typeface="Arial" pitchFamily="34" charset="0"/>
              <a:buChar char="•"/>
            </a:pPr>
            <a:r>
              <a:rPr lang="ar-SA" sz="2400" dirty="0" smtClean="0">
                <a:solidFill>
                  <a:schemeClr val="bg1"/>
                </a:solidFill>
                <a:latin typeface="Calibri" pitchFamily="34" charset="0"/>
              </a:rPr>
              <a:t>تعنيف الوالدين للأبناء</a:t>
            </a:r>
          </a:p>
          <a:p>
            <a:pPr>
              <a:buFont typeface="Arial" pitchFamily="34" charset="0"/>
              <a:buChar char="•"/>
            </a:pPr>
            <a:r>
              <a:rPr lang="ar-SA" sz="2400" dirty="0" smtClean="0">
                <a:solidFill>
                  <a:schemeClr val="bg1"/>
                </a:solidFill>
                <a:latin typeface="Calibri" pitchFamily="34" charset="0"/>
              </a:rPr>
              <a:t>اعتداء الراشدين على الصغار</a:t>
            </a:r>
            <a:endParaRPr lang="en-US" sz="2400" dirty="0" smtClean="0">
              <a:solidFill>
                <a:schemeClr val="bg1"/>
              </a:solidFill>
              <a:latin typeface="Calibri" pitchFamily="34" charset="0"/>
            </a:endParaRPr>
          </a:p>
        </p:txBody>
      </p:sp>
      <p:sp>
        <p:nvSpPr>
          <p:cNvPr id="19" name="TextBox 18"/>
          <p:cNvSpPr txBox="1"/>
          <p:nvPr/>
        </p:nvSpPr>
        <p:spPr>
          <a:xfrm>
            <a:off x="785786" y="3571876"/>
            <a:ext cx="3167066" cy="2616101"/>
          </a:xfrm>
          <a:prstGeom prst="rect">
            <a:avLst/>
          </a:prstGeom>
          <a:noFill/>
        </p:spPr>
        <p:txBody>
          <a:bodyPr wrap="square" rtlCol="0">
            <a:spAutoFit/>
          </a:bodyPr>
          <a:lstStyle/>
          <a:p>
            <a:pPr>
              <a:buFont typeface="Arial" pitchFamily="34" charset="0"/>
              <a:buChar char="•"/>
            </a:pPr>
            <a:r>
              <a:rPr lang="en-US" sz="2400" dirty="0" smtClean="0">
                <a:solidFill>
                  <a:schemeClr val="bg1"/>
                </a:solidFill>
                <a:latin typeface="Calibri" pitchFamily="34" charset="0"/>
              </a:rPr>
              <a:t> </a:t>
            </a:r>
            <a:r>
              <a:rPr lang="ar-SA" sz="2400" dirty="0" smtClean="0">
                <a:solidFill>
                  <a:schemeClr val="bg1"/>
                </a:solidFill>
                <a:latin typeface="Calibri" pitchFamily="34" charset="0"/>
              </a:rPr>
              <a:t>محددات التنمر:</a:t>
            </a:r>
          </a:p>
          <a:p>
            <a:r>
              <a:rPr lang="ar-SA" sz="2400" dirty="0" smtClean="0">
                <a:solidFill>
                  <a:schemeClr val="bg1"/>
                </a:solidFill>
                <a:latin typeface="Calibri" pitchFamily="34" charset="0"/>
              </a:rPr>
              <a:t>أن يكون المتنمر والتنمر عليه أقران</a:t>
            </a:r>
          </a:p>
          <a:p>
            <a:r>
              <a:rPr lang="ar-SA" sz="2400" dirty="0" smtClean="0">
                <a:solidFill>
                  <a:schemeClr val="bg1"/>
                </a:solidFill>
                <a:latin typeface="Calibri" pitchFamily="34" charset="0"/>
              </a:rPr>
              <a:t>أن تكون القوة غير متكافئة</a:t>
            </a:r>
          </a:p>
          <a:p>
            <a:r>
              <a:rPr lang="ar-SA" sz="2400" dirty="0" smtClean="0">
                <a:solidFill>
                  <a:schemeClr val="bg1"/>
                </a:solidFill>
                <a:latin typeface="Calibri" pitchFamily="34" charset="0"/>
              </a:rPr>
              <a:t>التكرار لمدة من الزمن</a:t>
            </a:r>
          </a:p>
          <a:p>
            <a:r>
              <a:rPr lang="ar-SA" sz="2400" dirty="0" smtClean="0">
                <a:solidFill>
                  <a:schemeClr val="bg1"/>
                </a:solidFill>
                <a:latin typeface="Calibri" pitchFamily="34" charset="0"/>
              </a:rPr>
              <a:t>متعمد- </a:t>
            </a:r>
            <a:endParaRPr lang="en-US" sz="2400" dirty="0" smtClean="0">
              <a:solidFill>
                <a:schemeClr val="bg1"/>
              </a:solidFill>
              <a:latin typeface="Calibri" pitchFamily="34" charset="0"/>
            </a:endParaRPr>
          </a:p>
          <a:p>
            <a:pPr>
              <a:buFont typeface="Arial" pitchFamily="34" charset="0"/>
              <a:buChar char="•"/>
            </a:pPr>
            <a:endParaRPr lang="en-US" sz="2000" dirty="0" smtClean="0">
              <a:solidFill>
                <a:schemeClr val="bg1"/>
              </a:solidFill>
              <a:latin typeface="Calibri" pitchFamily="34" charset="0"/>
            </a:endParaRPr>
          </a:p>
        </p:txBody>
      </p:sp>
      <p:sp>
        <p:nvSpPr>
          <p:cNvPr id="23" name="Round Same Side Corner Rectangle 22"/>
          <p:cNvSpPr/>
          <p:nvPr/>
        </p:nvSpPr>
        <p:spPr>
          <a:xfrm>
            <a:off x="878304" y="3148264"/>
            <a:ext cx="3084096" cy="762000"/>
          </a:xfrm>
          <a:prstGeom prst="round2SameRect">
            <a:avLst>
              <a:gd name="adj1" fmla="val 41931"/>
              <a:gd name="adj2" fmla="val 0"/>
            </a:avLst>
          </a:prstGeom>
          <a:gradFill>
            <a:gsLst>
              <a:gs pos="0">
                <a:schemeClr val="bg1">
                  <a:alpha val="66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pic>
        <p:nvPicPr>
          <p:cNvPr id="4" name="Picture 2" descr="C:\Documents and Settings\ADMIN\Desktop\Useful wmf files\Some elements.png"/>
          <p:cNvPicPr>
            <a:picLocks noChangeAspect="1" noChangeArrowheads="1"/>
          </p:cNvPicPr>
          <p:nvPr/>
        </p:nvPicPr>
        <p:blipFill>
          <a:blip r:embed="rId2" cstate="email"/>
          <a:srcRect/>
          <a:stretch>
            <a:fillRect/>
          </a:stretch>
        </p:blipFill>
        <p:spPr bwMode="auto">
          <a:xfrm>
            <a:off x="4572000" y="1142984"/>
            <a:ext cx="1327851" cy="2362200"/>
          </a:xfrm>
          <a:prstGeom prst="rect">
            <a:avLst/>
          </a:prstGeom>
          <a:noFill/>
        </p:spPr>
      </p:pic>
      <p:pic>
        <p:nvPicPr>
          <p:cNvPr id="1026" name="Picture 2" descr="C:\Documents and Settings\ADMIN\Desktop\Useful wmf files\Some elements.png"/>
          <p:cNvPicPr>
            <a:picLocks noChangeAspect="1" noChangeArrowheads="1"/>
          </p:cNvPicPr>
          <p:nvPr/>
        </p:nvPicPr>
        <p:blipFill>
          <a:blip r:embed="rId3" cstate="email"/>
          <a:srcRect/>
          <a:stretch>
            <a:fillRect/>
          </a:stretch>
        </p:blipFill>
        <p:spPr bwMode="auto">
          <a:xfrm>
            <a:off x="3357554" y="1214422"/>
            <a:ext cx="1149178" cy="2362200"/>
          </a:xfrm>
          <a:prstGeom prst="rect">
            <a:avLst/>
          </a:prstGeom>
          <a:noFill/>
        </p:spPr>
      </p:pic>
      <p:grpSp>
        <p:nvGrpSpPr>
          <p:cNvPr id="2" name="Group 9"/>
          <p:cNvGrpSpPr/>
          <p:nvPr/>
        </p:nvGrpSpPr>
        <p:grpSpPr>
          <a:xfrm rot="5400000">
            <a:off x="4322743" y="-893775"/>
            <a:ext cx="260350" cy="5334000"/>
            <a:chOff x="7588250" y="2516188"/>
            <a:chExt cx="941388" cy="3044825"/>
          </a:xfrm>
        </p:grpSpPr>
        <p:sp>
          <p:nvSpPr>
            <p:cNvPr id="5" name="Freeform 31"/>
            <p:cNvSpPr>
              <a:spLocks/>
            </p:cNvSpPr>
            <p:nvPr/>
          </p:nvSpPr>
          <p:spPr bwMode="gray">
            <a:xfrm>
              <a:off x="7593013" y="2516188"/>
              <a:ext cx="936625" cy="3044825"/>
            </a:xfrm>
            <a:custGeom>
              <a:avLst/>
              <a:gdLst/>
              <a:ahLst/>
              <a:cxnLst>
                <a:cxn ang="0">
                  <a:pos x="7" y="76"/>
                </a:cxn>
                <a:cxn ang="0">
                  <a:pos x="7" y="1429"/>
                </a:cxn>
                <a:cxn ang="0">
                  <a:pos x="441" y="1497"/>
                </a:cxn>
                <a:cxn ang="0">
                  <a:pos x="919" y="1425"/>
                </a:cxn>
                <a:cxn ang="0">
                  <a:pos x="918" y="73"/>
                </a:cxn>
                <a:cxn ang="0">
                  <a:pos x="414" y="0"/>
                </a:cxn>
                <a:cxn ang="0">
                  <a:pos x="7" y="76"/>
                </a:cxn>
              </a:cxnLst>
              <a:rect l="0" t="0" r="r" b="b"/>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FFFFFF">
                    <a:gamma/>
                    <a:shade val="72941"/>
                    <a:invGamma/>
                    <a:alpha val="50000"/>
                  </a:srgbClr>
                </a:gs>
                <a:gs pos="50000">
                  <a:srgbClr val="FFFFFF">
                    <a:alpha val="50000"/>
                  </a:srgbClr>
                </a:gs>
                <a:gs pos="100000">
                  <a:srgbClr val="FFFFFF">
                    <a:gamma/>
                    <a:shade val="72941"/>
                    <a:invGamma/>
                    <a:alpha val="50000"/>
                  </a:srgbClr>
                </a:gs>
              </a:gsLst>
              <a:lin ang="0" scaled="1"/>
            </a:gradFill>
            <a:ln w="9525">
              <a:noFill/>
              <a:round/>
              <a:headEnd/>
              <a:tailEnd/>
            </a:ln>
            <a:effectLst/>
          </p:spPr>
          <p:txBody>
            <a:bodyPr/>
            <a:lstStyle/>
            <a:p>
              <a:endParaRPr lang="en-US" dirty="0">
                <a:latin typeface="Calibri" pitchFamily="34" charset="0"/>
              </a:endParaRPr>
            </a:p>
          </p:txBody>
        </p:sp>
        <p:sp>
          <p:nvSpPr>
            <p:cNvPr id="6" name="Oval 32"/>
            <p:cNvSpPr>
              <a:spLocks noChangeArrowheads="1"/>
            </p:cNvSpPr>
            <p:nvPr/>
          </p:nvSpPr>
          <p:spPr bwMode="gray">
            <a:xfrm>
              <a:off x="7599363" y="5268913"/>
              <a:ext cx="930275" cy="292100"/>
            </a:xfrm>
            <a:prstGeom prst="ellipse">
              <a:avLst/>
            </a:prstGeom>
            <a:solidFill>
              <a:srgbClr val="FFFFFF">
                <a:alpha val="10001"/>
              </a:srgbClr>
            </a:solidFill>
            <a:ln w="9525">
              <a:noFill/>
              <a:round/>
              <a:headEnd/>
              <a:tailEnd/>
            </a:ln>
            <a:effectLst/>
          </p:spPr>
          <p:txBody>
            <a:bodyPr wrap="none" anchor="ctr"/>
            <a:lstStyle/>
            <a:p>
              <a:endParaRPr lang="en-US" dirty="0">
                <a:latin typeface="Calibri" pitchFamily="34" charset="0"/>
              </a:endParaRPr>
            </a:p>
          </p:txBody>
        </p:sp>
        <p:sp>
          <p:nvSpPr>
            <p:cNvPr id="9" name="Oval 49"/>
            <p:cNvSpPr>
              <a:spLocks noChangeArrowheads="1"/>
            </p:cNvSpPr>
            <p:nvPr/>
          </p:nvSpPr>
          <p:spPr bwMode="gray">
            <a:xfrm>
              <a:off x="7588250" y="2525713"/>
              <a:ext cx="930275" cy="257175"/>
            </a:xfrm>
            <a:prstGeom prst="ellipse">
              <a:avLst/>
            </a:prstGeom>
            <a:solidFill>
              <a:srgbClr val="FFFFFF">
                <a:alpha val="30000"/>
              </a:srgbClr>
            </a:solidFill>
            <a:ln w="9525">
              <a:noFill/>
              <a:round/>
              <a:headEnd/>
              <a:tailEnd/>
            </a:ln>
            <a:effectLst/>
          </p:spPr>
          <p:txBody>
            <a:bodyPr wrap="none" anchor="ctr"/>
            <a:lstStyle/>
            <a:p>
              <a:endParaRPr lang="en-US" dirty="0">
                <a:latin typeface="Calibri" pitchFamily="34" charset="0"/>
              </a:endParaRPr>
            </a:p>
          </p:txBody>
        </p:sp>
      </p:grpSp>
      <p:sp>
        <p:nvSpPr>
          <p:cNvPr id="20" name="TextBox 19"/>
          <p:cNvSpPr txBox="1"/>
          <p:nvPr/>
        </p:nvSpPr>
        <p:spPr>
          <a:xfrm>
            <a:off x="1643042" y="500042"/>
            <a:ext cx="4500594" cy="707886"/>
          </a:xfrm>
          <a:prstGeom prst="rect">
            <a:avLst/>
          </a:prstGeom>
          <a:noFill/>
        </p:spPr>
        <p:txBody>
          <a:bodyPr wrap="square" rtlCol="0">
            <a:spAutoFit/>
          </a:bodyPr>
          <a:lstStyle/>
          <a:p>
            <a:r>
              <a:rPr lang="ar-SA"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libri" pitchFamily="34" charset="0"/>
              </a:rPr>
              <a:t>محددات التنمر</a:t>
            </a:r>
            <a:endPar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051720" y="818208"/>
            <a:ext cx="4572000" cy="3046988"/>
          </a:xfrm>
          <a:prstGeom prst="rect">
            <a:avLst/>
          </a:prstGeom>
        </p:spPr>
        <p:txBody>
          <a:bodyPr>
            <a:spAutoFit/>
          </a:bodyPr>
          <a:lstStyle/>
          <a:p>
            <a:pPr lvl="0" algn="ctr"/>
            <a:r>
              <a:rPr lang="ar-SA" sz="4800" dirty="0">
                <a:solidFill>
                  <a:prstClr val="black"/>
                </a:solidFill>
                <a:latin typeface="Andalus" pitchFamily="2" charset="-78"/>
                <a:cs typeface="Andalus" pitchFamily="2" charset="-78"/>
              </a:rPr>
              <a:t>اللهم ما أصبح بي من نعمة فمنك وحدك لا شريك لك فلك الحمد ولك الشكر </a:t>
            </a:r>
          </a:p>
        </p:txBody>
      </p:sp>
      <p:pic>
        <p:nvPicPr>
          <p:cNvPr id="5" name="Picture 4"/>
          <p:cNvPicPr>
            <a:picLocks noChangeAspect="1" noChangeArrowheads="1"/>
          </p:cNvPicPr>
          <p:nvPr/>
        </p:nvPicPr>
        <p:blipFill>
          <a:blip r:embed="rId2" cstate="print"/>
          <a:srcRect/>
          <a:stretch>
            <a:fillRect/>
          </a:stretch>
        </p:blipFill>
        <p:spPr bwMode="auto">
          <a:xfrm>
            <a:off x="3491880" y="3645024"/>
            <a:ext cx="1943100" cy="1781175"/>
          </a:xfrm>
          <a:prstGeom prst="rect">
            <a:avLst/>
          </a:prstGeom>
          <a:noFill/>
          <a:ln w="9525">
            <a:noFill/>
            <a:miter lim="800000"/>
            <a:headEnd/>
            <a:tailEnd/>
          </a:ln>
        </p:spPr>
      </p:pic>
    </p:spTree>
    <p:extLst>
      <p:ext uri="{BB962C8B-B14F-4D97-AF65-F5344CB8AC3E}">
        <p14:creationId xmlns:p14="http://schemas.microsoft.com/office/powerpoint/2010/main" val="3440850292"/>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Oval 72"/>
          <p:cNvSpPr>
            <a:spLocks noChangeArrowheads="1"/>
          </p:cNvSpPr>
          <p:nvPr/>
        </p:nvSpPr>
        <p:spPr bwMode="auto">
          <a:xfrm>
            <a:off x="1285852" y="2500306"/>
            <a:ext cx="7072362" cy="4071966"/>
          </a:xfrm>
          <a:prstGeom prst="ellipse">
            <a:avLst/>
          </a:prstGeom>
          <a:ln>
            <a:solidFill>
              <a:schemeClr val="accent2">
                <a:lumMod val="60000"/>
                <a:lumOff val="40000"/>
              </a:schemeClr>
            </a:solidFill>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r>
              <a:rPr lang="ar-SA"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العنف</a:t>
            </a:r>
            <a:endParaRPr lang="ar-SA" sz="6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شكل بيضاوي 3"/>
          <p:cNvSpPr/>
          <p:nvPr/>
        </p:nvSpPr>
        <p:spPr>
          <a:xfrm>
            <a:off x="4000496" y="4500570"/>
            <a:ext cx="1643074" cy="1571636"/>
          </a:xfrm>
          <a:prstGeom prst="ellips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العدوان</a:t>
            </a:r>
            <a:endParaRPr lang="ar-SA"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شكل بيضاوي 6"/>
          <p:cNvSpPr/>
          <p:nvPr/>
        </p:nvSpPr>
        <p:spPr>
          <a:xfrm>
            <a:off x="3500430" y="2714620"/>
            <a:ext cx="1643074" cy="1571636"/>
          </a:xfrm>
          <a:prstGeom prst="ellips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التنمر</a:t>
            </a:r>
            <a:endParaRPr lang="ar-SA"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شكل بيضاوي 7"/>
          <p:cNvSpPr/>
          <p:nvPr/>
        </p:nvSpPr>
        <p:spPr>
          <a:xfrm>
            <a:off x="1714480" y="3571876"/>
            <a:ext cx="1643074" cy="1571636"/>
          </a:xfrm>
          <a:prstGeom prst="ellips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الإيذاء</a:t>
            </a:r>
            <a:endParaRPr lang="ar-SA"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ستطيل 8"/>
          <p:cNvSpPr/>
          <p:nvPr/>
        </p:nvSpPr>
        <p:spPr>
          <a:xfrm>
            <a:off x="1000100" y="428604"/>
            <a:ext cx="7143800" cy="1754326"/>
          </a:xfrm>
          <a:prstGeom prst="rect">
            <a:avLst/>
          </a:prstGeom>
          <a:noFill/>
        </p:spPr>
        <p:txBody>
          <a:bodyPr wrap="square" lIns="91440" tIns="45720" rIns="91440" bIns="45720">
            <a:spAutoFit/>
          </a:bodyPr>
          <a:lstStyle/>
          <a:p>
            <a:pPr algn="ctr"/>
            <a:r>
              <a:rPr lang="ar-SA"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الفرق بين التنمر والمصطلحات الأخرى</a:t>
            </a:r>
            <a:endParaRPr lang="ar-SA"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4650956" y="431086"/>
            <a:ext cx="3637534" cy="584775"/>
          </a:xfrm>
          <a:prstGeom prst="rect">
            <a:avLst/>
          </a:prstGeom>
        </p:spPr>
        <p:txBody>
          <a:bodyPr wrap="none">
            <a:spAutoFit/>
          </a:bodyPr>
          <a:lstStyle/>
          <a:p>
            <a:r>
              <a:rPr lang="ar-SA" sz="3200" b="1" dirty="0">
                <a:solidFill>
                  <a:srgbClr val="FF0000"/>
                </a:solidFill>
                <a:ea typeface="Times New Roman"/>
                <a:cs typeface="Traditional Arabic"/>
              </a:rPr>
              <a:t>المصطلحات المرتبطة بالتنمر :</a:t>
            </a:r>
            <a:endParaRPr lang="ar-SA" sz="3200" dirty="0">
              <a:solidFill>
                <a:srgbClr val="FF0000"/>
              </a:solidFill>
            </a:endParaRPr>
          </a:p>
        </p:txBody>
      </p:sp>
      <p:sp>
        <p:nvSpPr>
          <p:cNvPr id="6" name="مستطيل 5"/>
          <p:cNvSpPr/>
          <p:nvPr/>
        </p:nvSpPr>
        <p:spPr>
          <a:xfrm>
            <a:off x="4129037" y="1644698"/>
            <a:ext cx="869149" cy="523220"/>
          </a:xfrm>
          <a:prstGeom prst="rect">
            <a:avLst/>
          </a:prstGeom>
        </p:spPr>
        <p:txBody>
          <a:bodyPr wrap="none">
            <a:spAutoFit/>
          </a:bodyPr>
          <a:lstStyle/>
          <a:p>
            <a:r>
              <a:rPr lang="ar-SA" sz="2800" b="1" dirty="0">
                <a:solidFill>
                  <a:srgbClr val="002060"/>
                </a:solidFill>
                <a:ea typeface="Times New Roman"/>
                <a:cs typeface="Traditional Arabic"/>
              </a:rPr>
              <a:t>المتنمر</a:t>
            </a:r>
            <a:endParaRPr lang="ar-SA" sz="2800" dirty="0"/>
          </a:p>
        </p:txBody>
      </p:sp>
      <p:sp>
        <p:nvSpPr>
          <p:cNvPr id="7" name="مستطيل 6"/>
          <p:cNvSpPr/>
          <p:nvPr/>
        </p:nvSpPr>
        <p:spPr>
          <a:xfrm>
            <a:off x="4662345" y="954306"/>
            <a:ext cx="1409360" cy="523220"/>
          </a:xfrm>
          <a:prstGeom prst="rect">
            <a:avLst/>
          </a:prstGeom>
        </p:spPr>
        <p:txBody>
          <a:bodyPr wrap="none">
            <a:spAutoFit/>
          </a:bodyPr>
          <a:lstStyle/>
          <a:p>
            <a:r>
              <a:rPr lang="ar-SA" sz="2800" b="1" dirty="0">
                <a:solidFill>
                  <a:srgbClr val="1F497D"/>
                </a:solidFill>
                <a:ea typeface="Times New Roman"/>
                <a:cs typeface="Traditional Arabic"/>
              </a:rPr>
              <a:t>ضحية التنمر</a:t>
            </a:r>
            <a:endParaRPr lang="ar-SA" sz="2800" dirty="0"/>
          </a:p>
        </p:txBody>
      </p:sp>
      <p:sp>
        <p:nvSpPr>
          <p:cNvPr id="8" name="مستطيل 7"/>
          <p:cNvSpPr/>
          <p:nvPr/>
        </p:nvSpPr>
        <p:spPr>
          <a:xfrm>
            <a:off x="1691680" y="4159983"/>
            <a:ext cx="1483098" cy="523220"/>
          </a:xfrm>
          <a:prstGeom prst="rect">
            <a:avLst/>
          </a:prstGeom>
        </p:spPr>
        <p:txBody>
          <a:bodyPr wrap="none">
            <a:spAutoFit/>
          </a:bodyPr>
          <a:lstStyle/>
          <a:p>
            <a:r>
              <a:rPr lang="ar-SA" sz="2800" b="1" dirty="0">
                <a:solidFill>
                  <a:srgbClr val="002060"/>
                </a:solidFill>
                <a:ea typeface="Times New Roman"/>
                <a:cs typeface="Traditional Arabic"/>
              </a:rPr>
              <a:t>متنمر/ ضحية</a:t>
            </a:r>
            <a:endParaRPr lang="ar-SA" sz="2800" dirty="0"/>
          </a:p>
        </p:txBody>
      </p:sp>
      <p:sp>
        <p:nvSpPr>
          <p:cNvPr id="9" name="مستطيل 8"/>
          <p:cNvSpPr/>
          <p:nvPr/>
        </p:nvSpPr>
        <p:spPr>
          <a:xfrm>
            <a:off x="1001242" y="5373216"/>
            <a:ext cx="1951175" cy="523220"/>
          </a:xfrm>
          <a:prstGeom prst="rect">
            <a:avLst/>
          </a:prstGeom>
        </p:spPr>
        <p:txBody>
          <a:bodyPr wrap="none">
            <a:spAutoFit/>
          </a:bodyPr>
          <a:lstStyle/>
          <a:p>
            <a:r>
              <a:rPr lang="ar-SA" sz="2800" b="1" dirty="0">
                <a:solidFill>
                  <a:srgbClr val="002060"/>
                </a:solidFill>
                <a:ea typeface="Times New Roman"/>
                <a:cs typeface="Traditional Arabic"/>
              </a:rPr>
              <a:t>المشاهد/ المتفرج</a:t>
            </a:r>
            <a:endParaRPr lang="ar-SA" sz="2800" dirty="0"/>
          </a:p>
        </p:txBody>
      </p:sp>
      <p:sp>
        <p:nvSpPr>
          <p:cNvPr id="10" name="مستطيل 9"/>
          <p:cNvSpPr/>
          <p:nvPr/>
        </p:nvSpPr>
        <p:spPr>
          <a:xfrm>
            <a:off x="2137463" y="3101610"/>
            <a:ext cx="1699504" cy="523220"/>
          </a:xfrm>
          <a:prstGeom prst="rect">
            <a:avLst/>
          </a:prstGeom>
        </p:spPr>
        <p:txBody>
          <a:bodyPr wrap="none">
            <a:spAutoFit/>
          </a:bodyPr>
          <a:lstStyle/>
          <a:p>
            <a:r>
              <a:rPr lang="ar-SA" sz="2800" b="1" dirty="0">
                <a:solidFill>
                  <a:srgbClr val="002060"/>
                </a:solidFill>
                <a:ea typeface="Times New Roman"/>
                <a:cs typeface="Traditional Arabic"/>
              </a:rPr>
              <a:t>العنف المدرسي</a:t>
            </a:r>
            <a:endParaRPr lang="ar-SA" sz="2800" dirty="0"/>
          </a:p>
        </p:txBody>
      </p:sp>
      <p:sp>
        <p:nvSpPr>
          <p:cNvPr id="11" name="مستطيل 10"/>
          <p:cNvSpPr/>
          <p:nvPr/>
        </p:nvSpPr>
        <p:spPr>
          <a:xfrm>
            <a:off x="3425478" y="2383277"/>
            <a:ext cx="760144" cy="523220"/>
          </a:xfrm>
          <a:prstGeom prst="rect">
            <a:avLst/>
          </a:prstGeom>
        </p:spPr>
        <p:txBody>
          <a:bodyPr wrap="none">
            <a:spAutoFit/>
          </a:bodyPr>
          <a:lstStyle/>
          <a:p>
            <a:r>
              <a:rPr lang="ar-SA" sz="2800" b="1" dirty="0">
                <a:solidFill>
                  <a:srgbClr val="002060"/>
                </a:solidFill>
                <a:ea typeface="Times New Roman"/>
                <a:cs typeface="Traditional Arabic"/>
              </a:rPr>
              <a:t>العنف</a:t>
            </a:r>
            <a:endParaRPr lang="ar-SA" sz="2800" dirty="0"/>
          </a:p>
        </p:txBody>
      </p:sp>
      <p:pic>
        <p:nvPicPr>
          <p:cNvPr id="13" name="صورة 12" descr="images (16).jpg"/>
          <p:cNvPicPr>
            <a:picLocks noChangeAspect="1"/>
          </p:cNvPicPr>
          <p:nvPr/>
        </p:nvPicPr>
        <p:blipFill>
          <a:blip r:embed="rId2"/>
          <a:stretch>
            <a:fillRect/>
          </a:stretch>
        </p:blipFill>
        <p:spPr>
          <a:xfrm>
            <a:off x="1000100" y="571480"/>
            <a:ext cx="2500330" cy="1647825"/>
          </a:xfrm>
          <a:prstGeom prst="rect">
            <a:avLst/>
          </a:prstGeom>
        </p:spPr>
      </p:pic>
    </p:spTree>
    <p:extLst>
      <p:ext uri="{BB962C8B-B14F-4D97-AF65-F5344CB8AC3E}">
        <p14:creationId xmlns:p14="http://schemas.microsoft.com/office/powerpoint/2010/main" val="3868244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0762"/>
          </a:xfrm>
        </p:spPr>
        <p:txBody>
          <a:bodyPr rtlCol="0">
            <a:normAutofit/>
          </a:bodyPr>
          <a:lstStyle/>
          <a:p>
            <a:pPr eaLnBrk="1" fontAlgn="auto" hangingPunct="1">
              <a:spcAft>
                <a:spcPts val="0"/>
              </a:spcAft>
              <a:defRPr/>
            </a:pPr>
            <a:r>
              <a:rPr lang="ar-SA" sz="3600" b="1" dirty="0" smtClean="0">
                <a:solidFill>
                  <a:schemeClr val="tx2">
                    <a:lumMod val="60000"/>
                    <a:lumOff val="40000"/>
                  </a:schemeClr>
                </a:solidFill>
                <a:latin typeface="Calibri" pitchFamily="34" charset="0"/>
                <a:cs typeface="Calibri" pitchFamily="34" charset="0"/>
              </a:rPr>
              <a:t>أدوار الطلاب في حالات التنمر</a:t>
            </a:r>
            <a:r>
              <a:rPr lang="ar-SA" sz="3600" b="1" dirty="0" smtClean="0">
                <a:latin typeface="Calibri" pitchFamily="34" charset="0"/>
                <a:cs typeface="Calibri" pitchFamily="34" charset="0"/>
              </a:rPr>
              <a:t> </a:t>
            </a:r>
            <a:endParaRPr lang="en-US" sz="3600" b="1" dirty="0">
              <a:latin typeface="Calibri" pitchFamily="34" charset="0"/>
              <a:cs typeface="Calibri" pitchFamily="34" charset="0"/>
            </a:endParaRPr>
          </a:p>
        </p:txBody>
      </p:sp>
      <p:pic>
        <p:nvPicPr>
          <p:cNvPr id="3" name="Picture 2" descr="Concentric circles.png"/>
          <p:cNvPicPr>
            <a:picLocks noChangeAspect="1"/>
          </p:cNvPicPr>
          <p:nvPr/>
        </p:nvPicPr>
        <p:blipFill>
          <a:blip r:embed="rId2" cstate="email">
            <a:grayscl/>
          </a:blip>
          <a:srcRect/>
          <a:stretch>
            <a:fillRect/>
          </a:stretch>
        </p:blipFill>
        <p:spPr>
          <a:xfrm>
            <a:off x="0" y="1680644"/>
            <a:ext cx="3873675" cy="4559431"/>
          </a:xfrm>
          <a:prstGeom prst="rect">
            <a:avLst/>
          </a:prstGeom>
        </p:spPr>
      </p:pic>
      <p:grpSp>
        <p:nvGrpSpPr>
          <p:cNvPr id="4" name="Group 19"/>
          <p:cNvGrpSpPr>
            <a:grpSpLocks/>
          </p:cNvGrpSpPr>
          <p:nvPr/>
        </p:nvGrpSpPr>
        <p:grpSpPr bwMode="auto">
          <a:xfrm>
            <a:off x="601662" y="1828800"/>
            <a:ext cx="7551738" cy="1752600"/>
            <a:chOff x="533400" y="2133600"/>
            <a:chExt cx="7551738" cy="1752600"/>
          </a:xfrm>
        </p:grpSpPr>
        <p:cxnSp>
          <p:nvCxnSpPr>
            <p:cNvPr id="5" name="Straight Connector 4"/>
            <p:cNvCxnSpPr/>
            <p:nvPr/>
          </p:nvCxnSpPr>
          <p:spPr>
            <a:xfrm rot="5400000" flipH="1" flipV="1">
              <a:off x="495300" y="2247900"/>
              <a:ext cx="1676400" cy="14478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533400" y="3733800"/>
              <a:ext cx="152400" cy="152400"/>
            </a:xfrm>
            <a:prstGeom prst="ellips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cxnSp>
          <p:nvCxnSpPr>
            <p:cNvPr id="60" name="Straight Connector 59"/>
            <p:cNvCxnSpPr/>
            <p:nvPr/>
          </p:nvCxnSpPr>
          <p:spPr>
            <a:xfrm>
              <a:off x="2057400" y="2133600"/>
              <a:ext cx="6027738"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20"/>
          <p:cNvGrpSpPr>
            <a:grpSpLocks/>
          </p:cNvGrpSpPr>
          <p:nvPr/>
        </p:nvGrpSpPr>
        <p:grpSpPr bwMode="auto">
          <a:xfrm>
            <a:off x="1058862" y="2647950"/>
            <a:ext cx="7094538" cy="1085850"/>
            <a:chOff x="990600" y="2876550"/>
            <a:chExt cx="7093941" cy="1085850"/>
          </a:xfrm>
        </p:grpSpPr>
        <p:cxnSp>
          <p:nvCxnSpPr>
            <p:cNvPr id="6" name="Straight Connector 5"/>
            <p:cNvCxnSpPr/>
            <p:nvPr/>
          </p:nvCxnSpPr>
          <p:spPr>
            <a:xfrm flipV="1">
              <a:off x="1066794" y="2876550"/>
              <a:ext cx="1461965" cy="10096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990600" y="3810000"/>
              <a:ext cx="152400" cy="152400"/>
            </a:xfrm>
            <a:prstGeom prst="ellips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cxnSp>
          <p:nvCxnSpPr>
            <p:cNvPr id="62" name="Straight Connector 61"/>
            <p:cNvCxnSpPr/>
            <p:nvPr/>
          </p:nvCxnSpPr>
          <p:spPr>
            <a:xfrm>
              <a:off x="2522409" y="2876550"/>
              <a:ext cx="5562132" cy="190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24"/>
          <p:cNvGrpSpPr>
            <a:grpSpLocks/>
          </p:cNvGrpSpPr>
          <p:nvPr/>
        </p:nvGrpSpPr>
        <p:grpSpPr bwMode="auto">
          <a:xfrm>
            <a:off x="1524000" y="3429000"/>
            <a:ext cx="6629400" cy="533400"/>
            <a:chOff x="1524000" y="3581041"/>
            <a:chExt cx="6629400" cy="533759"/>
          </a:xfrm>
        </p:grpSpPr>
        <p:sp>
          <p:nvSpPr>
            <p:cNvPr id="48" name="Oval 47"/>
            <p:cNvSpPr/>
            <p:nvPr/>
          </p:nvSpPr>
          <p:spPr>
            <a:xfrm>
              <a:off x="1524000" y="3962400"/>
              <a:ext cx="152400" cy="152400"/>
            </a:xfrm>
            <a:prstGeom prst="ellips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grpSp>
          <p:nvGrpSpPr>
            <p:cNvPr id="12" name="Group 21"/>
            <p:cNvGrpSpPr>
              <a:grpSpLocks/>
            </p:cNvGrpSpPr>
            <p:nvPr/>
          </p:nvGrpSpPr>
          <p:grpSpPr bwMode="auto">
            <a:xfrm>
              <a:off x="1676400" y="3581041"/>
              <a:ext cx="6477000" cy="457509"/>
              <a:chOff x="1676400" y="3581041"/>
              <a:chExt cx="6477000" cy="457509"/>
            </a:xfrm>
          </p:grpSpPr>
          <p:cxnSp>
            <p:nvCxnSpPr>
              <p:cNvPr id="7" name="Straight Connector 6"/>
              <p:cNvCxnSpPr/>
              <p:nvPr/>
            </p:nvCxnSpPr>
            <p:spPr>
              <a:xfrm flipV="1">
                <a:off x="1676400" y="3604870"/>
                <a:ext cx="1371600" cy="4336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3048000" y="3581041"/>
                <a:ext cx="5105400" cy="2382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3" name="Group 22"/>
          <p:cNvGrpSpPr>
            <a:grpSpLocks/>
          </p:cNvGrpSpPr>
          <p:nvPr/>
        </p:nvGrpSpPr>
        <p:grpSpPr bwMode="auto">
          <a:xfrm>
            <a:off x="1905000" y="4114803"/>
            <a:ext cx="6248400" cy="228600"/>
            <a:chOff x="2057400" y="4342938"/>
            <a:chExt cx="6248400" cy="229062"/>
          </a:xfrm>
        </p:grpSpPr>
        <p:cxnSp>
          <p:nvCxnSpPr>
            <p:cNvPr id="8" name="Straight Connector 7"/>
            <p:cNvCxnSpPr/>
            <p:nvPr/>
          </p:nvCxnSpPr>
          <p:spPr>
            <a:xfrm flipV="1">
              <a:off x="2133600" y="4342938"/>
              <a:ext cx="1295400" cy="1670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2057400" y="4419600"/>
              <a:ext cx="152400" cy="152400"/>
            </a:xfrm>
            <a:prstGeom prst="ellips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cxnSp>
          <p:nvCxnSpPr>
            <p:cNvPr id="66" name="Straight Connector 65"/>
            <p:cNvCxnSpPr/>
            <p:nvPr/>
          </p:nvCxnSpPr>
          <p:spPr>
            <a:xfrm flipV="1">
              <a:off x="3429000" y="4342938"/>
              <a:ext cx="4876800" cy="454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23"/>
          <p:cNvGrpSpPr>
            <a:grpSpLocks/>
          </p:cNvGrpSpPr>
          <p:nvPr/>
        </p:nvGrpSpPr>
        <p:grpSpPr bwMode="auto">
          <a:xfrm>
            <a:off x="2133600" y="4800600"/>
            <a:ext cx="6019800" cy="304800"/>
            <a:chOff x="2362200" y="5105400"/>
            <a:chExt cx="6019800" cy="304800"/>
          </a:xfrm>
        </p:grpSpPr>
        <p:cxnSp>
          <p:nvCxnSpPr>
            <p:cNvPr id="9" name="Straight Connector 8"/>
            <p:cNvCxnSpPr/>
            <p:nvPr/>
          </p:nvCxnSpPr>
          <p:spPr>
            <a:xfrm flipV="1">
              <a:off x="2528888" y="5105400"/>
              <a:ext cx="914400" cy="228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2362200" y="5257800"/>
              <a:ext cx="152400" cy="152400"/>
            </a:xfrm>
            <a:prstGeom prst="ellipse">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endParaRPr>
            </a:p>
          </p:txBody>
        </p:sp>
        <p:cxnSp>
          <p:nvCxnSpPr>
            <p:cNvPr id="68" name="Straight Connector 67"/>
            <p:cNvCxnSpPr/>
            <p:nvPr/>
          </p:nvCxnSpPr>
          <p:spPr>
            <a:xfrm>
              <a:off x="3429000" y="5105400"/>
              <a:ext cx="49530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6153" name="Picture 72" descr="White ball temp.png"/>
          <p:cNvPicPr>
            <a:picLocks noChangeAspect="1"/>
          </p:cNvPicPr>
          <p:nvPr/>
        </p:nvPicPr>
        <p:blipFill>
          <a:blip r:embed="rId3" cstate="email"/>
          <a:srcRect/>
          <a:stretch>
            <a:fillRect/>
          </a:stretch>
        </p:blipFill>
        <p:spPr bwMode="auto">
          <a:xfrm>
            <a:off x="0" y="3226300"/>
            <a:ext cx="285750" cy="650875"/>
          </a:xfrm>
          <a:prstGeom prst="rect">
            <a:avLst/>
          </a:prstGeom>
          <a:noFill/>
          <a:ln w="9525">
            <a:noFill/>
            <a:miter lim="800000"/>
            <a:headEnd/>
            <a:tailEnd/>
          </a:ln>
        </p:spPr>
      </p:pic>
      <p:sp>
        <p:nvSpPr>
          <p:cNvPr id="29" name="TextBox 28"/>
          <p:cNvSpPr txBox="1"/>
          <p:nvPr/>
        </p:nvSpPr>
        <p:spPr>
          <a:xfrm>
            <a:off x="3276601" y="1004733"/>
            <a:ext cx="4844380" cy="400110"/>
          </a:xfrm>
          <a:prstGeom prst="rect">
            <a:avLst/>
          </a:prstGeom>
          <a:noFill/>
        </p:spPr>
        <p:txBody>
          <a:bodyPr wrap="square">
            <a:spAutoFit/>
          </a:bodyPr>
          <a:lstStyle/>
          <a:p>
            <a:pPr fontAlgn="auto">
              <a:spcBef>
                <a:spcPts val="0"/>
              </a:spcBef>
              <a:spcAft>
                <a:spcPts val="0"/>
              </a:spcAft>
              <a:defRPr/>
            </a:pPr>
            <a:r>
              <a:rPr lang="ar-SA" sz="2000" b="1" dirty="0" err="1" smtClean="0">
                <a:latin typeface="Calibri" pitchFamily="34" charset="0"/>
              </a:rPr>
              <a:t>المتنمر:هو</a:t>
            </a:r>
            <a:r>
              <a:rPr lang="ar-SA" sz="2000" b="1" dirty="0" smtClean="0">
                <a:latin typeface="Calibri" pitchFamily="34" charset="0"/>
              </a:rPr>
              <a:t> الشخص الذي يمارس التنمر على غيره</a:t>
            </a:r>
          </a:p>
        </p:txBody>
      </p:sp>
      <p:sp>
        <p:nvSpPr>
          <p:cNvPr id="30" name="TextBox 29"/>
          <p:cNvSpPr txBox="1"/>
          <p:nvPr/>
        </p:nvSpPr>
        <p:spPr>
          <a:xfrm>
            <a:off x="3084613" y="2112736"/>
            <a:ext cx="5056088" cy="400110"/>
          </a:xfrm>
          <a:prstGeom prst="rect">
            <a:avLst/>
          </a:prstGeom>
          <a:noFill/>
        </p:spPr>
        <p:txBody>
          <a:bodyPr wrap="square">
            <a:spAutoFit/>
          </a:bodyPr>
          <a:lstStyle/>
          <a:p>
            <a:pPr fontAlgn="auto">
              <a:spcBef>
                <a:spcPts val="0"/>
              </a:spcBef>
              <a:spcAft>
                <a:spcPts val="0"/>
              </a:spcAft>
              <a:defRPr/>
            </a:pPr>
            <a:r>
              <a:rPr lang="ar-SA" sz="2000" b="1" dirty="0" smtClean="0">
                <a:latin typeface="Calibri" pitchFamily="34" charset="0"/>
              </a:rPr>
              <a:t>المتنمر عليه : هو الشخص الذي يتعرض للتنمر( الضحية )</a:t>
            </a:r>
            <a:endParaRPr lang="en-US" sz="2000" b="1" dirty="0">
              <a:latin typeface="Calibri" pitchFamily="34" charset="0"/>
            </a:endParaRPr>
          </a:p>
        </p:txBody>
      </p:sp>
      <p:sp>
        <p:nvSpPr>
          <p:cNvPr id="31" name="TextBox 30"/>
          <p:cNvSpPr txBox="1"/>
          <p:nvPr/>
        </p:nvSpPr>
        <p:spPr>
          <a:xfrm>
            <a:off x="3276601" y="2647950"/>
            <a:ext cx="4864099" cy="707886"/>
          </a:xfrm>
          <a:prstGeom prst="rect">
            <a:avLst/>
          </a:prstGeom>
          <a:noFill/>
        </p:spPr>
        <p:txBody>
          <a:bodyPr wrap="square">
            <a:spAutoFit/>
          </a:bodyPr>
          <a:lstStyle/>
          <a:p>
            <a:pPr fontAlgn="auto">
              <a:spcBef>
                <a:spcPts val="0"/>
              </a:spcBef>
              <a:spcAft>
                <a:spcPts val="0"/>
              </a:spcAft>
              <a:defRPr/>
            </a:pPr>
            <a:r>
              <a:rPr lang="ar-SA" sz="2000" b="1" dirty="0" err="1" smtClean="0">
                <a:latin typeface="Calibri" pitchFamily="34" charset="0"/>
              </a:rPr>
              <a:t>الداعمون:المتفرجون</a:t>
            </a:r>
            <a:r>
              <a:rPr lang="ar-SA" sz="2000" b="1" dirty="0" smtClean="0">
                <a:latin typeface="Calibri" pitchFamily="34" charset="0"/>
              </a:rPr>
              <a:t> الذين ينضمون للعراك ويشاركون المتنمر  </a:t>
            </a:r>
            <a:endParaRPr lang="en-US" sz="2000" b="1" dirty="0">
              <a:latin typeface="Calibri" pitchFamily="34" charset="0"/>
            </a:endParaRPr>
          </a:p>
        </p:txBody>
      </p:sp>
      <p:sp>
        <p:nvSpPr>
          <p:cNvPr id="32" name="TextBox 31"/>
          <p:cNvSpPr txBox="1"/>
          <p:nvPr/>
        </p:nvSpPr>
        <p:spPr>
          <a:xfrm>
            <a:off x="3214688" y="3440906"/>
            <a:ext cx="5014179" cy="707886"/>
          </a:xfrm>
          <a:prstGeom prst="rect">
            <a:avLst/>
          </a:prstGeom>
          <a:noFill/>
        </p:spPr>
        <p:txBody>
          <a:bodyPr wrap="square">
            <a:spAutoFit/>
          </a:bodyPr>
          <a:lstStyle/>
          <a:p>
            <a:pPr fontAlgn="auto">
              <a:spcBef>
                <a:spcPts val="0"/>
              </a:spcBef>
              <a:spcAft>
                <a:spcPts val="0"/>
              </a:spcAft>
              <a:defRPr/>
            </a:pPr>
            <a:r>
              <a:rPr lang="ar-SA" sz="2000" b="1" dirty="0" err="1" smtClean="0">
                <a:latin typeface="Calibri" pitchFamily="34" charset="0"/>
              </a:rPr>
              <a:t>االمشجعو</a:t>
            </a:r>
            <a:r>
              <a:rPr lang="ar-SA" sz="2000" b="1" dirty="0" err="1" smtClean="0">
                <a:latin typeface="Calibri" pitchFamily="34" charset="0"/>
                <a:sym typeface="Wingdings" pitchFamily="2" charset="2"/>
              </a:rPr>
              <a:t>ن</a:t>
            </a:r>
            <a:r>
              <a:rPr lang="ar-SA" sz="2000" b="1" dirty="0" smtClean="0">
                <a:latin typeface="Calibri" pitchFamily="34" charset="0"/>
                <a:sym typeface="Wingdings" pitchFamily="2" charset="2"/>
              </a:rPr>
              <a:t> :المحرضون الذين </a:t>
            </a:r>
            <a:r>
              <a:rPr lang="ar-SA" sz="2000" b="1" dirty="0" err="1" smtClean="0">
                <a:latin typeface="Calibri" pitchFamily="34" charset="0"/>
                <a:sym typeface="Wingdings" pitchFamily="2" charset="2"/>
              </a:rPr>
              <a:t>لايشتركون</a:t>
            </a:r>
            <a:r>
              <a:rPr lang="ar-SA" sz="2000" b="1" dirty="0" smtClean="0">
                <a:latin typeface="Calibri" pitchFamily="34" charset="0"/>
                <a:sym typeface="Wingdings" pitchFamily="2" charset="2"/>
              </a:rPr>
              <a:t> في العراك ولكن يكتفون بالتشجيع والتحريض</a:t>
            </a:r>
            <a:endParaRPr lang="ar-SA" sz="2000" b="1" dirty="0" smtClean="0">
              <a:latin typeface="Calibri" pitchFamily="34" charset="0"/>
            </a:endParaRPr>
          </a:p>
        </p:txBody>
      </p:sp>
      <p:sp>
        <p:nvSpPr>
          <p:cNvPr id="33" name="TextBox 32"/>
          <p:cNvSpPr txBox="1"/>
          <p:nvPr/>
        </p:nvSpPr>
        <p:spPr>
          <a:xfrm>
            <a:off x="3084612" y="4267356"/>
            <a:ext cx="5184576" cy="400110"/>
          </a:xfrm>
          <a:prstGeom prst="rect">
            <a:avLst/>
          </a:prstGeom>
          <a:noFill/>
        </p:spPr>
        <p:txBody>
          <a:bodyPr wrap="square">
            <a:spAutoFit/>
          </a:bodyPr>
          <a:lstStyle/>
          <a:p>
            <a:pPr fontAlgn="auto">
              <a:spcBef>
                <a:spcPts val="0"/>
              </a:spcBef>
              <a:spcAft>
                <a:spcPts val="0"/>
              </a:spcAft>
              <a:defRPr/>
            </a:pPr>
            <a:r>
              <a:rPr lang="ar-SA" sz="2000" b="1" dirty="0" smtClean="0">
                <a:latin typeface="Calibri" pitchFamily="34" charset="0"/>
              </a:rPr>
              <a:t>الصامتون: (سلبيون ) يكتفون </a:t>
            </a:r>
            <a:r>
              <a:rPr lang="ar-SA" sz="2000" b="1" dirty="0" err="1" smtClean="0">
                <a:latin typeface="Calibri" pitchFamily="34" charset="0"/>
              </a:rPr>
              <a:t>بالمشاهده</a:t>
            </a:r>
            <a:r>
              <a:rPr lang="ar-SA" sz="2000" b="1" dirty="0" smtClean="0">
                <a:latin typeface="Calibri" pitchFamily="34" charset="0"/>
              </a:rPr>
              <a:t> والصمت</a:t>
            </a:r>
            <a:endParaRPr lang="en-US" sz="2000" b="1" dirty="0">
              <a:latin typeface="Calibri" pitchFamily="34" charset="0"/>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18" y="5641939"/>
            <a:ext cx="63103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3048000" y="5095978"/>
            <a:ext cx="5471379" cy="400110"/>
          </a:xfrm>
          <a:prstGeom prst="rect">
            <a:avLst/>
          </a:prstGeom>
          <a:noFill/>
        </p:spPr>
        <p:txBody>
          <a:bodyPr wrap="square" rtlCol="1">
            <a:spAutoFit/>
          </a:bodyPr>
          <a:lstStyle/>
          <a:p>
            <a:pPr algn="ctr"/>
            <a:r>
              <a:rPr lang="ar-SA" sz="2000" b="1" dirty="0" smtClean="0">
                <a:latin typeface="Calibri" pitchFamily="34" charset="0"/>
              </a:rPr>
              <a:t>المدافعون : يحاولون المدافعة عن الضحية ووقف العراك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par>
                          <p:cTn id="13" fill="hold">
                            <p:stCondLst>
                              <p:cond delay="1000"/>
                            </p:stCondLst>
                            <p:childTnLst>
                              <p:par>
                                <p:cTn id="14" presetID="50" presetClass="entr" presetSubtype="0" decel="100000" fill="hold" grpId="0" nodeType="afterEffect">
                                  <p:stCondLst>
                                    <p:cond delay="0"/>
                                  </p:stCondLst>
                                  <p:iterate type="lt">
                                    <p:tmPct val="10000"/>
                                  </p:iterate>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strVal val="#ppt_w+.3"/>
                                          </p:val>
                                        </p:tav>
                                        <p:tav tm="100000">
                                          <p:val>
                                            <p:strVal val="#ppt_w"/>
                                          </p:val>
                                        </p:tav>
                                      </p:tavLst>
                                    </p:anim>
                                    <p:anim calcmode="lin" valueType="num">
                                      <p:cBhvr>
                                        <p:cTn id="17" dur="1000" fill="hold"/>
                                        <p:tgtEl>
                                          <p:spTgt spid="29"/>
                                        </p:tgtEl>
                                        <p:attrNameLst>
                                          <p:attrName>ppt_h</p:attrName>
                                        </p:attrNameLst>
                                      </p:cBhvr>
                                      <p:tavLst>
                                        <p:tav tm="0">
                                          <p:val>
                                            <p:strVal val="#ppt_h"/>
                                          </p:val>
                                        </p:tav>
                                        <p:tav tm="100000">
                                          <p:val>
                                            <p:strVal val="#ppt_h"/>
                                          </p:val>
                                        </p:tav>
                                      </p:tavLst>
                                    </p:anim>
                                    <p:animEffect transition="in" filter="fade">
                                      <p:cBhvr>
                                        <p:cTn id="18" dur="1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000"/>
                                        <p:tgtEl>
                                          <p:spTgt spid="10"/>
                                        </p:tgtEl>
                                      </p:cBhvr>
                                    </p:animEffect>
                                  </p:childTnLst>
                                </p:cTn>
                              </p:par>
                            </p:childTnLst>
                          </p:cTn>
                        </p:par>
                        <p:par>
                          <p:cTn id="24" fill="hold">
                            <p:stCondLst>
                              <p:cond delay="1000"/>
                            </p:stCondLst>
                            <p:childTnLst>
                              <p:par>
                                <p:cTn id="25" presetID="50" presetClass="entr" presetSubtype="0" decel="100000" fill="hold" grpId="0" nodeType="afterEffect">
                                  <p:stCondLst>
                                    <p:cond delay="0"/>
                                  </p:stCondLst>
                                  <p:iterate type="lt">
                                    <p:tmPct val="10000"/>
                                  </p:iterate>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3"/>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1000"/>
                                        <p:tgtEl>
                                          <p:spTgt spid="11"/>
                                        </p:tgtEl>
                                      </p:cBhvr>
                                    </p:animEffect>
                                  </p:childTnLst>
                                </p:cTn>
                              </p:par>
                            </p:childTnLst>
                          </p:cTn>
                        </p:par>
                        <p:par>
                          <p:cTn id="35" fill="hold">
                            <p:stCondLst>
                              <p:cond delay="1000"/>
                            </p:stCondLst>
                            <p:childTnLst>
                              <p:par>
                                <p:cTn id="36" presetID="50" presetClass="entr" presetSubtype="0" decel="100000" fill="hold" grpId="0" nodeType="afterEffect">
                                  <p:stCondLst>
                                    <p:cond delay="0"/>
                                  </p:stCondLst>
                                  <p:iterate type="lt">
                                    <p:tmPct val="10000"/>
                                  </p:iterate>
                                  <p:childTnLst>
                                    <p:set>
                                      <p:cBhvr>
                                        <p:cTn id="37" dur="1" fill="hold">
                                          <p:stCondLst>
                                            <p:cond delay="0"/>
                                          </p:stCondLst>
                                        </p:cTn>
                                        <p:tgtEl>
                                          <p:spTgt spid="31"/>
                                        </p:tgtEl>
                                        <p:attrNameLst>
                                          <p:attrName>style.visibility</p:attrName>
                                        </p:attrNameLst>
                                      </p:cBhvr>
                                      <p:to>
                                        <p:strVal val="visible"/>
                                      </p:to>
                                    </p:set>
                                    <p:anim calcmode="lin" valueType="num">
                                      <p:cBhvr>
                                        <p:cTn id="38" dur="1000" fill="hold"/>
                                        <p:tgtEl>
                                          <p:spTgt spid="31"/>
                                        </p:tgtEl>
                                        <p:attrNameLst>
                                          <p:attrName>ppt_w</p:attrName>
                                        </p:attrNameLst>
                                      </p:cBhvr>
                                      <p:tavLst>
                                        <p:tav tm="0">
                                          <p:val>
                                            <p:strVal val="#ppt_w+.3"/>
                                          </p:val>
                                        </p:tav>
                                        <p:tav tm="100000">
                                          <p:val>
                                            <p:strVal val="#ppt_w"/>
                                          </p:val>
                                        </p:tav>
                                      </p:tavLst>
                                    </p:anim>
                                    <p:anim calcmode="lin" valueType="num">
                                      <p:cBhvr>
                                        <p:cTn id="39" dur="1000" fill="hold"/>
                                        <p:tgtEl>
                                          <p:spTgt spid="31"/>
                                        </p:tgtEl>
                                        <p:attrNameLst>
                                          <p:attrName>ppt_h</p:attrName>
                                        </p:attrNameLst>
                                      </p:cBhvr>
                                      <p:tavLst>
                                        <p:tav tm="0">
                                          <p:val>
                                            <p:strVal val="#ppt_h"/>
                                          </p:val>
                                        </p:tav>
                                        <p:tav tm="100000">
                                          <p:val>
                                            <p:strVal val="#ppt_h"/>
                                          </p:val>
                                        </p:tav>
                                      </p:tavLst>
                                    </p:anim>
                                    <p:animEffect transition="in" filter="fade">
                                      <p:cBhvr>
                                        <p:cTn id="40" dur="10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1000"/>
                                        <p:tgtEl>
                                          <p:spTgt spid="13"/>
                                        </p:tgtEl>
                                      </p:cBhvr>
                                    </p:animEffect>
                                  </p:childTnLst>
                                </p:cTn>
                              </p:par>
                            </p:childTnLst>
                          </p:cTn>
                        </p:par>
                        <p:par>
                          <p:cTn id="46" fill="hold">
                            <p:stCondLst>
                              <p:cond delay="1000"/>
                            </p:stCondLst>
                            <p:childTnLst>
                              <p:par>
                                <p:cTn id="47" presetID="50" presetClass="entr" presetSubtype="0" decel="100000" fill="hold" grpId="0" nodeType="afterEffect">
                                  <p:stCondLst>
                                    <p:cond delay="0"/>
                                  </p:stCondLst>
                                  <p:iterate type="lt">
                                    <p:tmPct val="10000"/>
                                  </p:iterate>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strVal val="#ppt_w+.3"/>
                                          </p:val>
                                        </p:tav>
                                        <p:tav tm="100000">
                                          <p:val>
                                            <p:strVal val="#ppt_w"/>
                                          </p:val>
                                        </p:tav>
                                      </p:tavLst>
                                    </p:anim>
                                    <p:anim calcmode="lin" valueType="num">
                                      <p:cBhvr>
                                        <p:cTn id="50" dur="1000" fill="hold"/>
                                        <p:tgtEl>
                                          <p:spTgt spid="32"/>
                                        </p:tgtEl>
                                        <p:attrNameLst>
                                          <p:attrName>ppt_h</p:attrName>
                                        </p:attrNameLst>
                                      </p:cBhvr>
                                      <p:tavLst>
                                        <p:tav tm="0">
                                          <p:val>
                                            <p:strVal val="#ppt_h"/>
                                          </p:val>
                                        </p:tav>
                                        <p:tav tm="100000">
                                          <p:val>
                                            <p:strVal val="#ppt_h"/>
                                          </p:val>
                                        </p:tav>
                                      </p:tavLst>
                                    </p:anim>
                                    <p:animEffect transition="in" filter="fade">
                                      <p:cBhvr>
                                        <p:cTn id="51" dur="10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1000"/>
                                        <p:tgtEl>
                                          <p:spTgt spid="14"/>
                                        </p:tgtEl>
                                      </p:cBhvr>
                                    </p:animEffect>
                                  </p:childTnLst>
                                </p:cTn>
                              </p:par>
                            </p:childTnLst>
                          </p:cTn>
                        </p:par>
                        <p:par>
                          <p:cTn id="57" fill="hold">
                            <p:stCondLst>
                              <p:cond delay="1000"/>
                            </p:stCondLst>
                            <p:childTnLst>
                              <p:par>
                                <p:cTn id="58" presetID="50" presetClass="entr" presetSubtype="0" decel="100000" fill="hold" grpId="0" nodeType="afterEffect">
                                  <p:stCondLst>
                                    <p:cond delay="0"/>
                                  </p:stCondLst>
                                  <p:iterate type="lt">
                                    <p:tmPct val="10000"/>
                                  </p:iterate>
                                  <p:childTnLst>
                                    <p:set>
                                      <p:cBhvr>
                                        <p:cTn id="59" dur="1" fill="hold">
                                          <p:stCondLst>
                                            <p:cond delay="0"/>
                                          </p:stCondLst>
                                        </p:cTn>
                                        <p:tgtEl>
                                          <p:spTgt spid="33"/>
                                        </p:tgtEl>
                                        <p:attrNameLst>
                                          <p:attrName>style.visibility</p:attrName>
                                        </p:attrNameLst>
                                      </p:cBhvr>
                                      <p:to>
                                        <p:strVal val="visible"/>
                                      </p:to>
                                    </p:set>
                                    <p:anim calcmode="lin" valueType="num">
                                      <p:cBhvr>
                                        <p:cTn id="60" dur="1000" fill="hold"/>
                                        <p:tgtEl>
                                          <p:spTgt spid="33"/>
                                        </p:tgtEl>
                                        <p:attrNameLst>
                                          <p:attrName>ppt_w</p:attrName>
                                        </p:attrNameLst>
                                      </p:cBhvr>
                                      <p:tavLst>
                                        <p:tav tm="0">
                                          <p:val>
                                            <p:strVal val="#ppt_w+.3"/>
                                          </p:val>
                                        </p:tav>
                                        <p:tav tm="100000">
                                          <p:val>
                                            <p:strVal val="#ppt_w"/>
                                          </p:val>
                                        </p:tav>
                                      </p:tavLst>
                                    </p:anim>
                                    <p:anim calcmode="lin" valueType="num">
                                      <p:cBhvr>
                                        <p:cTn id="61" dur="1000" fill="hold"/>
                                        <p:tgtEl>
                                          <p:spTgt spid="33"/>
                                        </p:tgtEl>
                                        <p:attrNameLst>
                                          <p:attrName>ppt_h</p:attrName>
                                        </p:attrNameLst>
                                      </p:cBhvr>
                                      <p:tavLst>
                                        <p:tav tm="0">
                                          <p:val>
                                            <p:strVal val="#ppt_h"/>
                                          </p:val>
                                        </p:tav>
                                        <p:tav tm="100000">
                                          <p:val>
                                            <p:strVal val="#ppt_h"/>
                                          </p:val>
                                        </p:tav>
                                      </p:tavLst>
                                    </p:anim>
                                    <p:animEffect transition="in" filter="fade">
                                      <p:cBhvr>
                                        <p:cTn id="6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p:cNvGraphicFramePr>
            <a:graphicFrameLocks noGrp="1"/>
          </p:cNvGraphicFramePr>
          <p:nvPr>
            <p:extLst>
              <p:ext uri="{D42A27DB-BD31-4B8C-83A1-F6EECF244321}">
                <p14:modId xmlns:p14="http://schemas.microsoft.com/office/powerpoint/2010/main" val="535008607"/>
              </p:ext>
            </p:extLst>
          </p:nvPr>
        </p:nvGraphicFramePr>
        <p:xfrm>
          <a:off x="571473" y="500042"/>
          <a:ext cx="7786741" cy="4572032"/>
        </p:xfrm>
        <a:graphic>
          <a:graphicData uri="http://schemas.openxmlformats.org/drawingml/2006/table">
            <a:tbl>
              <a:tblPr rtl="1" firstRow="1" firstCol="1" bandRow="1"/>
              <a:tblGrid>
                <a:gridCol w="1152909"/>
                <a:gridCol w="3368345"/>
                <a:gridCol w="3265487"/>
              </a:tblGrid>
              <a:tr h="950964">
                <a:tc>
                  <a:txBody>
                    <a:bodyPr/>
                    <a:lstStyle/>
                    <a:p>
                      <a:pPr indent="1270" algn="ctr" rtl="1">
                        <a:spcAft>
                          <a:spcPts val="220"/>
                        </a:spcAft>
                      </a:pPr>
                      <a:r>
                        <a:rPr lang="ar-SA" sz="2800" b="1" dirty="0">
                          <a:solidFill>
                            <a:srgbClr val="1F497D"/>
                          </a:solidFill>
                          <a:effectLst/>
                          <a:latin typeface="Calibri"/>
                          <a:ea typeface="Calibri"/>
                          <a:cs typeface="Traditional Arabic"/>
                        </a:rPr>
                        <a:t>رقم النشاط</a:t>
                      </a:r>
                      <a:endParaRPr lang="en-US" sz="2800" dirty="0">
                        <a:effectLst/>
                        <a:latin typeface="Calibri"/>
                        <a:ea typeface="Calibri"/>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gridSpan="2">
                  <a:txBody>
                    <a:bodyPr/>
                    <a:lstStyle/>
                    <a:p>
                      <a:pPr algn="ctr" rtl="1">
                        <a:spcAft>
                          <a:spcPts val="220"/>
                        </a:spcAft>
                      </a:pPr>
                      <a:r>
                        <a:rPr lang="ar-SA" sz="2800" b="1" dirty="0" smtClean="0">
                          <a:solidFill>
                            <a:srgbClr val="1F497D"/>
                          </a:solidFill>
                          <a:effectLst/>
                          <a:latin typeface="Calibri"/>
                          <a:ea typeface="Calibri"/>
                          <a:cs typeface="Traditional Arabic"/>
                        </a:rPr>
                        <a:t>3/1/1</a:t>
                      </a:r>
                      <a:endParaRPr lang="en-US" sz="2800" dirty="0">
                        <a:effectLst/>
                        <a:latin typeface="Calibri"/>
                        <a:ea typeface="Calibri"/>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hMerge="1">
                  <a:txBody>
                    <a:bodyPr/>
                    <a:lstStyle/>
                    <a:p>
                      <a:pPr rtl="1"/>
                      <a:endParaRPr lang="ar-SA"/>
                    </a:p>
                  </a:txBody>
                  <a:tcPr/>
                </a:tc>
              </a:tr>
              <a:tr h="859570">
                <a:tc>
                  <a:txBody>
                    <a:bodyPr/>
                    <a:lstStyle/>
                    <a:p>
                      <a:pPr indent="1270" algn="ctr" rtl="1">
                        <a:spcAft>
                          <a:spcPts val="220"/>
                        </a:spcAft>
                      </a:pPr>
                      <a:r>
                        <a:rPr lang="ar-SA" sz="2800" b="1">
                          <a:solidFill>
                            <a:srgbClr val="1F497D"/>
                          </a:solidFill>
                          <a:effectLst/>
                          <a:latin typeface="Calibri"/>
                          <a:ea typeface="Calibri"/>
                          <a:cs typeface="Traditional Arabic"/>
                        </a:rPr>
                        <a:t>العنوان</a:t>
                      </a:r>
                      <a:endParaRPr lang="en-US" sz="2800">
                        <a:effectLst/>
                        <a:latin typeface="Calibri"/>
                        <a:ea typeface="Calibri"/>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gridSpan="2">
                  <a:txBody>
                    <a:bodyPr/>
                    <a:lstStyle/>
                    <a:p>
                      <a:pPr algn="r" rtl="1">
                        <a:spcAft>
                          <a:spcPts val="220"/>
                        </a:spcAft>
                      </a:pPr>
                      <a:r>
                        <a:rPr lang="ar-SA" sz="2800" b="1" dirty="0">
                          <a:solidFill>
                            <a:srgbClr val="1F497D"/>
                          </a:solidFill>
                          <a:effectLst/>
                          <a:latin typeface="Calibri"/>
                          <a:ea typeface="Calibri"/>
                          <a:cs typeface="Traditional Arabic"/>
                        </a:rPr>
                        <a:t>الشراكة بين الجهات الوطنية الحكومية والأهلية للحد من المشكلة</a:t>
                      </a:r>
                      <a:endParaRPr lang="en-US" sz="2800" dirty="0">
                        <a:effectLst/>
                        <a:latin typeface="Calibri"/>
                        <a:ea typeface="Calibri"/>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hMerge="1">
                  <a:txBody>
                    <a:bodyPr/>
                    <a:lstStyle/>
                    <a:p>
                      <a:pPr rtl="1"/>
                      <a:endParaRPr lang="ar-SA"/>
                    </a:p>
                  </a:txBody>
                  <a:tcPr/>
                </a:tc>
              </a:tr>
              <a:tr h="950964">
                <a:tc>
                  <a:txBody>
                    <a:bodyPr/>
                    <a:lstStyle/>
                    <a:p>
                      <a:pPr indent="1270" algn="ctr" rtl="1">
                        <a:spcAft>
                          <a:spcPts val="220"/>
                        </a:spcAft>
                      </a:pPr>
                      <a:r>
                        <a:rPr lang="ar-SA" sz="2800" b="1">
                          <a:solidFill>
                            <a:srgbClr val="1F497D"/>
                          </a:solidFill>
                          <a:effectLst/>
                          <a:latin typeface="Calibri"/>
                          <a:ea typeface="Calibri"/>
                          <a:cs typeface="Traditional Arabic"/>
                        </a:rPr>
                        <a:t>الهدف</a:t>
                      </a:r>
                      <a:endParaRPr lang="en-US" sz="2800">
                        <a:effectLst/>
                        <a:latin typeface="Calibri"/>
                        <a:ea typeface="Calibri"/>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algn="r" rtl="1">
                        <a:spcAft>
                          <a:spcPts val="220"/>
                        </a:spcAft>
                      </a:pPr>
                      <a:r>
                        <a:rPr lang="ar-SA" sz="2800" b="1" dirty="0">
                          <a:solidFill>
                            <a:srgbClr val="1F497D"/>
                          </a:solidFill>
                          <a:effectLst/>
                          <a:latin typeface="Calibri"/>
                          <a:ea typeface="Calibri"/>
                          <a:cs typeface="Traditional Arabic"/>
                        </a:rPr>
                        <a:t>أن يربط المتدرب بين جهود الجهات الوطنية الحكومية والأهلية للحد من المشكلة</a:t>
                      </a:r>
                      <a:endParaRPr lang="en-US" sz="2800" dirty="0">
                        <a:effectLst/>
                        <a:latin typeface="Calibri"/>
                        <a:ea typeface="Calibri"/>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pPr rtl="1"/>
                      <a:endParaRPr lang="ar-SA"/>
                    </a:p>
                  </a:txBody>
                  <a:tcPr/>
                </a:tc>
              </a:tr>
              <a:tr h="859570">
                <a:tc>
                  <a:txBody>
                    <a:bodyPr/>
                    <a:lstStyle/>
                    <a:p>
                      <a:pPr indent="1270" algn="ctr" rtl="1">
                        <a:spcAft>
                          <a:spcPts val="220"/>
                        </a:spcAft>
                      </a:pPr>
                      <a:r>
                        <a:rPr lang="ar-SA" sz="2800" b="1">
                          <a:solidFill>
                            <a:srgbClr val="1F497D"/>
                          </a:solidFill>
                          <a:effectLst/>
                          <a:latin typeface="Calibri"/>
                          <a:ea typeface="Calibri"/>
                          <a:cs typeface="Traditional Arabic"/>
                        </a:rPr>
                        <a:t>الزمن</a:t>
                      </a:r>
                      <a:endParaRPr lang="en-US" sz="2800">
                        <a:effectLst/>
                        <a:latin typeface="Calibri"/>
                        <a:ea typeface="Calibri"/>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gridSpan="2">
                  <a:txBody>
                    <a:bodyPr/>
                    <a:lstStyle/>
                    <a:p>
                      <a:pPr algn="r" rtl="1">
                        <a:spcAft>
                          <a:spcPts val="220"/>
                        </a:spcAft>
                      </a:pPr>
                      <a:r>
                        <a:rPr lang="ar-SA" sz="2800" b="1" dirty="0">
                          <a:solidFill>
                            <a:srgbClr val="1F497D"/>
                          </a:solidFill>
                          <a:effectLst/>
                          <a:latin typeface="Calibri"/>
                          <a:ea typeface="Calibri"/>
                          <a:cs typeface="Traditional Arabic"/>
                        </a:rPr>
                        <a:t>15 دقيقة</a:t>
                      </a:r>
                      <a:endParaRPr lang="en-US" sz="2800" dirty="0">
                        <a:effectLst/>
                        <a:latin typeface="Calibri"/>
                        <a:ea typeface="Calibri"/>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hMerge="1">
                  <a:txBody>
                    <a:bodyPr/>
                    <a:lstStyle/>
                    <a:p>
                      <a:pPr rtl="1"/>
                      <a:endParaRPr lang="ar-SA"/>
                    </a:p>
                  </a:txBody>
                  <a:tcPr/>
                </a:tc>
              </a:tr>
              <a:tr h="950964">
                <a:tc>
                  <a:txBody>
                    <a:bodyPr/>
                    <a:lstStyle/>
                    <a:p>
                      <a:pPr indent="1270" algn="ctr" rtl="1">
                        <a:spcAft>
                          <a:spcPts val="220"/>
                        </a:spcAft>
                      </a:pPr>
                      <a:r>
                        <a:rPr lang="ar-SA" sz="2800" b="1" dirty="0">
                          <a:solidFill>
                            <a:srgbClr val="1F497D"/>
                          </a:solidFill>
                          <a:effectLst/>
                          <a:latin typeface="Calibri"/>
                          <a:ea typeface="Calibri"/>
                          <a:cs typeface="Traditional Arabic"/>
                        </a:rPr>
                        <a:t>الأسلوب التدريبي</a:t>
                      </a:r>
                      <a:endParaRPr lang="en-US" sz="2800" dirty="0">
                        <a:effectLst/>
                        <a:latin typeface="Calibri"/>
                        <a:ea typeface="Calibri"/>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algn="r" rtl="1">
                        <a:spcAft>
                          <a:spcPts val="220"/>
                        </a:spcAft>
                      </a:pPr>
                      <a:r>
                        <a:rPr lang="ar-SA" sz="2800" b="1" dirty="0">
                          <a:solidFill>
                            <a:srgbClr val="1F497D"/>
                          </a:solidFill>
                          <a:effectLst/>
                          <a:latin typeface="Calibri"/>
                          <a:ea typeface="Calibri"/>
                          <a:cs typeface="Traditional Arabic"/>
                        </a:rPr>
                        <a:t>قراءة موجهه</a:t>
                      </a:r>
                      <a:endParaRPr lang="en-US" sz="2800" dirty="0">
                        <a:effectLst/>
                        <a:latin typeface="Calibri"/>
                        <a:ea typeface="Calibri"/>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indent="25400" algn="ctr" rtl="0">
                        <a:spcAft>
                          <a:spcPts val="220"/>
                        </a:spcAft>
                      </a:pPr>
                      <a:endParaRPr lang="en-US" sz="2800" dirty="0">
                        <a:solidFill>
                          <a:srgbClr val="1F497D"/>
                        </a:solidFill>
                        <a:effectLst/>
                        <a:latin typeface="Calibri"/>
                        <a:ea typeface="Calibri"/>
                        <a:cs typeface="Traditional Arabic"/>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r>
            </a:tbl>
          </a:graphicData>
        </a:graphic>
      </p:graphicFrame>
      <p:pic>
        <p:nvPicPr>
          <p:cNvPr id="2050" name="صورة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473" y="4675279"/>
            <a:ext cx="6762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descr="large_1238408368.png"/>
          <p:cNvPicPr>
            <a:picLocks noChangeAspect="1"/>
          </p:cNvPicPr>
          <p:nvPr/>
        </p:nvPicPr>
        <p:blipFill>
          <a:blip r:embed="rId3"/>
          <a:stretch>
            <a:fillRect/>
          </a:stretch>
        </p:blipFill>
        <p:spPr>
          <a:xfrm>
            <a:off x="285720" y="3603762"/>
            <a:ext cx="4500594" cy="3254238"/>
          </a:xfrm>
          <a:prstGeom prst="rect">
            <a:avLst/>
          </a:prstGeom>
        </p:spPr>
      </p:pic>
    </p:spTree>
    <p:extLst>
      <p:ext uri="{BB962C8B-B14F-4D97-AF65-F5344CB8AC3E}">
        <p14:creationId xmlns:p14="http://schemas.microsoft.com/office/powerpoint/2010/main" val="24781578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691680" y="764704"/>
            <a:ext cx="7073888" cy="584775"/>
          </a:xfrm>
          <a:prstGeom prst="rect">
            <a:avLst/>
          </a:prstGeom>
          <a:noFill/>
        </p:spPr>
        <p:txBody>
          <a:bodyPr wrap="square" lIns="91440" tIns="45720" rIns="91440" bIns="45720">
            <a:spAutoFit/>
          </a:bodyPr>
          <a:lstStyle/>
          <a:p>
            <a:pPr algn="ctr"/>
            <a:r>
              <a:rPr lang="ar-SA"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ابرز الجهود المبذولة في الحد من التنمر </a:t>
            </a:r>
            <a:endParaRPr lang="ar-SA"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مربع نص 2"/>
          <p:cNvSpPr txBox="1"/>
          <p:nvPr/>
        </p:nvSpPr>
        <p:spPr>
          <a:xfrm>
            <a:off x="2312300" y="1916832"/>
            <a:ext cx="5832648" cy="3785652"/>
          </a:xfrm>
          <a:prstGeom prst="rect">
            <a:avLst/>
          </a:prstGeom>
          <a:noFill/>
        </p:spPr>
        <p:txBody>
          <a:bodyPr wrap="square" rtlCol="1">
            <a:spAutoFit/>
          </a:bodyPr>
          <a:lstStyle/>
          <a:p>
            <a:r>
              <a:rPr lang="ar-SA" sz="4000" dirty="0" smtClean="0">
                <a:latin typeface="Traditional Arabic" panose="02020603050405020304" pitchFamily="18" charset="-78"/>
                <a:cs typeface="Traditional Arabic" panose="02020603050405020304" pitchFamily="18" charset="-78"/>
              </a:rPr>
              <a:t>1 ـ </a:t>
            </a:r>
          </a:p>
          <a:p>
            <a:r>
              <a:rPr lang="ar-SA" sz="4000" dirty="0" smtClean="0">
                <a:latin typeface="Traditional Arabic" panose="02020603050405020304" pitchFamily="18" charset="-78"/>
                <a:cs typeface="Traditional Arabic" panose="02020603050405020304" pitchFamily="18" charset="-78"/>
              </a:rPr>
              <a:t>2 ـ </a:t>
            </a:r>
          </a:p>
          <a:p>
            <a:r>
              <a:rPr lang="ar-SA" sz="4000" dirty="0" smtClean="0">
                <a:latin typeface="Traditional Arabic" panose="02020603050405020304" pitchFamily="18" charset="-78"/>
                <a:cs typeface="Traditional Arabic" panose="02020603050405020304" pitchFamily="18" charset="-78"/>
              </a:rPr>
              <a:t>3 ـ </a:t>
            </a:r>
          </a:p>
          <a:p>
            <a:r>
              <a:rPr lang="ar-SA" sz="4000" dirty="0" smtClean="0">
                <a:latin typeface="Traditional Arabic" panose="02020603050405020304" pitchFamily="18" charset="-78"/>
                <a:cs typeface="Traditional Arabic" panose="02020603050405020304" pitchFamily="18" charset="-78"/>
              </a:rPr>
              <a:t>4 ـ </a:t>
            </a:r>
          </a:p>
          <a:p>
            <a:r>
              <a:rPr lang="ar-SA" sz="4000" dirty="0" smtClean="0">
                <a:latin typeface="Traditional Arabic" panose="02020603050405020304" pitchFamily="18" charset="-78"/>
                <a:cs typeface="Traditional Arabic" panose="02020603050405020304" pitchFamily="18" charset="-78"/>
              </a:rPr>
              <a:t>5 ـ </a:t>
            </a:r>
          </a:p>
          <a:p>
            <a:r>
              <a:rPr lang="ar-SA" sz="4000" dirty="0" smtClean="0">
                <a:latin typeface="Traditional Arabic" panose="02020603050405020304" pitchFamily="18" charset="-78"/>
                <a:cs typeface="Traditional Arabic" panose="02020603050405020304" pitchFamily="18" charset="-78"/>
              </a:rPr>
              <a:t>6 ـ </a:t>
            </a:r>
            <a:endParaRPr lang="ar-SA" sz="4000" dirty="0">
              <a:latin typeface="Traditional Arabic" panose="02020603050405020304" pitchFamily="18" charset="-78"/>
              <a:cs typeface="Traditional Arabic" panose="02020603050405020304" pitchFamily="18" charset="-78"/>
            </a:endParaRPr>
          </a:p>
        </p:txBody>
      </p:sp>
      <p:pic>
        <p:nvPicPr>
          <p:cNvPr id="5" name="صورة 4" descr="645385086.png"/>
          <p:cNvPicPr>
            <a:picLocks noChangeAspect="1"/>
          </p:cNvPicPr>
          <p:nvPr/>
        </p:nvPicPr>
        <p:blipFill>
          <a:blip r:embed="rId2"/>
          <a:stretch>
            <a:fillRect/>
          </a:stretch>
        </p:blipFill>
        <p:spPr>
          <a:xfrm>
            <a:off x="500034" y="3524250"/>
            <a:ext cx="3429024" cy="3333750"/>
          </a:xfrm>
          <a:prstGeom prst="rect">
            <a:avLst/>
          </a:prstGeom>
        </p:spPr>
      </p:pic>
    </p:spTree>
    <p:extLst>
      <p:ext uri="{BB962C8B-B14F-4D97-AF65-F5344CB8AC3E}">
        <p14:creationId xmlns:p14="http://schemas.microsoft.com/office/powerpoint/2010/main" val="19501420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935002128"/>
              </p:ext>
            </p:extLst>
          </p:nvPr>
        </p:nvGraphicFramePr>
        <p:xfrm>
          <a:off x="1187624" y="1124744"/>
          <a:ext cx="6427011" cy="4176464"/>
        </p:xfrm>
        <a:graphic>
          <a:graphicData uri="http://schemas.openxmlformats.org/drawingml/2006/table">
            <a:tbl>
              <a:tblPr rtl="1" firstRow="1" firstCol="1" bandRow="1"/>
              <a:tblGrid>
                <a:gridCol w="1550651"/>
                <a:gridCol w="2259377"/>
                <a:gridCol w="2616983"/>
              </a:tblGrid>
              <a:tr h="571067">
                <a:tc>
                  <a:txBody>
                    <a:bodyPr/>
                    <a:lstStyle/>
                    <a:p>
                      <a:pPr algn="ctr" rtl="1">
                        <a:lnSpc>
                          <a:spcPct val="115000"/>
                        </a:lnSpc>
                        <a:spcAft>
                          <a:spcPts val="0"/>
                        </a:spcAft>
                      </a:pPr>
                      <a:r>
                        <a:rPr lang="ar-SA" sz="2400" b="1" dirty="0">
                          <a:solidFill>
                            <a:srgbClr val="1F497D"/>
                          </a:solidFill>
                          <a:effectLst/>
                          <a:latin typeface="Calibri"/>
                          <a:ea typeface="Times New Roman"/>
                          <a:cs typeface="Traditional Arabic"/>
                        </a:rPr>
                        <a:t>رقم النشاط</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gridSpan="2">
                  <a:txBody>
                    <a:bodyPr/>
                    <a:lstStyle/>
                    <a:p>
                      <a:pPr algn="ctr" rtl="1">
                        <a:lnSpc>
                          <a:spcPct val="115000"/>
                        </a:lnSpc>
                        <a:spcAft>
                          <a:spcPts val="0"/>
                        </a:spcAft>
                      </a:pPr>
                      <a:r>
                        <a:rPr lang="ar-SA" sz="2400" b="1" dirty="0" smtClean="0">
                          <a:solidFill>
                            <a:srgbClr val="1F497D"/>
                          </a:solidFill>
                          <a:effectLst/>
                          <a:latin typeface="Calibri"/>
                          <a:ea typeface="Times New Roman"/>
                          <a:cs typeface="Traditional Arabic"/>
                        </a:rPr>
                        <a:t>4/1/1</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hMerge="1">
                  <a:txBody>
                    <a:bodyPr/>
                    <a:lstStyle/>
                    <a:p>
                      <a:pPr rtl="1"/>
                      <a:endParaRPr lang="ar-SA"/>
                    </a:p>
                  </a:txBody>
                  <a:tcPr/>
                </a:tc>
              </a:tr>
              <a:tr h="571067">
                <a:tc>
                  <a:txBody>
                    <a:bodyPr/>
                    <a:lstStyle/>
                    <a:p>
                      <a:pPr algn="ctr" rtl="1">
                        <a:lnSpc>
                          <a:spcPct val="115000"/>
                        </a:lnSpc>
                        <a:spcAft>
                          <a:spcPts val="0"/>
                        </a:spcAft>
                      </a:pPr>
                      <a:r>
                        <a:rPr lang="ar-SA" sz="2400" b="1">
                          <a:solidFill>
                            <a:srgbClr val="1F497D"/>
                          </a:solidFill>
                          <a:effectLst/>
                          <a:latin typeface="Calibri"/>
                          <a:ea typeface="Times New Roman"/>
                          <a:cs typeface="Traditional Arabic"/>
                        </a:rPr>
                        <a:t>العنوان</a:t>
                      </a:r>
                      <a:endParaRPr lang="en-US" sz="24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gridSpan="2">
                  <a:txBody>
                    <a:bodyPr/>
                    <a:lstStyle/>
                    <a:p>
                      <a:pPr algn="r" rtl="1">
                        <a:lnSpc>
                          <a:spcPct val="115000"/>
                        </a:lnSpc>
                        <a:spcAft>
                          <a:spcPts val="0"/>
                        </a:spcAft>
                      </a:pPr>
                      <a:r>
                        <a:rPr lang="ar-SA" sz="2400" b="1" dirty="0">
                          <a:solidFill>
                            <a:srgbClr val="1F497D"/>
                          </a:solidFill>
                          <a:effectLst/>
                          <a:latin typeface="Calibri"/>
                          <a:ea typeface="Times New Roman"/>
                          <a:cs typeface="Traditional Arabic"/>
                        </a:rPr>
                        <a:t>أنواع التنمر ومظاهره وآثاره</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hMerge="1">
                  <a:txBody>
                    <a:bodyPr/>
                    <a:lstStyle/>
                    <a:p>
                      <a:pPr rtl="1"/>
                      <a:endParaRPr lang="ar-SA"/>
                    </a:p>
                  </a:txBody>
                  <a:tcPr/>
                </a:tc>
              </a:tr>
              <a:tr h="928521">
                <a:tc>
                  <a:txBody>
                    <a:bodyPr/>
                    <a:lstStyle/>
                    <a:p>
                      <a:pPr algn="ctr" rtl="1">
                        <a:lnSpc>
                          <a:spcPct val="115000"/>
                        </a:lnSpc>
                        <a:spcAft>
                          <a:spcPts val="0"/>
                        </a:spcAft>
                      </a:pPr>
                      <a:r>
                        <a:rPr lang="ar-SA" sz="2400" b="1">
                          <a:solidFill>
                            <a:srgbClr val="1F497D"/>
                          </a:solidFill>
                          <a:effectLst/>
                          <a:latin typeface="Calibri"/>
                          <a:ea typeface="Times New Roman"/>
                          <a:cs typeface="Traditional Arabic"/>
                        </a:rPr>
                        <a:t>الهدف</a:t>
                      </a:r>
                      <a:endParaRPr lang="en-US" sz="24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algn="r" rtl="1">
                        <a:lnSpc>
                          <a:spcPct val="115000"/>
                        </a:lnSpc>
                        <a:spcAft>
                          <a:spcPts val="0"/>
                        </a:spcAft>
                      </a:pPr>
                      <a:r>
                        <a:rPr lang="ar-SA" sz="2400" b="1" dirty="0">
                          <a:solidFill>
                            <a:srgbClr val="1F497D"/>
                          </a:solidFill>
                          <a:effectLst/>
                          <a:latin typeface="Calibri"/>
                          <a:ea typeface="Times New Roman"/>
                          <a:cs typeface="Traditional Arabic"/>
                        </a:rPr>
                        <a:t>أن يميز المتدرب بين أنواع التنمر ومظاهر كل نوع وآثاره</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pPr rtl="1"/>
                      <a:endParaRPr lang="ar-SA"/>
                    </a:p>
                  </a:txBody>
                  <a:tcPr/>
                </a:tc>
              </a:tr>
              <a:tr h="571067">
                <a:tc>
                  <a:txBody>
                    <a:bodyPr/>
                    <a:lstStyle/>
                    <a:p>
                      <a:pPr algn="ctr" rtl="1">
                        <a:lnSpc>
                          <a:spcPct val="115000"/>
                        </a:lnSpc>
                        <a:spcAft>
                          <a:spcPts val="0"/>
                        </a:spcAft>
                      </a:pPr>
                      <a:r>
                        <a:rPr lang="ar-SA" sz="2400" b="1">
                          <a:solidFill>
                            <a:srgbClr val="1F497D"/>
                          </a:solidFill>
                          <a:effectLst/>
                          <a:latin typeface="Calibri"/>
                          <a:ea typeface="Times New Roman"/>
                          <a:cs typeface="Traditional Arabic"/>
                        </a:rPr>
                        <a:t>الزمن</a:t>
                      </a:r>
                      <a:endParaRPr lang="en-US" sz="24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gridSpan="2">
                  <a:txBody>
                    <a:bodyPr/>
                    <a:lstStyle/>
                    <a:p>
                      <a:pPr algn="r" rtl="1">
                        <a:lnSpc>
                          <a:spcPct val="115000"/>
                        </a:lnSpc>
                        <a:spcAft>
                          <a:spcPts val="0"/>
                        </a:spcAft>
                      </a:pPr>
                      <a:r>
                        <a:rPr lang="ar-SA" sz="2400" b="1" dirty="0">
                          <a:solidFill>
                            <a:srgbClr val="1F497D"/>
                          </a:solidFill>
                          <a:effectLst/>
                          <a:latin typeface="Calibri"/>
                          <a:ea typeface="Times New Roman"/>
                          <a:cs typeface="Traditional Arabic"/>
                        </a:rPr>
                        <a:t>20 د</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hMerge="1">
                  <a:txBody>
                    <a:bodyPr/>
                    <a:lstStyle/>
                    <a:p>
                      <a:pPr rtl="1"/>
                      <a:endParaRPr lang="ar-SA"/>
                    </a:p>
                  </a:txBody>
                  <a:tcPr/>
                </a:tc>
              </a:tr>
              <a:tr h="1534742">
                <a:tc>
                  <a:txBody>
                    <a:bodyPr/>
                    <a:lstStyle/>
                    <a:p>
                      <a:pPr algn="ctr" rtl="1">
                        <a:lnSpc>
                          <a:spcPct val="115000"/>
                        </a:lnSpc>
                        <a:spcAft>
                          <a:spcPts val="0"/>
                        </a:spcAft>
                      </a:pPr>
                      <a:r>
                        <a:rPr lang="ar-SA" sz="2400" b="1">
                          <a:solidFill>
                            <a:srgbClr val="1F497D"/>
                          </a:solidFill>
                          <a:effectLst/>
                          <a:latin typeface="Calibri"/>
                          <a:ea typeface="Times New Roman"/>
                          <a:cs typeface="Traditional Arabic"/>
                        </a:rPr>
                        <a:t>الأسلوب التدريبي</a:t>
                      </a:r>
                      <a:endParaRPr lang="en-US" sz="24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algn="r" rtl="1">
                        <a:lnSpc>
                          <a:spcPct val="115000"/>
                        </a:lnSpc>
                        <a:spcAft>
                          <a:spcPts val="0"/>
                        </a:spcAft>
                      </a:pPr>
                      <a:r>
                        <a:rPr lang="ar-SA" sz="2400" b="1">
                          <a:solidFill>
                            <a:srgbClr val="1F497D"/>
                          </a:solidFill>
                          <a:effectLst/>
                          <a:latin typeface="Calibri"/>
                          <a:ea typeface="Times New Roman"/>
                          <a:cs typeface="Traditional Arabic"/>
                        </a:rPr>
                        <a:t>مشغل تدريبي </a:t>
                      </a:r>
                      <a:endParaRPr lang="en-US" sz="24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algn="r" rtl="1">
                        <a:lnSpc>
                          <a:spcPct val="115000"/>
                        </a:lnSpc>
                        <a:spcAft>
                          <a:spcPts val="0"/>
                        </a:spcAft>
                      </a:pPr>
                      <a:endParaRPr lang="en-US" sz="2400" dirty="0">
                        <a:effectLst/>
                        <a:latin typeface="Calibri"/>
                        <a:ea typeface="Times New Roman"/>
                        <a:cs typeface="Arial"/>
                      </a:endParaRPr>
                    </a:p>
                    <a:p>
                      <a:pPr algn="r" rtl="1">
                        <a:lnSpc>
                          <a:spcPct val="115000"/>
                        </a:lnSpc>
                        <a:spcAft>
                          <a:spcPts val="0"/>
                        </a:spcAft>
                      </a:pPr>
                      <a:r>
                        <a:rPr lang="ar-SA" sz="2400" b="1" u="none" strike="noStrike" dirty="0">
                          <a:solidFill>
                            <a:srgbClr val="1F497D"/>
                          </a:solidFill>
                          <a:effectLst/>
                          <a:latin typeface="Calibri"/>
                          <a:ea typeface="Times New Roman"/>
                          <a:cs typeface="Arial"/>
                        </a:rPr>
                        <a:t> </a:t>
                      </a:r>
                      <a:endParaRPr lang="en-US" sz="2400" dirty="0">
                        <a:effectLst/>
                        <a:latin typeface="Calibri"/>
                        <a:ea typeface="Times New Roman"/>
                        <a:cs typeface="Arial"/>
                      </a:endParaRPr>
                    </a:p>
                    <a:p>
                      <a:pPr algn="r" rtl="1">
                        <a:lnSpc>
                          <a:spcPct val="115000"/>
                        </a:lnSpc>
                        <a:spcAft>
                          <a:spcPts val="0"/>
                        </a:spcAft>
                      </a:pPr>
                      <a:r>
                        <a:rPr lang="ar-SA" sz="2400" b="1" u="none" strike="noStrike" dirty="0">
                          <a:solidFill>
                            <a:srgbClr val="1F497D"/>
                          </a:solidFill>
                          <a:effectLst/>
                          <a:latin typeface="Calibri"/>
                          <a:ea typeface="Times New Roman"/>
                          <a:cs typeface="Arial"/>
                        </a:rPr>
                        <a:t> </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r>
            </a:tbl>
          </a:graphicData>
        </a:graphic>
      </p:graphicFrame>
      <p:pic>
        <p:nvPicPr>
          <p:cNvPr id="4097" name="صورة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621" y="4072102"/>
            <a:ext cx="1164326" cy="86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522698"/>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7"/>
                                        </p:tgtEl>
                                        <p:attrNameLst>
                                          <p:attrName>style.visibility</p:attrName>
                                        </p:attrNameLst>
                                      </p:cBhvr>
                                      <p:to>
                                        <p:strVal val="visible"/>
                                      </p:to>
                                    </p:set>
                                    <p:animEffect transition="in" filter="circle(in)">
                                      <p:cBhvr>
                                        <p:cTn id="12" dur="20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7384" y="383711"/>
            <a:ext cx="5688631" cy="62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5664809" y="980728"/>
            <a:ext cx="1591205"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2"/>
          <p:cNvSpPr/>
          <p:nvPr/>
        </p:nvSpPr>
        <p:spPr>
          <a:xfrm>
            <a:off x="5664809" y="1988840"/>
            <a:ext cx="1591205"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p:cNvSpPr/>
          <p:nvPr/>
        </p:nvSpPr>
        <p:spPr>
          <a:xfrm>
            <a:off x="5664809" y="2924944"/>
            <a:ext cx="159120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p:cNvSpPr/>
          <p:nvPr/>
        </p:nvSpPr>
        <p:spPr>
          <a:xfrm>
            <a:off x="5664809" y="4077072"/>
            <a:ext cx="159120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p:cNvSpPr/>
          <p:nvPr/>
        </p:nvSpPr>
        <p:spPr>
          <a:xfrm>
            <a:off x="5664809" y="5285680"/>
            <a:ext cx="1591206" cy="1095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8544532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ircle(in)">
                                      <p:cBhvr>
                                        <p:cTn id="7" dur="2000"/>
                                        <p:tgtEl>
                                          <p:spTgt spid="51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2"/>
                                        </p:tgtEl>
                                        <p:attrNameLst>
                                          <p:attrName>ppt_x</p:attrName>
                                        </p:attrNameLst>
                                      </p:cBhvr>
                                      <p:tavLst>
                                        <p:tav tm="0">
                                          <p:val>
                                            <p:strVal val="ppt_x"/>
                                          </p:val>
                                        </p:tav>
                                        <p:tav tm="100000">
                                          <p:val>
                                            <p:strVal val="ppt_x"/>
                                          </p:val>
                                        </p:tav>
                                      </p:tavLst>
                                    </p:anim>
                                    <p:anim calcmode="lin" valueType="num">
                                      <p:cBhvr additive="base">
                                        <p:cTn id="27" dur="500"/>
                                        <p:tgtEl>
                                          <p:spTgt spid="2"/>
                                        </p:tgtEl>
                                        <p:attrNameLst>
                                          <p:attrName>ppt_y</p:attrName>
                                        </p:attrNameLst>
                                      </p:cBhvr>
                                      <p:tavLst>
                                        <p:tav tm="0">
                                          <p:val>
                                            <p:strVal val="ppt_y"/>
                                          </p:val>
                                        </p:tav>
                                        <p:tav tm="100000">
                                          <p:val>
                                            <p:strVal val="1+ppt_h/2"/>
                                          </p:val>
                                        </p:tav>
                                      </p:tavLst>
                                    </p:anim>
                                    <p:set>
                                      <p:cBhvr>
                                        <p:cTn id="28" dur="1" fill="hold">
                                          <p:stCondLst>
                                            <p:cond delay="4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5" presetClass="exit" presetSubtype="0" fill="hold" grpId="1" nodeType="clickEffect">
                                  <p:stCondLst>
                                    <p:cond delay="0"/>
                                  </p:stCondLst>
                                  <p:childTnLst>
                                    <p:anim calcmode="lin" valueType="num">
                                      <p:cBhvr>
                                        <p:cTn id="32" dur="1000"/>
                                        <p:tgtEl>
                                          <p:spTgt spid="3"/>
                                        </p:tgtEl>
                                        <p:attrNameLst>
                                          <p:attrName>ppt_w</p:attrName>
                                        </p:attrNameLst>
                                      </p:cBhvr>
                                      <p:tavLst>
                                        <p:tav tm="0">
                                          <p:val>
                                            <p:strVal val="ppt_w"/>
                                          </p:val>
                                        </p:tav>
                                        <p:tav tm="100000">
                                          <p:val>
                                            <p:strVal val="ppt_w*0.70"/>
                                          </p:val>
                                        </p:tav>
                                      </p:tavLst>
                                    </p:anim>
                                    <p:anim calcmode="lin" valueType="num">
                                      <p:cBhvr>
                                        <p:cTn id="33" dur="1000"/>
                                        <p:tgtEl>
                                          <p:spTgt spid="3"/>
                                        </p:tgtEl>
                                        <p:attrNameLst>
                                          <p:attrName>ppt_h</p:attrName>
                                        </p:attrNameLst>
                                      </p:cBhvr>
                                      <p:tavLst>
                                        <p:tav tm="0">
                                          <p:val>
                                            <p:strVal val="ppt_h"/>
                                          </p:val>
                                        </p:tav>
                                        <p:tav tm="100000">
                                          <p:val>
                                            <p:strVal val="ppt_h"/>
                                          </p:val>
                                        </p:tav>
                                      </p:tavLst>
                                    </p:anim>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6"/>
                                        </p:tgtEl>
                                        <p:attrNameLst>
                                          <p:attrName>ppt_x</p:attrName>
                                        </p:attrNameLst>
                                      </p:cBhvr>
                                      <p:tavLst>
                                        <p:tav tm="0">
                                          <p:val>
                                            <p:strVal val="ppt_x"/>
                                          </p:val>
                                        </p:tav>
                                        <p:tav tm="100000">
                                          <p:val>
                                            <p:strVal val="ppt_x"/>
                                          </p:val>
                                        </p:tav>
                                      </p:tavLst>
                                    </p:anim>
                                    <p:anim calcmode="lin" valueType="num">
                                      <p:cBhvr additive="base">
                                        <p:cTn id="45" dur="500"/>
                                        <p:tgtEl>
                                          <p:spTgt spid="6"/>
                                        </p:tgtEl>
                                        <p:attrNameLst>
                                          <p:attrName>ppt_y</p:attrName>
                                        </p:attrNameLst>
                                      </p:cBhvr>
                                      <p:tavLst>
                                        <p:tav tm="0">
                                          <p:val>
                                            <p:strVal val="ppt_y"/>
                                          </p:val>
                                        </p:tav>
                                        <p:tav tm="100000">
                                          <p:val>
                                            <p:strVal val="1+ppt_h/2"/>
                                          </p:val>
                                        </p:tav>
                                      </p:tavLst>
                                    </p:anim>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grpId="1" nodeType="clickEffect">
                                  <p:stCondLst>
                                    <p:cond delay="0"/>
                                  </p:stCondLst>
                                  <p:childTnLst>
                                    <p:animEffect transition="out" filter="dissolv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6" grpId="0" animBg="1"/>
      <p:bldP spid="6" grpId="1" animBg="1"/>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647" y="1124744"/>
            <a:ext cx="8424936"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095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3647129769"/>
              </p:ext>
            </p:extLst>
          </p:nvPr>
        </p:nvGraphicFramePr>
        <p:xfrm>
          <a:off x="1043607" y="1340768"/>
          <a:ext cx="7128792" cy="4578787"/>
        </p:xfrm>
        <a:graphic>
          <a:graphicData uri="http://schemas.openxmlformats.org/drawingml/2006/table">
            <a:tbl>
              <a:tblPr rtl="1" firstRow="1" firstCol="1" bandRow="1"/>
              <a:tblGrid>
                <a:gridCol w="1781836"/>
                <a:gridCol w="1781836"/>
                <a:gridCol w="1782560"/>
                <a:gridCol w="1782560"/>
              </a:tblGrid>
              <a:tr h="493342">
                <a:tc>
                  <a:txBody>
                    <a:bodyPr/>
                    <a:lstStyle/>
                    <a:p>
                      <a:pPr algn="ctr" rtl="1">
                        <a:lnSpc>
                          <a:spcPct val="115000"/>
                        </a:lnSpc>
                        <a:spcAft>
                          <a:spcPts val="0"/>
                        </a:spcAft>
                      </a:pPr>
                      <a:r>
                        <a:rPr lang="ar-SA" sz="2800" b="1" dirty="0" smtClean="0">
                          <a:solidFill>
                            <a:schemeClr val="tx2"/>
                          </a:solidFill>
                          <a:effectLst/>
                          <a:latin typeface="Traditional Arabic" panose="02020603050405020304" pitchFamily="18" charset="-78"/>
                          <a:ea typeface="Times New Roman"/>
                          <a:cs typeface="Traditional Arabic" panose="02020603050405020304" pitchFamily="18" charset="-78"/>
                        </a:rPr>
                        <a:t>أسباب ذاتية</a:t>
                      </a:r>
                    </a:p>
                    <a:p>
                      <a:pPr algn="ctr" rtl="1">
                        <a:lnSpc>
                          <a:spcPct val="115000"/>
                        </a:lnSpc>
                        <a:spcAft>
                          <a:spcPts val="0"/>
                        </a:spcAft>
                      </a:pPr>
                      <a:endParaRPr lang="en-US" sz="2800" b="1" dirty="0">
                        <a:solidFill>
                          <a:schemeClr val="tx2"/>
                        </a:solidFill>
                        <a:effectLst/>
                        <a:latin typeface="Traditional Arabic" panose="02020603050405020304" pitchFamily="18" charset="-78"/>
                        <a:ea typeface="Times New Roman"/>
                        <a:cs typeface="Traditional Arabic" panose="02020603050405020304" pitchFamily="18" charset="-78"/>
                      </a:endParaRPr>
                    </a:p>
                  </a:txBody>
                  <a:tcPr marL="68580" marR="68580" marT="0" marB="0">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FFFFCC"/>
                    </a:solidFill>
                  </a:tcPr>
                </a:tc>
                <a:tc>
                  <a:txBody>
                    <a:bodyPr/>
                    <a:lstStyle/>
                    <a:p>
                      <a:pPr algn="ctr" rtl="1">
                        <a:lnSpc>
                          <a:spcPct val="115000"/>
                        </a:lnSpc>
                        <a:spcAft>
                          <a:spcPts val="1000"/>
                        </a:spcAft>
                      </a:pPr>
                      <a:r>
                        <a:rPr lang="ar-SA" sz="2800" b="1" dirty="0" smtClean="0">
                          <a:solidFill>
                            <a:schemeClr val="tx2"/>
                          </a:solidFill>
                          <a:effectLst/>
                          <a:latin typeface="Traditional Arabic" panose="02020603050405020304" pitchFamily="18" charset="-78"/>
                          <a:ea typeface="Times New Roman"/>
                          <a:cs typeface="Traditional Arabic" panose="02020603050405020304" pitchFamily="18" charset="-78"/>
                        </a:rPr>
                        <a:t>أسباب أسرية</a:t>
                      </a:r>
                    </a:p>
                    <a:p>
                      <a:pPr algn="ctr" rtl="1">
                        <a:lnSpc>
                          <a:spcPct val="115000"/>
                        </a:lnSpc>
                        <a:spcAft>
                          <a:spcPts val="1000"/>
                        </a:spcAft>
                      </a:pPr>
                      <a:endParaRPr lang="en-US" sz="2800" b="1" dirty="0">
                        <a:solidFill>
                          <a:schemeClr val="tx2"/>
                        </a:solidFill>
                        <a:effectLst/>
                        <a:latin typeface="Traditional Arabic" panose="02020603050405020304" pitchFamily="18" charset="-78"/>
                        <a:ea typeface="Times New Roman"/>
                        <a:cs typeface="Traditional Arabic" panose="02020603050405020304" pitchFamily="18" charset="-78"/>
                      </a:endParaRPr>
                    </a:p>
                  </a:txBody>
                  <a:tcPr marL="68580" marR="68580" marT="0" marB="0">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FFFFCC"/>
                    </a:solidFill>
                  </a:tcPr>
                </a:tc>
                <a:tc>
                  <a:txBody>
                    <a:bodyPr/>
                    <a:lstStyle/>
                    <a:p>
                      <a:pPr algn="ctr" rtl="1">
                        <a:lnSpc>
                          <a:spcPct val="115000"/>
                        </a:lnSpc>
                        <a:spcAft>
                          <a:spcPts val="1000"/>
                        </a:spcAft>
                      </a:pPr>
                      <a:r>
                        <a:rPr lang="ar-SA" sz="2800" b="1" dirty="0" smtClean="0">
                          <a:solidFill>
                            <a:schemeClr val="tx2"/>
                          </a:solidFill>
                          <a:effectLst/>
                          <a:latin typeface="Traditional Arabic" panose="02020603050405020304" pitchFamily="18" charset="-78"/>
                          <a:ea typeface="Times New Roman"/>
                          <a:cs typeface="Traditional Arabic" panose="02020603050405020304" pitchFamily="18" charset="-78"/>
                        </a:rPr>
                        <a:t>أسباب تربوية</a:t>
                      </a:r>
                    </a:p>
                    <a:p>
                      <a:pPr algn="ctr" rtl="1">
                        <a:lnSpc>
                          <a:spcPct val="115000"/>
                        </a:lnSpc>
                        <a:spcAft>
                          <a:spcPts val="1000"/>
                        </a:spcAft>
                      </a:pPr>
                      <a:endParaRPr lang="en-US" sz="2800" b="1" dirty="0">
                        <a:solidFill>
                          <a:schemeClr val="tx2"/>
                        </a:solidFill>
                        <a:effectLst/>
                        <a:latin typeface="Traditional Arabic" panose="02020603050405020304" pitchFamily="18" charset="-78"/>
                        <a:ea typeface="Times New Roman"/>
                        <a:cs typeface="Traditional Arabic" panose="02020603050405020304" pitchFamily="18" charset="-78"/>
                      </a:endParaRPr>
                    </a:p>
                  </a:txBody>
                  <a:tcPr marL="68580" marR="68580" marT="0" marB="0">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FFFFCC"/>
                    </a:solidFill>
                  </a:tcPr>
                </a:tc>
                <a:tc>
                  <a:txBody>
                    <a:bodyPr/>
                    <a:lstStyle/>
                    <a:p>
                      <a:pPr algn="ctr" rtl="1">
                        <a:lnSpc>
                          <a:spcPct val="115000"/>
                        </a:lnSpc>
                        <a:spcAft>
                          <a:spcPts val="1000"/>
                        </a:spcAft>
                      </a:pPr>
                      <a:r>
                        <a:rPr lang="ar-SA" sz="2800" b="1" dirty="0" smtClean="0">
                          <a:solidFill>
                            <a:schemeClr val="tx2"/>
                          </a:solidFill>
                          <a:effectLst/>
                          <a:latin typeface="Traditional Arabic" panose="02020603050405020304" pitchFamily="18" charset="-78"/>
                          <a:ea typeface="Times New Roman"/>
                          <a:cs typeface="Traditional Arabic" panose="02020603050405020304" pitchFamily="18" charset="-78"/>
                        </a:rPr>
                        <a:t>أسباب اجتماعية</a:t>
                      </a:r>
                    </a:p>
                    <a:p>
                      <a:pPr algn="ctr" rtl="1">
                        <a:lnSpc>
                          <a:spcPct val="115000"/>
                        </a:lnSpc>
                        <a:spcAft>
                          <a:spcPts val="1000"/>
                        </a:spcAft>
                      </a:pPr>
                      <a:endParaRPr lang="en-US" sz="2800" b="1" dirty="0">
                        <a:solidFill>
                          <a:schemeClr val="tx2"/>
                        </a:solidFill>
                        <a:effectLst/>
                        <a:latin typeface="Traditional Arabic" panose="02020603050405020304" pitchFamily="18" charset="-78"/>
                        <a:ea typeface="Times New Roman"/>
                        <a:cs typeface="Traditional Arabic" panose="02020603050405020304" pitchFamily="18" charset="-78"/>
                      </a:endParaRPr>
                    </a:p>
                  </a:txBody>
                  <a:tcPr marL="68580" marR="68580" marT="0" marB="0">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FFFFCC"/>
                    </a:solidFill>
                  </a:tcPr>
                </a:tc>
              </a:tr>
              <a:tr h="3470331">
                <a:tc>
                  <a:txBody>
                    <a:bodyPr/>
                    <a:lstStyle/>
                    <a:p>
                      <a:pPr algn="ctr" rtl="1">
                        <a:lnSpc>
                          <a:spcPct val="115000"/>
                        </a:lnSpc>
                        <a:spcAft>
                          <a:spcPts val="0"/>
                        </a:spcAft>
                      </a:pPr>
                      <a:r>
                        <a:rPr lang="ar-SA" sz="1600" b="1" dirty="0">
                          <a:solidFill>
                            <a:srgbClr val="000000"/>
                          </a:solidFill>
                          <a:effectLst/>
                          <a:latin typeface="Calibri"/>
                          <a:ea typeface="Times New Roman"/>
                          <a:cs typeface="Traditional Arabic"/>
                        </a:rPr>
                        <a:t> </a:t>
                      </a:r>
                      <a:endParaRPr lang="en-US" sz="1100" dirty="0">
                        <a:effectLst/>
                        <a:latin typeface="Calibri"/>
                        <a:ea typeface="Times New Roman"/>
                        <a:cs typeface="Arial"/>
                      </a:endParaRPr>
                    </a:p>
                    <a:p>
                      <a:pPr algn="ctr" rtl="1">
                        <a:lnSpc>
                          <a:spcPct val="115000"/>
                        </a:lnSpc>
                        <a:spcAft>
                          <a:spcPts val="0"/>
                        </a:spcAft>
                      </a:pPr>
                      <a:r>
                        <a:rPr lang="ar-SA" sz="1600" b="1" dirty="0">
                          <a:solidFill>
                            <a:srgbClr val="000000"/>
                          </a:solidFill>
                          <a:effectLst/>
                          <a:latin typeface="Calibri"/>
                          <a:ea typeface="Times New Roman"/>
                          <a:cs typeface="Traditional Arabic"/>
                        </a:rPr>
                        <a:t> </a:t>
                      </a:r>
                      <a:endParaRPr lang="en-US" sz="1100" dirty="0">
                        <a:effectLst/>
                        <a:latin typeface="Calibri"/>
                        <a:ea typeface="Times New Roman"/>
                        <a:cs typeface="Arial"/>
                      </a:endParaRPr>
                    </a:p>
                    <a:p>
                      <a:pPr algn="ctr" rtl="1">
                        <a:lnSpc>
                          <a:spcPct val="115000"/>
                        </a:lnSpc>
                        <a:spcAft>
                          <a:spcPts val="0"/>
                        </a:spcAft>
                      </a:pPr>
                      <a:r>
                        <a:rPr lang="ar-SA" sz="1600" b="1" dirty="0">
                          <a:solidFill>
                            <a:srgbClr val="000000"/>
                          </a:solidFill>
                          <a:effectLst/>
                          <a:latin typeface="Calibri"/>
                          <a:ea typeface="Times New Roman"/>
                          <a:cs typeface="Traditional Arabic"/>
                        </a:rPr>
                        <a:t> </a:t>
                      </a:r>
                      <a:endParaRPr lang="en-US" sz="1100" dirty="0">
                        <a:effectLst/>
                        <a:latin typeface="Calibri"/>
                        <a:ea typeface="Times New Roman"/>
                        <a:cs typeface="Arial"/>
                      </a:endParaRPr>
                    </a:p>
                    <a:p>
                      <a:pPr algn="ctr" rtl="1">
                        <a:lnSpc>
                          <a:spcPct val="115000"/>
                        </a:lnSpc>
                        <a:spcAft>
                          <a:spcPts val="0"/>
                        </a:spcAft>
                      </a:pPr>
                      <a:r>
                        <a:rPr lang="ar-SA" sz="1600" b="1" dirty="0">
                          <a:solidFill>
                            <a:srgbClr val="000000"/>
                          </a:solidFill>
                          <a:effectLst/>
                          <a:latin typeface="Calibri"/>
                          <a:ea typeface="Times New Roman"/>
                          <a:cs typeface="Traditional Arabic"/>
                        </a:rPr>
                        <a:t> </a:t>
                      </a:r>
                      <a:endParaRPr lang="en-US" sz="1100" dirty="0">
                        <a:effectLst/>
                        <a:latin typeface="Calibri"/>
                        <a:ea typeface="Times New Roman"/>
                        <a:cs typeface="Arial"/>
                      </a:endParaRPr>
                    </a:p>
                    <a:p>
                      <a:pPr algn="ctr" rtl="1">
                        <a:lnSpc>
                          <a:spcPct val="115000"/>
                        </a:lnSpc>
                        <a:spcAft>
                          <a:spcPts val="0"/>
                        </a:spcAft>
                      </a:pPr>
                      <a:r>
                        <a:rPr lang="ar-SA" sz="1600" b="1" dirty="0">
                          <a:solidFill>
                            <a:srgbClr val="000000"/>
                          </a:solidFill>
                          <a:effectLst/>
                          <a:latin typeface="Calibri"/>
                          <a:ea typeface="Times New Roman"/>
                          <a:cs typeface="Traditional Arabic"/>
                        </a:rPr>
                        <a:t> </a:t>
                      </a:r>
                      <a:endParaRPr lang="en-US" sz="1100" dirty="0">
                        <a:effectLst/>
                        <a:latin typeface="Calibri"/>
                        <a:ea typeface="Times New Roman"/>
                        <a:cs typeface="Arial"/>
                      </a:endParaRPr>
                    </a:p>
                    <a:p>
                      <a:pPr algn="ctr" rtl="1">
                        <a:lnSpc>
                          <a:spcPct val="115000"/>
                        </a:lnSpc>
                        <a:spcAft>
                          <a:spcPts val="0"/>
                        </a:spcAft>
                      </a:pPr>
                      <a:r>
                        <a:rPr lang="ar-SA" sz="1600" b="1" dirty="0">
                          <a:solidFill>
                            <a:srgbClr val="000000"/>
                          </a:solidFill>
                          <a:effectLst/>
                          <a:latin typeface="Calibri"/>
                          <a:ea typeface="Times New Roman"/>
                          <a:cs typeface="Traditional Arabic"/>
                        </a:rPr>
                        <a:t> </a:t>
                      </a:r>
                      <a:endParaRPr lang="en-US" sz="1100" dirty="0">
                        <a:effectLst/>
                        <a:latin typeface="Calibri"/>
                        <a:ea typeface="Times New Roman"/>
                        <a:cs typeface="Arial"/>
                      </a:endParaRPr>
                    </a:p>
                    <a:p>
                      <a:pPr algn="ctr" rtl="1">
                        <a:lnSpc>
                          <a:spcPct val="115000"/>
                        </a:lnSpc>
                        <a:spcAft>
                          <a:spcPts val="0"/>
                        </a:spcAft>
                      </a:pPr>
                      <a:r>
                        <a:rPr lang="ar-SA" sz="1600" b="1" dirty="0">
                          <a:solidFill>
                            <a:srgbClr val="000000"/>
                          </a:solidFill>
                          <a:effectLst/>
                          <a:latin typeface="Calibri"/>
                          <a:ea typeface="Times New Roman"/>
                          <a:cs typeface="Traditional Arabic"/>
                        </a:rPr>
                        <a:t> </a:t>
                      </a:r>
                      <a:endParaRPr lang="en-US" sz="1100" dirty="0">
                        <a:effectLst/>
                        <a:latin typeface="Calibri"/>
                        <a:ea typeface="Times New Roman"/>
                        <a:cs typeface="Arial"/>
                      </a:endParaRPr>
                    </a:p>
                    <a:p>
                      <a:pPr algn="ctr" rtl="1">
                        <a:lnSpc>
                          <a:spcPct val="115000"/>
                        </a:lnSpc>
                        <a:spcAft>
                          <a:spcPts val="0"/>
                        </a:spcAft>
                      </a:pPr>
                      <a:r>
                        <a:rPr lang="ar-SA" sz="1600" b="1" dirty="0">
                          <a:solidFill>
                            <a:srgbClr val="000000"/>
                          </a:solidFill>
                          <a:effectLst/>
                          <a:latin typeface="Calibri"/>
                          <a:ea typeface="Times New Roman"/>
                          <a:cs typeface="Traditional Arabic"/>
                        </a:rPr>
                        <a:t> </a:t>
                      </a:r>
                      <a:endParaRPr lang="en-US" sz="1100" dirty="0">
                        <a:effectLst/>
                        <a:latin typeface="Calibri"/>
                        <a:ea typeface="Times New Roman"/>
                        <a:cs typeface="Arial"/>
                      </a:endParaRPr>
                    </a:p>
                    <a:p>
                      <a:pPr algn="ctr" rtl="1">
                        <a:lnSpc>
                          <a:spcPct val="115000"/>
                        </a:lnSpc>
                        <a:spcAft>
                          <a:spcPts val="0"/>
                        </a:spcAft>
                      </a:pPr>
                      <a:r>
                        <a:rPr lang="ar-SA" sz="1600" b="1" dirty="0">
                          <a:solidFill>
                            <a:srgbClr val="000000"/>
                          </a:solidFill>
                          <a:effectLst/>
                          <a:latin typeface="Calibri"/>
                          <a:ea typeface="Times New Roman"/>
                          <a:cs typeface="Traditional Arabic"/>
                        </a:rPr>
                        <a:t> </a:t>
                      </a:r>
                      <a:endParaRPr lang="en-US" sz="1100" dirty="0">
                        <a:effectLst/>
                        <a:latin typeface="Calibri"/>
                        <a:ea typeface="Times New Roman"/>
                        <a:cs typeface="Arial"/>
                      </a:endParaRPr>
                    </a:p>
                  </a:txBody>
                  <a:tcPr marL="68580" marR="68580" marT="0" marB="0">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BFFFF"/>
                    </a:solidFill>
                  </a:tcPr>
                </a:tc>
                <a:tc>
                  <a:txBody>
                    <a:bodyPr/>
                    <a:lstStyle/>
                    <a:p>
                      <a:pPr algn="ctr" rtl="1">
                        <a:lnSpc>
                          <a:spcPct val="115000"/>
                        </a:lnSpc>
                        <a:spcAft>
                          <a:spcPts val="0"/>
                        </a:spcAft>
                      </a:pPr>
                      <a:r>
                        <a:rPr lang="ar-SA" sz="1600">
                          <a:solidFill>
                            <a:srgbClr val="000000"/>
                          </a:solidFill>
                          <a:effectLst/>
                          <a:latin typeface="Calibri"/>
                          <a:ea typeface="Times New Roman"/>
                          <a:cs typeface="Traditional Arabic"/>
                        </a:rPr>
                        <a:t> </a:t>
                      </a:r>
                      <a:endParaRPr lang="en-US" sz="1100">
                        <a:effectLst/>
                        <a:latin typeface="Calibri"/>
                        <a:ea typeface="Times New Roman"/>
                        <a:cs typeface="Arial"/>
                      </a:endParaRPr>
                    </a:p>
                  </a:txBody>
                  <a:tcPr marL="68580" marR="68580" marT="0" marB="0">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1FFFF"/>
                    </a:solidFill>
                  </a:tcPr>
                </a:tc>
                <a:tc>
                  <a:txBody>
                    <a:bodyPr/>
                    <a:lstStyle/>
                    <a:p>
                      <a:pPr algn="ctr" rtl="1">
                        <a:lnSpc>
                          <a:spcPct val="115000"/>
                        </a:lnSpc>
                        <a:spcAft>
                          <a:spcPts val="0"/>
                        </a:spcAft>
                      </a:pPr>
                      <a:r>
                        <a:rPr lang="ar-SA" sz="1600">
                          <a:solidFill>
                            <a:srgbClr val="000000"/>
                          </a:solidFill>
                          <a:effectLst/>
                          <a:latin typeface="Calibri"/>
                          <a:ea typeface="Times New Roman"/>
                          <a:cs typeface="Traditional Arabic"/>
                        </a:rPr>
                        <a:t> </a:t>
                      </a:r>
                      <a:endParaRPr lang="en-US" sz="1100">
                        <a:effectLst/>
                        <a:latin typeface="Calibri"/>
                        <a:ea typeface="Times New Roman"/>
                        <a:cs typeface="Arial"/>
                      </a:endParaRPr>
                    </a:p>
                  </a:txBody>
                  <a:tcPr marL="68580" marR="68580" marT="0" marB="0">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BFFFF"/>
                    </a:solidFill>
                  </a:tcPr>
                </a:tc>
                <a:tc>
                  <a:txBody>
                    <a:bodyPr/>
                    <a:lstStyle/>
                    <a:p>
                      <a:pPr algn="ctr" rtl="1">
                        <a:lnSpc>
                          <a:spcPct val="115000"/>
                        </a:lnSpc>
                        <a:spcAft>
                          <a:spcPts val="0"/>
                        </a:spcAft>
                      </a:pPr>
                      <a:r>
                        <a:rPr lang="ar-SA" sz="1600" dirty="0">
                          <a:solidFill>
                            <a:srgbClr val="000000"/>
                          </a:solidFill>
                          <a:effectLst/>
                          <a:latin typeface="Calibri"/>
                          <a:ea typeface="Times New Roman"/>
                          <a:cs typeface="Traditional Arabic"/>
                        </a:rPr>
                        <a:t> </a:t>
                      </a:r>
                      <a:endParaRPr lang="en-US" sz="1100" dirty="0">
                        <a:effectLst/>
                        <a:latin typeface="Calibri"/>
                        <a:ea typeface="Times New Roman"/>
                        <a:cs typeface="Arial"/>
                      </a:endParaRPr>
                    </a:p>
                  </a:txBody>
                  <a:tcPr marL="68580" marR="68580" marT="0" marB="0">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1FFFF"/>
                    </a:solidFill>
                  </a:tcPr>
                </a:tc>
              </a:tr>
            </a:tbl>
          </a:graphicData>
        </a:graphic>
      </p:graphicFrame>
    </p:spTree>
    <p:extLst>
      <p:ext uri="{BB962C8B-B14F-4D97-AF65-F5344CB8AC3E}">
        <p14:creationId xmlns:p14="http://schemas.microsoft.com/office/powerpoint/2010/main" val="388166901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atma\Desktop\استراحة.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764704"/>
            <a:ext cx="5904656" cy="562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4100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80">
                                          <p:stCondLst>
                                            <p:cond delay="0"/>
                                          </p:stCondLst>
                                        </p:cTn>
                                        <p:tgtEl>
                                          <p:spTgt spid="5122"/>
                                        </p:tgtEl>
                                      </p:cBhvr>
                                    </p:animEffect>
                                    <p:anim calcmode="lin" valueType="num">
                                      <p:cBhvr>
                                        <p:cTn id="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2"/>
                                        </p:tgtEl>
                                      </p:cBhvr>
                                      <p:to x="100000" y="60000"/>
                                    </p:animScale>
                                    <p:animScale>
                                      <p:cBhvr>
                                        <p:cTn id="14" dur="166" decel="50000">
                                          <p:stCondLst>
                                            <p:cond delay="676"/>
                                          </p:stCondLst>
                                        </p:cTn>
                                        <p:tgtEl>
                                          <p:spTgt spid="5122"/>
                                        </p:tgtEl>
                                      </p:cBhvr>
                                      <p:to x="100000" y="100000"/>
                                    </p:animScale>
                                    <p:animScale>
                                      <p:cBhvr>
                                        <p:cTn id="15" dur="26">
                                          <p:stCondLst>
                                            <p:cond delay="1312"/>
                                          </p:stCondLst>
                                        </p:cTn>
                                        <p:tgtEl>
                                          <p:spTgt spid="5122"/>
                                        </p:tgtEl>
                                      </p:cBhvr>
                                      <p:to x="100000" y="80000"/>
                                    </p:animScale>
                                    <p:animScale>
                                      <p:cBhvr>
                                        <p:cTn id="16" dur="166" decel="50000">
                                          <p:stCondLst>
                                            <p:cond delay="1338"/>
                                          </p:stCondLst>
                                        </p:cTn>
                                        <p:tgtEl>
                                          <p:spTgt spid="5122"/>
                                        </p:tgtEl>
                                      </p:cBhvr>
                                      <p:to x="100000" y="100000"/>
                                    </p:animScale>
                                    <p:animScale>
                                      <p:cBhvr>
                                        <p:cTn id="17" dur="26">
                                          <p:stCondLst>
                                            <p:cond delay="1642"/>
                                          </p:stCondLst>
                                        </p:cTn>
                                        <p:tgtEl>
                                          <p:spTgt spid="5122"/>
                                        </p:tgtEl>
                                      </p:cBhvr>
                                      <p:to x="100000" y="90000"/>
                                    </p:animScale>
                                    <p:animScale>
                                      <p:cBhvr>
                                        <p:cTn id="18" dur="166" decel="50000">
                                          <p:stCondLst>
                                            <p:cond delay="1668"/>
                                          </p:stCondLst>
                                        </p:cTn>
                                        <p:tgtEl>
                                          <p:spTgt spid="5122"/>
                                        </p:tgtEl>
                                      </p:cBhvr>
                                      <p:to x="100000" y="100000"/>
                                    </p:animScale>
                                    <p:animScale>
                                      <p:cBhvr>
                                        <p:cTn id="19" dur="26">
                                          <p:stCondLst>
                                            <p:cond delay="1808"/>
                                          </p:stCondLst>
                                        </p:cTn>
                                        <p:tgtEl>
                                          <p:spTgt spid="5122"/>
                                        </p:tgtEl>
                                      </p:cBhvr>
                                      <p:to x="100000" y="95000"/>
                                    </p:animScale>
                                    <p:animScale>
                                      <p:cBhvr>
                                        <p:cTn id="20"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الوصف: C:\Documents and Settings\ts\My Documents\My Pictures\بسم الله.jpg"/>
          <p:cNvPicPr/>
          <p:nvPr/>
        </p:nvPicPr>
        <p:blipFill>
          <a:blip r:embed="rId4" cstate="print"/>
          <a:srcRect/>
          <a:stretch>
            <a:fillRect/>
          </a:stretch>
        </p:blipFill>
        <p:spPr bwMode="auto">
          <a:xfrm>
            <a:off x="2919010" y="318041"/>
            <a:ext cx="3218815" cy="1469390"/>
          </a:xfrm>
          <a:prstGeom prst="rect">
            <a:avLst/>
          </a:prstGeom>
          <a:noFill/>
          <a:ln w="9525">
            <a:noFill/>
            <a:miter lim="800000"/>
            <a:headEnd/>
            <a:tailEnd/>
          </a:ln>
        </p:spPr>
      </p:pic>
      <p:sp>
        <p:nvSpPr>
          <p:cNvPr id="7" name="مربع نص 6"/>
          <p:cNvSpPr txBox="1"/>
          <p:nvPr/>
        </p:nvSpPr>
        <p:spPr>
          <a:xfrm>
            <a:off x="827584" y="4624313"/>
            <a:ext cx="7128792" cy="1077218"/>
          </a:xfrm>
          <a:prstGeom prst="rect">
            <a:avLst/>
          </a:prstGeom>
          <a:noFill/>
        </p:spPr>
        <p:txBody>
          <a:bodyPr wrap="square" rtlCol="1">
            <a:spAutoFit/>
          </a:bodyPr>
          <a:lstStyle/>
          <a:p>
            <a:r>
              <a:rPr lang="ar-SA" sz="3200" dirty="0">
                <a:latin typeface="Arabic Typesetting" panose="03020402040406030203" pitchFamily="66" charset="-78"/>
                <a:cs typeface="Arabic Typesetting" panose="03020402040406030203" pitchFamily="66" charset="-78"/>
              </a:rPr>
              <a:t>عن ابن عباس رضي الله عنهما قال : قال رسول الله صلى الله عليه وسلم لأشج عبد قيس ( إن فيك خصلتين يحبهما الله : الحلم والأناة )أخرجه مسلم</a:t>
            </a:r>
          </a:p>
        </p:txBody>
      </p:sp>
      <p:sp>
        <p:nvSpPr>
          <p:cNvPr id="8" name="مستطيل 7"/>
          <p:cNvSpPr/>
          <p:nvPr/>
        </p:nvSpPr>
        <p:spPr>
          <a:xfrm>
            <a:off x="1043608" y="2492896"/>
            <a:ext cx="7344816" cy="1323439"/>
          </a:xfrm>
          <a:prstGeom prst="rect">
            <a:avLst/>
          </a:prstGeom>
        </p:spPr>
        <p:txBody>
          <a:bodyPr wrap="square">
            <a:spAutoFit/>
          </a:bodyPr>
          <a:lstStyle/>
          <a:p>
            <a:r>
              <a:rPr lang="ar-SA" dirty="0"/>
              <a:t>(</a:t>
            </a:r>
            <a:r>
              <a:rPr lang="ar-SA" sz="4000" b="1" dirty="0">
                <a:latin typeface="Arabic Typesetting" panose="03020402040406030203" pitchFamily="66" charset="-78"/>
                <a:cs typeface="Arabic Typesetting" panose="03020402040406030203" pitchFamily="66" charset="-78"/>
              </a:rPr>
              <a:t>وَلَا تَسْتَوِي الْحَسَنَةُ وَلَا السَّيِّئَةُ ۚ ادْفَعْ بِالَّتِي هِيَ أَحْسَنُ فَإِذَا الَّذِي بَيْنَكَ وَبَيْنَهُ عَدَاوَةٌ كَأَنَّهُ وَلِيٌّ حَمِيمٌ )     </a:t>
            </a:r>
            <a:r>
              <a:rPr lang="ar-SA" b="1" dirty="0">
                <a:latin typeface="Arabic Typesetting" panose="03020402040406030203" pitchFamily="66" charset="-78"/>
                <a:cs typeface="Arabic Typesetting" panose="03020402040406030203" pitchFamily="66" charset="-78"/>
              </a:rPr>
              <a:t>سورة فصلت </a:t>
            </a:r>
            <a:r>
              <a:rPr lang="ar-SA" b="1" dirty="0" smtClean="0">
                <a:latin typeface="Arabic Typesetting" panose="03020402040406030203" pitchFamily="66" charset="-78"/>
                <a:cs typeface="Arabic Typesetting" panose="03020402040406030203" pitchFamily="66" charset="-78"/>
              </a:rPr>
              <a:t>34</a:t>
            </a:r>
            <a:endParaRPr lang="ar-SA" b="1" dirty="0">
              <a:latin typeface="Arabic Typesetting" panose="03020402040406030203" pitchFamily="66" charset="-78"/>
              <a:cs typeface="Arabic Typesetting" panose="03020402040406030203" pitchFamily="66" charset="-78"/>
            </a:endParaRPr>
          </a:p>
        </p:txBody>
      </p:sp>
      <p:pic>
        <p:nvPicPr>
          <p:cNvPr id="3" name="فصلت34-3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691680" y="5701531"/>
            <a:ext cx="609600" cy="609600"/>
          </a:xfrm>
          <a:prstGeom prst="rect">
            <a:avLst/>
          </a:prstGeom>
        </p:spPr>
      </p:pic>
    </p:spTree>
    <p:extLst>
      <p:ext uri="{BB962C8B-B14F-4D97-AF65-F5344CB8AC3E}">
        <p14:creationId xmlns:p14="http://schemas.microsoft.com/office/powerpoint/2010/main" val="34614276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8">
                                            <p:txEl>
                                              <p:pRg st="0" end="0"/>
                                            </p:txEl>
                                          </p:spTgt>
                                        </p:tgtEl>
                                        <p:attrNameLst>
                                          <p:attrName>ppt_y</p:attrName>
                                        </p:attrNameLst>
                                      </p:cBhvr>
                                      <p:tavLst>
                                        <p:tav tm="0">
                                          <p:val>
                                            <p:strVal val="#ppt_y"/>
                                          </p:val>
                                        </p:tav>
                                        <p:tav tm="100000">
                                          <p:val>
                                            <p:strVal val="#ppt_y"/>
                                          </p:val>
                                        </p:tav>
                                      </p:tavLst>
                                    </p:anim>
                                  </p:childTnLst>
                                </p:cTn>
                              </p:par>
                              <p:par>
                                <p:cTn id="14" presetID="1" presetClass="mediacall" presetSubtype="0" fill="hold" nodeType="withEffect">
                                  <p:stCondLst>
                                    <p:cond delay="0"/>
                                  </p:stCondLst>
                                  <p:childTnLst>
                                    <p:cmd type="call" cmd="playFrom(0.0)">
                                      <p:cBhvr>
                                        <p:cTn id="15" dur="20621"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7" grpId="0"/>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atma\صور\952OFWLN\IMG_39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
            <a:ext cx="5544616" cy="675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6950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836712"/>
            <a:ext cx="281622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268760"/>
            <a:ext cx="201771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2996952"/>
            <a:ext cx="403542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279" y="4365104"/>
            <a:ext cx="15430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672899"/>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1000" fill="hold"/>
                                        <p:tgtEl>
                                          <p:spTgt spid="2051"/>
                                        </p:tgtEl>
                                        <p:attrNameLst>
                                          <p:attrName>ppt_w</p:attrName>
                                        </p:attrNameLst>
                                      </p:cBhvr>
                                      <p:tavLst>
                                        <p:tav tm="0">
                                          <p:val>
                                            <p:fltVal val="0"/>
                                          </p:val>
                                        </p:tav>
                                        <p:tav tm="100000">
                                          <p:val>
                                            <p:strVal val="#ppt_w"/>
                                          </p:val>
                                        </p:tav>
                                      </p:tavLst>
                                    </p:anim>
                                    <p:anim calcmode="lin" valueType="num">
                                      <p:cBhvr>
                                        <p:cTn id="13" dur="1000" fill="hold"/>
                                        <p:tgtEl>
                                          <p:spTgt spid="2051"/>
                                        </p:tgtEl>
                                        <p:attrNameLst>
                                          <p:attrName>ppt_h</p:attrName>
                                        </p:attrNameLst>
                                      </p:cBhvr>
                                      <p:tavLst>
                                        <p:tav tm="0">
                                          <p:val>
                                            <p:fltVal val="0"/>
                                          </p:val>
                                        </p:tav>
                                        <p:tav tm="100000">
                                          <p:val>
                                            <p:strVal val="#ppt_h"/>
                                          </p:val>
                                        </p:tav>
                                      </p:tavLst>
                                    </p:anim>
                                    <p:anim calcmode="lin" valueType="num">
                                      <p:cBhvr>
                                        <p:cTn id="14" dur="1000" fill="hold"/>
                                        <p:tgtEl>
                                          <p:spTgt spid="2051"/>
                                        </p:tgtEl>
                                        <p:attrNameLst>
                                          <p:attrName>style.rotation</p:attrName>
                                        </p:attrNameLst>
                                      </p:cBhvr>
                                      <p:tavLst>
                                        <p:tav tm="0">
                                          <p:val>
                                            <p:fltVal val="90"/>
                                          </p:val>
                                        </p:tav>
                                        <p:tav tm="100000">
                                          <p:val>
                                            <p:fltVal val="0"/>
                                          </p:val>
                                        </p:tav>
                                      </p:tavLst>
                                    </p:anim>
                                    <p:animEffect transition="in" filter="fade">
                                      <p:cBhvr>
                                        <p:cTn id="15" dur="10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1000"/>
                                        <p:tgtEl>
                                          <p:spTgt spid="2052"/>
                                        </p:tgtEl>
                                      </p:cBhvr>
                                    </p:animEffect>
                                    <p:anim calcmode="lin" valueType="num">
                                      <p:cBhvr>
                                        <p:cTn id="21" dur="1000" fill="hold"/>
                                        <p:tgtEl>
                                          <p:spTgt spid="2052"/>
                                        </p:tgtEl>
                                        <p:attrNameLst>
                                          <p:attrName>ppt_x</p:attrName>
                                        </p:attrNameLst>
                                      </p:cBhvr>
                                      <p:tavLst>
                                        <p:tav tm="0">
                                          <p:val>
                                            <p:strVal val="#ppt_x"/>
                                          </p:val>
                                        </p:tav>
                                        <p:tav tm="100000">
                                          <p:val>
                                            <p:strVal val="#ppt_x"/>
                                          </p:val>
                                        </p:tav>
                                      </p:tavLst>
                                    </p:anim>
                                    <p:anim calcmode="lin" valueType="num">
                                      <p:cBhvr>
                                        <p:cTn id="22" dur="1000" fill="hold"/>
                                        <p:tgtEl>
                                          <p:spTgt spid="2052"/>
                                        </p:tgtEl>
                                        <p:attrNameLst>
                                          <p:attrName>ppt_y</p:attrName>
                                        </p:attrNameLst>
                                      </p:cBhvr>
                                      <p:tavLst>
                                        <p:tav tm="0">
                                          <p:val>
                                            <p:strVal val="#ppt_y+.1"/>
                                          </p:val>
                                        </p:tav>
                                        <p:tav tm="100000">
                                          <p:val>
                                            <p:strVal val="#ppt_y"/>
                                          </p:val>
                                        </p:tav>
                                      </p:tavLst>
                                    </p:anim>
                                  </p:childTnLst>
                                </p:cTn>
                              </p:par>
                              <p:par>
                                <p:cTn id="23" presetID="6" presetClass="entr" presetSubtype="16"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circle(in)">
                                      <p:cBhvr>
                                        <p:cTn id="2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500034" y="1428736"/>
            <a:ext cx="8064896" cy="2777171"/>
          </a:xfrm>
          <a:prstGeom prst="rect">
            <a:avLst/>
          </a:prstGeom>
        </p:spPr>
        <p:txBody>
          <a:bodyPr wrap="square">
            <a:spAutoFit/>
          </a:bodyPr>
          <a:lstStyle/>
          <a:p>
            <a:pPr>
              <a:lnSpc>
                <a:spcPts val="1560"/>
              </a:lnSpc>
              <a:spcAft>
                <a:spcPts val="220"/>
              </a:spcAft>
            </a:pPr>
            <a:r>
              <a:rPr lang="ar-SA" sz="3200" b="1" dirty="0">
                <a:solidFill>
                  <a:srgbClr val="1F497D"/>
                </a:solidFill>
                <a:ea typeface="Calibri"/>
                <a:cs typeface="Traditional Arabic"/>
              </a:rPr>
              <a:t>يتوقع من المتدرب في نهاية الجلسة التدريبية أن</a:t>
            </a:r>
            <a:r>
              <a:rPr lang="ar-SA" sz="3200" b="1" dirty="0" smtClean="0">
                <a:solidFill>
                  <a:srgbClr val="1F497D"/>
                </a:solidFill>
                <a:ea typeface="Calibri"/>
                <a:cs typeface="Traditional Arabic"/>
              </a:rPr>
              <a:t>:</a:t>
            </a:r>
          </a:p>
          <a:p>
            <a:pPr>
              <a:lnSpc>
                <a:spcPts val="1560"/>
              </a:lnSpc>
              <a:spcAft>
                <a:spcPts val="220"/>
              </a:spcAft>
            </a:pPr>
            <a:endParaRPr lang="en-US" sz="3200" dirty="0">
              <a:latin typeface="Times New Roman"/>
              <a:ea typeface="Calibri"/>
            </a:endParaRPr>
          </a:p>
          <a:p>
            <a:pPr marL="111760">
              <a:spcAft>
                <a:spcPts val="220"/>
              </a:spcAft>
            </a:pPr>
            <a:r>
              <a:rPr lang="ar-SA" sz="3200" b="1" dirty="0">
                <a:solidFill>
                  <a:srgbClr val="1F497D"/>
                </a:solidFill>
                <a:ea typeface="Calibri"/>
                <a:cs typeface="Traditional Arabic"/>
              </a:rPr>
              <a:t>- يبني خارطة انتشار التنمر حسب المرحلة الدراسية والجنس والنوع</a:t>
            </a:r>
            <a:endParaRPr lang="en-US" sz="3200" dirty="0">
              <a:latin typeface="Times New Roman"/>
              <a:ea typeface="Calibri"/>
            </a:endParaRPr>
          </a:p>
          <a:p>
            <a:pPr marL="111760">
              <a:spcAft>
                <a:spcPts val="220"/>
              </a:spcAft>
            </a:pPr>
            <a:r>
              <a:rPr lang="ar-SA" sz="3200" b="1" dirty="0">
                <a:solidFill>
                  <a:srgbClr val="1F497D"/>
                </a:solidFill>
                <a:ea typeface="Calibri"/>
                <a:cs typeface="Traditional Arabic"/>
              </a:rPr>
              <a:t>- يحلل اثنين من أهم البرامج العالمية  للحد من التنمر</a:t>
            </a:r>
            <a:endParaRPr lang="en-US" sz="3200" dirty="0">
              <a:latin typeface="Times New Roman"/>
              <a:ea typeface="Calibri"/>
            </a:endParaRPr>
          </a:p>
          <a:p>
            <a:pPr>
              <a:lnSpc>
                <a:spcPct val="115000"/>
              </a:lnSpc>
              <a:spcAft>
                <a:spcPts val="1000"/>
              </a:spcAft>
            </a:pPr>
            <a:r>
              <a:rPr lang="ar-SA" sz="3200" b="1" dirty="0">
                <a:solidFill>
                  <a:srgbClr val="1F497D"/>
                </a:solidFill>
                <a:ea typeface="Times New Roman"/>
                <a:cs typeface="Traditional Arabic"/>
              </a:rPr>
              <a:t>- </a:t>
            </a:r>
            <a:r>
              <a:rPr lang="ar-SA" sz="3200" b="1" dirty="0" smtClean="0">
                <a:solidFill>
                  <a:srgbClr val="1F497D"/>
                </a:solidFill>
                <a:ea typeface="Times New Roman"/>
                <a:cs typeface="Traditional Arabic"/>
              </a:rPr>
              <a:t>يمثل الأساليب </a:t>
            </a:r>
            <a:r>
              <a:rPr lang="ar-SA" sz="3200" b="1" dirty="0">
                <a:solidFill>
                  <a:srgbClr val="1F497D"/>
                </a:solidFill>
                <a:ea typeface="Times New Roman"/>
                <a:cs typeface="Traditional Arabic"/>
              </a:rPr>
              <a:t>المجتمعية والمدرسية والأسرية التي ترسخ التنمر.</a:t>
            </a:r>
            <a:endParaRPr lang="en-US" sz="3200" dirty="0">
              <a:ea typeface="Times New Roman"/>
              <a:cs typeface="Arial"/>
            </a:endParaRPr>
          </a:p>
          <a:p>
            <a:r>
              <a:rPr lang="ar-SA" sz="3200" b="1" dirty="0">
                <a:solidFill>
                  <a:srgbClr val="1F497D"/>
                </a:solidFill>
                <a:ea typeface="Times New Roman"/>
                <a:cs typeface="Traditional Arabic"/>
              </a:rPr>
              <a:t>- يعد خطة إبداعية إجرائية للحد من التنمر </a:t>
            </a:r>
            <a:endParaRPr lang="ar-SA"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72" y="0"/>
            <a:ext cx="12985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رة 4" descr="file-16099242-3.png"/>
          <p:cNvPicPr>
            <a:picLocks noChangeAspect="1"/>
          </p:cNvPicPr>
          <p:nvPr/>
        </p:nvPicPr>
        <p:blipFill>
          <a:blip r:embed="rId3"/>
          <a:stretch>
            <a:fillRect/>
          </a:stretch>
        </p:blipFill>
        <p:spPr>
          <a:xfrm>
            <a:off x="0" y="4214818"/>
            <a:ext cx="3857620" cy="2160172"/>
          </a:xfrm>
          <a:prstGeom prst="rect">
            <a:avLst/>
          </a:prstGeom>
        </p:spPr>
      </p:pic>
    </p:spTree>
    <p:extLst>
      <p:ext uri="{BB962C8B-B14F-4D97-AF65-F5344CB8AC3E}">
        <p14:creationId xmlns:p14="http://schemas.microsoft.com/office/powerpoint/2010/main" val="2749762986"/>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1892899501"/>
              </p:ext>
            </p:extLst>
          </p:nvPr>
        </p:nvGraphicFramePr>
        <p:xfrm>
          <a:off x="611562" y="1052735"/>
          <a:ext cx="7920878" cy="4207416"/>
        </p:xfrm>
        <a:graphic>
          <a:graphicData uri="http://schemas.openxmlformats.org/drawingml/2006/table">
            <a:tbl>
              <a:tblPr rtl="1" firstRow="1" firstCol="1" bandRow="1"/>
              <a:tblGrid>
                <a:gridCol w="1993679"/>
                <a:gridCol w="2801266"/>
                <a:gridCol w="3125933"/>
              </a:tblGrid>
              <a:tr h="806490">
                <a:tc>
                  <a:txBody>
                    <a:bodyPr/>
                    <a:lstStyle/>
                    <a:p>
                      <a:pPr algn="ctr" rtl="1">
                        <a:lnSpc>
                          <a:spcPct val="115000"/>
                        </a:lnSpc>
                        <a:spcAft>
                          <a:spcPts val="1000"/>
                        </a:spcAft>
                      </a:pPr>
                      <a:r>
                        <a:rPr lang="ar-SA" sz="2800" b="1" dirty="0">
                          <a:solidFill>
                            <a:srgbClr val="1F497D"/>
                          </a:solidFill>
                          <a:effectLst/>
                          <a:latin typeface="Calibri"/>
                          <a:ea typeface="Times New Roman"/>
                          <a:cs typeface="Traditional Arabic"/>
                        </a:rPr>
                        <a:t>رقم النشاط</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gridSpan="2">
                  <a:txBody>
                    <a:bodyPr/>
                    <a:lstStyle/>
                    <a:p>
                      <a:pPr algn="ctr" rtl="1">
                        <a:lnSpc>
                          <a:spcPct val="115000"/>
                        </a:lnSpc>
                        <a:spcAft>
                          <a:spcPts val="1000"/>
                        </a:spcAft>
                      </a:pPr>
                      <a:r>
                        <a:rPr lang="ar-SA" sz="2800" b="1" dirty="0">
                          <a:solidFill>
                            <a:srgbClr val="1F497D"/>
                          </a:solidFill>
                          <a:effectLst/>
                          <a:latin typeface="Calibri"/>
                          <a:ea typeface="Times New Roman"/>
                          <a:cs typeface="Traditional Arabic"/>
                        </a:rPr>
                        <a:t>1/2/1</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hMerge="1">
                  <a:txBody>
                    <a:bodyPr/>
                    <a:lstStyle/>
                    <a:p>
                      <a:pPr rtl="1"/>
                      <a:endParaRPr lang="ar-SA"/>
                    </a:p>
                  </a:txBody>
                  <a:tcPr/>
                </a:tc>
              </a:tr>
              <a:tr h="806490">
                <a:tc>
                  <a:txBody>
                    <a:bodyPr/>
                    <a:lstStyle/>
                    <a:p>
                      <a:pPr algn="ctr" rtl="1">
                        <a:lnSpc>
                          <a:spcPct val="115000"/>
                        </a:lnSpc>
                        <a:spcAft>
                          <a:spcPts val="1000"/>
                        </a:spcAft>
                      </a:pPr>
                      <a:r>
                        <a:rPr lang="ar-SA" sz="2800" b="1">
                          <a:solidFill>
                            <a:srgbClr val="1F497D"/>
                          </a:solidFill>
                          <a:effectLst/>
                          <a:latin typeface="Calibri"/>
                          <a:ea typeface="Times New Roman"/>
                          <a:cs typeface="Traditional Arabic"/>
                        </a:rPr>
                        <a:t>العنوان</a:t>
                      </a:r>
                      <a:endParaRPr lang="en-US" sz="28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gridSpan="2">
                  <a:txBody>
                    <a:bodyPr/>
                    <a:lstStyle/>
                    <a:p>
                      <a:pPr algn="r" rtl="1">
                        <a:lnSpc>
                          <a:spcPct val="115000"/>
                        </a:lnSpc>
                        <a:spcAft>
                          <a:spcPts val="1000"/>
                        </a:spcAft>
                      </a:pPr>
                      <a:r>
                        <a:rPr lang="ar-SA" sz="2800" b="1" dirty="0">
                          <a:solidFill>
                            <a:srgbClr val="1F497D"/>
                          </a:solidFill>
                          <a:effectLst/>
                          <a:latin typeface="Calibri"/>
                          <a:ea typeface="Times New Roman"/>
                          <a:cs typeface="Traditional Arabic"/>
                        </a:rPr>
                        <a:t>خارطة انتشار التنمر</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hMerge="1">
                  <a:txBody>
                    <a:bodyPr/>
                    <a:lstStyle/>
                    <a:p>
                      <a:pPr rtl="1"/>
                      <a:endParaRPr lang="ar-SA"/>
                    </a:p>
                  </a:txBody>
                  <a:tcPr/>
                </a:tc>
              </a:tr>
              <a:tr h="806490">
                <a:tc>
                  <a:txBody>
                    <a:bodyPr/>
                    <a:lstStyle/>
                    <a:p>
                      <a:pPr algn="ctr" rtl="1">
                        <a:lnSpc>
                          <a:spcPct val="115000"/>
                        </a:lnSpc>
                        <a:spcAft>
                          <a:spcPts val="1000"/>
                        </a:spcAft>
                      </a:pPr>
                      <a:r>
                        <a:rPr lang="ar-SA" sz="2800" b="1">
                          <a:solidFill>
                            <a:srgbClr val="1F497D"/>
                          </a:solidFill>
                          <a:effectLst/>
                          <a:latin typeface="Calibri"/>
                          <a:ea typeface="Times New Roman"/>
                          <a:cs typeface="Traditional Arabic"/>
                        </a:rPr>
                        <a:t>الهدف</a:t>
                      </a:r>
                      <a:endParaRPr lang="en-US" sz="28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algn="r" rtl="1">
                        <a:lnSpc>
                          <a:spcPct val="115000"/>
                        </a:lnSpc>
                        <a:spcAft>
                          <a:spcPts val="1000"/>
                        </a:spcAft>
                      </a:pPr>
                      <a:r>
                        <a:rPr lang="ar-SA" sz="2800" b="1" dirty="0">
                          <a:solidFill>
                            <a:srgbClr val="1F497D"/>
                          </a:solidFill>
                          <a:effectLst/>
                          <a:latin typeface="Calibri"/>
                          <a:ea typeface="Times New Roman"/>
                          <a:cs typeface="Traditional Arabic"/>
                        </a:rPr>
                        <a:t>أن يبني المتدرب خارطة انتشار التنمر حسب المرحلة الدراسية والجنس والنوع</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pPr rtl="1"/>
                      <a:endParaRPr lang="ar-SA"/>
                    </a:p>
                  </a:txBody>
                  <a:tcPr/>
                </a:tc>
              </a:tr>
              <a:tr h="806490">
                <a:tc>
                  <a:txBody>
                    <a:bodyPr/>
                    <a:lstStyle/>
                    <a:p>
                      <a:pPr algn="ctr" rtl="1">
                        <a:lnSpc>
                          <a:spcPct val="115000"/>
                        </a:lnSpc>
                        <a:spcAft>
                          <a:spcPts val="1000"/>
                        </a:spcAft>
                      </a:pPr>
                      <a:r>
                        <a:rPr lang="ar-SA" sz="2800" b="1">
                          <a:solidFill>
                            <a:srgbClr val="1F497D"/>
                          </a:solidFill>
                          <a:effectLst/>
                          <a:latin typeface="Calibri"/>
                          <a:ea typeface="Times New Roman"/>
                          <a:cs typeface="Traditional Arabic"/>
                        </a:rPr>
                        <a:t>الزمن</a:t>
                      </a:r>
                      <a:endParaRPr lang="en-US" sz="28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gridSpan="2">
                  <a:txBody>
                    <a:bodyPr/>
                    <a:lstStyle/>
                    <a:p>
                      <a:pPr algn="r" rtl="1">
                        <a:lnSpc>
                          <a:spcPct val="115000"/>
                        </a:lnSpc>
                        <a:spcAft>
                          <a:spcPts val="1000"/>
                        </a:spcAft>
                      </a:pPr>
                      <a:r>
                        <a:rPr lang="ar-SA" sz="2800" b="1" dirty="0">
                          <a:solidFill>
                            <a:srgbClr val="1F497D"/>
                          </a:solidFill>
                          <a:effectLst/>
                          <a:latin typeface="Calibri"/>
                          <a:ea typeface="Times New Roman"/>
                          <a:cs typeface="Traditional Arabic"/>
                        </a:rPr>
                        <a:t>20 د</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hMerge="1">
                  <a:txBody>
                    <a:bodyPr/>
                    <a:lstStyle/>
                    <a:p>
                      <a:pPr rtl="1"/>
                      <a:endParaRPr lang="ar-SA"/>
                    </a:p>
                  </a:txBody>
                  <a:tcPr/>
                </a:tc>
              </a:tr>
              <a:tr h="806490">
                <a:tc>
                  <a:txBody>
                    <a:bodyPr/>
                    <a:lstStyle/>
                    <a:p>
                      <a:pPr algn="ctr" rtl="1">
                        <a:lnSpc>
                          <a:spcPct val="115000"/>
                        </a:lnSpc>
                        <a:spcAft>
                          <a:spcPts val="1000"/>
                        </a:spcAft>
                      </a:pPr>
                      <a:r>
                        <a:rPr lang="ar-SA" sz="2800" b="1" dirty="0">
                          <a:solidFill>
                            <a:srgbClr val="1F497D"/>
                          </a:solidFill>
                          <a:effectLst/>
                          <a:latin typeface="Calibri"/>
                          <a:ea typeface="Times New Roman"/>
                          <a:cs typeface="Traditional Arabic"/>
                        </a:rPr>
                        <a:t>الأسلوب التدريبي</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algn="r" rtl="1">
                        <a:lnSpc>
                          <a:spcPct val="115000"/>
                        </a:lnSpc>
                        <a:spcAft>
                          <a:spcPts val="1000"/>
                        </a:spcAft>
                      </a:pPr>
                      <a:r>
                        <a:rPr lang="ar-SA" sz="2800" b="1">
                          <a:solidFill>
                            <a:srgbClr val="1F497D"/>
                          </a:solidFill>
                          <a:effectLst/>
                          <a:latin typeface="Calibri"/>
                          <a:ea typeface="Times New Roman"/>
                          <a:cs typeface="Traditional Arabic"/>
                        </a:rPr>
                        <a:t>قراءة موجهة</a:t>
                      </a:r>
                      <a:endParaRPr lang="en-US" sz="28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algn="justLow" rtl="1">
                        <a:lnSpc>
                          <a:spcPct val="115000"/>
                        </a:lnSpc>
                        <a:spcAft>
                          <a:spcPts val="1000"/>
                        </a:spcAft>
                      </a:pP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r>
            </a:tbl>
          </a:graphicData>
        </a:graphic>
      </p:graphicFrame>
      <p:pic>
        <p:nvPicPr>
          <p:cNvPr id="9219" name="صورة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4509120"/>
            <a:ext cx="66675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4475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wheel(1)">
                                      <p:cBhvr>
                                        <p:cTn id="10"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7702121"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95835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2544896901"/>
              </p:ext>
            </p:extLst>
          </p:nvPr>
        </p:nvGraphicFramePr>
        <p:xfrm>
          <a:off x="827585" y="1412776"/>
          <a:ext cx="7344816" cy="3925824"/>
        </p:xfrm>
        <a:graphic>
          <a:graphicData uri="http://schemas.openxmlformats.org/drawingml/2006/table">
            <a:tbl>
              <a:tblPr rtl="1" firstRow="1" firstCol="1" bandRow="1"/>
              <a:tblGrid>
                <a:gridCol w="1903402"/>
                <a:gridCol w="2568095"/>
                <a:gridCol w="2873319"/>
              </a:tblGrid>
              <a:tr h="0">
                <a:tc>
                  <a:txBody>
                    <a:bodyPr/>
                    <a:lstStyle/>
                    <a:p>
                      <a:pPr algn="ctr" rtl="1">
                        <a:lnSpc>
                          <a:spcPct val="115000"/>
                        </a:lnSpc>
                        <a:spcAft>
                          <a:spcPts val="0"/>
                        </a:spcAft>
                      </a:pPr>
                      <a:r>
                        <a:rPr lang="ar-SA" sz="2800" b="1" dirty="0">
                          <a:solidFill>
                            <a:srgbClr val="000000"/>
                          </a:solidFill>
                          <a:effectLst/>
                          <a:latin typeface="Calibri"/>
                          <a:ea typeface="Times New Roman"/>
                          <a:cs typeface="Traditional Arabic"/>
                        </a:rPr>
                        <a:t>رقم النشاط</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gridSpan="2">
                  <a:txBody>
                    <a:bodyPr/>
                    <a:lstStyle/>
                    <a:p>
                      <a:pPr indent="107950" algn="ctr" rtl="1">
                        <a:lnSpc>
                          <a:spcPct val="115000"/>
                        </a:lnSpc>
                        <a:spcAft>
                          <a:spcPts val="1000"/>
                        </a:spcAft>
                        <a:tabLst>
                          <a:tab pos="2637155" algn="ctr"/>
                          <a:tab pos="5274310" algn="r"/>
                        </a:tabLst>
                      </a:pPr>
                      <a:r>
                        <a:rPr lang="ar-SA" sz="2800" b="1" dirty="0" smtClean="0">
                          <a:solidFill>
                            <a:srgbClr val="1F497D"/>
                          </a:solidFill>
                          <a:effectLst/>
                          <a:latin typeface="Calibri"/>
                          <a:ea typeface="Times New Roman"/>
                          <a:cs typeface="Traditional Arabic"/>
                        </a:rPr>
                        <a:t>(2/2/1)</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hMerge="1">
                  <a:txBody>
                    <a:bodyPr/>
                    <a:lstStyle/>
                    <a:p>
                      <a:pPr rtl="1"/>
                      <a:endParaRPr lang="ar-SA"/>
                    </a:p>
                  </a:txBody>
                  <a:tcPr/>
                </a:tc>
              </a:tr>
              <a:tr h="0">
                <a:tc>
                  <a:txBody>
                    <a:bodyPr/>
                    <a:lstStyle/>
                    <a:p>
                      <a:pPr algn="ctr" rtl="1">
                        <a:lnSpc>
                          <a:spcPct val="115000"/>
                        </a:lnSpc>
                        <a:spcAft>
                          <a:spcPts val="0"/>
                        </a:spcAft>
                      </a:pPr>
                      <a:r>
                        <a:rPr lang="ar-SA" sz="2800" b="1" dirty="0">
                          <a:solidFill>
                            <a:srgbClr val="000000"/>
                          </a:solidFill>
                          <a:effectLst/>
                          <a:latin typeface="Calibri"/>
                          <a:ea typeface="Times New Roman"/>
                          <a:cs typeface="Traditional Arabic"/>
                        </a:rPr>
                        <a:t>العنوان</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gridSpan="2">
                  <a:txBody>
                    <a:bodyPr/>
                    <a:lstStyle/>
                    <a:p>
                      <a:pPr indent="107950" algn="r" rtl="1">
                        <a:lnSpc>
                          <a:spcPct val="115000"/>
                        </a:lnSpc>
                        <a:spcAft>
                          <a:spcPts val="1000"/>
                        </a:spcAft>
                        <a:tabLst>
                          <a:tab pos="2637155" algn="ctr"/>
                          <a:tab pos="5274310" algn="r"/>
                        </a:tabLst>
                      </a:pPr>
                      <a:r>
                        <a:rPr lang="ar-SA" sz="2800" b="1" dirty="0" smtClean="0">
                          <a:solidFill>
                            <a:srgbClr val="1F497D"/>
                          </a:solidFill>
                          <a:effectLst/>
                          <a:latin typeface="Times New Roman"/>
                          <a:ea typeface="Times New Roman"/>
                          <a:cs typeface="Traditional Arabic"/>
                        </a:rPr>
                        <a:t> أبرز </a:t>
                      </a:r>
                      <a:r>
                        <a:rPr lang="ar-SA" sz="2800" b="1" dirty="0">
                          <a:solidFill>
                            <a:srgbClr val="1F497D"/>
                          </a:solidFill>
                          <a:effectLst/>
                          <a:latin typeface="Times New Roman"/>
                          <a:ea typeface="Times New Roman"/>
                          <a:cs typeface="Traditional Arabic"/>
                        </a:rPr>
                        <a:t>البرامج العالمية في الحد من التنمر </a:t>
                      </a:r>
                      <a:r>
                        <a:rPr lang="ar-SA" sz="2800" b="1" dirty="0" smtClean="0">
                          <a:solidFill>
                            <a:srgbClr val="1F497D"/>
                          </a:solidFill>
                          <a:effectLst/>
                          <a:latin typeface="Times New Roman"/>
                          <a:ea typeface="Times New Roman"/>
                          <a:cs typeface="Traditional Arabic"/>
                        </a:rPr>
                        <a:t> (</a:t>
                      </a:r>
                      <a:r>
                        <a:rPr lang="ar-SA" sz="2800" b="1" dirty="0">
                          <a:solidFill>
                            <a:srgbClr val="1F497D"/>
                          </a:solidFill>
                          <a:effectLst/>
                          <a:latin typeface="Times New Roman"/>
                          <a:ea typeface="Times New Roman"/>
                          <a:cs typeface="Traditional Arabic"/>
                        </a:rPr>
                        <a:t>كيفا</a:t>
                      </a:r>
                      <a:r>
                        <a:rPr lang="ar-SA" sz="2800" b="1" dirty="0" smtClean="0">
                          <a:solidFill>
                            <a:srgbClr val="1F497D"/>
                          </a:solidFill>
                          <a:effectLst/>
                          <a:latin typeface="Times New Roman"/>
                          <a:ea typeface="Times New Roman"/>
                          <a:cs typeface="Traditional Arabic"/>
                        </a:rPr>
                        <a:t>)  و (ألويس</a:t>
                      </a:r>
                      <a:r>
                        <a:rPr lang="ar-SA" sz="2800" b="1" dirty="0">
                          <a:solidFill>
                            <a:srgbClr val="1F497D"/>
                          </a:solidFill>
                          <a:effectLst/>
                          <a:latin typeface="Times New Roman"/>
                          <a:ea typeface="Times New Roman"/>
                          <a:cs typeface="Traditional Arabic"/>
                        </a:rPr>
                        <a:t>)</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hMerge="1">
                  <a:txBody>
                    <a:bodyPr/>
                    <a:lstStyle/>
                    <a:p>
                      <a:pPr rtl="1"/>
                      <a:endParaRPr lang="ar-SA"/>
                    </a:p>
                  </a:txBody>
                  <a:tcPr/>
                </a:tc>
              </a:tr>
              <a:tr h="0">
                <a:tc>
                  <a:txBody>
                    <a:bodyPr/>
                    <a:lstStyle/>
                    <a:p>
                      <a:pPr algn="ctr" rtl="1">
                        <a:lnSpc>
                          <a:spcPct val="115000"/>
                        </a:lnSpc>
                        <a:spcAft>
                          <a:spcPts val="0"/>
                        </a:spcAft>
                      </a:pPr>
                      <a:r>
                        <a:rPr lang="ar-SA" sz="2800" b="1">
                          <a:solidFill>
                            <a:srgbClr val="000000"/>
                          </a:solidFill>
                          <a:effectLst/>
                          <a:latin typeface="Calibri"/>
                          <a:ea typeface="Times New Roman"/>
                          <a:cs typeface="Traditional Arabic"/>
                        </a:rPr>
                        <a:t>الهدف</a:t>
                      </a:r>
                      <a:endParaRPr lang="en-US" sz="28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indent="107950" algn="r" rtl="1">
                        <a:lnSpc>
                          <a:spcPct val="115000"/>
                        </a:lnSpc>
                        <a:spcAft>
                          <a:spcPts val="1000"/>
                        </a:spcAft>
                        <a:tabLst>
                          <a:tab pos="2637155" algn="ctr"/>
                          <a:tab pos="5274310" algn="r"/>
                        </a:tabLst>
                      </a:pPr>
                      <a:r>
                        <a:rPr lang="ar-SA" sz="2800" b="1" dirty="0">
                          <a:solidFill>
                            <a:srgbClr val="1F497D"/>
                          </a:solidFill>
                          <a:effectLst/>
                          <a:latin typeface="Calibri"/>
                          <a:ea typeface="Times New Roman"/>
                          <a:cs typeface="Traditional Arabic"/>
                        </a:rPr>
                        <a:t>أن يحلل المتدرب اثنين من أهم البرامج العالمية  للحد من التنمر</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pPr rtl="1"/>
                      <a:endParaRPr lang="ar-SA"/>
                    </a:p>
                  </a:txBody>
                  <a:tcPr/>
                </a:tc>
              </a:tr>
              <a:tr h="0">
                <a:tc>
                  <a:txBody>
                    <a:bodyPr/>
                    <a:lstStyle/>
                    <a:p>
                      <a:pPr algn="ctr" rtl="1">
                        <a:lnSpc>
                          <a:spcPct val="115000"/>
                        </a:lnSpc>
                        <a:spcAft>
                          <a:spcPts val="0"/>
                        </a:spcAft>
                      </a:pPr>
                      <a:r>
                        <a:rPr lang="ar-SA" sz="2800" b="1">
                          <a:solidFill>
                            <a:srgbClr val="000000"/>
                          </a:solidFill>
                          <a:effectLst/>
                          <a:latin typeface="Calibri"/>
                          <a:ea typeface="Times New Roman"/>
                          <a:cs typeface="Traditional Arabic"/>
                        </a:rPr>
                        <a:t>الزمن</a:t>
                      </a:r>
                      <a:endParaRPr lang="en-US" sz="28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gridSpan="2">
                  <a:txBody>
                    <a:bodyPr/>
                    <a:lstStyle/>
                    <a:p>
                      <a:pPr indent="107950" algn="r" rtl="1">
                        <a:lnSpc>
                          <a:spcPct val="115000"/>
                        </a:lnSpc>
                        <a:spcAft>
                          <a:spcPts val="1000"/>
                        </a:spcAft>
                        <a:tabLst>
                          <a:tab pos="2637155" algn="ctr"/>
                          <a:tab pos="5274310" algn="r"/>
                        </a:tabLst>
                      </a:pPr>
                      <a:r>
                        <a:rPr lang="ar-SA" sz="2800" b="1" dirty="0">
                          <a:solidFill>
                            <a:srgbClr val="1F497D"/>
                          </a:solidFill>
                          <a:effectLst/>
                          <a:latin typeface="Calibri"/>
                          <a:ea typeface="Times New Roman"/>
                          <a:cs typeface="Traditional Arabic"/>
                        </a:rPr>
                        <a:t>30 د</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AEEF3"/>
                    </a:solidFill>
                  </a:tcPr>
                </a:tc>
                <a:tc hMerge="1">
                  <a:txBody>
                    <a:bodyPr/>
                    <a:lstStyle/>
                    <a:p>
                      <a:pPr rtl="1"/>
                      <a:endParaRPr lang="ar-SA"/>
                    </a:p>
                  </a:txBody>
                  <a:tcPr/>
                </a:tc>
              </a:tr>
              <a:tr h="646430">
                <a:tc>
                  <a:txBody>
                    <a:bodyPr/>
                    <a:lstStyle/>
                    <a:p>
                      <a:pPr algn="ctr" rtl="1">
                        <a:lnSpc>
                          <a:spcPct val="115000"/>
                        </a:lnSpc>
                        <a:spcAft>
                          <a:spcPts val="0"/>
                        </a:spcAft>
                      </a:pPr>
                      <a:r>
                        <a:rPr lang="ar-SA" sz="2800" b="1">
                          <a:solidFill>
                            <a:srgbClr val="000000"/>
                          </a:solidFill>
                          <a:effectLst/>
                          <a:latin typeface="Calibri"/>
                          <a:ea typeface="Times New Roman"/>
                          <a:cs typeface="Traditional Arabic"/>
                        </a:rPr>
                        <a:t>الأسلوب التدريبي</a:t>
                      </a:r>
                      <a:endParaRPr lang="en-US" sz="28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indent="107950" algn="r" rtl="1">
                        <a:lnSpc>
                          <a:spcPct val="115000"/>
                        </a:lnSpc>
                        <a:spcAft>
                          <a:spcPts val="1000"/>
                        </a:spcAft>
                        <a:tabLst>
                          <a:tab pos="2637155" algn="ctr"/>
                          <a:tab pos="5274310" algn="r"/>
                        </a:tabLst>
                      </a:pPr>
                      <a:r>
                        <a:rPr lang="ar-SA" sz="2800" b="1" dirty="0">
                          <a:solidFill>
                            <a:srgbClr val="1F497D"/>
                          </a:solidFill>
                          <a:effectLst/>
                          <a:latin typeface="Calibri"/>
                          <a:ea typeface="Times New Roman"/>
                          <a:cs typeface="Traditional Arabic"/>
                        </a:rPr>
                        <a:t> فردي - جمعي (قراءة موجهة)</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indent="107950" algn="r" rtl="1">
                        <a:lnSpc>
                          <a:spcPct val="115000"/>
                        </a:lnSpc>
                        <a:spcAft>
                          <a:spcPts val="1000"/>
                        </a:spcAft>
                        <a:tabLst>
                          <a:tab pos="2637155" algn="ctr"/>
                          <a:tab pos="5274310" algn="r"/>
                        </a:tabLst>
                      </a:pP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r>
            </a:tbl>
          </a:graphicData>
        </a:graphic>
      </p:graphicFrame>
      <p:pic>
        <p:nvPicPr>
          <p:cNvPr id="11265" name="صورة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388" y="4509120"/>
            <a:ext cx="733425" cy="58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541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265"/>
                                        </p:tgtEl>
                                        <p:attrNameLst>
                                          <p:attrName>style.visibility</p:attrName>
                                        </p:attrNameLst>
                                      </p:cBhvr>
                                      <p:to>
                                        <p:strVal val="visible"/>
                                      </p:to>
                                    </p:set>
                                    <p:animEffect transition="in" filter="barn(inVertical)">
                                      <p:cBhvr>
                                        <p:cTn id="10"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059832" y="298450"/>
            <a:ext cx="2917825" cy="450850"/>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altLang="ar-SA" sz="1800" b="1" i="0" u="none" strike="noStrike" cap="none" normalizeH="0" baseline="0" dirty="0" smtClean="0">
                <a:ln>
                  <a:noFill/>
                </a:ln>
                <a:solidFill>
                  <a:srgbClr val="FFFFFF"/>
                </a:solidFill>
                <a:effectLst/>
                <a:latin typeface="Traditional Arabic" pitchFamily="18" charset="-78"/>
                <a:ea typeface="Arial" pitchFamily="34" charset="0"/>
                <a:cs typeface="Traditional Arabic" pitchFamily="18" charset="-78"/>
              </a:rPr>
              <a:t>جدول تحليل برنامجي (كيفا) و( </a:t>
            </a:r>
            <a:r>
              <a:rPr kumimoji="0" lang="ar-SA" altLang="ar-SA" sz="1800" b="1" i="0" u="none" strike="noStrike" cap="none" normalizeH="0" baseline="0" dirty="0" err="1" smtClean="0">
                <a:ln>
                  <a:noFill/>
                </a:ln>
                <a:solidFill>
                  <a:srgbClr val="FFFFFF"/>
                </a:solidFill>
                <a:effectLst/>
                <a:latin typeface="Traditional Arabic" pitchFamily="18" charset="-78"/>
                <a:ea typeface="Arial" pitchFamily="34" charset="0"/>
                <a:cs typeface="Traditional Arabic" pitchFamily="18" charset="-78"/>
              </a:rPr>
              <a:t>الفويس</a:t>
            </a:r>
            <a:r>
              <a:rPr kumimoji="0" lang="ar-SA" altLang="ar-SA" sz="1800" b="1" i="0" u="none" strike="noStrike" cap="none" normalizeH="0" baseline="0" dirty="0" smtClean="0">
                <a:ln>
                  <a:noFill/>
                </a:ln>
                <a:solidFill>
                  <a:srgbClr val="FFFFFF"/>
                </a:solidFill>
                <a:effectLst/>
                <a:latin typeface="Traditional Arabic" pitchFamily="18" charset="-78"/>
                <a:ea typeface="Arial" pitchFamily="34" charset="0"/>
                <a:cs typeface="Traditional Arabic" pitchFamily="18" charset="-78"/>
              </a:rPr>
              <a:t>)</a:t>
            </a:r>
            <a:endParaRPr kumimoji="0" lang="ar-SA" altLang="ar-SA"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جدول 6"/>
          <p:cNvGraphicFramePr>
            <a:graphicFrameLocks noGrp="1"/>
          </p:cNvGraphicFramePr>
          <p:nvPr>
            <p:extLst>
              <p:ext uri="{D42A27DB-BD31-4B8C-83A1-F6EECF244321}">
                <p14:modId xmlns:p14="http://schemas.microsoft.com/office/powerpoint/2010/main" val="1579082007"/>
              </p:ext>
            </p:extLst>
          </p:nvPr>
        </p:nvGraphicFramePr>
        <p:xfrm>
          <a:off x="1763846" y="980728"/>
          <a:ext cx="5040402" cy="5092060"/>
        </p:xfrm>
        <a:graphic>
          <a:graphicData uri="http://schemas.openxmlformats.org/drawingml/2006/table">
            <a:tbl>
              <a:tblPr rtl="1" firstRow="1" firstCol="1" bandRow="1"/>
              <a:tblGrid>
                <a:gridCol w="798580"/>
                <a:gridCol w="2018746"/>
                <a:gridCol w="2223076"/>
              </a:tblGrid>
              <a:tr h="522546">
                <a:tc>
                  <a:txBody>
                    <a:bodyPr/>
                    <a:lstStyle/>
                    <a:p>
                      <a:pPr algn="ctr" rtl="1">
                        <a:lnSpc>
                          <a:spcPct val="115000"/>
                        </a:lnSpc>
                        <a:spcAft>
                          <a:spcPts val="0"/>
                        </a:spcAft>
                        <a:tabLst>
                          <a:tab pos="2637155" algn="ctr"/>
                          <a:tab pos="5274310" algn="r"/>
                        </a:tabLst>
                      </a:pPr>
                      <a:r>
                        <a:rPr lang="ar-SA" sz="1800" b="1" dirty="0">
                          <a:solidFill>
                            <a:srgbClr val="1F497D"/>
                          </a:solidFill>
                          <a:effectLst/>
                          <a:latin typeface="Cambria"/>
                          <a:ea typeface="Times New Roman"/>
                          <a:cs typeface="Traditional Arabic"/>
                        </a:rPr>
                        <a:t>الفقرة</a:t>
                      </a:r>
                      <a:endParaRPr lang="en-US" sz="1800" dirty="0">
                        <a:effectLst/>
                        <a:latin typeface="Calibri"/>
                        <a:ea typeface="Times New Roman"/>
                        <a:cs typeface="Arial"/>
                      </a:endParaRPr>
                    </a:p>
                  </a:txBody>
                  <a:tcPr marL="57287" marR="57287" marT="0" marB="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FFFFCC"/>
                    </a:solidFill>
                  </a:tcPr>
                </a:tc>
                <a:tc>
                  <a:txBody>
                    <a:bodyPr/>
                    <a:lstStyle/>
                    <a:p>
                      <a:pPr marL="228600" algn="ctr" rtl="1">
                        <a:lnSpc>
                          <a:spcPct val="115000"/>
                        </a:lnSpc>
                        <a:spcAft>
                          <a:spcPts val="0"/>
                        </a:spcAft>
                      </a:pPr>
                      <a:r>
                        <a:rPr lang="ar-SA" sz="1800" b="1" dirty="0">
                          <a:solidFill>
                            <a:srgbClr val="1F497D"/>
                          </a:solidFill>
                          <a:effectLst/>
                          <a:latin typeface="Cambria"/>
                          <a:ea typeface="Times New Roman"/>
                          <a:cs typeface="Traditional Arabic"/>
                        </a:rPr>
                        <a:t>برنامج كيفا</a:t>
                      </a:r>
                      <a:endParaRPr lang="en-US" sz="1800" dirty="0">
                        <a:effectLst/>
                        <a:latin typeface="Calibri"/>
                        <a:ea typeface="Times New Roman"/>
                        <a:cs typeface="Arial"/>
                      </a:endParaRPr>
                    </a:p>
                  </a:txBody>
                  <a:tcPr marL="57287" marR="57287" marT="0" marB="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FFFFCC"/>
                    </a:solidFill>
                  </a:tcPr>
                </a:tc>
                <a:tc>
                  <a:txBody>
                    <a:bodyPr/>
                    <a:lstStyle/>
                    <a:p>
                      <a:pPr marL="228600" algn="ctr" rtl="1">
                        <a:lnSpc>
                          <a:spcPct val="115000"/>
                        </a:lnSpc>
                        <a:spcAft>
                          <a:spcPts val="0"/>
                        </a:spcAft>
                      </a:pPr>
                      <a:r>
                        <a:rPr lang="ar-SA" sz="1800" b="1">
                          <a:solidFill>
                            <a:srgbClr val="1F497D"/>
                          </a:solidFill>
                          <a:effectLst/>
                          <a:latin typeface="Cambria"/>
                          <a:ea typeface="Times New Roman"/>
                          <a:cs typeface="Traditional Arabic"/>
                        </a:rPr>
                        <a:t>برنامج ألفويس</a:t>
                      </a:r>
                      <a:endParaRPr lang="en-US" sz="1800">
                        <a:effectLst/>
                        <a:latin typeface="Calibri"/>
                        <a:ea typeface="Times New Roman"/>
                        <a:cs typeface="Arial"/>
                      </a:endParaRPr>
                    </a:p>
                  </a:txBody>
                  <a:tcPr marL="57287" marR="57287" marT="0" marB="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FFFFCC"/>
                    </a:solidFill>
                  </a:tcPr>
                </a:tc>
              </a:tr>
              <a:tr h="557574">
                <a:tc>
                  <a:txBody>
                    <a:bodyPr/>
                    <a:lstStyle/>
                    <a:p>
                      <a:pPr marL="71755" marR="71755" algn="ctr" rtl="1">
                        <a:lnSpc>
                          <a:spcPct val="115000"/>
                        </a:lnSpc>
                        <a:spcAft>
                          <a:spcPts val="0"/>
                        </a:spcAft>
                        <a:tabLst>
                          <a:tab pos="2637155" algn="ctr"/>
                          <a:tab pos="5274310" algn="r"/>
                        </a:tabLst>
                      </a:pPr>
                      <a:r>
                        <a:rPr lang="ar-SA" sz="1800" b="1">
                          <a:solidFill>
                            <a:srgbClr val="1F497D"/>
                          </a:solidFill>
                          <a:effectLst/>
                          <a:latin typeface="Cambria"/>
                          <a:ea typeface="Times New Roman"/>
                          <a:cs typeface="Traditional Arabic"/>
                        </a:rPr>
                        <a:t>شعار مقترح</a:t>
                      </a:r>
                      <a:endParaRPr lang="en-US" sz="1800">
                        <a:effectLst/>
                        <a:latin typeface="Calibri"/>
                        <a:ea typeface="Times New Roman"/>
                        <a:cs typeface="Arial"/>
                      </a:endParaRPr>
                    </a:p>
                  </a:txBody>
                  <a:tcPr marL="57287" marR="57287" marT="0" marB="0" vert="vert27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FFFFCC"/>
                    </a:solidFill>
                  </a:tcPr>
                </a:tc>
                <a:tc>
                  <a:txBody>
                    <a:bodyPr/>
                    <a:lstStyle/>
                    <a:p>
                      <a:pPr marL="228600" algn="ctr" rtl="1">
                        <a:lnSpc>
                          <a:spcPct val="115000"/>
                        </a:lnSpc>
                        <a:spcAft>
                          <a:spcPts val="0"/>
                        </a:spcAft>
                      </a:pPr>
                      <a:r>
                        <a:rPr lang="ar-SA" sz="1800" dirty="0">
                          <a:solidFill>
                            <a:srgbClr val="1F497D"/>
                          </a:solidFill>
                          <a:effectLst/>
                          <a:latin typeface="Calibri"/>
                          <a:ea typeface="Times New Roman"/>
                          <a:cs typeface="Traditional Arabic"/>
                        </a:rPr>
                        <a:t> </a:t>
                      </a:r>
                      <a:endParaRPr lang="en-US" sz="1800" dirty="0">
                        <a:effectLst/>
                        <a:latin typeface="Calibri"/>
                        <a:ea typeface="Times New Roman"/>
                        <a:cs typeface="Arial"/>
                      </a:endParaRPr>
                    </a:p>
                  </a:txBody>
                  <a:tcPr marL="57287" marR="57287" marT="0" marB="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BFFFF"/>
                    </a:solidFill>
                  </a:tcPr>
                </a:tc>
                <a:tc>
                  <a:txBody>
                    <a:bodyPr/>
                    <a:lstStyle/>
                    <a:p>
                      <a:pPr marL="228600" algn="ctr" rtl="1">
                        <a:lnSpc>
                          <a:spcPct val="115000"/>
                        </a:lnSpc>
                        <a:spcAft>
                          <a:spcPts val="0"/>
                        </a:spcAft>
                      </a:pPr>
                      <a:r>
                        <a:rPr lang="ar-SA" sz="1800" dirty="0">
                          <a:solidFill>
                            <a:srgbClr val="1F497D"/>
                          </a:solidFill>
                          <a:effectLst/>
                          <a:latin typeface="Calibri"/>
                          <a:ea typeface="Times New Roman"/>
                          <a:cs typeface="Traditional Arabic"/>
                        </a:rPr>
                        <a:t> </a:t>
                      </a:r>
                      <a:endParaRPr lang="en-US" sz="1800" dirty="0">
                        <a:effectLst/>
                        <a:latin typeface="Calibri"/>
                        <a:ea typeface="Times New Roman"/>
                        <a:cs typeface="Arial"/>
                      </a:endParaRPr>
                    </a:p>
                  </a:txBody>
                  <a:tcPr marL="57287" marR="57287" marT="0" marB="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1FFFF"/>
                    </a:solidFill>
                  </a:tcPr>
                </a:tc>
              </a:tr>
              <a:tr h="1139810">
                <a:tc>
                  <a:txBody>
                    <a:bodyPr/>
                    <a:lstStyle/>
                    <a:p>
                      <a:pPr marL="71755" marR="71755" algn="ctr" rtl="1">
                        <a:lnSpc>
                          <a:spcPct val="115000"/>
                        </a:lnSpc>
                        <a:spcAft>
                          <a:spcPts val="0"/>
                        </a:spcAft>
                        <a:tabLst>
                          <a:tab pos="2637155" algn="ctr"/>
                          <a:tab pos="5274310" algn="r"/>
                        </a:tabLst>
                      </a:pPr>
                      <a:r>
                        <a:rPr lang="ar-SA" sz="1800" b="1">
                          <a:solidFill>
                            <a:srgbClr val="1F497D"/>
                          </a:solidFill>
                          <a:effectLst/>
                          <a:latin typeface="Cambria"/>
                          <a:ea typeface="Times New Roman"/>
                          <a:cs typeface="Traditional Arabic"/>
                        </a:rPr>
                        <a:t>مزايا البرنامج</a:t>
                      </a:r>
                      <a:endParaRPr lang="en-US" sz="1800">
                        <a:effectLst/>
                        <a:latin typeface="Calibri"/>
                        <a:ea typeface="Times New Roman"/>
                        <a:cs typeface="Arial"/>
                      </a:endParaRPr>
                    </a:p>
                  </a:txBody>
                  <a:tcPr marL="57287" marR="57287" marT="0" marB="0" vert="vert27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FFFFCC"/>
                    </a:solidFill>
                  </a:tcPr>
                </a:tc>
                <a:tc>
                  <a:txBody>
                    <a:bodyPr/>
                    <a:lstStyle/>
                    <a:p>
                      <a:pPr marL="342900" lvl="0" indent="-342900" algn="r" rtl="1">
                        <a:lnSpc>
                          <a:spcPct val="115000"/>
                        </a:lnSpc>
                        <a:spcAft>
                          <a:spcPts val="0"/>
                        </a:spcAft>
                        <a:buFont typeface="Symbol"/>
                        <a:buChar char=""/>
                      </a:pPr>
                      <a:r>
                        <a:rPr lang="ar-SA" sz="1800" dirty="0" smtClean="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txBody>
                  <a:tcPr marL="57287" marR="57287" marT="0" marB="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BFFFF"/>
                    </a:solidFill>
                  </a:tcPr>
                </a:tc>
                <a:tc>
                  <a:txBody>
                    <a:bodyPr/>
                    <a:lstStyle/>
                    <a:p>
                      <a:pPr marL="342900" lvl="0" indent="-342900" algn="r" rtl="1">
                        <a:lnSpc>
                          <a:spcPct val="115000"/>
                        </a:lnSpc>
                        <a:spcAft>
                          <a:spcPts val="0"/>
                        </a:spcAft>
                        <a:buFont typeface="Symbol"/>
                        <a:buChar char=""/>
                      </a:pPr>
                      <a:r>
                        <a:rPr lang="ar-SA" sz="1800" dirty="0" smtClean="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endParaRPr lang="en-US" sz="1800" dirty="0">
                        <a:effectLst/>
                        <a:latin typeface="Calibri"/>
                        <a:ea typeface="Times New Roman"/>
                        <a:cs typeface="Arial"/>
                      </a:endParaRPr>
                    </a:p>
                  </a:txBody>
                  <a:tcPr marL="57287" marR="57287" marT="0" marB="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1FFFF"/>
                    </a:solidFill>
                  </a:tcPr>
                </a:tc>
              </a:tr>
              <a:tr h="1319586">
                <a:tc>
                  <a:txBody>
                    <a:bodyPr/>
                    <a:lstStyle/>
                    <a:p>
                      <a:pPr marL="71755" marR="71755" algn="ctr" rtl="1">
                        <a:lnSpc>
                          <a:spcPct val="115000"/>
                        </a:lnSpc>
                        <a:spcAft>
                          <a:spcPts val="0"/>
                        </a:spcAft>
                        <a:tabLst>
                          <a:tab pos="2637155" algn="ctr"/>
                          <a:tab pos="5274310" algn="r"/>
                        </a:tabLst>
                      </a:pPr>
                      <a:r>
                        <a:rPr lang="ar-SA" sz="1800" b="1">
                          <a:solidFill>
                            <a:srgbClr val="1F497D"/>
                          </a:solidFill>
                          <a:effectLst/>
                          <a:latin typeface="Cambria"/>
                          <a:ea typeface="Times New Roman"/>
                          <a:cs typeface="Traditional Arabic"/>
                        </a:rPr>
                        <a:t>عيوب البرنامج</a:t>
                      </a:r>
                      <a:endParaRPr lang="en-US" sz="1800">
                        <a:effectLst/>
                        <a:latin typeface="Calibri"/>
                        <a:ea typeface="Times New Roman"/>
                        <a:cs typeface="Arial"/>
                      </a:endParaRPr>
                    </a:p>
                  </a:txBody>
                  <a:tcPr marL="57287" marR="57287" marT="0" marB="0" vert="vert27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FFFFCC"/>
                    </a:solidFill>
                  </a:tcPr>
                </a:tc>
                <a:tc>
                  <a:txBody>
                    <a:bodyPr/>
                    <a:lstStyle/>
                    <a:p>
                      <a:pPr marL="342900" lvl="0" indent="-342900" algn="r" rtl="1">
                        <a:lnSpc>
                          <a:spcPct val="115000"/>
                        </a:lnSpc>
                        <a:spcAft>
                          <a:spcPts val="0"/>
                        </a:spcAft>
                        <a:buFont typeface="Symbol"/>
                        <a:buChar char=""/>
                      </a:pPr>
                      <a:r>
                        <a:rPr lang="ar-SA" sz="1800" dirty="0" smtClean="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txBody>
                  <a:tcPr marL="57287" marR="57287" marT="0" marB="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BFFFF"/>
                    </a:solidFill>
                  </a:tcPr>
                </a:tc>
                <a:tc>
                  <a:txBody>
                    <a:bodyPr/>
                    <a:lstStyle/>
                    <a:p>
                      <a:pPr marL="342900" lvl="0" indent="-342900" algn="r" rtl="1">
                        <a:lnSpc>
                          <a:spcPct val="115000"/>
                        </a:lnSpc>
                        <a:spcAft>
                          <a:spcPts val="0"/>
                        </a:spcAft>
                        <a:buFont typeface="Symbol"/>
                        <a:buChar char=""/>
                      </a:pPr>
                      <a:r>
                        <a:rPr lang="ar-SA" sz="1800" dirty="0" smtClean="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txBody>
                  <a:tcPr marL="57287" marR="57287" marT="0" marB="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1FFFF"/>
                    </a:solidFill>
                  </a:tcPr>
                </a:tc>
              </a:tr>
              <a:tr h="1430482">
                <a:tc>
                  <a:txBody>
                    <a:bodyPr/>
                    <a:lstStyle/>
                    <a:p>
                      <a:pPr marL="71755" marR="71755" algn="ctr" rtl="1">
                        <a:lnSpc>
                          <a:spcPct val="115000"/>
                        </a:lnSpc>
                        <a:spcAft>
                          <a:spcPts val="0"/>
                        </a:spcAft>
                        <a:tabLst>
                          <a:tab pos="2637155" algn="ctr"/>
                          <a:tab pos="5274310" algn="r"/>
                        </a:tabLst>
                      </a:pPr>
                      <a:r>
                        <a:rPr lang="ar-SA" sz="1800" b="1">
                          <a:solidFill>
                            <a:srgbClr val="1F497D"/>
                          </a:solidFill>
                          <a:effectLst/>
                          <a:latin typeface="Cambria"/>
                          <a:ea typeface="Times New Roman"/>
                          <a:cs typeface="Traditional Arabic"/>
                        </a:rPr>
                        <a:t>مقترحات لزيادة فاعليته </a:t>
                      </a:r>
                      <a:endParaRPr lang="en-US" sz="1800">
                        <a:effectLst/>
                        <a:latin typeface="Calibri"/>
                        <a:ea typeface="Times New Roman"/>
                        <a:cs typeface="Arial"/>
                      </a:endParaRPr>
                    </a:p>
                  </a:txBody>
                  <a:tcPr marL="57287" marR="57287" marT="0" marB="0" vert="vert27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FFFFCC"/>
                    </a:solidFill>
                  </a:tcPr>
                </a:tc>
                <a:tc>
                  <a:txBody>
                    <a:bodyPr/>
                    <a:lstStyle/>
                    <a:p>
                      <a:pPr marL="342900" lvl="0" indent="-342900" algn="r" rtl="1">
                        <a:lnSpc>
                          <a:spcPct val="115000"/>
                        </a:lnSpc>
                        <a:spcAft>
                          <a:spcPts val="0"/>
                        </a:spcAft>
                        <a:buFont typeface="Symbol"/>
                        <a:buChar char=""/>
                      </a:pPr>
                      <a:r>
                        <a:rPr lang="ar-SA" sz="1800" dirty="0" smtClean="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txBody>
                  <a:tcPr marL="57287" marR="57287" marT="0" marB="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BFFFF"/>
                    </a:solidFill>
                  </a:tcPr>
                </a:tc>
                <a:tc>
                  <a:txBody>
                    <a:bodyPr/>
                    <a:lstStyle/>
                    <a:p>
                      <a:pPr marL="342900" lvl="0" indent="-342900" algn="r" rtl="1">
                        <a:lnSpc>
                          <a:spcPct val="115000"/>
                        </a:lnSpc>
                        <a:spcAft>
                          <a:spcPts val="0"/>
                        </a:spcAft>
                        <a:buFont typeface="Symbol"/>
                        <a:buChar char=""/>
                      </a:pPr>
                      <a:r>
                        <a:rPr lang="ar-SA" sz="1800" dirty="0" smtClean="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p>
                      <a:pPr marL="342900" lvl="0" indent="-342900" algn="r" rtl="1">
                        <a:lnSpc>
                          <a:spcPct val="115000"/>
                        </a:lnSpc>
                        <a:spcAft>
                          <a:spcPts val="0"/>
                        </a:spcAft>
                        <a:buFont typeface="Symbol"/>
                        <a:buChar char=""/>
                      </a:pPr>
                      <a:r>
                        <a:rPr lang="ar-SA" sz="1800" dirty="0">
                          <a:solidFill>
                            <a:srgbClr val="1F497D"/>
                          </a:solidFill>
                          <a:effectLst/>
                          <a:latin typeface="Times New Roman"/>
                          <a:ea typeface="Times New Roman"/>
                          <a:cs typeface="Traditional Arabic"/>
                        </a:rPr>
                        <a:t>.</a:t>
                      </a:r>
                      <a:endParaRPr lang="en-US" sz="1800" dirty="0">
                        <a:effectLst/>
                        <a:latin typeface="Calibri"/>
                        <a:ea typeface="Times New Roman"/>
                        <a:cs typeface="Arial"/>
                      </a:endParaRPr>
                    </a:p>
                  </a:txBody>
                  <a:tcPr marL="57287" marR="57287" marT="0" marB="0" anchor="ctr">
                    <a:lnL w="19050" cap="flat" cmpd="dbl" algn="ctr">
                      <a:solidFill>
                        <a:srgbClr val="0070C0"/>
                      </a:solidFill>
                      <a:prstDash val="solid"/>
                      <a:round/>
                      <a:headEnd type="none" w="med" len="med"/>
                      <a:tailEnd type="none" w="med" len="med"/>
                    </a:lnL>
                    <a:lnR w="19050" cap="flat" cmpd="dbl" algn="ctr">
                      <a:solidFill>
                        <a:srgbClr val="0070C0"/>
                      </a:solidFill>
                      <a:prstDash val="solid"/>
                      <a:round/>
                      <a:headEnd type="none" w="med" len="med"/>
                      <a:tailEnd type="none" w="med" len="med"/>
                    </a:lnR>
                    <a:lnT w="19050" cap="flat" cmpd="dbl" algn="ctr">
                      <a:solidFill>
                        <a:srgbClr val="0070C0"/>
                      </a:solidFill>
                      <a:prstDash val="solid"/>
                      <a:round/>
                      <a:headEnd type="none" w="med" len="med"/>
                      <a:tailEnd type="none" w="med" len="med"/>
                    </a:lnT>
                    <a:lnB w="19050" cap="flat" cmpd="dbl" algn="ctr">
                      <a:solidFill>
                        <a:srgbClr val="0070C0"/>
                      </a:solidFill>
                      <a:prstDash val="solid"/>
                      <a:round/>
                      <a:headEnd type="none" w="med" len="med"/>
                      <a:tailEnd type="none" w="med" len="med"/>
                    </a:lnB>
                    <a:solidFill>
                      <a:srgbClr val="E1FFFF"/>
                    </a:solidFill>
                  </a:tcPr>
                </a:tc>
              </a:tr>
            </a:tbl>
          </a:graphicData>
        </a:graphic>
      </p:graphicFrame>
    </p:spTree>
    <p:extLst>
      <p:ext uri="{BB962C8B-B14F-4D97-AF65-F5344CB8AC3E}">
        <p14:creationId xmlns:p14="http://schemas.microsoft.com/office/powerpoint/2010/main" val="13596184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2990461320"/>
              </p:ext>
            </p:extLst>
          </p:nvPr>
        </p:nvGraphicFramePr>
        <p:xfrm>
          <a:off x="683569" y="985711"/>
          <a:ext cx="7488832" cy="3955457"/>
        </p:xfrm>
        <a:graphic>
          <a:graphicData uri="http://schemas.openxmlformats.org/drawingml/2006/table">
            <a:tbl>
              <a:tblPr rtl="1" firstRow="1" firstCol="1" bandRow="1"/>
              <a:tblGrid>
                <a:gridCol w="1831110"/>
                <a:gridCol w="3032871"/>
                <a:gridCol w="2624851"/>
              </a:tblGrid>
              <a:tr h="947902">
                <a:tc>
                  <a:txBody>
                    <a:bodyPr/>
                    <a:lstStyle/>
                    <a:p>
                      <a:pPr algn="ctr" rtl="1">
                        <a:lnSpc>
                          <a:spcPct val="115000"/>
                        </a:lnSpc>
                        <a:spcAft>
                          <a:spcPts val="0"/>
                        </a:spcAft>
                      </a:pPr>
                      <a:r>
                        <a:rPr lang="ar-SA" sz="2400" b="1" dirty="0">
                          <a:effectLst/>
                          <a:latin typeface="Candara"/>
                          <a:ea typeface="Times New Roman"/>
                          <a:cs typeface="AL-Mateen"/>
                        </a:rPr>
                        <a:t/>
                      </a:r>
                      <a:br>
                        <a:rPr lang="ar-SA" sz="2400" b="1" dirty="0">
                          <a:effectLst/>
                          <a:latin typeface="Candara"/>
                          <a:ea typeface="Times New Roman"/>
                          <a:cs typeface="AL-Mateen"/>
                        </a:rPr>
                      </a:br>
                      <a:r>
                        <a:rPr lang="ar-SA" sz="2400" b="1" dirty="0">
                          <a:solidFill>
                            <a:srgbClr val="000000"/>
                          </a:solidFill>
                          <a:effectLst/>
                          <a:latin typeface="Calibri"/>
                          <a:ea typeface="Times New Roman"/>
                          <a:cs typeface="Traditional Arabic"/>
                        </a:rPr>
                        <a:t>رقم النشاط</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gridSpan="2">
                  <a:txBody>
                    <a:bodyPr/>
                    <a:lstStyle/>
                    <a:p>
                      <a:pPr indent="107950" algn="ctr" rtl="1">
                        <a:lnSpc>
                          <a:spcPct val="115000"/>
                        </a:lnSpc>
                        <a:spcAft>
                          <a:spcPts val="1000"/>
                        </a:spcAft>
                        <a:tabLst>
                          <a:tab pos="2637155" algn="ctr"/>
                          <a:tab pos="5274310" algn="r"/>
                        </a:tabLst>
                      </a:pPr>
                      <a:r>
                        <a:rPr lang="ar-SA" sz="2400" b="1" dirty="0" smtClean="0">
                          <a:solidFill>
                            <a:srgbClr val="1F497D"/>
                          </a:solidFill>
                          <a:effectLst/>
                          <a:latin typeface="Calibri"/>
                          <a:ea typeface="Times New Roman"/>
                          <a:cs typeface="Traditional Arabic"/>
                        </a:rPr>
                        <a:t>(3/2/1)</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hMerge="1">
                  <a:txBody>
                    <a:bodyPr/>
                    <a:lstStyle/>
                    <a:p>
                      <a:pPr rtl="1"/>
                      <a:endParaRPr lang="ar-SA"/>
                    </a:p>
                  </a:txBody>
                  <a:tcPr/>
                </a:tc>
              </a:tr>
              <a:tr h="632843">
                <a:tc>
                  <a:txBody>
                    <a:bodyPr/>
                    <a:lstStyle/>
                    <a:p>
                      <a:pPr algn="ctr" rtl="1">
                        <a:lnSpc>
                          <a:spcPct val="115000"/>
                        </a:lnSpc>
                        <a:spcAft>
                          <a:spcPts val="0"/>
                        </a:spcAft>
                      </a:pPr>
                      <a:r>
                        <a:rPr lang="ar-SA" sz="2400" b="1">
                          <a:solidFill>
                            <a:srgbClr val="000000"/>
                          </a:solidFill>
                          <a:effectLst/>
                          <a:latin typeface="Calibri"/>
                          <a:ea typeface="Times New Roman"/>
                          <a:cs typeface="Traditional Arabic"/>
                        </a:rPr>
                        <a:t>العنوان</a:t>
                      </a:r>
                      <a:endParaRPr lang="en-US" sz="24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gridSpan="2">
                  <a:txBody>
                    <a:bodyPr/>
                    <a:lstStyle/>
                    <a:p>
                      <a:pPr indent="107950" algn="ctr" rtl="1">
                        <a:lnSpc>
                          <a:spcPct val="115000"/>
                        </a:lnSpc>
                        <a:spcAft>
                          <a:spcPts val="1000"/>
                        </a:spcAft>
                      </a:pPr>
                      <a:r>
                        <a:rPr lang="ar-SA" sz="2400" b="1" dirty="0">
                          <a:solidFill>
                            <a:srgbClr val="1F497D"/>
                          </a:solidFill>
                          <a:effectLst/>
                          <a:latin typeface="Times New Roman"/>
                          <a:ea typeface="Times New Roman"/>
                          <a:cs typeface="Traditional Arabic"/>
                        </a:rPr>
                        <a:t>نحو بيئة </a:t>
                      </a:r>
                      <a:r>
                        <a:rPr lang="ar-SA" sz="2400" b="1" dirty="0">
                          <a:solidFill>
                            <a:srgbClr val="1F497D"/>
                          </a:solidFill>
                          <a:effectLst/>
                          <a:latin typeface="Calibri"/>
                          <a:ea typeface="Times New Roman"/>
                          <a:cs typeface="Traditional Arabic"/>
                        </a:rPr>
                        <a:t>مدرسية </a:t>
                      </a:r>
                      <a:r>
                        <a:rPr lang="ar-SA" sz="2400" b="1" dirty="0">
                          <a:solidFill>
                            <a:srgbClr val="1F497D"/>
                          </a:solidFill>
                          <a:effectLst/>
                          <a:latin typeface="Times New Roman"/>
                          <a:ea typeface="Times New Roman"/>
                          <a:cs typeface="Traditional Arabic"/>
                        </a:rPr>
                        <a:t>آمنة</a:t>
                      </a:r>
                      <a:r>
                        <a:rPr lang="ar-SA" sz="2400" b="1" dirty="0">
                          <a:solidFill>
                            <a:srgbClr val="1F497D"/>
                          </a:solidFill>
                          <a:effectLst/>
                          <a:latin typeface="Calibri"/>
                          <a:ea typeface="Times New Roman"/>
                          <a:cs typeface="Traditional Arabic"/>
                        </a:rPr>
                        <a:t> من التنمر</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hMerge="1">
                  <a:txBody>
                    <a:bodyPr/>
                    <a:lstStyle/>
                    <a:p>
                      <a:pPr rtl="1"/>
                      <a:endParaRPr lang="ar-SA"/>
                    </a:p>
                  </a:txBody>
                  <a:tcPr/>
                </a:tc>
              </a:tr>
              <a:tr h="1182831">
                <a:tc>
                  <a:txBody>
                    <a:bodyPr/>
                    <a:lstStyle/>
                    <a:p>
                      <a:pPr algn="ctr" rtl="1">
                        <a:lnSpc>
                          <a:spcPct val="115000"/>
                        </a:lnSpc>
                        <a:spcAft>
                          <a:spcPts val="0"/>
                        </a:spcAft>
                      </a:pPr>
                      <a:r>
                        <a:rPr lang="ar-SA" sz="2400" b="1">
                          <a:solidFill>
                            <a:srgbClr val="000000"/>
                          </a:solidFill>
                          <a:effectLst/>
                          <a:latin typeface="Calibri"/>
                          <a:ea typeface="Times New Roman"/>
                          <a:cs typeface="Traditional Arabic"/>
                        </a:rPr>
                        <a:t>الهدف</a:t>
                      </a:r>
                      <a:endParaRPr lang="en-US" sz="24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algn="r" rtl="1">
                        <a:lnSpc>
                          <a:spcPct val="115000"/>
                        </a:lnSpc>
                        <a:spcAft>
                          <a:spcPts val="1000"/>
                        </a:spcAft>
                      </a:pPr>
                      <a:r>
                        <a:rPr lang="ar-SA" sz="2400" b="1" dirty="0">
                          <a:solidFill>
                            <a:srgbClr val="1F497D"/>
                          </a:solidFill>
                          <a:effectLst/>
                          <a:latin typeface="Calibri"/>
                          <a:ea typeface="Times New Roman"/>
                          <a:cs typeface="Traditional Arabic"/>
                        </a:rPr>
                        <a:t>ـ أن يمثل المتدرب  الأساليب المجتمعية والمدرسية والاسرية التي ترسخ التنمر</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pPr rtl="1"/>
                      <a:endParaRPr lang="ar-SA"/>
                    </a:p>
                  </a:txBody>
                  <a:tcPr/>
                </a:tc>
              </a:tr>
              <a:tr h="499934">
                <a:tc>
                  <a:txBody>
                    <a:bodyPr/>
                    <a:lstStyle/>
                    <a:p>
                      <a:pPr algn="ctr" rtl="1">
                        <a:lnSpc>
                          <a:spcPct val="115000"/>
                        </a:lnSpc>
                        <a:spcAft>
                          <a:spcPts val="0"/>
                        </a:spcAft>
                      </a:pPr>
                      <a:r>
                        <a:rPr lang="ar-SA" sz="2400" b="1">
                          <a:solidFill>
                            <a:srgbClr val="000000"/>
                          </a:solidFill>
                          <a:effectLst/>
                          <a:latin typeface="Calibri"/>
                          <a:ea typeface="Times New Roman"/>
                          <a:cs typeface="Traditional Arabic"/>
                        </a:rPr>
                        <a:t>الزمن</a:t>
                      </a:r>
                      <a:endParaRPr lang="en-US" sz="24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gridSpan="2">
                  <a:txBody>
                    <a:bodyPr/>
                    <a:lstStyle/>
                    <a:p>
                      <a:pPr indent="107950" algn="ctr" rtl="1">
                        <a:lnSpc>
                          <a:spcPct val="115000"/>
                        </a:lnSpc>
                        <a:spcAft>
                          <a:spcPts val="1000"/>
                        </a:spcAft>
                      </a:pPr>
                      <a:r>
                        <a:rPr lang="ar-SA" sz="2400" b="1" dirty="0">
                          <a:solidFill>
                            <a:srgbClr val="1F497D"/>
                          </a:solidFill>
                          <a:effectLst/>
                          <a:latin typeface="Calibri"/>
                          <a:ea typeface="Times New Roman"/>
                          <a:cs typeface="Traditional Arabic"/>
                        </a:rPr>
                        <a:t>45 دقيقة</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hMerge="1">
                  <a:txBody>
                    <a:bodyPr/>
                    <a:lstStyle/>
                    <a:p>
                      <a:pPr rtl="1"/>
                      <a:endParaRPr lang="ar-SA"/>
                    </a:p>
                  </a:txBody>
                  <a:tcPr/>
                </a:tc>
              </a:tr>
              <a:tr h="691947">
                <a:tc>
                  <a:txBody>
                    <a:bodyPr/>
                    <a:lstStyle/>
                    <a:p>
                      <a:pPr algn="ctr" rtl="1">
                        <a:lnSpc>
                          <a:spcPct val="115000"/>
                        </a:lnSpc>
                        <a:spcAft>
                          <a:spcPts val="0"/>
                        </a:spcAft>
                      </a:pPr>
                      <a:r>
                        <a:rPr lang="ar-SA" sz="2400" b="1">
                          <a:solidFill>
                            <a:srgbClr val="000000"/>
                          </a:solidFill>
                          <a:effectLst/>
                          <a:latin typeface="Calibri"/>
                          <a:ea typeface="Times New Roman"/>
                          <a:cs typeface="Traditional Arabic"/>
                        </a:rPr>
                        <a:t>الأسلوب التدريبي</a:t>
                      </a:r>
                      <a:endParaRPr lang="en-US" sz="24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indent="107950" algn="r" rtl="1">
                        <a:lnSpc>
                          <a:spcPct val="115000"/>
                        </a:lnSpc>
                        <a:spcAft>
                          <a:spcPts val="1000"/>
                        </a:spcAft>
                        <a:tabLst>
                          <a:tab pos="2637155" algn="ctr"/>
                          <a:tab pos="5274310" algn="r"/>
                        </a:tabLst>
                      </a:pPr>
                      <a:r>
                        <a:rPr lang="ar-SA" sz="2400" b="1" dirty="0">
                          <a:solidFill>
                            <a:srgbClr val="1F497D"/>
                          </a:solidFill>
                          <a:effectLst/>
                          <a:latin typeface="Calibri"/>
                          <a:ea typeface="Times New Roman"/>
                          <a:cs typeface="Traditional Arabic"/>
                        </a:rPr>
                        <a:t>       جماعي (عصف ذهني)   </a:t>
                      </a:r>
                      <a:endParaRPr lang="en-US" sz="24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algn="r" rtl="1">
                        <a:lnSpc>
                          <a:spcPct val="115000"/>
                        </a:lnSpc>
                        <a:spcAft>
                          <a:spcPts val="1000"/>
                        </a:spcAft>
                        <a:tabLst>
                          <a:tab pos="2637155" algn="ctr"/>
                          <a:tab pos="5274310" algn="r"/>
                        </a:tabLst>
                      </a:pPr>
                      <a:endParaRPr lang="en-US" sz="1100" dirty="0">
                        <a:effectLst/>
                        <a:latin typeface="Calibri"/>
                        <a:ea typeface="Times New Roman"/>
                        <a:cs typeface="Arial"/>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r>
            </a:tbl>
          </a:graphicData>
        </a:graphic>
      </p:graphicFrame>
      <p:pic>
        <p:nvPicPr>
          <p:cNvPr id="13313" name="صورة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2944" y="4293097"/>
            <a:ext cx="771525"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6622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13313"/>
                                        </p:tgtEl>
                                        <p:attrNameLst>
                                          <p:attrName>style.visibility</p:attrName>
                                        </p:attrNameLst>
                                      </p:cBhvr>
                                      <p:to>
                                        <p:strVal val="visible"/>
                                      </p:to>
                                    </p:set>
                                    <p:anim calcmode="lin" valueType="num">
                                      <p:cBhvr>
                                        <p:cTn id="13" dur="1000" fill="hold"/>
                                        <p:tgtEl>
                                          <p:spTgt spid="13313"/>
                                        </p:tgtEl>
                                        <p:attrNameLst>
                                          <p:attrName>ppt_w</p:attrName>
                                        </p:attrNameLst>
                                      </p:cBhvr>
                                      <p:tavLst>
                                        <p:tav tm="0">
                                          <p:val>
                                            <p:fltVal val="0"/>
                                          </p:val>
                                        </p:tav>
                                        <p:tav tm="100000">
                                          <p:val>
                                            <p:strVal val="#ppt_w"/>
                                          </p:val>
                                        </p:tav>
                                      </p:tavLst>
                                    </p:anim>
                                    <p:anim calcmode="lin" valueType="num">
                                      <p:cBhvr>
                                        <p:cTn id="14" dur="1000" fill="hold"/>
                                        <p:tgtEl>
                                          <p:spTgt spid="13313"/>
                                        </p:tgtEl>
                                        <p:attrNameLst>
                                          <p:attrName>ppt_h</p:attrName>
                                        </p:attrNameLst>
                                      </p:cBhvr>
                                      <p:tavLst>
                                        <p:tav tm="0">
                                          <p:val>
                                            <p:fltVal val="0"/>
                                          </p:val>
                                        </p:tav>
                                        <p:tav tm="100000">
                                          <p:val>
                                            <p:strVal val="#ppt_h"/>
                                          </p:val>
                                        </p:tav>
                                      </p:tavLst>
                                    </p:anim>
                                    <p:anim calcmode="lin" valueType="num">
                                      <p:cBhvr>
                                        <p:cTn id="15" dur="1000" fill="hold"/>
                                        <p:tgtEl>
                                          <p:spTgt spid="13313"/>
                                        </p:tgtEl>
                                        <p:attrNameLst>
                                          <p:attrName>style.rotation</p:attrName>
                                        </p:attrNameLst>
                                      </p:cBhvr>
                                      <p:tavLst>
                                        <p:tav tm="0">
                                          <p:val>
                                            <p:fltVal val="90"/>
                                          </p:val>
                                        </p:tav>
                                        <p:tav tm="100000">
                                          <p:val>
                                            <p:fltVal val="0"/>
                                          </p:val>
                                        </p:tav>
                                      </p:tavLst>
                                    </p:anim>
                                    <p:animEffect transition="in" filter="fade">
                                      <p:cBhvr>
                                        <p:cTn id="16" dur="1000"/>
                                        <p:tgtEl>
                                          <p:spTgt spid="13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1142640181"/>
              </p:ext>
            </p:extLst>
          </p:nvPr>
        </p:nvGraphicFramePr>
        <p:xfrm>
          <a:off x="827584" y="908720"/>
          <a:ext cx="7560840" cy="4320480"/>
        </p:xfrm>
        <a:graphic>
          <a:graphicData uri="http://schemas.openxmlformats.org/drawingml/2006/table">
            <a:tbl>
              <a:tblPr rtl="1" firstRow="1" firstCol="1" bandRow="1"/>
              <a:tblGrid>
                <a:gridCol w="2477531"/>
                <a:gridCol w="2393731"/>
                <a:gridCol w="2689578"/>
              </a:tblGrid>
              <a:tr h="1225497">
                <a:tc>
                  <a:txBody>
                    <a:bodyPr/>
                    <a:lstStyle/>
                    <a:p>
                      <a:pPr algn="r" rtl="1">
                        <a:lnSpc>
                          <a:spcPct val="115000"/>
                        </a:lnSpc>
                        <a:spcAft>
                          <a:spcPts val="1000"/>
                        </a:spcAft>
                      </a:pPr>
                      <a:r>
                        <a:rPr lang="ar-SA" sz="2400" b="1" dirty="0">
                          <a:solidFill>
                            <a:srgbClr val="1F497D"/>
                          </a:solidFill>
                          <a:effectLst/>
                          <a:latin typeface="Calibri"/>
                          <a:ea typeface="Times New Roman"/>
                          <a:cs typeface="Traditional Arabic"/>
                        </a:rPr>
                        <a:t>الأسلوب أو العبارات أو الأمثال المنتشرة </a:t>
                      </a:r>
                      <a:endParaRPr lang="en-US" sz="2400" dirty="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1">
                        <a:lnSpc>
                          <a:spcPct val="115000"/>
                        </a:lnSpc>
                        <a:spcAft>
                          <a:spcPts val="1000"/>
                        </a:spcAft>
                      </a:pPr>
                      <a:r>
                        <a:rPr lang="ar-SA" sz="2400" b="1" dirty="0">
                          <a:solidFill>
                            <a:srgbClr val="1F497D"/>
                          </a:solidFill>
                          <a:effectLst/>
                          <a:latin typeface="Calibri"/>
                          <a:ea typeface="Times New Roman"/>
                          <a:cs typeface="Traditional Arabic"/>
                        </a:rPr>
                        <a:t>الأسلوب أو العبارات أو الأمثال الخاطئة</a:t>
                      </a:r>
                      <a:endParaRPr lang="en-US" sz="2400" dirty="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r" rtl="1">
                        <a:lnSpc>
                          <a:spcPct val="115000"/>
                        </a:lnSpc>
                        <a:spcAft>
                          <a:spcPts val="1000"/>
                        </a:spcAft>
                      </a:pPr>
                      <a:r>
                        <a:rPr lang="ar-SA" sz="2400" b="1" dirty="0">
                          <a:solidFill>
                            <a:srgbClr val="1F497D"/>
                          </a:solidFill>
                          <a:effectLst/>
                          <a:latin typeface="Calibri"/>
                          <a:ea typeface="Times New Roman"/>
                          <a:cs typeface="Traditional Arabic"/>
                        </a:rPr>
                        <a:t>الأسلوب أو </a:t>
                      </a:r>
                      <a:r>
                        <a:rPr lang="ar-SA" sz="2400" b="1" dirty="0" smtClean="0">
                          <a:solidFill>
                            <a:srgbClr val="1F497D"/>
                          </a:solidFill>
                          <a:effectLst/>
                          <a:latin typeface="Calibri"/>
                          <a:ea typeface="Times New Roman"/>
                          <a:cs typeface="Traditional Arabic"/>
                        </a:rPr>
                        <a:t>العبارات للحد </a:t>
                      </a:r>
                      <a:r>
                        <a:rPr lang="ar-SA" sz="2400" b="1" dirty="0">
                          <a:solidFill>
                            <a:srgbClr val="1F497D"/>
                          </a:solidFill>
                          <a:effectLst/>
                          <a:latin typeface="Calibri"/>
                          <a:ea typeface="Times New Roman"/>
                          <a:cs typeface="Traditional Arabic"/>
                        </a:rPr>
                        <a:t>من التنمر</a:t>
                      </a:r>
                      <a:endParaRPr lang="en-US" sz="2400" dirty="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1309911">
                <a:tc>
                  <a:txBody>
                    <a:bodyPr/>
                    <a:lstStyle/>
                    <a:p>
                      <a:pPr algn="justLow" rtl="1">
                        <a:lnSpc>
                          <a:spcPct val="115000"/>
                        </a:lnSpc>
                        <a:spcAft>
                          <a:spcPts val="1000"/>
                        </a:spcAft>
                      </a:pPr>
                      <a:r>
                        <a:rPr lang="ar-SA" sz="2400" b="1">
                          <a:solidFill>
                            <a:srgbClr val="1F497D"/>
                          </a:solidFill>
                          <a:effectLst/>
                          <a:latin typeface="Calibri"/>
                          <a:ea typeface="Times New Roman"/>
                          <a:cs typeface="Traditional Arabic"/>
                        </a:rPr>
                        <a:t>التعامل المجتمعي (الثقافة ،الأمثال الشعبية )</a:t>
                      </a:r>
                      <a:endParaRPr lang="en-US" sz="240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FFF"/>
                    </a:solidFill>
                  </a:tcPr>
                </a:tc>
                <a:tc>
                  <a:txBody>
                    <a:bodyPr/>
                    <a:lstStyle/>
                    <a:p>
                      <a:pPr algn="justLow" rtl="1">
                        <a:lnSpc>
                          <a:spcPct val="115000"/>
                        </a:lnSpc>
                        <a:spcAft>
                          <a:spcPts val="1000"/>
                        </a:spcAft>
                      </a:pPr>
                      <a:r>
                        <a:rPr lang="ar-SA" sz="2400">
                          <a:solidFill>
                            <a:srgbClr val="1F497D"/>
                          </a:solidFill>
                          <a:effectLst/>
                          <a:latin typeface="Calibri"/>
                          <a:ea typeface="Times New Roman"/>
                          <a:cs typeface="Traditional Arabic"/>
                        </a:rPr>
                        <a:t> </a:t>
                      </a:r>
                      <a:endParaRPr lang="en-US" sz="240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FFF"/>
                    </a:solidFill>
                  </a:tcPr>
                </a:tc>
                <a:tc>
                  <a:txBody>
                    <a:bodyPr/>
                    <a:lstStyle/>
                    <a:p>
                      <a:pPr algn="justLow" rtl="1">
                        <a:lnSpc>
                          <a:spcPct val="115000"/>
                        </a:lnSpc>
                        <a:spcAft>
                          <a:spcPts val="1000"/>
                        </a:spcAft>
                      </a:pPr>
                      <a:r>
                        <a:rPr lang="ar-SA" sz="2400" dirty="0">
                          <a:solidFill>
                            <a:srgbClr val="1F497D"/>
                          </a:solidFill>
                          <a:effectLst/>
                          <a:latin typeface="Calibri"/>
                          <a:ea typeface="Times New Roman"/>
                          <a:cs typeface="Traditional Arabic"/>
                        </a:rPr>
                        <a:t> </a:t>
                      </a:r>
                      <a:endParaRPr lang="en-US" sz="2400" dirty="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FFF"/>
                    </a:solidFill>
                  </a:tcPr>
                </a:tc>
              </a:tr>
              <a:tr h="748520">
                <a:tc>
                  <a:txBody>
                    <a:bodyPr/>
                    <a:lstStyle/>
                    <a:p>
                      <a:pPr algn="justLow" rtl="1">
                        <a:lnSpc>
                          <a:spcPct val="115000"/>
                        </a:lnSpc>
                        <a:spcAft>
                          <a:spcPts val="1000"/>
                        </a:spcAft>
                      </a:pPr>
                      <a:r>
                        <a:rPr lang="ar-SA" sz="2400" b="1">
                          <a:solidFill>
                            <a:srgbClr val="1F497D"/>
                          </a:solidFill>
                          <a:effectLst/>
                          <a:latin typeface="Calibri"/>
                          <a:ea typeface="Times New Roman"/>
                          <a:cs typeface="Traditional Arabic"/>
                        </a:rPr>
                        <a:t>التعامل المدرسي ( معلمين ، طلبة...)</a:t>
                      </a:r>
                      <a:endParaRPr lang="en-US" sz="240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FFFF"/>
                    </a:solidFill>
                  </a:tcPr>
                </a:tc>
                <a:tc>
                  <a:txBody>
                    <a:bodyPr/>
                    <a:lstStyle/>
                    <a:p>
                      <a:pPr algn="justLow" rtl="1">
                        <a:lnSpc>
                          <a:spcPct val="115000"/>
                        </a:lnSpc>
                        <a:spcAft>
                          <a:spcPts val="1000"/>
                        </a:spcAft>
                      </a:pPr>
                      <a:r>
                        <a:rPr lang="ar-SA" sz="2400">
                          <a:solidFill>
                            <a:srgbClr val="1F497D"/>
                          </a:solidFill>
                          <a:effectLst/>
                          <a:latin typeface="Calibri"/>
                          <a:ea typeface="Times New Roman"/>
                          <a:cs typeface="Traditional Arabic"/>
                        </a:rPr>
                        <a:t> </a:t>
                      </a:r>
                      <a:endParaRPr lang="en-US" sz="240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FFFF"/>
                    </a:solidFill>
                  </a:tcPr>
                </a:tc>
                <a:tc>
                  <a:txBody>
                    <a:bodyPr/>
                    <a:lstStyle/>
                    <a:p>
                      <a:pPr algn="justLow" rtl="1">
                        <a:lnSpc>
                          <a:spcPct val="115000"/>
                        </a:lnSpc>
                        <a:spcAft>
                          <a:spcPts val="1000"/>
                        </a:spcAft>
                      </a:pPr>
                      <a:r>
                        <a:rPr lang="ar-SA" sz="2400" dirty="0">
                          <a:solidFill>
                            <a:srgbClr val="1F497D"/>
                          </a:solidFill>
                          <a:effectLst/>
                          <a:latin typeface="Calibri"/>
                          <a:ea typeface="Times New Roman"/>
                          <a:cs typeface="Traditional Arabic"/>
                        </a:rPr>
                        <a:t> </a:t>
                      </a:r>
                      <a:endParaRPr lang="en-US" sz="2400" dirty="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FFFF"/>
                    </a:solidFill>
                  </a:tcPr>
                </a:tc>
              </a:tr>
              <a:tr h="943824">
                <a:tc>
                  <a:txBody>
                    <a:bodyPr/>
                    <a:lstStyle/>
                    <a:p>
                      <a:pPr algn="justLow" rtl="1">
                        <a:lnSpc>
                          <a:spcPct val="115000"/>
                        </a:lnSpc>
                        <a:spcAft>
                          <a:spcPts val="1000"/>
                        </a:spcAft>
                      </a:pPr>
                      <a:r>
                        <a:rPr lang="ar-SA" sz="2400" b="1">
                          <a:solidFill>
                            <a:srgbClr val="1F497D"/>
                          </a:solidFill>
                          <a:effectLst/>
                          <a:latin typeface="Calibri"/>
                          <a:ea typeface="Times New Roman"/>
                          <a:cs typeface="Traditional Arabic"/>
                        </a:rPr>
                        <a:t>التعامل الاسري</a:t>
                      </a:r>
                      <a:endParaRPr lang="en-US" sz="240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FFF"/>
                    </a:solidFill>
                  </a:tcPr>
                </a:tc>
                <a:tc>
                  <a:txBody>
                    <a:bodyPr/>
                    <a:lstStyle/>
                    <a:p>
                      <a:pPr algn="justLow" rtl="1">
                        <a:lnSpc>
                          <a:spcPct val="115000"/>
                        </a:lnSpc>
                        <a:spcAft>
                          <a:spcPts val="1000"/>
                        </a:spcAft>
                      </a:pPr>
                      <a:r>
                        <a:rPr lang="ar-SA" sz="2400">
                          <a:solidFill>
                            <a:srgbClr val="1F497D"/>
                          </a:solidFill>
                          <a:effectLst/>
                          <a:latin typeface="Calibri"/>
                          <a:ea typeface="Times New Roman"/>
                          <a:cs typeface="Traditional Arabic"/>
                        </a:rPr>
                        <a:t> </a:t>
                      </a:r>
                      <a:endParaRPr lang="en-US" sz="240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FFF"/>
                    </a:solidFill>
                  </a:tcPr>
                </a:tc>
                <a:tc>
                  <a:txBody>
                    <a:bodyPr/>
                    <a:lstStyle/>
                    <a:p>
                      <a:pPr algn="justLow" rtl="1">
                        <a:lnSpc>
                          <a:spcPct val="115000"/>
                        </a:lnSpc>
                        <a:spcAft>
                          <a:spcPts val="1000"/>
                        </a:spcAft>
                      </a:pPr>
                      <a:r>
                        <a:rPr lang="ar-SA" sz="2400" dirty="0">
                          <a:solidFill>
                            <a:srgbClr val="1F497D"/>
                          </a:solidFill>
                          <a:effectLst/>
                          <a:latin typeface="Calibri"/>
                          <a:ea typeface="Times New Roman"/>
                          <a:cs typeface="Traditional Arabic"/>
                        </a:rPr>
                        <a:t> </a:t>
                      </a:r>
                      <a:endParaRPr lang="en-US" sz="2400" dirty="0">
                        <a:effectLst/>
                        <a:latin typeface="Calibri"/>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FFF"/>
                    </a:solidFill>
                  </a:tcPr>
                </a:tc>
              </a:tr>
            </a:tbl>
          </a:graphicData>
        </a:graphic>
      </p:graphicFrame>
    </p:spTree>
    <p:extLst>
      <p:ext uri="{BB962C8B-B14F-4D97-AF65-F5344CB8AC3E}">
        <p14:creationId xmlns:p14="http://schemas.microsoft.com/office/powerpoint/2010/main" val="1516581329"/>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رسم تخطيطي 5"/>
          <p:cNvPicPr>
            <a:picLocks noChangeArrowheads="1"/>
          </p:cNvPicPr>
          <p:nvPr/>
        </p:nvPicPr>
        <p:blipFill>
          <a:blip r:embed="rId2">
            <a:extLst>
              <a:ext uri="{28A0092B-C50C-407E-A947-70E740481C1C}">
                <a14:useLocalDpi xmlns:a14="http://schemas.microsoft.com/office/drawing/2010/main" val="0"/>
              </a:ext>
            </a:extLst>
          </a:blip>
          <a:srcRect l="-25961" r="-25804" b="-4318"/>
          <a:stretch>
            <a:fillRect/>
          </a:stretch>
        </p:blipFill>
        <p:spPr bwMode="auto">
          <a:xfrm>
            <a:off x="1187624" y="1124744"/>
            <a:ext cx="7056784"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9806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1)">
                                      <p:cBhvr>
                                        <p:cTn id="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1428712"/>
            <a:ext cx="9144000" cy="5429288"/>
          </a:xfrm>
        </p:spPr>
        <p:txBody>
          <a:bodyPr>
            <a:noAutofit/>
          </a:bodyPr>
          <a:lstStyle/>
          <a:p>
            <a:r>
              <a:rPr lang="ar-SA" sz="2400" b="1" dirty="0">
                <a:solidFill>
                  <a:schemeClr val="accent1">
                    <a:lumMod val="75000"/>
                  </a:schemeClr>
                </a:solidFill>
                <a:latin typeface="Microsoft Uighur" pitchFamily="2" charset="-78"/>
                <a:cs typeface="Microsoft Uighur" pitchFamily="2" charset="-78"/>
              </a:rPr>
              <a:t>الحمد لله رب العالمين والصلاة والسلام على سيدنا محمد، وعلى </a:t>
            </a:r>
            <a:r>
              <a:rPr lang="ar-SA" sz="2400" b="1" dirty="0" err="1">
                <a:solidFill>
                  <a:schemeClr val="accent1">
                    <a:lumMod val="75000"/>
                  </a:schemeClr>
                </a:solidFill>
                <a:latin typeface="Microsoft Uighur" pitchFamily="2" charset="-78"/>
                <a:cs typeface="Microsoft Uighur" pitchFamily="2" charset="-78"/>
              </a:rPr>
              <a:t>آله</a:t>
            </a:r>
            <a:r>
              <a:rPr lang="ar-SA" sz="2400" b="1" dirty="0">
                <a:solidFill>
                  <a:schemeClr val="accent1">
                    <a:lumMod val="75000"/>
                  </a:schemeClr>
                </a:solidFill>
                <a:latin typeface="Microsoft Uighur" pitchFamily="2" charset="-78"/>
                <a:cs typeface="Microsoft Uighur" pitchFamily="2" charset="-78"/>
              </a:rPr>
              <a:t> وصحبه أجمعين ،، وبعد </a:t>
            </a:r>
          </a:p>
          <a:p>
            <a:r>
              <a:rPr lang="ar-SA" sz="2400" b="1" dirty="0">
                <a:solidFill>
                  <a:schemeClr val="accent1">
                    <a:lumMod val="75000"/>
                  </a:schemeClr>
                </a:solidFill>
                <a:latin typeface="Microsoft Uighur" pitchFamily="2" charset="-78"/>
                <a:cs typeface="Microsoft Uighur" pitchFamily="2" charset="-78"/>
              </a:rPr>
              <a:t>يقول الله- سبحانه وتعالى- في محكم تنزيله: {ولا تستوي الحسنة ولا السيئة ادفع بالتي هي أحسن فإذا الذي بينك وبينه عداوة كأنه ولي حميم () وما يلقاها إلا الذين صبروا وما يلقاها إلا ذو حظ عظيم}( فصلت 34- 35 )</a:t>
            </a:r>
          </a:p>
          <a:p>
            <a:r>
              <a:rPr lang="ar-SA" sz="2400" b="1" dirty="0">
                <a:solidFill>
                  <a:schemeClr val="accent1">
                    <a:lumMod val="75000"/>
                  </a:schemeClr>
                </a:solidFill>
                <a:latin typeface="Microsoft Uighur" pitchFamily="2" charset="-78"/>
                <a:cs typeface="Microsoft Uighur" pitchFamily="2" charset="-78"/>
              </a:rPr>
              <a:t>مما لا شك فيه أن المدرسة تلعب دوراً بارزاً في تربية الناشئة وإصلاح الأمة, فهي التي ترعى الطلاب والطالبات تربوياً وتعليمياً؛ حيث تسعى إلى تحقيق التوافق النفسي والتربوي، والأسري، والاجتماعي المرغوب؛ حتى تحقق لهم جودة الحياة النفسية.</a:t>
            </a:r>
          </a:p>
          <a:p>
            <a:r>
              <a:rPr lang="ar-SA" sz="2400" b="1" dirty="0">
                <a:solidFill>
                  <a:schemeClr val="accent1">
                    <a:lumMod val="75000"/>
                  </a:schemeClr>
                </a:solidFill>
                <a:latin typeface="Microsoft Uighur" pitchFamily="2" charset="-78"/>
                <a:cs typeface="Microsoft Uighur" pitchFamily="2" charset="-78"/>
              </a:rPr>
              <a:t>وعليه فإنَّ برنامج الأمان الأسري في الحرس الوطني إيماناً منه بخطورة مشكلة التمر بين الطلبة في المدارس وبالتعاون مع اللجنة الوطنية للطفولة ومنظمة اليونيسف أولى اهتمامه ورعايته إلى قطاع التعليم؛ لرفع كفاءة منسوبيه في قطاعي (بنين- بنات ) من المشرفين التربويين، والمرشدين في المدارس الابتدائية والمتوسطة والثانوية للحدِّ من التنمر بين الطلبة.   </a:t>
            </a:r>
          </a:p>
          <a:p>
            <a:r>
              <a:rPr lang="ar-SA" sz="2400" b="1" dirty="0">
                <a:solidFill>
                  <a:schemeClr val="accent1">
                    <a:lumMod val="75000"/>
                  </a:schemeClr>
                </a:solidFill>
                <a:latin typeface="Microsoft Uighur" pitchFamily="2" charset="-78"/>
                <a:cs typeface="Microsoft Uighur" pitchFamily="2" charset="-78"/>
              </a:rPr>
              <a:t>ومن خلال تلك الحقيبة التدريبية؛ والتي تهدف إلى تقوية الشراكة بين المدرسة والأسرة والمجتمع؛ والتي ترمي إلى الحد من التنمر، والقضاء عليه، وإيجاد برامج الوقاية وتدريب المرشد الطلابي؛ حتى يتمكن من الكشف المبكر عن التنمر، ولكي نصل إلى مفهوم جديد ونقلة نوعية، ذات تأثير إيجابي على المجتمع والأجيال </a:t>
            </a:r>
            <a:r>
              <a:rPr lang="ar-SA" sz="2400" b="1" dirty="0" smtClean="0">
                <a:solidFill>
                  <a:schemeClr val="accent1">
                    <a:lumMod val="75000"/>
                  </a:schemeClr>
                </a:solidFill>
                <a:latin typeface="Microsoft Uighur" pitchFamily="2" charset="-78"/>
                <a:cs typeface="Microsoft Uighur" pitchFamily="2" charset="-78"/>
              </a:rPr>
              <a:t>القادمة.</a:t>
            </a:r>
            <a:endParaRPr lang="ar-SA" sz="2400" b="1" dirty="0">
              <a:solidFill>
                <a:schemeClr val="accent1">
                  <a:lumMod val="75000"/>
                </a:schemeClr>
              </a:solidFill>
              <a:latin typeface="Microsoft Uighur" pitchFamily="2" charset="-78"/>
              <a:cs typeface="Microsoft Uighur"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0" y="0"/>
            <a:ext cx="2304256" cy="93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رة 4" descr="Il4_S7F_.jpeg"/>
          <p:cNvPicPr>
            <a:picLocks noChangeAspect="1"/>
          </p:cNvPicPr>
          <p:nvPr/>
        </p:nvPicPr>
        <p:blipFill>
          <a:blip r:embed="rId3" cstate="print"/>
          <a:stretch>
            <a:fillRect/>
          </a:stretch>
        </p:blipFill>
        <p:spPr>
          <a:xfrm>
            <a:off x="0" y="0"/>
            <a:ext cx="2071678" cy="1571612"/>
          </a:xfrm>
          <a:prstGeom prst="rect">
            <a:avLst/>
          </a:prstGeom>
        </p:spPr>
      </p:pic>
    </p:spTree>
    <p:extLst>
      <p:ext uri="{BB962C8B-B14F-4D97-AF65-F5344CB8AC3E}">
        <p14:creationId xmlns:p14="http://schemas.microsoft.com/office/powerpoint/2010/main" val="13357541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4290229405"/>
              </p:ext>
            </p:extLst>
          </p:nvPr>
        </p:nvGraphicFramePr>
        <p:xfrm>
          <a:off x="683569" y="764704"/>
          <a:ext cx="7848871" cy="5870903"/>
        </p:xfrm>
        <a:graphic>
          <a:graphicData uri="http://schemas.openxmlformats.org/drawingml/2006/table">
            <a:tbl>
              <a:tblPr rtl="1" firstRow="1" bandRow="1">
                <a:tableStyleId>{5C22544A-7EE6-4342-B048-85BDC9FD1C3A}</a:tableStyleId>
              </a:tblPr>
              <a:tblGrid>
                <a:gridCol w="2368046"/>
                <a:gridCol w="2485090"/>
                <a:gridCol w="2995735"/>
              </a:tblGrid>
              <a:tr h="1054008">
                <a:tc>
                  <a:txBody>
                    <a:bodyPr/>
                    <a:lstStyle/>
                    <a:p>
                      <a:pPr rtl="1"/>
                      <a:r>
                        <a:rPr kumimoji="0" lang="ar-SA" sz="2800" b="1" i="0" u="none" strike="noStrike" kern="1200" cap="none" spc="0" normalizeH="0" baseline="0" noProof="0" dirty="0" smtClean="0">
                          <a:ln>
                            <a:noFill/>
                          </a:ln>
                          <a:solidFill>
                            <a:srgbClr val="1F497D"/>
                          </a:solidFill>
                          <a:effectLst/>
                          <a:uLnTx/>
                          <a:uFillTx/>
                          <a:latin typeface="+mn-lt"/>
                          <a:ea typeface="Times New Roman"/>
                          <a:cs typeface="Traditional Arabic"/>
                        </a:rPr>
                        <a:t>المهام والمسئوليات الأسرية الوقائية </a:t>
                      </a:r>
                      <a:endParaRPr lang="ar-SA" sz="2800" dirty="0"/>
                    </a:p>
                  </a:txBody>
                  <a:tcPr>
                    <a:solidFill>
                      <a:schemeClr val="tx2">
                        <a:lumMod val="20000"/>
                        <a:lumOff val="80000"/>
                      </a:schemeClr>
                    </a:solidFill>
                  </a:tcPr>
                </a:tc>
                <a:tc>
                  <a:txBody>
                    <a:bodyPr/>
                    <a:lstStyle/>
                    <a:p>
                      <a:pPr rtl="1"/>
                      <a:r>
                        <a:rPr kumimoji="0" lang="ar-SA" sz="2800" b="1" i="0" u="none" strike="noStrike" kern="1200" cap="none" spc="0" normalizeH="0" baseline="0" dirty="0" smtClean="0">
                          <a:ln>
                            <a:noFill/>
                          </a:ln>
                          <a:solidFill>
                            <a:srgbClr val="1F497D"/>
                          </a:solidFill>
                          <a:effectLst/>
                          <a:uLnTx/>
                          <a:uFillTx/>
                          <a:latin typeface="+mn-lt"/>
                          <a:ea typeface="Times New Roman"/>
                          <a:cs typeface="Traditional Arabic"/>
                        </a:rPr>
                        <a:t>المهام والمسئوليات المدرسية الوقائية </a:t>
                      </a:r>
                      <a:endParaRPr kumimoji="0" lang="ar-SA" sz="2800" b="1" i="0" u="none" strike="noStrike" kern="1200" cap="none" spc="0" normalizeH="0" baseline="0" dirty="0">
                        <a:ln>
                          <a:noFill/>
                        </a:ln>
                        <a:solidFill>
                          <a:srgbClr val="1F497D"/>
                        </a:solidFill>
                        <a:effectLst/>
                        <a:uLnTx/>
                        <a:uFillTx/>
                        <a:latin typeface="+mn-lt"/>
                        <a:ea typeface="Times New Roman"/>
                        <a:cs typeface="Traditional Arabic"/>
                      </a:endParaRPr>
                    </a:p>
                  </a:txBody>
                  <a:tcPr>
                    <a:solidFill>
                      <a:schemeClr val="tx2">
                        <a:lumMod val="20000"/>
                        <a:lumOff val="80000"/>
                      </a:schemeClr>
                    </a:solidFill>
                  </a:tcPr>
                </a:tc>
                <a:tc>
                  <a:txBody>
                    <a:bodyPr/>
                    <a:lstStyle/>
                    <a:p>
                      <a:pPr rtl="1"/>
                      <a:r>
                        <a:rPr kumimoji="0" lang="ar-SA" sz="2800" b="1" i="0" u="none" strike="noStrike" kern="1200" cap="none" spc="0" normalizeH="0" baseline="0" dirty="0" smtClean="0">
                          <a:ln>
                            <a:noFill/>
                          </a:ln>
                          <a:solidFill>
                            <a:srgbClr val="1F497D"/>
                          </a:solidFill>
                          <a:effectLst/>
                          <a:uLnTx/>
                          <a:uFillTx/>
                          <a:latin typeface="+mn-lt"/>
                          <a:ea typeface="Times New Roman"/>
                          <a:cs typeface="Traditional Arabic"/>
                        </a:rPr>
                        <a:t>المهام والمسئوليات الطلابية الوقائية </a:t>
                      </a:r>
                      <a:endParaRPr kumimoji="0" lang="ar-SA" sz="2800" b="1" i="0" u="none" strike="noStrike" kern="1200" cap="none" spc="0" normalizeH="0" baseline="0" dirty="0">
                        <a:ln>
                          <a:noFill/>
                        </a:ln>
                        <a:solidFill>
                          <a:srgbClr val="1F497D"/>
                        </a:solidFill>
                        <a:effectLst/>
                        <a:uLnTx/>
                        <a:uFillTx/>
                        <a:latin typeface="+mn-lt"/>
                        <a:ea typeface="Times New Roman"/>
                        <a:cs typeface="Traditional Arabic"/>
                      </a:endParaRPr>
                    </a:p>
                  </a:txBody>
                  <a:tcPr>
                    <a:solidFill>
                      <a:schemeClr val="tx2">
                        <a:lumMod val="20000"/>
                        <a:lumOff val="80000"/>
                      </a:schemeClr>
                    </a:solidFill>
                  </a:tcPr>
                </a:tc>
              </a:tr>
              <a:tr h="61065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smtClean="0">
                          <a:ln>
                            <a:noFill/>
                          </a:ln>
                          <a:solidFill>
                            <a:srgbClr val="1F497D"/>
                          </a:solidFill>
                          <a:effectLst/>
                          <a:uLnTx/>
                          <a:uFillTx/>
                          <a:latin typeface="+mn-lt"/>
                          <a:ea typeface="Times New Roman"/>
                          <a:cs typeface="Traditional Arabic"/>
                        </a:rPr>
                        <a:t>التربية المبنية على الحب</a:t>
                      </a:r>
                      <a:endParaRPr kumimoji="0" lang="ar-SA" sz="2000" b="0" i="0" u="none" strike="noStrike" kern="1200" cap="none" spc="0" normalizeH="0" baseline="0" noProof="0" dirty="0" smtClean="0">
                        <a:ln>
                          <a:noFill/>
                        </a:ln>
                        <a:solidFill>
                          <a:prstClr val="black"/>
                        </a:solidFill>
                        <a:effectLst/>
                        <a:uLnTx/>
                        <a:uFillTx/>
                        <a:latin typeface="+mn-lt"/>
                        <a:ea typeface="+mn-ea"/>
                        <a:cs typeface="+mn-cs"/>
                      </a:endParaRPr>
                    </a:p>
                    <a:p>
                      <a:pPr rtl="1"/>
                      <a:endParaRPr lang="ar-SA" dirty="0"/>
                    </a:p>
                  </a:txBody>
                  <a:tcPr/>
                </a:tc>
                <a:tc>
                  <a:txBody>
                    <a:bodyPr/>
                    <a:lstStyle/>
                    <a:p>
                      <a:pPr rtl="1"/>
                      <a:r>
                        <a:rPr lang="ar-SA" sz="2000" dirty="0" smtClean="0">
                          <a:solidFill>
                            <a:srgbClr val="1F497D"/>
                          </a:solidFill>
                          <a:effectLst/>
                          <a:ea typeface="Times New Roman"/>
                          <a:cs typeface="Traditional Arabic"/>
                        </a:rPr>
                        <a:t>تفعيل دور الإشراف اليومي في المدرسة </a:t>
                      </a:r>
                      <a:endParaRPr lang="ar-SA" sz="2000" dirty="0"/>
                    </a:p>
                  </a:txBody>
                  <a:tcPr/>
                </a:tc>
                <a:tc>
                  <a:txBody>
                    <a:bodyPr/>
                    <a:lstStyle/>
                    <a:p>
                      <a:pPr rtl="1"/>
                      <a:r>
                        <a:rPr lang="ar-SA" sz="2000" dirty="0" smtClean="0">
                          <a:solidFill>
                            <a:srgbClr val="1F497D"/>
                          </a:solidFill>
                          <a:effectLst/>
                          <a:ea typeface="Times New Roman"/>
                          <a:cs typeface="Traditional Arabic"/>
                        </a:rPr>
                        <a:t>الالتزام بعدم ممارسة التنمر </a:t>
                      </a:r>
                      <a:r>
                        <a:rPr lang="ar-SY" sz="2000" dirty="0" smtClean="0">
                          <a:solidFill>
                            <a:srgbClr val="1F497D"/>
                          </a:solidFill>
                          <a:effectLst/>
                          <a:ea typeface="Times New Roman"/>
                          <a:cs typeface="Traditional Arabic"/>
                        </a:rPr>
                        <a:t>أو التورط فيه </a:t>
                      </a:r>
                      <a:endParaRPr lang="ar-SA" sz="2000" dirty="0"/>
                    </a:p>
                  </a:txBody>
                  <a:tcPr/>
                </a:tc>
              </a:tr>
              <a:tr h="610655">
                <a:tc>
                  <a:txBody>
                    <a:bodyPr/>
                    <a:lstStyle/>
                    <a:p>
                      <a:pPr rtl="1"/>
                      <a:r>
                        <a:rPr kumimoji="0" lang="ar-SA" sz="2000" b="0" i="0" u="none" strike="noStrike" kern="1200" cap="none" spc="0" normalizeH="0" baseline="0" noProof="0" dirty="0" smtClean="0">
                          <a:ln>
                            <a:noFill/>
                          </a:ln>
                          <a:solidFill>
                            <a:srgbClr val="1F497D"/>
                          </a:solidFill>
                          <a:effectLst/>
                          <a:uLnTx/>
                          <a:uFillTx/>
                          <a:latin typeface="+mn-lt"/>
                          <a:ea typeface="Times New Roman"/>
                          <a:cs typeface="Traditional Arabic"/>
                        </a:rPr>
                        <a:t>حظر العنف في المنزل </a:t>
                      </a:r>
                      <a:endParaRPr lang="ar-SA" sz="2000" dirty="0"/>
                    </a:p>
                  </a:txBody>
                  <a:tcPr/>
                </a:tc>
                <a:tc>
                  <a:txBody>
                    <a:bodyPr/>
                    <a:lstStyle/>
                    <a:p>
                      <a:pPr rtl="1"/>
                      <a:r>
                        <a:rPr lang="ar-SA" sz="1800" dirty="0" smtClean="0">
                          <a:solidFill>
                            <a:srgbClr val="1F497D"/>
                          </a:solidFill>
                          <a:effectLst/>
                          <a:ea typeface="Times New Roman"/>
                          <a:cs typeface="Traditional Arabic"/>
                        </a:rPr>
                        <a:t> </a:t>
                      </a:r>
                      <a:r>
                        <a:rPr lang="ar-SA" sz="2000" dirty="0" smtClean="0">
                          <a:solidFill>
                            <a:srgbClr val="1F497D"/>
                          </a:solidFill>
                          <a:effectLst/>
                          <a:ea typeface="Times New Roman"/>
                          <a:cs typeface="Traditional Arabic"/>
                        </a:rPr>
                        <a:t>القدوة الحسنة </a:t>
                      </a:r>
                      <a:endParaRPr lang="ar-SA" sz="2000" dirty="0"/>
                    </a:p>
                  </a:txBody>
                  <a:tcPr/>
                </a:tc>
                <a:tc>
                  <a:txBody>
                    <a:bodyPr/>
                    <a:lstStyle/>
                    <a:p>
                      <a:pPr rtl="1"/>
                      <a:r>
                        <a:rPr lang="ar-SA" sz="2000" dirty="0" smtClean="0">
                          <a:solidFill>
                            <a:srgbClr val="1F497D"/>
                          </a:solidFill>
                          <a:effectLst/>
                          <a:ea typeface="Times New Roman"/>
                          <a:cs typeface="Traditional Arabic"/>
                        </a:rPr>
                        <a:t>مساعدة </a:t>
                      </a:r>
                      <a:r>
                        <a:rPr lang="ar-SA" sz="2000" dirty="0" smtClean="0">
                          <a:solidFill>
                            <a:srgbClr val="002060"/>
                          </a:solidFill>
                          <a:effectLst/>
                          <a:ea typeface="Times New Roman"/>
                          <a:cs typeface="Traditional Arabic"/>
                        </a:rPr>
                        <a:t>الطلبة</a:t>
                      </a:r>
                      <a:r>
                        <a:rPr lang="ar-SA" sz="2000" dirty="0" smtClean="0">
                          <a:solidFill>
                            <a:srgbClr val="1F497D"/>
                          </a:solidFill>
                          <a:effectLst/>
                          <a:ea typeface="Times New Roman"/>
                          <a:cs typeface="Traditional Arabic"/>
                        </a:rPr>
                        <a:t> المتنمر عليهم ودعمهم </a:t>
                      </a:r>
                      <a:endParaRPr lang="ar-SA" sz="2000" dirty="0"/>
                    </a:p>
                  </a:txBody>
                  <a:tcPr/>
                </a:tc>
              </a:tr>
              <a:tr h="610655">
                <a:tc>
                  <a:txBody>
                    <a:bodyPr/>
                    <a:lstStyle/>
                    <a:p>
                      <a:pPr rtl="1"/>
                      <a:r>
                        <a:rPr kumimoji="0" lang="ar-SA" sz="2000" b="0" i="0" u="none" strike="noStrike" kern="1200" cap="none" spc="0" normalizeH="0" baseline="0" noProof="0" dirty="0" smtClean="0">
                          <a:ln>
                            <a:noFill/>
                          </a:ln>
                          <a:solidFill>
                            <a:srgbClr val="1F497D"/>
                          </a:solidFill>
                          <a:effectLst/>
                          <a:uLnTx/>
                          <a:uFillTx/>
                          <a:latin typeface="+mn-lt"/>
                          <a:ea typeface="Times New Roman"/>
                          <a:cs typeface="Traditional Arabic"/>
                        </a:rPr>
                        <a:t>تعزيز السلوكيات للحد من التنمر</a:t>
                      </a:r>
                      <a:endParaRPr lang="ar-SA" sz="2000" dirty="0"/>
                    </a:p>
                  </a:txBody>
                  <a:tcPr/>
                </a:tc>
                <a:tc>
                  <a:txBody>
                    <a:bodyPr/>
                    <a:lstStyle/>
                    <a:p>
                      <a:pPr rtl="1"/>
                      <a:r>
                        <a:rPr lang="ar-SA" sz="2000" dirty="0" smtClean="0">
                          <a:solidFill>
                            <a:srgbClr val="1F497D"/>
                          </a:solidFill>
                          <a:effectLst/>
                          <a:ea typeface="Times New Roman"/>
                          <a:cs typeface="Traditional Arabic"/>
                        </a:rPr>
                        <a:t>تفعيل قواعد السلوك والمواظبة </a:t>
                      </a:r>
                      <a:endParaRPr lang="ar-SA" sz="2000" dirty="0"/>
                    </a:p>
                  </a:txBody>
                  <a:tcPr/>
                </a:tc>
                <a:tc>
                  <a:txBody>
                    <a:bodyPr/>
                    <a:lstStyle/>
                    <a:p>
                      <a:pPr rtl="1"/>
                      <a:r>
                        <a:rPr lang="ar-SA" sz="2000" dirty="0" smtClean="0">
                          <a:solidFill>
                            <a:srgbClr val="1F497D"/>
                          </a:solidFill>
                          <a:effectLst/>
                          <a:ea typeface="Times New Roman"/>
                          <a:cs typeface="Traditional Arabic"/>
                        </a:rPr>
                        <a:t>أن يكونوا على استعداد </a:t>
                      </a:r>
                      <a:r>
                        <a:rPr lang="ar-SA" sz="2000" dirty="0" smtClean="0">
                          <a:solidFill>
                            <a:srgbClr val="002060"/>
                          </a:solidFill>
                          <a:effectLst/>
                          <a:ea typeface="Times New Roman"/>
                          <a:cs typeface="Traditional Arabic"/>
                        </a:rPr>
                        <a:t>لتقبل الطلبة </a:t>
                      </a:r>
                      <a:r>
                        <a:rPr lang="ar-SA" sz="2000" dirty="0" smtClean="0">
                          <a:solidFill>
                            <a:srgbClr val="1F497D"/>
                          </a:solidFill>
                          <a:effectLst/>
                          <a:ea typeface="Times New Roman"/>
                          <a:cs typeface="Traditional Arabic"/>
                        </a:rPr>
                        <a:t>المعزولين من زملائهم واحتواءهم </a:t>
                      </a:r>
                      <a:endParaRPr lang="ar-SA" sz="2000" dirty="0"/>
                    </a:p>
                  </a:txBody>
                  <a:tcPr/>
                </a:tc>
              </a:tr>
              <a:tr h="610655">
                <a:tc>
                  <a:txBody>
                    <a:bodyPr/>
                    <a:lstStyle/>
                    <a:p>
                      <a:pPr rtl="1"/>
                      <a:r>
                        <a:rPr kumimoji="0" lang="ar-SY" sz="2000" b="0" i="0" u="none" strike="noStrike" kern="1200" cap="none" spc="0" normalizeH="0" baseline="0" noProof="0" dirty="0" smtClean="0">
                          <a:ln>
                            <a:noFill/>
                          </a:ln>
                          <a:solidFill>
                            <a:srgbClr val="1F497D"/>
                          </a:solidFill>
                          <a:effectLst/>
                          <a:uLnTx/>
                          <a:uFillTx/>
                          <a:latin typeface="+mn-lt"/>
                          <a:ea typeface="Times New Roman"/>
                          <a:cs typeface="Traditional Arabic"/>
                        </a:rPr>
                        <a:t>نشر قيم مناهضة التنمر </a:t>
                      </a:r>
                      <a:endParaRPr lang="ar-SA" sz="2000" dirty="0"/>
                    </a:p>
                  </a:txBody>
                  <a:tcPr/>
                </a:tc>
                <a:tc>
                  <a:txBody>
                    <a:bodyPr/>
                    <a:lstStyle/>
                    <a:p>
                      <a:pPr rtl="1"/>
                      <a:r>
                        <a:rPr lang="ar-SA" sz="2000" dirty="0" smtClean="0">
                          <a:solidFill>
                            <a:srgbClr val="1F497D"/>
                          </a:solidFill>
                          <a:effectLst/>
                          <a:ea typeface="Times New Roman"/>
                          <a:cs typeface="Traditional Arabic"/>
                        </a:rPr>
                        <a:t>انتهاج سياسة واضحة وحازمة نحو التنمر </a:t>
                      </a:r>
                      <a:endParaRPr lang="ar-SA" sz="2000" dirty="0"/>
                    </a:p>
                  </a:txBody>
                  <a:tcPr/>
                </a:tc>
                <a:tc>
                  <a:txBody>
                    <a:bodyPr/>
                    <a:lstStyle/>
                    <a:p>
                      <a:pPr rtl="1"/>
                      <a:r>
                        <a:rPr lang="ar-SY" sz="2000" dirty="0" smtClean="0">
                          <a:solidFill>
                            <a:srgbClr val="1F497D"/>
                          </a:solidFill>
                          <a:effectLst/>
                          <a:ea typeface="Times New Roman"/>
                          <a:cs typeface="Traditional Arabic"/>
                        </a:rPr>
                        <a:t>الإبلاغ الفوري عن حالات التنمر </a:t>
                      </a:r>
                      <a:endParaRPr lang="ar-SA" sz="2000" dirty="0"/>
                    </a:p>
                  </a:txBody>
                  <a:tcPr/>
                </a:tc>
              </a:tr>
              <a:tr h="61065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smtClean="0">
                          <a:ln>
                            <a:noFill/>
                          </a:ln>
                          <a:solidFill>
                            <a:srgbClr val="1F497D"/>
                          </a:solidFill>
                          <a:effectLst/>
                          <a:uLnTx/>
                          <a:uFillTx/>
                          <a:latin typeface="+mn-lt"/>
                          <a:ea typeface="Times New Roman"/>
                          <a:cs typeface="Traditional Arabic"/>
                        </a:rPr>
                        <a:t>شغل أوقات الفراغ </a:t>
                      </a:r>
                      <a:endParaRPr kumimoji="0" lang="ar-SA" sz="2000" b="0" i="0" u="none" strike="noStrike" kern="1200" cap="none" spc="0" normalizeH="0" baseline="0" noProof="0" dirty="0" smtClean="0">
                        <a:ln>
                          <a:noFill/>
                        </a:ln>
                        <a:solidFill>
                          <a:prstClr val="black"/>
                        </a:solidFill>
                        <a:effectLst/>
                        <a:uLnTx/>
                        <a:uFillTx/>
                        <a:latin typeface="+mn-lt"/>
                        <a:ea typeface="+mn-ea"/>
                        <a:cs typeface="+mn-cs"/>
                      </a:endParaRPr>
                    </a:p>
                    <a:p>
                      <a:pPr rtl="1"/>
                      <a:endParaRPr lang="ar-SA" dirty="0"/>
                    </a:p>
                  </a:txBody>
                  <a:tcPr/>
                </a:tc>
                <a:tc>
                  <a:txBody>
                    <a:bodyPr/>
                    <a:lstStyle/>
                    <a:p>
                      <a:pPr rtl="1"/>
                      <a:r>
                        <a:rPr lang="ar-SA" sz="2000" dirty="0" smtClean="0">
                          <a:solidFill>
                            <a:srgbClr val="1F497D"/>
                          </a:solidFill>
                          <a:effectLst/>
                          <a:ea typeface="Times New Roman"/>
                          <a:cs typeface="Traditional Arabic"/>
                        </a:rPr>
                        <a:t>استثمار المناهج الدراسية والأنشطة ذات العلاقة </a:t>
                      </a:r>
                      <a:endParaRPr lang="ar-SA" sz="2000" dirty="0"/>
                    </a:p>
                  </a:txBody>
                  <a:tcPr/>
                </a:tc>
                <a:tc>
                  <a:txBody>
                    <a:bodyPr/>
                    <a:lstStyle/>
                    <a:p>
                      <a:pPr rtl="1"/>
                      <a:r>
                        <a:rPr lang="ar-SY" sz="2000" dirty="0" smtClean="0">
                          <a:solidFill>
                            <a:srgbClr val="1F497D"/>
                          </a:solidFill>
                          <a:effectLst/>
                          <a:ea typeface="Times New Roman"/>
                          <a:cs typeface="Traditional Arabic"/>
                        </a:rPr>
                        <a:t>عدم مصاحبة ممارس التنمر أو مصادقته</a:t>
                      </a:r>
                      <a:endParaRPr lang="ar-SA" sz="2000" dirty="0"/>
                    </a:p>
                  </a:txBody>
                  <a:tcPr/>
                </a:tc>
              </a:tr>
              <a:tr h="61065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smtClean="0">
                          <a:ln>
                            <a:noFill/>
                          </a:ln>
                          <a:solidFill>
                            <a:srgbClr val="1F497D"/>
                          </a:solidFill>
                          <a:effectLst/>
                          <a:uLnTx/>
                          <a:uFillTx/>
                          <a:latin typeface="+mn-lt"/>
                          <a:ea typeface="Times New Roman"/>
                          <a:cs typeface="Traditional Arabic"/>
                        </a:rPr>
                        <a:t>الحوار الأسري الهادف </a:t>
                      </a:r>
                      <a:endParaRPr kumimoji="0" lang="ar-SA" sz="2000" b="0" i="0" u="none" strike="noStrike" kern="1200" cap="none" spc="0" normalizeH="0" baseline="0" noProof="0" dirty="0" smtClean="0">
                        <a:ln>
                          <a:noFill/>
                        </a:ln>
                        <a:solidFill>
                          <a:prstClr val="black"/>
                        </a:solidFill>
                        <a:effectLst/>
                        <a:uLnTx/>
                        <a:uFillTx/>
                        <a:latin typeface="+mn-lt"/>
                        <a:ea typeface="+mn-ea"/>
                        <a:cs typeface="+mn-cs"/>
                      </a:endParaRPr>
                    </a:p>
                    <a:p>
                      <a:pPr rtl="1"/>
                      <a:endParaRPr lang="ar-SA" dirty="0"/>
                    </a:p>
                  </a:txBody>
                  <a:tcPr/>
                </a:tc>
                <a:tc>
                  <a:txBody>
                    <a:bodyPr/>
                    <a:lstStyle/>
                    <a:p>
                      <a:pPr rtl="1"/>
                      <a:r>
                        <a:rPr lang="ar-SA" sz="2000" dirty="0" smtClean="0">
                          <a:solidFill>
                            <a:srgbClr val="1F497D"/>
                          </a:solidFill>
                          <a:effectLst/>
                          <a:ea typeface="Times New Roman"/>
                          <a:cs typeface="Traditional Arabic"/>
                        </a:rPr>
                        <a:t>تشجيع </a:t>
                      </a:r>
                      <a:r>
                        <a:rPr lang="ar-SA" sz="2000" dirty="0" smtClean="0">
                          <a:solidFill>
                            <a:srgbClr val="002060"/>
                          </a:solidFill>
                          <a:effectLst/>
                          <a:ea typeface="Times New Roman"/>
                          <a:cs typeface="Traditional Arabic"/>
                        </a:rPr>
                        <a:t>الطلبة</a:t>
                      </a:r>
                      <a:r>
                        <a:rPr lang="ar-SA" sz="2000" dirty="0" smtClean="0">
                          <a:solidFill>
                            <a:srgbClr val="1F497D"/>
                          </a:solidFill>
                          <a:effectLst/>
                          <a:ea typeface="Times New Roman"/>
                          <a:cs typeface="Traditional Arabic"/>
                        </a:rPr>
                        <a:t> على البوح بما يدور في أذهانهم </a:t>
                      </a:r>
                      <a:endParaRPr lang="ar-SA" sz="2000" dirty="0"/>
                    </a:p>
                  </a:txBody>
                  <a:tcPr/>
                </a:tc>
                <a:tc>
                  <a:txBody>
                    <a:bodyPr/>
                    <a:lstStyle/>
                    <a:p>
                      <a:pPr rtl="1"/>
                      <a:r>
                        <a:rPr lang="ar-SY" sz="2000" dirty="0" smtClean="0">
                          <a:solidFill>
                            <a:srgbClr val="1F497D"/>
                          </a:solidFill>
                          <a:effectLst/>
                          <a:ea typeface="Times New Roman"/>
                          <a:cs typeface="Traditional Arabic"/>
                        </a:rPr>
                        <a:t>إن لم يتدخل إيجابياً ، فعليه عدم الوقوف موقف المتفرج </a:t>
                      </a:r>
                      <a:endParaRPr lang="ar-SA" sz="2000" dirty="0"/>
                    </a:p>
                  </a:txBody>
                  <a:tcPr/>
                </a:tc>
              </a:tr>
              <a:tr h="61065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smtClean="0">
                          <a:ln>
                            <a:noFill/>
                          </a:ln>
                          <a:solidFill>
                            <a:srgbClr val="1F497D"/>
                          </a:solidFill>
                          <a:effectLst/>
                          <a:uLnTx/>
                          <a:uFillTx/>
                          <a:latin typeface="+mn-lt"/>
                          <a:ea typeface="Times New Roman"/>
                          <a:cs typeface="Traditional Arabic"/>
                        </a:rPr>
                        <a:t>التقبل</a:t>
                      </a:r>
                      <a:endParaRPr kumimoji="0" lang="ar-SA" sz="2000" b="0" i="0" u="none" strike="noStrike" kern="1200" cap="none" spc="0" normalizeH="0" baseline="0" noProof="0" dirty="0" smtClean="0">
                        <a:ln>
                          <a:noFill/>
                        </a:ln>
                        <a:solidFill>
                          <a:prstClr val="black"/>
                        </a:solidFill>
                        <a:effectLst/>
                        <a:uLnTx/>
                        <a:uFillTx/>
                        <a:latin typeface="+mn-lt"/>
                        <a:ea typeface="+mn-ea"/>
                        <a:cs typeface="+mn-cs"/>
                      </a:endParaRPr>
                    </a:p>
                    <a:p>
                      <a:pPr rtl="1"/>
                      <a:endParaRPr lang="ar-SA" dirty="0"/>
                    </a:p>
                  </a:txBody>
                  <a:tcPr/>
                </a:tc>
                <a:tc>
                  <a:txBody>
                    <a:bodyPr/>
                    <a:lstStyle/>
                    <a:p>
                      <a:pPr rtl="1"/>
                      <a:r>
                        <a:rPr lang="ar-SY" sz="1800" dirty="0" smtClean="0">
                          <a:solidFill>
                            <a:srgbClr val="1F497D"/>
                          </a:solidFill>
                          <a:effectLst/>
                          <a:ea typeface="Times New Roman"/>
                          <a:cs typeface="Traditional Arabic"/>
                        </a:rPr>
                        <a:t>ا</a:t>
                      </a:r>
                      <a:r>
                        <a:rPr lang="ar-SY" sz="2000" dirty="0" smtClean="0">
                          <a:solidFill>
                            <a:srgbClr val="1F497D"/>
                          </a:solidFill>
                          <a:effectLst/>
                          <a:ea typeface="Times New Roman"/>
                          <a:cs typeface="Traditional Arabic"/>
                        </a:rPr>
                        <a:t>لاحتواء العاطفي والاجتماعي ل</a:t>
                      </a:r>
                      <a:r>
                        <a:rPr lang="ar-SA" sz="2000" dirty="0" smtClean="0">
                          <a:solidFill>
                            <a:srgbClr val="002060"/>
                          </a:solidFill>
                          <a:effectLst/>
                          <a:ea typeface="Times New Roman"/>
                          <a:cs typeface="Traditional Arabic"/>
                        </a:rPr>
                        <a:t>لطلبة</a:t>
                      </a:r>
                      <a:r>
                        <a:rPr lang="ar-SA" sz="2000" dirty="0" smtClean="0">
                          <a:solidFill>
                            <a:srgbClr val="1F497D"/>
                          </a:solidFill>
                          <a:effectLst/>
                          <a:ea typeface="Times New Roman"/>
                          <a:cs typeface="Traditional Arabic"/>
                        </a:rPr>
                        <a:t> </a:t>
                      </a:r>
                      <a:endParaRPr lang="ar-SA" sz="2000" dirty="0"/>
                    </a:p>
                  </a:txBody>
                  <a:tcPr/>
                </a:tc>
                <a:tc>
                  <a:txBody>
                    <a:bodyPr/>
                    <a:lstStyle/>
                    <a:p>
                      <a:pPr rtl="1"/>
                      <a:endParaRPr lang="ar-SA" dirty="0"/>
                    </a:p>
                  </a:txBody>
                  <a:tcPr/>
                </a:tc>
              </a:tr>
            </a:tbl>
          </a:graphicData>
        </a:graphic>
      </p:graphicFrame>
      <p:sp>
        <p:nvSpPr>
          <p:cNvPr id="2" name="مستطيل 1"/>
          <p:cNvSpPr/>
          <p:nvPr/>
        </p:nvSpPr>
        <p:spPr>
          <a:xfrm>
            <a:off x="6156176" y="1844824"/>
            <a:ext cx="2336959" cy="4752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2"/>
          <p:cNvSpPr/>
          <p:nvPr/>
        </p:nvSpPr>
        <p:spPr>
          <a:xfrm>
            <a:off x="3707904" y="1844824"/>
            <a:ext cx="2376264" cy="4752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p:cNvSpPr/>
          <p:nvPr/>
        </p:nvSpPr>
        <p:spPr>
          <a:xfrm flipV="1">
            <a:off x="683568" y="1844822"/>
            <a:ext cx="2952328" cy="4752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94380442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0" nodeType="clickEffect">
                                  <p:stCondLst>
                                    <p:cond delay="0"/>
                                  </p:stCondLst>
                                  <p:childTnLst>
                                    <p:animEffect transition="out" filter="wedg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grpId="0" nodeType="clickEffect">
                                  <p:stCondLst>
                                    <p:cond delay="0"/>
                                  </p:stCondLst>
                                  <p:childTnLst>
                                    <p:animEffect transition="out" filter="strips(downLeft)">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2298361580"/>
              </p:ext>
            </p:extLst>
          </p:nvPr>
        </p:nvGraphicFramePr>
        <p:xfrm>
          <a:off x="827585" y="1196752"/>
          <a:ext cx="7182881" cy="3614801"/>
        </p:xfrm>
        <a:graphic>
          <a:graphicData uri="http://schemas.openxmlformats.org/drawingml/2006/table">
            <a:tbl>
              <a:tblPr rtl="1" firstRow="1" firstCol="1" bandRow="1"/>
              <a:tblGrid>
                <a:gridCol w="2097537"/>
                <a:gridCol w="2542272"/>
                <a:gridCol w="2543072"/>
              </a:tblGrid>
              <a:tr h="619269">
                <a:tc>
                  <a:txBody>
                    <a:bodyPr/>
                    <a:lstStyle/>
                    <a:p>
                      <a:pPr algn="ctr" rtl="1">
                        <a:lnSpc>
                          <a:spcPct val="115000"/>
                        </a:lnSpc>
                        <a:spcAft>
                          <a:spcPts val="1000"/>
                        </a:spcAft>
                      </a:pPr>
                      <a:r>
                        <a:rPr lang="ar-SA" sz="2800" b="1" dirty="0">
                          <a:solidFill>
                            <a:srgbClr val="1F497D"/>
                          </a:solidFill>
                          <a:effectLst/>
                          <a:latin typeface="Calibri"/>
                          <a:ea typeface="Times New Roman"/>
                          <a:cs typeface="Traditional Arabic"/>
                        </a:rPr>
                        <a:t>رقم النشاط</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gridSpan="2">
                  <a:txBody>
                    <a:bodyPr/>
                    <a:lstStyle/>
                    <a:p>
                      <a:pPr algn="ctr" rtl="1">
                        <a:lnSpc>
                          <a:spcPct val="115000"/>
                        </a:lnSpc>
                        <a:spcAft>
                          <a:spcPts val="1000"/>
                        </a:spcAft>
                      </a:pPr>
                      <a:r>
                        <a:rPr lang="ar-SA" sz="2800" b="1" dirty="0" smtClean="0">
                          <a:solidFill>
                            <a:srgbClr val="1F497D"/>
                          </a:solidFill>
                          <a:effectLst/>
                          <a:latin typeface="Calibri"/>
                          <a:ea typeface="Times New Roman"/>
                          <a:cs typeface="Traditional Arabic"/>
                        </a:rPr>
                        <a:t>4/2/1</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hMerge="1">
                  <a:txBody>
                    <a:bodyPr/>
                    <a:lstStyle/>
                    <a:p>
                      <a:pPr rtl="1"/>
                      <a:endParaRPr lang="ar-SA"/>
                    </a:p>
                  </a:txBody>
                  <a:tcPr/>
                </a:tc>
              </a:tr>
              <a:tr h="619269">
                <a:tc>
                  <a:txBody>
                    <a:bodyPr/>
                    <a:lstStyle/>
                    <a:p>
                      <a:pPr algn="ctr" rtl="1">
                        <a:lnSpc>
                          <a:spcPct val="115000"/>
                        </a:lnSpc>
                        <a:spcAft>
                          <a:spcPts val="1000"/>
                        </a:spcAft>
                      </a:pPr>
                      <a:r>
                        <a:rPr lang="ar-SA" sz="2800" b="1">
                          <a:solidFill>
                            <a:srgbClr val="1F497D"/>
                          </a:solidFill>
                          <a:effectLst/>
                          <a:latin typeface="Calibri"/>
                          <a:ea typeface="Times New Roman"/>
                          <a:cs typeface="Traditional Arabic"/>
                        </a:rPr>
                        <a:t>العنوان</a:t>
                      </a:r>
                      <a:endParaRPr lang="en-US" sz="28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gridSpan="2">
                  <a:txBody>
                    <a:bodyPr/>
                    <a:lstStyle/>
                    <a:p>
                      <a:pPr algn="r" rtl="1">
                        <a:lnSpc>
                          <a:spcPct val="115000"/>
                        </a:lnSpc>
                        <a:spcAft>
                          <a:spcPts val="1000"/>
                        </a:spcAft>
                      </a:pPr>
                      <a:r>
                        <a:rPr lang="ar-SA" sz="2800" b="1" dirty="0">
                          <a:solidFill>
                            <a:srgbClr val="1F497D"/>
                          </a:solidFill>
                          <a:effectLst/>
                          <a:latin typeface="Calibri"/>
                          <a:ea typeface="Times New Roman"/>
                          <a:cs typeface="Traditional Arabic"/>
                        </a:rPr>
                        <a:t>مشروع للحد من التنمر</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hMerge="1">
                  <a:txBody>
                    <a:bodyPr/>
                    <a:lstStyle/>
                    <a:p>
                      <a:pPr rtl="1"/>
                      <a:endParaRPr lang="ar-SA"/>
                    </a:p>
                  </a:txBody>
                  <a:tcPr/>
                </a:tc>
              </a:tr>
              <a:tr h="849694">
                <a:tc>
                  <a:txBody>
                    <a:bodyPr/>
                    <a:lstStyle/>
                    <a:p>
                      <a:pPr algn="ctr" rtl="1">
                        <a:lnSpc>
                          <a:spcPct val="115000"/>
                        </a:lnSpc>
                        <a:spcAft>
                          <a:spcPts val="1000"/>
                        </a:spcAft>
                      </a:pPr>
                      <a:r>
                        <a:rPr lang="ar-SA" sz="2800" b="1">
                          <a:solidFill>
                            <a:srgbClr val="1F497D"/>
                          </a:solidFill>
                          <a:effectLst/>
                          <a:latin typeface="Calibri"/>
                          <a:ea typeface="Times New Roman"/>
                          <a:cs typeface="Traditional Arabic"/>
                        </a:rPr>
                        <a:t>الهدف</a:t>
                      </a:r>
                      <a:endParaRPr lang="en-US" sz="28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algn="r" rtl="1">
                        <a:lnSpc>
                          <a:spcPct val="115000"/>
                        </a:lnSpc>
                        <a:spcAft>
                          <a:spcPts val="1000"/>
                        </a:spcAft>
                      </a:pPr>
                      <a:r>
                        <a:rPr lang="ar-SA" sz="2800" b="1" dirty="0">
                          <a:solidFill>
                            <a:srgbClr val="1F497D"/>
                          </a:solidFill>
                          <a:effectLst/>
                          <a:latin typeface="Calibri"/>
                          <a:ea typeface="Times New Roman"/>
                          <a:cs typeface="Traditional Arabic"/>
                        </a:rPr>
                        <a:t>أن يعد المتدرب خطة إبداعية للحد من التنمر </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pPr rtl="1"/>
                      <a:endParaRPr lang="ar-SA"/>
                    </a:p>
                  </a:txBody>
                  <a:tcPr/>
                </a:tc>
              </a:tr>
              <a:tr h="619269">
                <a:tc>
                  <a:txBody>
                    <a:bodyPr/>
                    <a:lstStyle/>
                    <a:p>
                      <a:pPr algn="ctr" rtl="1">
                        <a:lnSpc>
                          <a:spcPct val="115000"/>
                        </a:lnSpc>
                        <a:spcAft>
                          <a:spcPts val="1000"/>
                        </a:spcAft>
                      </a:pPr>
                      <a:r>
                        <a:rPr lang="ar-SA" sz="2800" b="1">
                          <a:solidFill>
                            <a:srgbClr val="1F497D"/>
                          </a:solidFill>
                          <a:effectLst/>
                          <a:latin typeface="Calibri"/>
                          <a:ea typeface="Times New Roman"/>
                          <a:cs typeface="Traditional Arabic"/>
                        </a:rPr>
                        <a:t>الزمن</a:t>
                      </a:r>
                      <a:endParaRPr lang="en-US" sz="28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gridSpan="2">
                  <a:txBody>
                    <a:bodyPr/>
                    <a:lstStyle/>
                    <a:p>
                      <a:pPr algn="r" rtl="1">
                        <a:lnSpc>
                          <a:spcPct val="115000"/>
                        </a:lnSpc>
                        <a:spcAft>
                          <a:spcPts val="1000"/>
                        </a:spcAft>
                      </a:pPr>
                      <a:r>
                        <a:rPr lang="ar-SA" sz="2800" b="1" dirty="0">
                          <a:solidFill>
                            <a:srgbClr val="1F497D"/>
                          </a:solidFill>
                          <a:effectLst/>
                          <a:latin typeface="Calibri"/>
                          <a:ea typeface="Times New Roman"/>
                          <a:cs typeface="Traditional Arabic"/>
                        </a:rPr>
                        <a:t>5 دقائق</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hMerge="1">
                  <a:txBody>
                    <a:bodyPr/>
                    <a:lstStyle/>
                    <a:p>
                      <a:pPr rtl="1"/>
                      <a:endParaRPr lang="ar-SA"/>
                    </a:p>
                  </a:txBody>
                  <a:tcPr/>
                </a:tc>
              </a:tr>
              <a:tr h="907300">
                <a:tc>
                  <a:txBody>
                    <a:bodyPr/>
                    <a:lstStyle/>
                    <a:p>
                      <a:pPr algn="ctr" rtl="1">
                        <a:lnSpc>
                          <a:spcPct val="115000"/>
                        </a:lnSpc>
                        <a:spcAft>
                          <a:spcPts val="1000"/>
                        </a:spcAft>
                      </a:pPr>
                      <a:r>
                        <a:rPr lang="ar-SA" sz="2800" b="1">
                          <a:solidFill>
                            <a:srgbClr val="1F497D"/>
                          </a:solidFill>
                          <a:effectLst/>
                          <a:latin typeface="Calibri"/>
                          <a:ea typeface="Times New Roman"/>
                          <a:cs typeface="Traditional Arabic"/>
                        </a:rPr>
                        <a:t>الأسلوب التدريبي</a:t>
                      </a:r>
                      <a:endParaRPr lang="en-US" sz="280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algn="r" rtl="1">
                        <a:lnSpc>
                          <a:spcPct val="115000"/>
                        </a:lnSpc>
                        <a:spcAft>
                          <a:spcPts val="1000"/>
                        </a:spcAft>
                      </a:pPr>
                      <a:r>
                        <a:rPr lang="ar-SA" sz="2800" b="1" dirty="0">
                          <a:solidFill>
                            <a:srgbClr val="1F497D"/>
                          </a:solidFill>
                          <a:effectLst/>
                          <a:latin typeface="Calibri"/>
                          <a:ea typeface="Times New Roman"/>
                          <a:cs typeface="Traditional Arabic"/>
                        </a:rPr>
                        <a:t>عرض</a:t>
                      </a:r>
                      <a:endParaRPr lang="en-US" sz="28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c>
                  <a:txBody>
                    <a:bodyPr/>
                    <a:lstStyle/>
                    <a:p>
                      <a:pPr algn="r" rtl="1">
                        <a:lnSpc>
                          <a:spcPct val="115000"/>
                        </a:lnSpc>
                        <a:spcAft>
                          <a:spcPts val="1000"/>
                        </a:spcAft>
                      </a:pPr>
                      <a:r>
                        <a:rPr lang="ar-SA" sz="1600" u="none" strike="noStrike" dirty="0">
                          <a:solidFill>
                            <a:srgbClr val="1F497D"/>
                          </a:solidFill>
                          <a:effectLst/>
                          <a:latin typeface="Calibri"/>
                          <a:ea typeface="Times New Roman"/>
                          <a:cs typeface="Traditional Arabic"/>
                        </a:rPr>
                        <a:t> </a:t>
                      </a:r>
                      <a:endParaRPr lang="en-US" sz="1100" dirty="0">
                        <a:effectLst/>
                        <a:latin typeface="Calibri"/>
                        <a:ea typeface="Times New Roman"/>
                        <a:cs typeface="Arial"/>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FFFFCC"/>
                    </a:solidFill>
                  </a:tcPr>
                </a:tc>
              </a:tr>
            </a:tbl>
          </a:graphicData>
        </a:graphic>
      </p:graphicFrame>
    </p:spTree>
    <p:extLst>
      <p:ext uri="{BB962C8B-B14F-4D97-AF65-F5344CB8AC3E}">
        <p14:creationId xmlns:p14="http://schemas.microsoft.com/office/powerpoint/2010/main" val="3554893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59904" y="216496"/>
            <a:ext cx="8856984" cy="6624736"/>
          </a:xfrm>
        </p:spPr>
        <p:txBody>
          <a:bodyPr/>
          <a:lstStyle/>
          <a:p>
            <a:endParaRPr lang="ar-SA" dirty="0"/>
          </a:p>
        </p:txBody>
      </p:sp>
      <p:graphicFrame>
        <p:nvGraphicFramePr>
          <p:cNvPr id="5" name="كائن 4"/>
          <p:cNvGraphicFramePr>
            <a:graphicFrameLocks noChangeAspect="1"/>
          </p:cNvGraphicFramePr>
          <p:nvPr>
            <p:extLst>
              <p:ext uri="{D42A27DB-BD31-4B8C-83A1-F6EECF244321}">
                <p14:modId xmlns:p14="http://schemas.microsoft.com/office/powerpoint/2010/main" val="2284980387"/>
              </p:ext>
            </p:extLst>
          </p:nvPr>
        </p:nvGraphicFramePr>
        <p:xfrm>
          <a:off x="179512" y="188640"/>
          <a:ext cx="8752210" cy="6480720"/>
        </p:xfrm>
        <a:graphic>
          <a:graphicData uri="http://schemas.openxmlformats.org/presentationml/2006/ole">
            <mc:AlternateContent xmlns:mc="http://schemas.openxmlformats.org/markup-compatibility/2006">
              <mc:Choice xmlns:v="urn:schemas-microsoft-com:vml" Requires="v">
                <p:oleObj spid="_x0000_s2067" name="مستند" r:id="rId3" imgW="9075167" imgH="4235248" progId="Word.Document.12">
                  <p:embed/>
                </p:oleObj>
              </mc:Choice>
              <mc:Fallback>
                <p:oleObj name="مستند" r:id="rId3" imgW="9075167" imgH="4235248" progId="Word.Document.12">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88640"/>
                        <a:ext cx="8752210" cy="6480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569501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a:p>
        </p:txBody>
      </p:sp>
      <p:graphicFrame>
        <p:nvGraphicFramePr>
          <p:cNvPr id="4" name="كائن 3"/>
          <p:cNvGraphicFramePr>
            <a:graphicFrameLocks noChangeAspect="1"/>
          </p:cNvGraphicFramePr>
          <p:nvPr>
            <p:extLst>
              <p:ext uri="{D42A27DB-BD31-4B8C-83A1-F6EECF244321}">
                <p14:modId xmlns:p14="http://schemas.microsoft.com/office/powerpoint/2010/main" val="2069520372"/>
              </p:ext>
            </p:extLst>
          </p:nvPr>
        </p:nvGraphicFramePr>
        <p:xfrm>
          <a:off x="34925" y="0"/>
          <a:ext cx="9075738" cy="6857999"/>
        </p:xfrm>
        <a:graphic>
          <a:graphicData uri="http://schemas.openxmlformats.org/presentationml/2006/ole">
            <mc:AlternateContent xmlns:mc="http://schemas.openxmlformats.org/markup-compatibility/2006">
              <mc:Choice xmlns:v="urn:schemas-microsoft-com:vml" Requires="v">
                <p:oleObj spid="_x0000_s1044" name="مستند" r:id="rId3" imgW="9075167" imgH="5403007" progId="Word.Document.12">
                  <p:embed/>
                </p:oleObj>
              </mc:Choice>
              <mc:Fallback>
                <p:oleObj name="مستند" r:id="rId3" imgW="9075167" imgH="5403007" progId="Word.Document.12">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9075738" cy="6857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686512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84213" y="706438"/>
            <a:ext cx="7993062" cy="5459412"/>
          </a:xfrm>
          <a:prstGeom prst="rect">
            <a:avLst/>
          </a:prstGeom>
          <a:noFill/>
          <a:ln w="9525">
            <a:noFill/>
            <a:miter lim="800000"/>
            <a:headEnd/>
            <a:tailEnd/>
          </a:ln>
          <a:effectLst/>
        </p:spPr>
        <p:txBody>
          <a:bodyPr>
            <a:spAutoFit/>
          </a:bodyPr>
          <a:lstStyle/>
          <a:p>
            <a:pPr algn="ctr">
              <a:spcBef>
                <a:spcPct val="50000"/>
              </a:spcBef>
              <a:defRPr/>
            </a:pPr>
            <a:r>
              <a:rPr lang="ar-SY" sz="8800" dirty="0">
                <a:effectLst>
                  <a:outerShdw blurRad="38100" dist="38100" dir="2700000" algn="tl">
                    <a:srgbClr val="C0C0C0"/>
                  </a:outerShdw>
                </a:effectLst>
                <a:cs typeface="Al-Homam" pitchFamily="2" charset="-78"/>
              </a:rPr>
              <a:t>سبحانك اللهم وبحمدك</a:t>
            </a:r>
          </a:p>
          <a:p>
            <a:pPr algn="ctr">
              <a:spcBef>
                <a:spcPct val="50000"/>
              </a:spcBef>
              <a:defRPr/>
            </a:pPr>
            <a:r>
              <a:rPr lang="ar-SY" sz="8800" dirty="0">
                <a:effectLst>
                  <a:outerShdw blurRad="38100" dist="38100" dir="2700000" algn="tl">
                    <a:srgbClr val="C0C0C0"/>
                  </a:outerShdw>
                </a:effectLst>
                <a:cs typeface="Al-Homam" pitchFamily="2" charset="-78"/>
              </a:rPr>
              <a:t>أشهد ان لا إله إلا أنت </a:t>
            </a:r>
          </a:p>
          <a:p>
            <a:pPr algn="ctr">
              <a:spcBef>
                <a:spcPct val="50000"/>
              </a:spcBef>
              <a:defRPr/>
            </a:pPr>
            <a:r>
              <a:rPr lang="ar-SY" sz="8800" dirty="0">
                <a:effectLst>
                  <a:outerShdw blurRad="38100" dist="38100" dir="2700000" algn="tl">
                    <a:srgbClr val="C0C0C0"/>
                  </a:outerShdw>
                </a:effectLst>
                <a:cs typeface="Al-Homam" pitchFamily="2" charset="-78"/>
              </a:rPr>
              <a:t>أستغفرك وأتوب إليك</a:t>
            </a:r>
            <a:endParaRPr lang="en-US" sz="8800" dirty="0">
              <a:effectLst>
                <a:outerShdw blurRad="38100" dist="38100" dir="2700000" algn="tl">
                  <a:srgbClr val="C0C0C0"/>
                </a:outerShdw>
              </a:effectLst>
              <a:cs typeface="Al-Homam" pitchFamily="2" charset="-78"/>
            </a:endParaRPr>
          </a:p>
        </p:txBody>
      </p:sp>
    </p:spTree>
    <p:extLst>
      <p:ext uri="{BB962C8B-B14F-4D97-AF65-F5344CB8AC3E}">
        <p14:creationId xmlns:p14="http://schemas.microsoft.com/office/powerpoint/2010/main" val="374688658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par>
                          <p:cTn id="8" fill="hold">
                            <p:stCondLst>
                              <p:cond delay="11800"/>
                            </p:stCondLst>
                            <p:childTnLst>
                              <p:par>
                                <p:cTn id="9" presetID="20" presetClass="emph" presetSubtype="0" fill="hold" grpId="1" nodeType="afterEffect">
                                  <p:stCondLst>
                                    <p:cond delay="0"/>
                                  </p:stCondLst>
                                  <p:iterate type="lt">
                                    <p:tmPct val="10000"/>
                                  </p:iterate>
                                  <p:childTnLst>
                                    <p:set>
                                      <p:cBhvr override="childStyle">
                                        <p:cTn id="10" dur="1000" autoRev="1" fill="hold"/>
                                        <p:tgtEl>
                                          <p:spTgt spid="4"/>
                                        </p:tgtEl>
                                        <p:attrNameLst>
                                          <p:attrName>style.color</p:attrName>
                                        </p:attrNameLst>
                                      </p:cBhvr>
                                      <p:to>
                                        <p:clrVal>
                                          <a:srgbClr val="FFFFDD"/>
                                        </p:clrVal>
                                      </p:to>
                                    </p:set>
                                    <p:set>
                                      <p:cBhvr>
                                        <p:cTn id="11" dur="1000" autoRev="1" fill="hold"/>
                                        <p:tgtEl>
                                          <p:spTgt spid="4"/>
                                        </p:tgtEl>
                                        <p:attrNameLst>
                                          <p:attrName>fillcolor</p:attrName>
                                        </p:attrNameLst>
                                      </p:cBhvr>
                                      <p:to>
                                        <p:clrVal>
                                          <a:srgbClr val="FFFFDD"/>
                                        </p:clrVal>
                                      </p:to>
                                    </p:set>
                                    <p:set>
                                      <p:cBhvr>
                                        <p:cTn id="12" dur="1000" autoRev="1"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23"/>
            <a:ext cx="9110813" cy="687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349415"/>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915816" y="461962"/>
            <a:ext cx="5270351" cy="523875"/>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JO" altLang="ar-SA" sz="2800" b="1" i="0" u="none" strike="noStrike" cap="none" normalizeH="0" baseline="0" dirty="0" smtClean="0">
                <a:ln>
                  <a:noFill/>
                </a:ln>
                <a:solidFill>
                  <a:srgbClr val="FFFFFF"/>
                </a:solidFill>
                <a:effectLst/>
                <a:latin typeface="Traditional Arabic" pitchFamily="18" charset="-78"/>
                <a:ea typeface="Arial" pitchFamily="34" charset="0"/>
                <a:cs typeface="Traditional Arabic" pitchFamily="18" charset="-78"/>
              </a:rPr>
              <a:t>توجيهات عامة للمتدرب/ـة</a:t>
            </a:r>
            <a:r>
              <a:rPr kumimoji="0" lang="ar-SA" altLang="ar-SA" sz="2800" b="1" i="0" u="none" strike="noStrike" cap="none" normalizeH="0" baseline="0" dirty="0" smtClean="0">
                <a:ln>
                  <a:noFill/>
                </a:ln>
                <a:solidFill>
                  <a:srgbClr val="FFFFFF"/>
                </a:solidFill>
                <a:effectLst/>
                <a:latin typeface="Traditional Arabic" pitchFamily="18" charset="-78"/>
                <a:ea typeface="Arial" pitchFamily="34" charset="0"/>
                <a:cs typeface="Traditional Arabic" pitchFamily="18" charset="-78"/>
              </a:rPr>
              <a:t> لتنفيذ الحقيبة التدريبية</a:t>
            </a:r>
            <a:endParaRPr kumimoji="0" lang="ar-SA" altLang="ar-SA"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مربع نص 15"/>
          <p:cNvSpPr txBox="1"/>
          <p:nvPr/>
        </p:nvSpPr>
        <p:spPr>
          <a:xfrm>
            <a:off x="3923928" y="1381418"/>
            <a:ext cx="4238710" cy="369332"/>
          </a:xfrm>
          <a:prstGeom prst="rect">
            <a:avLst/>
          </a:prstGeom>
          <a:noFill/>
        </p:spPr>
        <p:txBody>
          <a:bodyPr wrap="square" rtlCol="1">
            <a:spAutoFit/>
          </a:bodyPr>
          <a:lstStyle/>
          <a:p>
            <a:endParaRPr lang="ar-SA" dirty="0"/>
          </a:p>
        </p:txBody>
      </p:sp>
      <p:sp>
        <p:nvSpPr>
          <p:cNvPr id="17" name="مربع نص 16"/>
          <p:cNvSpPr txBox="1"/>
          <p:nvPr/>
        </p:nvSpPr>
        <p:spPr>
          <a:xfrm>
            <a:off x="3923928" y="1381418"/>
            <a:ext cx="4238710" cy="369332"/>
          </a:xfrm>
          <a:prstGeom prst="rect">
            <a:avLst/>
          </a:prstGeom>
          <a:noFill/>
        </p:spPr>
        <p:txBody>
          <a:bodyPr wrap="square" rtlCol="1">
            <a:spAutoFit/>
          </a:bodyPr>
          <a:lstStyle/>
          <a:p>
            <a:endParaRPr lang="ar-SA" dirty="0"/>
          </a:p>
        </p:txBody>
      </p:sp>
      <p:sp>
        <p:nvSpPr>
          <p:cNvPr id="18" name="مربع نص 17"/>
          <p:cNvSpPr txBox="1"/>
          <p:nvPr/>
        </p:nvSpPr>
        <p:spPr>
          <a:xfrm>
            <a:off x="3923928" y="1381418"/>
            <a:ext cx="4238710" cy="369332"/>
          </a:xfrm>
          <a:prstGeom prst="rect">
            <a:avLst/>
          </a:prstGeom>
          <a:noFill/>
        </p:spPr>
        <p:txBody>
          <a:bodyPr wrap="square" rtlCol="1">
            <a:spAutoFit/>
          </a:bodyPr>
          <a:lstStyle/>
          <a:p>
            <a:endParaRPr lang="ar-SA" dirty="0"/>
          </a:p>
        </p:txBody>
      </p:sp>
      <p:graphicFrame>
        <p:nvGraphicFramePr>
          <p:cNvPr id="21" name="جدول 20"/>
          <p:cNvGraphicFramePr>
            <a:graphicFrameLocks noGrp="1"/>
          </p:cNvGraphicFramePr>
          <p:nvPr>
            <p:extLst>
              <p:ext uri="{D42A27DB-BD31-4B8C-83A1-F6EECF244321}">
                <p14:modId xmlns:p14="http://schemas.microsoft.com/office/powerpoint/2010/main" val="662309645"/>
              </p:ext>
            </p:extLst>
          </p:nvPr>
        </p:nvGraphicFramePr>
        <p:xfrm>
          <a:off x="611560" y="1381419"/>
          <a:ext cx="8046902" cy="5083235"/>
        </p:xfrm>
        <a:graphic>
          <a:graphicData uri="http://schemas.openxmlformats.org/drawingml/2006/table">
            <a:tbl>
              <a:tblPr rtl="1" firstRow="1" bandRow="1">
                <a:tableStyleId>{5C22544A-7EE6-4342-B048-85BDC9FD1C3A}</a:tableStyleId>
              </a:tblPr>
              <a:tblGrid>
                <a:gridCol w="8046902"/>
              </a:tblGrid>
              <a:tr h="812304">
                <a:tc>
                  <a:txBody>
                    <a:bodyPr/>
                    <a:lstStyle/>
                    <a:p>
                      <a:pPr rtl="1"/>
                      <a:endParaRPr lang="ar-SA" dirty="0"/>
                    </a:p>
                  </a:txBody>
                  <a:tcPr/>
                </a:tc>
              </a:tr>
              <a:tr h="610133">
                <a:tc>
                  <a:txBody>
                    <a:bodyPr/>
                    <a:lstStyle/>
                    <a:p>
                      <a:pPr rtl="1"/>
                      <a:r>
                        <a:rPr lang="ar-SA" dirty="0" smtClean="0"/>
                        <a:t>	</a:t>
                      </a:r>
                      <a:r>
                        <a:rPr lang="ar-SA" sz="2400" b="1" dirty="0" smtClean="0">
                          <a:latin typeface="Traditional Arabic" panose="02020603050405020304" pitchFamily="18" charset="-78"/>
                          <a:cs typeface="Traditional Arabic" panose="02020603050405020304" pitchFamily="18" charset="-78"/>
                        </a:rPr>
                        <a:t>الحضور في الوقت المحدد للبرنامج لتحقيق أهداف البرنامج</a:t>
                      </a:r>
                      <a:r>
                        <a:rPr lang="ar-SA" sz="2400" dirty="0" smtClean="0"/>
                        <a:t>.</a:t>
                      </a:r>
                      <a:endParaRPr lang="ar-SA" sz="2400" dirty="0"/>
                    </a:p>
                  </a:txBody>
                  <a:tcPr/>
                </a:tc>
              </a:tr>
              <a:tr h="610133">
                <a:tc>
                  <a:txBody>
                    <a:bodyPr/>
                    <a:lstStyle/>
                    <a:p>
                      <a:pPr rtl="1"/>
                      <a:r>
                        <a:rPr lang="ar-SA" sz="2400" b="1" kern="1200" dirty="0" smtClean="0">
                          <a:solidFill>
                            <a:schemeClr val="dk1"/>
                          </a:solidFill>
                          <a:latin typeface="Traditional Arabic" panose="02020603050405020304" pitchFamily="18" charset="-78"/>
                          <a:ea typeface="+mn-ea"/>
                          <a:cs typeface="Traditional Arabic" panose="02020603050405020304" pitchFamily="18" charset="-78"/>
                        </a:rPr>
                        <a:t>	التفاعل مع ما يطرح من أفكار والمشاركة الفعالة. </a:t>
                      </a:r>
                      <a:endParaRPr lang="ar-SA" sz="2400" b="1" kern="1200" dirty="0">
                        <a:solidFill>
                          <a:schemeClr val="dk1"/>
                        </a:solidFill>
                        <a:latin typeface="Traditional Arabic" panose="02020603050405020304" pitchFamily="18" charset="-78"/>
                        <a:ea typeface="+mn-ea"/>
                        <a:cs typeface="Traditional Arabic" panose="02020603050405020304" pitchFamily="18" charset="-78"/>
                      </a:endParaRPr>
                    </a:p>
                  </a:txBody>
                  <a:tcPr/>
                </a:tc>
              </a:tr>
              <a:tr h="610133">
                <a:tc>
                  <a:txBody>
                    <a:bodyPr/>
                    <a:lstStyle/>
                    <a:p>
                      <a:pPr rtl="1"/>
                      <a:r>
                        <a:rPr lang="ar-SA" sz="2400" b="1" kern="1200" dirty="0" smtClean="0">
                          <a:solidFill>
                            <a:schemeClr val="dk1"/>
                          </a:solidFill>
                          <a:latin typeface="Traditional Arabic" panose="02020603050405020304" pitchFamily="18" charset="-78"/>
                          <a:ea typeface="+mn-ea"/>
                          <a:cs typeface="Traditional Arabic" panose="02020603050405020304" pitchFamily="18" charset="-78"/>
                        </a:rPr>
                        <a:t>	تقبل الدور الذي يسند إليك في مجموعتك التدريبية.</a:t>
                      </a:r>
                      <a:endParaRPr lang="ar-SA" sz="2400" b="1" kern="1200" dirty="0">
                        <a:solidFill>
                          <a:schemeClr val="dk1"/>
                        </a:solidFill>
                        <a:latin typeface="Traditional Arabic" panose="02020603050405020304" pitchFamily="18" charset="-78"/>
                        <a:ea typeface="+mn-ea"/>
                        <a:cs typeface="Traditional Arabic" panose="02020603050405020304" pitchFamily="18" charset="-78"/>
                      </a:endParaRPr>
                    </a:p>
                  </a:txBody>
                  <a:tcPr/>
                </a:tc>
              </a:tr>
              <a:tr h="610133">
                <a:tc>
                  <a:txBody>
                    <a:bodyPr/>
                    <a:lstStyle/>
                    <a:p>
                      <a:pPr rtl="1"/>
                      <a:r>
                        <a:rPr lang="ar-SA" sz="2400" b="1" kern="1200" dirty="0" smtClean="0">
                          <a:solidFill>
                            <a:schemeClr val="dk1"/>
                          </a:solidFill>
                          <a:latin typeface="Traditional Arabic" panose="02020603050405020304" pitchFamily="18" charset="-78"/>
                          <a:ea typeface="+mn-ea"/>
                          <a:cs typeface="Traditional Arabic" panose="02020603050405020304" pitchFamily="18" charset="-78"/>
                        </a:rPr>
                        <a:t>	حفز أفراد مجموعتك في المشاركة في النشاطات التدريبية.</a:t>
                      </a:r>
                      <a:endParaRPr lang="ar-SA" sz="2400" b="1" kern="1200" dirty="0">
                        <a:solidFill>
                          <a:schemeClr val="dk1"/>
                        </a:solidFill>
                        <a:latin typeface="Traditional Arabic" panose="02020603050405020304" pitchFamily="18" charset="-78"/>
                        <a:ea typeface="+mn-ea"/>
                        <a:cs typeface="Traditional Arabic" panose="02020603050405020304" pitchFamily="18" charset="-78"/>
                      </a:endParaRPr>
                    </a:p>
                  </a:txBody>
                  <a:tcPr/>
                </a:tc>
              </a:tr>
              <a:tr h="610133">
                <a:tc>
                  <a:txBody>
                    <a:bodyPr/>
                    <a:lstStyle/>
                    <a:p>
                      <a:pPr rtl="1"/>
                      <a:r>
                        <a:rPr lang="ar-SA" sz="2400" b="1" kern="1200" dirty="0" smtClean="0">
                          <a:solidFill>
                            <a:schemeClr val="dk1"/>
                          </a:solidFill>
                          <a:latin typeface="Traditional Arabic" panose="02020603050405020304" pitchFamily="18" charset="-78"/>
                          <a:ea typeface="+mn-ea"/>
                          <a:cs typeface="Traditional Arabic" panose="02020603050405020304" pitchFamily="18" charset="-78"/>
                        </a:rPr>
                        <a:t>	إظهار الجدية والتعاون خلال الجلسات.</a:t>
                      </a:r>
                      <a:endParaRPr lang="ar-SA" sz="2400" b="1" kern="1200" dirty="0">
                        <a:solidFill>
                          <a:schemeClr val="dk1"/>
                        </a:solidFill>
                        <a:latin typeface="Traditional Arabic" panose="02020603050405020304" pitchFamily="18" charset="-78"/>
                        <a:ea typeface="+mn-ea"/>
                        <a:cs typeface="Traditional Arabic" panose="02020603050405020304" pitchFamily="18" charset="-78"/>
                      </a:endParaRPr>
                    </a:p>
                  </a:txBody>
                  <a:tcPr/>
                </a:tc>
              </a:tr>
              <a:tr h="610133">
                <a:tc>
                  <a:txBody>
                    <a:bodyPr/>
                    <a:lstStyle/>
                    <a:p>
                      <a:pPr rtl="1"/>
                      <a:r>
                        <a:rPr lang="ar-SA" sz="2400" b="1" kern="1200" dirty="0" smtClean="0">
                          <a:solidFill>
                            <a:schemeClr val="dk1"/>
                          </a:solidFill>
                          <a:latin typeface="Traditional Arabic" panose="02020603050405020304" pitchFamily="18" charset="-78"/>
                          <a:ea typeface="+mn-ea"/>
                          <a:cs typeface="Traditional Arabic" panose="02020603050405020304" pitchFamily="18" charset="-78"/>
                        </a:rPr>
                        <a:t>	إحضار الحقيبة التدريبية خلال البرنامج التدريبي.</a:t>
                      </a:r>
                      <a:endParaRPr lang="ar-SA" sz="2400" b="1" kern="1200" dirty="0">
                        <a:solidFill>
                          <a:schemeClr val="dk1"/>
                        </a:solidFill>
                        <a:latin typeface="Traditional Arabic" panose="02020603050405020304" pitchFamily="18" charset="-78"/>
                        <a:ea typeface="+mn-ea"/>
                        <a:cs typeface="Traditional Arabic" panose="02020603050405020304" pitchFamily="18" charset="-78"/>
                      </a:endParaRPr>
                    </a:p>
                  </a:txBody>
                  <a:tcPr/>
                </a:tc>
              </a:tr>
              <a:tr h="610133">
                <a:tc>
                  <a:txBody>
                    <a:bodyPr/>
                    <a:lstStyle/>
                    <a:p>
                      <a:pPr rtl="1"/>
                      <a:r>
                        <a:rPr lang="ar-SA" sz="2400" b="1" kern="1200" dirty="0" smtClean="0">
                          <a:solidFill>
                            <a:schemeClr val="dk1"/>
                          </a:solidFill>
                          <a:latin typeface="Traditional Arabic" panose="02020603050405020304" pitchFamily="18" charset="-78"/>
                          <a:ea typeface="+mn-ea"/>
                          <a:cs typeface="Traditional Arabic" panose="02020603050405020304" pitchFamily="18" charset="-78"/>
                        </a:rPr>
                        <a:t>	التركيز على التدريب وتجنب المعوقات مثل الأحاديث الجانبية والجوال.</a:t>
                      </a:r>
                      <a:endParaRPr lang="ar-SA" sz="2400" b="1" kern="1200" dirty="0">
                        <a:solidFill>
                          <a:schemeClr val="dk1"/>
                        </a:solidFill>
                        <a:latin typeface="Traditional Arabic" panose="02020603050405020304" pitchFamily="18" charset="-78"/>
                        <a:ea typeface="+mn-ea"/>
                        <a:cs typeface="Traditional Arabic" panose="02020603050405020304" pitchFamily="18" charset="-78"/>
                      </a:endParaRPr>
                    </a:p>
                  </a:txBody>
                  <a:tcPr/>
                </a:tc>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95356"/>
            <a:ext cx="7523946" cy="71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3194" y="2330746"/>
            <a:ext cx="464574" cy="46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7344" y="4632225"/>
            <a:ext cx="92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F:\Orange\التعلم النشط\صور\6hn9z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1575" y="2924944"/>
            <a:ext cx="764150" cy="5038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Orange\التعلم النشط\صور\684c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4429" y="3428753"/>
            <a:ext cx="482104" cy="6208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ange\التعلم النشط\صور\47tdt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3928" y="5314209"/>
            <a:ext cx="1021978" cy="48573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Orange\التعلم النشط\صور\brgn2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4155" y="4100414"/>
            <a:ext cx="740762" cy="47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332663"/>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down)">
                                      <p:cBhvr>
                                        <p:cTn id="32" dur="5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barn(inVertical)">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31"/>
                                        </p:tgtEl>
                                        <p:attrNameLst>
                                          <p:attrName>style.visibility</p:attrName>
                                        </p:attrNameLst>
                                      </p:cBhvr>
                                      <p:to>
                                        <p:strVal val="visible"/>
                                      </p:to>
                                    </p:set>
                                    <p:anim calcmode="lin" valueType="num">
                                      <p:cBhvr additive="base">
                                        <p:cTn id="42" dur="500" fill="hold"/>
                                        <p:tgtEl>
                                          <p:spTgt spid="1031"/>
                                        </p:tgtEl>
                                        <p:attrNameLst>
                                          <p:attrName>ppt_x</p:attrName>
                                        </p:attrNameLst>
                                      </p:cBhvr>
                                      <p:tavLst>
                                        <p:tav tm="0">
                                          <p:val>
                                            <p:strVal val="#ppt_x"/>
                                          </p:val>
                                        </p:tav>
                                        <p:tav tm="100000">
                                          <p:val>
                                            <p:strVal val="#ppt_x"/>
                                          </p:val>
                                        </p:tav>
                                      </p:tavLst>
                                    </p:anim>
                                    <p:anim calcmode="lin" valueType="num">
                                      <p:cBhvr additive="base">
                                        <p:cTn id="43"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1027"/>
                                        </p:tgtEl>
                                        <p:attrNameLst>
                                          <p:attrName>style.visibility</p:attrName>
                                        </p:attrNameLst>
                                      </p:cBhvr>
                                      <p:to>
                                        <p:strVal val="visible"/>
                                      </p:to>
                                    </p:set>
                                    <p:animEffect transition="in" filter="wheel(1)">
                                      <p:cBhvr>
                                        <p:cTn id="48" dur="2000"/>
                                        <p:tgtEl>
                                          <p:spTgt spid="1027"/>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wheel(1)">
                                      <p:cBhvr>
                                        <p:cTn id="53"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2"/>
          <p:cNvSpPr txBox="1">
            <a:spLocks noChangeArrowheads="1"/>
          </p:cNvSpPr>
          <p:nvPr/>
        </p:nvSpPr>
        <p:spPr bwMode="auto">
          <a:xfrm flipH="1">
            <a:off x="4067944" y="899294"/>
            <a:ext cx="2077144" cy="1008112"/>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ar-SA" sz="3600" b="1" i="0" u="none" strike="noStrike" cap="none" normalizeH="0" baseline="0" smtClean="0">
                <a:ln>
                  <a:noFill/>
                </a:ln>
                <a:solidFill>
                  <a:srgbClr val="FFFFFF"/>
                </a:solidFill>
                <a:effectLst/>
                <a:latin typeface="Traditional Arabic" pitchFamily="18" charset="-78"/>
                <a:ea typeface="Arial" pitchFamily="34" charset="0"/>
                <a:cs typeface="Traditional Arabic" pitchFamily="18" charset="-78"/>
              </a:rPr>
              <a:t>تعارف</a:t>
            </a:r>
            <a:endParaRPr kumimoji="0" lang="ar-SA" altLang="ar-SA"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7" name="صورة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03350"/>
            <a:ext cx="1838970" cy="155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صورة 47" descr="D:\ارشاد نفسي\دليل الارشاد مشروع تطوير\صور الدليل\المقابلة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151" y="2146593"/>
            <a:ext cx="1519550" cy="113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مستطيل 4"/>
          <p:cNvSpPr/>
          <p:nvPr/>
        </p:nvSpPr>
        <p:spPr>
          <a:xfrm>
            <a:off x="928448" y="3717032"/>
            <a:ext cx="7096478" cy="2323713"/>
          </a:xfrm>
          <a:prstGeom prst="rect">
            <a:avLst/>
          </a:prstGeom>
        </p:spPr>
        <p:txBody>
          <a:bodyPr wrap="square">
            <a:spAutoFit/>
          </a:bodyPr>
          <a:lstStyle/>
          <a:p>
            <a:pPr>
              <a:spcAft>
                <a:spcPts val="220"/>
              </a:spcAft>
            </a:pPr>
            <a:r>
              <a:rPr lang="ar-SA" sz="2800" b="1" dirty="0" smtClean="0">
                <a:solidFill>
                  <a:srgbClr val="002060"/>
                </a:solidFill>
                <a:ea typeface="Calibri"/>
                <a:cs typeface="Traditional Arabic"/>
              </a:rPr>
              <a:t>س/اسمك؟</a:t>
            </a:r>
          </a:p>
          <a:p>
            <a:pPr>
              <a:spcAft>
                <a:spcPts val="220"/>
              </a:spcAft>
            </a:pPr>
            <a:r>
              <a:rPr lang="ar-SA" sz="2800" b="1" dirty="0" smtClean="0">
                <a:solidFill>
                  <a:srgbClr val="002060"/>
                </a:solidFill>
                <a:latin typeface="Times New Roman"/>
                <a:ea typeface="Calibri"/>
                <a:cs typeface="Traditional Arabic"/>
              </a:rPr>
              <a:t>س/عملك  </a:t>
            </a:r>
            <a:r>
              <a:rPr lang="ar-SA" sz="2800" b="1" dirty="0" err="1" smtClean="0">
                <a:solidFill>
                  <a:srgbClr val="002060"/>
                </a:solidFill>
                <a:latin typeface="Times New Roman"/>
                <a:ea typeface="Calibri"/>
                <a:cs typeface="Traditional Arabic"/>
              </a:rPr>
              <a:t>و</a:t>
            </a:r>
            <a:r>
              <a:rPr lang="ar-SA" sz="2800" b="1" dirty="0" smtClean="0">
                <a:solidFill>
                  <a:srgbClr val="002060"/>
                </a:solidFill>
                <a:latin typeface="Times New Roman"/>
                <a:ea typeface="Calibri"/>
                <a:cs typeface="Traditional Arabic"/>
              </a:rPr>
              <a:t> مؤهلك ؟</a:t>
            </a:r>
          </a:p>
          <a:p>
            <a:pPr>
              <a:spcAft>
                <a:spcPts val="220"/>
              </a:spcAft>
            </a:pPr>
            <a:r>
              <a:rPr lang="ar-SA" sz="2800" b="1" dirty="0" smtClean="0">
                <a:solidFill>
                  <a:srgbClr val="002060"/>
                </a:solidFill>
                <a:latin typeface="Times New Roman"/>
                <a:ea typeface="Calibri"/>
                <a:cs typeface="Traditional Arabic"/>
              </a:rPr>
              <a:t>س/ طموحك </a:t>
            </a:r>
            <a:r>
              <a:rPr lang="ar-SA" sz="2800" b="1" dirty="0" err="1" smtClean="0">
                <a:solidFill>
                  <a:srgbClr val="002060"/>
                </a:solidFill>
                <a:latin typeface="Times New Roman"/>
                <a:ea typeface="Calibri"/>
                <a:cs typeface="Traditional Arabic"/>
              </a:rPr>
              <a:t>او</a:t>
            </a:r>
            <a:r>
              <a:rPr lang="ar-SA" sz="2800" b="1" dirty="0" smtClean="0">
                <a:solidFill>
                  <a:srgbClr val="002060"/>
                </a:solidFill>
                <a:latin typeface="Times New Roman"/>
                <a:ea typeface="Calibri"/>
                <a:cs typeface="Traditional Arabic"/>
              </a:rPr>
              <a:t> شيء تريد تحقيقه؟</a:t>
            </a:r>
            <a:endParaRPr lang="en-US" sz="2800" b="1" dirty="0">
              <a:solidFill>
                <a:srgbClr val="002060"/>
              </a:solidFill>
              <a:latin typeface="Times New Roman"/>
              <a:ea typeface="Calibri"/>
            </a:endParaRPr>
          </a:p>
          <a:p>
            <a:pPr>
              <a:spcAft>
                <a:spcPts val="220"/>
              </a:spcAft>
            </a:pPr>
            <a:r>
              <a:rPr lang="ar-SA" sz="2800" b="1" dirty="0" smtClean="0">
                <a:solidFill>
                  <a:srgbClr val="002060"/>
                </a:solidFill>
                <a:ea typeface="Calibri"/>
                <a:cs typeface="Traditional Arabic"/>
              </a:rPr>
              <a:t>س/ أخبرنا عن حدث أو خبر سعيد ايجابي تلقيته في هذا اليوم أو هذا الاسبوع أو في هذا الشهر... ؟ </a:t>
            </a:r>
            <a:endParaRPr lang="en-US" sz="2800" b="1" dirty="0">
              <a:solidFill>
                <a:srgbClr val="002060"/>
              </a:solidFill>
              <a:effectLst/>
              <a:latin typeface="Times New Roman"/>
              <a:ea typeface="Calibri"/>
            </a:endParaRPr>
          </a:p>
        </p:txBody>
      </p:sp>
    </p:spTree>
    <p:extLst>
      <p:ext uri="{BB962C8B-B14F-4D97-AF65-F5344CB8AC3E}">
        <p14:creationId xmlns:p14="http://schemas.microsoft.com/office/powerpoint/2010/main" val="324281944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barn(inVertical)">
                                      <p:cBhvr>
                                        <p:cTn id="10" dur="500"/>
                                        <p:tgtEl>
                                          <p:spTgt spid="1027"/>
                                        </p:tgtEl>
                                      </p:cBhvr>
                                    </p:animEffect>
                                  </p:childTnLst>
                                </p:cTn>
                              </p:par>
                              <p:par>
                                <p:cTn id="11" presetID="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1"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635896" y="1337342"/>
            <a:ext cx="3168352" cy="1011538"/>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altLang="ar-SA" sz="4800" b="1" i="0" u="none" strike="noStrike" cap="none" normalizeH="0" baseline="0" dirty="0" smtClean="0">
                <a:ln>
                  <a:noFill/>
                </a:ln>
                <a:solidFill>
                  <a:srgbClr val="FFFFFF"/>
                </a:solidFill>
                <a:effectLst/>
                <a:latin typeface="Traditional Arabic" pitchFamily="18" charset="-78"/>
                <a:ea typeface="Arial" pitchFamily="34" charset="0"/>
                <a:cs typeface="Traditional Arabic" pitchFamily="18" charset="-78"/>
              </a:rPr>
              <a:t>اختبار قبلي</a:t>
            </a:r>
            <a:endParaRPr kumimoji="0" lang="ar-SA" altLang="ar-SA" sz="4800" b="0" i="0" u="none" strike="noStrike" cap="none" normalizeH="0" baseline="0" dirty="0" smtClean="0">
              <a:ln>
                <a:noFill/>
              </a:ln>
              <a:solidFill>
                <a:srgbClr val="FFFFFF"/>
              </a:solidFill>
              <a:effectLst/>
              <a:latin typeface="Traditional Arabic" pitchFamily="18" charset="-78"/>
              <a:ea typeface="Arial" pitchFamily="34" charset="0"/>
              <a:cs typeface="Traditional Arabic"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1" name="Picture 3" descr="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487" y="3212976"/>
            <a:ext cx="2592288" cy="196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4035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محتوى 5"/>
          <p:cNvSpPr>
            <a:spLocks noGrp="1"/>
          </p:cNvSpPr>
          <p:nvPr>
            <p:ph idx="1"/>
          </p:nvPr>
        </p:nvSpPr>
        <p:spPr/>
        <p:txBody>
          <a:bodyPr/>
          <a:lstStyle/>
          <a:p>
            <a:endParaRPr lang="ar-SA" dirty="0" smtClean="0"/>
          </a:p>
          <a:p>
            <a:endParaRPr lang="ar-SA" dirty="0"/>
          </a:p>
          <a:p>
            <a:r>
              <a:rPr lang="ar-SA" dirty="0" smtClean="0"/>
              <a:t>ماذا تتوقع أقدم لك في هذا البرنامج ؟</a:t>
            </a:r>
            <a:endParaRPr lang="ar-SA" dirty="0"/>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340768"/>
            <a:ext cx="2952327"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142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3295</TotalTime>
  <Words>1287</Words>
  <Application>Microsoft Office PowerPoint</Application>
  <PresentationFormat>عرض على الشاشة (3:4)‏</PresentationFormat>
  <Paragraphs>274</Paragraphs>
  <Slides>44</Slides>
  <Notes>1</Notes>
  <HiddenSlides>0</HiddenSlides>
  <MMClips>2</MMClips>
  <ScaleCrop>false</ScaleCrop>
  <HeadingPairs>
    <vt:vector size="6" baseType="variant">
      <vt:variant>
        <vt:lpstr>نسق</vt:lpstr>
      </vt:variant>
      <vt:variant>
        <vt:i4>1</vt:i4>
      </vt:variant>
      <vt:variant>
        <vt:lpstr>خوادم OLE مضمنة</vt:lpstr>
      </vt:variant>
      <vt:variant>
        <vt:i4>1</vt:i4>
      </vt:variant>
      <vt:variant>
        <vt:lpstr>عناوين الشرائح</vt:lpstr>
      </vt:variant>
      <vt:variant>
        <vt:i4>44</vt:i4>
      </vt:variant>
    </vt:vector>
  </HeadingPairs>
  <TitlesOfParts>
    <vt:vector size="46" baseType="lpstr">
      <vt:lpstr>نسق Office</vt:lpstr>
      <vt:lpstr>مستند</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الهدف العام : تطوير معارف ومهارات واتجاهات المرشدين الطلابيين للحدِّ من التنمر بين طلاب وطالبات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أدوار الطلاب في حالات التنمر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Fatma</dc:creator>
  <cp:lastModifiedBy>مدني بديوي</cp:lastModifiedBy>
  <cp:revision>156</cp:revision>
  <dcterms:created xsi:type="dcterms:W3CDTF">2015-04-19T06:27:51Z</dcterms:created>
  <dcterms:modified xsi:type="dcterms:W3CDTF">2015-12-06T08:22:55Z</dcterms:modified>
</cp:coreProperties>
</file>