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81" r:id="rId3"/>
    <p:sldId id="268" r:id="rId4"/>
    <p:sldId id="258" r:id="rId5"/>
    <p:sldId id="257" r:id="rId6"/>
    <p:sldId id="265" r:id="rId7"/>
    <p:sldId id="267" r:id="rId8"/>
    <p:sldId id="260" r:id="rId9"/>
    <p:sldId id="261" r:id="rId10"/>
    <p:sldId id="262" r:id="rId11"/>
    <p:sldId id="269" r:id="rId12"/>
    <p:sldId id="279" r:id="rId13"/>
    <p:sldId id="282" r:id="rId14"/>
    <p:sldId id="270" r:id="rId15"/>
    <p:sldId id="283" r:id="rId16"/>
    <p:sldId id="271" r:id="rId17"/>
    <p:sldId id="272" r:id="rId18"/>
    <p:sldId id="274" r:id="rId19"/>
    <p:sldId id="278" r:id="rId20"/>
    <p:sldId id="275" r:id="rId21"/>
    <p:sldId id="276" r:id="rId22"/>
    <p:sldId id="277" r:id="rId23"/>
    <p:sldId id="263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908"/>
    <a:srgbClr val="6B3B13"/>
    <a:srgbClr val="A99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84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5958-E2BA-4AD6-A2B6-F622656273AB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CA041-F048-487D-9843-6E4271D14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5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CA041-F048-487D-9843-6E4271D147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8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CA041-F048-487D-9843-6E4271D147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3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CA041-F048-487D-9843-6E4271D147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8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CA041-F048-487D-9843-6E4271D147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58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CA041-F048-487D-9843-6E4271D147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58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CA041-F048-487D-9843-6E4271D147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5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31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1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231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38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86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44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51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687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46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0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47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7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0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8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39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8B7D1E-0655-4E76-A138-D1868BDCD89D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F89AA9-ED59-43D8-9BA3-A0918F559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مراجعة المكتسبات السابقة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6" t="54144" r="27662" b="21177"/>
          <a:stretch/>
        </p:blipFill>
        <p:spPr bwMode="auto">
          <a:xfrm>
            <a:off x="1103380" y="1340768"/>
            <a:ext cx="6912768" cy="385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2748540" y="2443936"/>
            <a:ext cx="4410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/>
              <a:t>انتصار عثمان بن </a:t>
            </a:r>
            <a:r>
              <a:rPr lang="ar-SA" sz="2400" b="1" dirty="0" err="1" smtClean="0"/>
              <a:t>ارطغرل</a:t>
            </a:r>
            <a:r>
              <a:rPr lang="ar-SA" sz="2400" b="1" dirty="0" smtClean="0"/>
              <a:t> على البيزنطيين </a:t>
            </a:r>
          </a:p>
          <a:p>
            <a:pPr algn="ctr"/>
            <a:r>
              <a:rPr lang="ar-SA" sz="2400" b="1" dirty="0" smtClean="0"/>
              <a:t>انهيار الدولة </a:t>
            </a:r>
            <a:r>
              <a:rPr lang="ar-SA" sz="2400" b="1" dirty="0" err="1" smtClean="0"/>
              <a:t>السلجوقية</a:t>
            </a:r>
            <a:r>
              <a:rPr lang="ar-SA" sz="2400" b="1" dirty="0" smtClean="0"/>
              <a:t> </a:t>
            </a:r>
            <a:endParaRPr lang="en-US" sz="24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053060" y="3717032"/>
            <a:ext cx="171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/>
              <a:t>عثمان </a:t>
            </a:r>
            <a:r>
              <a:rPr lang="ar-SA" sz="2400" b="1" dirty="0" err="1" smtClean="0"/>
              <a:t>أرطغرل</a:t>
            </a:r>
            <a:r>
              <a:rPr lang="ar-SA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4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8">
            <a:extLst>
              <a:ext uri="{FF2B5EF4-FFF2-40B4-BE49-F238E27FC236}">
                <a16:creationId xmlns="" xmlns:a16="http://schemas.microsoft.com/office/drawing/2014/main" id="{E4926F89-C72A-42EE-836B-6138FDF59D99}"/>
              </a:ext>
            </a:extLst>
          </p:cNvPr>
          <p:cNvGrpSpPr/>
          <p:nvPr/>
        </p:nvGrpSpPr>
        <p:grpSpPr>
          <a:xfrm>
            <a:off x="-36512" y="-27384"/>
            <a:ext cx="9001000" cy="6867763"/>
            <a:chOff x="-13842" y="-5553"/>
            <a:chExt cx="12205842" cy="6867763"/>
          </a:xfrm>
        </p:grpSpPr>
        <p:grpSp>
          <p:nvGrpSpPr>
            <p:cNvPr id="5" name="Group 5">
              <a:extLst>
                <a:ext uri="{FF2B5EF4-FFF2-40B4-BE49-F238E27FC236}">
                  <a16:creationId xmlns="" xmlns:a16="http://schemas.microsoft.com/office/drawing/2014/main" id="{8A2A4A25-C1FC-4E29-9C2C-E47A37102523}"/>
                </a:ext>
              </a:extLst>
            </p:cNvPr>
            <p:cNvGrpSpPr/>
            <p:nvPr/>
          </p:nvGrpSpPr>
          <p:grpSpPr>
            <a:xfrm>
              <a:off x="1583871" y="0"/>
              <a:ext cx="9013372" cy="6858000"/>
              <a:chOff x="0" y="0"/>
              <a:chExt cx="12192000" cy="6858000"/>
            </a:xfrm>
          </p:grpSpPr>
          <p:pic>
            <p:nvPicPr>
              <p:cNvPr id="14" name="Picture 1">
                <a:extLst>
                  <a:ext uri="{FF2B5EF4-FFF2-40B4-BE49-F238E27FC236}">
                    <a16:creationId xmlns="" xmlns:a16="http://schemas.microsoft.com/office/drawing/2014/main" id="{BB32ED0F-6ADE-4553-8960-88F097E14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5" name="Rectangle 2">
                <a:extLst>
                  <a:ext uri="{FF2B5EF4-FFF2-40B4-BE49-F238E27FC236}">
                    <a16:creationId xmlns="" xmlns:a16="http://schemas.microsoft.com/office/drawing/2014/main" id="{3CE8C4AF-C3B4-4552-8BB9-EBCEDD5DA8DF}"/>
                  </a:ext>
                </a:extLst>
              </p:cNvPr>
              <p:cNvSpPr/>
              <p:nvPr/>
            </p:nvSpPr>
            <p:spPr>
              <a:xfrm>
                <a:off x="2524018" y="739510"/>
                <a:ext cx="6805191" cy="396766"/>
              </a:xfrm>
              <a:prstGeom prst="rect">
                <a:avLst/>
              </a:prstGeom>
              <a:solidFill>
                <a:srgbClr val="C296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" name="Picture 14">
              <a:extLst>
                <a:ext uri="{FF2B5EF4-FFF2-40B4-BE49-F238E27FC236}">
                  <a16:creationId xmlns="" xmlns:a16="http://schemas.microsoft.com/office/drawing/2014/main" id="{40E46227-5637-4DFC-A839-34C53C18FD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160"/>
            <a:stretch/>
          </p:blipFill>
          <p:spPr>
            <a:xfrm>
              <a:off x="1106611" y="3079"/>
              <a:ext cx="526412" cy="6858000"/>
            </a:xfrm>
            <a:prstGeom prst="rect">
              <a:avLst/>
            </a:prstGeom>
          </p:spPr>
        </p:pic>
        <p:pic>
          <p:nvPicPr>
            <p:cNvPr id="7" name="Picture 15">
              <a:extLst>
                <a:ext uri="{FF2B5EF4-FFF2-40B4-BE49-F238E27FC236}">
                  <a16:creationId xmlns="" xmlns:a16="http://schemas.microsoft.com/office/drawing/2014/main" id="{2F5FA61B-1C0E-491B-BBB1-153E61654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160"/>
            <a:stretch/>
          </p:blipFill>
          <p:spPr>
            <a:xfrm>
              <a:off x="589537" y="-5335"/>
              <a:ext cx="526412" cy="6858000"/>
            </a:xfrm>
            <a:prstGeom prst="rect">
              <a:avLst/>
            </a:prstGeom>
          </p:spPr>
        </p:pic>
        <p:pic>
          <p:nvPicPr>
            <p:cNvPr id="8" name="Picture 16">
              <a:extLst>
                <a:ext uri="{FF2B5EF4-FFF2-40B4-BE49-F238E27FC236}">
                  <a16:creationId xmlns="" xmlns:a16="http://schemas.microsoft.com/office/drawing/2014/main" id="{60220FC1-B1A6-408F-B3A6-656CEF672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160"/>
            <a:stretch/>
          </p:blipFill>
          <p:spPr>
            <a:xfrm>
              <a:off x="74640" y="-2539"/>
              <a:ext cx="526412" cy="6858000"/>
            </a:xfrm>
            <a:prstGeom prst="rect">
              <a:avLst/>
            </a:prstGeom>
          </p:spPr>
        </p:pic>
        <p:pic>
          <p:nvPicPr>
            <p:cNvPr id="9" name="Picture 17">
              <a:extLst>
                <a:ext uri="{FF2B5EF4-FFF2-40B4-BE49-F238E27FC236}">
                  <a16:creationId xmlns="" xmlns:a16="http://schemas.microsoft.com/office/drawing/2014/main" id="{8482E72F-E244-4231-911B-9CAB4CAFD4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6" r="94160"/>
            <a:stretch/>
          </p:blipFill>
          <p:spPr>
            <a:xfrm>
              <a:off x="-13842" y="-5553"/>
              <a:ext cx="122058" cy="6858000"/>
            </a:xfrm>
            <a:prstGeom prst="rect">
              <a:avLst/>
            </a:prstGeom>
          </p:spPr>
        </p:pic>
        <p:pic>
          <p:nvPicPr>
            <p:cNvPr id="10" name="Picture 19">
              <a:extLst>
                <a:ext uri="{FF2B5EF4-FFF2-40B4-BE49-F238E27FC236}">
                  <a16:creationId xmlns="" xmlns:a16="http://schemas.microsoft.com/office/drawing/2014/main" id="{27E494F5-92D7-495F-A475-E2413AE7D6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64" r="-1"/>
            <a:stretch/>
          </p:blipFill>
          <p:spPr>
            <a:xfrm>
              <a:off x="10568318" y="-2539"/>
              <a:ext cx="517072" cy="6858000"/>
            </a:xfrm>
            <a:prstGeom prst="rect">
              <a:avLst/>
            </a:prstGeom>
          </p:spPr>
        </p:pic>
        <p:pic>
          <p:nvPicPr>
            <p:cNvPr id="11" name="Picture 22">
              <a:extLst>
                <a:ext uri="{FF2B5EF4-FFF2-40B4-BE49-F238E27FC236}">
                  <a16:creationId xmlns="" xmlns:a16="http://schemas.microsoft.com/office/drawing/2014/main" id="{FA4213D6-0B08-440F-819E-1E9AC47ED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64" r="-1"/>
            <a:stretch/>
          </p:blipFill>
          <p:spPr>
            <a:xfrm>
              <a:off x="11082712" y="-5553"/>
              <a:ext cx="517072" cy="6858000"/>
            </a:xfrm>
            <a:prstGeom prst="rect">
              <a:avLst/>
            </a:prstGeom>
          </p:spPr>
        </p:pic>
        <p:pic>
          <p:nvPicPr>
            <p:cNvPr id="12" name="Picture 23">
              <a:extLst>
                <a:ext uri="{FF2B5EF4-FFF2-40B4-BE49-F238E27FC236}">
                  <a16:creationId xmlns="" xmlns:a16="http://schemas.microsoft.com/office/drawing/2014/main" id="{C1823D92-02F0-4309-92EE-FABC56AE7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64" r="-1"/>
            <a:stretch/>
          </p:blipFill>
          <p:spPr>
            <a:xfrm>
              <a:off x="11265909" y="3079"/>
              <a:ext cx="517072" cy="6858000"/>
            </a:xfrm>
            <a:prstGeom prst="rect">
              <a:avLst/>
            </a:prstGeom>
          </p:spPr>
        </p:pic>
        <p:pic>
          <p:nvPicPr>
            <p:cNvPr id="13" name="Picture 24">
              <a:extLst>
                <a:ext uri="{FF2B5EF4-FFF2-40B4-BE49-F238E27FC236}">
                  <a16:creationId xmlns="" xmlns:a16="http://schemas.microsoft.com/office/drawing/2014/main" id="{E1C5D2CB-1FEE-4491-8495-4A561024C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64" r="4780"/>
            <a:stretch/>
          </p:blipFill>
          <p:spPr>
            <a:xfrm>
              <a:off x="12105797" y="4210"/>
              <a:ext cx="86203" cy="6858000"/>
            </a:xfrm>
            <a:prstGeom prst="rect">
              <a:avLst/>
            </a:prstGeom>
          </p:spPr>
        </p:pic>
      </p:grpSp>
      <p:pic>
        <p:nvPicPr>
          <p:cNvPr id="16" name="Picture 23">
            <a:extLst>
              <a:ext uri="{FF2B5EF4-FFF2-40B4-BE49-F238E27FC236}">
                <a16:creationId xmlns="" xmlns:a16="http://schemas.microsoft.com/office/drawing/2014/main" id="{C1823D92-02F0-4309-92EE-FABC56AE77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4" r="-1"/>
          <a:stretch/>
        </p:blipFill>
        <p:spPr>
          <a:xfrm>
            <a:off x="8799206" y="-27384"/>
            <a:ext cx="381306" cy="6858000"/>
          </a:xfrm>
          <a:prstGeom prst="rect">
            <a:avLst/>
          </a:prstGeom>
        </p:spPr>
      </p:pic>
      <p:pic>
        <p:nvPicPr>
          <p:cNvPr id="17" name="Picture 23">
            <a:extLst>
              <a:ext uri="{FF2B5EF4-FFF2-40B4-BE49-F238E27FC236}">
                <a16:creationId xmlns="" xmlns:a16="http://schemas.microsoft.com/office/drawing/2014/main" id="{C1823D92-02F0-4309-92EE-FABC56AE77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4" r="-1"/>
          <a:stretch/>
        </p:blipFill>
        <p:spPr>
          <a:xfrm>
            <a:off x="8532440" y="-27384"/>
            <a:ext cx="381306" cy="6858000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2286000" y="21978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dirty="0" smtClean="0">
                <a:solidFill>
                  <a:srgbClr val="2E1908"/>
                </a:solidFill>
                <a:cs typeface="PT Bold Broken" panose="02010400000000000000" pitchFamily="2" charset="-78"/>
              </a:rPr>
              <a:t>على ورقة أبرز السلاطين العثمانيين ضعي السلطان العثماني المناسب أمام اعماله مستعينة بكتاب الطالبة ..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3283069" y="692696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000" u="sng" dirty="0" smtClean="0">
                <a:solidFill>
                  <a:srgbClr val="2E1908"/>
                </a:solidFill>
                <a:latin typeface="Arabic Typesetting" panose="03020402040406030203" pitchFamily="66" charset="-78"/>
                <a:cs typeface="PT Bold Broken" panose="02010400000000000000" pitchFamily="2" charset="-78"/>
              </a:rPr>
              <a:t>استراتيجية مطلوب تاريخياً</a:t>
            </a:r>
            <a:endParaRPr lang="en-US" sz="2000" u="sng" dirty="0">
              <a:solidFill>
                <a:srgbClr val="2E1908"/>
              </a:solidFill>
              <a:latin typeface="Arabic Typesetting" panose="03020402040406030203" pitchFamily="66" charset="-78"/>
              <a:cs typeface="PT Bold Broken" panose="02010400000000000000" pitchFamily="2" charset="-78"/>
            </a:endParaRPr>
          </a:p>
        </p:txBody>
      </p:sp>
      <p:pic>
        <p:nvPicPr>
          <p:cNvPr id="1026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69160"/>
            <a:ext cx="1083187" cy="115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20"/>
          <p:cNvSpPr txBox="1"/>
          <p:nvPr/>
        </p:nvSpPr>
        <p:spPr>
          <a:xfrm>
            <a:off x="3859133" y="5183464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000" u="sng" dirty="0" smtClean="0">
                <a:solidFill>
                  <a:srgbClr val="2E1908"/>
                </a:solidFill>
                <a:latin typeface="Arabic Typesetting" panose="03020402040406030203" pitchFamily="66" charset="-78"/>
                <a:cs typeface="PT Bold Broken" panose="02010400000000000000" pitchFamily="2" charset="-78"/>
              </a:rPr>
              <a:t>زمن النشاط دقيقتين</a:t>
            </a:r>
            <a:endParaRPr lang="en-US" sz="2000" u="sng" dirty="0">
              <a:solidFill>
                <a:srgbClr val="2E1908"/>
              </a:solidFill>
              <a:latin typeface="Arabic Typesetting" panose="03020402040406030203" pitchFamily="66" charset="-78"/>
              <a:cs typeface="PT Bold Broken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27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>
            <a:extLst>
              <a:ext uri="{FF2B5EF4-FFF2-40B4-BE49-F238E27FC236}">
                <a16:creationId xmlns="" xmlns:a16="http://schemas.microsoft.com/office/drawing/2014/main" id="{78D6DA7F-A409-4A13-99AD-6FDC4FED4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  <a:prstGeom prst="rect">
            <a:avLst/>
          </a:prstGeom>
        </p:spPr>
      </p:pic>
      <p:sp>
        <p:nvSpPr>
          <p:cNvPr id="5" name="Rectangle 24">
            <a:extLst>
              <a:ext uri="{FF2B5EF4-FFF2-40B4-BE49-F238E27FC236}">
                <a16:creationId xmlns="" xmlns:a16="http://schemas.microsoft.com/office/drawing/2014/main" id="{FC184501-E957-4E32-8F84-78F22948869B}"/>
              </a:ext>
            </a:extLst>
          </p:cNvPr>
          <p:cNvSpPr/>
          <p:nvPr/>
        </p:nvSpPr>
        <p:spPr>
          <a:xfrm>
            <a:off x="1924879" y="707060"/>
            <a:ext cx="5089096" cy="396766"/>
          </a:xfrm>
          <a:prstGeom prst="rect">
            <a:avLst/>
          </a:prstGeom>
          <a:solidFill>
            <a:srgbClr val="C29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TextBox 25">
            <a:extLst>
              <a:ext uri="{FF2B5EF4-FFF2-40B4-BE49-F238E27FC236}">
                <a16:creationId xmlns="" xmlns:a16="http://schemas.microsoft.com/office/drawing/2014/main" id="{3815B1A6-92CA-4773-BA42-0A4AF9A6D5CC}"/>
              </a:ext>
            </a:extLst>
          </p:cNvPr>
          <p:cNvSpPr txBox="1"/>
          <p:nvPr/>
        </p:nvSpPr>
        <p:spPr>
          <a:xfrm>
            <a:off x="3274795" y="666833"/>
            <a:ext cx="211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>
                <a:cs typeface="Simple Bold Jut Out" panose="02010401010101010101" pitchFamily="2" charset="-78"/>
              </a:rPr>
              <a:t>مــــطــلــوب</a:t>
            </a:r>
            <a:endParaRPr lang="en-US" sz="1600" dirty="0">
              <a:cs typeface="Simple Bold Jut Out" panose="02010401010101010101" pitchFamily="2" charset="-78"/>
            </a:endParaRPr>
          </a:p>
        </p:txBody>
      </p:sp>
      <p:sp>
        <p:nvSpPr>
          <p:cNvPr id="7" name="TextBox 26">
            <a:extLst>
              <a:ext uri="{FF2B5EF4-FFF2-40B4-BE49-F238E27FC236}">
                <a16:creationId xmlns="" xmlns:a16="http://schemas.microsoft.com/office/drawing/2014/main" id="{250251D6-4CE9-4003-A110-639D6478F8A3}"/>
              </a:ext>
            </a:extLst>
          </p:cNvPr>
          <p:cNvSpPr txBox="1"/>
          <p:nvPr/>
        </p:nvSpPr>
        <p:spPr>
          <a:xfrm>
            <a:off x="3132426" y="3742354"/>
            <a:ext cx="2989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b="1" dirty="0">
                <a:cs typeface="Simple Bold Jut Out" panose="02010401010101010101" pitchFamily="2" charset="-78"/>
              </a:rPr>
              <a:t>نبذة عنه</a:t>
            </a:r>
            <a:r>
              <a:rPr lang="ar-SA" sz="1600" b="1" dirty="0" smtClean="0">
                <a:cs typeface="Simple Bold Jut Out" panose="02010401010101010101" pitchFamily="2" charset="-78"/>
              </a:rPr>
              <a:t>:</a:t>
            </a:r>
          </a:p>
          <a:p>
            <a:pPr algn="r" rtl="1"/>
            <a:r>
              <a:rPr lang="ar-SA" sz="1600" b="1" dirty="0" smtClean="0">
                <a:cs typeface="Simple Bold Jut Out" panose="02010401010101010101" pitchFamily="2" charset="-78"/>
              </a:rPr>
              <a:t>1- يعتبر المؤسس الأول للدولة العثمانية </a:t>
            </a:r>
          </a:p>
          <a:p>
            <a:pPr algn="r" rtl="1"/>
            <a:r>
              <a:rPr lang="ar-SA" sz="1600" b="1" dirty="0" smtClean="0">
                <a:cs typeface="Simple Bold Jut Out" panose="02010401010101010101" pitchFamily="2" charset="-78"/>
              </a:rPr>
              <a:t>2- إليه تنسب الدولة العثمانية</a:t>
            </a:r>
            <a:endParaRPr lang="en-US" sz="1600" b="1" dirty="0">
              <a:cs typeface="Simple Bold Jut Out" panose="02010401010101010101" pitchFamily="2" charset="-78"/>
            </a:endParaRPr>
          </a:p>
        </p:txBody>
      </p:sp>
      <p:sp>
        <p:nvSpPr>
          <p:cNvPr id="10" name="TextBox 29">
            <a:extLst>
              <a:ext uri="{FF2B5EF4-FFF2-40B4-BE49-F238E27FC236}">
                <a16:creationId xmlns="" xmlns:a16="http://schemas.microsoft.com/office/drawing/2014/main" id="{17EEE4BA-2E19-4EA3-BA0E-D598B43BDB14}"/>
              </a:ext>
            </a:extLst>
          </p:cNvPr>
          <p:cNvSpPr txBox="1"/>
          <p:nvPr/>
        </p:nvSpPr>
        <p:spPr>
          <a:xfrm>
            <a:off x="349181" y="5877272"/>
            <a:ext cx="3070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600" b="1" dirty="0" smtClean="0"/>
              <a:t>درجة مشاركة</a:t>
            </a:r>
            <a:r>
              <a:rPr lang="ar-SA" sz="2000" b="1" dirty="0" smtClean="0">
                <a:cs typeface="Simple Bold Jut Out" panose="02010401010101010101" pitchFamily="2" charset="-78"/>
              </a:rPr>
              <a:t>$</a:t>
            </a:r>
            <a:endParaRPr lang="en-US" sz="2000" b="1" dirty="0">
              <a:cs typeface="Simple Bold Jut Out" panose="02010401010101010101" pitchFamily="2" charset="-78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="" xmlns:a16="http://schemas.microsoft.com/office/drawing/2014/main" id="{02B0D8A1-F2AD-4DD6-90C4-323BE53AF81E}"/>
              </a:ext>
            </a:extLst>
          </p:cNvPr>
          <p:cNvSpPr/>
          <p:nvPr/>
        </p:nvSpPr>
        <p:spPr>
          <a:xfrm>
            <a:off x="3274795" y="1764378"/>
            <a:ext cx="2759274" cy="1736630"/>
          </a:xfrm>
          <a:prstGeom prst="rect">
            <a:avLst/>
          </a:prstGeom>
          <a:noFill/>
          <a:ln w="44450" cap="rnd" cmpd="thickThin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67" y="1745663"/>
            <a:ext cx="2789185" cy="1705988"/>
          </a:xfrm>
          <a:prstGeom prst="rect">
            <a:avLst/>
          </a:prstGeom>
        </p:spPr>
      </p:pic>
      <p:cxnSp>
        <p:nvCxnSpPr>
          <p:cNvPr id="40" name="Straight Connector 31">
            <a:extLst>
              <a:ext uri="{FF2B5EF4-FFF2-40B4-BE49-F238E27FC236}">
                <a16:creationId xmlns="" xmlns:a16="http://schemas.microsoft.com/office/drawing/2014/main" id="{949740D0-E4FD-410A-828C-86FB0CEA36DB}"/>
              </a:ext>
            </a:extLst>
          </p:cNvPr>
          <p:cNvCxnSpPr>
            <a:cxnSpLocks/>
          </p:cNvCxnSpPr>
          <p:nvPr/>
        </p:nvCxnSpPr>
        <p:spPr>
          <a:xfrm>
            <a:off x="4654432" y="5661248"/>
            <a:ext cx="3372235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32">
            <a:extLst>
              <a:ext uri="{FF2B5EF4-FFF2-40B4-BE49-F238E27FC236}">
                <a16:creationId xmlns="" xmlns:a16="http://schemas.microsoft.com/office/drawing/2014/main" id="{45C705D7-A2BA-4A92-939E-9E0F196A330C}"/>
              </a:ext>
            </a:extLst>
          </p:cNvPr>
          <p:cNvSpPr txBox="1"/>
          <p:nvPr/>
        </p:nvSpPr>
        <p:spPr>
          <a:xfrm>
            <a:off x="3941622" y="4810164"/>
            <a:ext cx="245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cs typeface="Simple Bold Jut Out" panose="02010401010101010101" pitchFamily="2" charset="-78"/>
              </a:rPr>
              <a:t>الجواب</a:t>
            </a:r>
            <a:endParaRPr lang="en-US" sz="3200" b="1" dirty="0">
              <a:cs typeface="Simple Bold Jut Out" panose="02010401010101010101" pitchFamily="2" charset="-78"/>
            </a:endParaRPr>
          </a:p>
        </p:txBody>
      </p:sp>
      <p:sp>
        <p:nvSpPr>
          <p:cNvPr id="42" name="Rectangle 33">
            <a:extLst>
              <a:ext uri="{FF2B5EF4-FFF2-40B4-BE49-F238E27FC236}">
                <a16:creationId xmlns="" xmlns:a16="http://schemas.microsoft.com/office/drawing/2014/main" id="{F33F45B4-7842-4E76-AA04-7FFAEC8F176D}"/>
              </a:ext>
            </a:extLst>
          </p:cNvPr>
          <p:cNvSpPr/>
          <p:nvPr/>
        </p:nvSpPr>
        <p:spPr>
          <a:xfrm>
            <a:off x="6868023" y="5738239"/>
            <a:ext cx="1123935" cy="68547"/>
          </a:xfrm>
          <a:prstGeom prst="rect">
            <a:avLst/>
          </a:prstGeom>
          <a:solidFill>
            <a:schemeClr val="tx1"/>
          </a:solidFill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3" name="Rectangle 28">
            <a:extLst>
              <a:ext uri="{FF2B5EF4-FFF2-40B4-BE49-F238E27FC236}">
                <a16:creationId xmlns="" xmlns:a16="http://schemas.microsoft.com/office/drawing/2014/main" id="{F7BFAB19-1ABB-4A3E-8DCD-CAC04E658EFF}"/>
              </a:ext>
            </a:extLst>
          </p:cNvPr>
          <p:cNvSpPr/>
          <p:nvPr/>
        </p:nvSpPr>
        <p:spPr>
          <a:xfrm>
            <a:off x="6765507" y="5825656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  <a:cs typeface="Simple Bold Jut Out" panose="02010401010101010101" pitchFamily="2" charset="-78"/>
              </a:rPr>
              <a:t>مكافأة بقيمة </a:t>
            </a:r>
            <a:endParaRPr lang="en-US" sz="1050" dirty="0"/>
          </a:p>
        </p:txBody>
      </p:sp>
      <p:cxnSp>
        <p:nvCxnSpPr>
          <p:cNvPr id="45" name="Straight Connector 31">
            <a:extLst>
              <a:ext uri="{FF2B5EF4-FFF2-40B4-BE49-F238E27FC236}">
                <a16:creationId xmlns="" xmlns:a16="http://schemas.microsoft.com/office/drawing/2014/main" id="{949740D0-E4FD-410A-828C-86FB0CEA36DB}"/>
              </a:ext>
            </a:extLst>
          </p:cNvPr>
          <p:cNvCxnSpPr>
            <a:cxnSpLocks/>
          </p:cNvCxnSpPr>
          <p:nvPr/>
        </p:nvCxnSpPr>
        <p:spPr>
          <a:xfrm>
            <a:off x="1168790" y="5659805"/>
            <a:ext cx="3372235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3">
            <a:extLst>
              <a:ext uri="{FF2B5EF4-FFF2-40B4-BE49-F238E27FC236}">
                <a16:creationId xmlns="" xmlns:a16="http://schemas.microsoft.com/office/drawing/2014/main" id="{F33F45B4-7842-4E76-AA04-7FFAEC8F176D}"/>
              </a:ext>
            </a:extLst>
          </p:cNvPr>
          <p:cNvSpPr/>
          <p:nvPr/>
        </p:nvSpPr>
        <p:spPr>
          <a:xfrm>
            <a:off x="1362911" y="5844752"/>
            <a:ext cx="1123935" cy="68547"/>
          </a:xfrm>
          <a:prstGeom prst="rect">
            <a:avLst/>
          </a:prstGeom>
          <a:solidFill>
            <a:schemeClr val="tx1"/>
          </a:solidFill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17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7">
            <a:extLst>
              <a:ext uri="{FF2B5EF4-FFF2-40B4-BE49-F238E27FC236}">
                <a16:creationId xmlns="" xmlns:a16="http://schemas.microsoft.com/office/drawing/2014/main" id="{B1C5FD46-34F0-45F2-A7E0-8F75843D3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27384"/>
            <a:ext cx="9289032" cy="6858000"/>
          </a:xfrm>
          <a:prstGeom prst="rect">
            <a:avLst/>
          </a:prstGeom>
        </p:spPr>
      </p:pic>
      <p:sp>
        <p:nvSpPr>
          <p:cNvPr id="5" name="Rectangle 48">
            <a:extLst>
              <a:ext uri="{FF2B5EF4-FFF2-40B4-BE49-F238E27FC236}">
                <a16:creationId xmlns="" xmlns:a16="http://schemas.microsoft.com/office/drawing/2014/main" id="{9134E0C3-B676-4BAB-A29C-6938A5544836}"/>
              </a:ext>
            </a:extLst>
          </p:cNvPr>
          <p:cNvSpPr/>
          <p:nvPr/>
        </p:nvSpPr>
        <p:spPr>
          <a:xfrm>
            <a:off x="1798553" y="764704"/>
            <a:ext cx="5365735" cy="396766"/>
          </a:xfrm>
          <a:prstGeom prst="rect">
            <a:avLst/>
          </a:prstGeom>
          <a:solidFill>
            <a:srgbClr val="C29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TextBox 49">
            <a:extLst>
              <a:ext uri="{FF2B5EF4-FFF2-40B4-BE49-F238E27FC236}">
                <a16:creationId xmlns="" xmlns:a16="http://schemas.microsoft.com/office/drawing/2014/main" id="{41AB257F-69E2-49AB-8CC2-22A558E72910}"/>
              </a:ext>
            </a:extLst>
          </p:cNvPr>
          <p:cNvSpPr txBox="1"/>
          <p:nvPr/>
        </p:nvSpPr>
        <p:spPr>
          <a:xfrm>
            <a:off x="2202753" y="688926"/>
            <a:ext cx="425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>
                <a:cs typeface="Simple Bold Jut Out" panose="02010401010101010101" pitchFamily="2" charset="-78"/>
              </a:rPr>
              <a:t>مــــطــلــوب</a:t>
            </a:r>
            <a:endParaRPr lang="en-US" sz="1600" dirty="0">
              <a:cs typeface="Simple Bold Jut Out" panose="02010401010101010101" pitchFamily="2" charset="-78"/>
            </a:endParaRPr>
          </a:p>
        </p:txBody>
      </p:sp>
      <p:sp>
        <p:nvSpPr>
          <p:cNvPr id="7" name="TextBox 50">
            <a:extLst>
              <a:ext uri="{FF2B5EF4-FFF2-40B4-BE49-F238E27FC236}">
                <a16:creationId xmlns="" xmlns:a16="http://schemas.microsoft.com/office/drawing/2014/main" id="{66DB4711-80EF-4611-93FA-3527478CDEBB}"/>
              </a:ext>
            </a:extLst>
          </p:cNvPr>
          <p:cNvSpPr txBox="1"/>
          <p:nvPr/>
        </p:nvSpPr>
        <p:spPr>
          <a:xfrm>
            <a:off x="1742986" y="3456384"/>
            <a:ext cx="5409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400" b="1" dirty="0">
                <a:cs typeface="Simple Bold Jut Out" panose="02010401010101010101" pitchFamily="2" charset="-78"/>
              </a:rPr>
              <a:t>نبذة عنه</a:t>
            </a:r>
            <a:r>
              <a:rPr lang="ar-SA" sz="1400" b="1" dirty="0" smtClean="0">
                <a:cs typeface="Simple Bold Jut Out" panose="02010401010101010101" pitchFamily="2" charset="-78"/>
              </a:rPr>
              <a:t>:</a:t>
            </a:r>
          </a:p>
          <a:p>
            <a:pPr algn="r" rtl="1"/>
            <a:r>
              <a:rPr lang="ar-SA" sz="1400" b="1" dirty="0" smtClean="0">
                <a:cs typeface="Simple Bold Jut Out" panose="02010401010101010101" pitchFamily="2" charset="-78"/>
              </a:rPr>
              <a:t>1- مد نفوذ الدولة في أسيا الصغرى و أوروبا .</a:t>
            </a:r>
          </a:p>
          <a:p>
            <a:pPr algn="r" rtl="1"/>
            <a:r>
              <a:rPr lang="ar-SA" sz="1400" b="1" dirty="0" smtClean="0">
                <a:cs typeface="Simple Bold Jut Out" panose="02010401010101010101" pitchFamily="2" charset="-78"/>
              </a:rPr>
              <a:t>2- أسس فرقة الانكشارية العسكرية</a:t>
            </a:r>
          </a:p>
          <a:p>
            <a:pPr algn="r" rtl="1"/>
            <a:r>
              <a:rPr lang="ar-SA" sz="1400" b="1" dirty="0" smtClean="0">
                <a:cs typeface="Simple Bold Jut Out" panose="02010401010101010101" pitchFamily="2" charset="-78"/>
              </a:rPr>
              <a:t>3- اعتنى بالجوانب الحضارية </a:t>
            </a:r>
            <a:endParaRPr lang="en-US" sz="1400" b="1" dirty="0">
              <a:cs typeface="Simple Bold Jut Out" panose="02010401010101010101" pitchFamily="2" charset="-78"/>
            </a:endParaRPr>
          </a:p>
        </p:txBody>
      </p:sp>
      <p:sp>
        <p:nvSpPr>
          <p:cNvPr id="8" name="Rectangle 52">
            <a:extLst>
              <a:ext uri="{FF2B5EF4-FFF2-40B4-BE49-F238E27FC236}">
                <a16:creationId xmlns="" xmlns:a16="http://schemas.microsoft.com/office/drawing/2014/main" id="{49B30E69-DEF8-4951-8B89-662F0E9CE1D6}"/>
              </a:ext>
            </a:extLst>
          </p:cNvPr>
          <p:cNvSpPr/>
          <p:nvPr/>
        </p:nvSpPr>
        <p:spPr>
          <a:xfrm>
            <a:off x="5730452" y="5782882"/>
            <a:ext cx="2377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1400" b="1" dirty="0">
                <a:solidFill>
                  <a:prstClr val="black"/>
                </a:solidFill>
                <a:cs typeface="Simple Bold Jut Out" panose="02010401010101010101" pitchFamily="2" charset="-78"/>
              </a:rPr>
              <a:t>مكافأة بقيمة </a:t>
            </a:r>
            <a:endParaRPr lang="en-US" sz="900" dirty="0"/>
          </a:p>
        </p:txBody>
      </p:sp>
      <p:sp>
        <p:nvSpPr>
          <p:cNvPr id="9" name="TextBox 53">
            <a:extLst>
              <a:ext uri="{FF2B5EF4-FFF2-40B4-BE49-F238E27FC236}">
                <a16:creationId xmlns="" xmlns:a16="http://schemas.microsoft.com/office/drawing/2014/main" id="{7D242736-1F6F-491B-8682-35C51ADEC13E}"/>
              </a:ext>
            </a:extLst>
          </p:cNvPr>
          <p:cNvSpPr txBox="1"/>
          <p:nvPr/>
        </p:nvSpPr>
        <p:spPr>
          <a:xfrm>
            <a:off x="-702778" y="5857527"/>
            <a:ext cx="6170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400" b="1" dirty="0" smtClean="0"/>
              <a:t>درجة مشاركة0</a:t>
            </a:r>
            <a:r>
              <a:rPr lang="ar-SA" sz="1400" b="1" dirty="0"/>
              <a:t>$</a:t>
            </a:r>
            <a:endParaRPr lang="en-US" sz="1400" b="1" dirty="0"/>
          </a:p>
        </p:txBody>
      </p:sp>
      <p:cxnSp>
        <p:nvCxnSpPr>
          <p:cNvPr id="10" name="Straight Connector 55">
            <a:extLst>
              <a:ext uri="{FF2B5EF4-FFF2-40B4-BE49-F238E27FC236}">
                <a16:creationId xmlns="" xmlns:a16="http://schemas.microsoft.com/office/drawing/2014/main" id="{C8D02377-1324-4DE4-934D-BE39B98DE4D5}"/>
              </a:ext>
            </a:extLst>
          </p:cNvPr>
          <p:cNvCxnSpPr>
            <a:cxnSpLocks/>
          </p:cNvCxnSpPr>
          <p:nvPr/>
        </p:nvCxnSpPr>
        <p:spPr>
          <a:xfrm>
            <a:off x="1547664" y="5691141"/>
            <a:ext cx="6776286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6">
            <a:extLst>
              <a:ext uri="{FF2B5EF4-FFF2-40B4-BE49-F238E27FC236}">
                <a16:creationId xmlns="" xmlns:a16="http://schemas.microsoft.com/office/drawing/2014/main" id="{CA457321-1FF8-4ED8-B8B1-3B355FA38F22}"/>
              </a:ext>
            </a:extLst>
          </p:cNvPr>
          <p:cNvSpPr txBox="1"/>
          <p:nvPr/>
        </p:nvSpPr>
        <p:spPr>
          <a:xfrm>
            <a:off x="1976326" y="4802493"/>
            <a:ext cx="494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cs typeface="Simple Bold Jut Out" panose="02010401010101010101" pitchFamily="2" charset="-78"/>
              </a:rPr>
              <a:t>الجواب</a:t>
            </a:r>
            <a:endParaRPr lang="en-US" sz="3200" b="1" dirty="0">
              <a:cs typeface="Simple Bold Jut Out" panose="02010401010101010101" pitchFamily="2" charset="-78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11" y="1340768"/>
            <a:ext cx="3362217" cy="17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5">
            <a:extLst>
              <a:ext uri="{FF2B5EF4-FFF2-40B4-BE49-F238E27FC236}">
                <a16:creationId xmlns="" xmlns:a16="http://schemas.microsoft.com/office/drawing/2014/main" id="{4532870A-33C1-458B-822E-1D2EA1604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3" y="0"/>
            <a:ext cx="9151893" cy="6858000"/>
          </a:xfrm>
          <a:prstGeom prst="rect">
            <a:avLst/>
          </a:prstGeom>
        </p:spPr>
      </p:pic>
      <p:sp>
        <p:nvSpPr>
          <p:cNvPr id="18" name="TextBox 38">
            <a:extLst>
              <a:ext uri="{FF2B5EF4-FFF2-40B4-BE49-F238E27FC236}">
                <a16:creationId xmlns="" xmlns:a16="http://schemas.microsoft.com/office/drawing/2014/main" id="{E89CBA8B-6009-45AE-9FC4-866962882792}"/>
              </a:ext>
            </a:extLst>
          </p:cNvPr>
          <p:cNvSpPr txBox="1"/>
          <p:nvPr/>
        </p:nvSpPr>
        <p:spPr>
          <a:xfrm>
            <a:off x="1979712" y="3376163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cs typeface="Simple Bold Jut Out" panose="02010401010101010101" pitchFamily="2" charset="-78"/>
              </a:rPr>
              <a:t>نبذة عنه</a:t>
            </a:r>
            <a:r>
              <a:rPr lang="ar-SA" b="1" dirty="0" smtClean="0">
                <a:cs typeface="Simple Bold Jut Out" panose="02010401010101010101" pitchFamily="2" charset="-78"/>
              </a:rPr>
              <a:t>:</a:t>
            </a:r>
          </a:p>
          <a:p>
            <a:pPr algn="r" rtl="1"/>
            <a:r>
              <a:rPr lang="ar-SA" b="1" dirty="0" smtClean="0">
                <a:cs typeface="Simple Bold Jut Out" panose="02010401010101010101" pitchFamily="2" charset="-78"/>
              </a:rPr>
              <a:t>1- المؤسس الحقيقي للدولة العثمانية </a:t>
            </a:r>
          </a:p>
          <a:p>
            <a:pPr algn="r" rtl="1"/>
            <a:r>
              <a:rPr lang="ar-SA" b="1" dirty="0" smtClean="0">
                <a:cs typeface="Simple Bold Jut Out" panose="02010401010101010101" pitchFamily="2" charset="-78"/>
              </a:rPr>
              <a:t>2- فتح القسطنطينية و اتخذها عاصمه و حول كنيستها إلى مسجد. </a:t>
            </a:r>
          </a:p>
          <a:p>
            <a:pPr algn="r" rtl="1"/>
            <a:r>
              <a:rPr lang="ar-SA" b="1" dirty="0" smtClean="0">
                <a:cs typeface="Simple Bold Jut Out" panose="02010401010101010101" pitchFamily="2" charset="-78"/>
              </a:rPr>
              <a:t>4- نشر الإسلام في المناطق المفتوحة </a:t>
            </a:r>
          </a:p>
        </p:txBody>
      </p:sp>
      <p:sp>
        <p:nvSpPr>
          <p:cNvPr id="19" name="Rectangle 39">
            <a:extLst>
              <a:ext uri="{FF2B5EF4-FFF2-40B4-BE49-F238E27FC236}">
                <a16:creationId xmlns="" xmlns:a16="http://schemas.microsoft.com/office/drawing/2014/main" id="{DF2A9E01-A7DE-4793-94E1-7B9537B3086F}"/>
              </a:ext>
            </a:extLst>
          </p:cNvPr>
          <p:cNvSpPr/>
          <p:nvPr/>
        </p:nvSpPr>
        <p:spPr>
          <a:xfrm>
            <a:off x="1425537" y="5745713"/>
            <a:ext cx="895771" cy="60799"/>
          </a:xfrm>
          <a:prstGeom prst="rect">
            <a:avLst/>
          </a:prstGeom>
          <a:solidFill>
            <a:schemeClr val="tx1"/>
          </a:solidFill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0" name="Rectangle 40">
            <a:extLst>
              <a:ext uri="{FF2B5EF4-FFF2-40B4-BE49-F238E27FC236}">
                <a16:creationId xmlns="" xmlns:a16="http://schemas.microsoft.com/office/drawing/2014/main" id="{54B7199E-7AD5-4340-87A8-D7C0C17CA605}"/>
              </a:ext>
            </a:extLst>
          </p:cNvPr>
          <p:cNvSpPr/>
          <p:nvPr/>
        </p:nvSpPr>
        <p:spPr>
          <a:xfrm>
            <a:off x="6948264" y="5826750"/>
            <a:ext cx="1183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b="1" dirty="0">
                <a:solidFill>
                  <a:prstClr val="black"/>
                </a:solidFill>
                <a:cs typeface="Simple Bold Jut Out" panose="02010401010101010101" pitchFamily="2" charset="-78"/>
              </a:rPr>
              <a:t>مكافأة بقيمة </a:t>
            </a:r>
            <a:endParaRPr lang="en-US" sz="900" dirty="0"/>
          </a:p>
        </p:txBody>
      </p:sp>
      <p:sp>
        <p:nvSpPr>
          <p:cNvPr id="21" name="TextBox 41">
            <a:extLst>
              <a:ext uri="{FF2B5EF4-FFF2-40B4-BE49-F238E27FC236}">
                <a16:creationId xmlns="" xmlns:a16="http://schemas.microsoft.com/office/drawing/2014/main" id="{27204511-7755-4241-9178-52A2DF2027E4}"/>
              </a:ext>
            </a:extLst>
          </p:cNvPr>
          <p:cNvSpPr txBox="1"/>
          <p:nvPr/>
        </p:nvSpPr>
        <p:spPr>
          <a:xfrm>
            <a:off x="880545" y="5849530"/>
            <a:ext cx="1985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600" b="1" dirty="0"/>
              <a:t>درجة مشاركة </a:t>
            </a:r>
            <a:r>
              <a:rPr lang="ar-SA" sz="1600" b="1" dirty="0" smtClean="0">
                <a:cs typeface="Simple Bold Jut Out" panose="02010401010101010101" pitchFamily="2" charset="-78"/>
              </a:rPr>
              <a:t>$</a:t>
            </a:r>
            <a:endParaRPr lang="en-US" sz="1600" b="1" dirty="0">
              <a:cs typeface="Simple Bold Jut Out" panose="02010401010101010101" pitchFamily="2" charset="-78"/>
            </a:endParaRPr>
          </a:p>
        </p:txBody>
      </p:sp>
      <p:cxnSp>
        <p:nvCxnSpPr>
          <p:cNvPr id="23" name="Straight Connector 43">
            <a:extLst>
              <a:ext uri="{FF2B5EF4-FFF2-40B4-BE49-F238E27FC236}">
                <a16:creationId xmlns="" xmlns:a16="http://schemas.microsoft.com/office/drawing/2014/main" id="{9062F6A2-E5BE-4A5A-869C-90B13F573A66}"/>
              </a:ext>
            </a:extLst>
          </p:cNvPr>
          <p:cNvCxnSpPr>
            <a:cxnSpLocks/>
          </p:cNvCxnSpPr>
          <p:nvPr/>
        </p:nvCxnSpPr>
        <p:spPr>
          <a:xfrm>
            <a:off x="3081364" y="5517232"/>
            <a:ext cx="3372235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4">
            <a:extLst>
              <a:ext uri="{FF2B5EF4-FFF2-40B4-BE49-F238E27FC236}">
                <a16:creationId xmlns="" xmlns:a16="http://schemas.microsoft.com/office/drawing/2014/main" id="{B0F3D8A3-0C7D-496E-A5AD-B39FB45317B6}"/>
              </a:ext>
            </a:extLst>
          </p:cNvPr>
          <p:cNvSpPr txBox="1"/>
          <p:nvPr/>
        </p:nvSpPr>
        <p:spPr>
          <a:xfrm>
            <a:off x="3993681" y="4905560"/>
            <a:ext cx="245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cs typeface="Simple Bold Jut Out" panose="02010401010101010101" pitchFamily="2" charset="-78"/>
              </a:rPr>
              <a:t>الجواب</a:t>
            </a:r>
            <a:endParaRPr lang="en-US" sz="3200" b="1" dirty="0">
              <a:cs typeface="Simple Bold Jut Out" panose="02010401010101010101" pitchFamily="2" charset="-78"/>
            </a:endParaRPr>
          </a:p>
        </p:txBody>
      </p:sp>
      <p:sp>
        <p:nvSpPr>
          <p:cNvPr id="25" name="Rectangle 45">
            <a:extLst>
              <a:ext uri="{FF2B5EF4-FFF2-40B4-BE49-F238E27FC236}">
                <a16:creationId xmlns="" xmlns:a16="http://schemas.microsoft.com/office/drawing/2014/main" id="{A476A45C-BFDD-47B7-86F4-D2B0B45D34B3}"/>
              </a:ext>
            </a:extLst>
          </p:cNvPr>
          <p:cNvSpPr/>
          <p:nvPr/>
        </p:nvSpPr>
        <p:spPr>
          <a:xfrm>
            <a:off x="6971272" y="5711320"/>
            <a:ext cx="1123935" cy="68547"/>
          </a:xfrm>
          <a:prstGeom prst="rect">
            <a:avLst/>
          </a:prstGeom>
          <a:solidFill>
            <a:schemeClr val="tx1"/>
          </a:solidFill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0" r="7699" b="26220"/>
          <a:stretch/>
        </p:blipFill>
        <p:spPr>
          <a:xfrm>
            <a:off x="3851920" y="1438867"/>
            <a:ext cx="2743440" cy="1736630"/>
          </a:xfrm>
          <a:prstGeom prst="rect">
            <a:avLst/>
          </a:prstGeom>
        </p:spPr>
      </p:pic>
      <p:sp>
        <p:nvSpPr>
          <p:cNvPr id="42" name="Rectangle 48">
            <a:extLst>
              <a:ext uri="{FF2B5EF4-FFF2-40B4-BE49-F238E27FC236}">
                <a16:creationId xmlns="" xmlns:a16="http://schemas.microsoft.com/office/drawing/2014/main" id="{9134E0C3-B676-4BAB-A29C-6938A5544836}"/>
              </a:ext>
            </a:extLst>
          </p:cNvPr>
          <p:cNvSpPr/>
          <p:nvPr/>
        </p:nvSpPr>
        <p:spPr>
          <a:xfrm>
            <a:off x="1979712" y="741182"/>
            <a:ext cx="4968552" cy="396766"/>
          </a:xfrm>
          <a:prstGeom prst="rect">
            <a:avLst/>
          </a:prstGeom>
          <a:solidFill>
            <a:srgbClr val="C29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TextBox 37">
            <a:extLst>
              <a:ext uri="{FF2B5EF4-FFF2-40B4-BE49-F238E27FC236}">
                <a16:creationId xmlns="" xmlns:a16="http://schemas.microsoft.com/office/drawing/2014/main" id="{DF6CB15E-4659-41D5-8B16-D7FCB7010680}"/>
              </a:ext>
            </a:extLst>
          </p:cNvPr>
          <p:cNvSpPr txBox="1"/>
          <p:nvPr/>
        </p:nvSpPr>
        <p:spPr>
          <a:xfrm>
            <a:off x="3488591" y="676283"/>
            <a:ext cx="211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>
                <a:cs typeface="Simple Bold Jut Out" panose="02010401010101010101" pitchFamily="2" charset="-78"/>
              </a:rPr>
              <a:t>مــــطــلــوب</a:t>
            </a:r>
            <a:endParaRPr lang="en-US" sz="1600" dirty="0">
              <a:cs typeface="Simple Bold Jut Out" panose="0201040101010101010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15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7">
            <a:extLst>
              <a:ext uri="{FF2B5EF4-FFF2-40B4-BE49-F238E27FC236}">
                <a16:creationId xmlns="" xmlns:a16="http://schemas.microsoft.com/office/drawing/2014/main" id="{B1C5FD46-34F0-45F2-A7E0-8F75843D3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5" name="Rectangle 48">
            <a:extLst>
              <a:ext uri="{FF2B5EF4-FFF2-40B4-BE49-F238E27FC236}">
                <a16:creationId xmlns="" xmlns:a16="http://schemas.microsoft.com/office/drawing/2014/main" id="{9134E0C3-B676-4BAB-A29C-6938A5544836}"/>
              </a:ext>
            </a:extLst>
          </p:cNvPr>
          <p:cNvSpPr/>
          <p:nvPr/>
        </p:nvSpPr>
        <p:spPr>
          <a:xfrm>
            <a:off x="1958279" y="768566"/>
            <a:ext cx="5043203" cy="396766"/>
          </a:xfrm>
          <a:prstGeom prst="rect">
            <a:avLst/>
          </a:prstGeom>
          <a:solidFill>
            <a:srgbClr val="C29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TextBox 49">
            <a:extLst>
              <a:ext uri="{FF2B5EF4-FFF2-40B4-BE49-F238E27FC236}">
                <a16:creationId xmlns="" xmlns:a16="http://schemas.microsoft.com/office/drawing/2014/main" id="{41AB257F-69E2-49AB-8CC2-22A558E72910}"/>
              </a:ext>
            </a:extLst>
          </p:cNvPr>
          <p:cNvSpPr txBox="1"/>
          <p:nvPr/>
        </p:nvSpPr>
        <p:spPr>
          <a:xfrm>
            <a:off x="1990867" y="684637"/>
            <a:ext cx="416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>
                <a:cs typeface="Simple Bold Jut Out" panose="02010401010101010101" pitchFamily="2" charset="-78"/>
              </a:rPr>
              <a:t>مــــطــلــوب</a:t>
            </a:r>
            <a:endParaRPr lang="en-US" sz="1600" dirty="0">
              <a:cs typeface="Simple Bold Jut Out" panose="02010401010101010101" pitchFamily="2" charset="-78"/>
            </a:endParaRPr>
          </a:p>
        </p:txBody>
      </p:sp>
      <p:sp>
        <p:nvSpPr>
          <p:cNvPr id="7" name="TextBox 50">
            <a:extLst>
              <a:ext uri="{FF2B5EF4-FFF2-40B4-BE49-F238E27FC236}">
                <a16:creationId xmlns="" xmlns:a16="http://schemas.microsoft.com/office/drawing/2014/main" id="{66DB4711-80EF-4611-93FA-3527478CDEBB}"/>
              </a:ext>
            </a:extLst>
          </p:cNvPr>
          <p:cNvSpPr txBox="1"/>
          <p:nvPr/>
        </p:nvSpPr>
        <p:spPr>
          <a:xfrm>
            <a:off x="1958279" y="3340385"/>
            <a:ext cx="5300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cs typeface="Simple Bold Jut Out" panose="02010401010101010101" pitchFamily="2" charset="-78"/>
              </a:rPr>
              <a:t>نبذة عنه</a:t>
            </a:r>
            <a:r>
              <a:rPr lang="ar-SA" b="1" dirty="0" smtClean="0">
                <a:cs typeface="Simple Bold Jut Out" panose="02010401010101010101" pitchFamily="2" charset="-78"/>
              </a:rPr>
              <a:t>:</a:t>
            </a:r>
          </a:p>
          <a:p>
            <a:pPr algn="r" rtl="1"/>
            <a:r>
              <a:rPr lang="ar-SA" b="1" dirty="0" smtClean="0">
                <a:cs typeface="Simple Bold Jut Out" panose="02010401010101010101" pitchFamily="2" charset="-78"/>
              </a:rPr>
              <a:t>1- آخر السلاطين الأقوياء </a:t>
            </a:r>
          </a:p>
          <a:p>
            <a:pPr algn="r" rtl="1"/>
            <a:r>
              <a:rPr lang="ar-SA" b="1" dirty="0" smtClean="0">
                <a:cs typeface="Simple Bold Jut Out" panose="02010401010101010101" pitchFamily="2" charset="-78"/>
              </a:rPr>
              <a:t>2- وصلت الدولة في عهده إلى فيينا عاصمة النمسا </a:t>
            </a:r>
          </a:p>
          <a:p>
            <a:pPr algn="r" rtl="1"/>
            <a:r>
              <a:rPr lang="ar-SA" b="1" dirty="0" smtClean="0">
                <a:cs typeface="Simple Bold Jut Out" panose="02010401010101010101" pitchFamily="2" charset="-78"/>
              </a:rPr>
              <a:t>3- وضع القوانين المنظمة لشؤون الدولة</a:t>
            </a:r>
            <a:endParaRPr lang="en-US" b="1" dirty="0">
              <a:cs typeface="Simple Bold Jut Out" panose="02010401010101010101" pitchFamily="2" charset="-78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="" xmlns:a16="http://schemas.microsoft.com/office/drawing/2014/main" id="{D43CAA45-D015-4D91-BA7B-7BDEE1178CBF}"/>
              </a:ext>
            </a:extLst>
          </p:cNvPr>
          <p:cNvSpPr/>
          <p:nvPr/>
        </p:nvSpPr>
        <p:spPr>
          <a:xfrm>
            <a:off x="1265583" y="5722398"/>
            <a:ext cx="1763763" cy="60799"/>
          </a:xfrm>
          <a:prstGeom prst="rect">
            <a:avLst/>
          </a:prstGeom>
          <a:solidFill>
            <a:schemeClr val="tx1"/>
          </a:solidFill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52">
            <a:extLst>
              <a:ext uri="{FF2B5EF4-FFF2-40B4-BE49-F238E27FC236}">
                <a16:creationId xmlns="" xmlns:a16="http://schemas.microsoft.com/office/drawing/2014/main" id="{49B30E69-DEF8-4951-8B89-662F0E9CE1D6}"/>
              </a:ext>
            </a:extLst>
          </p:cNvPr>
          <p:cNvSpPr/>
          <p:nvPr/>
        </p:nvSpPr>
        <p:spPr>
          <a:xfrm>
            <a:off x="6651336" y="5841045"/>
            <a:ext cx="2898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  <a:cs typeface="Simple Bold Jut Out" panose="02010401010101010101" pitchFamily="2" charset="-78"/>
              </a:rPr>
              <a:t>مكافأة بقيمة </a:t>
            </a:r>
            <a:endParaRPr lang="en-US" sz="1050" dirty="0"/>
          </a:p>
        </p:txBody>
      </p:sp>
      <p:sp>
        <p:nvSpPr>
          <p:cNvPr id="10" name="TextBox 53">
            <a:extLst>
              <a:ext uri="{FF2B5EF4-FFF2-40B4-BE49-F238E27FC236}">
                <a16:creationId xmlns="" xmlns:a16="http://schemas.microsoft.com/office/drawing/2014/main" id="{7D242736-1F6F-491B-8682-35C51ADEC13E}"/>
              </a:ext>
            </a:extLst>
          </p:cNvPr>
          <p:cNvSpPr txBox="1"/>
          <p:nvPr/>
        </p:nvSpPr>
        <p:spPr>
          <a:xfrm>
            <a:off x="-1186124" y="5796003"/>
            <a:ext cx="6046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400" b="1" dirty="0" smtClean="0"/>
              <a:t>درجة مشاركة0</a:t>
            </a:r>
            <a:r>
              <a:rPr lang="ar-SA" sz="1400" b="1" dirty="0"/>
              <a:t>$</a:t>
            </a:r>
            <a:endParaRPr lang="en-US" sz="1400" b="1" dirty="0"/>
          </a:p>
        </p:txBody>
      </p:sp>
      <p:cxnSp>
        <p:nvCxnSpPr>
          <p:cNvPr id="11" name="Straight Connector 55">
            <a:extLst>
              <a:ext uri="{FF2B5EF4-FFF2-40B4-BE49-F238E27FC236}">
                <a16:creationId xmlns="" xmlns:a16="http://schemas.microsoft.com/office/drawing/2014/main" id="{C8D02377-1324-4DE4-934D-BE39B98DE4D5}"/>
              </a:ext>
            </a:extLst>
          </p:cNvPr>
          <p:cNvCxnSpPr>
            <a:cxnSpLocks/>
          </p:cNvCxnSpPr>
          <p:nvPr/>
        </p:nvCxnSpPr>
        <p:spPr>
          <a:xfrm>
            <a:off x="1460499" y="5589240"/>
            <a:ext cx="6639893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6">
            <a:extLst>
              <a:ext uri="{FF2B5EF4-FFF2-40B4-BE49-F238E27FC236}">
                <a16:creationId xmlns="" xmlns:a16="http://schemas.microsoft.com/office/drawing/2014/main" id="{CA457321-1FF8-4ED8-B8B1-3B355FA38F22}"/>
              </a:ext>
            </a:extLst>
          </p:cNvPr>
          <p:cNvSpPr txBox="1"/>
          <p:nvPr/>
        </p:nvSpPr>
        <p:spPr>
          <a:xfrm>
            <a:off x="3438447" y="4726366"/>
            <a:ext cx="484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cs typeface="Simple Bold Jut Out" panose="02010401010101010101" pitchFamily="2" charset="-78"/>
              </a:rPr>
              <a:t>الجواب</a:t>
            </a:r>
            <a:endParaRPr lang="en-US" sz="3200" b="1" dirty="0">
              <a:cs typeface="Simple Bold Jut Out" panose="02010401010101010101" pitchFamily="2" charset="-78"/>
            </a:endParaRPr>
          </a:p>
        </p:txBody>
      </p:sp>
      <p:sp>
        <p:nvSpPr>
          <p:cNvPr id="13" name="Rectangle 57">
            <a:extLst>
              <a:ext uri="{FF2B5EF4-FFF2-40B4-BE49-F238E27FC236}">
                <a16:creationId xmlns="" xmlns:a16="http://schemas.microsoft.com/office/drawing/2014/main" id="{126D15A8-7D86-4F43-9B3C-6A154F35C908}"/>
              </a:ext>
            </a:extLst>
          </p:cNvPr>
          <p:cNvSpPr/>
          <p:nvPr/>
        </p:nvSpPr>
        <p:spPr>
          <a:xfrm>
            <a:off x="5887377" y="5736717"/>
            <a:ext cx="2213015" cy="68547"/>
          </a:xfrm>
          <a:prstGeom prst="rect">
            <a:avLst/>
          </a:prstGeom>
          <a:solidFill>
            <a:schemeClr val="tx1"/>
          </a:solidFill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79" y="1412776"/>
            <a:ext cx="3495837" cy="174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13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>
            <a:extLst>
              <a:ext uri="{FF2B5EF4-FFF2-40B4-BE49-F238E27FC236}">
                <a16:creationId xmlns="" xmlns:a16="http://schemas.microsoft.com/office/drawing/2014/main" id="{78D6DA7F-A409-4A13-99AD-6FDC4FED4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98" y="-62245"/>
            <a:ext cx="9169198" cy="6858000"/>
          </a:xfrm>
          <a:prstGeom prst="rect">
            <a:avLst/>
          </a:prstGeom>
        </p:spPr>
      </p:pic>
      <p:sp>
        <p:nvSpPr>
          <p:cNvPr id="5" name="Rectangle 24">
            <a:extLst>
              <a:ext uri="{FF2B5EF4-FFF2-40B4-BE49-F238E27FC236}">
                <a16:creationId xmlns="" xmlns:a16="http://schemas.microsoft.com/office/drawing/2014/main" id="{FC184501-E957-4E32-8F84-78F22948869B}"/>
              </a:ext>
            </a:extLst>
          </p:cNvPr>
          <p:cNvSpPr/>
          <p:nvPr/>
        </p:nvSpPr>
        <p:spPr>
          <a:xfrm>
            <a:off x="1979809" y="655970"/>
            <a:ext cx="5082434" cy="396766"/>
          </a:xfrm>
          <a:prstGeom prst="rect">
            <a:avLst/>
          </a:prstGeom>
          <a:solidFill>
            <a:srgbClr val="C29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TextBox 25">
            <a:extLst>
              <a:ext uri="{FF2B5EF4-FFF2-40B4-BE49-F238E27FC236}">
                <a16:creationId xmlns="" xmlns:a16="http://schemas.microsoft.com/office/drawing/2014/main" id="{3815B1A6-92CA-4773-BA42-0A4AF9A6D5CC}"/>
              </a:ext>
            </a:extLst>
          </p:cNvPr>
          <p:cNvSpPr txBox="1"/>
          <p:nvPr/>
        </p:nvSpPr>
        <p:spPr>
          <a:xfrm>
            <a:off x="3453794" y="620688"/>
            <a:ext cx="211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>
                <a:cs typeface="Simple Bold Jut Out" panose="02010401010101010101" pitchFamily="2" charset="-78"/>
              </a:rPr>
              <a:t>مــــطــلــوب</a:t>
            </a:r>
            <a:endParaRPr lang="en-US" sz="1600" dirty="0">
              <a:cs typeface="Simple Bold Jut Out" panose="02010401010101010101" pitchFamily="2" charset="-78"/>
            </a:endParaRPr>
          </a:p>
        </p:txBody>
      </p:sp>
      <p:sp>
        <p:nvSpPr>
          <p:cNvPr id="7" name="TextBox 26">
            <a:extLst>
              <a:ext uri="{FF2B5EF4-FFF2-40B4-BE49-F238E27FC236}">
                <a16:creationId xmlns="" xmlns:a16="http://schemas.microsoft.com/office/drawing/2014/main" id="{250251D6-4CE9-4003-A110-639D6478F8A3}"/>
              </a:ext>
            </a:extLst>
          </p:cNvPr>
          <p:cNvSpPr txBox="1"/>
          <p:nvPr/>
        </p:nvSpPr>
        <p:spPr>
          <a:xfrm>
            <a:off x="1403649" y="3366755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b="1" dirty="0">
                <a:cs typeface="Simple Bold Jut Out" panose="02010401010101010101" pitchFamily="2" charset="-78"/>
              </a:rPr>
              <a:t>نبذة عنه</a:t>
            </a:r>
            <a:r>
              <a:rPr lang="ar-SA" sz="1600" b="1" dirty="0" smtClean="0">
                <a:cs typeface="Simple Bold Jut Out" panose="02010401010101010101" pitchFamily="2" charset="-78"/>
              </a:rPr>
              <a:t>:</a:t>
            </a:r>
          </a:p>
          <a:p>
            <a:pPr algn="r" rtl="1"/>
            <a:r>
              <a:rPr lang="ar-SA" sz="1600" b="1" dirty="0" smtClean="0">
                <a:cs typeface="Simple Bold Jut Out" panose="02010401010101010101" pitchFamily="2" charset="-78"/>
              </a:rPr>
              <a:t>1- اتجه العثمانيين في عهده إلى الاستيلاء على البلاد العربية </a:t>
            </a:r>
            <a:endParaRPr lang="en-US" sz="1600" b="1" dirty="0">
              <a:cs typeface="Simple Bold Jut Out" panose="02010401010101010101" pitchFamily="2" charset="-78"/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="" xmlns:a16="http://schemas.microsoft.com/office/drawing/2014/main" id="{43ED47AF-371B-4352-BC93-193E057E24CD}"/>
              </a:ext>
            </a:extLst>
          </p:cNvPr>
          <p:cNvSpPr/>
          <p:nvPr/>
        </p:nvSpPr>
        <p:spPr>
          <a:xfrm>
            <a:off x="2010228" y="5561521"/>
            <a:ext cx="895771" cy="60799"/>
          </a:xfrm>
          <a:prstGeom prst="rect">
            <a:avLst/>
          </a:prstGeom>
          <a:solidFill>
            <a:schemeClr val="tx1"/>
          </a:solidFill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28">
            <a:extLst>
              <a:ext uri="{FF2B5EF4-FFF2-40B4-BE49-F238E27FC236}">
                <a16:creationId xmlns="" xmlns:a16="http://schemas.microsoft.com/office/drawing/2014/main" id="{F7BFAB19-1ABB-4A3E-8DCD-CAC04E658EFF}"/>
              </a:ext>
            </a:extLst>
          </p:cNvPr>
          <p:cNvSpPr/>
          <p:nvPr/>
        </p:nvSpPr>
        <p:spPr>
          <a:xfrm>
            <a:off x="6300821" y="5622320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  <a:cs typeface="Simple Bold Jut Out" panose="02010401010101010101" pitchFamily="2" charset="-78"/>
              </a:rPr>
              <a:t>مكافأة بقيمة </a:t>
            </a:r>
            <a:endParaRPr lang="en-US" sz="1050" dirty="0"/>
          </a:p>
        </p:txBody>
      </p:sp>
      <p:sp>
        <p:nvSpPr>
          <p:cNvPr id="10" name="TextBox 29">
            <a:extLst>
              <a:ext uri="{FF2B5EF4-FFF2-40B4-BE49-F238E27FC236}">
                <a16:creationId xmlns="" xmlns:a16="http://schemas.microsoft.com/office/drawing/2014/main" id="{17EEE4BA-2E19-4EA3-BA0E-D598B43BDB14}"/>
              </a:ext>
            </a:extLst>
          </p:cNvPr>
          <p:cNvSpPr txBox="1"/>
          <p:nvPr/>
        </p:nvSpPr>
        <p:spPr>
          <a:xfrm>
            <a:off x="922769" y="5648359"/>
            <a:ext cx="3070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600" b="1" dirty="0" smtClean="0"/>
              <a:t>درجة مشاركة</a:t>
            </a:r>
            <a:r>
              <a:rPr lang="ar-SA" sz="2000" b="1" dirty="0" smtClean="0">
                <a:cs typeface="Simple Bold Jut Out" panose="02010401010101010101" pitchFamily="2" charset="-78"/>
              </a:rPr>
              <a:t>$</a:t>
            </a:r>
            <a:endParaRPr lang="en-US" sz="2000" b="1" dirty="0">
              <a:cs typeface="Simple Bold Jut Out" panose="02010401010101010101" pitchFamily="2" charset="-78"/>
            </a:endParaRPr>
          </a:p>
        </p:txBody>
      </p:sp>
      <p:cxnSp>
        <p:nvCxnSpPr>
          <p:cNvPr id="12" name="Straight Connector 31">
            <a:extLst>
              <a:ext uri="{FF2B5EF4-FFF2-40B4-BE49-F238E27FC236}">
                <a16:creationId xmlns="" xmlns:a16="http://schemas.microsoft.com/office/drawing/2014/main" id="{949740D0-E4FD-410A-828C-86FB0CEA36DB}"/>
              </a:ext>
            </a:extLst>
          </p:cNvPr>
          <p:cNvCxnSpPr>
            <a:cxnSpLocks/>
          </p:cNvCxnSpPr>
          <p:nvPr/>
        </p:nvCxnSpPr>
        <p:spPr>
          <a:xfrm>
            <a:off x="3073928" y="4941168"/>
            <a:ext cx="3372235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2">
            <a:extLst>
              <a:ext uri="{FF2B5EF4-FFF2-40B4-BE49-F238E27FC236}">
                <a16:creationId xmlns="" xmlns:a16="http://schemas.microsoft.com/office/drawing/2014/main" id="{45C705D7-A2BA-4A92-939E-9E0F196A330C}"/>
              </a:ext>
            </a:extLst>
          </p:cNvPr>
          <p:cNvSpPr txBox="1"/>
          <p:nvPr/>
        </p:nvSpPr>
        <p:spPr>
          <a:xfrm>
            <a:off x="3674050" y="4137305"/>
            <a:ext cx="245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cs typeface="Simple Bold Jut Out" panose="02010401010101010101" pitchFamily="2" charset="-78"/>
              </a:rPr>
              <a:t>الجواب</a:t>
            </a:r>
            <a:endParaRPr lang="en-US" sz="3200" b="1" dirty="0">
              <a:cs typeface="Simple Bold Jut Out" panose="02010401010101010101" pitchFamily="2" charset="-78"/>
            </a:endParaRPr>
          </a:p>
        </p:txBody>
      </p:sp>
      <p:sp>
        <p:nvSpPr>
          <p:cNvPr id="14" name="Rectangle 33">
            <a:extLst>
              <a:ext uri="{FF2B5EF4-FFF2-40B4-BE49-F238E27FC236}">
                <a16:creationId xmlns="" xmlns:a16="http://schemas.microsoft.com/office/drawing/2014/main" id="{F33F45B4-7842-4E76-AA04-7FFAEC8F176D}"/>
              </a:ext>
            </a:extLst>
          </p:cNvPr>
          <p:cNvSpPr/>
          <p:nvPr/>
        </p:nvSpPr>
        <p:spPr>
          <a:xfrm>
            <a:off x="6804248" y="5373216"/>
            <a:ext cx="1123935" cy="68547"/>
          </a:xfrm>
          <a:prstGeom prst="rect">
            <a:avLst/>
          </a:prstGeom>
          <a:solidFill>
            <a:schemeClr val="tx1"/>
          </a:solidFill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38" name="عنصر نائب للمحتوى 3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03" y="1474668"/>
            <a:ext cx="2783181" cy="1736630"/>
          </a:xfrm>
        </p:spPr>
      </p:pic>
    </p:spTree>
    <p:extLst>
      <p:ext uri="{BB962C8B-B14F-4D97-AF65-F5344CB8AC3E}">
        <p14:creationId xmlns:p14="http://schemas.microsoft.com/office/powerpoint/2010/main" val="41779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598"/>
            <a:ext cx="7236296" cy="5815428"/>
          </a:xfrm>
        </p:spPr>
      </p:pic>
      <p:pic>
        <p:nvPicPr>
          <p:cNvPr id="7" name="صورة 6" descr="220px-Orhan_Gaz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6517" y="2276872"/>
            <a:ext cx="25003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966573" y="5815428"/>
            <a:ext cx="1800200" cy="496848"/>
          </a:xfrm>
          <a:prstGeom prst="flowChartOffpageConnector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14350" indent="-514350" algn="ctr" latinLnBrk="1">
              <a:defRPr/>
            </a:pPr>
            <a:r>
              <a:rPr lang="ar-SA" sz="2000" b="1" dirty="0" smtClean="0"/>
              <a:t>1- في عهد أورخان</a:t>
            </a:r>
          </a:p>
        </p:txBody>
      </p:sp>
      <p:cxnSp>
        <p:nvCxnSpPr>
          <p:cNvPr id="35848" name="رابط كسهم مستقيم 9"/>
          <p:cNvCxnSpPr>
            <a:cxnSpLocks noChangeShapeType="1"/>
          </p:cNvCxnSpPr>
          <p:nvPr/>
        </p:nvCxnSpPr>
        <p:spPr bwMode="auto">
          <a:xfrm flipH="1" flipV="1">
            <a:off x="4458982" y="2430152"/>
            <a:ext cx="432048" cy="794879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5850" name="رابط كسهم مستقيم 11"/>
          <p:cNvCxnSpPr>
            <a:cxnSpLocks noChangeShapeType="1"/>
          </p:cNvCxnSpPr>
          <p:nvPr/>
        </p:nvCxnSpPr>
        <p:spPr bwMode="auto">
          <a:xfrm flipH="1" flipV="1">
            <a:off x="4885438" y="2188447"/>
            <a:ext cx="1455532" cy="515314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5851" name="رابط كسهم مستقيم 12"/>
          <p:cNvCxnSpPr>
            <a:cxnSpLocks noChangeShapeType="1"/>
          </p:cNvCxnSpPr>
          <p:nvPr/>
        </p:nvCxnSpPr>
        <p:spPr bwMode="auto">
          <a:xfrm flipH="1" flipV="1">
            <a:off x="4891030" y="2446104"/>
            <a:ext cx="839578" cy="576064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11" name="صورة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4" y="1455320"/>
            <a:ext cx="7094030" cy="5424027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876256" y="639825"/>
            <a:ext cx="227171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b="1" dirty="0" smtClean="0"/>
              <a:t>مفاهيم جديده: </a:t>
            </a:r>
          </a:p>
          <a:p>
            <a:pPr algn="ctr"/>
            <a:r>
              <a:rPr lang="ar-SA" sz="2800" b="1" dirty="0" smtClean="0"/>
              <a:t>ما المقصود بالانكشارية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9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 descr="مراد الاول.jpg"/>
          <p:cNvPicPr>
            <a:picLocks noChangeAspect="1"/>
          </p:cNvPicPr>
          <p:nvPr/>
        </p:nvPicPr>
        <p:blipFill>
          <a:blip r:embed="rId3" cstate="print"/>
          <a:srcRect r="8213"/>
          <a:stretch>
            <a:fillRect/>
          </a:stretch>
        </p:blipFill>
        <p:spPr>
          <a:xfrm>
            <a:off x="683568" y="1631841"/>
            <a:ext cx="5119190" cy="4752528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19672" y="570296"/>
            <a:ext cx="6798734" cy="1303867"/>
          </a:xfrm>
        </p:spPr>
        <p:txBody>
          <a:bodyPr/>
          <a:lstStyle/>
          <a:p>
            <a:r>
              <a:rPr lang="ar-SA" dirty="0" smtClean="0"/>
              <a:t>يعد المؤسس الحقيقي للدولة (عللي) </a:t>
            </a:r>
            <a:endParaRPr lang="ar-SA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94922"/>
            <a:ext cx="3134722" cy="4545347"/>
          </a:xfrm>
        </p:spPr>
      </p:pic>
      <p:sp>
        <p:nvSpPr>
          <p:cNvPr id="15" name="شكل بيضاوي 14"/>
          <p:cNvSpPr/>
          <p:nvPr/>
        </p:nvSpPr>
        <p:spPr bwMode="auto">
          <a:xfrm rot="19638439">
            <a:off x="2706056" y="4076055"/>
            <a:ext cx="756489" cy="288189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31842"/>
            <a:ext cx="5256584" cy="475252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84512" y="5578413"/>
            <a:ext cx="3998818" cy="726162"/>
          </a:xfrm>
          <a:prstGeom prst="flowChartOffpageConnector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14350" indent="-514350" algn="ctr" latinLnBrk="1">
              <a:defRPr/>
            </a:pPr>
            <a:r>
              <a:rPr lang="ar-SA" sz="3200" b="1" dirty="0" smtClean="0"/>
              <a:t>4- محمد الثاني-الفاتح </a:t>
            </a:r>
          </a:p>
        </p:txBody>
      </p:sp>
    </p:spTree>
    <p:extLst>
      <p:ext uri="{BB962C8B-B14F-4D97-AF65-F5344CB8AC3E}">
        <p14:creationId xmlns:p14="http://schemas.microsoft.com/office/powerpoint/2010/main" val="65298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إثرائي 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1905000" cy="19050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20888"/>
            <a:ext cx="7620000" cy="386561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55704"/>
            <a:ext cx="7620000" cy="413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lampa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4572000"/>
            <a:ext cx="12144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uble Wave 5"/>
          <p:cNvSpPr>
            <a:spLocks noChangeArrowheads="1"/>
          </p:cNvSpPr>
          <p:nvPr/>
        </p:nvSpPr>
        <p:spPr bwMode="auto">
          <a:xfrm>
            <a:off x="5072066" y="1844824"/>
            <a:ext cx="3604390" cy="4441696"/>
          </a:xfrm>
          <a:prstGeom prst="doubleWave">
            <a:avLst>
              <a:gd name="adj1" fmla="val 6250"/>
              <a:gd name="adj2" fmla="val 1005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algn="ctr">
            <a:solidFill>
              <a:srgbClr val="98B954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isometricOffAxis2Lef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endParaRPr lang="ar-EG" sz="2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928794" y="5214950"/>
            <a:ext cx="192873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6000" b="1" u="sng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مهارة الربط</a:t>
            </a:r>
          </a:p>
        </p:txBody>
      </p:sp>
      <p:pic>
        <p:nvPicPr>
          <p:cNvPr id="5" name="صورة 4" descr="5_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77377">
            <a:off x="752475" y="738188"/>
            <a:ext cx="3794125" cy="2776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5148064" y="2690926"/>
            <a:ext cx="3600400" cy="2826306"/>
          </a:xfrm>
          <a:prstGeom prst="round2Diag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 rtl="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Gulim" pitchFamily="34" charset="-127"/>
                <a:cs typeface="DecoType Thuluth" pitchFamily="2" charset="-78"/>
              </a:rPr>
              <a:t>من خلال دراستك في </a:t>
            </a:r>
          </a:p>
          <a:p>
            <a:pPr algn="ctr" rtl="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ea typeface="Gulim" pitchFamily="34" charset="-127"/>
                <a:cs typeface="DecoType Thuluth" pitchFamily="2" charset="-78"/>
              </a:rPr>
              <a:t>المرحلة المتوسطة </a:t>
            </a:r>
            <a:r>
              <a:rPr lang="ar-SA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Gulim" pitchFamily="34" charset="-127"/>
                <a:cs typeface="DecoType Thuluth" pitchFamily="2" charset="-78"/>
              </a:rPr>
              <a:t>لأنواع</a:t>
            </a:r>
            <a:endParaRPr lang="ar-SA" sz="32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+mn-lt"/>
              <a:ea typeface="Gulim" pitchFamily="34" charset="-127"/>
              <a:cs typeface="DecoType Thuluth" pitchFamily="2" charset="-78"/>
            </a:endParaRPr>
          </a:p>
          <a:p>
            <a:pPr algn="ctr" rtl="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Gulim" pitchFamily="34" charset="-127"/>
                <a:cs typeface="DecoType Thuluth" pitchFamily="2" charset="-78"/>
              </a:rPr>
              <a:t>الخرائط  البشرية..</a:t>
            </a:r>
          </a:p>
          <a:p>
            <a:pPr algn="ctr" rtl="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Gulim" pitchFamily="34" charset="-127"/>
                <a:cs typeface="DecoType Thuluth" pitchFamily="2" charset="-78"/>
              </a:rPr>
              <a:t>    </a:t>
            </a:r>
            <a:r>
              <a:rPr lang="ar-SA" sz="3200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Gulim" pitchFamily="34" charset="-127"/>
                <a:cs typeface="DecoType Thuluth" pitchFamily="2" charset="-78"/>
              </a:rPr>
              <a:t>مانوع</a:t>
            </a:r>
            <a:r>
              <a:rPr lang="ar-SA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Gulim" pitchFamily="34" charset="-127"/>
                <a:cs typeface="DecoType Thuluth" pitchFamily="2" charset="-78"/>
              </a:rPr>
              <a:t>  الخارطة</a:t>
            </a:r>
          </a:p>
          <a:p>
            <a:pPr algn="ctr" rtl="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Gulim" pitchFamily="34" charset="-127"/>
                <a:cs typeface="DecoType Thuluth" pitchFamily="2" charset="-78"/>
              </a:rPr>
              <a:t>   </a:t>
            </a:r>
            <a:r>
              <a:rPr lang="ar-SA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Gulim" pitchFamily="34" charset="-127"/>
                <a:cs typeface="DecoType Thuluth" pitchFamily="2" charset="-78"/>
              </a:rPr>
              <a:t>؟</a:t>
            </a:r>
            <a:r>
              <a:rPr lang="en-US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Gulim" pitchFamily="34" charset="-127"/>
                <a:cs typeface="DecoType Thuluth" pitchFamily="2" charset="-78"/>
              </a:rPr>
              <a:t> </a:t>
            </a:r>
            <a:r>
              <a:rPr lang="ar-SA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Gulim" pitchFamily="34" charset="-127"/>
                <a:cs typeface="DecoType Thuluth" pitchFamily="2" charset="-78"/>
              </a:rPr>
              <a:t>       السابقة</a:t>
            </a:r>
          </a:p>
        </p:txBody>
      </p:sp>
      <p:sp>
        <p:nvSpPr>
          <p:cNvPr id="8" name="انفجار 2 7"/>
          <p:cNvSpPr>
            <a:spLocks noChangeArrowheads="1"/>
          </p:cNvSpPr>
          <p:nvPr/>
        </p:nvSpPr>
        <p:spPr bwMode="auto">
          <a:xfrm>
            <a:off x="428625" y="1214438"/>
            <a:ext cx="5357813" cy="3786187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ar-SA" sz="1800" b="1">
              <a:latin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 rot="20114560">
            <a:off x="1245814" y="2695633"/>
            <a:ext cx="35237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خارطة تاريخية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084168" y="655795"/>
            <a:ext cx="241284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6000" b="1" u="sng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تهيئة الدرس: </a:t>
            </a:r>
            <a:endParaRPr lang="ar-SA" sz="6000" b="1" u="sng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713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T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عنصر نائب للمحتوى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85" y="1426838"/>
            <a:ext cx="2929391" cy="4457405"/>
          </a:xfrm>
        </p:spPr>
      </p:pic>
      <p:sp>
        <p:nvSpPr>
          <p:cNvPr id="11" name="عنوان 10"/>
          <p:cNvSpPr>
            <a:spLocks noGrp="1"/>
          </p:cNvSpPr>
          <p:nvPr>
            <p:ph type="title"/>
          </p:nvPr>
        </p:nvSpPr>
        <p:spPr>
          <a:xfrm>
            <a:off x="1172633" y="332173"/>
            <a:ext cx="6798734" cy="1303867"/>
          </a:xfrm>
        </p:spPr>
        <p:txBody>
          <a:bodyPr/>
          <a:lstStyle/>
          <a:p>
            <a:r>
              <a:rPr lang="ar-SA" sz="3600" dirty="0" smtClean="0"/>
              <a:t>توقفت الفتوحات في عهده في أوروبا (؟؟؟) </a:t>
            </a:r>
            <a:endParaRPr lang="en-US" sz="3600" dirty="0"/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5420812" cy="4539545"/>
          </a:xfrm>
          <a:prstGeom prst="rect">
            <a:avLst/>
          </a:prstGeom>
        </p:spPr>
      </p:pic>
      <p:cxnSp>
        <p:nvCxnSpPr>
          <p:cNvPr id="21" name="رابط كسهم مستقيم 20"/>
          <p:cNvCxnSpPr>
            <a:cxnSpLocks noChangeShapeType="1"/>
          </p:cNvCxnSpPr>
          <p:nvPr/>
        </p:nvCxnSpPr>
        <p:spPr bwMode="auto">
          <a:xfrm>
            <a:off x="3275856" y="2564904"/>
            <a:ext cx="1296144" cy="504056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1" name="رابط كسهم مستقيم 30"/>
          <p:cNvCxnSpPr>
            <a:cxnSpLocks noChangeShapeType="1"/>
          </p:cNvCxnSpPr>
          <p:nvPr/>
        </p:nvCxnSpPr>
        <p:spPr bwMode="auto">
          <a:xfrm>
            <a:off x="3290352" y="2564904"/>
            <a:ext cx="351656" cy="1296144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4" name="رابط كسهم مستقيم 33"/>
          <p:cNvCxnSpPr>
            <a:cxnSpLocks noChangeShapeType="1"/>
          </p:cNvCxnSpPr>
          <p:nvPr/>
        </p:nvCxnSpPr>
        <p:spPr bwMode="auto">
          <a:xfrm flipH="1">
            <a:off x="2987824" y="2564904"/>
            <a:ext cx="302528" cy="1296144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68144" y="5054615"/>
            <a:ext cx="2664296" cy="726162"/>
          </a:xfrm>
          <a:prstGeom prst="flowChartOffpageConnector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14350" indent="-514350" algn="ctr" latinLnBrk="1">
              <a:defRPr/>
            </a:pPr>
            <a:r>
              <a:rPr lang="ar-SA" sz="3200" b="1" dirty="0" smtClean="0"/>
              <a:t>5- سليم الأول </a:t>
            </a:r>
          </a:p>
        </p:txBody>
      </p:sp>
    </p:spTree>
    <p:extLst>
      <p:ext uri="{BB962C8B-B14F-4D97-AF65-F5344CB8AC3E}">
        <p14:creationId xmlns:p14="http://schemas.microsoft.com/office/powerpoint/2010/main" val="339324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7" y="1772816"/>
            <a:ext cx="5188560" cy="432048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339558"/>
            <a:ext cx="6798734" cy="1303867"/>
          </a:xfrm>
        </p:spPr>
        <p:txBody>
          <a:bodyPr/>
          <a:lstStyle/>
          <a:p>
            <a:r>
              <a:rPr lang="ar-SA" dirty="0" smtClean="0"/>
              <a:t>لماذا يلقب بالقانوني؟ </a:t>
            </a:r>
            <a:endParaRPr lang="ar-SA" dirty="0"/>
          </a:p>
        </p:txBody>
      </p:sp>
      <p:pic>
        <p:nvPicPr>
          <p:cNvPr id="4" name="عنصر نائب للمحتوى 3" descr="سليمان القانوني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4059" r="23967"/>
          <a:stretch>
            <a:fillRect/>
          </a:stretch>
        </p:blipFill>
        <p:spPr>
          <a:xfrm>
            <a:off x="5549306" y="1710270"/>
            <a:ext cx="3419872" cy="4630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شكل بيضاوي 5"/>
          <p:cNvSpPr/>
          <p:nvPr/>
        </p:nvSpPr>
        <p:spPr bwMode="auto">
          <a:xfrm rot="21230880">
            <a:off x="2052362" y="1747745"/>
            <a:ext cx="726304" cy="501114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96136" y="5301208"/>
            <a:ext cx="2782196" cy="496848"/>
          </a:xfrm>
          <a:prstGeom prst="flowChartOffpageConnector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14350" indent="-514350" algn="ctr" latinLnBrk="1">
              <a:defRPr/>
            </a:pPr>
            <a:r>
              <a:rPr lang="ar-SA" sz="2000" b="1" dirty="0" smtClean="0"/>
              <a:t>6- سليمان الأول ( القانوني)</a:t>
            </a:r>
          </a:p>
        </p:txBody>
      </p:sp>
    </p:spTree>
    <p:extLst>
      <p:ext uri="{BB962C8B-B14F-4D97-AF65-F5344CB8AC3E}">
        <p14:creationId xmlns:p14="http://schemas.microsoft.com/office/powerpoint/2010/main" val="27423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نشاط 3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1640" y="2506216"/>
            <a:ext cx="6264696" cy="37310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ar-SA" dirty="0" smtClean="0"/>
              <a:t>أ- من المؤسس الحقيقي للدولة العثمانية ؟ </a:t>
            </a:r>
          </a:p>
          <a:p>
            <a:pPr algn="r"/>
            <a:endParaRPr lang="ar-SA" dirty="0"/>
          </a:p>
          <a:p>
            <a:pPr algn="r"/>
            <a:endParaRPr lang="ar-SA" dirty="0" smtClean="0"/>
          </a:p>
          <a:p>
            <a:pPr algn="r"/>
            <a:endParaRPr lang="ar-SA" dirty="0"/>
          </a:p>
          <a:p>
            <a:pPr algn="r"/>
            <a:r>
              <a:rPr lang="ar-SA" dirty="0" smtClean="0"/>
              <a:t>ب- أسجل أطول هؤلاء السلاطين حكماً 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الواجب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dirty="0" smtClean="0"/>
              <a:t>ارجعي إلى مركز مصادر المعلومات في المدرسة و تعرفي على مظاهر الحكم العثماني في البلاد العربية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لنكتشف عنوان الدرس سوياً </a:t>
            </a:r>
            <a:endParaRPr lang="en-US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592336" y="5661248"/>
            <a:ext cx="2035448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sz="1600" dirty="0" smtClean="0"/>
              <a:t>استراتيجية المفاهيم الكرتونية </a:t>
            </a:r>
            <a:endParaRPr lang="en-US" sz="1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92896"/>
            <a:ext cx="4176464" cy="3744416"/>
          </a:xfrm>
          <a:prstGeom prst="rect">
            <a:avLst/>
          </a:prstGeom>
        </p:spPr>
      </p:pic>
      <p:sp>
        <p:nvSpPr>
          <p:cNvPr id="6" name="وسيلة شرح على شكل سحابة 5"/>
          <p:cNvSpPr/>
          <p:nvPr/>
        </p:nvSpPr>
        <p:spPr>
          <a:xfrm>
            <a:off x="1115616" y="2348880"/>
            <a:ext cx="2592288" cy="1800200"/>
          </a:xfrm>
          <a:prstGeom prst="cloudCallout">
            <a:avLst>
              <a:gd name="adj1" fmla="val 123421"/>
              <a:gd name="adj2" fmla="val 480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أسعد الله صباحكن بكل خير طالبات الصف الثاني متوسط </a:t>
            </a:r>
            <a:endParaRPr lang="en-US" dirty="0"/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1115616" y="2348880"/>
            <a:ext cx="2592288" cy="1800200"/>
          </a:xfrm>
          <a:prstGeom prst="cloudCallout">
            <a:avLst>
              <a:gd name="adj1" fmla="val 123421"/>
              <a:gd name="adj2" fmla="val 480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لدي سؤال تاريخي مميز لكّن ! </a:t>
            </a:r>
          </a:p>
          <a:p>
            <a:pPr algn="ctr"/>
            <a:r>
              <a:rPr lang="ar-SA" dirty="0" smtClean="0"/>
              <a:t>سأختبر معلوماتكن الجغرافية فيه ايضاً  </a:t>
            </a:r>
            <a:endParaRPr lang="en-US" dirty="0"/>
          </a:p>
        </p:txBody>
      </p:sp>
      <p:sp>
        <p:nvSpPr>
          <p:cNvPr id="8" name="وسيلة شرح على شكل سحابة 7"/>
          <p:cNvSpPr/>
          <p:nvPr/>
        </p:nvSpPr>
        <p:spPr>
          <a:xfrm>
            <a:off x="971600" y="2276872"/>
            <a:ext cx="2808312" cy="2016224"/>
          </a:xfrm>
          <a:prstGeom prst="cloudCallout">
            <a:avLst>
              <a:gd name="adj1" fmla="val 123421"/>
              <a:gd name="adj2" fmla="val 480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زرت أنا و والدي دولة تقع في الشرق الأوسط .. في موقع استراتيجي على القارة الاوروبية </a:t>
            </a:r>
            <a:r>
              <a:rPr lang="ar-SA" smtClean="0"/>
              <a:t>و الأسيوية  </a:t>
            </a:r>
            <a:endParaRPr lang="en-US" dirty="0"/>
          </a:p>
        </p:txBody>
      </p:sp>
      <p:sp>
        <p:nvSpPr>
          <p:cNvPr id="9" name="وسيلة شرح على شكل سحابة 8"/>
          <p:cNvSpPr/>
          <p:nvPr/>
        </p:nvSpPr>
        <p:spPr>
          <a:xfrm>
            <a:off x="971600" y="2276872"/>
            <a:ext cx="2808312" cy="2016224"/>
          </a:xfrm>
          <a:prstGeom prst="cloudCallout">
            <a:avLst>
              <a:gd name="adj1" fmla="val 123421"/>
              <a:gd name="adj2" fmla="val 480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فُتحت القسطنطينية في  عهد هذه الدولة </a:t>
            </a:r>
          </a:p>
          <a:p>
            <a:pPr algn="ctr"/>
            <a:r>
              <a:rPr lang="ar-SA" dirty="0" smtClean="0"/>
              <a:t>و تسمى اليوم اسطنبول </a:t>
            </a:r>
          </a:p>
        </p:txBody>
      </p:sp>
      <p:sp>
        <p:nvSpPr>
          <p:cNvPr id="10" name="وسيلة شرح على شكل سحابة 9"/>
          <p:cNvSpPr/>
          <p:nvPr/>
        </p:nvSpPr>
        <p:spPr>
          <a:xfrm>
            <a:off x="971600" y="2276872"/>
            <a:ext cx="2808312" cy="2016224"/>
          </a:xfrm>
          <a:prstGeom prst="cloudCallout">
            <a:avLst>
              <a:gd name="adj1" fmla="val 123421"/>
              <a:gd name="adj2" fmla="val 480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هل عرفتم اسم الدولة ؟</a:t>
            </a:r>
          </a:p>
          <a:p>
            <a:pPr algn="ctr"/>
            <a:endParaRPr lang="ar-SA" dirty="0" smtClean="0"/>
          </a:p>
        </p:txBody>
      </p:sp>
      <p:sp>
        <p:nvSpPr>
          <p:cNvPr id="11" name="وسيلة شرح على شكل سحابة 10"/>
          <p:cNvSpPr/>
          <p:nvPr/>
        </p:nvSpPr>
        <p:spPr>
          <a:xfrm>
            <a:off x="971600" y="2276872"/>
            <a:ext cx="2808312" cy="2016224"/>
          </a:xfrm>
          <a:prstGeom prst="cloudCallout">
            <a:avLst>
              <a:gd name="adj1" fmla="val 123421"/>
              <a:gd name="adj2" fmla="val 480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رائع... أحسنتم</a:t>
            </a:r>
          </a:p>
          <a:p>
            <a:pPr algn="ctr"/>
            <a:r>
              <a:rPr lang="ar-SA" dirty="0" smtClean="0"/>
              <a:t>أنها الدولة العثمانية  </a:t>
            </a:r>
          </a:p>
        </p:txBody>
      </p:sp>
    </p:spTree>
    <p:extLst>
      <p:ext uri="{BB962C8B-B14F-4D97-AF65-F5344CB8AC3E}">
        <p14:creationId xmlns:p14="http://schemas.microsoft.com/office/powerpoint/2010/main" val="98502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الدولة العثمانية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أهداف الدرس: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/>
              <a:t>* أن نحدد موطن العثمانيين و أصلهم </a:t>
            </a:r>
          </a:p>
          <a:p>
            <a:pPr marL="0" indent="0" algn="r">
              <a:buNone/>
            </a:pPr>
            <a:r>
              <a:rPr lang="ar-SA" dirty="0" smtClean="0"/>
              <a:t>* أن نبين نشأة الدولة العثمانية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8">
            <a:extLst>
              <a:ext uri="{FF2B5EF4-FFF2-40B4-BE49-F238E27FC236}">
                <a16:creationId xmlns="" xmlns:a16="http://schemas.microsoft.com/office/drawing/2014/main" id="{E4926F89-C72A-42EE-836B-6138FDF59D99}"/>
              </a:ext>
            </a:extLst>
          </p:cNvPr>
          <p:cNvGrpSpPr/>
          <p:nvPr/>
        </p:nvGrpSpPr>
        <p:grpSpPr>
          <a:xfrm>
            <a:off x="-36512" y="-27384"/>
            <a:ext cx="9001000" cy="6867763"/>
            <a:chOff x="-13842" y="-5553"/>
            <a:chExt cx="12205842" cy="6867763"/>
          </a:xfrm>
        </p:grpSpPr>
        <p:grpSp>
          <p:nvGrpSpPr>
            <p:cNvPr id="5" name="Group 5">
              <a:extLst>
                <a:ext uri="{FF2B5EF4-FFF2-40B4-BE49-F238E27FC236}">
                  <a16:creationId xmlns="" xmlns:a16="http://schemas.microsoft.com/office/drawing/2014/main" id="{8A2A4A25-C1FC-4E29-9C2C-E47A37102523}"/>
                </a:ext>
              </a:extLst>
            </p:cNvPr>
            <p:cNvGrpSpPr/>
            <p:nvPr/>
          </p:nvGrpSpPr>
          <p:grpSpPr>
            <a:xfrm>
              <a:off x="1583871" y="0"/>
              <a:ext cx="9013372" cy="6858000"/>
              <a:chOff x="0" y="0"/>
              <a:chExt cx="12192000" cy="6858000"/>
            </a:xfrm>
          </p:grpSpPr>
          <p:pic>
            <p:nvPicPr>
              <p:cNvPr id="14" name="Picture 1">
                <a:extLst>
                  <a:ext uri="{FF2B5EF4-FFF2-40B4-BE49-F238E27FC236}">
                    <a16:creationId xmlns="" xmlns:a16="http://schemas.microsoft.com/office/drawing/2014/main" id="{BB32ED0F-6ADE-4553-8960-88F097E14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5" name="Rectangle 2">
                <a:extLst>
                  <a:ext uri="{FF2B5EF4-FFF2-40B4-BE49-F238E27FC236}">
                    <a16:creationId xmlns="" xmlns:a16="http://schemas.microsoft.com/office/drawing/2014/main" id="{3CE8C4AF-C3B4-4552-8BB9-EBCEDD5DA8DF}"/>
                  </a:ext>
                </a:extLst>
              </p:cNvPr>
              <p:cNvSpPr/>
              <p:nvPr/>
            </p:nvSpPr>
            <p:spPr>
              <a:xfrm>
                <a:off x="2524018" y="739510"/>
                <a:ext cx="6805191" cy="396766"/>
              </a:xfrm>
              <a:prstGeom prst="rect">
                <a:avLst/>
              </a:prstGeom>
              <a:solidFill>
                <a:srgbClr val="C296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" name="Picture 14">
              <a:extLst>
                <a:ext uri="{FF2B5EF4-FFF2-40B4-BE49-F238E27FC236}">
                  <a16:creationId xmlns="" xmlns:a16="http://schemas.microsoft.com/office/drawing/2014/main" id="{40E46227-5637-4DFC-A839-34C53C18FD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160"/>
            <a:stretch/>
          </p:blipFill>
          <p:spPr>
            <a:xfrm>
              <a:off x="1106611" y="3079"/>
              <a:ext cx="526412" cy="6858000"/>
            </a:xfrm>
            <a:prstGeom prst="rect">
              <a:avLst/>
            </a:prstGeom>
          </p:spPr>
        </p:pic>
        <p:pic>
          <p:nvPicPr>
            <p:cNvPr id="7" name="Picture 15">
              <a:extLst>
                <a:ext uri="{FF2B5EF4-FFF2-40B4-BE49-F238E27FC236}">
                  <a16:creationId xmlns="" xmlns:a16="http://schemas.microsoft.com/office/drawing/2014/main" id="{2F5FA61B-1C0E-491B-BBB1-153E61654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160"/>
            <a:stretch/>
          </p:blipFill>
          <p:spPr>
            <a:xfrm>
              <a:off x="589537" y="-5335"/>
              <a:ext cx="526412" cy="6858000"/>
            </a:xfrm>
            <a:prstGeom prst="rect">
              <a:avLst/>
            </a:prstGeom>
          </p:spPr>
        </p:pic>
        <p:pic>
          <p:nvPicPr>
            <p:cNvPr id="8" name="Picture 16">
              <a:extLst>
                <a:ext uri="{FF2B5EF4-FFF2-40B4-BE49-F238E27FC236}">
                  <a16:creationId xmlns="" xmlns:a16="http://schemas.microsoft.com/office/drawing/2014/main" id="{60220FC1-B1A6-408F-B3A6-656CEF672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160"/>
            <a:stretch/>
          </p:blipFill>
          <p:spPr>
            <a:xfrm>
              <a:off x="74640" y="-2539"/>
              <a:ext cx="526412" cy="6858000"/>
            </a:xfrm>
            <a:prstGeom prst="rect">
              <a:avLst/>
            </a:prstGeom>
          </p:spPr>
        </p:pic>
        <p:pic>
          <p:nvPicPr>
            <p:cNvPr id="9" name="Picture 17">
              <a:extLst>
                <a:ext uri="{FF2B5EF4-FFF2-40B4-BE49-F238E27FC236}">
                  <a16:creationId xmlns="" xmlns:a16="http://schemas.microsoft.com/office/drawing/2014/main" id="{8482E72F-E244-4231-911B-9CAB4CAFD4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6" r="94160"/>
            <a:stretch/>
          </p:blipFill>
          <p:spPr>
            <a:xfrm>
              <a:off x="-13842" y="-5553"/>
              <a:ext cx="122058" cy="6858000"/>
            </a:xfrm>
            <a:prstGeom prst="rect">
              <a:avLst/>
            </a:prstGeom>
          </p:spPr>
        </p:pic>
        <p:pic>
          <p:nvPicPr>
            <p:cNvPr id="10" name="Picture 19">
              <a:extLst>
                <a:ext uri="{FF2B5EF4-FFF2-40B4-BE49-F238E27FC236}">
                  <a16:creationId xmlns="" xmlns:a16="http://schemas.microsoft.com/office/drawing/2014/main" id="{27E494F5-92D7-495F-A475-E2413AE7D6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64" r="-1"/>
            <a:stretch/>
          </p:blipFill>
          <p:spPr>
            <a:xfrm>
              <a:off x="10568318" y="-2539"/>
              <a:ext cx="517072" cy="6858000"/>
            </a:xfrm>
            <a:prstGeom prst="rect">
              <a:avLst/>
            </a:prstGeom>
          </p:spPr>
        </p:pic>
        <p:pic>
          <p:nvPicPr>
            <p:cNvPr id="11" name="Picture 22">
              <a:extLst>
                <a:ext uri="{FF2B5EF4-FFF2-40B4-BE49-F238E27FC236}">
                  <a16:creationId xmlns="" xmlns:a16="http://schemas.microsoft.com/office/drawing/2014/main" id="{FA4213D6-0B08-440F-819E-1E9AC47ED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64" r="-1"/>
            <a:stretch/>
          </p:blipFill>
          <p:spPr>
            <a:xfrm>
              <a:off x="11082712" y="-5553"/>
              <a:ext cx="517072" cy="6858000"/>
            </a:xfrm>
            <a:prstGeom prst="rect">
              <a:avLst/>
            </a:prstGeom>
          </p:spPr>
        </p:pic>
        <p:pic>
          <p:nvPicPr>
            <p:cNvPr id="12" name="Picture 23">
              <a:extLst>
                <a:ext uri="{FF2B5EF4-FFF2-40B4-BE49-F238E27FC236}">
                  <a16:creationId xmlns="" xmlns:a16="http://schemas.microsoft.com/office/drawing/2014/main" id="{C1823D92-02F0-4309-92EE-FABC56AE7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64" r="-1"/>
            <a:stretch/>
          </p:blipFill>
          <p:spPr>
            <a:xfrm>
              <a:off x="11265909" y="3079"/>
              <a:ext cx="517072" cy="6858000"/>
            </a:xfrm>
            <a:prstGeom prst="rect">
              <a:avLst/>
            </a:prstGeom>
          </p:spPr>
        </p:pic>
        <p:pic>
          <p:nvPicPr>
            <p:cNvPr id="13" name="Picture 24">
              <a:extLst>
                <a:ext uri="{FF2B5EF4-FFF2-40B4-BE49-F238E27FC236}">
                  <a16:creationId xmlns="" xmlns:a16="http://schemas.microsoft.com/office/drawing/2014/main" id="{E1C5D2CB-1FEE-4491-8495-4A561024C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64" r="4780"/>
            <a:stretch/>
          </p:blipFill>
          <p:spPr>
            <a:xfrm>
              <a:off x="12105797" y="4210"/>
              <a:ext cx="86203" cy="6858000"/>
            </a:xfrm>
            <a:prstGeom prst="rect">
              <a:avLst/>
            </a:prstGeom>
          </p:spPr>
        </p:pic>
      </p:grpSp>
      <p:sp>
        <p:nvSpPr>
          <p:cNvPr id="16" name="مستطيل 15"/>
          <p:cNvSpPr/>
          <p:nvPr/>
        </p:nvSpPr>
        <p:spPr>
          <a:xfrm>
            <a:off x="2286000" y="21978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dirty="0" smtClean="0">
                <a:cs typeface="PT Bold Broken" panose="02010400000000000000" pitchFamily="2" charset="-78"/>
              </a:rPr>
              <a:t>استناداً للمعلوماتنا الجغرافية في الحصص السابقة انظري الى الخارطة الجغرافية امامك .. حددي مع مجموعتك الموقع الذي ترجحن أن العثمانيين انطلقوا منه </a:t>
            </a:r>
            <a:endParaRPr lang="en-US" sz="1000" dirty="0">
              <a:cs typeface="PT Bold Broken" panose="02010400000000000000" pitchFamily="2" charset="-78"/>
            </a:endParaRPr>
          </a:p>
        </p:txBody>
      </p:sp>
      <p:pic>
        <p:nvPicPr>
          <p:cNvPr id="17" name="Picture 19">
            <a:extLst>
              <a:ext uri="{FF2B5EF4-FFF2-40B4-BE49-F238E27FC236}">
                <a16:creationId xmlns="" xmlns:a16="http://schemas.microsoft.com/office/drawing/2014/main" id="{27E494F5-92D7-495F-A475-E2413AE7D6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4" r="-1"/>
          <a:stretch/>
        </p:blipFill>
        <p:spPr>
          <a:xfrm>
            <a:off x="8583182" y="-27384"/>
            <a:ext cx="381306" cy="6858000"/>
          </a:xfrm>
          <a:prstGeom prst="rect">
            <a:avLst/>
          </a:prstGeom>
        </p:spPr>
      </p:pic>
      <p:pic>
        <p:nvPicPr>
          <p:cNvPr id="18" name="Picture 19">
            <a:extLst>
              <a:ext uri="{FF2B5EF4-FFF2-40B4-BE49-F238E27FC236}">
                <a16:creationId xmlns="" xmlns:a16="http://schemas.microsoft.com/office/drawing/2014/main" id="{27E494F5-92D7-495F-A475-E2413AE7D6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4" r="-1"/>
          <a:stretch/>
        </p:blipFill>
        <p:spPr>
          <a:xfrm>
            <a:off x="8748464" y="-27384"/>
            <a:ext cx="381306" cy="6858000"/>
          </a:xfrm>
          <a:prstGeom prst="rect">
            <a:avLst/>
          </a:prstGeom>
        </p:spPr>
      </p:pic>
      <p:pic>
        <p:nvPicPr>
          <p:cNvPr id="19" name="Picture 33">
            <a:extLst>
              <a:ext uri="{FF2B5EF4-FFF2-40B4-BE49-F238E27FC236}">
                <a16:creationId xmlns="" xmlns:a16="http://schemas.microsoft.com/office/drawing/2014/main" id="{A85C2B0E-32EC-4BEF-9B0B-EB3D9FD916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6" y="3645024"/>
            <a:ext cx="2375388" cy="2989671"/>
          </a:xfrm>
          <a:prstGeom prst="rect">
            <a:avLst/>
          </a:prstGeom>
        </p:spPr>
      </p:pic>
      <p:sp>
        <p:nvSpPr>
          <p:cNvPr id="20" name="مستطيل 19"/>
          <p:cNvSpPr/>
          <p:nvPr/>
        </p:nvSpPr>
        <p:spPr>
          <a:xfrm>
            <a:off x="2160240" y="71767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dirty="0" smtClean="0">
                <a:cs typeface="PT Bold Broken" panose="02010400000000000000" pitchFamily="2" charset="-78"/>
              </a:rPr>
              <a:t>استراتيجية تحديد المواقعً </a:t>
            </a:r>
            <a:endParaRPr lang="en-US" sz="1000" dirty="0">
              <a:cs typeface="PT Bold Broken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275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36912"/>
            <a:ext cx="8280919" cy="3722861"/>
          </a:xfrm>
        </p:spPr>
      </p:pic>
      <p:sp>
        <p:nvSpPr>
          <p:cNvPr id="8" name="مربع نص 7"/>
          <p:cNvSpPr txBox="1"/>
          <p:nvPr/>
        </p:nvSpPr>
        <p:spPr>
          <a:xfrm>
            <a:off x="3131840" y="1075383"/>
            <a:ext cx="3185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400" u="sng" dirty="0" smtClean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موطن العثمانيين و أصلهم </a:t>
            </a:r>
            <a:endParaRPr lang="en-US" sz="4400" u="sng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3563888" y="3429000"/>
            <a:ext cx="2232248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92896"/>
            <a:ext cx="6408712" cy="34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باستخدام استراتيجية الملاحظة و الكتابة الحلقية لنتعرف على نشأة الدولة العثمانية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5656" y="3356992"/>
            <a:ext cx="6196405" cy="94970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https://ienbooks.t4edu.com/#/lesson/172</a:t>
            </a:r>
          </a:p>
        </p:txBody>
      </p:sp>
    </p:spTree>
    <p:extLst>
      <p:ext uri="{BB962C8B-B14F-4D97-AF65-F5344CB8AC3E}">
        <p14:creationId xmlns:p14="http://schemas.microsoft.com/office/powerpoint/2010/main" val="372657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نشأة الدولة العثمانية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6" t="32762" r="31870" b="45496"/>
          <a:stretch/>
        </p:blipFill>
        <p:spPr bwMode="auto">
          <a:xfrm>
            <a:off x="1331640" y="2219204"/>
            <a:ext cx="6480720" cy="403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222</TotalTime>
  <Words>402</Words>
  <Application>Microsoft Office PowerPoint</Application>
  <PresentationFormat>عرض على الشاشة (3:4)‏</PresentationFormat>
  <Paragraphs>97</Paragraphs>
  <Slides>23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عضوي</vt:lpstr>
      <vt:lpstr>مراجعة المكتسبات السابقة </vt:lpstr>
      <vt:lpstr>عرض تقديمي في PowerPoint</vt:lpstr>
      <vt:lpstr>لنكتشف عنوان الدرس سوياً </vt:lpstr>
      <vt:lpstr>الدولة العثمانية </vt:lpstr>
      <vt:lpstr>أهداف الدرس:</vt:lpstr>
      <vt:lpstr>عرض تقديمي في PowerPoint</vt:lpstr>
      <vt:lpstr>عرض تقديمي في PowerPoint</vt:lpstr>
      <vt:lpstr>باستخدام استراتيجية الملاحظة و الكتابة الحلقية لنتعرف على نشأة الدولة العثمانية </vt:lpstr>
      <vt:lpstr>نشأة الدولة العثمانية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يعد المؤسس الحقيقي للدولة (عللي) </vt:lpstr>
      <vt:lpstr>إثرائي </vt:lpstr>
      <vt:lpstr>توقفت الفتوحات في عهده في أوروبا (؟؟؟) </vt:lpstr>
      <vt:lpstr>لماذا يلقب بالقانوني؟ </vt:lpstr>
      <vt:lpstr>نشاط 3</vt:lpstr>
      <vt:lpstr>الواجب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مراجعة المكتسبات السابقة</dc:title>
  <dc:creator>هيا يوسف محمد حامد الخطيب</dc:creator>
  <cp:lastModifiedBy>هيا يوسف محمد حامد الخطيب</cp:lastModifiedBy>
  <cp:revision>36</cp:revision>
  <cp:lastPrinted>2019-10-07T04:11:54Z</cp:lastPrinted>
  <dcterms:created xsi:type="dcterms:W3CDTF">2018-10-28T04:16:29Z</dcterms:created>
  <dcterms:modified xsi:type="dcterms:W3CDTF">2019-10-07T05:59:58Z</dcterms:modified>
</cp:coreProperties>
</file>