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rawings/legacyDiagramText4.bin" ContentType="application/vnd.ms-office.legacyDiagramText"/>
  <Override PartName="/ppt/notesSlides/notesSlide6.xml" ContentType="application/vnd.openxmlformats-officedocument.presentationml.notesSlide+xml"/>
  <Override PartName="/ppt/notesSlides/notesSlide7.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rawings/legacyDiagramText1.bin" ContentType="application/vnd.ms-office.legacyDiagramText"/>
  <Override PartName="/ppt/drawings/legacyDiagramText2.bin" ContentType="application/vnd.ms-office.legacyDiagramText"/>
  <Override PartName="/ppt/drawings/legacyDiagramText3.bin" ContentType="application/vnd.ms-office.legacyDiagramText"/>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7"/>
  </p:notesMasterIdLst>
  <p:handoutMasterIdLst>
    <p:handoutMasterId r:id="rId38"/>
  </p:handoutMasterIdLst>
  <p:sldIdLst>
    <p:sldId id="301" r:id="rId2"/>
    <p:sldId id="336" r:id="rId3"/>
    <p:sldId id="302" r:id="rId4"/>
    <p:sldId id="363" r:id="rId5"/>
    <p:sldId id="364" r:id="rId6"/>
    <p:sldId id="390" r:id="rId7"/>
    <p:sldId id="391" r:id="rId8"/>
    <p:sldId id="340" r:id="rId9"/>
    <p:sldId id="389" r:id="rId10"/>
    <p:sldId id="348" r:id="rId11"/>
    <p:sldId id="349" r:id="rId12"/>
    <p:sldId id="355" r:id="rId13"/>
    <p:sldId id="358" r:id="rId14"/>
    <p:sldId id="359" r:id="rId15"/>
    <p:sldId id="306" r:id="rId16"/>
    <p:sldId id="307" r:id="rId17"/>
    <p:sldId id="315" r:id="rId18"/>
    <p:sldId id="324" r:id="rId19"/>
    <p:sldId id="392" r:id="rId20"/>
    <p:sldId id="393" r:id="rId21"/>
    <p:sldId id="384" r:id="rId22"/>
    <p:sldId id="365" r:id="rId23"/>
    <p:sldId id="366" r:id="rId24"/>
    <p:sldId id="381" r:id="rId25"/>
    <p:sldId id="323" r:id="rId26"/>
    <p:sldId id="320" r:id="rId27"/>
    <p:sldId id="367" r:id="rId28"/>
    <p:sldId id="316" r:id="rId29"/>
    <p:sldId id="379" r:id="rId30"/>
    <p:sldId id="370" r:id="rId31"/>
    <p:sldId id="371" r:id="rId32"/>
    <p:sldId id="373" r:id="rId33"/>
    <p:sldId id="375" r:id="rId34"/>
    <p:sldId id="377" r:id="rId35"/>
    <p:sldId id="388" r:id="rId36"/>
  </p:sldIdLst>
  <p:sldSz cx="9144000" cy="6858000" type="screen4x3"/>
  <p:notesSz cx="6858000" cy="9144000"/>
  <p:defaultTextStyle>
    <a:defPPr>
      <a:defRPr lang="en-GB"/>
    </a:defPPr>
    <a:lvl1pPr algn="l" rtl="0" fontAlgn="base">
      <a:spcBef>
        <a:spcPct val="0"/>
      </a:spcBef>
      <a:spcAft>
        <a:spcPct val="0"/>
      </a:spcAft>
      <a:defRPr sz="1200" b="1"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b="1"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b="1"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b="1"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b="1" kern="1200">
        <a:solidFill>
          <a:schemeClr val="tx1"/>
        </a:solidFill>
        <a:latin typeface="Times New Roman" pitchFamily="18" charset="0"/>
        <a:ea typeface="+mn-ea"/>
        <a:cs typeface="Arial" charset="0"/>
      </a:defRPr>
    </a:lvl5pPr>
    <a:lvl6pPr marL="2286000" algn="l" defTabSz="914400" rtl="0" eaLnBrk="1" latinLnBrk="0" hangingPunct="1">
      <a:defRPr sz="1200" b="1" kern="1200">
        <a:solidFill>
          <a:schemeClr val="tx1"/>
        </a:solidFill>
        <a:latin typeface="Times New Roman" pitchFamily="18" charset="0"/>
        <a:ea typeface="+mn-ea"/>
        <a:cs typeface="Arial" charset="0"/>
      </a:defRPr>
    </a:lvl6pPr>
    <a:lvl7pPr marL="2743200" algn="l" defTabSz="914400" rtl="0" eaLnBrk="1" latinLnBrk="0" hangingPunct="1">
      <a:defRPr sz="1200" b="1" kern="1200">
        <a:solidFill>
          <a:schemeClr val="tx1"/>
        </a:solidFill>
        <a:latin typeface="Times New Roman" pitchFamily="18" charset="0"/>
        <a:ea typeface="+mn-ea"/>
        <a:cs typeface="Arial" charset="0"/>
      </a:defRPr>
    </a:lvl7pPr>
    <a:lvl8pPr marL="3200400" algn="l" defTabSz="914400" rtl="0" eaLnBrk="1" latinLnBrk="0" hangingPunct="1">
      <a:defRPr sz="1200" b="1" kern="1200">
        <a:solidFill>
          <a:schemeClr val="tx1"/>
        </a:solidFill>
        <a:latin typeface="Times New Roman" pitchFamily="18" charset="0"/>
        <a:ea typeface="+mn-ea"/>
        <a:cs typeface="Arial" charset="0"/>
      </a:defRPr>
    </a:lvl8pPr>
    <a:lvl9pPr marL="3657600" algn="l" defTabSz="914400" rtl="0" eaLnBrk="1" latinLnBrk="0" hangingPunct="1">
      <a:defRPr sz="1200" b="1"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00FF00"/>
    <a:srgbClr val="000066"/>
    <a:srgbClr val="DDDDDD"/>
    <a:srgbClr val="FFCCCC"/>
    <a:srgbClr val="FFFF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24" autoAdjust="0"/>
  </p:normalViewPr>
  <p:slideViewPr>
    <p:cSldViewPr>
      <p:cViewPr>
        <p:scale>
          <a:sx n="60" d="100"/>
          <a:sy n="60" d="100"/>
        </p:scale>
        <p:origin x="-1674"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06/relationships/legacyDocTextInfo" Target="legacyDocTextInfo.bin"/></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45ACC9E-4C62-4F3C-8BF0-35008100DFBF}" type="datetimeFigureOut">
              <a:rPr lang="en-US" smtClean="0"/>
              <a:pPr/>
              <a:t>2/14/2013</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6CAC3D-9F76-42BA-83BA-A4D55EDA5661}"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b="0">
                <a:latin typeface="Arial" charset="0"/>
                <a:cs typeface="+mn-cs"/>
              </a:defRPr>
            </a:lvl1pPr>
          </a:lstStyle>
          <a:p>
            <a:pPr>
              <a:defRPr/>
            </a:pPr>
            <a:endParaRPr lang="en-GB"/>
          </a:p>
        </p:txBody>
      </p:sp>
      <p:sp>
        <p:nvSpPr>
          <p:cNvPr id="142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b="0">
                <a:latin typeface="Arial" charset="0"/>
                <a:cs typeface="+mn-cs"/>
              </a:defRPr>
            </a:lvl1pPr>
          </a:lstStyle>
          <a:p>
            <a:pPr>
              <a:defRPr/>
            </a:pPr>
            <a:endParaRPr lang="en-GB"/>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2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42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b="0">
                <a:latin typeface="Arial" charset="0"/>
                <a:cs typeface="+mn-cs"/>
              </a:defRPr>
            </a:lvl1pPr>
          </a:lstStyle>
          <a:p>
            <a:pPr>
              <a:defRPr/>
            </a:pPr>
            <a:endParaRPr lang="en-GB"/>
          </a:p>
        </p:txBody>
      </p:sp>
      <p:sp>
        <p:nvSpPr>
          <p:cNvPr id="142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b="0">
                <a:latin typeface="Arial" charset="0"/>
                <a:cs typeface="+mn-cs"/>
              </a:defRPr>
            </a:lvl1pPr>
          </a:lstStyle>
          <a:p>
            <a:pPr>
              <a:defRPr/>
            </a:pPr>
            <a:fld id="{CCC135FB-76F3-4CA6-A13E-90BD760B6AD3}"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D16497-585D-4FD9-9DFA-03ACC678F0D6}" type="slidenum">
              <a:rPr lang="ar-SA" altLang="en-US"/>
              <a:pPr/>
              <a:t>10</a:t>
            </a:fld>
            <a:endParaRPr lang="en-US" altLang="en-US"/>
          </a:p>
        </p:txBody>
      </p:sp>
      <p:sp>
        <p:nvSpPr>
          <p:cNvPr id="276482" name="Rectangle 2"/>
          <p:cNvSpPr>
            <a:spLocks noGrp="1" noRot="1" noChangeAspect="1" noChangeArrowheads="1" noTextEdit="1"/>
          </p:cNvSpPr>
          <p:nvPr>
            <p:ph type="sldImg"/>
          </p:nvPr>
        </p:nvSpPr>
        <p:spPr>
          <a:ln/>
        </p:spPr>
      </p:sp>
      <p:sp>
        <p:nvSpPr>
          <p:cNvPr id="276483" name="Rectangle 3"/>
          <p:cNvSpPr>
            <a:spLocks noGrp="1" noChangeArrowheads="1"/>
          </p:cNvSpPr>
          <p:nvPr>
            <p:ph type="body" idx="1"/>
          </p:nvPr>
        </p:nvSpPr>
        <p:spPr/>
        <p:txBody>
          <a:bodyPr/>
          <a:lstStyle/>
          <a:p>
            <a:endParaRPr lang="ar-LY"/>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53779A-BF2C-44EF-89C4-DE2925683753}" type="slidenum">
              <a:rPr lang="ar-SA" altLang="en-US"/>
              <a:pPr/>
              <a:t>11</a:t>
            </a:fld>
            <a:endParaRPr lang="en-US" altLang="en-US"/>
          </a:p>
        </p:txBody>
      </p:sp>
      <p:sp>
        <p:nvSpPr>
          <p:cNvPr id="278530" name="Rectangle 2"/>
          <p:cNvSpPr>
            <a:spLocks noGrp="1" noRot="1" noChangeAspect="1" noChangeArrowheads="1" noTextEdit="1"/>
          </p:cNvSpPr>
          <p:nvPr>
            <p:ph type="sldImg"/>
          </p:nvPr>
        </p:nvSpPr>
        <p:spPr>
          <a:ln/>
        </p:spPr>
      </p:sp>
      <p:sp>
        <p:nvSpPr>
          <p:cNvPr id="278531" name="Rectangle 3"/>
          <p:cNvSpPr>
            <a:spLocks noGrp="1" noChangeArrowheads="1"/>
          </p:cNvSpPr>
          <p:nvPr>
            <p:ph type="body" idx="1"/>
          </p:nvPr>
        </p:nvSpPr>
        <p:spPr/>
        <p:txBody>
          <a:bodyPr/>
          <a:lstStyle/>
          <a:p>
            <a:endParaRPr lang="ar-LY"/>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B5DC8C-1C35-4FF0-AD3B-85AC1B86D97E}" type="slidenum">
              <a:rPr lang="ar-SA" altLang="en-US"/>
              <a:pPr/>
              <a:t>12</a:t>
            </a:fld>
            <a:endParaRPr lang="en-US" alt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endParaRPr lang="ar-LY"/>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A8293E-6180-4EFC-8B80-D99043152C5B}" type="slidenum">
              <a:rPr lang="ar-SA" altLang="en-US"/>
              <a:pPr/>
              <a:t>13</a:t>
            </a:fld>
            <a:endParaRPr lang="en-US" altLang="en-US"/>
          </a:p>
        </p:txBody>
      </p:sp>
      <p:sp>
        <p:nvSpPr>
          <p:cNvPr id="286722" name="Rectangle 2"/>
          <p:cNvSpPr>
            <a:spLocks noGrp="1" noRot="1" noChangeAspect="1" noChangeArrowheads="1" noTextEdit="1"/>
          </p:cNvSpPr>
          <p:nvPr>
            <p:ph type="sldImg"/>
          </p:nvPr>
        </p:nvSpPr>
        <p:spPr>
          <a:ln/>
        </p:spPr>
      </p:sp>
      <p:sp>
        <p:nvSpPr>
          <p:cNvPr id="286723" name="Rectangle 3"/>
          <p:cNvSpPr>
            <a:spLocks noGrp="1" noChangeArrowheads="1"/>
          </p:cNvSpPr>
          <p:nvPr>
            <p:ph type="body" idx="1"/>
          </p:nvPr>
        </p:nvSpPr>
        <p:spPr/>
        <p:txBody>
          <a:bodyPr/>
          <a:lstStyle/>
          <a:p>
            <a:endParaRPr lang="ar-LY"/>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9AB305-4D23-4DAC-AECB-0D9921F77791}" type="slidenum">
              <a:rPr lang="ar-SA" altLang="en-US"/>
              <a:pPr/>
              <a:t>14</a:t>
            </a:fld>
            <a:endParaRPr lang="en-US" altLang="en-US"/>
          </a:p>
        </p:txBody>
      </p:sp>
      <p:sp>
        <p:nvSpPr>
          <p:cNvPr id="288770" name="Rectangle 2"/>
          <p:cNvSpPr>
            <a:spLocks noGrp="1" noRot="1" noChangeAspect="1" noChangeArrowheads="1" noTextEdit="1"/>
          </p:cNvSpPr>
          <p:nvPr>
            <p:ph type="sldImg"/>
          </p:nvPr>
        </p:nvSpPr>
        <p:spPr>
          <a:ln/>
        </p:spPr>
      </p:sp>
      <p:sp>
        <p:nvSpPr>
          <p:cNvPr id="288771" name="Rectangle 3"/>
          <p:cNvSpPr>
            <a:spLocks noGrp="1" noChangeArrowheads="1"/>
          </p:cNvSpPr>
          <p:nvPr>
            <p:ph type="body" idx="1"/>
          </p:nvPr>
        </p:nvSpPr>
        <p:spPr/>
        <p:txBody>
          <a:bodyPr/>
          <a:lstStyle/>
          <a:p>
            <a:endParaRPr lang="ar-LY"/>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3187" name="Rectangle 3"/>
          <p:cNvSpPr>
            <a:spLocks noGrp="1" noChangeArrowheads="1"/>
          </p:cNvSpPr>
          <p:nvPr>
            <p:ph type="body" idx="1"/>
          </p:nvPr>
        </p:nvSpPr>
        <p:spPr bwMode="auto">
          <a:noFill/>
        </p:spPr>
        <p:txBody>
          <a:bodyPr/>
          <a:lstStyle/>
          <a:p>
            <a:pPr eaLnBrk="1" hangingPunct="1"/>
            <a:endParaRPr lang="en-US" smtClean="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sz="1000" b="1" baseline="0">
                <a:latin typeface="Arial" pitchFamily="34" charset="0"/>
              </a:defRPr>
            </a:lvl1pPr>
          </a:lstStyle>
          <a:p>
            <a:pPr>
              <a:defRPr/>
            </a:pPr>
            <a:r>
              <a:rPr lang="en-GB"/>
              <a:t>Management Development and Professional Certification Centre</a:t>
            </a:r>
          </a:p>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80433AB-349D-415C-8DB8-BCEB41E0DC93}" type="slidenum">
              <a:rPr lang="en-GB"/>
              <a:pPr>
                <a:defRPr/>
              </a:pPr>
              <a:t>‹#›</a:t>
            </a:fld>
            <a:r>
              <a:rPr lang="en-GB"/>
              <a:t>1</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749B531-399D-417D-96E6-7F1473D7F967}" type="slidenum">
              <a:rPr lang="en-GB"/>
              <a:pPr>
                <a:defRPr/>
              </a:pPr>
              <a:t>‹#›</a:t>
            </a:fld>
            <a:r>
              <a:rPr lang="en-GB"/>
              <a:t>1</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3513" y="549275"/>
            <a:ext cx="1943100" cy="5194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4213" y="549275"/>
            <a:ext cx="5676900" cy="5194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AAD1DE7-8274-4490-A681-691FC1D04027}" type="slidenum">
              <a:rPr lang="en-GB"/>
              <a:pPr>
                <a:defRPr/>
              </a:pPr>
              <a:t>‹#›</a:t>
            </a:fld>
            <a:r>
              <a:rPr lang="en-GB"/>
              <a:t>1</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flipH="1">
            <a:off x="457200" y="609600"/>
            <a:ext cx="7772400" cy="1143000"/>
          </a:xfrm>
        </p:spPr>
        <p:txBody>
          <a:bodyPr/>
          <a:lstStyle/>
          <a:p>
            <a:r>
              <a:rPr lang="en-US" smtClean="0"/>
              <a:t>Click to edit Master title style</a:t>
            </a:r>
            <a:endParaRPr lang="ar-LY"/>
          </a:p>
        </p:txBody>
      </p:sp>
      <p:sp>
        <p:nvSpPr>
          <p:cNvPr id="3" name="ClipArt Placeholder 2"/>
          <p:cNvSpPr>
            <a:spLocks noGrp="1"/>
          </p:cNvSpPr>
          <p:nvPr>
            <p:ph type="clipArt" sz="half" idx="1"/>
          </p:nvPr>
        </p:nvSpPr>
        <p:spPr>
          <a:xfrm>
            <a:off x="457200" y="1981200"/>
            <a:ext cx="3810000" cy="4114800"/>
          </a:xfrm>
        </p:spPr>
        <p:txBody>
          <a:bodyPr/>
          <a:lstStyle/>
          <a:p>
            <a:pPr lvl="0"/>
            <a:endParaRPr lang="ar-LY" noProof="0" smtClean="0"/>
          </a:p>
        </p:txBody>
      </p:sp>
      <p:sp>
        <p:nvSpPr>
          <p:cNvPr id="4" name="Text Placeholder 3"/>
          <p:cNvSpPr>
            <a:spLocks noGrp="1"/>
          </p:cNvSpPr>
          <p:nvPr>
            <p:ph type="body" sz="half" idx="2"/>
          </p:nvPr>
        </p:nvSpPr>
        <p:spPr>
          <a:xfrm>
            <a:off x="44196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LY"/>
          </a:p>
        </p:txBody>
      </p:sp>
      <p:sp>
        <p:nvSpPr>
          <p:cNvPr id="5" name="Rectangle 8"/>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p:cNvSpPr>
            <a:spLocks noGrp="1" noChangeArrowheads="1"/>
          </p:cNvSpPr>
          <p:nvPr>
            <p:ph type="sldNum" sz="quarter" idx="12"/>
          </p:nvPr>
        </p:nvSpPr>
        <p:spPr>
          <a:ln/>
        </p:spPr>
        <p:txBody>
          <a:bodyPr/>
          <a:lstStyle>
            <a:lvl1pPr>
              <a:defRPr/>
            </a:lvl1pPr>
          </a:lstStyle>
          <a:p>
            <a:pPr>
              <a:defRPr/>
            </a:pPr>
            <a:endParaRPr lang="en-US" altLang="en-US"/>
          </a:p>
        </p:txBody>
      </p:sp>
    </p:spTree>
  </p:cSld>
  <p:clrMapOvr>
    <a:masterClrMapping/>
  </p:clrMapOvr>
  <p:transition spd="med">
    <p:cover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cSld name="محتوى">
    <p:spTree>
      <p:nvGrpSpPr>
        <p:cNvPr id="1" name=""/>
        <p:cNvGrpSpPr/>
        <p:nvPr/>
      </p:nvGrpSpPr>
      <p:grpSpPr>
        <a:xfrm>
          <a:off x="0" y="0"/>
          <a:ext cx="0" cy="0"/>
          <a:chOff x="0" y="0"/>
          <a:chExt cx="0" cy="0"/>
        </a:xfrm>
      </p:grpSpPr>
      <p:sp>
        <p:nvSpPr>
          <p:cNvPr id="2" name="عنصر نائب للمحتوى 1"/>
          <p:cNvSpPr>
            <a:spLocks noGrp="1"/>
          </p:cNvSpPr>
          <p:nvPr>
            <p:ph/>
          </p:nvPr>
        </p:nvSpPr>
        <p:spPr>
          <a:xfrm>
            <a:off x="457200" y="277813"/>
            <a:ext cx="8229600" cy="58531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3" name="عنصر نائب للتاريخ 2"/>
          <p:cNvSpPr>
            <a:spLocks noGrp="1"/>
          </p:cNvSpPr>
          <p:nvPr>
            <p:ph type="dt" sz="half" idx="10"/>
          </p:nvPr>
        </p:nvSpPr>
        <p:spPr/>
        <p:txBody>
          <a:bodyPr/>
          <a:lstStyle>
            <a:lvl1pPr>
              <a:defRPr/>
            </a:lvl1pPr>
          </a:lstStyle>
          <a:p>
            <a:pPr>
              <a:defRPr/>
            </a:pPr>
            <a:endParaRPr lang="en-US"/>
          </a:p>
        </p:txBody>
      </p:sp>
      <p:sp>
        <p:nvSpPr>
          <p:cNvPr id="4" name="عنصر نائب للتذييل 3"/>
          <p:cNvSpPr>
            <a:spLocks noGrp="1"/>
          </p:cNvSpPr>
          <p:nvPr>
            <p:ph type="ftr" sz="quarter" idx="11"/>
          </p:nvPr>
        </p:nvSpPr>
        <p:spPr/>
        <p:txBody>
          <a:bodyPr/>
          <a:lstStyle>
            <a:lvl1pPr>
              <a:defRPr/>
            </a:lvl1pPr>
          </a:lstStyle>
          <a:p>
            <a:pPr>
              <a:defRPr/>
            </a:pPr>
            <a:r>
              <a:rPr lang="ar-SA"/>
              <a:t>1</a:t>
            </a:r>
            <a:endParaRPr lang="en-US"/>
          </a:p>
        </p:txBody>
      </p:sp>
      <p:sp>
        <p:nvSpPr>
          <p:cNvPr id="5" name="عنصر نائب لرقم الشريحة 4"/>
          <p:cNvSpPr>
            <a:spLocks noGrp="1"/>
          </p:cNvSpPr>
          <p:nvPr>
            <p:ph type="sldNum" sz="quarter" idx="12"/>
          </p:nvPr>
        </p:nvSpPr>
        <p:spPr/>
        <p:txBody>
          <a:bodyPr/>
          <a:lstStyle>
            <a:lvl1pPr>
              <a:defRPr/>
            </a:lvl1pPr>
          </a:lstStyle>
          <a:p>
            <a:pPr>
              <a:defRPr/>
            </a:pPr>
            <a:fld id="{981F43EF-9F76-4E1C-9BDE-98CACBC24F73}"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0844CFA-9A35-4E0D-A9A2-50E8F30EAF32}" type="slidenum">
              <a:rPr lang="en-GB"/>
              <a:pPr>
                <a:defRPr/>
              </a:pPr>
              <a:t>‹#›</a:t>
            </a:fld>
            <a:r>
              <a:rPr lang="en-GB"/>
              <a:t>1</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E2AFF7B-259D-43BD-8E2F-259E4759FADD}" type="slidenum">
              <a:rPr lang="en-GB"/>
              <a:pPr>
                <a:defRPr/>
              </a:pPr>
              <a:t>‹#›</a:t>
            </a:fld>
            <a:r>
              <a:rPr lang="en-GB"/>
              <a:t>1</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4213" y="16287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6287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7" name="Slide Number Placeholder 6"/>
          <p:cNvSpPr>
            <a:spLocks noGrp="1"/>
          </p:cNvSpPr>
          <p:nvPr>
            <p:ph type="sldNum" sz="quarter" idx="12"/>
          </p:nvPr>
        </p:nvSpPr>
        <p:spPr/>
        <p:txBody>
          <a:bodyPr/>
          <a:lstStyle>
            <a:lvl1pPr>
              <a:defRPr/>
            </a:lvl1pPr>
          </a:lstStyle>
          <a:p>
            <a:pPr>
              <a:defRPr/>
            </a:pPr>
            <a:fld id="{94D00967-7856-41C8-8881-4AD98DACFAC4}" type="slidenum">
              <a:rPr lang="en-GB"/>
              <a:pPr>
                <a:defRPr/>
              </a:pPr>
              <a:t>‹#›</a:t>
            </a:fld>
            <a:r>
              <a:rPr lang="en-GB"/>
              <a:t>1</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pPr>
              <a:defRPr/>
            </a:pPr>
            <a:endParaRPr lang="en-GB"/>
          </a:p>
        </p:txBody>
      </p:sp>
      <p:sp>
        <p:nvSpPr>
          <p:cNvPr id="8" name="Footer Placeholder 7"/>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9" name="Slide Number Placeholder 8"/>
          <p:cNvSpPr>
            <a:spLocks noGrp="1"/>
          </p:cNvSpPr>
          <p:nvPr>
            <p:ph type="sldNum" sz="quarter" idx="12"/>
          </p:nvPr>
        </p:nvSpPr>
        <p:spPr/>
        <p:txBody>
          <a:bodyPr/>
          <a:lstStyle>
            <a:lvl1pPr>
              <a:defRPr/>
            </a:lvl1pPr>
          </a:lstStyle>
          <a:p>
            <a:pPr>
              <a:defRPr/>
            </a:pPr>
            <a:fld id="{FE6B7763-E55A-49F1-8548-363BF28FCD25}" type="slidenum">
              <a:rPr lang="en-GB"/>
              <a:pPr>
                <a:defRPr/>
              </a:pPr>
              <a:t>‹#›</a:t>
            </a:fld>
            <a:r>
              <a:rPr lang="en-GB"/>
              <a:t>1</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Footer Placeholder 3"/>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5" name="Slide Number Placeholder 4"/>
          <p:cNvSpPr>
            <a:spLocks noGrp="1"/>
          </p:cNvSpPr>
          <p:nvPr>
            <p:ph type="sldNum" sz="quarter" idx="12"/>
          </p:nvPr>
        </p:nvSpPr>
        <p:spPr/>
        <p:txBody>
          <a:bodyPr/>
          <a:lstStyle>
            <a:lvl1pPr>
              <a:defRPr/>
            </a:lvl1pPr>
          </a:lstStyle>
          <a:p>
            <a:pPr>
              <a:defRPr/>
            </a:pPr>
            <a:fld id="{8857A26C-BE8E-4D85-AA7E-B4D7B1C3F81F}" type="slidenum">
              <a:rPr lang="en-GB"/>
              <a:pPr>
                <a:defRPr/>
              </a:pPr>
              <a:t>‹#›</a:t>
            </a:fld>
            <a:r>
              <a:rPr lang="en-GB"/>
              <a:t>1</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Footer Placeholder 2"/>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4" name="Slide Number Placeholder 3"/>
          <p:cNvSpPr>
            <a:spLocks noGrp="1"/>
          </p:cNvSpPr>
          <p:nvPr>
            <p:ph type="sldNum" sz="quarter" idx="12"/>
          </p:nvPr>
        </p:nvSpPr>
        <p:spPr/>
        <p:txBody>
          <a:bodyPr/>
          <a:lstStyle>
            <a:lvl1pPr>
              <a:defRPr/>
            </a:lvl1pPr>
          </a:lstStyle>
          <a:p>
            <a:pPr>
              <a:defRPr/>
            </a:pPr>
            <a:fld id="{951183E7-1212-49B6-AA87-640917238375}" type="slidenum">
              <a:rPr lang="en-GB"/>
              <a:pPr>
                <a:defRPr/>
              </a:pPr>
              <a:t>‹#›</a:t>
            </a:fld>
            <a:r>
              <a:rPr lang="en-GB"/>
              <a:t>1</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7" name="Slide Number Placeholder 6"/>
          <p:cNvSpPr>
            <a:spLocks noGrp="1"/>
          </p:cNvSpPr>
          <p:nvPr>
            <p:ph type="sldNum" sz="quarter" idx="12"/>
          </p:nvPr>
        </p:nvSpPr>
        <p:spPr/>
        <p:txBody>
          <a:bodyPr/>
          <a:lstStyle>
            <a:lvl1pPr>
              <a:defRPr/>
            </a:lvl1pPr>
          </a:lstStyle>
          <a:p>
            <a:pPr>
              <a:defRPr/>
            </a:pPr>
            <a:fld id="{8F3BC8C7-CD44-4258-A17C-430179788406}" type="slidenum">
              <a:rPr lang="en-GB"/>
              <a:pPr>
                <a:defRPr/>
              </a:pPr>
              <a:t>‹#›</a:t>
            </a:fld>
            <a:r>
              <a:rPr lang="en-GB"/>
              <a:t>1</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sz="1000" b="1">
                <a:latin typeface="Times New Roman" pitchFamily="18" charset="0"/>
              </a:defRPr>
            </a:lvl1pPr>
          </a:lstStyle>
          <a:p>
            <a:pPr>
              <a:defRPr/>
            </a:pPr>
            <a:r>
              <a:rPr lang="en-GB"/>
              <a:t>Management Development and Professional Certification Centre</a:t>
            </a:r>
          </a:p>
          <a:p>
            <a:pPr>
              <a:defRPr/>
            </a:pPr>
            <a:endParaRPr lang="en-GB"/>
          </a:p>
        </p:txBody>
      </p:sp>
      <p:sp>
        <p:nvSpPr>
          <p:cNvPr id="7" name="Slide Number Placeholder 6"/>
          <p:cNvSpPr>
            <a:spLocks noGrp="1"/>
          </p:cNvSpPr>
          <p:nvPr>
            <p:ph type="sldNum" sz="quarter" idx="12"/>
          </p:nvPr>
        </p:nvSpPr>
        <p:spPr/>
        <p:txBody>
          <a:bodyPr/>
          <a:lstStyle>
            <a:lvl1pPr>
              <a:defRPr/>
            </a:lvl1pPr>
          </a:lstStyle>
          <a:p>
            <a:pPr>
              <a:defRPr/>
            </a:pPr>
            <a:fld id="{2E268626-E9A8-48EF-AB8B-4A17EC86BE20}" type="slidenum">
              <a:rPr lang="en-GB"/>
              <a:pPr>
                <a:defRPr/>
              </a:pPr>
              <a:t>‹#›</a:t>
            </a:fld>
            <a:r>
              <a:rPr lang="en-GB"/>
              <a:t>1</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3" descr="sky-fade"/>
          <p:cNvPicPr>
            <a:picLocks noChangeAspect="1" noChangeArrowheads="1"/>
          </p:cNvPicPr>
          <p:nvPr/>
        </p:nvPicPr>
        <p:blipFill>
          <a:blip r:embed="rId15" cstate="print"/>
          <a:srcRect/>
          <a:stretch>
            <a:fillRect/>
          </a:stretch>
        </p:blipFill>
        <p:spPr bwMode="auto">
          <a:xfrm>
            <a:off x="0" y="0"/>
            <a:ext cx="9144000" cy="2266950"/>
          </a:xfrm>
          <a:prstGeom prst="rect">
            <a:avLst/>
          </a:prstGeom>
          <a:noFill/>
          <a:ln w="9525">
            <a:noFill/>
            <a:miter lim="800000"/>
            <a:headEnd/>
            <a:tailEnd/>
          </a:ln>
        </p:spPr>
      </p:pic>
      <p:sp>
        <p:nvSpPr>
          <p:cNvPr id="1027" name="Rectangle 4"/>
          <p:cNvSpPr>
            <a:spLocks noGrp="1" noChangeArrowheads="1"/>
          </p:cNvSpPr>
          <p:nvPr>
            <p:ph type="body" idx="1"/>
          </p:nvPr>
        </p:nvSpPr>
        <p:spPr bwMode="auto">
          <a:xfrm>
            <a:off x="684213" y="1628775"/>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Item one.</a:t>
            </a:r>
          </a:p>
          <a:p>
            <a:pPr lvl="0"/>
            <a:r>
              <a:rPr lang="en-GB" smtClean="0"/>
              <a:t>Item two.</a:t>
            </a:r>
          </a:p>
          <a:p>
            <a:pPr lvl="0"/>
            <a:r>
              <a:rPr lang="en-GB" smtClean="0"/>
              <a:t>Item three.</a:t>
            </a:r>
          </a:p>
        </p:txBody>
      </p:sp>
      <p:sp>
        <p:nvSpPr>
          <p:cNvPr id="16389" name="Rectangle 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cs typeface="+mn-cs"/>
              </a:defRPr>
            </a:lvl1pPr>
          </a:lstStyle>
          <a:p>
            <a:pPr>
              <a:defRPr/>
            </a:pPr>
            <a:endParaRPr lang="en-GB"/>
          </a:p>
        </p:txBody>
      </p:sp>
      <p:sp>
        <p:nvSpPr>
          <p:cNvPr id="16390" name="Rectangle 6"/>
          <p:cNvSpPr>
            <a:spLocks noGrp="1" noChangeArrowheads="1"/>
          </p:cNvSpPr>
          <p:nvPr>
            <p:ph type="ftr" sz="quarter" idx="3"/>
          </p:nvPr>
        </p:nvSpPr>
        <p:spPr bwMode="auto">
          <a:xfrm>
            <a:off x="2484438" y="6237288"/>
            <a:ext cx="42481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20000"/>
              </a:spcBef>
              <a:defRPr sz="1000" b="0">
                <a:solidFill>
                  <a:srgbClr val="000066"/>
                </a:solidFill>
                <a:latin typeface="+mn-lt"/>
                <a:cs typeface="+mn-cs"/>
              </a:defRPr>
            </a:lvl1pPr>
          </a:lstStyle>
          <a:p>
            <a:pPr>
              <a:defRPr/>
            </a:pPr>
            <a:r>
              <a:rPr lang="en-GB"/>
              <a:t>Management Development and Professional Certification Centre</a:t>
            </a:r>
          </a:p>
          <a:p>
            <a:pPr>
              <a:defRPr/>
            </a:pPr>
            <a:endParaRPr lang="en-GB"/>
          </a:p>
        </p:txBody>
      </p:sp>
      <p:sp>
        <p:nvSpPr>
          <p:cNvPr id="16391" name="Rectangle 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a:solidFill>
                  <a:srgbClr val="000066"/>
                </a:solidFill>
                <a:latin typeface="+mn-lt"/>
                <a:cs typeface="+mn-cs"/>
              </a:defRPr>
            </a:lvl1pPr>
          </a:lstStyle>
          <a:p>
            <a:pPr>
              <a:defRPr/>
            </a:pPr>
            <a:fld id="{D6BBAC2D-FBBD-4FFC-97C3-740C36526FD5}" type="slidenum">
              <a:rPr lang="en-GB"/>
              <a:pPr>
                <a:defRPr/>
              </a:pPr>
              <a:t>‹#›</a:t>
            </a:fld>
            <a:r>
              <a:rPr lang="en-GB"/>
              <a:t>1</a:t>
            </a:r>
          </a:p>
        </p:txBody>
      </p:sp>
      <p:sp>
        <p:nvSpPr>
          <p:cNvPr id="1031" name="Rectangle 8"/>
          <p:cNvSpPr>
            <a:spLocks noGrp="1" noChangeArrowheads="1"/>
          </p:cNvSpPr>
          <p:nvPr>
            <p:ph type="title"/>
          </p:nvPr>
        </p:nvSpPr>
        <p:spPr bwMode="auto">
          <a:xfrm>
            <a:off x="684213" y="549275"/>
            <a:ext cx="7772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First Slide</a:t>
            </a:r>
          </a:p>
        </p:txBody>
      </p:sp>
    </p:spTree>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 id="2147483926" r:id="rId13"/>
  </p:sldLayoutIdLst>
  <p:hf sldNum="0" hdr="0" dt="0"/>
  <p:txStyles>
    <p:titleStyle>
      <a:lvl1pPr algn="ctr" rtl="0" eaLnBrk="0" fontAlgn="base" hangingPunct="0">
        <a:spcBef>
          <a:spcPct val="0"/>
        </a:spcBef>
        <a:spcAft>
          <a:spcPct val="0"/>
        </a:spcAft>
        <a:defRPr sz="3200" b="1">
          <a:solidFill>
            <a:srgbClr val="000066"/>
          </a:solidFill>
          <a:latin typeface="+mj-lt"/>
          <a:ea typeface="+mj-ea"/>
          <a:cs typeface="+mj-cs"/>
        </a:defRPr>
      </a:lvl1pPr>
      <a:lvl2pPr algn="ctr" rtl="0" eaLnBrk="0" fontAlgn="base" hangingPunct="0">
        <a:spcBef>
          <a:spcPct val="0"/>
        </a:spcBef>
        <a:spcAft>
          <a:spcPct val="0"/>
        </a:spcAft>
        <a:defRPr sz="3200" b="1">
          <a:solidFill>
            <a:srgbClr val="000066"/>
          </a:solidFill>
          <a:latin typeface="Arial" charset="0"/>
        </a:defRPr>
      </a:lvl2pPr>
      <a:lvl3pPr algn="ctr" rtl="0" eaLnBrk="0" fontAlgn="base" hangingPunct="0">
        <a:spcBef>
          <a:spcPct val="0"/>
        </a:spcBef>
        <a:spcAft>
          <a:spcPct val="0"/>
        </a:spcAft>
        <a:defRPr sz="3200" b="1">
          <a:solidFill>
            <a:srgbClr val="000066"/>
          </a:solidFill>
          <a:latin typeface="Arial" charset="0"/>
        </a:defRPr>
      </a:lvl3pPr>
      <a:lvl4pPr algn="ctr" rtl="0" eaLnBrk="0" fontAlgn="base" hangingPunct="0">
        <a:spcBef>
          <a:spcPct val="0"/>
        </a:spcBef>
        <a:spcAft>
          <a:spcPct val="0"/>
        </a:spcAft>
        <a:defRPr sz="3200" b="1">
          <a:solidFill>
            <a:srgbClr val="000066"/>
          </a:solidFill>
          <a:latin typeface="Arial" charset="0"/>
        </a:defRPr>
      </a:lvl4pPr>
      <a:lvl5pPr algn="ctr" rtl="0" eaLnBrk="0" fontAlgn="base" hangingPunct="0">
        <a:spcBef>
          <a:spcPct val="0"/>
        </a:spcBef>
        <a:spcAft>
          <a:spcPct val="0"/>
        </a:spcAft>
        <a:defRPr sz="3200" b="1">
          <a:solidFill>
            <a:srgbClr val="000066"/>
          </a:solidFill>
          <a:latin typeface="Arial" charset="0"/>
        </a:defRPr>
      </a:lvl5pPr>
      <a:lvl6pPr marL="457200" algn="ctr" rtl="0" fontAlgn="base">
        <a:spcBef>
          <a:spcPct val="0"/>
        </a:spcBef>
        <a:spcAft>
          <a:spcPct val="0"/>
        </a:spcAft>
        <a:defRPr sz="3200" b="1">
          <a:solidFill>
            <a:srgbClr val="000066"/>
          </a:solidFill>
          <a:latin typeface="Arial" charset="0"/>
        </a:defRPr>
      </a:lvl6pPr>
      <a:lvl7pPr marL="914400" algn="ctr" rtl="0" fontAlgn="base">
        <a:spcBef>
          <a:spcPct val="0"/>
        </a:spcBef>
        <a:spcAft>
          <a:spcPct val="0"/>
        </a:spcAft>
        <a:defRPr sz="3200" b="1">
          <a:solidFill>
            <a:srgbClr val="000066"/>
          </a:solidFill>
          <a:latin typeface="Arial" charset="0"/>
        </a:defRPr>
      </a:lvl7pPr>
      <a:lvl8pPr marL="1371600" algn="ctr" rtl="0" fontAlgn="base">
        <a:spcBef>
          <a:spcPct val="0"/>
        </a:spcBef>
        <a:spcAft>
          <a:spcPct val="0"/>
        </a:spcAft>
        <a:defRPr sz="3200" b="1">
          <a:solidFill>
            <a:srgbClr val="000066"/>
          </a:solidFill>
          <a:latin typeface="Arial" charset="0"/>
        </a:defRPr>
      </a:lvl8pPr>
      <a:lvl9pPr marL="1828800" algn="ctr" rtl="0" fontAlgn="base">
        <a:spcBef>
          <a:spcPct val="0"/>
        </a:spcBef>
        <a:spcAft>
          <a:spcPct val="0"/>
        </a:spcAft>
        <a:defRPr sz="3200" b="1">
          <a:solidFill>
            <a:srgbClr val="000066"/>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Times New Roman"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fontAlgn="base">
        <a:spcBef>
          <a:spcPct val="20000"/>
        </a:spcBef>
        <a:spcAft>
          <a:spcPct val="0"/>
        </a:spcAft>
        <a:buChar char="»"/>
        <a:defRPr sz="2000">
          <a:solidFill>
            <a:schemeClr val="tx1"/>
          </a:solidFill>
          <a:latin typeface="Times New Roman" pitchFamily="18" charset="0"/>
        </a:defRPr>
      </a:lvl6pPr>
      <a:lvl7pPr marL="2971800" indent="-228600" algn="l" rtl="0" fontAlgn="base">
        <a:spcBef>
          <a:spcPct val="20000"/>
        </a:spcBef>
        <a:spcAft>
          <a:spcPct val="0"/>
        </a:spcAft>
        <a:buChar char="»"/>
        <a:defRPr sz="2000">
          <a:solidFill>
            <a:schemeClr val="tx1"/>
          </a:solidFill>
          <a:latin typeface="Times New Roman" pitchFamily="18" charset="0"/>
        </a:defRPr>
      </a:lvl7pPr>
      <a:lvl8pPr marL="3429000" indent="-228600" algn="l" rtl="0" fontAlgn="base">
        <a:spcBef>
          <a:spcPct val="20000"/>
        </a:spcBef>
        <a:spcAft>
          <a:spcPct val="0"/>
        </a:spcAft>
        <a:buChar char="»"/>
        <a:defRPr sz="2000">
          <a:solidFill>
            <a:schemeClr val="tx1"/>
          </a:solidFill>
          <a:latin typeface="Times New Roman" pitchFamily="18" charset="0"/>
        </a:defRPr>
      </a:lvl8pPr>
      <a:lvl9pPr marL="3886200" indent="-228600" algn="l" rtl="0" fontAlgn="base">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gi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1601;&#1606;%20&#1575;&#1604;&#1578;&#1593;&#1575;&#1605;&#1604;%20&#1605;&#1593;%20&#1575;&#1604;&#1570;&#1582;&#1585;&#1610;&#1606;%20&#1605;&#1581;&#1605;&#1583;%20&#1575;&#1604;&#1593;&#1585;&#1610;&#1601;&#1610;%204.mp4"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0" y="785794"/>
            <a:ext cx="9144000" cy="1470025"/>
          </a:xfrm>
        </p:spPr>
        <p:txBody>
          <a:bodyPr>
            <a:normAutofit fontScale="90000"/>
          </a:bodyPr>
          <a:lstStyle/>
          <a:p>
            <a:pPr rtl="1"/>
            <a:r>
              <a:rPr lang="ar-LY" sz="4000" dirty="0" smtClean="0"/>
              <a:t>مركز</a:t>
            </a:r>
            <a:r>
              <a:rPr lang="ar-SA" sz="4000" dirty="0" smtClean="0"/>
              <a:t> ضمان الجودة</a:t>
            </a:r>
            <a:r>
              <a:rPr lang="ar-LY" sz="4000" dirty="0" smtClean="0"/>
              <a:t> والمعايرة المهنية</a:t>
            </a:r>
            <a:br>
              <a:rPr lang="ar-LY" sz="4000" dirty="0" smtClean="0"/>
            </a:br>
            <a:r>
              <a:rPr lang="ar-LY" sz="2400" dirty="0" smtClean="0"/>
              <a:t/>
            </a:r>
            <a:br>
              <a:rPr lang="ar-LY" sz="2400" dirty="0" smtClean="0"/>
            </a:br>
            <a:r>
              <a:rPr lang="ar-LY" sz="3600" dirty="0" smtClean="0"/>
              <a:t>قسم الإدارة والقيادة</a:t>
            </a:r>
            <a:endParaRPr lang="en-GB" sz="3600" dirty="0"/>
          </a:p>
        </p:txBody>
      </p:sp>
      <p:sp>
        <p:nvSpPr>
          <p:cNvPr id="13315" name="Rectangle 3"/>
          <p:cNvSpPr>
            <a:spLocks noGrp="1" noChangeArrowheads="1"/>
          </p:cNvSpPr>
          <p:nvPr>
            <p:ph type="subTitle" idx="1"/>
          </p:nvPr>
        </p:nvSpPr>
        <p:spPr>
          <a:xfrm>
            <a:off x="0" y="2285992"/>
            <a:ext cx="9144000" cy="2643206"/>
          </a:xfrm>
        </p:spPr>
        <p:txBody>
          <a:bodyPr/>
          <a:lstStyle/>
          <a:p>
            <a:pPr eaLnBrk="1" hangingPunct="1"/>
            <a:endParaRPr lang="ar-LY" sz="2800" b="1" dirty="0" smtClean="0">
              <a:solidFill>
                <a:srgbClr val="000066"/>
              </a:solidFill>
            </a:endParaRPr>
          </a:p>
          <a:p>
            <a:pPr rtl="1" eaLnBrk="1" hangingPunct="1"/>
            <a:r>
              <a:rPr lang="ar-LY" sz="3600" b="1" dirty="0" smtClean="0">
                <a:solidFill>
                  <a:srgbClr val="000066"/>
                </a:solidFill>
              </a:rPr>
              <a:t>مهارات التعامل مع الآخرين</a:t>
            </a:r>
            <a:endParaRPr lang="en-GB" sz="3600" b="1" dirty="0" smtClean="0">
              <a:solidFill>
                <a:srgbClr val="000066"/>
              </a:solidFill>
            </a:endParaRPr>
          </a:p>
          <a:p>
            <a:pPr rtl="1" eaLnBrk="1" hangingPunct="1"/>
            <a:endParaRPr lang="ar-LY" sz="1600" b="1" dirty="0" smtClean="0">
              <a:solidFill>
                <a:srgbClr val="000066"/>
              </a:solidFill>
            </a:endParaRPr>
          </a:p>
          <a:p>
            <a:pPr rtl="1" eaLnBrk="1" hangingPunct="1"/>
            <a:r>
              <a:rPr lang="ar-LY" sz="2000" b="1" dirty="0" smtClean="0">
                <a:solidFill>
                  <a:srgbClr val="000066"/>
                </a:solidFill>
              </a:rPr>
              <a:t>إعداد وتقديم:</a:t>
            </a:r>
          </a:p>
          <a:p>
            <a:pPr rtl="1" eaLnBrk="1" hangingPunct="1"/>
            <a:r>
              <a:rPr lang="ar-LY" sz="2000" b="1" dirty="0" err="1" smtClean="0">
                <a:solidFill>
                  <a:srgbClr val="000066"/>
                </a:solidFill>
              </a:rPr>
              <a:t>م.</a:t>
            </a:r>
            <a:r>
              <a:rPr lang="ar-LY" sz="2000" b="1" dirty="0" smtClean="0">
                <a:solidFill>
                  <a:srgbClr val="000066"/>
                </a:solidFill>
              </a:rPr>
              <a:t> </a:t>
            </a:r>
            <a:r>
              <a:rPr lang="ar-SA" sz="2000" b="1" dirty="0" smtClean="0">
                <a:solidFill>
                  <a:srgbClr val="000066"/>
                </a:solidFill>
              </a:rPr>
              <a:t>رياض الزرقاني</a:t>
            </a:r>
            <a:endParaRPr lang="ar-LY" sz="2000" b="1" dirty="0" smtClean="0">
              <a:solidFill>
                <a:srgbClr val="000066"/>
              </a:solidFill>
            </a:endParaRPr>
          </a:p>
          <a:p>
            <a:pPr rtl="1" eaLnBrk="1" hangingPunct="1"/>
            <a:r>
              <a:rPr lang="ar-LY" sz="2000" b="1" dirty="0" err="1" smtClean="0">
                <a:solidFill>
                  <a:srgbClr val="000066"/>
                </a:solidFill>
              </a:rPr>
              <a:t>م.</a:t>
            </a:r>
            <a:r>
              <a:rPr lang="ar-LY" sz="2000" b="1" dirty="0" smtClean="0">
                <a:solidFill>
                  <a:srgbClr val="000066"/>
                </a:solidFill>
              </a:rPr>
              <a:t> أشرف بن يونس</a:t>
            </a:r>
            <a:endParaRPr lang="ar-LY" sz="1600" b="1" dirty="0" smtClean="0">
              <a:solidFill>
                <a:srgbClr val="000066"/>
              </a:solidFill>
            </a:endParaRPr>
          </a:p>
          <a:p>
            <a:pPr algn="r" rtl="1" eaLnBrk="1" hangingPunct="1"/>
            <a:endParaRPr lang="en-GB" sz="1600" b="1" dirty="0" smtClean="0">
              <a:solidFill>
                <a:srgbClr val="000066"/>
              </a:solidFill>
            </a:endParaRPr>
          </a:p>
        </p:txBody>
      </p:sp>
      <p:sp>
        <p:nvSpPr>
          <p:cNvPr id="7" name="Footer Placeholder 3"/>
          <p:cNvSpPr>
            <a:spLocks noGrp="1"/>
          </p:cNvSpPr>
          <p:nvPr>
            <p:ph type="ftr" sz="quarter" idx="11"/>
          </p:nvPr>
        </p:nvSpPr>
        <p:spPr/>
        <p:txBody>
          <a:bodyPr/>
          <a:lstStyle/>
          <a:p>
            <a:pPr>
              <a:defRPr/>
            </a:pPr>
            <a:r>
              <a:rPr lang="en-GB" dirty="0" smtClean="0"/>
              <a:t>Quality </a:t>
            </a:r>
            <a:r>
              <a:rPr lang="en-GB" dirty="0" err="1" smtClean="0"/>
              <a:t>assura</a:t>
            </a:r>
            <a:r>
              <a:rPr lang="en-US" dirty="0" smtClean="0"/>
              <a:t>n</a:t>
            </a:r>
            <a:r>
              <a:rPr lang="en-GB" dirty="0" err="1" smtClean="0"/>
              <a:t>ce</a:t>
            </a:r>
            <a:r>
              <a:rPr lang="en-GB" dirty="0" smtClean="0"/>
              <a:t> and Certification Centre</a:t>
            </a:r>
          </a:p>
          <a:p>
            <a:pPr>
              <a:defRPr/>
            </a:pPr>
            <a:endParaRPr lang="en-GB" dirty="0"/>
          </a:p>
        </p:txBody>
      </p:sp>
      <p:graphicFrame>
        <p:nvGraphicFramePr>
          <p:cNvPr id="9217" name="Object 2054"/>
          <p:cNvGraphicFramePr>
            <a:graphicFrameLocks noChangeAspect="1"/>
          </p:cNvGraphicFramePr>
          <p:nvPr/>
        </p:nvGraphicFramePr>
        <p:xfrm>
          <a:off x="1785918" y="4543444"/>
          <a:ext cx="5527675" cy="1671638"/>
        </p:xfrm>
        <a:graphic>
          <a:graphicData uri="http://schemas.openxmlformats.org/presentationml/2006/ole">
            <p:oleObj spid="_x0000_s9217" name="Clip" r:id="rId4" imgW="6484320" imgH="2277720" progId="">
              <p:embed/>
            </p:oleObj>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ChangeArrowheads="1"/>
          </p:cNvSpPr>
          <p:nvPr/>
        </p:nvSpPr>
        <p:spPr bwMode="auto">
          <a:xfrm>
            <a:off x="228600" y="304800"/>
            <a:ext cx="8664575" cy="4419600"/>
          </a:xfrm>
          <a:prstGeom prst="rect">
            <a:avLst/>
          </a:prstGeom>
          <a:noFill/>
          <a:ln w="9525">
            <a:noFill/>
            <a:miter lim="800000"/>
            <a:headEnd/>
            <a:tailEnd/>
          </a:ln>
          <a:effectLst/>
        </p:spPr>
        <p:txBody>
          <a:bodyPr anchor="ctr"/>
          <a:lstStyle/>
          <a:p>
            <a:pPr algn="r"/>
            <a:r>
              <a:rPr lang="ar-SA" sz="4800" b="1" dirty="0">
                <a:effectLst>
                  <a:outerShdw blurRad="38100" dist="38100" dir="2700000" algn="tl">
                    <a:srgbClr val="000000"/>
                  </a:outerShdw>
                </a:effectLst>
                <a:latin typeface="Arial Black" pitchFamily="34" charset="0"/>
                <a:cs typeface="Simplified Arabic" pitchFamily="18" charset="-78"/>
              </a:rPr>
              <a:t>2- دراسة مؤسسة </a:t>
            </a:r>
            <a:br>
              <a:rPr lang="ar-SA" sz="4800" b="1" dirty="0">
                <a:effectLst>
                  <a:outerShdw blurRad="38100" dist="38100" dir="2700000" algn="tl">
                    <a:srgbClr val="000000"/>
                  </a:outerShdw>
                </a:effectLst>
                <a:latin typeface="Arial Black" pitchFamily="34" charset="0"/>
                <a:cs typeface="Simplified Arabic" pitchFamily="18" charset="-78"/>
              </a:rPr>
            </a:br>
            <a:r>
              <a:rPr lang="ar-SA" sz="4800" b="1" dirty="0" err="1">
                <a:effectLst>
                  <a:outerShdw blurRad="38100" dist="38100" dir="2700000" algn="tl">
                    <a:srgbClr val="000000"/>
                  </a:outerShdw>
                </a:effectLst>
                <a:latin typeface="Arial Black" pitchFamily="34" charset="0"/>
                <a:cs typeface="Simplified Arabic" pitchFamily="18" charset="-78"/>
              </a:rPr>
              <a:t>كارنيجي</a:t>
            </a:r>
            <a:r>
              <a:rPr lang="ar-SA" sz="4800" b="1" dirty="0">
                <a:effectLst>
                  <a:outerShdw blurRad="38100" dist="38100" dir="2700000" algn="tl">
                    <a:srgbClr val="000000"/>
                  </a:outerShdw>
                </a:effectLst>
                <a:latin typeface="Arial Black" pitchFamily="34" charset="0"/>
                <a:cs typeface="Simplified Arabic" pitchFamily="18" charset="-78"/>
              </a:rPr>
              <a:t> للتكنولوجيا </a:t>
            </a:r>
          </a:p>
        </p:txBody>
      </p:sp>
      <p:pic>
        <p:nvPicPr>
          <p:cNvPr id="275459" name="Picture 3"/>
          <p:cNvPicPr>
            <a:picLocks noChangeAspect="1" noChangeArrowheads="1"/>
          </p:cNvPicPr>
          <p:nvPr/>
        </p:nvPicPr>
        <p:blipFill>
          <a:blip r:embed="rId3" cstate="print"/>
          <a:srcRect/>
          <a:stretch>
            <a:fillRect/>
          </a:stretch>
        </p:blipFill>
        <p:spPr bwMode="auto">
          <a:xfrm>
            <a:off x="395536" y="1988840"/>
            <a:ext cx="3105150" cy="3038475"/>
          </a:xfrm>
          <a:prstGeom prst="rect">
            <a:avLst/>
          </a:prstGeom>
          <a:noFill/>
          <a:ln w="12700">
            <a:noFill/>
            <a:miter lim="800000"/>
            <a:headEnd type="none" w="sm" len="sm"/>
            <a:tailEnd type="none" w="sm" len="sm"/>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275458"/>
                                        </p:tgtEl>
                                        <p:attrNameLst>
                                          <p:attrName>style.visibility</p:attrName>
                                        </p:attrNameLst>
                                      </p:cBhvr>
                                      <p:to>
                                        <p:strVal val="visible"/>
                                      </p:to>
                                    </p:set>
                                    <p:anim to="" calcmode="lin" valueType="num">
                                      <p:cBhvr>
                                        <p:cTn id="7" dur="1" fill="hold"/>
                                        <p:tgtEl>
                                          <p:spTgt spid="27545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58"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ChangeArrowheads="1"/>
          </p:cNvSpPr>
          <p:nvPr/>
        </p:nvSpPr>
        <p:spPr bwMode="auto">
          <a:xfrm>
            <a:off x="0" y="0"/>
            <a:ext cx="9144000" cy="2376264"/>
          </a:xfrm>
          <a:prstGeom prst="rect">
            <a:avLst/>
          </a:prstGeom>
          <a:noFill/>
          <a:ln w="9525">
            <a:noFill/>
            <a:miter lim="800000"/>
            <a:headEnd/>
            <a:tailEnd/>
          </a:ln>
          <a:effectLst/>
        </p:spPr>
        <p:txBody>
          <a:bodyPr anchor="ctr"/>
          <a:lstStyle/>
          <a:p>
            <a:pPr algn="r"/>
            <a:r>
              <a:rPr lang="en-US" sz="3600" b="1" dirty="0" smtClean="0">
                <a:solidFill>
                  <a:schemeClr val="accent2">
                    <a:lumMod val="50000"/>
                  </a:schemeClr>
                </a:solidFill>
                <a:latin typeface="+mn-lt"/>
                <a:cs typeface="Simplified Arabic" pitchFamily="18" charset="-78"/>
              </a:rPr>
              <a:t>10,000</a:t>
            </a:r>
            <a:r>
              <a:rPr lang="ar-SA" sz="3600" dirty="0" smtClean="0">
                <a:solidFill>
                  <a:schemeClr val="accent2">
                    <a:lumMod val="50000"/>
                  </a:schemeClr>
                </a:solidFill>
                <a:latin typeface="+mn-lt"/>
                <a:cs typeface="Simplified Arabic" pitchFamily="18" charset="-78"/>
              </a:rPr>
              <a:t> قامت المؤسسة بتحليل سجلات شخص</a:t>
            </a:r>
            <a:r>
              <a:rPr lang="ar-LY" sz="3600" dirty="0" smtClean="0">
                <a:solidFill>
                  <a:schemeClr val="accent2">
                    <a:lumMod val="50000"/>
                  </a:schemeClr>
                </a:solidFill>
                <a:latin typeface="+mn-lt"/>
                <a:cs typeface="Simplified Arabic" pitchFamily="18" charset="-78"/>
              </a:rPr>
              <a:t> </a:t>
            </a:r>
            <a:r>
              <a:rPr lang="en-US" sz="3600" dirty="0" smtClean="0">
                <a:solidFill>
                  <a:schemeClr val="accent2">
                    <a:lumMod val="50000"/>
                  </a:schemeClr>
                </a:solidFill>
                <a:latin typeface="+mn-lt"/>
                <a:cs typeface="Simplified Arabic" pitchFamily="18" charset="-78"/>
              </a:rPr>
              <a:t> </a:t>
            </a:r>
            <a:endParaRPr lang="ar-SA" sz="3600" b="1" dirty="0">
              <a:solidFill>
                <a:schemeClr val="accent2">
                  <a:lumMod val="50000"/>
                </a:schemeClr>
              </a:solidFill>
              <a:latin typeface="+mn-lt"/>
              <a:cs typeface="Simplified Arabic" pitchFamily="18" charset="-78"/>
            </a:endParaRPr>
          </a:p>
        </p:txBody>
      </p:sp>
      <p:sp>
        <p:nvSpPr>
          <p:cNvPr id="3" name="Rectangle 2"/>
          <p:cNvSpPr>
            <a:spLocks noChangeArrowheads="1"/>
          </p:cNvSpPr>
          <p:nvPr/>
        </p:nvSpPr>
        <p:spPr bwMode="auto">
          <a:xfrm>
            <a:off x="323528" y="188640"/>
            <a:ext cx="8280920" cy="4419600"/>
          </a:xfrm>
          <a:prstGeom prst="rect">
            <a:avLst/>
          </a:prstGeom>
          <a:noFill/>
          <a:ln w="9525">
            <a:noFill/>
            <a:miter lim="800000"/>
            <a:headEnd/>
            <a:tailEnd/>
          </a:ln>
          <a:effectLst/>
        </p:spPr>
        <p:txBody>
          <a:bodyPr anchor="ctr"/>
          <a:lstStyle/>
          <a:p>
            <a:pPr algn="r"/>
            <a:r>
              <a:rPr lang="ar-SA" sz="3600" b="0" dirty="0">
                <a:solidFill>
                  <a:schemeClr val="accent2">
                    <a:lumMod val="50000"/>
                  </a:schemeClr>
                </a:solidFill>
                <a:latin typeface="+mn-lt"/>
                <a:cs typeface="Simplified Arabic" pitchFamily="18" charset="-78"/>
              </a:rPr>
              <a:t>اتضح أن 15% من النجاح إنما يرجع إلى التدريب التكنولوجي وإلى العقول والمهارة في الأداء </a:t>
            </a:r>
            <a:r>
              <a:rPr lang="ar-SA" sz="3600" b="0" dirty="0" err="1" smtClean="0">
                <a:solidFill>
                  <a:schemeClr val="accent2">
                    <a:lumMod val="50000"/>
                  </a:schemeClr>
                </a:solidFill>
                <a:latin typeface="+mn-lt"/>
                <a:cs typeface="Simplified Arabic" pitchFamily="18" charset="-78"/>
              </a:rPr>
              <a:t>الوظيفي،</a:t>
            </a:r>
            <a:endParaRPr lang="ar-SA" sz="3600" b="0" dirty="0">
              <a:solidFill>
                <a:schemeClr val="accent2">
                  <a:lumMod val="50000"/>
                </a:schemeClr>
              </a:solidFill>
              <a:latin typeface="+mn-lt"/>
              <a:cs typeface="Simplified Arabic" pitchFamily="18" charset="-78"/>
            </a:endParaRPr>
          </a:p>
        </p:txBody>
      </p:sp>
      <p:sp>
        <p:nvSpPr>
          <p:cNvPr id="4" name="Rectangle 3"/>
          <p:cNvSpPr/>
          <p:nvPr/>
        </p:nvSpPr>
        <p:spPr>
          <a:xfrm>
            <a:off x="611560" y="3573016"/>
            <a:ext cx="7992888" cy="1077218"/>
          </a:xfrm>
          <a:prstGeom prst="rect">
            <a:avLst/>
          </a:prstGeom>
        </p:spPr>
        <p:txBody>
          <a:bodyPr wrap="square">
            <a:spAutoFit/>
          </a:bodyPr>
          <a:lstStyle/>
          <a:p>
            <a:pPr algn="r" rtl="1"/>
            <a:r>
              <a:rPr lang="ar-SA" sz="3200" b="0" dirty="0" smtClean="0">
                <a:solidFill>
                  <a:schemeClr val="accent2">
                    <a:lumMod val="50000"/>
                  </a:schemeClr>
                </a:solidFill>
                <a:latin typeface="Arial Black" pitchFamily="34" charset="0"/>
                <a:cs typeface="Simplified Arabic" pitchFamily="18" charset="-78"/>
              </a:rPr>
              <a:t>وأن 85% من النجاح يعود إلى عوامل الشخصية ذاتها، وإلى المقدرة على التعامل مع الناس بن</a:t>
            </a:r>
            <a:r>
              <a:rPr lang="ar-LY" sz="3200" b="0" dirty="0" smtClean="0">
                <a:solidFill>
                  <a:schemeClr val="accent2">
                    <a:lumMod val="50000"/>
                  </a:schemeClr>
                </a:solidFill>
                <a:latin typeface="Arial Black" pitchFamily="34" charset="0"/>
                <a:cs typeface="Simplified Arabic" pitchFamily="18" charset="-78"/>
              </a:rPr>
              <a:t>ج</a:t>
            </a:r>
            <a:r>
              <a:rPr lang="ar-SA" sz="3200" b="0" dirty="0" err="1" smtClean="0">
                <a:solidFill>
                  <a:schemeClr val="accent2">
                    <a:lumMod val="50000"/>
                  </a:schemeClr>
                </a:solidFill>
                <a:latin typeface="Arial Black" pitchFamily="34" charset="0"/>
                <a:cs typeface="Simplified Arabic" pitchFamily="18" charset="-78"/>
              </a:rPr>
              <a:t>اح؟؟</a:t>
            </a:r>
            <a:r>
              <a:rPr lang="ar-SA" sz="3200" b="0" dirty="0" smtClean="0">
                <a:solidFill>
                  <a:schemeClr val="accent2">
                    <a:lumMod val="50000"/>
                  </a:schemeClr>
                </a:solidFill>
                <a:latin typeface="Arial Black" pitchFamily="34" charset="0"/>
                <a:cs typeface="Simplified Arabic" pitchFamily="18" charset="-78"/>
              </a:rPr>
              <a:t> </a:t>
            </a:r>
            <a:endParaRPr lang="ar-LY" sz="3200" b="0" dirty="0">
              <a:solidFill>
                <a:schemeClr val="accent2">
                  <a:lumMod val="50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277506"/>
                                        </p:tgtEl>
                                        <p:attrNameLst>
                                          <p:attrName>style.visibility</p:attrName>
                                        </p:attrNameLst>
                                      </p:cBhvr>
                                      <p:to>
                                        <p:strVal val="visible"/>
                                      </p:to>
                                    </p:set>
                                    <p:anim to="" calcmode="lin" valueType="num">
                                      <p:cBhvr>
                                        <p:cTn id="7" dur="1" fill="hold"/>
                                        <p:tgtEl>
                                          <p:spTgt spid="27750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checkerboard(across)">
                                      <p:cBhvr>
                                        <p:cTn id="2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6" grpId="0" autoUpdateAnimBg="0"/>
      <p:bldP spid="3" grpId="0" build="allAtOnce"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ChangeArrowheads="1"/>
          </p:cNvSpPr>
          <p:nvPr/>
        </p:nvSpPr>
        <p:spPr bwMode="auto">
          <a:xfrm>
            <a:off x="0" y="457200"/>
            <a:ext cx="9144000" cy="4419600"/>
          </a:xfrm>
          <a:prstGeom prst="rect">
            <a:avLst/>
          </a:prstGeom>
          <a:noFill/>
          <a:ln w="9525">
            <a:noFill/>
            <a:miter lim="800000"/>
            <a:headEnd/>
            <a:tailEnd/>
          </a:ln>
          <a:effectLst/>
        </p:spPr>
        <p:txBody>
          <a:bodyPr anchor="ctr"/>
          <a:lstStyle/>
          <a:p>
            <a:pPr algn="r"/>
            <a:r>
              <a:rPr lang="ar-SA" sz="6600" b="1" dirty="0">
                <a:solidFill>
                  <a:schemeClr val="accent2">
                    <a:lumMod val="50000"/>
                  </a:schemeClr>
                </a:solidFill>
                <a:effectLst>
                  <a:outerShdw blurRad="38100" dist="38100" dir="2700000" algn="tl">
                    <a:srgbClr val="000000"/>
                  </a:outerShdw>
                </a:effectLst>
                <a:latin typeface="Arial Black" pitchFamily="34" charset="0"/>
                <a:cs typeface="Simplified Arabic" pitchFamily="18" charset="-78"/>
              </a:rPr>
              <a:t>3- دراسة جامعة </a:t>
            </a:r>
            <a:r>
              <a:rPr lang="ar-SA" sz="6600" b="1" dirty="0" err="1">
                <a:solidFill>
                  <a:schemeClr val="accent2">
                    <a:lumMod val="50000"/>
                  </a:schemeClr>
                </a:solidFill>
                <a:effectLst>
                  <a:outerShdw blurRad="38100" dist="38100" dir="2700000" algn="tl">
                    <a:srgbClr val="000000"/>
                  </a:outerShdw>
                </a:effectLst>
                <a:latin typeface="Arial Black" pitchFamily="34" charset="0"/>
                <a:cs typeface="Simplified Arabic" pitchFamily="18" charset="-78"/>
              </a:rPr>
              <a:t>هارفرد</a:t>
            </a:r>
            <a:endParaRPr lang="ar-SA" sz="6600" b="1" dirty="0">
              <a:solidFill>
                <a:schemeClr val="accent2">
                  <a:lumMod val="50000"/>
                </a:schemeClr>
              </a:solidFill>
              <a:effectLst>
                <a:outerShdw blurRad="38100" dist="38100" dir="2700000" algn="tl">
                  <a:srgbClr val="000000"/>
                </a:outerShdw>
              </a:effectLst>
              <a:latin typeface="Arial Black" pitchFamily="34" charset="0"/>
              <a:cs typeface="Simplified Arabic" pitchFamily="18" charset="-78"/>
            </a:endParaRPr>
          </a:p>
        </p:txBody>
      </p:sp>
      <p:pic>
        <p:nvPicPr>
          <p:cNvPr id="283651" name="Picture 3"/>
          <p:cNvPicPr>
            <a:picLocks noChangeAspect="1" noChangeArrowheads="1"/>
          </p:cNvPicPr>
          <p:nvPr/>
        </p:nvPicPr>
        <p:blipFill>
          <a:blip r:embed="rId3" cstate="print"/>
          <a:srcRect/>
          <a:stretch>
            <a:fillRect/>
          </a:stretch>
        </p:blipFill>
        <p:spPr bwMode="auto">
          <a:xfrm>
            <a:off x="3200400" y="4191000"/>
            <a:ext cx="2743200" cy="2009775"/>
          </a:xfrm>
          <a:prstGeom prst="rect">
            <a:avLst/>
          </a:prstGeom>
          <a:noFill/>
          <a:ln w="12700">
            <a:noFill/>
            <a:miter lim="800000"/>
            <a:headEnd type="none" w="sm" len="sm"/>
            <a:tailEnd type="none" w="sm" len="sm"/>
          </a:ln>
          <a:effectLst/>
        </p:spPr>
      </p:pic>
      <p:sp>
        <p:nvSpPr>
          <p:cNvPr id="283652" name="Rectangle 4"/>
          <p:cNvSpPr>
            <a:spLocks noChangeArrowheads="1"/>
          </p:cNvSpPr>
          <p:nvPr/>
        </p:nvSpPr>
        <p:spPr bwMode="auto">
          <a:xfrm>
            <a:off x="0" y="487363"/>
            <a:ext cx="9144000" cy="4419600"/>
          </a:xfrm>
          <a:prstGeom prst="rect">
            <a:avLst/>
          </a:prstGeom>
          <a:noFill/>
          <a:ln w="9525">
            <a:noFill/>
            <a:miter lim="800000"/>
            <a:headEnd/>
            <a:tailEnd/>
          </a:ln>
          <a:effectLst/>
        </p:spPr>
        <p:txBody>
          <a:bodyPr anchor="ctr"/>
          <a:lstStyle/>
          <a:p>
            <a:pPr algn="r"/>
            <a:endParaRPr lang="ar-SA" sz="6600" b="1" dirty="0">
              <a:solidFill>
                <a:srgbClr val="0099FF"/>
              </a:solidFill>
              <a:effectLst>
                <a:outerShdw blurRad="38100" dist="38100" dir="2700000" algn="tl">
                  <a:srgbClr val="000000"/>
                </a:outerShdw>
              </a:effectLst>
              <a:latin typeface="Arial Black" pitchFamily="34" charset="0"/>
              <a:cs typeface="Simplified Arabic" pitchFamily="18" charset="-78"/>
            </a:endParaRPr>
          </a:p>
        </p:txBody>
      </p:sp>
      <p:pic>
        <p:nvPicPr>
          <p:cNvPr id="283653" name="Picture 5"/>
          <p:cNvPicPr>
            <a:picLocks noChangeAspect="1" noChangeArrowheads="1"/>
          </p:cNvPicPr>
          <p:nvPr/>
        </p:nvPicPr>
        <p:blipFill>
          <a:blip r:embed="rId3" cstate="print"/>
          <a:srcRect/>
          <a:stretch>
            <a:fillRect/>
          </a:stretch>
        </p:blipFill>
        <p:spPr bwMode="auto">
          <a:xfrm>
            <a:off x="3200400" y="4221163"/>
            <a:ext cx="2743200" cy="2009775"/>
          </a:xfrm>
          <a:prstGeom prst="rect">
            <a:avLst/>
          </a:prstGeom>
          <a:noFill/>
          <a:ln w="12700">
            <a:noFill/>
            <a:miter lim="800000"/>
            <a:headEnd type="none" w="sm" len="sm"/>
            <a:tailEnd type="none" w="sm" len="sm"/>
          </a:ln>
          <a:effectLst/>
        </p:spPr>
      </p:pic>
      <p:sp>
        <p:nvSpPr>
          <p:cNvPr id="283654" name="Rectangle 6"/>
          <p:cNvSpPr>
            <a:spLocks noChangeArrowheads="1"/>
          </p:cNvSpPr>
          <p:nvPr/>
        </p:nvSpPr>
        <p:spPr bwMode="auto">
          <a:xfrm>
            <a:off x="0" y="476250"/>
            <a:ext cx="9144000" cy="4419600"/>
          </a:xfrm>
          <a:prstGeom prst="rect">
            <a:avLst/>
          </a:prstGeom>
          <a:noFill/>
          <a:ln w="9525">
            <a:noFill/>
            <a:miter lim="800000"/>
            <a:headEnd/>
            <a:tailEnd/>
          </a:ln>
          <a:effectLst/>
        </p:spPr>
        <p:txBody>
          <a:bodyPr anchor="ctr"/>
          <a:lstStyle/>
          <a:p>
            <a:pPr rtl="1"/>
            <a:endParaRPr lang="ar-SA" sz="6600" b="0" dirty="0">
              <a:solidFill>
                <a:srgbClr val="0099FF"/>
              </a:solidFill>
              <a:latin typeface="Arial Black" pitchFamily="34" charset="0"/>
              <a:cs typeface="Simplified Arabic" pitchFamily="18" charset="-78"/>
            </a:endParaRPr>
          </a:p>
        </p:txBody>
      </p:sp>
      <p:pic>
        <p:nvPicPr>
          <p:cNvPr id="283655" name="Picture 7"/>
          <p:cNvPicPr>
            <a:picLocks noChangeAspect="1" noChangeArrowheads="1"/>
          </p:cNvPicPr>
          <p:nvPr/>
        </p:nvPicPr>
        <p:blipFill>
          <a:blip r:embed="rId3" cstate="print"/>
          <a:srcRect/>
          <a:stretch>
            <a:fillRect/>
          </a:stretch>
        </p:blipFill>
        <p:spPr bwMode="auto">
          <a:xfrm>
            <a:off x="3200400" y="4210050"/>
            <a:ext cx="2743200" cy="2009775"/>
          </a:xfrm>
          <a:prstGeom prst="rect">
            <a:avLst/>
          </a:prstGeom>
          <a:noFill/>
          <a:ln w="12700">
            <a:noFill/>
            <a:miter lim="800000"/>
            <a:headEnd type="none" w="sm" len="sm"/>
            <a:tailEnd type="none" w="sm" len="sm"/>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283650"/>
                                        </p:tgtEl>
                                        <p:attrNameLst>
                                          <p:attrName>style.visibility</p:attrName>
                                        </p:attrNameLst>
                                      </p:cBhvr>
                                      <p:to>
                                        <p:strVal val="visible"/>
                                      </p:to>
                                    </p:set>
                                    <p:anim to="" calcmode="lin" valueType="num">
                                      <p:cBhvr>
                                        <p:cTn id="7" dur="1" fill="hold"/>
                                        <p:tgtEl>
                                          <p:spTgt spid="28365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nodePh="1">
                                  <p:stCondLst>
                                    <p:cond delay="0"/>
                                  </p:stCondLst>
                                  <p:endCondLst>
                                    <p:cond evt="begin" delay="0">
                                      <p:tn val="10"/>
                                    </p:cond>
                                  </p:endCondLst>
                                  <p:childTnLst>
                                    <p:set>
                                      <p:cBhvr>
                                        <p:cTn id="11" dur="1" fill="hold">
                                          <p:stCondLst>
                                            <p:cond delay="499"/>
                                          </p:stCondLst>
                                        </p:cTn>
                                        <p:tgtEl>
                                          <p:spTgt spid="283652"/>
                                        </p:tgtEl>
                                        <p:attrNameLst>
                                          <p:attrName>style.visibility</p:attrName>
                                        </p:attrNameLst>
                                      </p:cBhvr>
                                      <p:to>
                                        <p:strVal val="visible"/>
                                      </p:to>
                                    </p:set>
                                    <p:anim to="" calcmode="lin" valueType="num">
                                      <p:cBhvr>
                                        <p:cTn id="12" dur="1" fill="hold"/>
                                        <p:tgtEl>
                                          <p:spTgt spid="283652"/>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nodePh="1">
                                  <p:stCondLst>
                                    <p:cond delay="0"/>
                                  </p:stCondLst>
                                  <p:endCondLst>
                                    <p:cond evt="begin" delay="0">
                                      <p:tn val="15"/>
                                    </p:cond>
                                  </p:endCondLst>
                                  <p:childTnLst>
                                    <p:set>
                                      <p:cBhvr>
                                        <p:cTn id="16" dur="1" fill="hold">
                                          <p:stCondLst>
                                            <p:cond delay="499"/>
                                          </p:stCondLst>
                                        </p:cTn>
                                        <p:tgtEl>
                                          <p:spTgt spid="283654"/>
                                        </p:tgtEl>
                                        <p:attrNameLst>
                                          <p:attrName>style.visibility</p:attrName>
                                        </p:attrNameLst>
                                      </p:cBhvr>
                                      <p:to>
                                        <p:strVal val="visible"/>
                                      </p:to>
                                    </p:set>
                                    <p:anim to="" calcmode="lin" valueType="num">
                                      <p:cBhvr>
                                        <p:cTn id="17" dur="1" fill="hold"/>
                                        <p:tgtEl>
                                          <p:spTgt spid="28365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0" grpId="0" autoUpdateAnimBg="0"/>
      <p:bldP spid="283652" grpId="0" autoUpdateAnimBg="0"/>
      <p:bldP spid="283654"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ChangeArrowheads="1"/>
          </p:cNvSpPr>
          <p:nvPr/>
        </p:nvSpPr>
        <p:spPr bwMode="auto">
          <a:xfrm>
            <a:off x="0" y="2362200"/>
            <a:ext cx="9144000" cy="4419600"/>
          </a:xfrm>
          <a:prstGeom prst="rect">
            <a:avLst/>
          </a:prstGeom>
          <a:noFill/>
          <a:ln w="9525">
            <a:noFill/>
            <a:miter lim="800000"/>
            <a:headEnd/>
            <a:tailEnd/>
          </a:ln>
          <a:effectLst/>
        </p:spPr>
        <p:txBody>
          <a:bodyPr anchor="ctr"/>
          <a:lstStyle/>
          <a:p>
            <a:pPr algn="r"/>
            <a:r>
              <a:rPr lang="ar-SA" sz="4000" b="1" dirty="0">
                <a:solidFill>
                  <a:schemeClr val="accent2">
                    <a:lumMod val="50000"/>
                  </a:schemeClr>
                </a:solidFill>
                <a:latin typeface="Arial Black" pitchFamily="34" charset="0"/>
                <a:cs typeface="Simplified Arabic" pitchFamily="18" charset="-78"/>
              </a:rPr>
              <a:t>* قام مكتب الإرشاد المهني في جامعة </a:t>
            </a:r>
            <a:r>
              <a:rPr lang="ar-SA" sz="4000" b="1" dirty="0" err="1">
                <a:solidFill>
                  <a:schemeClr val="accent2">
                    <a:lumMod val="50000"/>
                  </a:schemeClr>
                </a:solidFill>
                <a:latin typeface="Arial Black" pitchFamily="34" charset="0"/>
                <a:cs typeface="Simplified Arabic" pitchFamily="18" charset="-78"/>
              </a:rPr>
              <a:t>هارفرد</a:t>
            </a:r>
            <a:r>
              <a:rPr lang="ar-SA" sz="4000" b="1" dirty="0">
                <a:solidFill>
                  <a:schemeClr val="accent2">
                    <a:lumMod val="50000"/>
                  </a:schemeClr>
                </a:solidFill>
                <a:latin typeface="Arial Black" pitchFamily="34" charset="0"/>
                <a:cs typeface="Simplified Arabic" pitchFamily="18" charset="-78"/>
              </a:rPr>
              <a:t> بإجراء دراسة على آلاف الرجال والنساء الذين تم الاستغناء عن </a:t>
            </a:r>
            <a:r>
              <a:rPr lang="ar-SA" sz="4000" b="1" dirty="0" smtClean="0">
                <a:solidFill>
                  <a:schemeClr val="accent2">
                    <a:lumMod val="50000"/>
                  </a:schemeClr>
                </a:solidFill>
                <a:latin typeface="Arial Black" pitchFamily="34" charset="0"/>
                <a:cs typeface="Simplified Arabic" pitchFamily="18" charset="-78"/>
              </a:rPr>
              <a:t>أعمالهم</a:t>
            </a:r>
            <a:r>
              <a:rPr lang="ar-SA" sz="6600" b="1" dirty="0" smtClean="0">
                <a:solidFill>
                  <a:schemeClr val="accent2">
                    <a:lumMod val="50000"/>
                  </a:schemeClr>
                </a:solidFill>
                <a:latin typeface="Arial Black" pitchFamily="34" charset="0"/>
                <a:cs typeface="Simplified Arabic" pitchFamily="18" charset="-78"/>
              </a:rPr>
              <a:t>.</a:t>
            </a:r>
            <a:endParaRPr lang="ar-SA" sz="6600" b="1" dirty="0">
              <a:solidFill>
                <a:schemeClr val="accent2">
                  <a:lumMod val="50000"/>
                </a:schemeClr>
              </a:solidFill>
              <a:latin typeface="Arial Black" pitchFamily="34" charset="0"/>
              <a:cs typeface="Simplified Arabic" pitchFamily="18" charset="-78"/>
            </a:endParaRPr>
          </a:p>
        </p:txBody>
      </p:sp>
      <p:pic>
        <p:nvPicPr>
          <p:cNvPr id="285699" name="Picture 3"/>
          <p:cNvPicPr>
            <a:picLocks noChangeAspect="1" noChangeArrowheads="1"/>
          </p:cNvPicPr>
          <p:nvPr/>
        </p:nvPicPr>
        <p:blipFill>
          <a:blip r:embed="rId3" cstate="print"/>
          <a:srcRect/>
          <a:stretch>
            <a:fillRect/>
          </a:stretch>
        </p:blipFill>
        <p:spPr bwMode="auto">
          <a:xfrm>
            <a:off x="3505200" y="304800"/>
            <a:ext cx="3829050" cy="2619375"/>
          </a:xfrm>
          <a:prstGeom prst="rect">
            <a:avLst/>
          </a:prstGeom>
          <a:noFill/>
          <a:ln w="12700">
            <a:noFill/>
            <a:miter lim="800000"/>
            <a:headEnd type="none" w="sm" len="sm"/>
            <a:tailEnd type="none" w="sm" len="sm"/>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285698"/>
                                        </p:tgtEl>
                                        <p:attrNameLst>
                                          <p:attrName>style.visibility</p:attrName>
                                        </p:attrNameLst>
                                      </p:cBhvr>
                                      <p:to>
                                        <p:strVal val="visible"/>
                                      </p:to>
                                    </p:set>
                                    <p:anim to="" calcmode="lin" valueType="num">
                                      <p:cBhvr>
                                        <p:cTn id="7" dur="1" fill="hold"/>
                                        <p:tgtEl>
                                          <p:spTgt spid="28569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698"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7747" name="Picture 3"/>
          <p:cNvPicPr>
            <a:picLocks noChangeAspect="1" noChangeArrowheads="1"/>
          </p:cNvPicPr>
          <p:nvPr/>
        </p:nvPicPr>
        <p:blipFill>
          <a:blip r:embed="rId3" cstate="print"/>
          <a:srcRect/>
          <a:stretch>
            <a:fillRect/>
          </a:stretch>
        </p:blipFill>
        <p:spPr bwMode="auto">
          <a:xfrm>
            <a:off x="5076825" y="549275"/>
            <a:ext cx="2951163" cy="1727200"/>
          </a:xfrm>
          <a:prstGeom prst="rect">
            <a:avLst/>
          </a:prstGeom>
          <a:noFill/>
          <a:ln w="12700">
            <a:noFill/>
            <a:miter lim="800000"/>
            <a:headEnd type="none" w="sm" len="sm"/>
            <a:tailEnd type="none" w="sm" len="sm"/>
          </a:ln>
          <a:effectLst/>
        </p:spPr>
      </p:pic>
      <p:sp>
        <p:nvSpPr>
          <p:cNvPr id="4" name="TextBox 3"/>
          <p:cNvSpPr txBox="1"/>
          <p:nvPr/>
        </p:nvSpPr>
        <p:spPr>
          <a:xfrm>
            <a:off x="323528" y="2348880"/>
            <a:ext cx="7992888" cy="1754326"/>
          </a:xfrm>
          <a:prstGeom prst="rect">
            <a:avLst/>
          </a:prstGeom>
          <a:noFill/>
        </p:spPr>
        <p:txBody>
          <a:bodyPr wrap="square" rtlCol="1">
            <a:spAutoFit/>
          </a:bodyPr>
          <a:lstStyle/>
          <a:p>
            <a:pPr algn="r" rtl="1"/>
            <a:r>
              <a:rPr lang="ar-LY" sz="3600" dirty="0" smtClean="0">
                <a:solidFill>
                  <a:schemeClr val="accent2">
                    <a:lumMod val="50000"/>
                  </a:schemeClr>
                </a:solidFill>
              </a:rPr>
              <a:t>وجد انه مقابل كل شخص فقد وظيفته لفشله في أداء عمله  هناك شخصين تم فقدهما لوظائفهما بسبب فشلهم في التعامل مع الناس بنجاح</a:t>
            </a:r>
            <a:endParaRPr lang="ar-LY" sz="3600" dirty="0">
              <a:solidFill>
                <a:schemeClr val="accent2">
                  <a:lumMod val="50000"/>
                </a:schemeClr>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LY" dirty="0" smtClean="0"/>
              <a:t>العلاقات الرسمية والغير رسمية</a:t>
            </a:r>
            <a:endParaRPr lang="en-GB" dirty="0"/>
          </a:p>
        </p:txBody>
      </p:sp>
      <p:sp>
        <p:nvSpPr>
          <p:cNvPr id="3" name="Content Placeholder 2"/>
          <p:cNvSpPr>
            <a:spLocks noGrp="1"/>
          </p:cNvSpPr>
          <p:nvPr>
            <p:ph idx="1"/>
          </p:nvPr>
        </p:nvSpPr>
        <p:spPr/>
        <p:txBody>
          <a:bodyPr/>
          <a:lstStyle/>
          <a:p>
            <a:pPr>
              <a:buNone/>
            </a:pPr>
            <a:endParaRPr lang="ar-LY" dirty="0" smtClean="0"/>
          </a:p>
          <a:p>
            <a:pPr algn="ctr" rtl="1">
              <a:buNone/>
            </a:pPr>
            <a:r>
              <a:rPr lang="ar-LY" sz="3200" b="1" dirty="0" smtClean="0">
                <a:solidFill>
                  <a:srgbClr val="000066"/>
                </a:solidFill>
                <a:latin typeface="+mj-lt"/>
                <a:ea typeface="+mj-ea"/>
                <a:cs typeface="+mj-cs"/>
              </a:rPr>
              <a:t>تمرين أول....</a:t>
            </a:r>
          </a:p>
          <a:p>
            <a:pPr algn="ctr" rtl="1">
              <a:buNone/>
            </a:pPr>
            <a:endParaRPr lang="ar-LY" dirty="0" smtClean="0"/>
          </a:p>
          <a:p>
            <a:pPr algn="ctr" rtl="1">
              <a:buNone/>
            </a:pPr>
            <a:r>
              <a:rPr lang="ar-LY" sz="3200" dirty="0" smtClean="0">
                <a:solidFill>
                  <a:schemeClr val="accent2">
                    <a:lumMod val="50000"/>
                  </a:schemeClr>
                </a:solidFill>
              </a:rPr>
              <a:t>عرف بكلمات موجزة العلاقات الرسمية والغير رسمية  من خلال خبرتك المهنية والحياتية.</a:t>
            </a:r>
            <a:endParaRPr lang="en-GB" sz="3200" dirty="0">
              <a:solidFill>
                <a:schemeClr val="accent2">
                  <a:lumMod val="50000"/>
                </a:schemeClr>
              </a:solidFill>
            </a:endParaRPr>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down)">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LY" dirty="0" smtClean="0"/>
              <a:t>العلاقات الرسمية والغير رسمية</a:t>
            </a:r>
            <a:endParaRPr lang="en-GB" dirty="0"/>
          </a:p>
        </p:txBody>
      </p:sp>
      <p:sp>
        <p:nvSpPr>
          <p:cNvPr id="3" name="Content Placeholder 2"/>
          <p:cNvSpPr>
            <a:spLocks noGrp="1"/>
          </p:cNvSpPr>
          <p:nvPr>
            <p:ph idx="1"/>
          </p:nvPr>
        </p:nvSpPr>
        <p:spPr/>
        <p:txBody>
          <a:bodyPr/>
          <a:lstStyle/>
          <a:p>
            <a:pPr algn="r" rtl="1">
              <a:buNone/>
            </a:pPr>
            <a:endParaRPr lang="ar-LY" sz="2800" dirty="0" smtClean="0"/>
          </a:p>
          <a:p>
            <a:pPr algn="just" rtl="1">
              <a:buNone/>
            </a:pPr>
            <a:r>
              <a:rPr lang="ar-LY" sz="2800" b="1" dirty="0" smtClean="0">
                <a:solidFill>
                  <a:schemeClr val="accent2">
                    <a:lumMod val="50000"/>
                  </a:schemeClr>
                </a:solidFill>
              </a:rPr>
              <a:t>العلاقات الرسمية: </a:t>
            </a:r>
            <a:r>
              <a:rPr lang="ar-LY" sz="2800" dirty="0" smtClean="0">
                <a:solidFill>
                  <a:schemeClr val="accent2">
                    <a:lumMod val="50000"/>
                  </a:schemeClr>
                </a:solidFill>
              </a:rPr>
              <a:t>هي عبارة عن تلك العلاقات التي تتكون طبقاً لهيكلية مؤسسة ما وتكون بمقابل مادي.</a:t>
            </a:r>
          </a:p>
          <a:p>
            <a:pPr algn="r" rtl="1">
              <a:buNone/>
            </a:pPr>
            <a:endParaRPr lang="ar-LY" sz="2800" dirty="0" smtClean="0">
              <a:solidFill>
                <a:schemeClr val="accent2">
                  <a:lumMod val="50000"/>
                </a:schemeClr>
              </a:solidFill>
            </a:endParaRPr>
          </a:p>
          <a:p>
            <a:pPr algn="just" rtl="1">
              <a:buNone/>
            </a:pPr>
            <a:r>
              <a:rPr lang="ar-LY" sz="2800" b="1" dirty="0" smtClean="0">
                <a:solidFill>
                  <a:schemeClr val="accent2">
                    <a:lumMod val="50000"/>
                  </a:schemeClr>
                </a:solidFill>
              </a:rPr>
              <a:t>العلاقات الغير رسمية:</a:t>
            </a:r>
            <a:r>
              <a:rPr lang="ar-LY" sz="2800" dirty="0" smtClean="0">
                <a:solidFill>
                  <a:schemeClr val="accent2">
                    <a:lumMod val="50000"/>
                  </a:schemeClr>
                </a:solidFill>
              </a:rPr>
              <a:t> هي عبارة عن تطوير علاقات بناءة تعاونية ومريحة تنشأ وتنمو لتلبية أهداف معينة.</a:t>
            </a:r>
            <a:endParaRPr lang="en-GB" sz="2800" dirty="0">
              <a:solidFill>
                <a:schemeClr val="accent2">
                  <a:lumMod val="50000"/>
                </a:schemeClr>
              </a:solidFill>
            </a:endParaRPr>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026"/>
          <p:cNvSpPr>
            <a:spLocks noGrp="1" noChangeArrowheads="1"/>
          </p:cNvSpPr>
          <p:nvPr>
            <p:ph type="title"/>
          </p:nvPr>
        </p:nvSpPr>
        <p:spPr>
          <a:xfrm>
            <a:off x="0" y="571480"/>
            <a:ext cx="9144000" cy="1143000"/>
          </a:xfrm>
        </p:spPr>
        <p:txBody>
          <a:bodyPr/>
          <a:lstStyle/>
          <a:p>
            <a:pPr algn="ctr" rtl="1">
              <a:defRPr/>
            </a:pPr>
            <a:r>
              <a:rPr lang="ar-SA" altLang="en-US" dirty="0" smtClean="0"/>
              <a:t>أنماط السلوك البشري</a:t>
            </a:r>
            <a:r>
              <a:rPr lang="ar-LY" altLang="en-US" dirty="0" smtClean="0"/>
              <a:t> التي تحتاج لمعاملة خاصة</a:t>
            </a:r>
            <a:endParaRPr lang="en-US" altLang="en-US" sz="3600" b="1" dirty="0" smtClean="0">
              <a:cs typeface="Monotype Koufi" pitchFamily="2" charset="-78"/>
            </a:endParaRPr>
          </a:p>
        </p:txBody>
      </p:sp>
      <p:graphicFrame>
        <p:nvGraphicFramePr>
          <p:cNvPr id="2050" name="Object 1028"/>
          <p:cNvGraphicFramePr>
            <a:graphicFrameLocks noChangeAspect="1"/>
          </p:cNvGraphicFramePr>
          <p:nvPr>
            <p:ph idx="1"/>
          </p:nvPr>
        </p:nvGraphicFramePr>
        <p:xfrm>
          <a:off x="2928938" y="1981200"/>
          <a:ext cx="2889250" cy="4113213"/>
        </p:xfrm>
        <a:graphic>
          <a:graphicData uri="http://schemas.openxmlformats.org/presentationml/2006/ole">
            <p:oleObj spid="_x0000_s1026" name="Clip" r:id="rId3" imgW="3848040" imgH="5478120" progId="">
              <p:embed/>
            </p:oleObj>
          </a:graphicData>
        </a:graphic>
      </p:graphicFrame>
      <p:sp>
        <p:nvSpPr>
          <p:cNvPr id="12"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
        <p:nvSpPr>
          <p:cNvPr id="2052" name="Oval 3"/>
          <p:cNvSpPr>
            <a:spLocks noChangeArrowheads="1"/>
          </p:cNvSpPr>
          <p:nvPr/>
        </p:nvSpPr>
        <p:spPr bwMode="auto">
          <a:xfrm>
            <a:off x="642910" y="3000378"/>
            <a:ext cx="1714500" cy="785812"/>
          </a:xfrm>
          <a:prstGeom prst="ellipse">
            <a:avLst/>
          </a:prstGeom>
          <a:solidFill>
            <a:schemeClr val="accent1"/>
          </a:solidFill>
          <a:ln w="12700" cap="sq" algn="ctr">
            <a:solidFill>
              <a:schemeClr val="tx1"/>
            </a:solidFill>
            <a:round/>
            <a:headEnd type="none" w="sm" len="sm"/>
            <a:tailEnd type="none" w="sm" len="sm"/>
          </a:ln>
        </p:spPr>
        <p:txBody>
          <a:bodyPr/>
          <a:lstStyle/>
          <a:p>
            <a:pPr algn="ctr"/>
            <a:r>
              <a:rPr lang="ar-LY" sz="2000" dirty="0"/>
              <a:t>العدواني</a:t>
            </a:r>
            <a:endParaRPr lang="en-GB" sz="2000" dirty="0"/>
          </a:p>
        </p:txBody>
      </p:sp>
      <p:sp>
        <p:nvSpPr>
          <p:cNvPr id="2053" name="Oval 4"/>
          <p:cNvSpPr>
            <a:spLocks noChangeArrowheads="1"/>
          </p:cNvSpPr>
          <p:nvPr/>
        </p:nvSpPr>
        <p:spPr bwMode="auto">
          <a:xfrm>
            <a:off x="6286512" y="4143380"/>
            <a:ext cx="1714500" cy="785813"/>
          </a:xfrm>
          <a:prstGeom prst="ellipse">
            <a:avLst/>
          </a:prstGeom>
          <a:solidFill>
            <a:schemeClr val="accent1"/>
          </a:solidFill>
          <a:ln w="12700" cap="sq" algn="ctr">
            <a:solidFill>
              <a:schemeClr val="tx1"/>
            </a:solidFill>
            <a:round/>
            <a:headEnd type="none" w="sm" len="sm"/>
            <a:tailEnd type="none" w="sm" len="sm"/>
          </a:ln>
        </p:spPr>
        <p:txBody>
          <a:bodyPr/>
          <a:lstStyle/>
          <a:p>
            <a:pPr algn="ctr"/>
            <a:r>
              <a:rPr lang="ar-LY" sz="2000" dirty="0"/>
              <a:t>الثرثار</a:t>
            </a:r>
            <a:endParaRPr lang="en-GB" sz="2000" dirty="0"/>
          </a:p>
        </p:txBody>
      </p:sp>
      <p:sp>
        <p:nvSpPr>
          <p:cNvPr id="2054" name="Oval 5"/>
          <p:cNvSpPr>
            <a:spLocks noChangeArrowheads="1"/>
          </p:cNvSpPr>
          <p:nvPr/>
        </p:nvSpPr>
        <p:spPr bwMode="auto">
          <a:xfrm>
            <a:off x="1714480" y="5143517"/>
            <a:ext cx="1714500" cy="785813"/>
          </a:xfrm>
          <a:prstGeom prst="ellipse">
            <a:avLst/>
          </a:prstGeom>
          <a:solidFill>
            <a:schemeClr val="accent1"/>
          </a:solidFill>
          <a:ln w="12700" cap="sq" algn="ctr">
            <a:solidFill>
              <a:schemeClr val="tx1"/>
            </a:solidFill>
            <a:round/>
            <a:headEnd type="none" w="sm" len="sm"/>
            <a:tailEnd type="none" w="sm" len="sm"/>
          </a:ln>
        </p:spPr>
        <p:txBody>
          <a:bodyPr/>
          <a:lstStyle/>
          <a:p>
            <a:pPr algn="ctr"/>
            <a:r>
              <a:rPr lang="ar-LY" sz="2000" dirty="0"/>
              <a:t>الخجول</a:t>
            </a:r>
            <a:endParaRPr lang="en-GB" sz="2000" dirty="0"/>
          </a:p>
        </p:txBody>
      </p:sp>
      <p:sp>
        <p:nvSpPr>
          <p:cNvPr id="2055" name="Oval 6"/>
          <p:cNvSpPr>
            <a:spLocks noChangeArrowheads="1"/>
          </p:cNvSpPr>
          <p:nvPr/>
        </p:nvSpPr>
        <p:spPr bwMode="auto">
          <a:xfrm>
            <a:off x="5500706" y="2071684"/>
            <a:ext cx="1714500" cy="785812"/>
          </a:xfrm>
          <a:prstGeom prst="ellipse">
            <a:avLst/>
          </a:prstGeom>
          <a:solidFill>
            <a:schemeClr val="accent1"/>
          </a:solidFill>
          <a:ln w="12700" cap="sq" algn="ctr">
            <a:solidFill>
              <a:schemeClr val="tx1"/>
            </a:solidFill>
            <a:round/>
            <a:headEnd type="none" w="sm" len="sm"/>
            <a:tailEnd type="none" w="sm" len="sm"/>
          </a:ln>
        </p:spPr>
        <p:txBody>
          <a:bodyPr/>
          <a:lstStyle/>
          <a:p>
            <a:pPr algn="ctr"/>
            <a:r>
              <a:rPr lang="ar-LY" sz="2000" dirty="0"/>
              <a:t>المتعالي</a:t>
            </a:r>
            <a:endParaRPr lang="en-GB" sz="2000" dirty="0"/>
          </a:p>
        </p:txBody>
      </p:sp>
      <p:sp>
        <p:nvSpPr>
          <p:cNvPr id="2056" name="Oval 7"/>
          <p:cNvSpPr>
            <a:spLocks noChangeArrowheads="1"/>
          </p:cNvSpPr>
          <p:nvPr/>
        </p:nvSpPr>
        <p:spPr bwMode="auto">
          <a:xfrm>
            <a:off x="1000125" y="4143375"/>
            <a:ext cx="1714500" cy="785813"/>
          </a:xfrm>
          <a:prstGeom prst="ellipse">
            <a:avLst/>
          </a:prstGeom>
          <a:solidFill>
            <a:schemeClr val="accent1"/>
          </a:solidFill>
          <a:ln w="12700" cap="sq" algn="ctr">
            <a:solidFill>
              <a:schemeClr val="tx1"/>
            </a:solidFill>
            <a:round/>
            <a:headEnd type="none" w="sm" len="sm"/>
            <a:tailEnd type="none" w="sm" len="sm"/>
          </a:ln>
        </p:spPr>
        <p:txBody>
          <a:bodyPr/>
          <a:lstStyle/>
          <a:p>
            <a:pPr algn="ctr"/>
            <a:r>
              <a:rPr lang="ar-LY" sz="2000" dirty="0" smtClean="0"/>
              <a:t>المتملق</a:t>
            </a:r>
            <a:endParaRPr lang="en-GB" sz="2000" dirty="0"/>
          </a:p>
        </p:txBody>
      </p:sp>
      <p:sp>
        <p:nvSpPr>
          <p:cNvPr id="2057" name="Oval 8"/>
          <p:cNvSpPr>
            <a:spLocks noChangeArrowheads="1"/>
          </p:cNvSpPr>
          <p:nvPr/>
        </p:nvSpPr>
        <p:spPr bwMode="auto">
          <a:xfrm>
            <a:off x="1643042" y="2071683"/>
            <a:ext cx="1714500" cy="785813"/>
          </a:xfrm>
          <a:prstGeom prst="ellipse">
            <a:avLst/>
          </a:prstGeom>
          <a:solidFill>
            <a:schemeClr val="accent1"/>
          </a:solidFill>
          <a:ln w="12700" cap="sq" algn="ctr">
            <a:solidFill>
              <a:schemeClr val="tx1"/>
            </a:solidFill>
            <a:round/>
            <a:headEnd type="none" w="sm" len="sm"/>
            <a:tailEnd type="none" w="sm" len="sm"/>
          </a:ln>
        </p:spPr>
        <p:txBody>
          <a:bodyPr/>
          <a:lstStyle/>
          <a:p>
            <a:pPr algn="ctr"/>
            <a:r>
              <a:rPr lang="ar-LY" sz="2000" dirty="0"/>
              <a:t>الساخر</a:t>
            </a:r>
            <a:endParaRPr lang="en-GB" sz="2000" dirty="0"/>
          </a:p>
        </p:txBody>
      </p:sp>
      <p:sp>
        <p:nvSpPr>
          <p:cNvPr id="2058" name="Oval 9"/>
          <p:cNvSpPr>
            <a:spLocks noChangeArrowheads="1"/>
          </p:cNvSpPr>
          <p:nvPr/>
        </p:nvSpPr>
        <p:spPr bwMode="auto">
          <a:xfrm>
            <a:off x="6357950" y="3000372"/>
            <a:ext cx="1714500" cy="785812"/>
          </a:xfrm>
          <a:prstGeom prst="ellipse">
            <a:avLst/>
          </a:prstGeom>
          <a:solidFill>
            <a:schemeClr val="accent1"/>
          </a:solidFill>
          <a:ln w="12700" cap="sq" algn="ctr">
            <a:solidFill>
              <a:schemeClr val="tx1"/>
            </a:solidFill>
            <a:round/>
            <a:headEnd type="none" w="sm" len="sm"/>
            <a:tailEnd type="none" w="sm" len="sm"/>
          </a:ln>
        </p:spPr>
        <p:txBody>
          <a:bodyPr/>
          <a:lstStyle/>
          <a:p>
            <a:pPr algn="ctr"/>
            <a:r>
              <a:rPr lang="ar-LY" sz="2000" dirty="0"/>
              <a:t>الكسول</a:t>
            </a:r>
            <a:endParaRPr lang="en-GB" sz="2000" dirty="0"/>
          </a:p>
        </p:txBody>
      </p:sp>
      <p:sp>
        <p:nvSpPr>
          <p:cNvPr id="2059" name="Oval 10"/>
          <p:cNvSpPr>
            <a:spLocks noChangeArrowheads="1"/>
          </p:cNvSpPr>
          <p:nvPr/>
        </p:nvSpPr>
        <p:spPr bwMode="auto">
          <a:xfrm>
            <a:off x="5357813" y="5214938"/>
            <a:ext cx="1714500" cy="785812"/>
          </a:xfrm>
          <a:prstGeom prst="ellipse">
            <a:avLst/>
          </a:prstGeom>
          <a:solidFill>
            <a:schemeClr val="accent1"/>
          </a:solidFill>
          <a:ln w="12700" cap="sq" algn="ctr">
            <a:solidFill>
              <a:schemeClr val="tx1"/>
            </a:solidFill>
            <a:round/>
            <a:headEnd type="none" w="sm" len="sm"/>
            <a:tailEnd type="none" w="sm" len="sm"/>
          </a:ln>
        </p:spPr>
        <p:txBody>
          <a:bodyPr/>
          <a:lstStyle/>
          <a:p>
            <a:pPr algn="ctr"/>
            <a:r>
              <a:rPr lang="ar-LY" sz="2000" dirty="0"/>
              <a:t>المشاغب</a:t>
            </a:r>
            <a:endParaRPr lang="en-GB" sz="20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54">
                                            <p:bg/>
                                          </p:spTgt>
                                        </p:tgtEl>
                                        <p:attrNameLst>
                                          <p:attrName>style.visibility</p:attrName>
                                        </p:attrNameLst>
                                      </p:cBhvr>
                                      <p:to>
                                        <p:strVal val="visible"/>
                                      </p:to>
                                    </p:set>
                                    <p:animEffect transition="in" filter="wipe(down)">
                                      <p:cBhvr>
                                        <p:cTn id="7" dur="500"/>
                                        <p:tgtEl>
                                          <p:spTgt spid="2054">
                                            <p:bg/>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054">
                                            <p:txEl>
                                              <p:pRg st="0" end="0"/>
                                            </p:txEl>
                                          </p:spTgt>
                                        </p:tgtEl>
                                        <p:attrNameLst>
                                          <p:attrName>style.visibility</p:attrName>
                                        </p:attrNameLst>
                                      </p:cBhvr>
                                      <p:to>
                                        <p:strVal val="visible"/>
                                      </p:to>
                                    </p:set>
                                    <p:animEffect transition="in" filter="wipe(down)">
                                      <p:cBhvr>
                                        <p:cTn id="10" dur="500"/>
                                        <p:tgtEl>
                                          <p:spTgt spid="205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058">
                                            <p:bg/>
                                          </p:spTgt>
                                        </p:tgtEl>
                                        <p:attrNameLst>
                                          <p:attrName>style.visibility</p:attrName>
                                        </p:attrNameLst>
                                      </p:cBhvr>
                                      <p:to>
                                        <p:strVal val="visible"/>
                                      </p:to>
                                    </p:set>
                                    <p:animEffect transition="in" filter="wipe(down)">
                                      <p:cBhvr>
                                        <p:cTn id="15" dur="500"/>
                                        <p:tgtEl>
                                          <p:spTgt spid="2058">
                                            <p:bg/>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058">
                                            <p:txEl>
                                              <p:pRg st="0" end="0"/>
                                            </p:txEl>
                                          </p:spTgt>
                                        </p:tgtEl>
                                        <p:attrNameLst>
                                          <p:attrName>style.visibility</p:attrName>
                                        </p:attrNameLst>
                                      </p:cBhvr>
                                      <p:to>
                                        <p:strVal val="visible"/>
                                      </p:to>
                                    </p:set>
                                    <p:animEffect transition="in" filter="wipe(down)">
                                      <p:cBhvr>
                                        <p:cTn id="18" dur="500"/>
                                        <p:tgtEl>
                                          <p:spTgt spid="2058">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057">
                                            <p:bg/>
                                          </p:spTgt>
                                        </p:tgtEl>
                                        <p:attrNameLst>
                                          <p:attrName>style.visibility</p:attrName>
                                        </p:attrNameLst>
                                      </p:cBhvr>
                                      <p:to>
                                        <p:strVal val="visible"/>
                                      </p:to>
                                    </p:set>
                                    <p:animEffect transition="in" filter="wipe(down)">
                                      <p:cBhvr>
                                        <p:cTn id="23" dur="500"/>
                                        <p:tgtEl>
                                          <p:spTgt spid="2057">
                                            <p:bg/>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2057">
                                            <p:txEl>
                                              <p:pRg st="0" end="0"/>
                                            </p:txEl>
                                          </p:spTgt>
                                        </p:tgtEl>
                                        <p:attrNameLst>
                                          <p:attrName>style.visibility</p:attrName>
                                        </p:attrNameLst>
                                      </p:cBhvr>
                                      <p:to>
                                        <p:strVal val="visible"/>
                                      </p:to>
                                    </p:set>
                                    <p:animEffect transition="in" filter="wipe(down)">
                                      <p:cBhvr>
                                        <p:cTn id="26" dur="500"/>
                                        <p:tgtEl>
                                          <p:spTgt spid="2057">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055">
                                            <p:bg/>
                                          </p:spTgt>
                                        </p:tgtEl>
                                        <p:attrNameLst>
                                          <p:attrName>style.visibility</p:attrName>
                                        </p:attrNameLst>
                                      </p:cBhvr>
                                      <p:to>
                                        <p:strVal val="visible"/>
                                      </p:to>
                                    </p:set>
                                    <p:animEffect transition="in" filter="wipe(down)">
                                      <p:cBhvr>
                                        <p:cTn id="31" dur="500"/>
                                        <p:tgtEl>
                                          <p:spTgt spid="2055">
                                            <p:bg/>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2055">
                                            <p:txEl>
                                              <p:pRg st="0" end="0"/>
                                            </p:txEl>
                                          </p:spTgt>
                                        </p:tgtEl>
                                        <p:attrNameLst>
                                          <p:attrName>style.visibility</p:attrName>
                                        </p:attrNameLst>
                                      </p:cBhvr>
                                      <p:to>
                                        <p:strVal val="visible"/>
                                      </p:to>
                                    </p:set>
                                    <p:animEffect transition="in" filter="wipe(down)">
                                      <p:cBhvr>
                                        <p:cTn id="34" dur="500"/>
                                        <p:tgtEl>
                                          <p:spTgt spid="2055">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2053">
                                            <p:bg/>
                                          </p:spTgt>
                                        </p:tgtEl>
                                        <p:attrNameLst>
                                          <p:attrName>style.visibility</p:attrName>
                                        </p:attrNameLst>
                                      </p:cBhvr>
                                      <p:to>
                                        <p:strVal val="visible"/>
                                      </p:to>
                                    </p:set>
                                    <p:animEffect transition="in" filter="wipe(down)">
                                      <p:cBhvr>
                                        <p:cTn id="39" dur="500"/>
                                        <p:tgtEl>
                                          <p:spTgt spid="2053">
                                            <p:bg/>
                                          </p:spTgt>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2053">
                                            <p:txEl>
                                              <p:pRg st="0" end="0"/>
                                            </p:txEl>
                                          </p:spTgt>
                                        </p:tgtEl>
                                        <p:attrNameLst>
                                          <p:attrName>style.visibility</p:attrName>
                                        </p:attrNameLst>
                                      </p:cBhvr>
                                      <p:to>
                                        <p:strVal val="visible"/>
                                      </p:to>
                                    </p:set>
                                    <p:animEffect transition="in" filter="wipe(down)">
                                      <p:cBhvr>
                                        <p:cTn id="42" dur="500"/>
                                        <p:tgtEl>
                                          <p:spTgt spid="205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052">
                                            <p:bg/>
                                          </p:spTgt>
                                        </p:tgtEl>
                                        <p:attrNameLst>
                                          <p:attrName>style.visibility</p:attrName>
                                        </p:attrNameLst>
                                      </p:cBhvr>
                                      <p:to>
                                        <p:strVal val="visible"/>
                                      </p:to>
                                    </p:set>
                                    <p:animEffect transition="in" filter="wipe(down)">
                                      <p:cBhvr>
                                        <p:cTn id="47" dur="500"/>
                                        <p:tgtEl>
                                          <p:spTgt spid="2052">
                                            <p:bg/>
                                          </p:spTgt>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2052">
                                            <p:txEl>
                                              <p:pRg st="0" end="0"/>
                                            </p:txEl>
                                          </p:spTgt>
                                        </p:tgtEl>
                                        <p:attrNameLst>
                                          <p:attrName>style.visibility</p:attrName>
                                        </p:attrNameLst>
                                      </p:cBhvr>
                                      <p:to>
                                        <p:strVal val="visible"/>
                                      </p:to>
                                    </p:set>
                                    <p:animEffect transition="in" filter="wipe(down)">
                                      <p:cBhvr>
                                        <p:cTn id="50" dur="500"/>
                                        <p:tgtEl>
                                          <p:spTgt spid="2052">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2056">
                                            <p:bg/>
                                          </p:spTgt>
                                        </p:tgtEl>
                                        <p:attrNameLst>
                                          <p:attrName>style.visibility</p:attrName>
                                        </p:attrNameLst>
                                      </p:cBhvr>
                                      <p:to>
                                        <p:strVal val="visible"/>
                                      </p:to>
                                    </p:set>
                                    <p:animEffect transition="in" filter="wipe(down)">
                                      <p:cBhvr>
                                        <p:cTn id="55" dur="500"/>
                                        <p:tgtEl>
                                          <p:spTgt spid="2056">
                                            <p:bg/>
                                          </p:spTgt>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2056">
                                            <p:txEl>
                                              <p:pRg st="0" end="0"/>
                                            </p:txEl>
                                          </p:spTgt>
                                        </p:tgtEl>
                                        <p:attrNameLst>
                                          <p:attrName>style.visibility</p:attrName>
                                        </p:attrNameLst>
                                      </p:cBhvr>
                                      <p:to>
                                        <p:strVal val="visible"/>
                                      </p:to>
                                    </p:set>
                                    <p:animEffect transition="in" filter="wipe(down)">
                                      <p:cBhvr>
                                        <p:cTn id="58" dur="500"/>
                                        <p:tgtEl>
                                          <p:spTgt spid="2056">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2059">
                                            <p:bg/>
                                          </p:spTgt>
                                        </p:tgtEl>
                                        <p:attrNameLst>
                                          <p:attrName>style.visibility</p:attrName>
                                        </p:attrNameLst>
                                      </p:cBhvr>
                                      <p:to>
                                        <p:strVal val="visible"/>
                                      </p:to>
                                    </p:set>
                                    <p:animEffect transition="in" filter="wipe(down)">
                                      <p:cBhvr>
                                        <p:cTn id="63" dur="500"/>
                                        <p:tgtEl>
                                          <p:spTgt spid="2059">
                                            <p:bg/>
                                          </p:spTgt>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2059">
                                            <p:txEl>
                                              <p:pRg st="0" end="0"/>
                                            </p:txEl>
                                          </p:spTgt>
                                        </p:tgtEl>
                                        <p:attrNameLst>
                                          <p:attrName>style.visibility</p:attrName>
                                        </p:attrNameLst>
                                      </p:cBhvr>
                                      <p:to>
                                        <p:strVal val="visible"/>
                                      </p:to>
                                    </p:set>
                                    <p:animEffect transition="in" filter="wipe(down)">
                                      <p:cBhvr>
                                        <p:cTn id="66" dur="500"/>
                                        <p:tgtEl>
                                          <p:spTgt spid="20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build="allAtOnce" animBg="1"/>
      <p:bldP spid="2053" grpId="0" build="allAtOnce" animBg="1"/>
      <p:bldP spid="2054" grpId="0" build="allAtOnce" animBg="1"/>
      <p:bldP spid="2055" grpId="0" build="allAtOnce" animBg="1"/>
      <p:bldP spid="2056" grpId="0" build="allAtOnce" animBg="1"/>
      <p:bldP spid="2057" grpId="0" build="allAtOnce" animBg="1"/>
      <p:bldP spid="2058" grpId="0" build="allAtOnce" animBg="1"/>
      <p:bldP spid="2059" grpId="0" build="allAtOnce"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altLang="en-US" dirty="0" smtClean="0"/>
              <a:t>أنماط السلوك البشري</a:t>
            </a:r>
            <a:r>
              <a:rPr lang="ar-LY" altLang="en-US" dirty="0" smtClean="0"/>
              <a:t> التي تحتاج لمعاملة خاصة</a:t>
            </a:r>
            <a:endParaRPr lang="en-GB" dirty="0"/>
          </a:p>
        </p:txBody>
      </p:sp>
      <p:sp>
        <p:nvSpPr>
          <p:cNvPr id="3" name="Content Placeholder 2"/>
          <p:cNvSpPr>
            <a:spLocks noGrp="1"/>
          </p:cNvSpPr>
          <p:nvPr>
            <p:ph idx="1"/>
          </p:nvPr>
        </p:nvSpPr>
        <p:spPr/>
        <p:txBody>
          <a:bodyPr>
            <a:normAutofit/>
          </a:bodyPr>
          <a:lstStyle/>
          <a:p>
            <a:pPr algn="r" rtl="1">
              <a:buFont typeface="Arial" pitchFamily="34" charset="0"/>
              <a:buChar char="•"/>
            </a:pPr>
            <a:r>
              <a:rPr lang="ar-LY" b="1" u="sng" dirty="0" smtClean="0">
                <a:solidFill>
                  <a:schemeClr val="accent2">
                    <a:lumMod val="50000"/>
                  </a:schemeClr>
                </a:solidFill>
              </a:rPr>
              <a:t>الخجول</a:t>
            </a:r>
            <a:r>
              <a:rPr lang="ar-LY" b="1" dirty="0" smtClean="0"/>
              <a:t>: غير واثق من نفسه ، يتحفظ ويحمر وجهه لاقل مؤثر ، كثير الانزواء والقلق </a:t>
            </a:r>
          </a:p>
          <a:p>
            <a:pPr algn="r" rtl="1">
              <a:buFont typeface="Arial" pitchFamily="34" charset="0"/>
              <a:buChar char="•"/>
            </a:pPr>
            <a:r>
              <a:rPr lang="ar-LY" b="1" u="sng" dirty="0" smtClean="0">
                <a:solidFill>
                  <a:schemeClr val="accent2"/>
                </a:solidFill>
              </a:rPr>
              <a:t>الكسول </a:t>
            </a:r>
            <a:r>
              <a:rPr lang="ar-LY" b="1" dirty="0" smtClean="0"/>
              <a:t>: اهمال العمل ، تجاهل الواجبات ، تأجيل الاعمال </a:t>
            </a:r>
          </a:p>
          <a:p>
            <a:pPr algn="r" rtl="1">
              <a:buFont typeface="Arial" pitchFamily="34" charset="0"/>
              <a:buChar char="•"/>
            </a:pPr>
            <a:r>
              <a:rPr lang="ar-LY" b="1" u="sng" dirty="0" smtClean="0">
                <a:solidFill>
                  <a:srgbClr val="00B050"/>
                </a:solidFill>
              </a:rPr>
              <a:t>الساخر</a:t>
            </a:r>
            <a:r>
              <a:rPr lang="ar-LY" b="1" dirty="0" smtClean="0">
                <a:solidFill>
                  <a:srgbClr val="00B050"/>
                </a:solidFill>
              </a:rPr>
              <a:t> </a:t>
            </a:r>
            <a:r>
              <a:rPr lang="ar-LY" b="1" dirty="0" smtClean="0"/>
              <a:t>: يعبر عن نقده بالاستهزاء ، يستخدم أسلوب التهكم </a:t>
            </a:r>
          </a:p>
          <a:p>
            <a:pPr algn="r" rtl="1">
              <a:buFont typeface="Arial" pitchFamily="34" charset="0"/>
              <a:buChar char="•"/>
            </a:pPr>
            <a:r>
              <a:rPr lang="ar-LY" b="1" u="sng" dirty="0" smtClean="0">
                <a:solidFill>
                  <a:srgbClr val="C00000"/>
                </a:solidFill>
              </a:rPr>
              <a:t>المتعالى</a:t>
            </a:r>
            <a:r>
              <a:rPr lang="ar-LY" b="1" dirty="0" smtClean="0"/>
              <a:t> : يقلل من شأن الاخرين ، متغطرس ، متكبر ، عديم الثقة بالناس </a:t>
            </a:r>
          </a:p>
          <a:p>
            <a:pPr algn="r" rtl="1">
              <a:buFont typeface="Arial" pitchFamily="34" charset="0"/>
              <a:buChar char="•"/>
            </a:pPr>
            <a:r>
              <a:rPr lang="ar-LY" b="1" u="sng" dirty="0" smtClean="0">
                <a:solidFill>
                  <a:srgbClr val="7030A0"/>
                </a:solidFill>
              </a:rPr>
              <a:t>الثرثار</a:t>
            </a:r>
            <a:r>
              <a:rPr lang="ar-LY" b="1" dirty="0" smtClean="0"/>
              <a:t> : يتحدث كثيرا وعن كل شىء ، قليل العمل وغير منظم </a:t>
            </a:r>
          </a:p>
          <a:p>
            <a:pPr algn="r" rtl="1">
              <a:buFont typeface="Arial" pitchFamily="34" charset="0"/>
              <a:buChar char="•"/>
            </a:pPr>
            <a:r>
              <a:rPr lang="ar-LY" b="1" u="sng" dirty="0" smtClean="0">
                <a:solidFill>
                  <a:srgbClr val="00B0F0"/>
                </a:solidFill>
              </a:rPr>
              <a:t>العدوانى</a:t>
            </a:r>
            <a:r>
              <a:rPr lang="ar-LY" b="1" dirty="0" smtClean="0"/>
              <a:t> : يبدىء عدم اهتمام بالمقابل ، عكر المزاج ، اسلبه هجومى </a:t>
            </a:r>
          </a:p>
          <a:p>
            <a:pPr algn="r" rtl="1">
              <a:buFont typeface="Arial" pitchFamily="34" charset="0"/>
              <a:buChar char="•"/>
            </a:pPr>
            <a:r>
              <a:rPr lang="ar-LY" b="1" u="sng" dirty="0" smtClean="0">
                <a:solidFill>
                  <a:srgbClr val="00CC00"/>
                </a:solidFill>
              </a:rPr>
              <a:t>المتملق </a:t>
            </a:r>
            <a:r>
              <a:rPr lang="ar-LY" b="1" dirty="0" smtClean="0"/>
              <a:t>: يتودد اليك بشكل مبالغ ، يستخدم مجاملات غير صادقة</a:t>
            </a:r>
          </a:p>
          <a:p>
            <a:pPr algn="r" rtl="1">
              <a:buFont typeface="Arial" pitchFamily="34" charset="0"/>
              <a:buChar char="•"/>
            </a:pPr>
            <a:r>
              <a:rPr lang="ar-LY" b="1" u="sng" dirty="0" smtClean="0"/>
              <a:t>المشاغب </a:t>
            </a:r>
            <a:r>
              <a:rPr lang="ar-LY" b="1" dirty="0" smtClean="0"/>
              <a:t>: لا يعرف الانظمة ولا يلتزم بها ، مخالف للانظمة للفت النظر </a:t>
            </a:r>
            <a:endParaRPr lang="en-GB" b="1" dirty="0" smtClean="0"/>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LY"/>
          </a:p>
        </p:txBody>
      </p:sp>
      <p:sp>
        <p:nvSpPr>
          <p:cNvPr id="3" name="Content Placeholder 2"/>
          <p:cNvSpPr>
            <a:spLocks noGrp="1"/>
          </p:cNvSpPr>
          <p:nvPr>
            <p:ph idx="1"/>
          </p:nvPr>
        </p:nvSpPr>
        <p:spPr/>
        <p:txBody>
          <a:bodyPr/>
          <a:lstStyle/>
          <a:p>
            <a:pPr algn="r" rtl="1">
              <a:buNone/>
            </a:pPr>
            <a:endParaRPr lang="ar-LY" dirty="0"/>
          </a:p>
        </p:txBody>
      </p:sp>
      <p:sp>
        <p:nvSpPr>
          <p:cNvPr id="4" name="Footer Placeholder 3"/>
          <p:cNvSpPr>
            <a:spLocks noGrp="1"/>
          </p:cNvSpPr>
          <p:nvPr>
            <p:ph type="ftr" sz="quarter" idx="11"/>
          </p:nvPr>
        </p:nvSpPr>
        <p:spPr/>
        <p:txBody>
          <a:bodyPr/>
          <a:lstStyle/>
          <a:p>
            <a:pPr>
              <a:defRPr/>
            </a:pPr>
            <a:r>
              <a:rPr lang="en-GB" smtClean="0"/>
              <a:t>Management Development and Professional Certification Centre</a:t>
            </a:r>
          </a:p>
          <a:p>
            <a:pPr>
              <a:defRPr/>
            </a:pP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ChangeArrowheads="1"/>
          </p:cNvSpPr>
          <p:nvPr/>
        </p:nvSpPr>
        <p:spPr bwMode="auto">
          <a:xfrm>
            <a:off x="1331913" y="404813"/>
            <a:ext cx="6769100" cy="5632311"/>
          </a:xfrm>
          <a:prstGeom prst="rect">
            <a:avLst/>
          </a:prstGeom>
          <a:noFill/>
          <a:ln w="12700">
            <a:noFill/>
            <a:miter lim="800000"/>
            <a:headEnd type="none" w="sm" len="sm"/>
            <a:tailEnd type="none" w="sm" len="sm"/>
          </a:ln>
          <a:effectLst/>
        </p:spPr>
        <p:txBody>
          <a:bodyPr>
            <a:spAutoFit/>
          </a:bodyPr>
          <a:lstStyle/>
          <a:p>
            <a:pPr algn="r" eaLnBrk="0" hangingPunct="0"/>
            <a:r>
              <a:rPr lang="en-US" sz="3600" dirty="0" smtClean="0">
                <a:cs typeface="+mn-cs"/>
              </a:rPr>
              <a:t>   </a:t>
            </a:r>
            <a:r>
              <a:rPr lang="en-US" sz="3600" dirty="0" smtClean="0">
                <a:latin typeface="Times New Roman" pitchFamily="18" charset="0"/>
                <a:cs typeface="+mn-cs"/>
              </a:rPr>
              <a:t>:</a:t>
            </a:r>
            <a:r>
              <a:rPr lang="ar-SA" sz="3600" dirty="0" smtClean="0">
                <a:solidFill>
                  <a:schemeClr val="accent2">
                    <a:lumMod val="50000"/>
                  </a:schemeClr>
                </a:solidFill>
                <a:latin typeface="Times New Roman" pitchFamily="18" charset="0"/>
                <a:cs typeface="+mn-cs"/>
              </a:rPr>
              <a:t>قال عليه</a:t>
            </a:r>
            <a:r>
              <a:rPr lang="ar-LY" sz="3600" dirty="0" smtClean="0">
                <a:solidFill>
                  <a:schemeClr val="accent2">
                    <a:lumMod val="50000"/>
                  </a:schemeClr>
                </a:solidFill>
                <a:latin typeface="Times New Roman" pitchFamily="18" charset="0"/>
                <a:cs typeface="+mn-cs"/>
              </a:rPr>
              <a:t> الصلاة و</a:t>
            </a:r>
            <a:r>
              <a:rPr lang="ar-SA" sz="3600" dirty="0" smtClean="0">
                <a:solidFill>
                  <a:schemeClr val="accent2">
                    <a:lumMod val="50000"/>
                  </a:schemeClr>
                </a:solidFill>
                <a:latin typeface="Times New Roman" pitchFamily="18" charset="0"/>
                <a:cs typeface="+mn-cs"/>
              </a:rPr>
              <a:t>السلام</a:t>
            </a:r>
            <a:endParaRPr lang="ar-LY" sz="3600" dirty="0" smtClean="0">
              <a:solidFill>
                <a:schemeClr val="accent2">
                  <a:lumMod val="50000"/>
                </a:schemeClr>
              </a:solidFill>
              <a:latin typeface="Times New Roman" pitchFamily="18" charset="0"/>
              <a:cs typeface="+mn-cs"/>
            </a:endParaRPr>
          </a:p>
          <a:p>
            <a:pPr algn="ctr" eaLnBrk="0" hangingPunct="0"/>
            <a:r>
              <a:rPr lang="ar-SA" sz="3600" dirty="0" smtClean="0">
                <a:solidFill>
                  <a:schemeClr val="accent2">
                    <a:lumMod val="50000"/>
                  </a:schemeClr>
                </a:solidFill>
                <a:latin typeface="Times New Roman" pitchFamily="18" charset="0"/>
                <a:cs typeface="+mn-cs"/>
              </a:rPr>
              <a:t> </a:t>
            </a:r>
            <a:endParaRPr lang="en-US" sz="3600" dirty="0" smtClean="0">
              <a:solidFill>
                <a:schemeClr val="accent2">
                  <a:lumMod val="50000"/>
                </a:schemeClr>
              </a:solidFill>
              <a:latin typeface="Times New Roman" pitchFamily="18" charset="0"/>
              <a:cs typeface="+mn-cs"/>
            </a:endParaRPr>
          </a:p>
          <a:p>
            <a:pPr algn="ctr" eaLnBrk="0" hangingPunct="0"/>
            <a:r>
              <a:rPr lang="ar-SA" sz="3600" dirty="0" smtClean="0">
                <a:solidFill>
                  <a:schemeClr val="accent2">
                    <a:lumMod val="50000"/>
                  </a:schemeClr>
                </a:solidFill>
                <a:latin typeface="Times New Roman" pitchFamily="18" charset="0"/>
                <a:cs typeface="+mn-cs"/>
              </a:rPr>
              <a:t>( </a:t>
            </a:r>
            <a:r>
              <a:rPr lang="ar-SA" sz="3600" dirty="0">
                <a:solidFill>
                  <a:schemeClr val="accent2">
                    <a:lumMod val="50000"/>
                  </a:schemeClr>
                </a:solidFill>
                <a:latin typeface="Times New Roman" pitchFamily="18" charset="0"/>
                <a:cs typeface="+mn-cs"/>
              </a:rPr>
              <a:t>أحب الناس إلى الله </a:t>
            </a:r>
            <a:r>
              <a:rPr lang="ar-SA" sz="3600" dirty="0" smtClean="0">
                <a:solidFill>
                  <a:schemeClr val="accent2">
                    <a:lumMod val="50000"/>
                  </a:schemeClr>
                </a:solidFill>
                <a:latin typeface="Times New Roman" pitchFamily="18" charset="0"/>
                <a:cs typeface="+mn-cs"/>
              </a:rPr>
              <a:t>أنفعهم</a:t>
            </a:r>
            <a:r>
              <a:rPr lang="ar-LY" sz="3600" dirty="0" smtClean="0">
                <a:solidFill>
                  <a:schemeClr val="accent2">
                    <a:lumMod val="50000"/>
                  </a:schemeClr>
                </a:solidFill>
                <a:cs typeface="+mn-cs"/>
              </a:rPr>
              <a:t> للناس</a:t>
            </a:r>
            <a:r>
              <a:rPr lang="ar-SA" sz="3600" dirty="0" smtClean="0">
                <a:solidFill>
                  <a:schemeClr val="accent2">
                    <a:lumMod val="50000"/>
                  </a:schemeClr>
                </a:solidFill>
                <a:latin typeface="Times New Roman" pitchFamily="18" charset="0"/>
                <a:cs typeface="+mn-cs"/>
              </a:rPr>
              <a:t>، </a:t>
            </a:r>
            <a:r>
              <a:rPr lang="ar-SA" sz="3600" dirty="0">
                <a:solidFill>
                  <a:schemeClr val="accent2">
                    <a:lumMod val="50000"/>
                  </a:schemeClr>
                </a:solidFill>
                <a:latin typeface="Times New Roman" pitchFamily="18" charset="0"/>
                <a:cs typeface="+mn-cs"/>
              </a:rPr>
              <a:t>وأحب الأعمال إلى الله عز وجل سرور تدخله على </a:t>
            </a:r>
            <a:r>
              <a:rPr lang="ar-LY" sz="3600" dirty="0" smtClean="0">
                <a:solidFill>
                  <a:schemeClr val="accent2">
                    <a:lumMod val="50000"/>
                  </a:schemeClr>
                </a:solidFill>
                <a:latin typeface="Times New Roman" pitchFamily="18" charset="0"/>
                <a:cs typeface="+mn-cs"/>
              </a:rPr>
              <a:t>قلب </a:t>
            </a:r>
            <a:r>
              <a:rPr lang="ar-LY" sz="3600" dirty="0" err="1" smtClean="0">
                <a:solidFill>
                  <a:schemeClr val="accent2">
                    <a:lumMod val="50000"/>
                  </a:schemeClr>
                </a:solidFill>
                <a:latin typeface="Times New Roman" pitchFamily="18" charset="0"/>
                <a:cs typeface="+mn-cs"/>
              </a:rPr>
              <a:t>إمرئ</a:t>
            </a:r>
            <a:r>
              <a:rPr lang="ar-LY" sz="3600" dirty="0" smtClean="0">
                <a:solidFill>
                  <a:schemeClr val="accent2">
                    <a:lumMod val="50000"/>
                  </a:schemeClr>
                </a:solidFill>
                <a:latin typeface="Times New Roman" pitchFamily="18" charset="0"/>
                <a:cs typeface="+mn-cs"/>
              </a:rPr>
              <a:t> </a:t>
            </a:r>
            <a:r>
              <a:rPr lang="ar-SA" sz="3600" dirty="0" smtClean="0">
                <a:solidFill>
                  <a:schemeClr val="accent2">
                    <a:lumMod val="50000"/>
                  </a:schemeClr>
                </a:solidFill>
                <a:latin typeface="Times New Roman" pitchFamily="18" charset="0"/>
                <a:cs typeface="+mn-cs"/>
              </a:rPr>
              <a:t>مسلم</a:t>
            </a:r>
            <a:r>
              <a:rPr lang="ar-SA" sz="3600" dirty="0">
                <a:solidFill>
                  <a:schemeClr val="accent2">
                    <a:lumMod val="50000"/>
                  </a:schemeClr>
                </a:solidFill>
                <a:latin typeface="Times New Roman" pitchFamily="18" charset="0"/>
                <a:cs typeface="+mn-cs"/>
              </a:rPr>
              <a:t>، أو تكشف عنه كربة أو تقضي عنه ديناً أو تطرد عنه </a:t>
            </a:r>
            <a:r>
              <a:rPr lang="ar-SA" sz="3600" dirty="0" err="1">
                <a:solidFill>
                  <a:schemeClr val="accent2">
                    <a:lumMod val="50000"/>
                  </a:schemeClr>
                </a:solidFill>
                <a:latin typeface="Times New Roman" pitchFamily="18" charset="0"/>
                <a:cs typeface="+mn-cs"/>
              </a:rPr>
              <a:t>جوعاً </a:t>
            </a:r>
            <a:r>
              <a:rPr lang="ar-SA" sz="3600" dirty="0">
                <a:solidFill>
                  <a:schemeClr val="accent2">
                    <a:lumMod val="50000"/>
                  </a:schemeClr>
                </a:solidFill>
                <a:latin typeface="Times New Roman" pitchFamily="18" charset="0"/>
                <a:cs typeface="+mn-cs"/>
              </a:rPr>
              <a:t>، ولأن أمشي في حاجة أخي المسلم أحب إليَّ من أن أعتكف في مسجدي هذا </a:t>
            </a:r>
            <a:r>
              <a:rPr lang="ar-SA" sz="3600" dirty="0" err="1" smtClean="0">
                <a:solidFill>
                  <a:schemeClr val="accent2">
                    <a:lumMod val="50000"/>
                  </a:schemeClr>
                </a:solidFill>
                <a:latin typeface="Times New Roman" pitchFamily="18" charset="0"/>
                <a:cs typeface="+mn-cs"/>
              </a:rPr>
              <a:t>شهرا </a:t>
            </a:r>
            <a:r>
              <a:rPr lang="ar-SA" sz="3600" dirty="0">
                <a:solidFill>
                  <a:schemeClr val="accent2">
                    <a:lumMod val="50000"/>
                  </a:schemeClr>
                </a:solidFill>
                <a:latin typeface="Times New Roman" pitchFamily="18" charset="0"/>
                <a:cs typeface="+mn-cs"/>
              </a:rPr>
              <a:t>) حديث </a:t>
            </a:r>
            <a:r>
              <a:rPr lang="ar-SA" sz="3600" dirty="0" err="1" smtClean="0">
                <a:solidFill>
                  <a:schemeClr val="accent2">
                    <a:lumMod val="50000"/>
                  </a:schemeClr>
                </a:solidFill>
                <a:latin typeface="Times New Roman" pitchFamily="18" charset="0"/>
                <a:cs typeface="+mn-cs"/>
              </a:rPr>
              <a:t>صحيح.</a:t>
            </a:r>
            <a:r>
              <a:rPr lang="ar-SA" sz="3600" dirty="0" smtClean="0">
                <a:solidFill>
                  <a:schemeClr val="accent2">
                    <a:lumMod val="50000"/>
                  </a:schemeClr>
                </a:solidFill>
                <a:latin typeface="Times New Roman" pitchFamily="18" charset="0"/>
                <a:cs typeface="+mn-cs"/>
              </a:rPr>
              <a:t> </a:t>
            </a:r>
            <a:r>
              <a:rPr lang="ar-SA" sz="3600" dirty="0">
                <a:solidFill>
                  <a:schemeClr val="accent2">
                    <a:lumMod val="50000"/>
                  </a:schemeClr>
                </a:solidFill>
                <a:latin typeface="Times New Roman" pitchFamily="18" charset="0"/>
                <a:cs typeface="+mn-cs"/>
              </a:rPr>
              <a:t/>
            </a:r>
            <a:br>
              <a:rPr lang="ar-SA" sz="3600" dirty="0">
                <a:solidFill>
                  <a:schemeClr val="accent2">
                    <a:lumMod val="50000"/>
                  </a:schemeClr>
                </a:solidFill>
                <a:latin typeface="Times New Roman" pitchFamily="18" charset="0"/>
                <a:cs typeface="+mn-cs"/>
              </a:rPr>
            </a:br>
            <a:endParaRPr lang="en-US" sz="3600" dirty="0">
              <a:solidFill>
                <a:schemeClr val="accent2">
                  <a:lumMod val="50000"/>
                </a:schemeClr>
              </a:solidFill>
              <a:latin typeface="Times New Roman" pitchFamily="18" charset="0"/>
              <a:cs typeface="+mn-cs"/>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8" name="Picture 2" descr="breakanimation"/>
          <p:cNvPicPr>
            <a:picLocks noChangeAspect="1" noChangeArrowheads="1" noCrop="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30403" name="Rectangle 3"/>
          <p:cNvSpPr>
            <a:spLocks noChangeArrowheads="1"/>
          </p:cNvSpPr>
          <p:nvPr/>
        </p:nvSpPr>
        <p:spPr bwMode="auto">
          <a:xfrm>
            <a:off x="0" y="5715000"/>
            <a:ext cx="3286125" cy="928688"/>
          </a:xfrm>
          <a:prstGeom prst="rect">
            <a:avLst/>
          </a:prstGeom>
          <a:noFill/>
          <a:ln w="9525">
            <a:noFill/>
            <a:miter lim="800000"/>
            <a:headEnd/>
            <a:tailEnd/>
          </a:ln>
          <a:effectLst/>
        </p:spPr>
        <p:txBody>
          <a:bodyPr anchor="ctr"/>
          <a:lstStyle/>
          <a:p>
            <a:pPr algn="ctr" rtl="1" fontAlgn="auto">
              <a:spcBef>
                <a:spcPts val="0"/>
              </a:spcBef>
              <a:spcAft>
                <a:spcPts val="0"/>
              </a:spcAft>
              <a:defRPr/>
            </a:pPr>
            <a:r>
              <a:rPr lang="en-US" sz="4800" dirty="0">
                <a:solidFill>
                  <a:srgbClr val="000000"/>
                </a:solidFill>
                <a:effectLst>
                  <a:outerShdw blurRad="38100" dist="38100" dir="2700000" algn="tl">
                    <a:srgbClr val="FFFFFF"/>
                  </a:outerShdw>
                </a:effectLst>
                <a:latin typeface="Arial Black" pitchFamily="34" charset="0"/>
                <a:cs typeface="Arial" charset="0"/>
              </a:rPr>
              <a:t> Break…</a:t>
            </a:r>
          </a:p>
        </p:txBody>
      </p:sp>
      <p:sp>
        <p:nvSpPr>
          <p:cNvPr id="230404" name="Rectangle 4"/>
          <p:cNvSpPr>
            <a:spLocks noChangeArrowheads="1"/>
          </p:cNvSpPr>
          <p:nvPr/>
        </p:nvSpPr>
        <p:spPr bwMode="auto">
          <a:xfrm>
            <a:off x="2714625" y="5857875"/>
            <a:ext cx="2714625" cy="785813"/>
          </a:xfrm>
          <a:prstGeom prst="rect">
            <a:avLst/>
          </a:prstGeom>
          <a:noFill/>
          <a:ln w="9525">
            <a:noFill/>
            <a:miter lim="800000"/>
            <a:headEnd/>
            <a:tailEnd/>
          </a:ln>
          <a:effectLst/>
        </p:spPr>
        <p:txBody>
          <a:bodyPr anchor="ctr"/>
          <a:lstStyle/>
          <a:p>
            <a:pPr algn="ctr" rtl="1" fontAlgn="auto">
              <a:spcBef>
                <a:spcPts val="0"/>
              </a:spcBef>
              <a:spcAft>
                <a:spcPts val="0"/>
              </a:spcAft>
              <a:defRPr/>
            </a:pPr>
            <a:r>
              <a:rPr lang="en-US" sz="4400" i="1" dirty="0">
                <a:solidFill>
                  <a:srgbClr val="000000"/>
                </a:solidFill>
                <a:effectLst>
                  <a:outerShdw blurRad="38100" dist="38100" dir="2700000" algn="tl">
                    <a:srgbClr val="FFFFFF"/>
                  </a:outerShdw>
                </a:effectLst>
                <a:latin typeface="Arial" charset="0"/>
                <a:cs typeface="Arial" charset="0"/>
              </a:rPr>
              <a:t>Be Back</a:t>
            </a:r>
          </a:p>
        </p:txBody>
      </p:sp>
      <p:pic>
        <p:nvPicPr>
          <p:cNvPr id="86021" name="Picture 5" descr="Jeu"/>
          <p:cNvPicPr>
            <a:picLocks noChangeAspect="1" noChangeArrowheads="1" noCrop="1"/>
          </p:cNvPicPr>
          <p:nvPr/>
        </p:nvPicPr>
        <p:blipFill>
          <a:blip r:embed="rId3" cstate="print"/>
          <a:srcRect/>
          <a:stretch>
            <a:fillRect/>
          </a:stretch>
        </p:blipFill>
        <p:spPr bwMode="auto">
          <a:xfrm>
            <a:off x="1714500" y="214313"/>
            <a:ext cx="1449388" cy="1439862"/>
          </a:xfrm>
          <a:prstGeom prst="rect">
            <a:avLst/>
          </a:prstGeom>
          <a:noFill/>
          <a:ln w="9525">
            <a:noFill/>
            <a:miter lim="800000"/>
            <a:headEnd/>
            <a:tailEnd/>
          </a:ln>
        </p:spPr>
      </p:pic>
      <p:pic>
        <p:nvPicPr>
          <p:cNvPr id="86022" name="Picture 6" descr="Jeu"/>
          <p:cNvPicPr>
            <a:picLocks noChangeAspect="1" noChangeArrowheads="1" noCrop="1"/>
          </p:cNvPicPr>
          <p:nvPr/>
        </p:nvPicPr>
        <p:blipFill>
          <a:blip r:embed="rId3" cstate="print"/>
          <a:srcRect/>
          <a:stretch>
            <a:fillRect/>
          </a:stretch>
        </p:blipFill>
        <p:spPr bwMode="auto">
          <a:xfrm>
            <a:off x="0" y="0"/>
            <a:ext cx="1714500" cy="2351088"/>
          </a:xfrm>
          <a:prstGeom prst="rect">
            <a:avLst/>
          </a:prstGeom>
          <a:noFill/>
          <a:ln w="9525">
            <a:noFill/>
            <a:miter lim="800000"/>
            <a:headEnd/>
            <a:tailEnd/>
          </a:ln>
        </p:spPr>
      </p:pic>
    </p:spTree>
  </p:cSld>
  <p:clrMapOvr>
    <a:masterClrMapping/>
  </p:clrMapOvr>
  <p:transition>
    <p:zoom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LY"/>
          </a:p>
        </p:txBody>
      </p:sp>
      <p:sp>
        <p:nvSpPr>
          <p:cNvPr id="3" name="Content Placeholder 2"/>
          <p:cNvSpPr>
            <a:spLocks noGrp="1"/>
          </p:cNvSpPr>
          <p:nvPr>
            <p:ph idx="1"/>
          </p:nvPr>
        </p:nvSpPr>
        <p:spPr>
          <a:xfrm>
            <a:off x="755576" y="404664"/>
            <a:ext cx="7772400" cy="4114800"/>
          </a:xfrm>
        </p:spPr>
        <p:txBody>
          <a:bodyPr/>
          <a:lstStyle/>
          <a:p>
            <a:pPr algn="ctr" rtl="1">
              <a:buNone/>
            </a:pPr>
            <a:r>
              <a:rPr lang="ar-LY" sz="3600" b="1" dirty="0" smtClean="0"/>
              <a:t>قصة </a:t>
            </a:r>
            <a:r>
              <a:rPr lang="ar-LY" sz="3600" b="1" dirty="0" err="1" smtClean="0"/>
              <a:t>حقيقية</a:t>
            </a:r>
            <a:endParaRPr lang="ar-LY" sz="3600" b="1" dirty="0" smtClean="0"/>
          </a:p>
          <a:p>
            <a:pPr algn="r" rtl="1"/>
            <a:endParaRPr lang="ar-LY" sz="3600" b="1" dirty="0" smtClean="0"/>
          </a:p>
          <a:p>
            <a:pPr algn="ctr" rtl="1">
              <a:buNone/>
            </a:pPr>
            <a:r>
              <a:rPr lang="ar-LY" sz="3600" b="1" dirty="0" err="1" smtClean="0"/>
              <a:t>هوارد</a:t>
            </a:r>
            <a:r>
              <a:rPr lang="ar-LY" sz="3600" b="1" dirty="0" smtClean="0"/>
              <a:t> كيلي</a:t>
            </a:r>
            <a:br>
              <a:rPr lang="ar-LY" sz="3600" b="1" dirty="0" smtClean="0"/>
            </a:br>
            <a:endParaRPr lang="ar-LY" sz="3600" b="1" dirty="0" smtClean="0"/>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Y" dirty="0" smtClean="0"/>
              <a:t>أنماط السلوك البشري التي تحتاج لمعاملة خاصة</a:t>
            </a:r>
            <a:endParaRPr lang="ar-LY" dirty="0"/>
          </a:p>
        </p:txBody>
      </p:sp>
      <p:sp>
        <p:nvSpPr>
          <p:cNvPr id="3" name="Content Placeholder 2"/>
          <p:cNvSpPr>
            <a:spLocks noGrp="1"/>
          </p:cNvSpPr>
          <p:nvPr>
            <p:ph idx="1"/>
          </p:nvPr>
        </p:nvSpPr>
        <p:spPr/>
        <p:txBody>
          <a:bodyPr/>
          <a:lstStyle/>
          <a:p>
            <a:pPr algn="r" rtl="1"/>
            <a:endParaRPr lang="ar-LY" b="1" dirty="0" smtClean="0"/>
          </a:p>
          <a:p>
            <a:pPr algn="ctr" rtl="1">
              <a:buNone/>
            </a:pPr>
            <a:r>
              <a:rPr lang="ar-LY" sz="3600" b="1" dirty="0" smtClean="0">
                <a:solidFill>
                  <a:schemeClr val="accent2">
                    <a:lumMod val="50000"/>
                  </a:schemeClr>
                </a:solidFill>
              </a:rPr>
              <a:t>تمرين </a:t>
            </a:r>
            <a:r>
              <a:rPr lang="ar-LY" sz="3600" b="1" dirty="0" err="1" smtClean="0">
                <a:solidFill>
                  <a:schemeClr val="accent2">
                    <a:lumMod val="50000"/>
                  </a:schemeClr>
                </a:solidFill>
              </a:rPr>
              <a:t>ثالث....</a:t>
            </a:r>
            <a:endParaRPr lang="ar-LY" sz="3600" b="1" dirty="0" smtClean="0">
              <a:solidFill>
                <a:schemeClr val="accent2">
                  <a:lumMod val="50000"/>
                </a:schemeClr>
              </a:solidFill>
            </a:endParaRPr>
          </a:p>
          <a:p>
            <a:pPr algn="r" rtl="1"/>
            <a:r>
              <a:rPr lang="ar-LY" sz="3200" b="1" dirty="0" smtClean="0">
                <a:solidFill>
                  <a:schemeClr val="accent2">
                    <a:lumMod val="50000"/>
                  </a:schemeClr>
                </a:solidFill>
              </a:rPr>
              <a:t>في جدول الخصائص الذي لديك اكتب كلمة واحدة نمط سلوك أمام كل خاصية.</a:t>
            </a:r>
          </a:p>
          <a:p>
            <a:pPr algn="r" rtl="1">
              <a:buNone/>
            </a:pPr>
            <a:endParaRPr lang="ar-LY" b="1" dirty="0" smtClean="0">
              <a:solidFill>
                <a:schemeClr val="accent2">
                  <a:lumMod val="50000"/>
                </a:schemeClr>
              </a:solidFill>
            </a:endParaRPr>
          </a:p>
          <a:p>
            <a:pPr algn="r" rtl="1"/>
            <a:endParaRPr lang="ar-LY" dirty="0"/>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Y" dirty="0" smtClean="0"/>
              <a:t>المهارات الاجتماعية اللازمة داخل مكان العمل</a:t>
            </a:r>
            <a:br>
              <a:rPr lang="ar-LY" dirty="0" smtClean="0"/>
            </a:br>
            <a:endParaRPr lang="ar-LY" dirty="0"/>
          </a:p>
        </p:txBody>
      </p:sp>
      <p:sp>
        <p:nvSpPr>
          <p:cNvPr id="3" name="Content Placeholder 2"/>
          <p:cNvSpPr>
            <a:spLocks noGrp="1"/>
          </p:cNvSpPr>
          <p:nvPr>
            <p:ph idx="1"/>
          </p:nvPr>
        </p:nvSpPr>
        <p:spPr/>
        <p:txBody>
          <a:bodyPr/>
          <a:lstStyle/>
          <a:p>
            <a:pPr algn="ctr" rtl="1">
              <a:buNone/>
            </a:pPr>
            <a:r>
              <a:rPr lang="ar-LY" sz="2800" b="1" dirty="0" smtClean="0">
                <a:solidFill>
                  <a:schemeClr val="accent2">
                    <a:lumMod val="50000"/>
                  </a:schemeClr>
                </a:solidFill>
              </a:rPr>
              <a:t>تمرين </a:t>
            </a:r>
            <a:r>
              <a:rPr lang="ar-LY" sz="2800" b="1" dirty="0" err="1" smtClean="0">
                <a:solidFill>
                  <a:schemeClr val="accent2">
                    <a:lumMod val="50000"/>
                  </a:schemeClr>
                </a:solidFill>
              </a:rPr>
              <a:t>رابع </a:t>
            </a:r>
            <a:r>
              <a:rPr lang="ar-LY" b="1" dirty="0" err="1" smtClean="0">
                <a:solidFill>
                  <a:schemeClr val="accent2">
                    <a:lumMod val="50000"/>
                  </a:schemeClr>
                </a:solidFill>
              </a:rPr>
              <a:t>....</a:t>
            </a:r>
            <a:endParaRPr lang="ar-LY" b="1" dirty="0" smtClean="0">
              <a:solidFill>
                <a:schemeClr val="accent2">
                  <a:lumMod val="50000"/>
                </a:schemeClr>
              </a:solidFill>
            </a:endParaRPr>
          </a:p>
          <a:p>
            <a:pPr algn="ctr" rtl="1">
              <a:buNone/>
            </a:pPr>
            <a:endParaRPr lang="ar-LY" b="1" dirty="0" smtClean="0">
              <a:solidFill>
                <a:schemeClr val="accent2">
                  <a:lumMod val="50000"/>
                </a:schemeClr>
              </a:solidFill>
            </a:endParaRPr>
          </a:p>
          <a:p>
            <a:pPr algn="r" rtl="1"/>
            <a:r>
              <a:rPr lang="ar-LY" sz="3200" b="1" dirty="0" smtClean="0">
                <a:solidFill>
                  <a:schemeClr val="accent2">
                    <a:lumMod val="50000"/>
                  </a:schemeClr>
                </a:solidFill>
              </a:rPr>
              <a:t>ماذا عن مهاراتك </a:t>
            </a:r>
            <a:r>
              <a:rPr lang="ar-LY" sz="3200" b="1" dirty="0" err="1" smtClean="0">
                <a:solidFill>
                  <a:schemeClr val="accent2">
                    <a:lumMod val="50000"/>
                  </a:schemeClr>
                </a:solidFill>
              </a:rPr>
              <a:t>الاجتماعية؟</a:t>
            </a:r>
            <a:endParaRPr lang="ar-LY" sz="3200" b="1" dirty="0" smtClean="0">
              <a:solidFill>
                <a:schemeClr val="accent2">
                  <a:lumMod val="50000"/>
                </a:schemeClr>
              </a:solidFill>
            </a:endParaRPr>
          </a:p>
          <a:p>
            <a:pPr algn="r" rtl="1">
              <a:buNone/>
            </a:pPr>
            <a:endParaRPr lang="ar-LY" dirty="0"/>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Y" sz="4000" dirty="0" smtClean="0"/>
              <a:t>فيديو</a:t>
            </a:r>
            <a:endParaRPr lang="ar-LY" sz="4000" dirty="0"/>
          </a:p>
        </p:txBody>
      </p:sp>
      <p:sp>
        <p:nvSpPr>
          <p:cNvPr id="3" name="Content Placeholder 2"/>
          <p:cNvSpPr>
            <a:spLocks noGrp="1"/>
          </p:cNvSpPr>
          <p:nvPr>
            <p:ph idx="1"/>
          </p:nvPr>
        </p:nvSpPr>
        <p:spPr/>
        <p:txBody>
          <a:bodyPr/>
          <a:lstStyle/>
          <a:p>
            <a:endParaRPr lang="ar-LY" dirty="0" smtClean="0"/>
          </a:p>
          <a:p>
            <a:pPr algn="r" rtl="1"/>
            <a:r>
              <a:rPr lang="ar-LY" dirty="0" smtClean="0"/>
              <a:t>للشيخ محمد العريفي في التعامل مع الاخرين</a:t>
            </a:r>
            <a:endParaRPr lang="en-US" dirty="0" smtClean="0"/>
          </a:p>
          <a:p>
            <a:r>
              <a:rPr lang="en-US" dirty="0" smtClean="0">
                <a:hlinkClick r:id="rId2" action="ppaction://hlinkfile"/>
              </a:rPr>
              <a:t>http://www.youtube.com/watch?v=zU5N9HP0XpU</a:t>
            </a:r>
            <a:endParaRPr lang="ar-LY" dirty="0"/>
          </a:p>
        </p:txBody>
      </p:sp>
      <p:sp>
        <p:nvSpPr>
          <p:cNvPr id="4" name="Footer Placeholder 3"/>
          <p:cNvSpPr>
            <a:spLocks noGrp="1"/>
          </p:cNvSpPr>
          <p:nvPr>
            <p:ph type="ftr" sz="quarter" idx="11"/>
          </p:nvPr>
        </p:nvSpPr>
        <p:spPr/>
        <p:txBody>
          <a:bodyPr/>
          <a:lstStyle/>
          <a:p>
            <a:pPr>
              <a:defRPr/>
            </a:pPr>
            <a:r>
              <a:rPr lang="en-GB" smtClean="0"/>
              <a:t>Management Development and Professional Certification Centre</a:t>
            </a:r>
          </a:p>
          <a:p>
            <a:pPr>
              <a:defRPr/>
            </a:pPr>
            <a:endParaRPr lang="en-GB"/>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Y" dirty="0" smtClean="0">
                <a:solidFill>
                  <a:schemeClr val="accent2">
                    <a:lumMod val="50000"/>
                  </a:schemeClr>
                </a:solidFill>
              </a:rPr>
              <a:t>المهارات الاجتماعية اللازمة داخل مكان العمل</a:t>
            </a:r>
            <a:endParaRPr lang="en-GB" dirty="0">
              <a:solidFill>
                <a:schemeClr val="accent2">
                  <a:lumMod val="50000"/>
                </a:schemeClr>
              </a:solidFill>
            </a:endParaRPr>
          </a:p>
        </p:txBody>
      </p:sp>
      <p:sp>
        <p:nvSpPr>
          <p:cNvPr id="3" name="Content Placeholder 2"/>
          <p:cNvSpPr>
            <a:spLocks noGrp="1"/>
          </p:cNvSpPr>
          <p:nvPr>
            <p:ph idx="1"/>
          </p:nvPr>
        </p:nvSpPr>
        <p:spPr/>
        <p:txBody>
          <a:bodyPr/>
          <a:lstStyle/>
          <a:p>
            <a:pPr algn="r" rtl="1"/>
            <a:r>
              <a:rPr lang="ar-LY" b="1" dirty="0" smtClean="0">
                <a:solidFill>
                  <a:schemeClr val="accent2">
                    <a:lumMod val="50000"/>
                  </a:schemeClr>
                </a:solidFill>
              </a:rPr>
              <a:t>تكوين صداقات</a:t>
            </a:r>
          </a:p>
          <a:p>
            <a:pPr lvl="1" algn="r" rtl="1"/>
            <a:r>
              <a:rPr lang="ar-LY" sz="2000" b="1" dirty="0" smtClean="0">
                <a:solidFill>
                  <a:schemeClr val="accent2">
                    <a:lumMod val="50000"/>
                  </a:schemeClr>
                </a:solidFill>
              </a:rPr>
              <a:t>إظهار الاحترام والتقدير للأخر</a:t>
            </a:r>
          </a:p>
          <a:p>
            <a:pPr lvl="1" algn="r" rtl="1"/>
            <a:r>
              <a:rPr lang="ar-LY" sz="2000" b="1" dirty="0" smtClean="0">
                <a:solidFill>
                  <a:schemeClr val="accent2">
                    <a:lumMod val="50000"/>
                  </a:schemeClr>
                </a:solidFill>
              </a:rPr>
              <a:t>إظهار الاستعداد لتقديم المساعدة والدعم للآخر</a:t>
            </a:r>
          </a:p>
          <a:p>
            <a:pPr lvl="1" algn="r" rtl="1"/>
            <a:r>
              <a:rPr lang="ar-LY" sz="2000" b="1" dirty="0" smtClean="0">
                <a:solidFill>
                  <a:schemeClr val="accent2">
                    <a:lumMod val="50000"/>
                  </a:schemeClr>
                </a:solidFill>
              </a:rPr>
              <a:t>أخذ مبادرة الاتصال بالآخرين</a:t>
            </a:r>
            <a:r>
              <a:rPr lang="ar-LY" b="1" dirty="0" smtClean="0">
                <a:solidFill>
                  <a:schemeClr val="accent2">
                    <a:lumMod val="50000"/>
                  </a:schemeClr>
                </a:solidFill>
              </a:rPr>
              <a:t> </a:t>
            </a:r>
          </a:p>
          <a:p>
            <a:pPr algn="r" rtl="1"/>
            <a:r>
              <a:rPr lang="ar-LY" b="1" dirty="0" smtClean="0">
                <a:solidFill>
                  <a:schemeClr val="accent2">
                    <a:lumMod val="50000"/>
                  </a:schemeClr>
                </a:solidFill>
              </a:rPr>
              <a:t>التعاطف مع الآخرين</a:t>
            </a:r>
          </a:p>
          <a:p>
            <a:pPr lvl="1" algn="r" rtl="1"/>
            <a:r>
              <a:rPr lang="ar-LY" sz="2000" b="1" dirty="0" smtClean="0">
                <a:solidFill>
                  <a:schemeClr val="accent2">
                    <a:lumMod val="50000"/>
                  </a:schemeClr>
                </a:solidFill>
              </a:rPr>
              <a:t>مراعاة شعور الآخر</a:t>
            </a:r>
          </a:p>
          <a:p>
            <a:pPr lvl="1" algn="r" rtl="1"/>
            <a:r>
              <a:rPr lang="ar-LY" sz="2000" b="1" dirty="0" smtClean="0">
                <a:solidFill>
                  <a:schemeClr val="accent2">
                    <a:lumMod val="50000"/>
                  </a:schemeClr>
                </a:solidFill>
              </a:rPr>
              <a:t>إظهار المواساة للآخر المتألم</a:t>
            </a:r>
          </a:p>
          <a:p>
            <a:pPr lvl="1" algn="r" rtl="1"/>
            <a:r>
              <a:rPr lang="ar-LY" sz="2000" b="1" dirty="0" smtClean="0">
                <a:solidFill>
                  <a:schemeClr val="accent2">
                    <a:lumMod val="50000"/>
                  </a:schemeClr>
                </a:solidFill>
              </a:rPr>
              <a:t>الاستماع الجيد للآخر</a:t>
            </a:r>
          </a:p>
          <a:p>
            <a:pPr algn="r" rtl="1"/>
            <a:r>
              <a:rPr lang="ar-LY" b="1" dirty="0" smtClean="0">
                <a:solidFill>
                  <a:schemeClr val="accent2">
                    <a:lumMod val="50000"/>
                  </a:schemeClr>
                </a:solidFill>
              </a:rPr>
              <a:t>الحزم (التعبير عن الآراء والمطالب بشكل واثق وجريء)</a:t>
            </a:r>
          </a:p>
          <a:p>
            <a:pPr lvl="1" algn="r" rtl="1"/>
            <a:r>
              <a:rPr lang="ar-LY" b="1" dirty="0" smtClean="0">
                <a:solidFill>
                  <a:schemeClr val="accent2">
                    <a:lumMod val="50000"/>
                  </a:schemeClr>
                </a:solidFill>
              </a:rPr>
              <a:t>الاستبيان (تمرين </a:t>
            </a:r>
            <a:r>
              <a:rPr lang="ar-LY" sz="2400" b="1" dirty="0" smtClean="0">
                <a:solidFill>
                  <a:schemeClr val="accent2">
                    <a:lumMod val="50000"/>
                  </a:schemeClr>
                </a:solidFill>
              </a:rPr>
              <a:t>5</a:t>
            </a:r>
            <a:r>
              <a:rPr lang="ar-LY" b="1" dirty="0" smtClean="0">
                <a:solidFill>
                  <a:schemeClr val="accent2">
                    <a:lumMod val="50000"/>
                  </a:schemeClr>
                </a:solidFill>
              </a:rPr>
              <a:t>)</a:t>
            </a:r>
          </a:p>
          <a:p>
            <a:pPr marL="857250" lvl="1" indent="-457200" algn="r" rtl="1"/>
            <a:endParaRPr lang="en-GB" sz="2000" b="1" dirty="0">
              <a:solidFill>
                <a:schemeClr val="accent2">
                  <a:lumMod val="50000"/>
                </a:schemeClr>
              </a:solidFill>
            </a:endParaRPr>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solidFill>
                <a:schemeClr val="accent2">
                  <a:lumMod val="50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down)">
                                      <p:cBhvr>
                                        <p:cTn id="30" dur="500"/>
                                        <p:tgtEl>
                                          <p:spTgt spid="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down)">
                                      <p:cBhvr>
                                        <p:cTn id="35" dur="500"/>
                                        <p:tgtEl>
                                          <p:spTgt spid="3">
                                            <p:txEl>
                                              <p:pRg st="8" end="8"/>
                                            </p:txEl>
                                          </p:spTgt>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wipe(down)">
                                      <p:cBhvr>
                                        <p:cTn id="3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Y" dirty="0" smtClean="0"/>
              <a:t>هل تتمتع بمهارة الحزم؟</a:t>
            </a:r>
            <a:endParaRPr lang="en-GB" dirty="0"/>
          </a:p>
        </p:txBody>
      </p:sp>
      <p:sp>
        <p:nvSpPr>
          <p:cNvPr id="3" name="Content Placeholder 2"/>
          <p:cNvSpPr>
            <a:spLocks noGrp="1"/>
          </p:cNvSpPr>
          <p:nvPr>
            <p:ph idx="1"/>
          </p:nvPr>
        </p:nvSpPr>
        <p:spPr/>
        <p:txBody>
          <a:bodyPr/>
          <a:lstStyle/>
          <a:p>
            <a:pPr algn="ctr" rtl="1">
              <a:buNone/>
            </a:pPr>
            <a:r>
              <a:rPr lang="ar-LY" b="1" dirty="0" smtClean="0">
                <a:solidFill>
                  <a:schemeClr val="accent2">
                    <a:lumMod val="50000"/>
                  </a:schemeClr>
                </a:solidFill>
              </a:rPr>
              <a:t>5 نقاط  - للإجابة ”غالباً“</a:t>
            </a:r>
          </a:p>
          <a:p>
            <a:pPr algn="ctr" rtl="1">
              <a:buNone/>
            </a:pPr>
            <a:r>
              <a:rPr lang="ar-LY" b="1" dirty="0" smtClean="0">
                <a:solidFill>
                  <a:schemeClr val="accent2">
                    <a:lumMod val="50000"/>
                  </a:schemeClr>
                </a:solidFill>
              </a:rPr>
              <a:t>2 نقطة - للإجابة ”أحياناً“</a:t>
            </a:r>
          </a:p>
          <a:p>
            <a:pPr algn="ctr" rtl="1">
              <a:buNone/>
            </a:pPr>
            <a:r>
              <a:rPr lang="ar-LY" b="1" dirty="0" smtClean="0">
                <a:solidFill>
                  <a:schemeClr val="accent2">
                    <a:lumMod val="50000"/>
                  </a:schemeClr>
                </a:solidFill>
              </a:rPr>
              <a:t>1 نقطة - للإجابة ”نادراً“</a:t>
            </a:r>
          </a:p>
          <a:p>
            <a:pPr algn="ctr" rtl="1">
              <a:buNone/>
            </a:pPr>
            <a:r>
              <a:rPr lang="ar-LY" b="1" dirty="0" smtClean="0">
                <a:solidFill>
                  <a:schemeClr val="accent2">
                    <a:lumMod val="50000"/>
                  </a:schemeClr>
                </a:solidFill>
              </a:rPr>
              <a:t>لا شيء - للإجابة </a:t>
            </a:r>
            <a:r>
              <a:rPr lang="ar-LY" b="1" dirty="0" err="1" smtClean="0">
                <a:solidFill>
                  <a:schemeClr val="accent2">
                    <a:lumMod val="50000"/>
                  </a:schemeClr>
                </a:solidFill>
              </a:rPr>
              <a:t>”مطلقاً“</a:t>
            </a:r>
          </a:p>
          <a:p>
            <a:pPr algn="r" rtl="1">
              <a:buNone/>
            </a:pPr>
            <a:endParaRPr lang="ar-LY" b="1" dirty="0" smtClean="0">
              <a:solidFill>
                <a:schemeClr val="accent2">
                  <a:lumMod val="50000"/>
                </a:schemeClr>
              </a:solidFill>
            </a:endParaRPr>
          </a:p>
          <a:p>
            <a:pPr algn="r" rtl="1"/>
            <a:r>
              <a:rPr lang="ar-LY" b="1" dirty="0" smtClean="0">
                <a:solidFill>
                  <a:schemeClr val="accent2">
                    <a:lumMod val="50000"/>
                  </a:schemeClr>
                </a:solidFill>
              </a:rPr>
              <a:t>75</a:t>
            </a:r>
            <a:r>
              <a:rPr lang="ar-LY" b="1" i="1" dirty="0" smtClean="0">
                <a:solidFill>
                  <a:schemeClr val="accent2">
                    <a:lumMod val="50000"/>
                  </a:schemeClr>
                </a:solidFill>
              </a:rPr>
              <a:t>- </a:t>
            </a:r>
            <a:r>
              <a:rPr lang="ar-LY" b="1" dirty="0" smtClean="0">
                <a:solidFill>
                  <a:schemeClr val="accent2">
                    <a:lumMod val="50000"/>
                  </a:schemeClr>
                </a:solidFill>
              </a:rPr>
              <a:t>100 أنت تتمتع بمستوى عالي من الحزم</a:t>
            </a:r>
          </a:p>
          <a:p>
            <a:pPr algn="r" rtl="1"/>
            <a:r>
              <a:rPr lang="ar-LY" b="1" dirty="0" smtClean="0">
                <a:solidFill>
                  <a:schemeClr val="accent2">
                    <a:lumMod val="50000"/>
                  </a:schemeClr>
                </a:solidFill>
              </a:rPr>
              <a:t>50-75 أنت تتمتع بدرجة من الحزم لكن يمكنك تطويرها</a:t>
            </a:r>
          </a:p>
          <a:p>
            <a:pPr algn="r" rtl="1"/>
            <a:r>
              <a:rPr lang="ar-LY" b="1" dirty="0" smtClean="0">
                <a:solidFill>
                  <a:schemeClr val="accent2">
                    <a:lumMod val="50000"/>
                  </a:schemeClr>
                </a:solidFill>
              </a:rPr>
              <a:t>25-50 مهارة الحزم غير مستقرة لديك</a:t>
            </a:r>
          </a:p>
          <a:p>
            <a:pPr algn="r" rtl="1"/>
            <a:r>
              <a:rPr lang="ar-LY" b="1" dirty="0" smtClean="0">
                <a:solidFill>
                  <a:schemeClr val="accent2">
                    <a:lumMod val="50000"/>
                  </a:schemeClr>
                </a:solidFill>
              </a:rPr>
              <a:t>0-25 أنت تحتاج إلى بذل جهد كبير لخلق مهارة الحزم لديك </a:t>
            </a:r>
            <a:endParaRPr lang="en-GB" b="1" dirty="0">
              <a:solidFill>
                <a:schemeClr val="accent2">
                  <a:lumMod val="50000"/>
                </a:schemeClr>
              </a:solidFill>
            </a:endParaRPr>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ox(i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 calcmode="lin" valueType="num">
                                      <p:cBhvr additive="base">
                                        <p:cTn id="3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additive="base">
                                        <p:cTn id="44"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Y" dirty="0" smtClean="0"/>
              <a:t>سلوكيات ومهارات لتوطيد الثقة داخل مكان العمل</a:t>
            </a:r>
            <a:endParaRPr lang="ar-LY" dirty="0"/>
          </a:p>
        </p:txBody>
      </p:sp>
      <p:sp>
        <p:nvSpPr>
          <p:cNvPr id="3" name="Content Placeholder 2"/>
          <p:cNvSpPr>
            <a:spLocks noGrp="1"/>
          </p:cNvSpPr>
          <p:nvPr>
            <p:ph idx="1"/>
          </p:nvPr>
        </p:nvSpPr>
        <p:spPr/>
        <p:txBody>
          <a:bodyPr/>
          <a:lstStyle/>
          <a:p>
            <a:pPr algn="ctr" rtl="1">
              <a:buNone/>
            </a:pPr>
            <a:r>
              <a:rPr lang="ar-LY" b="1" dirty="0" smtClean="0">
                <a:solidFill>
                  <a:schemeClr val="accent2">
                    <a:lumMod val="50000"/>
                  </a:schemeClr>
                </a:solidFill>
              </a:rPr>
              <a:t>التمرين السادس</a:t>
            </a:r>
          </a:p>
          <a:p>
            <a:pPr algn="r" rtl="1"/>
            <a:endParaRPr lang="ar-LY" b="1" dirty="0" smtClean="0">
              <a:solidFill>
                <a:schemeClr val="accent2">
                  <a:lumMod val="50000"/>
                </a:schemeClr>
              </a:solidFill>
            </a:endParaRPr>
          </a:p>
          <a:p>
            <a:pPr algn="r" rtl="1"/>
            <a:r>
              <a:rPr lang="ar-LY" b="1" dirty="0" smtClean="0">
                <a:solidFill>
                  <a:schemeClr val="accent2">
                    <a:lumMod val="50000"/>
                  </a:schemeClr>
                </a:solidFill>
              </a:rPr>
              <a:t>اذا كنت أحد أعضاء فريق </a:t>
            </a:r>
            <a:r>
              <a:rPr lang="ar-LY" sz="3200" b="1" dirty="0" smtClean="0">
                <a:solidFill>
                  <a:schemeClr val="accent2">
                    <a:lumMod val="50000"/>
                  </a:schemeClr>
                </a:solidFill>
              </a:rPr>
              <a:t>عبد الله</a:t>
            </a:r>
            <a:r>
              <a:rPr lang="ar-LY" b="1" dirty="0" smtClean="0">
                <a:solidFill>
                  <a:schemeClr val="accent2">
                    <a:lumMod val="50000"/>
                  </a:schemeClr>
                </a:solidFill>
              </a:rPr>
              <a:t>، ما هي السلوكيات والمهارات التي سوف تساعدك على توطيد الثقة والارتياح بينك وبين باقي أعضاء الفريق.</a:t>
            </a:r>
          </a:p>
          <a:p>
            <a:pPr algn="r">
              <a:buNone/>
            </a:pPr>
            <a:endParaRPr lang="ar-LY" dirty="0"/>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flipH="1">
            <a:off x="0" y="357166"/>
            <a:ext cx="9144000" cy="1143000"/>
          </a:xfrm>
        </p:spPr>
        <p:txBody>
          <a:bodyPr/>
          <a:lstStyle/>
          <a:p>
            <a:pPr algn="ctr" rtl="1">
              <a:defRPr/>
            </a:pPr>
            <a:r>
              <a:rPr lang="ar-LY" altLang="en-US" dirty="0" smtClean="0"/>
              <a:t>سلوكيات ومهارات لتوطيد الثقة داخل مكان العمل</a:t>
            </a:r>
            <a:endParaRPr lang="en-US" altLang="en-US" dirty="0" smtClean="0"/>
          </a:p>
        </p:txBody>
      </p:sp>
      <p:sp>
        <p:nvSpPr>
          <p:cNvPr id="91139" name="Rectangle 3"/>
          <p:cNvSpPr>
            <a:spLocks noGrp="1" noChangeArrowheads="1"/>
          </p:cNvSpPr>
          <p:nvPr>
            <p:ph idx="1"/>
          </p:nvPr>
        </p:nvSpPr>
        <p:spPr/>
        <p:txBody>
          <a:bodyPr/>
          <a:lstStyle/>
          <a:p>
            <a:pPr algn="r" rtl="1"/>
            <a:r>
              <a:rPr lang="ar-SA" altLang="en-US" dirty="0" smtClean="0">
                <a:solidFill>
                  <a:schemeClr val="accent2">
                    <a:lumMod val="50000"/>
                  </a:schemeClr>
                </a:solidFill>
              </a:rPr>
              <a:t>مظهر مقبول وملائم لتوقعات الآخرين</a:t>
            </a:r>
            <a:r>
              <a:rPr lang="ar-LY" altLang="en-US" dirty="0" err="1" smtClean="0">
                <a:solidFill>
                  <a:schemeClr val="accent2">
                    <a:lumMod val="50000"/>
                  </a:schemeClr>
                </a:solidFill>
              </a:rPr>
              <a:t>.</a:t>
            </a:r>
            <a:r>
              <a:rPr lang="en-GB" altLang="en-US" dirty="0" smtClean="0">
                <a:solidFill>
                  <a:schemeClr val="accent2">
                    <a:lumMod val="50000"/>
                  </a:schemeClr>
                </a:solidFill>
              </a:rPr>
              <a:t> </a:t>
            </a:r>
            <a:endParaRPr lang="ar-LY" altLang="en-US" dirty="0" smtClean="0">
              <a:solidFill>
                <a:schemeClr val="accent2">
                  <a:lumMod val="50000"/>
                </a:schemeClr>
              </a:solidFill>
            </a:endParaRPr>
          </a:p>
          <a:p>
            <a:pPr algn="r" rtl="1"/>
            <a:r>
              <a:rPr lang="ar-LY" dirty="0" smtClean="0">
                <a:solidFill>
                  <a:schemeClr val="accent2">
                    <a:lumMod val="50000"/>
                  </a:schemeClr>
                </a:solidFill>
              </a:rPr>
              <a:t>الأمانة والصدق.</a:t>
            </a:r>
          </a:p>
          <a:p>
            <a:pPr algn="r" rtl="1"/>
            <a:r>
              <a:rPr lang="ar-LY" dirty="0" smtClean="0">
                <a:solidFill>
                  <a:schemeClr val="accent2">
                    <a:lumMod val="50000"/>
                  </a:schemeClr>
                </a:solidFill>
              </a:rPr>
              <a:t>المعرفة التقنية والمهارات الشخصية المتبادلة.</a:t>
            </a:r>
          </a:p>
          <a:p>
            <a:pPr algn="r" rtl="1"/>
            <a:r>
              <a:rPr lang="ar-SA" altLang="en-US" dirty="0" smtClean="0">
                <a:solidFill>
                  <a:schemeClr val="accent2">
                    <a:lumMod val="50000"/>
                  </a:schemeClr>
                </a:solidFill>
              </a:rPr>
              <a:t>استخدام نبرات الصوت المناسبة لطبيعة الحديث</a:t>
            </a:r>
            <a:r>
              <a:rPr lang="ar-LY" altLang="en-US" dirty="0" err="1" smtClean="0">
                <a:solidFill>
                  <a:schemeClr val="accent2">
                    <a:lumMod val="50000"/>
                  </a:schemeClr>
                </a:solidFill>
              </a:rPr>
              <a:t>.</a:t>
            </a:r>
            <a:endParaRPr lang="ar-LY" altLang="en-US" dirty="0" smtClean="0">
              <a:solidFill>
                <a:schemeClr val="accent2">
                  <a:lumMod val="50000"/>
                </a:schemeClr>
              </a:solidFill>
            </a:endParaRPr>
          </a:p>
          <a:p>
            <a:pPr algn="r" rtl="1"/>
            <a:r>
              <a:rPr lang="ar-LY" dirty="0" smtClean="0">
                <a:solidFill>
                  <a:schemeClr val="accent2">
                    <a:lumMod val="50000"/>
                  </a:schemeClr>
                </a:solidFill>
              </a:rPr>
              <a:t>الاستعداد لتقبل الرأي الآخر بحرية.</a:t>
            </a:r>
          </a:p>
          <a:p>
            <a:pPr algn="r" rtl="1"/>
            <a:r>
              <a:rPr lang="ar-SA" altLang="en-US" dirty="0" smtClean="0">
                <a:solidFill>
                  <a:schemeClr val="accent2">
                    <a:lumMod val="50000"/>
                  </a:schemeClr>
                </a:solidFill>
              </a:rPr>
              <a:t>الحرص على تقديم المعلومات الإيجابية </a:t>
            </a:r>
            <a:r>
              <a:rPr lang="ar-LY" altLang="en-US" dirty="0" smtClean="0">
                <a:solidFill>
                  <a:schemeClr val="accent2">
                    <a:lumMod val="50000"/>
                  </a:schemeClr>
                </a:solidFill>
              </a:rPr>
              <a:t>عنك </a:t>
            </a:r>
            <a:r>
              <a:rPr lang="ar-SA" altLang="en-US" dirty="0" smtClean="0">
                <a:solidFill>
                  <a:schemeClr val="accent2">
                    <a:lumMod val="50000"/>
                  </a:schemeClr>
                </a:solidFill>
              </a:rPr>
              <a:t>بدون </a:t>
            </a:r>
            <a:r>
              <a:rPr lang="ar-LY" altLang="en-US" dirty="0" smtClean="0">
                <a:solidFill>
                  <a:schemeClr val="accent2">
                    <a:lumMod val="50000"/>
                  </a:schemeClr>
                </a:solidFill>
              </a:rPr>
              <a:t>مبالغة.</a:t>
            </a:r>
          </a:p>
          <a:p>
            <a:pPr algn="r" rtl="1"/>
            <a:r>
              <a:rPr lang="ar-SA" altLang="en-US" dirty="0" smtClean="0">
                <a:solidFill>
                  <a:schemeClr val="accent2">
                    <a:lumMod val="50000"/>
                  </a:schemeClr>
                </a:solidFill>
              </a:rPr>
              <a:t>استخدام تعبيرات الوجه المناسبة كالبشاشة وتبادل نظرات الاستحسان والتشجيع</a:t>
            </a:r>
            <a:r>
              <a:rPr lang="ar-LY" altLang="en-US" dirty="0" smtClean="0">
                <a:solidFill>
                  <a:schemeClr val="accent2">
                    <a:lumMod val="50000"/>
                  </a:schemeClr>
                </a:solidFill>
              </a:rPr>
              <a:t>.</a:t>
            </a:r>
            <a:endParaRPr lang="en-US" altLang="en-US" dirty="0" smtClean="0">
              <a:solidFill>
                <a:schemeClr val="accent2">
                  <a:lumMod val="50000"/>
                </a:schemeClr>
              </a:solidFill>
            </a:endParaRPr>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Effect transition="in" filter="wipe(down)">
                                      <p:cBhvr>
                                        <p:cTn id="7" dur="500"/>
                                        <p:tgtEl>
                                          <p:spTgt spid="911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1139">
                                            <p:txEl>
                                              <p:pRg st="1" end="1"/>
                                            </p:txEl>
                                          </p:spTgt>
                                        </p:tgtEl>
                                        <p:attrNameLst>
                                          <p:attrName>style.visibility</p:attrName>
                                        </p:attrNameLst>
                                      </p:cBhvr>
                                      <p:to>
                                        <p:strVal val="visible"/>
                                      </p:to>
                                    </p:set>
                                    <p:animEffect transition="in" filter="wipe(down)">
                                      <p:cBhvr>
                                        <p:cTn id="12" dur="500"/>
                                        <p:tgtEl>
                                          <p:spTgt spid="911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1139">
                                            <p:txEl>
                                              <p:pRg st="2" end="2"/>
                                            </p:txEl>
                                          </p:spTgt>
                                        </p:tgtEl>
                                        <p:attrNameLst>
                                          <p:attrName>style.visibility</p:attrName>
                                        </p:attrNameLst>
                                      </p:cBhvr>
                                      <p:to>
                                        <p:strVal val="visible"/>
                                      </p:to>
                                    </p:set>
                                    <p:animEffect transition="in" filter="wipe(down)">
                                      <p:cBhvr>
                                        <p:cTn id="17" dur="500"/>
                                        <p:tgtEl>
                                          <p:spTgt spid="911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1139">
                                            <p:txEl>
                                              <p:pRg st="3" end="3"/>
                                            </p:txEl>
                                          </p:spTgt>
                                        </p:tgtEl>
                                        <p:attrNameLst>
                                          <p:attrName>style.visibility</p:attrName>
                                        </p:attrNameLst>
                                      </p:cBhvr>
                                      <p:to>
                                        <p:strVal val="visible"/>
                                      </p:to>
                                    </p:set>
                                    <p:animEffect transition="in" filter="wipe(down)">
                                      <p:cBhvr>
                                        <p:cTn id="22" dur="500"/>
                                        <p:tgtEl>
                                          <p:spTgt spid="9113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1139">
                                            <p:txEl>
                                              <p:pRg st="4" end="4"/>
                                            </p:txEl>
                                          </p:spTgt>
                                        </p:tgtEl>
                                        <p:attrNameLst>
                                          <p:attrName>style.visibility</p:attrName>
                                        </p:attrNameLst>
                                      </p:cBhvr>
                                      <p:to>
                                        <p:strVal val="visible"/>
                                      </p:to>
                                    </p:set>
                                    <p:animEffect transition="in" filter="wipe(down)">
                                      <p:cBhvr>
                                        <p:cTn id="27" dur="500"/>
                                        <p:tgtEl>
                                          <p:spTgt spid="9113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1139">
                                            <p:txEl>
                                              <p:pRg st="5" end="5"/>
                                            </p:txEl>
                                          </p:spTgt>
                                        </p:tgtEl>
                                        <p:attrNameLst>
                                          <p:attrName>style.visibility</p:attrName>
                                        </p:attrNameLst>
                                      </p:cBhvr>
                                      <p:to>
                                        <p:strVal val="visible"/>
                                      </p:to>
                                    </p:set>
                                    <p:animEffect transition="in" filter="wipe(down)">
                                      <p:cBhvr>
                                        <p:cTn id="32" dur="500"/>
                                        <p:tgtEl>
                                          <p:spTgt spid="9113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91139">
                                            <p:txEl>
                                              <p:pRg st="6" end="6"/>
                                            </p:txEl>
                                          </p:spTgt>
                                        </p:tgtEl>
                                        <p:attrNameLst>
                                          <p:attrName>style.visibility</p:attrName>
                                        </p:attrNameLst>
                                      </p:cBhvr>
                                      <p:to>
                                        <p:strVal val="visible"/>
                                      </p:to>
                                    </p:set>
                                    <p:animEffect transition="in" filter="wipe(down)">
                                      <p:cBhvr>
                                        <p:cTn id="37" dur="500"/>
                                        <p:tgtEl>
                                          <p:spTgt spid="911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عنصر نائب لرقم الشريحة 4"/>
          <p:cNvSpPr>
            <a:spLocks noGrp="1"/>
          </p:cNvSpPr>
          <p:nvPr>
            <p:ph type="sldNum" sz="quarter" idx="12"/>
          </p:nvPr>
        </p:nvSpPr>
        <p:spPr/>
        <p:txBody>
          <a:bodyPr/>
          <a:lstStyle/>
          <a:p>
            <a:pPr>
              <a:defRPr/>
            </a:pPr>
            <a:fld id="{650B56B5-76A1-4B08-9941-1974D1D5DBC5}" type="slidenum">
              <a:rPr lang="ar-SA"/>
              <a:pPr>
                <a:defRPr/>
              </a:pPr>
              <a:t>29</a:t>
            </a:fld>
            <a:endParaRPr lang="en-US"/>
          </a:p>
        </p:txBody>
      </p:sp>
      <p:sp>
        <p:nvSpPr>
          <p:cNvPr id="340999" name="Rectangle 7"/>
          <p:cNvSpPr>
            <a:spLocks noChangeArrowheads="1"/>
          </p:cNvSpPr>
          <p:nvPr/>
        </p:nvSpPr>
        <p:spPr bwMode="auto">
          <a:xfrm>
            <a:off x="4714875" y="1143000"/>
            <a:ext cx="4429125" cy="609600"/>
          </a:xfrm>
          <a:prstGeom prst="rect">
            <a:avLst/>
          </a:prstGeom>
          <a:solidFill>
            <a:srgbClr val="FFFFCC"/>
          </a:solidFill>
          <a:ln w="57150" cmpd="thickThin">
            <a:solidFill>
              <a:schemeClr val="folHlink"/>
            </a:solidFill>
            <a:miter lim="800000"/>
            <a:headEnd/>
            <a:tailEnd/>
          </a:ln>
        </p:spPr>
        <p:txBody>
          <a:bodyPr wrap="none" anchor="ctr"/>
          <a:lstStyle/>
          <a:p>
            <a:pPr algn="ctr" eaLnBrk="0" hangingPunct="0"/>
            <a:r>
              <a:rPr lang="en-US" sz="1600" b="1" dirty="0">
                <a:solidFill>
                  <a:srgbClr val="800000"/>
                </a:solidFill>
                <a:ea typeface="AdvertisingBold"/>
                <a:cs typeface="AdvertisingBold"/>
              </a:rPr>
              <a:t> </a:t>
            </a:r>
            <a:r>
              <a:rPr lang="ar-SA" sz="1600" b="1" dirty="0"/>
              <a:t> </a:t>
            </a:r>
            <a:r>
              <a:rPr lang="ar-SA" sz="1600" dirty="0">
                <a:solidFill>
                  <a:srgbClr val="002060"/>
                </a:solidFill>
              </a:rPr>
              <a:t>أصلح ما بينك وبين </a:t>
            </a:r>
            <a:r>
              <a:rPr lang="ar-SA" sz="1600" dirty="0" err="1">
                <a:solidFill>
                  <a:srgbClr val="002060"/>
                </a:solidFill>
              </a:rPr>
              <a:t>الله </a:t>
            </a:r>
            <a:r>
              <a:rPr lang="ar-SA" sz="1600" dirty="0">
                <a:solidFill>
                  <a:srgbClr val="002060"/>
                </a:solidFill>
              </a:rPr>
              <a:t>، يصلح الله ما بينك وبين الآخرين</a:t>
            </a:r>
            <a:r>
              <a:rPr lang="ar-SA" sz="1600" dirty="0">
                <a:solidFill>
                  <a:srgbClr val="002060"/>
                </a:solidFill>
                <a:ea typeface="AdvertisingBold"/>
                <a:cs typeface="AdvertisingBold"/>
              </a:rPr>
              <a:t> </a:t>
            </a:r>
            <a:endParaRPr lang="en-US" sz="1600" dirty="0">
              <a:solidFill>
                <a:srgbClr val="002060"/>
              </a:solidFill>
              <a:ea typeface="AdvertisingBold"/>
              <a:cs typeface="AdvertisingBold"/>
            </a:endParaRPr>
          </a:p>
        </p:txBody>
      </p:sp>
      <p:sp>
        <p:nvSpPr>
          <p:cNvPr id="341000" name="Rectangle 8"/>
          <p:cNvSpPr>
            <a:spLocks noChangeArrowheads="1"/>
          </p:cNvSpPr>
          <p:nvPr/>
        </p:nvSpPr>
        <p:spPr bwMode="auto">
          <a:xfrm>
            <a:off x="4800600" y="1905000"/>
            <a:ext cx="3810000" cy="762000"/>
          </a:xfrm>
          <a:prstGeom prst="rect">
            <a:avLst/>
          </a:prstGeom>
          <a:solidFill>
            <a:srgbClr val="FFFF99"/>
          </a:solidFill>
          <a:ln w="57150" cmpd="thickThin">
            <a:solidFill>
              <a:srgbClr val="339966"/>
            </a:solidFill>
            <a:miter lim="800000"/>
            <a:headEnd/>
            <a:tailEnd/>
          </a:ln>
        </p:spPr>
        <p:txBody>
          <a:bodyPr wrap="none" anchor="ctr"/>
          <a:lstStyle/>
          <a:p>
            <a:pPr algn="ctr" eaLnBrk="0" hangingPunct="0"/>
            <a:r>
              <a:rPr lang="ar-SA" sz="1600" b="1" dirty="0">
                <a:solidFill>
                  <a:srgbClr val="002060"/>
                </a:solidFill>
              </a:rPr>
              <a:t>ألق التحية على من </a:t>
            </a:r>
            <a:r>
              <a:rPr lang="ar-SA" sz="1600" b="1" dirty="0" smtClean="0">
                <a:solidFill>
                  <a:srgbClr val="002060"/>
                </a:solidFill>
              </a:rPr>
              <a:t>عرف</a:t>
            </a:r>
            <a:r>
              <a:rPr lang="ar-LY" sz="1600" b="1" dirty="0" smtClean="0">
                <a:solidFill>
                  <a:srgbClr val="002060"/>
                </a:solidFill>
              </a:rPr>
              <a:t>ت</a:t>
            </a:r>
            <a:r>
              <a:rPr lang="ar-SA" sz="1600" b="1" dirty="0" smtClean="0">
                <a:solidFill>
                  <a:srgbClr val="002060"/>
                </a:solidFill>
              </a:rPr>
              <a:t> </a:t>
            </a:r>
            <a:r>
              <a:rPr lang="ar-SA" sz="1600" b="1" dirty="0">
                <a:solidFill>
                  <a:srgbClr val="002060"/>
                </a:solidFill>
              </a:rPr>
              <a:t>و من لا تعرف</a:t>
            </a:r>
            <a:endParaRPr lang="en-US" sz="1600" dirty="0">
              <a:solidFill>
                <a:srgbClr val="002060"/>
              </a:solidFill>
              <a:ea typeface="AdvertisingBold"/>
              <a:cs typeface="AdvertisingBold"/>
            </a:endParaRPr>
          </a:p>
        </p:txBody>
      </p:sp>
      <p:sp>
        <p:nvSpPr>
          <p:cNvPr id="341002" name="Rectangle 10"/>
          <p:cNvSpPr>
            <a:spLocks noChangeArrowheads="1"/>
          </p:cNvSpPr>
          <p:nvPr/>
        </p:nvSpPr>
        <p:spPr bwMode="auto">
          <a:xfrm>
            <a:off x="4786313" y="2714625"/>
            <a:ext cx="4071937" cy="685800"/>
          </a:xfrm>
          <a:prstGeom prst="rect">
            <a:avLst/>
          </a:prstGeom>
          <a:solidFill>
            <a:srgbClr val="CCFFCC"/>
          </a:solidFill>
          <a:ln w="57150" cmpd="thickThin">
            <a:solidFill>
              <a:srgbClr val="333399"/>
            </a:solidFill>
            <a:miter lim="800000"/>
            <a:headEnd/>
            <a:tailEnd/>
          </a:ln>
        </p:spPr>
        <p:txBody>
          <a:bodyPr wrap="none" anchor="ctr"/>
          <a:lstStyle/>
          <a:p>
            <a:pPr algn="ctr" eaLnBrk="0" hangingPunct="0"/>
            <a:r>
              <a:rPr lang="ar-SA" sz="1600" b="1" dirty="0">
                <a:solidFill>
                  <a:srgbClr val="002060"/>
                </a:solidFill>
              </a:rPr>
              <a:t>أبتسم في وجه </a:t>
            </a:r>
            <a:r>
              <a:rPr lang="ar-SA" sz="1600" b="1" dirty="0" err="1">
                <a:solidFill>
                  <a:srgbClr val="002060"/>
                </a:solidFill>
              </a:rPr>
              <a:t>زميلك </a:t>
            </a:r>
            <a:r>
              <a:rPr lang="ar-SA" sz="1600" b="1" dirty="0">
                <a:solidFill>
                  <a:srgbClr val="002060"/>
                </a:solidFill>
              </a:rPr>
              <a:t>، فالابتسامة تنبئ بنفسية الطرف </a:t>
            </a:r>
            <a:endParaRPr lang="en-US" sz="1600" b="1" dirty="0">
              <a:solidFill>
                <a:srgbClr val="002060"/>
              </a:solidFill>
            </a:endParaRPr>
          </a:p>
          <a:p>
            <a:pPr algn="ctr" eaLnBrk="0" hangingPunct="0"/>
            <a:r>
              <a:rPr lang="ar-SA" sz="1600" b="1" dirty="0" err="1">
                <a:solidFill>
                  <a:srgbClr val="002060"/>
                </a:solidFill>
              </a:rPr>
              <a:t>الآخر </a:t>
            </a:r>
            <a:r>
              <a:rPr lang="ar-SA" sz="1600" b="1" dirty="0">
                <a:solidFill>
                  <a:srgbClr val="002060"/>
                </a:solidFill>
              </a:rPr>
              <a:t>، وتشرح الصدر وتمهد التعارف والكلام</a:t>
            </a:r>
            <a:endParaRPr lang="en-US" sz="1600" dirty="0">
              <a:solidFill>
                <a:srgbClr val="002060"/>
              </a:solidFill>
              <a:ea typeface="AdvertisingBold"/>
              <a:cs typeface="AdvertisingBold"/>
            </a:endParaRPr>
          </a:p>
        </p:txBody>
      </p:sp>
      <p:sp>
        <p:nvSpPr>
          <p:cNvPr id="341004" name="Rectangle 12"/>
          <p:cNvSpPr>
            <a:spLocks noChangeArrowheads="1"/>
          </p:cNvSpPr>
          <p:nvPr/>
        </p:nvSpPr>
        <p:spPr bwMode="auto">
          <a:xfrm>
            <a:off x="0" y="5214938"/>
            <a:ext cx="4724400" cy="685800"/>
          </a:xfrm>
          <a:prstGeom prst="rect">
            <a:avLst/>
          </a:prstGeom>
          <a:blipFill dpi="0" rotWithShape="0">
            <a:blip r:embed="rId3" cstate="print"/>
            <a:srcRect/>
            <a:tile tx="0" ty="0" sx="100000" sy="100000" flip="none" algn="tl"/>
          </a:blipFill>
          <a:ln w="57150" cmpd="thickThin">
            <a:solidFill>
              <a:srgbClr val="003300"/>
            </a:solidFill>
            <a:miter lim="800000"/>
            <a:headEnd/>
            <a:tailEnd/>
          </a:ln>
        </p:spPr>
        <p:txBody>
          <a:bodyPr wrap="none" anchor="ctr"/>
          <a:lstStyle/>
          <a:p>
            <a:pPr algn="ctr" eaLnBrk="0" hangingPunct="0"/>
            <a:r>
              <a:rPr lang="ar-SA" sz="1800" b="1">
                <a:solidFill>
                  <a:srgbClr val="002060"/>
                </a:solidFill>
              </a:rPr>
              <a:t>حاول أن تقول شكراً لمن أدى لك خدمة ، فوقعها كبير في نفسه </a:t>
            </a:r>
            <a:endParaRPr lang="en-US" sz="1800" b="1">
              <a:solidFill>
                <a:srgbClr val="002060"/>
              </a:solidFill>
              <a:ea typeface="AdvertisingBold"/>
              <a:cs typeface="AdvertisingBold"/>
            </a:endParaRPr>
          </a:p>
        </p:txBody>
      </p:sp>
      <p:sp>
        <p:nvSpPr>
          <p:cNvPr id="341005" name="Rectangle 13"/>
          <p:cNvSpPr>
            <a:spLocks noChangeArrowheads="1"/>
          </p:cNvSpPr>
          <p:nvPr/>
        </p:nvSpPr>
        <p:spPr bwMode="auto">
          <a:xfrm>
            <a:off x="4581525" y="3573016"/>
            <a:ext cx="4562475" cy="685800"/>
          </a:xfrm>
          <a:prstGeom prst="rect">
            <a:avLst/>
          </a:prstGeom>
          <a:solidFill>
            <a:schemeClr val="accent1">
              <a:lumMod val="20000"/>
              <a:lumOff val="80000"/>
            </a:schemeClr>
          </a:solidFill>
          <a:ln w="57150" cmpd="thickThin">
            <a:solidFill>
              <a:schemeClr val="tx1"/>
            </a:solidFill>
            <a:miter lim="800000"/>
            <a:headEnd/>
            <a:tailEnd/>
          </a:ln>
        </p:spPr>
        <p:txBody>
          <a:bodyPr wrap="none" anchor="ctr"/>
          <a:lstStyle/>
          <a:p>
            <a:pPr algn="ctr" eaLnBrk="0" hangingPunct="0"/>
            <a:r>
              <a:rPr lang="ar-SA" sz="1800" b="1" dirty="0"/>
              <a:t> </a:t>
            </a:r>
            <a:endParaRPr lang="ar-LY" sz="1800" b="1" dirty="0" smtClean="0"/>
          </a:p>
          <a:p>
            <a:pPr algn="ctr" eaLnBrk="0" hangingPunct="0"/>
            <a:r>
              <a:rPr lang="ar-SA" sz="1800" b="1" dirty="0" smtClean="0">
                <a:solidFill>
                  <a:schemeClr val="accent2">
                    <a:lumMod val="50000"/>
                  </a:schemeClr>
                </a:solidFill>
                <a:cs typeface="Arabic Transparent" pitchFamily="2" charset="0"/>
              </a:rPr>
              <a:t>ضع </a:t>
            </a:r>
            <a:r>
              <a:rPr lang="ar-SA" sz="1800" b="1" dirty="0">
                <a:solidFill>
                  <a:schemeClr val="accent2">
                    <a:lumMod val="50000"/>
                  </a:schemeClr>
                </a:solidFill>
                <a:cs typeface="Arabic Transparent" pitchFamily="2" charset="0"/>
              </a:rPr>
              <a:t>نفسك مكان الآخرين ثم أسمعهم من الكلام ما تحب</a:t>
            </a:r>
          </a:p>
          <a:p>
            <a:pPr algn="ctr" eaLnBrk="0" hangingPunct="0"/>
            <a:r>
              <a:rPr lang="ar-SA" sz="1800" b="1" dirty="0">
                <a:solidFill>
                  <a:schemeClr val="accent2">
                    <a:lumMod val="50000"/>
                  </a:schemeClr>
                </a:solidFill>
                <a:cs typeface="Arabic Transparent" pitchFamily="2" charset="0"/>
              </a:rPr>
              <a:t> أن  تسمع</a:t>
            </a:r>
          </a:p>
          <a:p>
            <a:pPr algn="ctr" eaLnBrk="0" hangingPunct="0"/>
            <a:endParaRPr lang="en-US" sz="1800" dirty="0">
              <a:solidFill>
                <a:srgbClr val="FFFF00"/>
              </a:solidFill>
              <a:ea typeface="AdvertisingBold"/>
              <a:cs typeface="AdvertisingBold"/>
            </a:endParaRPr>
          </a:p>
        </p:txBody>
      </p:sp>
      <p:sp>
        <p:nvSpPr>
          <p:cNvPr id="341006" name="Rectangle 14"/>
          <p:cNvSpPr>
            <a:spLocks noChangeArrowheads="1"/>
          </p:cNvSpPr>
          <p:nvPr/>
        </p:nvSpPr>
        <p:spPr bwMode="auto">
          <a:xfrm>
            <a:off x="500063" y="4357688"/>
            <a:ext cx="3810000" cy="685800"/>
          </a:xfrm>
          <a:prstGeom prst="rect">
            <a:avLst/>
          </a:prstGeom>
          <a:solidFill>
            <a:srgbClr val="99FF99"/>
          </a:solidFill>
          <a:ln w="57150" cmpd="thickThin">
            <a:solidFill>
              <a:srgbClr val="0000FF"/>
            </a:solidFill>
            <a:miter lim="800000"/>
            <a:headEnd/>
            <a:tailEnd/>
          </a:ln>
        </p:spPr>
        <p:txBody>
          <a:bodyPr wrap="none" anchor="ctr"/>
          <a:lstStyle/>
          <a:p>
            <a:pPr algn="ctr" eaLnBrk="0" hangingPunct="0"/>
            <a:r>
              <a:rPr lang="ar-SA" sz="1800" b="1">
                <a:solidFill>
                  <a:srgbClr val="002060"/>
                </a:solidFill>
              </a:rPr>
              <a:t>أوف بوعدك ، واصدق حديثك </a:t>
            </a:r>
            <a:endParaRPr lang="en-US" sz="1800" b="1">
              <a:solidFill>
                <a:srgbClr val="002060"/>
              </a:solidFill>
              <a:ea typeface="AdvertisingBold"/>
              <a:cs typeface="AdvertisingBold"/>
            </a:endParaRPr>
          </a:p>
        </p:txBody>
      </p:sp>
      <p:sp>
        <p:nvSpPr>
          <p:cNvPr id="341007" name="Rectangle 15"/>
          <p:cNvSpPr>
            <a:spLocks noChangeArrowheads="1"/>
          </p:cNvSpPr>
          <p:nvPr/>
        </p:nvSpPr>
        <p:spPr bwMode="auto">
          <a:xfrm>
            <a:off x="4648200" y="4357688"/>
            <a:ext cx="4495800" cy="685800"/>
          </a:xfrm>
          <a:prstGeom prst="rect">
            <a:avLst/>
          </a:prstGeom>
          <a:solidFill>
            <a:srgbClr val="FFCC99"/>
          </a:solidFill>
          <a:ln w="57150" cmpd="thickThin">
            <a:solidFill>
              <a:srgbClr val="0000FF"/>
            </a:solidFill>
            <a:miter lim="800000"/>
            <a:headEnd/>
            <a:tailEnd/>
          </a:ln>
        </p:spPr>
        <p:txBody>
          <a:bodyPr wrap="none" anchor="ctr"/>
          <a:lstStyle/>
          <a:p>
            <a:pPr algn="ctr" eaLnBrk="0" hangingPunct="0"/>
            <a:r>
              <a:rPr lang="ar-SA" sz="1800" b="1">
                <a:solidFill>
                  <a:srgbClr val="002060"/>
                </a:solidFill>
                <a:cs typeface="Arabic Transparent" pitchFamily="2" charset="0"/>
              </a:rPr>
              <a:t>اعرف نمط الإنسان الذي تتعامل معه ، ثم حاول الدخول له</a:t>
            </a:r>
          </a:p>
          <a:p>
            <a:pPr algn="ctr" eaLnBrk="0" hangingPunct="0"/>
            <a:r>
              <a:rPr lang="ar-SA" sz="1800" b="1">
                <a:solidFill>
                  <a:srgbClr val="002060"/>
                </a:solidFill>
                <a:cs typeface="Arabic Transparent" pitchFamily="2" charset="0"/>
              </a:rPr>
              <a:t> من خلال النمط المناسب له </a:t>
            </a:r>
            <a:endParaRPr lang="en-US" sz="1800" b="1">
              <a:solidFill>
                <a:srgbClr val="002060"/>
              </a:solidFill>
              <a:cs typeface="Arabic Transparent" pitchFamily="2" charset="0"/>
            </a:endParaRPr>
          </a:p>
        </p:txBody>
      </p:sp>
      <p:sp>
        <p:nvSpPr>
          <p:cNvPr id="341008" name="Rectangle 16"/>
          <p:cNvSpPr>
            <a:spLocks noChangeArrowheads="1"/>
          </p:cNvSpPr>
          <p:nvPr/>
        </p:nvSpPr>
        <p:spPr bwMode="auto">
          <a:xfrm>
            <a:off x="4953000" y="5181600"/>
            <a:ext cx="3810000" cy="609600"/>
          </a:xfrm>
          <a:prstGeom prst="rect">
            <a:avLst/>
          </a:prstGeom>
          <a:solidFill>
            <a:srgbClr val="FFCC66"/>
          </a:solidFill>
          <a:ln w="57150" cmpd="thickThin">
            <a:solidFill>
              <a:schemeClr val="folHlink"/>
            </a:solidFill>
            <a:miter lim="800000"/>
            <a:headEnd/>
            <a:tailEnd/>
          </a:ln>
        </p:spPr>
        <p:txBody>
          <a:bodyPr wrap="none" anchor="ctr"/>
          <a:lstStyle/>
          <a:p>
            <a:pPr algn="ctr" eaLnBrk="0" hangingPunct="0"/>
            <a:r>
              <a:rPr lang="ar-SA" sz="1800" b="1">
                <a:solidFill>
                  <a:srgbClr val="002060"/>
                </a:solidFill>
              </a:rPr>
              <a:t>حافظ على مشاعر الآخرين ، واختر كلماتك بعناية</a:t>
            </a:r>
            <a:endParaRPr lang="en-US" sz="1800">
              <a:solidFill>
                <a:srgbClr val="002060"/>
              </a:solidFill>
              <a:ea typeface="AdvertisingBold"/>
              <a:cs typeface="AdvertisingBold"/>
            </a:endParaRPr>
          </a:p>
        </p:txBody>
      </p:sp>
      <p:sp>
        <p:nvSpPr>
          <p:cNvPr id="341009" name="Rectangle 17" descr="رخام أبيض"/>
          <p:cNvSpPr>
            <a:spLocks noChangeArrowheads="1"/>
          </p:cNvSpPr>
          <p:nvPr/>
        </p:nvSpPr>
        <p:spPr bwMode="auto">
          <a:xfrm>
            <a:off x="2971800" y="6019800"/>
            <a:ext cx="4429125" cy="609600"/>
          </a:xfrm>
          <a:prstGeom prst="rect">
            <a:avLst/>
          </a:prstGeom>
          <a:blipFill dpi="0" rotWithShape="0">
            <a:blip r:embed="rId4" cstate="print"/>
            <a:srcRect/>
            <a:tile tx="0" ty="0" sx="100000" sy="100000" flip="none" algn="tl"/>
          </a:blipFill>
          <a:ln w="57150" cmpd="thickThin">
            <a:solidFill>
              <a:schemeClr val="folHlink"/>
            </a:solidFill>
            <a:miter lim="800000"/>
            <a:headEnd/>
            <a:tailEnd/>
          </a:ln>
        </p:spPr>
        <p:txBody>
          <a:bodyPr wrap="none" anchor="ctr"/>
          <a:lstStyle/>
          <a:p>
            <a:pPr algn="ctr" eaLnBrk="0" hangingPunct="0"/>
            <a:r>
              <a:rPr lang="ar-SA" sz="1800" b="1">
                <a:solidFill>
                  <a:srgbClr val="002060"/>
                </a:solidFill>
              </a:rPr>
              <a:t>إعترف بخطئك ، واعتذر إذا لزم الأمر الاعتذار</a:t>
            </a:r>
            <a:endParaRPr lang="en-US" sz="1800" b="1">
              <a:solidFill>
                <a:srgbClr val="002060"/>
              </a:solidFill>
              <a:ea typeface="AdvertisingBold"/>
              <a:cs typeface="AdvertisingBold"/>
            </a:endParaRPr>
          </a:p>
        </p:txBody>
      </p:sp>
      <p:sp>
        <p:nvSpPr>
          <p:cNvPr id="341010" name="Rectangle 18"/>
          <p:cNvSpPr>
            <a:spLocks noChangeArrowheads="1"/>
          </p:cNvSpPr>
          <p:nvPr/>
        </p:nvSpPr>
        <p:spPr bwMode="auto">
          <a:xfrm>
            <a:off x="500063" y="1143000"/>
            <a:ext cx="3810000" cy="609600"/>
          </a:xfrm>
          <a:prstGeom prst="rect">
            <a:avLst/>
          </a:prstGeom>
          <a:solidFill>
            <a:srgbClr val="99FFCC"/>
          </a:solidFill>
          <a:ln w="57150" cmpd="thickThin">
            <a:solidFill>
              <a:schemeClr val="folHlink"/>
            </a:solidFill>
            <a:miter lim="800000"/>
            <a:headEnd/>
            <a:tailEnd/>
          </a:ln>
        </p:spPr>
        <p:txBody>
          <a:bodyPr wrap="none" anchor="ctr"/>
          <a:lstStyle/>
          <a:p>
            <a:pPr algn="ctr" eaLnBrk="0" hangingPunct="0"/>
            <a:r>
              <a:rPr lang="ar-SA" sz="1800" b="1">
                <a:solidFill>
                  <a:srgbClr val="002060"/>
                </a:solidFill>
              </a:rPr>
              <a:t>لا تغضب ..</a:t>
            </a:r>
            <a:endParaRPr lang="en-US" sz="1800" b="1">
              <a:solidFill>
                <a:srgbClr val="002060"/>
              </a:solidFill>
              <a:ea typeface="AdvertisingBold"/>
              <a:cs typeface="AdvertisingBold"/>
            </a:endParaRPr>
          </a:p>
        </p:txBody>
      </p:sp>
      <p:sp>
        <p:nvSpPr>
          <p:cNvPr id="341011" name="Rectangle 19" descr="نسيج أزرق"/>
          <p:cNvSpPr>
            <a:spLocks noChangeArrowheads="1"/>
          </p:cNvSpPr>
          <p:nvPr/>
        </p:nvSpPr>
        <p:spPr bwMode="auto">
          <a:xfrm>
            <a:off x="500063" y="1857375"/>
            <a:ext cx="3810000" cy="762000"/>
          </a:xfrm>
          <a:prstGeom prst="rect">
            <a:avLst/>
          </a:prstGeom>
          <a:blipFill dpi="0" rotWithShape="0">
            <a:blip r:embed="rId5" cstate="print"/>
            <a:srcRect/>
            <a:tile tx="0" ty="0" sx="100000" sy="100000" flip="none" algn="tl"/>
          </a:blipFill>
          <a:ln w="57150" cmpd="thickThin">
            <a:solidFill>
              <a:srgbClr val="339966"/>
            </a:solidFill>
            <a:miter lim="800000"/>
            <a:headEnd/>
            <a:tailEnd/>
          </a:ln>
        </p:spPr>
        <p:txBody>
          <a:bodyPr wrap="none" anchor="ctr"/>
          <a:lstStyle/>
          <a:p>
            <a:pPr algn="ctr" eaLnBrk="0" hangingPunct="0"/>
            <a:r>
              <a:rPr lang="ar-SA" sz="1800" b="1" dirty="0">
                <a:solidFill>
                  <a:srgbClr val="002060"/>
                </a:solidFill>
              </a:rPr>
              <a:t>كن بسيطاً وغير متكلفاً في تعاملك مع الآخرين</a:t>
            </a:r>
            <a:endParaRPr lang="en-US" sz="1800" b="1" dirty="0">
              <a:solidFill>
                <a:srgbClr val="002060"/>
              </a:solidFill>
              <a:ea typeface="AdvertisingBold"/>
              <a:cs typeface="AdvertisingBold"/>
            </a:endParaRPr>
          </a:p>
        </p:txBody>
      </p:sp>
      <p:sp>
        <p:nvSpPr>
          <p:cNvPr id="341012" name="Rectangle 20"/>
          <p:cNvSpPr>
            <a:spLocks noChangeArrowheads="1"/>
          </p:cNvSpPr>
          <p:nvPr/>
        </p:nvSpPr>
        <p:spPr bwMode="auto">
          <a:xfrm>
            <a:off x="500063" y="2714625"/>
            <a:ext cx="3810000" cy="685800"/>
          </a:xfrm>
          <a:prstGeom prst="rect">
            <a:avLst/>
          </a:prstGeom>
          <a:solidFill>
            <a:srgbClr val="CCECFF"/>
          </a:solidFill>
          <a:ln w="57150" cmpd="thickThin">
            <a:solidFill>
              <a:srgbClr val="333399"/>
            </a:solidFill>
            <a:miter lim="800000"/>
            <a:headEnd/>
            <a:tailEnd/>
          </a:ln>
        </p:spPr>
        <p:txBody>
          <a:bodyPr wrap="none" anchor="ctr"/>
          <a:lstStyle/>
          <a:p>
            <a:pPr algn="ctr" eaLnBrk="0" hangingPunct="0"/>
            <a:r>
              <a:rPr lang="ar-SA" sz="1800" b="1">
                <a:solidFill>
                  <a:srgbClr val="002060"/>
                </a:solidFill>
              </a:rPr>
              <a:t>كن متواضعا ً، يعلو شأنك</a:t>
            </a:r>
            <a:endParaRPr lang="en-US" sz="1800" b="1">
              <a:solidFill>
                <a:srgbClr val="002060"/>
              </a:solidFill>
              <a:ea typeface="AdvertisingBold"/>
              <a:cs typeface="AdvertisingBold"/>
            </a:endParaRPr>
          </a:p>
        </p:txBody>
      </p:sp>
      <p:sp>
        <p:nvSpPr>
          <p:cNvPr id="341013" name="Rectangle 21"/>
          <p:cNvSpPr>
            <a:spLocks noChangeArrowheads="1"/>
          </p:cNvSpPr>
          <p:nvPr/>
        </p:nvSpPr>
        <p:spPr bwMode="auto">
          <a:xfrm>
            <a:off x="500063" y="3500438"/>
            <a:ext cx="3810000" cy="685800"/>
          </a:xfrm>
          <a:prstGeom prst="rect">
            <a:avLst/>
          </a:prstGeom>
          <a:solidFill>
            <a:srgbClr val="FFFF99"/>
          </a:solidFill>
          <a:ln w="57150" cmpd="thickThin">
            <a:solidFill>
              <a:srgbClr val="0000FF"/>
            </a:solidFill>
            <a:miter lim="800000"/>
            <a:headEnd/>
            <a:tailEnd/>
          </a:ln>
        </p:spPr>
        <p:txBody>
          <a:bodyPr wrap="none" anchor="ctr"/>
          <a:lstStyle/>
          <a:p>
            <a:pPr algn="ctr" eaLnBrk="0" hangingPunct="0"/>
            <a:r>
              <a:rPr lang="ar-SA" sz="1800" b="1">
                <a:solidFill>
                  <a:srgbClr val="002060"/>
                </a:solidFill>
                <a:cs typeface="Arabic Transparent" pitchFamily="2" charset="0"/>
              </a:rPr>
              <a:t>دع محدثك يحدثك بما يحب ، وكن مستمعاً جيداً </a:t>
            </a:r>
            <a:endParaRPr lang="en-US" sz="1800" b="1">
              <a:solidFill>
                <a:srgbClr val="002060"/>
              </a:solidFill>
              <a:cs typeface="Arabic Transparent" pitchFamily="2" charset="0"/>
            </a:endParaRPr>
          </a:p>
        </p:txBody>
      </p:sp>
      <p:sp>
        <p:nvSpPr>
          <p:cNvPr id="19472" name="AutoShape 24" descr="50%"/>
          <p:cNvSpPr>
            <a:spLocks noGrp="1" noChangeArrowheads="1"/>
          </p:cNvSpPr>
          <p:nvPr>
            <p:ph type="title"/>
          </p:nvPr>
        </p:nvSpPr>
        <p:spPr>
          <a:xfrm>
            <a:off x="538163" y="185738"/>
            <a:ext cx="8137525" cy="814387"/>
          </a:xfrm>
        </p:spPr>
        <p:txBody>
          <a:bodyPr/>
          <a:lstStyle/>
          <a:p>
            <a:pPr eaLnBrk="1" hangingPunct="1">
              <a:defRPr/>
            </a:pPr>
            <a:r>
              <a:rPr lang="en-US" sz="4000" dirty="0" smtClean="0"/>
              <a:t> </a:t>
            </a:r>
          </a:p>
        </p:txBody>
      </p:sp>
      <p:pic>
        <p:nvPicPr>
          <p:cNvPr id="76817" name="صورة 19" descr="http://www.geocities.com/edarahxedarah/pic/logo_7.jpg"/>
          <p:cNvPicPr>
            <a:picLocks noChangeAspect="1" noChangeArrowheads="1"/>
          </p:cNvPicPr>
          <p:nvPr/>
        </p:nvPicPr>
        <p:blipFill>
          <a:blip r:embed="rId6" cstate="print"/>
          <a:srcRect/>
          <a:stretch>
            <a:fillRect/>
          </a:stretch>
        </p:blipFill>
        <p:spPr bwMode="auto">
          <a:xfrm>
            <a:off x="3124200" y="0"/>
            <a:ext cx="2895600" cy="10668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40999"/>
                                        </p:tgtEl>
                                        <p:attrNameLst>
                                          <p:attrName>style.visibility</p:attrName>
                                        </p:attrNameLst>
                                      </p:cBhvr>
                                      <p:to>
                                        <p:strVal val="visible"/>
                                      </p:to>
                                    </p:set>
                                    <p:anim calcmode="lin" valueType="num">
                                      <p:cBhvr additive="base">
                                        <p:cTn id="7" dur="500" fill="hold"/>
                                        <p:tgtEl>
                                          <p:spTgt spid="340999"/>
                                        </p:tgtEl>
                                        <p:attrNameLst>
                                          <p:attrName>ppt_x</p:attrName>
                                        </p:attrNameLst>
                                      </p:cBhvr>
                                      <p:tavLst>
                                        <p:tav tm="0">
                                          <p:val>
                                            <p:strVal val="1+#ppt_w/2"/>
                                          </p:val>
                                        </p:tav>
                                        <p:tav tm="100000">
                                          <p:val>
                                            <p:strVal val="#ppt_x"/>
                                          </p:val>
                                        </p:tav>
                                      </p:tavLst>
                                    </p:anim>
                                    <p:anim calcmode="lin" valueType="num">
                                      <p:cBhvr additive="base">
                                        <p:cTn id="8" dur="500" fill="hold"/>
                                        <p:tgtEl>
                                          <p:spTgt spid="34099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1000"/>
                                        </p:tgtEl>
                                        <p:attrNameLst>
                                          <p:attrName>style.visibility</p:attrName>
                                        </p:attrNameLst>
                                      </p:cBhvr>
                                      <p:to>
                                        <p:strVal val="visible"/>
                                      </p:to>
                                    </p:set>
                                    <p:anim calcmode="lin" valueType="num">
                                      <p:cBhvr additive="base">
                                        <p:cTn id="13" dur="500" fill="hold"/>
                                        <p:tgtEl>
                                          <p:spTgt spid="341000"/>
                                        </p:tgtEl>
                                        <p:attrNameLst>
                                          <p:attrName>ppt_x</p:attrName>
                                        </p:attrNameLst>
                                      </p:cBhvr>
                                      <p:tavLst>
                                        <p:tav tm="0">
                                          <p:val>
                                            <p:strVal val="0-#ppt_w/2"/>
                                          </p:val>
                                        </p:tav>
                                        <p:tav tm="100000">
                                          <p:val>
                                            <p:strVal val="#ppt_x"/>
                                          </p:val>
                                        </p:tav>
                                      </p:tavLst>
                                    </p:anim>
                                    <p:anim calcmode="lin" valueType="num">
                                      <p:cBhvr additive="base">
                                        <p:cTn id="14" dur="500" fill="hold"/>
                                        <p:tgtEl>
                                          <p:spTgt spid="341000"/>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1002"/>
                                        </p:tgtEl>
                                        <p:attrNameLst>
                                          <p:attrName>style.visibility</p:attrName>
                                        </p:attrNameLst>
                                      </p:cBhvr>
                                      <p:to>
                                        <p:strVal val="visible"/>
                                      </p:to>
                                    </p:set>
                                    <p:anim calcmode="lin" valueType="num">
                                      <p:cBhvr additive="base">
                                        <p:cTn id="19" dur="500" fill="hold"/>
                                        <p:tgtEl>
                                          <p:spTgt spid="341002"/>
                                        </p:tgtEl>
                                        <p:attrNameLst>
                                          <p:attrName>ppt_x</p:attrName>
                                        </p:attrNameLst>
                                      </p:cBhvr>
                                      <p:tavLst>
                                        <p:tav tm="0">
                                          <p:val>
                                            <p:strVal val="#ppt_x"/>
                                          </p:val>
                                        </p:tav>
                                        <p:tav tm="100000">
                                          <p:val>
                                            <p:strVal val="#ppt_x"/>
                                          </p:val>
                                        </p:tav>
                                      </p:tavLst>
                                    </p:anim>
                                    <p:anim calcmode="lin" valueType="num">
                                      <p:cBhvr additive="base">
                                        <p:cTn id="20" dur="500" fill="hold"/>
                                        <p:tgtEl>
                                          <p:spTgt spid="34100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0" presetClass="entr" presetSubtype="0" fill="hold" grpId="0" nodeType="clickEffect">
                                  <p:stCondLst>
                                    <p:cond delay="0"/>
                                  </p:stCondLst>
                                  <p:childTnLst>
                                    <p:set>
                                      <p:cBhvr>
                                        <p:cTn id="24" dur="1" fill="hold">
                                          <p:stCondLst>
                                            <p:cond delay="0"/>
                                          </p:stCondLst>
                                        </p:cTn>
                                        <p:tgtEl>
                                          <p:spTgt spid="341005"/>
                                        </p:tgtEl>
                                        <p:attrNameLst>
                                          <p:attrName>style.visibility</p:attrName>
                                        </p:attrNameLst>
                                      </p:cBhvr>
                                      <p:to>
                                        <p:strVal val="visible"/>
                                      </p:to>
                                    </p:set>
                                    <p:animEffect transition="in" filter="fade">
                                      <p:cBhvr>
                                        <p:cTn id="25" dur="800" decel="100000"/>
                                        <p:tgtEl>
                                          <p:spTgt spid="341005"/>
                                        </p:tgtEl>
                                      </p:cBhvr>
                                    </p:animEffect>
                                    <p:anim calcmode="lin" valueType="num">
                                      <p:cBhvr>
                                        <p:cTn id="26" dur="800" decel="100000" fill="hold"/>
                                        <p:tgtEl>
                                          <p:spTgt spid="341005"/>
                                        </p:tgtEl>
                                        <p:attrNameLst>
                                          <p:attrName>style.rotation</p:attrName>
                                        </p:attrNameLst>
                                      </p:cBhvr>
                                      <p:tavLst>
                                        <p:tav tm="0">
                                          <p:val>
                                            <p:fltVal val="-90"/>
                                          </p:val>
                                        </p:tav>
                                        <p:tav tm="100000">
                                          <p:val>
                                            <p:fltVal val="0"/>
                                          </p:val>
                                        </p:tav>
                                      </p:tavLst>
                                    </p:anim>
                                    <p:anim calcmode="lin" valueType="num">
                                      <p:cBhvr>
                                        <p:cTn id="27" dur="800" decel="100000" fill="hold"/>
                                        <p:tgtEl>
                                          <p:spTgt spid="341005"/>
                                        </p:tgtEl>
                                        <p:attrNameLst>
                                          <p:attrName>ppt_x</p:attrName>
                                        </p:attrNameLst>
                                      </p:cBhvr>
                                      <p:tavLst>
                                        <p:tav tm="0">
                                          <p:val>
                                            <p:strVal val="#ppt_x+0.4"/>
                                          </p:val>
                                        </p:tav>
                                        <p:tav tm="100000">
                                          <p:val>
                                            <p:strVal val="#ppt_x-0.05"/>
                                          </p:val>
                                        </p:tav>
                                      </p:tavLst>
                                    </p:anim>
                                    <p:anim calcmode="lin" valueType="num">
                                      <p:cBhvr>
                                        <p:cTn id="28" dur="800" decel="100000" fill="hold"/>
                                        <p:tgtEl>
                                          <p:spTgt spid="341005"/>
                                        </p:tgtEl>
                                        <p:attrNameLst>
                                          <p:attrName>ppt_y</p:attrName>
                                        </p:attrNameLst>
                                      </p:cBhvr>
                                      <p:tavLst>
                                        <p:tav tm="0">
                                          <p:val>
                                            <p:strVal val="#ppt_y-0.4"/>
                                          </p:val>
                                        </p:tav>
                                        <p:tav tm="100000">
                                          <p:val>
                                            <p:strVal val="#ppt_y+0.1"/>
                                          </p:val>
                                        </p:tav>
                                      </p:tavLst>
                                    </p:anim>
                                    <p:anim calcmode="lin" valueType="num">
                                      <p:cBhvr>
                                        <p:cTn id="29" dur="200" accel="100000" fill="hold">
                                          <p:stCondLst>
                                            <p:cond delay="800"/>
                                          </p:stCondLst>
                                        </p:cTn>
                                        <p:tgtEl>
                                          <p:spTgt spid="341005"/>
                                        </p:tgtEl>
                                        <p:attrNameLst>
                                          <p:attrName>ppt_x</p:attrName>
                                        </p:attrNameLst>
                                      </p:cBhvr>
                                      <p:tavLst>
                                        <p:tav tm="0">
                                          <p:val>
                                            <p:strVal val="#ppt_x-0.05"/>
                                          </p:val>
                                        </p:tav>
                                        <p:tav tm="100000">
                                          <p:val>
                                            <p:strVal val="#ppt_x"/>
                                          </p:val>
                                        </p:tav>
                                      </p:tavLst>
                                    </p:anim>
                                    <p:anim calcmode="lin" valueType="num">
                                      <p:cBhvr>
                                        <p:cTn id="30" dur="200" accel="100000" fill="hold">
                                          <p:stCondLst>
                                            <p:cond delay="800"/>
                                          </p:stCondLst>
                                        </p:cTn>
                                        <p:tgtEl>
                                          <p:spTgt spid="341005"/>
                                        </p:tgtEl>
                                        <p:attrNameLst>
                                          <p:attrName>ppt_y</p:attrName>
                                        </p:attrNameLst>
                                      </p:cBhvr>
                                      <p:tavLst>
                                        <p:tav tm="0">
                                          <p:val>
                                            <p:strVal val="#ppt_y+0.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41007"/>
                                        </p:tgtEl>
                                        <p:attrNameLst>
                                          <p:attrName>style.visibility</p:attrName>
                                        </p:attrNameLst>
                                      </p:cBhvr>
                                      <p:to>
                                        <p:strVal val="visible"/>
                                      </p:to>
                                    </p:set>
                                    <p:animEffect transition="in" filter="wipe(down)">
                                      <p:cBhvr>
                                        <p:cTn id="35" dur="500"/>
                                        <p:tgtEl>
                                          <p:spTgt spid="341007"/>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grpId="0" nodeType="clickEffect">
                                  <p:stCondLst>
                                    <p:cond delay="0"/>
                                  </p:stCondLst>
                                  <p:childTnLst>
                                    <p:set>
                                      <p:cBhvr>
                                        <p:cTn id="39" dur="1" fill="hold">
                                          <p:stCondLst>
                                            <p:cond delay="0"/>
                                          </p:stCondLst>
                                        </p:cTn>
                                        <p:tgtEl>
                                          <p:spTgt spid="341008"/>
                                        </p:tgtEl>
                                        <p:attrNameLst>
                                          <p:attrName>style.visibility</p:attrName>
                                        </p:attrNameLst>
                                      </p:cBhvr>
                                      <p:to>
                                        <p:strVal val="visible"/>
                                      </p:to>
                                    </p:set>
                                    <p:anim calcmode="lin" valueType="num">
                                      <p:cBhvr additive="base">
                                        <p:cTn id="40" dur="500" fill="hold"/>
                                        <p:tgtEl>
                                          <p:spTgt spid="341008"/>
                                        </p:tgtEl>
                                        <p:attrNameLst>
                                          <p:attrName>ppt_x</p:attrName>
                                        </p:attrNameLst>
                                      </p:cBhvr>
                                      <p:tavLst>
                                        <p:tav tm="0">
                                          <p:val>
                                            <p:strVal val="1+#ppt_w/2"/>
                                          </p:val>
                                        </p:tav>
                                        <p:tav tm="100000">
                                          <p:val>
                                            <p:strVal val="#ppt_x"/>
                                          </p:val>
                                        </p:tav>
                                      </p:tavLst>
                                    </p:anim>
                                    <p:anim calcmode="lin" valueType="num">
                                      <p:cBhvr additive="base">
                                        <p:cTn id="41" dur="500" fill="hold"/>
                                        <p:tgtEl>
                                          <p:spTgt spid="341008"/>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2" fill="hold" grpId="0" nodeType="clickEffect">
                                  <p:stCondLst>
                                    <p:cond delay="0"/>
                                  </p:stCondLst>
                                  <p:childTnLst>
                                    <p:set>
                                      <p:cBhvr>
                                        <p:cTn id="45" dur="1" fill="hold">
                                          <p:stCondLst>
                                            <p:cond delay="0"/>
                                          </p:stCondLst>
                                        </p:cTn>
                                        <p:tgtEl>
                                          <p:spTgt spid="341010"/>
                                        </p:tgtEl>
                                        <p:attrNameLst>
                                          <p:attrName>style.visibility</p:attrName>
                                        </p:attrNameLst>
                                      </p:cBhvr>
                                      <p:to>
                                        <p:strVal val="visible"/>
                                      </p:to>
                                    </p:set>
                                    <p:anim calcmode="lin" valueType="num">
                                      <p:cBhvr additive="base">
                                        <p:cTn id="46" dur="500" fill="hold"/>
                                        <p:tgtEl>
                                          <p:spTgt spid="341010"/>
                                        </p:tgtEl>
                                        <p:attrNameLst>
                                          <p:attrName>ppt_x</p:attrName>
                                        </p:attrNameLst>
                                      </p:cBhvr>
                                      <p:tavLst>
                                        <p:tav tm="0">
                                          <p:val>
                                            <p:strVal val="1+#ppt_w/2"/>
                                          </p:val>
                                        </p:tav>
                                        <p:tav tm="100000">
                                          <p:val>
                                            <p:strVal val="#ppt_x"/>
                                          </p:val>
                                        </p:tav>
                                      </p:tavLst>
                                    </p:anim>
                                    <p:anim calcmode="lin" valueType="num">
                                      <p:cBhvr additive="base">
                                        <p:cTn id="47" dur="500" fill="hold"/>
                                        <p:tgtEl>
                                          <p:spTgt spid="341010"/>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341011"/>
                                        </p:tgtEl>
                                        <p:attrNameLst>
                                          <p:attrName>style.visibility</p:attrName>
                                        </p:attrNameLst>
                                      </p:cBhvr>
                                      <p:to>
                                        <p:strVal val="visible"/>
                                      </p:to>
                                    </p:set>
                                    <p:anim calcmode="lin" valueType="num">
                                      <p:cBhvr additive="base">
                                        <p:cTn id="52" dur="500" fill="hold"/>
                                        <p:tgtEl>
                                          <p:spTgt spid="341011"/>
                                        </p:tgtEl>
                                        <p:attrNameLst>
                                          <p:attrName>ppt_x</p:attrName>
                                        </p:attrNameLst>
                                      </p:cBhvr>
                                      <p:tavLst>
                                        <p:tav tm="0">
                                          <p:val>
                                            <p:strVal val="0-#ppt_w/2"/>
                                          </p:val>
                                        </p:tav>
                                        <p:tav tm="100000">
                                          <p:val>
                                            <p:strVal val="#ppt_x"/>
                                          </p:val>
                                        </p:tav>
                                      </p:tavLst>
                                    </p:anim>
                                    <p:anim calcmode="lin" valueType="num">
                                      <p:cBhvr additive="base">
                                        <p:cTn id="53" dur="500" fill="hold"/>
                                        <p:tgtEl>
                                          <p:spTgt spid="341011"/>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341012"/>
                                        </p:tgtEl>
                                        <p:attrNameLst>
                                          <p:attrName>style.visibility</p:attrName>
                                        </p:attrNameLst>
                                      </p:cBhvr>
                                      <p:to>
                                        <p:strVal val="visible"/>
                                      </p:to>
                                    </p:set>
                                    <p:anim calcmode="lin" valueType="num">
                                      <p:cBhvr additive="base">
                                        <p:cTn id="58" dur="500" fill="hold"/>
                                        <p:tgtEl>
                                          <p:spTgt spid="341012"/>
                                        </p:tgtEl>
                                        <p:attrNameLst>
                                          <p:attrName>ppt_x</p:attrName>
                                        </p:attrNameLst>
                                      </p:cBhvr>
                                      <p:tavLst>
                                        <p:tav tm="0">
                                          <p:val>
                                            <p:strVal val="#ppt_x"/>
                                          </p:val>
                                        </p:tav>
                                        <p:tav tm="100000">
                                          <p:val>
                                            <p:strVal val="#ppt_x"/>
                                          </p:val>
                                        </p:tav>
                                      </p:tavLst>
                                    </p:anim>
                                    <p:anim calcmode="lin" valueType="num">
                                      <p:cBhvr additive="base">
                                        <p:cTn id="59" dur="500" fill="hold"/>
                                        <p:tgtEl>
                                          <p:spTgt spid="341012"/>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499"/>
                                          </p:stCondLst>
                                        </p:cTn>
                                        <p:tgtEl>
                                          <p:spTgt spid="341013"/>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341006"/>
                                        </p:tgtEl>
                                        <p:attrNameLst>
                                          <p:attrName>style.visibility</p:attrName>
                                        </p:attrNameLst>
                                      </p:cBhvr>
                                      <p:to>
                                        <p:strVal val="visible"/>
                                      </p:to>
                                    </p:set>
                                    <p:animEffect transition="in" filter="checkerboard(across)">
                                      <p:cBhvr>
                                        <p:cTn id="68" dur="500"/>
                                        <p:tgtEl>
                                          <p:spTgt spid="341006"/>
                                        </p:tgtEl>
                                      </p:cBhvr>
                                    </p:animEffec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499"/>
                                          </p:stCondLst>
                                        </p:cTn>
                                        <p:tgtEl>
                                          <p:spTgt spid="34100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2" presetClass="entr" presetSubtype="2" fill="hold" grpId="0" nodeType="clickEffect">
                                  <p:stCondLst>
                                    <p:cond delay="0"/>
                                  </p:stCondLst>
                                  <p:childTnLst>
                                    <p:set>
                                      <p:cBhvr>
                                        <p:cTn id="76" dur="1" fill="hold">
                                          <p:stCondLst>
                                            <p:cond delay="0"/>
                                          </p:stCondLst>
                                        </p:cTn>
                                        <p:tgtEl>
                                          <p:spTgt spid="341009"/>
                                        </p:tgtEl>
                                        <p:attrNameLst>
                                          <p:attrName>style.visibility</p:attrName>
                                        </p:attrNameLst>
                                      </p:cBhvr>
                                      <p:to>
                                        <p:strVal val="visible"/>
                                      </p:to>
                                    </p:set>
                                    <p:anim calcmode="lin" valueType="num">
                                      <p:cBhvr additive="base">
                                        <p:cTn id="77" dur="500" fill="hold"/>
                                        <p:tgtEl>
                                          <p:spTgt spid="341009"/>
                                        </p:tgtEl>
                                        <p:attrNameLst>
                                          <p:attrName>ppt_x</p:attrName>
                                        </p:attrNameLst>
                                      </p:cBhvr>
                                      <p:tavLst>
                                        <p:tav tm="0">
                                          <p:val>
                                            <p:strVal val="1+#ppt_w/2"/>
                                          </p:val>
                                        </p:tav>
                                        <p:tav tm="100000">
                                          <p:val>
                                            <p:strVal val="#ppt_x"/>
                                          </p:val>
                                        </p:tav>
                                      </p:tavLst>
                                    </p:anim>
                                    <p:anim calcmode="lin" valueType="num">
                                      <p:cBhvr additive="base">
                                        <p:cTn id="78" dur="500" fill="hold"/>
                                        <p:tgtEl>
                                          <p:spTgt spid="3410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9" grpId="0" animBg="1" autoUpdateAnimBg="0"/>
      <p:bldP spid="341000" grpId="0" animBg="1" autoUpdateAnimBg="0"/>
      <p:bldP spid="341002" grpId="0" animBg="1" autoUpdateAnimBg="0"/>
      <p:bldP spid="341004" grpId="0" animBg="1" autoUpdateAnimBg="0"/>
      <p:bldP spid="341005" grpId="0" animBg="1"/>
      <p:bldP spid="341006" grpId="0" animBg="1" autoUpdateAnimBg="0"/>
      <p:bldP spid="341007" grpId="0" animBg="1"/>
      <p:bldP spid="341008" grpId="0" animBg="1" autoUpdateAnimBg="0"/>
      <p:bldP spid="341009" grpId="0" animBg="1" autoUpdateAnimBg="0"/>
      <p:bldP spid="341010" grpId="0" animBg="1" autoUpdateAnimBg="0"/>
      <p:bldP spid="341011" grpId="0" animBg="1" autoUpdateAnimBg="0"/>
      <p:bldP spid="341012" grpId="0" animBg="1" autoUpdateAnimBg="0"/>
      <p:bldP spid="341013"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714380"/>
            <a:ext cx="7705014" cy="1357298"/>
          </a:xfrm>
        </p:spPr>
        <p:txBody>
          <a:bodyPr>
            <a:normAutofit/>
          </a:bodyPr>
          <a:lstStyle/>
          <a:p>
            <a:pPr rtl="1"/>
            <a:r>
              <a:rPr lang="ar-LY" sz="4000" dirty="0" smtClean="0"/>
              <a:t>الأهداف العامة للدرس</a:t>
            </a:r>
            <a:r>
              <a:rPr lang="en-GB" dirty="0" smtClean="0"/>
              <a:t/>
            </a:r>
            <a:br>
              <a:rPr lang="en-GB" dirty="0" smtClean="0"/>
            </a:br>
            <a:endParaRPr lang="en-GB" dirty="0"/>
          </a:p>
        </p:txBody>
      </p:sp>
      <p:sp>
        <p:nvSpPr>
          <p:cNvPr id="3" name="Content Placeholder 2"/>
          <p:cNvSpPr>
            <a:spLocks noGrp="1"/>
          </p:cNvSpPr>
          <p:nvPr>
            <p:ph idx="1"/>
          </p:nvPr>
        </p:nvSpPr>
        <p:spPr>
          <a:xfrm>
            <a:off x="684213" y="1714488"/>
            <a:ext cx="7772400" cy="4357717"/>
          </a:xfrm>
        </p:spPr>
        <p:txBody>
          <a:bodyPr/>
          <a:lstStyle/>
          <a:p>
            <a:pPr algn="r" rtl="1">
              <a:buFont typeface="Arial" pitchFamily="34" charset="0"/>
              <a:buChar char="•"/>
            </a:pPr>
            <a:endParaRPr lang="ar-LY" sz="2800" b="1" dirty="0" smtClean="0"/>
          </a:p>
          <a:p>
            <a:pPr algn="r" rtl="1">
              <a:buFont typeface="Arial" pitchFamily="34" charset="0"/>
              <a:buChar char="•"/>
            </a:pPr>
            <a:r>
              <a:rPr lang="ar-LY" sz="2800" b="1" dirty="0" smtClean="0">
                <a:solidFill>
                  <a:schemeClr val="accent2">
                    <a:lumMod val="50000"/>
                  </a:schemeClr>
                </a:solidFill>
              </a:rPr>
              <a:t>أهمية التعامل الناجح مع الآخرين.</a:t>
            </a:r>
          </a:p>
          <a:p>
            <a:pPr algn="r" rtl="1">
              <a:buFont typeface="Arial" pitchFamily="34" charset="0"/>
              <a:buChar char="•"/>
            </a:pPr>
            <a:r>
              <a:rPr lang="ar-LY" sz="2800" b="1" dirty="0" smtClean="0">
                <a:solidFill>
                  <a:schemeClr val="accent2">
                    <a:lumMod val="50000"/>
                  </a:schemeClr>
                </a:solidFill>
              </a:rPr>
              <a:t>فهم طبيعة التغير في العلاقات داخل مكان العمل.</a:t>
            </a:r>
          </a:p>
          <a:p>
            <a:pPr algn="r" rtl="1">
              <a:buFont typeface="Arial" pitchFamily="34" charset="0"/>
              <a:buChar char="•"/>
            </a:pPr>
            <a:r>
              <a:rPr lang="ar-LY" sz="2800" b="1" dirty="0" smtClean="0">
                <a:solidFill>
                  <a:schemeClr val="accent2">
                    <a:lumMod val="50000"/>
                  </a:schemeClr>
                </a:solidFill>
              </a:rPr>
              <a:t>أهمية إظهار الاحترام لاحتياجات الآخرين الخاصة بالعمل.</a:t>
            </a:r>
          </a:p>
          <a:p>
            <a:pPr algn="r" rtl="1">
              <a:buFont typeface="Arial" pitchFamily="34" charset="0"/>
              <a:buChar char="•"/>
            </a:pPr>
            <a:r>
              <a:rPr lang="ar-LY" sz="2800" b="1" dirty="0" smtClean="0">
                <a:solidFill>
                  <a:schemeClr val="accent2">
                    <a:lumMod val="50000"/>
                  </a:schemeClr>
                </a:solidFill>
              </a:rPr>
              <a:t>التصرف بشكل إيجابى لتوطيد الثقة في علاقات العمل.</a:t>
            </a:r>
            <a:endParaRPr lang="en-GB" sz="2800" b="1" dirty="0" smtClean="0">
              <a:solidFill>
                <a:schemeClr val="accent2">
                  <a:lumMod val="50000"/>
                </a:schemeClr>
              </a:solidFill>
            </a:endParaRPr>
          </a:p>
          <a:p>
            <a:pPr algn="r" rtl="1">
              <a:buNone/>
            </a:pPr>
            <a:endParaRPr lang="en-GB" b="1" dirty="0" smtClean="0"/>
          </a:p>
          <a:p>
            <a:pPr>
              <a:buFont typeface="Wingdings" pitchFamily="2" charset="2"/>
              <a:buChar char="q"/>
            </a:pPr>
            <a:endParaRPr lang="en-GB" sz="1400" dirty="0" smtClean="0">
              <a:solidFill>
                <a:schemeClr val="accent2">
                  <a:lumMod val="50000"/>
                </a:schemeClr>
              </a:solidFill>
            </a:endParaRPr>
          </a:p>
          <a:p>
            <a:pPr>
              <a:buNone/>
            </a:pPr>
            <a:endParaRPr lang="en-GB" sz="1400" dirty="0" smtClean="0"/>
          </a:p>
          <a:p>
            <a:pPr>
              <a:buFont typeface="Wingdings" pitchFamily="2" charset="2"/>
              <a:buChar char="q"/>
            </a:pPr>
            <a:endParaRPr lang="en-GB" sz="1400" dirty="0" smtClean="0"/>
          </a:p>
          <a:p>
            <a:pPr>
              <a:buNone/>
            </a:pPr>
            <a:endParaRPr lang="en-GB" sz="1400" dirty="0"/>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533400" y="609600"/>
            <a:ext cx="8229600" cy="1143000"/>
          </a:xfrm>
        </p:spPr>
        <p:txBody>
          <a:bodyPr/>
          <a:lstStyle/>
          <a:p>
            <a:pPr algn="ctr">
              <a:defRPr/>
            </a:pPr>
            <a:r>
              <a:rPr lang="ar-SA" altLang="en-US" b="1" dirty="0" smtClean="0"/>
              <a:t>أساليب عامة في التعامل مع الآخرين</a:t>
            </a:r>
            <a:r>
              <a:rPr lang="en-US" altLang="en-US" b="1" dirty="0" smtClean="0"/>
              <a:t>:</a:t>
            </a:r>
            <a:endParaRPr lang="en-US" altLang="en-US" dirty="0" smtClean="0"/>
          </a:p>
        </p:txBody>
      </p:sp>
      <p:sp>
        <p:nvSpPr>
          <p:cNvPr id="40963" name="Rectangle 3"/>
          <p:cNvSpPr>
            <a:spLocks noGrp="1" noChangeArrowheads="1"/>
          </p:cNvSpPr>
          <p:nvPr>
            <p:ph type="body" idx="1"/>
          </p:nvPr>
        </p:nvSpPr>
        <p:spPr>
          <a:xfrm>
            <a:off x="457200" y="1988840"/>
            <a:ext cx="7772400" cy="4335760"/>
          </a:xfrm>
        </p:spPr>
        <p:txBody>
          <a:bodyPr/>
          <a:lstStyle/>
          <a:p>
            <a:pPr algn="r" rtl="1">
              <a:buNone/>
            </a:pPr>
            <a:endParaRPr lang="ar-LY" altLang="en-US" dirty="0" smtClean="0"/>
          </a:p>
          <a:p>
            <a:pPr algn="r" rtl="1">
              <a:buNone/>
            </a:pPr>
            <a:r>
              <a:rPr lang="en-US" altLang="en-US" dirty="0" smtClean="0"/>
              <a:t> </a:t>
            </a:r>
            <a:r>
              <a:rPr lang="en-US" altLang="en-US" dirty="0" smtClean="0">
                <a:solidFill>
                  <a:schemeClr val="accent2">
                    <a:lumMod val="50000"/>
                  </a:schemeClr>
                </a:solidFill>
              </a:rPr>
              <a:t>1) </a:t>
            </a:r>
            <a:r>
              <a:rPr lang="ar-SA" altLang="en-US" dirty="0" smtClean="0">
                <a:solidFill>
                  <a:schemeClr val="accent2">
                    <a:lumMod val="50000"/>
                  </a:schemeClr>
                </a:solidFill>
              </a:rPr>
              <a:t>اقبل </a:t>
            </a:r>
            <a:r>
              <a:rPr lang="ar-LY" altLang="en-US" dirty="0" smtClean="0">
                <a:solidFill>
                  <a:schemeClr val="accent2">
                    <a:lumMod val="50000"/>
                  </a:schemeClr>
                </a:solidFill>
              </a:rPr>
              <a:t>عذر</a:t>
            </a:r>
            <a:r>
              <a:rPr lang="ar-SA" altLang="en-US" dirty="0" smtClean="0">
                <a:solidFill>
                  <a:schemeClr val="accent2">
                    <a:lumMod val="50000"/>
                  </a:schemeClr>
                </a:solidFill>
              </a:rPr>
              <a:t> من يأتيك معتذرا</a:t>
            </a:r>
            <a:r>
              <a:rPr lang="ar-LY" altLang="en-US" dirty="0" err="1" smtClean="0">
                <a:solidFill>
                  <a:schemeClr val="accent2">
                    <a:lumMod val="50000"/>
                  </a:schemeClr>
                </a:solidFill>
              </a:rPr>
              <a:t>.</a:t>
            </a:r>
            <a:endParaRPr lang="en-US" altLang="en-US" dirty="0" smtClean="0">
              <a:solidFill>
                <a:schemeClr val="accent2">
                  <a:lumMod val="50000"/>
                </a:schemeClr>
              </a:solidFill>
            </a:endParaRPr>
          </a:p>
          <a:p>
            <a:pPr algn="r" rtl="1">
              <a:buNone/>
            </a:pPr>
            <a:r>
              <a:rPr lang="en-US" altLang="en-US" dirty="0" smtClean="0">
                <a:solidFill>
                  <a:schemeClr val="accent2">
                    <a:lumMod val="50000"/>
                  </a:schemeClr>
                </a:solidFill>
              </a:rPr>
              <a:t> 2)  </a:t>
            </a:r>
            <a:r>
              <a:rPr lang="ar-SA" altLang="en-US" dirty="0" smtClean="0">
                <a:solidFill>
                  <a:schemeClr val="accent2">
                    <a:lumMod val="50000"/>
                  </a:schemeClr>
                </a:solidFill>
              </a:rPr>
              <a:t>اخلع النظارة السوداء</a:t>
            </a:r>
            <a:r>
              <a:rPr lang="ar-LY" altLang="en-US" dirty="0" smtClean="0">
                <a:solidFill>
                  <a:schemeClr val="accent2">
                    <a:lumMod val="50000"/>
                  </a:schemeClr>
                </a:solidFill>
              </a:rPr>
              <a:t> </a:t>
            </a:r>
            <a:r>
              <a:rPr lang="ar-SA" altLang="en-US" b="1" dirty="0" smtClean="0">
                <a:solidFill>
                  <a:schemeClr val="accent2">
                    <a:lumMod val="50000"/>
                  </a:schemeClr>
                </a:solidFill>
              </a:rPr>
              <a:t>(ابعد عن التشاؤم</a:t>
            </a:r>
            <a:r>
              <a:rPr lang="en-US" altLang="en-US" b="1" dirty="0" smtClean="0">
                <a:solidFill>
                  <a:schemeClr val="accent2">
                    <a:lumMod val="50000"/>
                  </a:schemeClr>
                </a:solidFill>
              </a:rPr>
              <a:t>(</a:t>
            </a:r>
          </a:p>
          <a:p>
            <a:pPr algn="r" rtl="1">
              <a:buNone/>
            </a:pPr>
            <a:r>
              <a:rPr lang="en-US" altLang="en-US" dirty="0" smtClean="0">
                <a:solidFill>
                  <a:schemeClr val="accent2">
                    <a:lumMod val="50000"/>
                  </a:schemeClr>
                </a:solidFill>
              </a:rPr>
              <a:t> 3)  </a:t>
            </a:r>
            <a:r>
              <a:rPr lang="ar-SA" altLang="en-US" dirty="0" smtClean="0">
                <a:solidFill>
                  <a:schemeClr val="accent2">
                    <a:lumMod val="50000"/>
                  </a:schemeClr>
                </a:solidFill>
              </a:rPr>
              <a:t>الكنز الذي لا يكلف درهماً</a:t>
            </a:r>
            <a:r>
              <a:rPr lang="en-US" altLang="en-US" dirty="0" smtClean="0">
                <a:solidFill>
                  <a:schemeClr val="accent2">
                    <a:lumMod val="50000"/>
                  </a:schemeClr>
                </a:solidFill>
              </a:rPr>
              <a:t> </a:t>
            </a:r>
            <a:r>
              <a:rPr lang="ar-SA" altLang="en-US" b="1" dirty="0" smtClean="0">
                <a:solidFill>
                  <a:schemeClr val="accent2">
                    <a:lumMod val="50000"/>
                  </a:schemeClr>
                </a:solidFill>
              </a:rPr>
              <a:t>(ابتسـم</a:t>
            </a:r>
            <a:r>
              <a:rPr lang="en-US" altLang="en-US" b="1" dirty="0" smtClean="0">
                <a:solidFill>
                  <a:schemeClr val="accent2">
                    <a:lumMod val="50000"/>
                  </a:schemeClr>
                </a:solidFill>
              </a:rPr>
              <a:t>(</a:t>
            </a:r>
          </a:p>
          <a:p>
            <a:pPr algn="r" rtl="1">
              <a:buNone/>
            </a:pPr>
            <a:r>
              <a:rPr lang="en-US" altLang="en-US" dirty="0" smtClean="0">
                <a:solidFill>
                  <a:schemeClr val="accent2">
                    <a:lumMod val="50000"/>
                  </a:schemeClr>
                </a:solidFill>
              </a:rPr>
              <a:t>4)  </a:t>
            </a:r>
            <a:r>
              <a:rPr lang="ar-SA" altLang="en-US" dirty="0" smtClean="0">
                <a:solidFill>
                  <a:schemeClr val="accent2">
                    <a:lumMod val="50000"/>
                  </a:schemeClr>
                </a:solidFill>
              </a:rPr>
              <a:t>شاور الآخرين تستحوذ على قلوبهم</a:t>
            </a:r>
            <a:r>
              <a:rPr lang="en-US" altLang="en-US" dirty="0" smtClean="0">
                <a:solidFill>
                  <a:schemeClr val="accent2">
                    <a:lumMod val="50000"/>
                  </a:schemeClr>
                </a:solidFill>
              </a:rPr>
              <a:t>(</a:t>
            </a:r>
          </a:p>
          <a:p>
            <a:pPr algn="r" rtl="1">
              <a:buNone/>
            </a:pPr>
            <a:r>
              <a:rPr lang="en-US" altLang="en-US" dirty="0" smtClean="0">
                <a:solidFill>
                  <a:schemeClr val="accent2">
                    <a:lumMod val="50000"/>
                  </a:schemeClr>
                </a:solidFill>
              </a:rPr>
              <a:t>5)  </a:t>
            </a:r>
            <a:r>
              <a:rPr lang="ar-SA" altLang="en-US" dirty="0" smtClean="0">
                <a:solidFill>
                  <a:schemeClr val="accent2">
                    <a:lumMod val="50000"/>
                  </a:schemeClr>
                </a:solidFill>
              </a:rPr>
              <a:t>الراحة التي </a:t>
            </a:r>
            <a:r>
              <a:rPr lang="ar-LY" altLang="en-US" dirty="0" smtClean="0">
                <a:solidFill>
                  <a:schemeClr val="accent2">
                    <a:lumMod val="50000"/>
                  </a:schemeClr>
                </a:solidFill>
              </a:rPr>
              <a:t>لا</a:t>
            </a:r>
            <a:r>
              <a:rPr lang="ar-SA" altLang="en-US" dirty="0" smtClean="0">
                <a:solidFill>
                  <a:schemeClr val="accent2">
                    <a:lumMod val="50000"/>
                  </a:schemeClr>
                </a:solidFill>
              </a:rPr>
              <a:t>يعقبها الند</a:t>
            </a:r>
            <a:r>
              <a:rPr lang="ar-LY" altLang="en-US" dirty="0" smtClean="0">
                <a:solidFill>
                  <a:schemeClr val="accent2">
                    <a:lumMod val="50000"/>
                  </a:schemeClr>
                </a:solidFill>
              </a:rPr>
              <a:t>م</a:t>
            </a:r>
            <a:r>
              <a:rPr lang="ar-SA" altLang="en-US" dirty="0" smtClean="0">
                <a:solidFill>
                  <a:schemeClr val="accent2">
                    <a:lumMod val="50000"/>
                  </a:schemeClr>
                </a:solidFill>
              </a:rPr>
              <a:t> </a:t>
            </a:r>
            <a:r>
              <a:rPr lang="ar-SA" altLang="en-US" b="1" dirty="0" smtClean="0">
                <a:solidFill>
                  <a:schemeClr val="accent2">
                    <a:lumMod val="50000"/>
                  </a:schemeClr>
                </a:solidFill>
              </a:rPr>
              <a:t>(ترك الغضب</a:t>
            </a:r>
            <a:r>
              <a:rPr lang="en-US" altLang="en-US" b="1" dirty="0" smtClean="0">
                <a:solidFill>
                  <a:schemeClr val="accent2">
                    <a:lumMod val="50000"/>
                  </a:schemeClr>
                </a:solidFill>
              </a:rPr>
              <a:t>(</a:t>
            </a:r>
          </a:p>
          <a:p>
            <a:pPr algn="ctr">
              <a:buFont typeface="Wingdings" pitchFamily="2" charset="2"/>
              <a:buNone/>
            </a:pPr>
            <a:endParaRPr lang="en-US" altLang="en-US" dirty="0" smtClean="0">
              <a:solidFill>
                <a:schemeClr val="accent2">
                  <a:lumMod val="50000"/>
                </a:schemeClr>
              </a:solidFill>
              <a:cs typeface="Andalus" pitchFamily="18" charset="-78"/>
            </a:endParaRPr>
          </a:p>
          <a:p>
            <a:pPr algn="ctr">
              <a:buFont typeface="Wingdings" pitchFamily="2" charset="2"/>
              <a:buNone/>
            </a:pPr>
            <a:r>
              <a:rPr lang="ar-SA" altLang="en-US" b="1" dirty="0" smtClean="0">
                <a:solidFill>
                  <a:schemeClr val="accent2">
                    <a:lumMod val="50000"/>
                  </a:schemeClr>
                </a:solidFill>
                <a:cs typeface="Andalus" pitchFamily="18" charset="-78"/>
              </a:rPr>
              <a:t>… هل تسيطر على مشاعرك؟</a:t>
            </a:r>
            <a:endParaRPr lang="en-US" altLang="en-US" b="1" dirty="0" smtClean="0">
              <a:solidFill>
                <a:schemeClr val="accent2">
                  <a:lumMod val="50000"/>
                </a:schemeClr>
              </a:solidFill>
            </a:endParaRPr>
          </a:p>
          <a:p>
            <a:endParaRPr lang="en-US" altLang="en-US" dirty="0" smtClean="0">
              <a:solidFill>
                <a:schemeClr val="accent2">
                  <a:lumMod val="50000"/>
                </a:schemeClr>
              </a:solidFill>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533400" y="609600"/>
            <a:ext cx="8229600" cy="1143000"/>
          </a:xfrm>
        </p:spPr>
        <p:txBody>
          <a:bodyPr/>
          <a:lstStyle/>
          <a:p>
            <a:pPr algn="ctr">
              <a:defRPr/>
            </a:pPr>
            <a:r>
              <a:rPr lang="ar-SA" altLang="en-US" b="1" smtClean="0"/>
              <a:t>أساليب عامة في التعامل مع الآخرين</a:t>
            </a:r>
            <a:r>
              <a:rPr lang="en-US" altLang="en-US" b="1" smtClean="0"/>
              <a:t>:</a:t>
            </a:r>
            <a:endParaRPr lang="en-US" altLang="en-US" smtClean="0"/>
          </a:p>
        </p:txBody>
      </p:sp>
      <p:sp>
        <p:nvSpPr>
          <p:cNvPr id="41987" name="Rectangle 3"/>
          <p:cNvSpPr>
            <a:spLocks noGrp="1" noChangeArrowheads="1"/>
          </p:cNvSpPr>
          <p:nvPr>
            <p:ph type="body" idx="1"/>
          </p:nvPr>
        </p:nvSpPr>
        <p:spPr>
          <a:xfrm>
            <a:off x="467544" y="2204864"/>
            <a:ext cx="7772400" cy="4114800"/>
          </a:xfrm>
        </p:spPr>
        <p:txBody>
          <a:bodyPr/>
          <a:lstStyle/>
          <a:p>
            <a:pPr algn="r" rtl="1">
              <a:buNone/>
            </a:pPr>
            <a:r>
              <a:rPr lang="en-US" altLang="en-US" dirty="0" smtClean="0">
                <a:solidFill>
                  <a:schemeClr val="accent2">
                    <a:lumMod val="50000"/>
                  </a:schemeClr>
                </a:solidFill>
              </a:rPr>
              <a:t>6) </a:t>
            </a:r>
            <a:r>
              <a:rPr lang="ar-SA" altLang="en-US" dirty="0" smtClean="0">
                <a:solidFill>
                  <a:schemeClr val="accent2">
                    <a:lumMod val="50000"/>
                  </a:schemeClr>
                </a:solidFill>
              </a:rPr>
              <a:t>وإذا غلا شيء فاتركه</a:t>
            </a:r>
            <a:r>
              <a:rPr lang="en-US" altLang="en-US" dirty="0" smtClean="0">
                <a:solidFill>
                  <a:schemeClr val="accent2">
                    <a:lumMod val="50000"/>
                  </a:schemeClr>
                </a:solidFill>
              </a:rPr>
              <a:t>.</a:t>
            </a:r>
          </a:p>
          <a:p>
            <a:pPr algn="r" rtl="1">
              <a:buNone/>
            </a:pPr>
            <a:r>
              <a:rPr lang="en-US" altLang="en-US" dirty="0" smtClean="0">
                <a:solidFill>
                  <a:schemeClr val="accent2">
                    <a:lumMod val="50000"/>
                  </a:schemeClr>
                </a:solidFill>
              </a:rPr>
              <a:t>7)  </a:t>
            </a:r>
            <a:r>
              <a:rPr lang="ar-SA" altLang="en-US" dirty="0" err="1" smtClean="0">
                <a:solidFill>
                  <a:schemeClr val="accent2">
                    <a:lumMod val="50000"/>
                  </a:schemeClr>
                </a:solidFill>
              </a:rPr>
              <a:t>دع</a:t>
            </a:r>
            <a:r>
              <a:rPr lang="ar-SA" altLang="en-US" dirty="0" smtClean="0">
                <a:solidFill>
                  <a:schemeClr val="accent2">
                    <a:lumMod val="50000"/>
                  </a:schemeClr>
                </a:solidFill>
              </a:rPr>
              <a:t> الآخرين ينقذون ماء وجوههم</a:t>
            </a:r>
            <a:r>
              <a:rPr lang="ar-LY" altLang="en-US" dirty="0" smtClean="0">
                <a:solidFill>
                  <a:schemeClr val="accent2">
                    <a:lumMod val="50000"/>
                  </a:schemeClr>
                </a:solidFill>
              </a:rPr>
              <a:t> (</a:t>
            </a:r>
            <a:r>
              <a:rPr lang="ar-LY" altLang="en-US" b="1" dirty="0" err="1" smtClean="0">
                <a:solidFill>
                  <a:schemeClr val="accent2">
                    <a:lumMod val="50000"/>
                  </a:schemeClr>
                </a:solidFill>
              </a:rPr>
              <a:t>لاتحرج</a:t>
            </a:r>
            <a:r>
              <a:rPr lang="ar-LY" altLang="en-US" b="1" dirty="0" smtClean="0">
                <a:solidFill>
                  <a:schemeClr val="accent2">
                    <a:lumMod val="50000"/>
                  </a:schemeClr>
                </a:solidFill>
              </a:rPr>
              <a:t> احد</a:t>
            </a:r>
            <a:r>
              <a:rPr lang="ar-LY" altLang="en-US" dirty="0" err="1" smtClean="0">
                <a:solidFill>
                  <a:schemeClr val="accent2">
                    <a:lumMod val="50000"/>
                  </a:schemeClr>
                </a:solidFill>
              </a:rPr>
              <a:t>).</a:t>
            </a:r>
            <a:endParaRPr lang="en-US" altLang="en-US" dirty="0" smtClean="0">
              <a:solidFill>
                <a:schemeClr val="accent2">
                  <a:lumMod val="50000"/>
                </a:schemeClr>
              </a:solidFill>
            </a:endParaRPr>
          </a:p>
          <a:p>
            <a:pPr algn="r" rtl="1">
              <a:buNone/>
            </a:pPr>
            <a:r>
              <a:rPr lang="en-US" altLang="en-US" dirty="0" smtClean="0">
                <a:solidFill>
                  <a:schemeClr val="accent2">
                    <a:lumMod val="50000"/>
                  </a:schemeClr>
                </a:solidFill>
              </a:rPr>
              <a:t>8)  </a:t>
            </a:r>
            <a:r>
              <a:rPr lang="ar-SA" altLang="en-US" dirty="0" smtClean="0">
                <a:solidFill>
                  <a:schemeClr val="accent2">
                    <a:lumMod val="50000"/>
                  </a:schemeClr>
                </a:solidFill>
              </a:rPr>
              <a:t>التغاير بين </a:t>
            </a:r>
            <a:r>
              <a:rPr lang="ar-SA" altLang="en-US" dirty="0" err="1" smtClean="0">
                <a:solidFill>
                  <a:schemeClr val="accent2">
                    <a:lumMod val="50000"/>
                  </a:schemeClr>
                </a:solidFill>
              </a:rPr>
              <a:t>الأقرا</a:t>
            </a:r>
            <a:r>
              <a:rPr lang="ar-LY" altLang="en-US" dirty="0" smtClean="0">
                <a:solidFill>
                  <a:schemeClr val="accent2">
                    <a:lumMod val="50000"/>
                  </a:schemeClr>
                </a:solidFill>
              </a:rPr>
              <a:t>ن</a:t>
            </a:r>
            <a:r>
              <a:rPr lang="ar-SA" altLang="en-US" dirty="0" smtClean="0">
                <a:solidFill>
                  <a:schemeClr val="accent2">
                    <a:lumMod val="50000"/>
                  </a:schemeClr>
                </a:solidFill>
              </a:rPr>
              <a:t> (</a:t>
            </a:r>
            <a:r>
              <a:rPr lang="ar-SA" altLang="en-US" b="1" dirty="0" smtClean="0">
                <a:solidFill>
                  <a:schemeClr val="accent2">
                    <a:lumMod val="50000"/>
                  </a:schemeClr>
                </a:solidFill>
              </a:rPr>
              <a:t>الحذر في التعامل مع الأقران</a:t>
            </a:r>
            <a:r>
              <a:rPr lang="en-US" altLang="en-US" dirty="0" smtClean="0">
                <a:solidFill>
                  <a:schemeClr val="accent2">
                    <a:lumMod val="50000"/>
                  </a:schemeClr>
                </a:solidFill>
              </a:rPr>
              <a:t>(</a:t>
            </a:r>
            <a:r>
              <a:rPr lang="ar-LY" altLang="en-US" dirty="0" err="1" smtClean="0">
                <a:solidFill>
                  <a:schemeClr val="accent2">
                    <a:lumMod val="50000"/>
                  </a:schemeClr>
                </a:solidFill>
              </a:rPr>
              <a:t>.</a:t>
            </a:r>
            <a:endParaRPr lang="en-US" altLang="en-US" dirty="0" smtClean="0">
              <a:solidFill>
                <a:schemeClr val="accent2">
                  <a:lumMod val="50000"/>
                </a:schemeClr>
              </a:solidFill>
            </a:endParaRPr>
          </a:p>
          <a:p>
            <a:pPr algn="r" rtl="1">
              <a:buNone/>
            </a:pPr>
            <a:r>
              <a:rPr lang="en-US" altLang="en-US" dirty="0" smtClean="0">
                <a:solidFill>
                  <a:schemeClr val="accent2">
                    <a:lumMod val="50000"/>
                  </a:schemeClr>
                </a:solidFill>
              </a:rPr>
              <a:t>9)  </a:t>
            </a:r>
            <a:r>
              <a:rPr lang="ar-SA" altLang="en-US" dirty="0" smtClean="0">
                <a:solidFill>
                  <a:schemeClr val="accent2">
                    <a:lumMod val="50000"/>
                  </a:schemeClr>
                </a:solidFill>
              </a:rPr>
              <a:t>أفضل وسيلة للدفاع الهجوم</a:t>
            </a:r>
            <a:r>
              <a:rPr lang="ar-LY" altLang="en-US" dirty="0" err="1" smtClean="0">
                <a:solidFill>
                  <a:schemeClr val="accent2">
                    <a:lumMod val="50000"/>
                  </a:schemeClr>
                </a:solidFill>
              </a:rPr>
              <a:t>.</a:t>
            </a:r>
            <a:endParaRPr lang="en-US" altLang="en-US" dirty="0" smtClean="0">
              <a:solidFill>
                <a:schemeClr val="accent2">
                  <a:lumMod val="50000"/>
                </a:schemeClr>
              </a:solidFill>
            </a:endParaRPr>
          </a:p>
          <a:p>
            <a:pPr algn="r" rtl="1">
              <a:buNone/>
            </a:pPr>
            <a:r>
              <a:rPr lang="en-US" altLang="en-US" dirty="0" smtClean="0">
                <a:solidFill>
                  <a:schemeClr val="accent2">
                    <a:lumMod val="50000"/>
                  </a:schemeClr>
                </a:solidFill>
              </a:rPr>
              <a:t>10) </a:t>
            </a:r>
            <a:r>
              <a:rPr lang="ar-SA" altLang="en-US" dirty="0" smtClean="0">
                <a:solidFill>
                  <a:schemeClr val="accent2">
                    <a:lumMod val="50000"/>
                  </a:schemeClr>
                </a:solidFill>
              </a:rPr>
              <a:t>فإنه لا يصلح إلا الرجل</a:t>
            </a:r>
            <a:r>
              <a:rPr lang="ar-LY" altLang="en-US" dirty="0" smtClean="0">
                <a:solidFill>
                  <a:schemeClr val="accent2">
                    <a:lumMod val="50000"/>
                  </a:schemeClr>
                </a:solidFill>
              </a:rPr>
              <a:t> </a:t>
            </a:r>
            <a:r>
              <a:rPr lang="ar-SA" altLang="en-US" dirty="0" err="1" smtClean="0">
                <a:solidFill>
                  <a:schemeClr val="accent2">
                    <a:lumMod val="50000"/>
                  </a:schemeClr>
                </a:solidFill>
              </a:rPr>
              <a:t>المكيث</a:t>
            </a:r>
            <a:r>
              <a:rPr lang="ar-LY" altLang="en-US" dirty="0" err="1" smtClean="0">
                <a:solidFill>
                  <a:schemeClr val="accent2">
                    <a:lumMod val="50000"/>
                  </a:schemeClr>
                </a:solidFill>
              </a:rPr>
              <a:t>.</a:t>
            </a:r>
            <a:endParaRPr lang="en-US" altLang="en-US" dirty="0" smtClean="0">
              <a:solidFill>
                <a:schemeClr val="accent2">
                  <a:lumMod val="50000"/>
                </a:schemeClr>
              </a:solidFill>
            </a:endParaRPr>
          </a:p>
          <a:p>
            <a:pPr algn="ctr">
              <a:buFont typeface="Wingdings" pitchFamily="2" charset="2"/>
              <a:buNone/>
            </a:pPr>
            <a:endParaRPr lang="en-US" altLang="en-US" dirty="0" smtClean="0">
              <a:cs typeface="Andalus" pitchFamily="18" charset="-78"/>
            </a:endParaRPr>
          </a:p>
          <a:p>
            <a:pPr algn="ctr">
              <a:buFont typeface="Wingdings" pitchFamily="2" charset="2"/>
              <a:buNone/>
            </a:pPr>
            <a:r>
              <a:rPr lang="ar-SA" altLang="en-US" dirty="0" smtClean="0">
                <a:solidFill>
                  <a:schemeClr val="accent2">
                    <a:lumMod val="50000"/>
                  </a:schemeClr>
                </a:solidFill>
                <a:cs typeface="Andalus" pitchFamily="18" charset="-78"/>
              </a:rPr>
              <a:t>… هل تميل إلى الهدوء؟</a:t>
            </a:r>
            <a:endParaRPr lang="en-US" altLang="en-US" dirty="0" smtClean="0">
              <a:solidFill>
                <a:schemeClr val="accent2">
                  <a:lumMod val="50000"/>
                </a:schemeClr>
              </a:solidFill>
              <a:cs typeface="Andalus" pitchFamily="18" charset="-78"/>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57200" y="609600"/>
            <a:ext cx="7772400" cy="1143000"/>
          </a:xfrm>
        </p:spPr>
        <p:txBody>
          <a:bodyPr/>
          <a:lstStyle/>
          <a:p>
            <a:pPr>
              <a:defRPr/>
            </a:pPr>
            <a:r>
              <a:rPr lang="ar-SA" altLang="en-US" sz="3200" smtClean="0"/>
              <a:t>تابع.. </a:t>
            </a:r>
            <a:r>
              <a:rPr lang="ar-SA" altLang="en-US" sz="3200" b="1" smtClean="0"/>
              <a:t>أساليب عامة في التعامل مع الآخرين</a:t>
            </a:r>
            <a:r>
              <a:rPr lang="en-US" altLang="en-US" sz="3200" b="1" smtClean="0"/>
              <a:t>:</a:t>
            </a:r>
            <a:endParaRPr lang="en-US" altLang="en-US" b="1" smtClean="0"/>
          </a:p>
        </p:txBody>
      </p:sp>
      <p:sp>
        <p:nvSpPr>
          <p:cNvPr id="43011" name="Rectangle 3"/>
          <p:cNvSpPr>
            <a:spLocks noGrp="1" noChangeArrowheads="1"/>
          </p:cNvSpPr>
          <p:nvPr>
            <p:ph type="body" idx="1"/>
          </p:nvPr>
        </p:nvSpPr>
        <p:spPr>
          <a:xfrm>
            <a:off x="467544" y="2060848"/>
            <a:ext cx="7772400" cy="4114800"/>
          </a:xfrm>
        </p:spPr>
        <p:txBody>
          <a:bodyPr/>
          <a:lstStyle/>
          <a:p>
            <a:endParaRPr lang="en-US" altLang="en-US" dirty="0" smtClean="0"/>
          </a:p>
          <a:p>
            <a:pPr algn="r" rtl="1">
              <a:buNone/>
            </a:pPr>
            <a:r>
              <a:rPr lang="en-US" altLang="en-US" dirty="0" smtClean="0">
                <a:solidFill>
                  <a:schemeClr val="accent2">
                    <a:lumMod val="50000"/>
                  </a:schemeClr>
                </a:solidFill>
              </a:rPr>
              <a:t>11)   </a:t>
            </a:r>
            <a:r>
              <a:rPr lang="ar-SA" altLang="en-US" dirty="0" smtClean="0">
                <a:solidFill>
                  <a:schemeClr val="accent2">
                    <a:lumMod val="50000"/>
                  </a:schemeClr>
                </a:solidFill>
              </a:rPr>
              <a:t>ومن يوق شح نفسه فأولئك هم المفلحون</a:t>
            </a:r>
            <a:r>
              <a:rPr lang="en-US" altLang="en-US" dirty="0" smtClean="0">
                <a:solidFill>
                  <a:schemeClr val="accent2">
                    <a:lumMod val="50000"/>
                  </a:schemeClr>
                </a:solidFill>
              </a:rPr>
              <a:t>.</a:t>
            </a:r>
          </a:p>
          <a:p>
            <a:pPr algn="r" rtl="1">
              <a:buNone/>
            </a:pPr>
            <a:r>
              <a:rPr lang="en-US" altLang="en-US" dirty="0" smtClean="0">
                <a:solidFill>
                  <a:schemeClr val="accent2">
                    <a:lumMod val="50000"/>
                  </a:schemeClr>
                </a:solidFill>
              </a:rPr>
              <a:t>12)   </a:t>
            </a:r>
            <a:r>
              <a:rPr lang="ar-SA" altLang="en-US" dirty="0" smtClean="0">
                <a:solidFill>
                  <a:schemeClr val="accent2">
                    <a:lumMod val="50000"/>
                  </a:schemeClr>
                </a:solidFill>
              </a:rPr>
              <a:t>اكسب الجدال بأن تتجنبه</a:t>
            </a:r>
            <a:r>
              <a:rPr lang="en-US" altLang="en-US" dirty="0" smtClean="0">
                <a:solidFill>
                  <a:schemeClr val="accent2">
                    <a:lumMod val="50000"/>
                  </a:schemeClr>
                </a:solidFill>
              </a:rPr>
              <a:t>.</a:t>
            </a:r>
          </a:p>
          <a:p>
            <a:pPr algn="r" rtl="1">
              <a:buNone/>
            </a:pPr>
            <a:r>
              <a:rPr lang="en-US" altLang="en-US" dirty="0" smtClean="0">
                <a:solidFill>
                  <a:schemeClr val="accent2">
                    <a:lumMod val="50000"/>
                  </a:schemeClr>
                </a:solidFill>
              </a:rPr>
              <a:t>13)   </a:t>
            </a:r>
            <a:r>
              <a:rPr lang="ar-SA" altLang="en-US" dirty="0" smtClean="0">
                <a:solidFill>
                  <a:schemeClr val="accent2">
                    <a:lumMod val="50000"/>
                  </a:schemeClr>
                </a:solidFill>
              </a:rPr>
              <a:t>لا تكن لواما</a:t>
            </a:r>
            <a:r>
              <a:rPr lang="en-US" altLang="en-US" dirty="0" smtClean="0">
                <a:solidFill>
                  <a:schemeClr val="accent2">
                    <a:lumMod val="50000"/>
                  </a:schemeClr>
                </a:solidFill>
              </a:rPr>
              <a:t>.</a:t>
            </a:r>
          </a:p>
          <a:p>
            <a:pPr algn="r" rtl="1">
              <a:buNone/>
            </a:pPr>
            <a:r>
              <a:rPr lang="en-US" altLang="en-US" dirty="0" smtClean="0">
                <a:solidFill>
                  <a:schemeClr val="accent2">
                    <a:lumMod val="50000"/>
                  </a:schemeClr>
                </a:solidFill>
              </a:rPr>
              <a:t>14)   </a:t>
            </a:r>
            <a:r>
              <a:rPr lang="ar-SA" altLang="en-US" dirty="0" smtClean="0">
                <a:solidFill>
                  <a:schemeClr val="accent2">
                    <a:lumMod val="50000"/>
                  </a:schemeClr>
                </a:solidFill>
              </a:rPr>
              <a:t>كن أذناً صاغية</a:t>
            </a:r>
            <a:r>
              <a:rPr lang="en-US" altLang="en-US" dirty="0" smtClean="0">
                <a:solidFill>
                  <a:schemeClr val="accent2">
                    <a:lumMod val="50000"/>
                  </a:schemeClr>
                </a:solidFill>
              </a:rPr>
              <a:t> ...</a:t>
            </a:r>
          </a:p>
          <a:p>
            <a:pPr algn="r" rtl="1"/>
            <a:endParaRPr lang="en-US" altLang="en-US" dirty="0" smtClean="0">
              <a:solidFill>
                <a:schemeClr val="accent2">
                  <a:lumMod val="50000"/>
                </a:schemeClr>
              </a:solidFill>
            </a:endParaRPr>
          </a:p>
          <a:p>
            <a:pPr algn="ctr">
              <a:buFont typeface="Wingdings" pitchFamily="2" charset="2"/>
              <a:buNone/>
            </a:pPr>
            <a:r>
              <a:rPr lang="ar-SA" altLang="en-US" dirty="0" smtClean="0">
                <a:solidFill>
                  <a:schemeClr val="accent2">
                    <a:lumMod val="50000"/>
                  </a:schemeClr>
                </a:solidFill>
                <a:cs typeface="Andalus" pitchFamily="18" charset="-78"/>
              </a:rPr>
              <a:t>… فن الإصـغاء</a:t>
            </a:r>
            <a:endParaRPr lang="en-US" altLang="en-US" dirty="0" smtClean="0">
              <a:solidFill>
                <a:schemeClr val="accent2">
                  <a:lumMod val="50000"/>
                </a:schemeClr>
              </a:solidFill>
              <a:cs typeface="Andalus" pitchFamily="18" charset="-78"/>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609600" y="304800"/>
            <a:ext cx="7772400" cy="1143000"/>
          </a:xfrm>
        </p:spPr>
        <p:txBody>
          <a:bodyPr/>
          <a:lstStyle/>
          <a:p>
            <a:pPr>
              <a:defRPr/>
            </a:pPr>
            <a:r>
              <a:rPr lang="ar-SA" altLang="en-US" sz="4000" smtClean="0"/>
              <a:t>تمرين</a:t>
            </a:r>
            <a:r>
              <a:rPr lang="en-US" altLang="en-US" sz="4000" smtClean="0"/>
              <a:t> …. </a:t>
            </a:r>
            <a:endParaRPr lang="en-US" altLang="en-US" b="1" smtClean="0"/>
          </a:p>
        </p:txBody>
      </p:sp>
      <p:sp>
        <p:nvSpPr>
          <p:cNvPr id="44035" name="Rectangle 3"/>
          <p:cNvSpPr>
            <a:spLocks noGrp="1" noChangeArrowheads="1"/>
          </p:cNvSpPr>
          <p:nvPr>
            <p:ph type="body" idx="1"/>
          </p:nvPr>
        </p:nvSpPr>
        <p:spPr>
          <a:xfrm>
            <a:off x="609600" y="1447800"/>
            <a:ext cx="7696200" cy="4114800"/>
          </a:xfrm>
        </p:spPr>
        <p:txBody>
          <a:bodyPr/>
          <a:lstStyle/>
          <a:p>
            <a:pPr algn="r" rtl="1"/>
            <a:endParaRPr lang="ar-LY" altLang="en-US" dirty="0" smtClean="0"/>
          </a:p>
          <a:p>
            <a:pPr algn="r" rtl="1"/>
            <a:endParaRPr lang="ar-LY" altLang="en-US" dirty="0" smtClean="0"/>
          </a:p>
          <a:p>
            <a:pPr algn="just" rtl="1"/>
            <a:r>
              <a:rPr lang="ar-SA" altLang="en-US" dirty="0" smtClean="0">
                <a:solidFill>
                  <a:schemeClr val="accent2">
                    <a:lumMod val="50000"/>
                  </a:schemeClr>
                </a:solidFill>
              </a:rPr>
              <a:t>يعمل كل فرد في المجموعة على تذكر أشخاص مقربين له في البيت أو العمل أو من الأصدقاء يتميزون ببعض الأساليب السابقة… ثم يقوم بتسجيل بعض المواقف ل</a:t>
            </a:r>
            <a:r>
              <a:rPr lang="ar-LY" altLang="en-US" dirty="0" smtClean="0">
                <a:solidFill>
                  <a:schemeClr val="accent2">
                    <a:lumMod val="50000"/>
                  </a:schemeClr>
                </a:solidFill>
              </a:rPr>
              <a:t>ه</a:t>
            </a:r>
            <a:r>
              <a:rPr lang="ar-SA" altLang="en-US" dirty="0" smtClean="0">
                <a:solidFill>
                  <a:schemeClr val="accent2">
                    <a:lumMod val="50000"/>
                  </a:schemeClr>
                </a:solidFill>
              </a:rPr>
              <a:t> شخصياً أو لتلك الشخصيات التي تم فيها استخدام ذلك الأسلوب ونجح فيه</a:t>
            </a:r>
            <a:r>
              <a:rPr lang="en-US" altLang="en-US" dirty="0" smtClean="0">
                <a:solidFill>
                  <a:schemeClr val="accent2">
                    <a:lumMod val="50000"/>
                  </a:schemeClr>
                </a:solidFill>
              </a:rPr>
              <a:t> ... </a:t>
            </a:r>
          </a:p>
          <a:p>
            <a:pPr algn="just" rtl="1"/>
            <a:r>
              <a:rPr lang="ar-SA" altLang="en-US" dirty="0" smtClean="0">
                <a:solidFill>
                  <a:schemeClr val="accent2">
                    <a:lumMod val="50000"/>
                  </a:schemeClr>
                </a:solidFill>
              </a:rPr>
              <a:t>تستعرض المجموعة الشخصيات المقدمة من كل عضو فيها</a:t>
            </a:r>
            <a:r>
              <a:rPr lang="ar-LY" altLang="en-US" dirty="0" err="1" smtClean="0">
                <a:solidFill>
                  <a:schemeClr val="accent2">
                    <a:lumMod val="50000"/>
                  </a:schemeClr>
                </a:solidFill>
              </a:rPr>
              <a:t>.</a:t>
            </a:r>
            <a:endParaRPr lang="en-US" altLang="en-US" dirty="0" smtClean="0">
              <a:solidFill>
                <a:schemeClr val="accent2">
                  <a:lumMod val="50000"/>
                </a:schemeClr>
              </a:solidFill>
            </a:endParaRPr>
          </a:p>
          <a:p>
            <a:endParaRPr lang="en-US" altLang="en-US" dirty="0" smtClean="0"/>
          </a:p>
          <a:p>
            <a:endParaRPr lang="en-US" altLang="en-US" dirty="0" smtClean="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457200" y="-304800"/>
            <a:ext cx="7772400" cy="1371600"/>
          </a:xfrm>
        </p:spPr>
        <p:txBody>
          <a:bodyPr/>
          <a:lstStyle/>
          <a:p>
            <a:pPr algn="ctr">
              <a:defRPr/>
            </a:pPr>
            <a:r>
              <a:rPr lang="ar-SA" altLang="en-US" smtClean="0"/>
              <a:t>النهاية</a:t>
            </a:r>
            <a:endParaRPr lang="en-US" altLang="en-US" smtClean="0"/>
          </a:p>
        </p:txBody>
      </p:sp>
      <p:graphicFrame>
        <p:nvGraphicFramePr>
          <p:cNvPr id="130048" name="Object 0"/>
          <p:cNvGraphicFramePr>
            <a:graphicFrameLocks noChangeAspect="1"/>
          </p:cNvGraphicFramePr>
          <p:nvPr>
            <p:ph type="clipArt" sz="half" idx="1"/>
          </p:nvPr>
        </p:nvGraphicFramePr>
        <p:xfrm>
          <a:off x="2971800" y="4800600"/>
          <a:ext cx="3810000" cy="1447800"/>
        </p:xfrm>
        <a:graphic>
          <a:graphicData uri="http://schemas.openxmlformats.org/presentationml/2006/ole">
            <p:oleObj spid="_x0000_s61442" name="Clip" r:id="rId4" imgW="4960800" imgH="2811240" progId="">
              <p:embed/>
            </p:oleObj>
          </a:graphicData>
        </a:graphic>
      </p:graphicFrame>
      <p:sp>
        <p:nvSpPr>
          <p:cNvPr id="116740" name="Rectangle 4"/>
          <p:cNvSpPr>
            <a:spLocks noGrp="1" noChangeArrowheads="1"/>
          </p:cNvSpPr>
          <p:nvPr>
            <p:ph type="body" sz="half" idx="2"/>
          </p:nvPr>
        </p:nvSpPr>
        <p:spPr>
          <a:xfrm>
            <a:off x="4191000" y="1905000"/>
            <a:ext cx="4419600" cy="4114800"/>
          </a:xfrm>
        </p:spPr>
        <p:txBody>
          <a:bodyPr/>
          <a:lstStyle/>
          <a:p>
            <a:pPr algn="r" rtl="1">
              <a:buFont typeface="Wingdings" pitchFamily="2" charset="2"/>
              <a:buNone/>
            </a:pPr>
            <a:r>
              <a:rPr lang="ar-SA" altLang="en-US" sz="3600" dirty="0" smtClean="0">
                <a:solidFill>
                  <a:schemeClr val="accent2">
                    <a:lumMod val="50000"/>
                  </a:schemeClr>
                </a:solidFill>
              </a:rPr>
              <a:t>أرجو أن تكونوا قد استفدتم من الدورة… ونعتذر عن </a:t>
            </a:r>
            <a:r>
              <a:rPr lang="ar-LY" altLang="en-US" sz="3600" dirty="0" smtClean="0">
                <a:solidFill>
                  <a:schemeClr val="accent2">
                    <a:lumMod val="50000"/>
                  </a:schemeClr>
                </a:solidFill>
              </a:rPr>
              <a:t>أي</a:t>
            </a:r>
            <a:r>
              <a:rPr lang="ar-SA" altLang="en-US" sz="3600" dirty="0" smtClean="0">
                <a:solidFill>
                  <a:schemeClr val="accent2">
                    <a:lumMod val="50000"/>
                  </a:schemeClr>
                </a:solidFill>
              </a:rPr>
              <a:t> تقصير فيها</a:t>
            </a:r>
            <a:r>
              <a:rPr lang="ar-LY" altLang="en-US" sz="3600" dirty="0" err="1" smtClean="0">
                <a:solidFill>
                  <a:schemeClr val="accent2">
                    <a:lumMod val="50000"/>
                  </a:schemeClr>
                </a:solidFill>
              </a:rPr>
              <a:t>،</a:t>
            </a:r>
            <a:r>
              <a:rPr lang="ar-LY" altLang="en-US" sz="3600" dirty="0" smtClean="0">
                <a:solidFill>
                  <a:schemeClr val="accent2">
                    <a:lumMod val="50000"/>
                  </a:schemeClr>
                </a:solidFill>
              </a:rPr>
              <a:t> </a:t>
            </a:r>
            <a:r>
              <a:rPr lang="ar-SA" altLang="en-US" sz="3600" dirty="0" smtClean="0">
                <a:solidFill>
                  <a:schemeClr val="accent2">
                    <a:lumMod val="50000"/>
                  </a:schemeClr>
                </a:solidFill>
              </a:rPr>
              <a:t>متمنين للجميع حياة سعيدة وتعاملاً ناجحاً مع الآخرين</a:t>
            </a:r>
            <a:r>
              <a:rPr lang="ar-LY" altLang="en-US" sz="3600" dirty="0" err="1" smtClean="0">
                <a:solidFill>
                  <a:schemeClr val="accent2">
                    <a:lumMod val="50000"/>
                  </a:schemeClr>
                </a:solidFill>
              </a:rPr>
              <a:t>.</a:t>
            </a:r>
            <a:endParaRPr lang="en-US" altLang="en-US" sz="2800" dirty="0" smtClean="0">
              <a:solidFill>
                <a:schemeClr val="accent2">
                  <a:lumMod val="50000"/>
                </a:schemeClr>
              </a:solidFill>
            </a:endParaRPr>
          </a:p>
        </p:txBody>
      </p:sp>
      <p:graphicFrame>
        <p:nvGraphicFramePr>
          <p:cNvPr id="4099" name="Object 1"/>
          <p:cNvGraphicFramePr>
            <a:graphicFrameLocks noChangeAspect="1"/>
          </p:cNvGraphicFramePr>
          <p:nvPr/>
        </p:nvGraphicFramePr>
        <p:xfrm>
          <a:off x="685800" y="812800"/>
          <a:ext cx="2765425" cy="6045200"/>
        </p:xfrm>
        <a:graphic>
          <a:graphicData uri="http://schemas.openxmlformats.org/presentationml/2006/ole">
            <p:oleObj spid="_x0000_s61443" name="Clip" r:id="rId5" imgW="2765160" imgH="6043320" progId="">
              <p:embed/>
            </p:oleObj>
          </a:graphicData>
        </a:graphic>
      </p:graphicFrame>
    </p:spTree>
  </p:cSld>
  <p:clrMapOvr>
    <a:masterClrMapping/>
  </p:clrMapOvr>
  <p:transition spd="med">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6740">
                                            <p:txEl>
                                              <p:pRg st="0" end="0"/>
                                            </p:txEl>
                                          </p:spTgt>
                                        </p:tgtEl>
                                        <p:attrNameLst>
                                          <p:attrName>style.visibility</p:attrName>
                                        </p:attrNameLst>
                                      </p:cBhvr>
                                      <p:to>
                                        <p:strVal val="visible"/>
                                      </p:to>
                                    </p:set>
                                    <p:anim calcmode="lin" valueType="num">
                                      <p:cBhvr additive="base">
                                        <p:cTn id="7" dur="500" fill="hold"/>
                                        <p:tgtEl>
                                          <p:spTgt spid="116740">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1674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RBRAKE.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30048"/>
                                        </p:tgtEl>
                                        <p:attrNameLst>
                                          <p:attrName>style.visibility</p:attrName>
                                        </p:attrNameLst>
                                      </p:cBhvr>
                                      <p:to>
                                        <p:strVal val="visible"/>
                                      </p:to>
                                    </p:set>
                                    <p:anim calcmode="lin" valueType="num">
                                      <p:cBhvr additive="base">
                                        <p:cTn id="13" dur="500" fill="hold"/>
                                        <p:tgtEl>
                                          <p:spTgt spid="130048"/>
                                        </p:tgtEl>
                                        <p:attrNameLst>
                                          <p:attrName>ppt_x</p:attrName>
                                        </p:attrNameLst>
                                      </p:cBhvr>
                                      <p:tavLst>
                                        <p:tav tm="0">
                                          <p:val>
                                            <p:strVal val="1+#ppt_w/2"/>
                                          </p:val>
                                        </p:tav>
                                        <p:tav tm="100000">
                                          <p:val>
                                            <p:strVal val="#ppt_x"/>
                                          </p:val>
                                        </p:tav>
                                      </p:tavLst>
                                    </p:anim>
                                    <p:anim calcmode="lin" valueType="num">
                                      <p:cBhvr additive="base">
                                        <p:cTn id="14" dur="500" fill="hold"/>
                                        <p:tgtEl>
                                          <p:spTgt spid="13004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ARBRAK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0"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LY"/>
          </a:p>
        </p:txBody>
      </p:sp>
      <p:sp>
        <p:nvSpPr>
          <p:cNvPr id="3" name="Content Placeholder 2"/>
          <p:cNvSpPr>
            <a:spLocks noGrp="1"/>
          </p:cNvSpPr>
          <p:nvPr>
            <p:ph idx="1"/>
          </p:nvPr>
        </p:nvSpPr>
        <p:spPr/>
        <p:txBody>
          <a:bodyPr/>
          <a:lstStyle/>
          <a:p>
            <a:pPr algn="r">
              <a:buNone/>
            </a:pPr>
            <a:r>
              <a:rPr lang="en-US" sz="3600" b="1" dirty="0" smtClean="0">
                <a:solidFill>
                  <a:schemeClr val="accent2">
                    <a:lumMod val="50000"/>
                  </a:schemeClr>
                </a:solidFill>
              </a:rPr>
              <a:t>:</a:t>
            </a:r>
            <a:r>
              <a:rPr lang="ar-LY" sz="3600" b="1" dirty="0" smtClean="0">
                <a:solidFill>
                  <a:schemeClr val="accent2">
                    <a:lumMod val="50000"/>
                  </a:schemeClr>
                </a:solidFill>
              </a:rPr>
              <a:t>للتواصل مع</a:t>
            </a:r>
            <a:r>
              <a:rPr lang="ar-SA" sz="3600" b="1" dirty="0" err="1" smtClean="0">
                <a:solidFill>
                  <a:schemeClr val="accent2">
                    <a:lumMod val="50000"/>
                  </a:schemeClr>
                </a:solidFill>
              </a:rPr>
              <a:t>نا</a:t>
            </a:r>
            <a:endParaRPr lang="ar-LY" sz="3600" b="1" dirty="0" smtClean="0">
              <a:solidFill>
                <a:schemeClr val="accent2">
                  <a:lumMod val="50000"/>
                </a:schemeClr>
              </a:solidFill>
            </a:endParaRPr>
          </a:p>
          <a:p>
            <a:pPr algn="r">
              <a:buNone/>
            </a:pPr>
            <a:endParaRPr lang="en-US" sz="4000" b="1" dirty="0" smtClean="0">
              <a:solidFill>
                <a:schemeClr val="accent2">
                  <a:lumMod val="50000"/>
                </a:schemeClr>
              </a:solidFill>
            </a:endParaRPr>
          </a:p>
          <a:p>
            <a:pPr algn="r">
              <a:buNone/>
            </a:pPr>
            <a:r>
              <a:rPr lang="en-US" sz="4000" b="1" dirty="0" smtClean="0">
                <a:solidFill>
                  <a:schemeClr val="accent2">
                    <a:lumMod val="50000"/>
                  </a:schemeClr>
                </a:solidFill>
              </a:rPr>
              <a:t>ramzurgani@yahoo.co.uk</a:t>
            </a:r>
          </a:p>
          <a:p>
            <a:pPr algn="r">
              <a:buNone/>
            </a:pPr>
            <a:r>
              <a:rPr lang="en-US" sz="4000" b="1" dirty="0" smtClean="0">
                <a:solidFill>
                  <a:schemeClr val="accent2">
                    <a:lumMod val="50000"/>
                  </a:schemeClr>
                </a:solidFill>
              </a:rPr>
              <a:t>abenyouness@gmail.com</a:t>
            </a:r>
            <a:endParaRPr lang="ar-LY" sz="4000" b="1" dirty="0">
              <a:solidFill>
                <a:schemeClr val="accent2">
                  <a:lumMod val="50000"/>
                </a:schemeClr>
              </a:solidFill>
            </a:endParaRPr>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62" name="Rectangle 6"/>
          <p:cNvSpPr>
            <a:spLocks noGrp="1" noChangeArrowheads="1"/>
          </p:cNvSpPr>
          <p:nvPr>
            <p:ph type="title"/>
          </p:nvPr>
        </p:nvSpPr>
        <p:spPr>
          <a:xfrm>
            <a:off x="457200" y="609600"/>
            <a:ext cx="7772400" cy="1143000"/>
          </a:xfrm>
        </p:spPr>
        <p:txBody>
          <a:bodyPr/>
          <a:lstStyle/>
          <a:p>
            <a:pPr algn="ctr">
              <a:defRPr/>
            </a:pPr>
            <a:r>
              <a:rPr lang="ar-SA" altLang="en-US" smtClean="0"/>
              <a:t>أهمية التعامل الناجح مع الآخرين</a:t>
            </a:r>
            <a:endParaRPr lang="en-US" altLang="en-US" smtClean="0"/>
          </a:p>
        </p:txBody>
      </p:sp>
      <p:sp>
        <p:nvSpPr>
          <p:cNvPr id="10242" name="Rectangle 4"/>
          <p:cNvSpPr>
            <a:spLocks noGrp="1" noChangeArrowheads="1"/>
          </p:cNvSpPr>
          <p:nvPr>
            <p:ph idx="1"/>
          </p:nvPr>
        </p:nvSpPr>
        <p:spPr>
          <a:xfrm>
            <a:off x="609600" y="2133600"/>
            <a:ext cx="7772400" cy="4343400"/>
          </a:xfrm>
        </p:spPr>
        <p:txBody>
          <a:bodyPr/>
          <a:lstStyle/>
          <a:p>
            <a:pPr algn="r" rtl="1"/>
            <a:r>
              <a:rPr lang="ar-SA" altLang="en-US" sz="2800" dirty="0" smtClean="0">
                <a:solidFill>
                  <a:schemeClr val="accent2">
                    <a:lumMod val="50000"/>
                  </a:schemeClr>
                </a:solidFill>
              </a:rPr>
              <a:t>الإنسان بطبعه مخلوق اجتماعي</a:t>
            </a:r>
            <a:r>
              <a:rPr lang="ar-LY" altLang="en-US" sz="2800" dirty="0" smtClean="0">
                <a:solidFill>
                  <a:schemeClr val="accent2">
                    <a:lumMod val="50000"/>
                  </a:schemeClr>
                </a:solidFill>
              </a:rPr>
              <a:t> قال تعالى</a:t>
            </a:r>
            <a:r>
              <a:rPr lang="ar-SA" altLang="en-US" sz="2800" dirty="0" smtClean="0">
                <a:solidFill>
                  <a:schemeClr val="accent2">
                    <a:lumMod val="50000"/>
                  </a:schemeClr>
                </a:solidFill>
              </a:rPr>
              <a:t> “يأيها الناس إنا خلقناكم من ذكرٍ وأنثى وجعلناكم شعوباً وقبائل لتعارفوا</a:t>
            </a:r>
            <a:r>
              <a:rPr lang="en-US" altLang="en-US" sz="2800" dirty="0" smtClean="0">
                <a:solidFill>
                  <a:schemeClr val="accent2">
                    <a:lumMod val="50000"/>
                  </a:schemeClr>
                </a:solidFill>
              </a:rPr>
              <a:t> …”</a:t>
            </a:r>
          </a:p>
          <a:p>
            <a:pPr algn="r" rtl="1"/>
            <a:r>
              <a:rPr lang="ar-SA" altLang="en-US" sz="2800" dirty="0" smtClean="0">
                <a:solidFill>
                  <a:schemeClr val="accent2">
                    <a:lumMod val="50000"/>
                  </a:schemeClr>
                </a:solidFill>
              </a:rPr>
              <a:t>التعامل مع الآخرين يتم في كل مكان… وفي جميع مراحل العمر… في المنزل… في العمل… في الأماكن العامة… في المحلات… الخ</a:t>
            </a:r>
            <a:r>
              <a:rPr lang="en-US" altLang="en-US" sz="2800" dirty="0" smtClean="0">
                <a:solidFill>
                  <a:schemeClr val="accent2">
                    <a:lumMod val="50000"/>
                  </a:schemeClr>
                </a:solidFill>
              </a:rPr>
              <a:t>.</a:t>
            </a:r>
          </a:p>
          <a:p>
            <a:pPr algn="r" rtl="1"/>
            <a:r>
              <a:rPr lang="ar-SA" altLang="en-US" sz="2800" dirty="0" smtClean="0">
                <a:solidFill>
                  <a:schemeClr val="accent2">
                    <a:lumMod val="50000"/>
                  </a:schemeClr>
                </a:solidFill>
              </a:rPr>
              <a:t>التعامل مع الآخرين يتسبب في كثيرٍ من فرص النجاح والسعادة أو الإخفاق والفشل والتعاسة</a:t>
            </a:r>
            <a:r>
              <a:rPr lang="ar-LY" altLang="en-US" sz="2800" dirty="0" err="1" smtClean="0">
                <a:solidFill>
                  <a:schemeClr val="accent2">
                    <a:lumMod val="50000"/>
                  </a:schemeClr>
                </a:solidFill>
              </a:rPr>
              <a:t>.</a:t>
            </a:r>
            <a:endParaRPr lang="en-US" altLang="en-US" sz="2800" dirty="0" smtClean="0">
              <a:solidFill>
                <a:schemeClr val="accent2">
                  <a:lumMod val="50000"/>
                </a:schemeClr>
              </a:solidFill>
            </a:endParaRPr>
          </a:p>
          <a:p>
            <a:endParaRPr lang="en-US" altLang="en-US" sz="2800" dirty="0" smtClean="0"/>
          </a:p>
          <a:p>
            <a:endParaRPr lang="en-US" altLang="en-US" sz="2800" dirty="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LY" sz="3600" dirty="0" smtClean="0"/>
              <a:t>مفهوم المهارة</a:t>
            </a:r>
            <a:br>
              <a:rPr lang="ar-LY" sz="3600" dirty="0" smtClean="0"/>
            </a:br>
            <a:endParaRPr lang="ar-LY" sz="3600" dirty="0"/>
          </a:p>
        </p:txBody>
      </p:sp>
      <p:sp>
        <p:nvSpPr>
          <p:cNvPr id="3" name="Content Placeholder 2"/>
          <p:cNvSpPr>
            <a:spLocks noGrp="1"/>
          </p:cNvSpPr>
          <p:nvPr>
            <p:ph idx="1"/>
          </p:nvPr>
        </p:nvSpPr>
        <p:spPr/>
        <p:txBody>
          <a:bodyPr/>
          <a:lstStyle/>
          <a:p>
            <a:pPr algn="r" rtl="1">
              <a:buNone/>
            </a:pPr>
            <a:endParaRPr lang="ar-LY" sz="3600" dirty="0" smtClean="0">
              <a:solidFill>
                <a:schemeClr val="accent2">
                  <a:lumMod val="50000"/>
                </a:schemeClr>
              </a:solidFill>
            </a:endParaRPr>
          </a:p>
          <a:p>
            <a:pPr algn="r" rtl="1">
              <a:buNone/>
            </a:pPr>
            <a:r>
              <a:rPr lang="ar-LY" sz="3600" dirty="0" smtClean="0">
                <a:solidFill>
                  <a:schemeClr val="accent2">
                    <a:lumMod val="50000"/>
                  </a:schemeClr>
                </a:solidFill>
              </a:rPr>
              <a:t>جوهر الأداء الذي يتميز بانجاز العمل بصورة جيدة مع بذل مقدار بسيط من الجهد في أقل وقت ممكن.</a:t>
            </a:r>
            <a:endParaRPr lang="ar-LY" sz="3600" dirty="0">
              <a:solidFill>
                <a:schemeClr val="accent2">
                  <a:lumMod val="50000"/>
                </a:schemeClr>
              </a:solidFill>
            </a:endParaRPr>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ar-LY" dirty="0" smtClean="0"/>
              <a:t>أنواع المهارات</a:t>
            </a:r>
            <a:r>
              <a:rPr lang="en-US" sz="2800" dirty="0" smtClean="0"/>
              <a:t/>
            </a:r>
            <a:br>
              <a:rPr lang="en-US" sz="2800" dirty="0" smtClean="0"/>
            </a:br>
            <a:endParaRPr lang="ar-LY" dirty="0"/>
          </a:p>
        </p:txBody>
      </p:sp>
      <p:sp>
        <p:nvSpPr>
          <p:cNvPr id="3" name="Content Placeholder 2"/>
          <p:cNvSpPr>
            <a:spLocks noGrp="1"/>
          </p:cNvSpPr>
          <p:nvPr>
            <p:ph idx="1"/>
          </p:nvPr>
        </p:nvSpPr>
        <p:spPr/>
        <p:txBody>
          <a:bodyPr/>
          <a:lstStyle/>
          <a:p>
            <a:pPr algn="r" rtl="1"/>
            <a:r>
              <a:rPr lang="ar-LY" sz="2000" b="1" dirty="0" smtClean="0">
                <a:solidFill>
                  <a:schemeClr val="accent6">
                    <a:lumMod val="50000"/>
                  </a:schemeClr>
                </a:solidFill>
              </a:rPr>
              <a:t>يمكن تقسيم المهارات الإدارية إلى خمس مجموعات </a:t>
            </a:r>
            <a:br>
              <a:rPr lang="ar-LY" sz="2000" b="1" dirty="0" smtClean="0">
                <a:solidFill>
                  <a:schemeClr val="accent6">
                    <a:lumMod val="50000"/>
                  </a:schemeClr>
                </a:solidFill>
              </a:rPr>
            </a:br>
            <a:r>
              <a:rPr lang="ar-LY" sz="2000" b="1" dirty="0" smtClean="0">
                <a:solidFill>
                  <a:schemeClr val="accent6">
                    <a:lumMod val="50000"/>
                  </a:schemeClr>
                </a:solidFill>
              </a:rPr>
              <a:t>أ‌- </a:t>
            </a:r>
            <a:r>
              <a:rPr lang="ar-LY" sz="2000" b="1" u="sng" dirty="0" smtClean="0">
                <a:solidFill>
                  <a:schemeClr val="accent6">
                    <a:lumMod val="50000"/>
                  </a:schemeClr>
                </a:solidFill>
              </a:rPr>
              <a:t>مهارات </a:t>
            </a:r>
            <a:r>
              <a:rPr lang="ar-LY" sz="2000" b="1" u="sng" dirty="0" err="1" smtClean="0">
                <a:solidFill>
                  <a:schemeClr val="accent6">
                    <a:lumMod val="50000"/>
                  </a:schemeClr>
                </a:solidFill>
              </a:rPr>
              <a:t>فنية </a:t>
            </a:r>
            <a:r>
              <a:rPr lang="ar-LY" sz="2000" b="1" dirty="0" smtClean="0">
                <a:solidFill>
                  <a:schemeClr val="accent6">
                    <a:lumMod val="50000"/>
                  </a:schemeClr>
                </a:solidFill>
              </a:rPr>
              <a:t>: وتزداد أهمية في المستويات الإدارية المتوسطة والدن</a:t>
            </a:r>
            <a:r>
              <a:rPr lang="ar-SA" sz="2000" b="1" dirty="0" smtClean="0">
                <a:solidFill>
                  <a:schemeClr val="accent6">
                    <a:lumMod val="50000"/>
                  </a:schemeClr>
                </a:solidFill>
              </a:rPr>
              <a:t>ِ</a:t>
            </a:r>
            <a:r>
              <a:rPr lang="ar-LY" sz="2000" b="1" dirty="0" smtClean="0">
                <a:solidFill>
                  <a:schemeClr val="accent6">
                    <a:lumMod val="50000"/>
                  </a:schemeClr>
                </a:solidFill>
              </a:rPr>
              <a:t>يا حيث يترتب على المدير في هذه المستويات التعامل المباشر مع الموظفين معرفة ما يدور والتدخل لإصلاح الأخطاء والتوجيه ونحو ذلك</a:t>
            </a:r>
            <a:r>
              <a:rPr lang="ar-SA" sz="2000" b="1" dirty="0" err="1" smtClean="0">
                <a:solidFill>
                  <a:schemeClr val="accent6">
                    <a:lumMod val="50000"/>
                  </a:schemeClr>
                </a:solidFill>
              </a:rPr>
              <a:t>.</a:t>
            </a:r>
            <a:r>
              <a:rPr lang="ar-LY" sz="2000" b="1" dirty="0" smtClean="0">
                <a:solidFill>
                  <a:schemeClr val="accent6">
                    <a:lumMod val="50000"/>
                  </a:schemeClr>
                </a:solidFill>
              </a:rPr>
              <a:t/>
            </a:r>
            <a:br>
              <a:rPr lang="ar-LY" sz="2000" b="1" dirty="0" smtClean="0">
                <a:solidFill>
                  <a:schemeClr val="accent6">
                    <a:lumMod val="50000"/>
                  </a:schemeClr>
                </a:solidFill>
              </a:rPr>
            </a:br>
            <a:r>
              <a:rPr lang="ar-LY" sz="2000" b="1" dirty="0" smtClean="0">
                <a:solidFill>
                  <a:schemeClr val="accent6">
                    <a:lumMod val="50000"/>
                  </a:schemeClr>
                </a:solidFill>
              </a:rPr>
              <a:t>ب‌- </a:t>
            </a:r>
            <a:r>
              <a:rPr lang="ar-LY" sz="2000" b="1" u="sng" dirty="0" smtClean="0">
                <a:solidFill>
                  <a:schemeClr val="accent6">
                    <a:lumMod val="50000"/>
                  </a:schemeClr>
                </a:solidFill>
              </a:rPr>
              <a:t>المهارات التفاعلية أو مهارات العلاقات </a:t>
            </a:r>
            <a:r>
              <a:rPr lang="ar-LY" sz="2000" b="1" u="sng" dirty="0" err="1" smtClean="0">
                <a:solidFill>
                  <a:schemeClr val="accent6">
                    <a:lumMod val="50000"/>
                  </a:schemeClr>
                </a:solidFill>
              </a:rPr>
              <a:t>الإنسانية </a:t>
            </a:r>
            <a:r>
              <a:rPr lang="ar-LY" sz="2000" b="1" dirty="0" smtClean="0">
                <a:solidFill>
                  <a:schemeClr val="accent6">
                    <a:lumMod val="50000"/>
                  </a:schemeClr>
                </a:solidFill>
              </a:rPr>
              <a:t>: وهنا يتطلب من المدراء مهارات في الاتصال الداخلي في المنشأة ومع الموظفين وخارجية مع العملاء والموردين وتشير الدراسات والبحوث المعاصرة إلى أن امتلاك المدير لمهارات الاتصال هو احد أهم أسرار نجاحه قياسا بالآخرين ممن لا يملكون تلك المهارة </a:t>
            </a:r>
            <a:br>
              <a:rPr lang="ar-LY" sz="2000" b="1" dirty="0" smtClean="0">
                <a:solidFill>
                  <a:schemeClr val="accent6">
                    <a:lumMod val="50000"/>
                  </a:schemeClr>
                </a:solidFill>
              </a:rPr>
            </a:br>
            <a:r>
              <a:rPr lang="ar-LY" sz="2000" b="1" dirty="0" smtClean="0">
                <a:solidFill>
                  <a:schemeClr val="accent6">
                    <a:lumMod val="50000"/>
                  </a:schemeClr>
                </a:solidFill>
              </a:rPr>
              <a:t>ج- </a:t>
            </a:r>
            <a:r>
              <a:rPr lang="ar-LY" sz="2000" b="1" u="sng" dirty="0" smtClean="0">
                <a:solidFill>
                  <a:schemeClr val="accent6">
                    <a:lumMod val="50000"/>
                  </a:schemeClr>
                </a:solidFill>
              </a:rPr>
              <a:t>المهارات </a:t>
            </a:r>
            <a:r>
              <a:rPr lang="ar-LY" sz="2000" b="1" u="sng" dirty="0" err="1" smtClean="0">
                <a:solidFill>
                  <a:schemeClr val="accent6">
                    <a:lumMod val="50000"/>
                  </a:schemeClr>
                </a:solidFill>
              </a:rPr>
              <a:t>الإدراكية </a:t>
            </a:r>
            <a:r>
              <a:rPr lang="ar-LY" sz="2000" b="1" dirty="0" smtClean="0">
                <a:solidFill>
                  <a:schemeClr val="accent6">
                    <a:lumMod val="50000"/>
                  </a:schemeClr>
                </a:solidFill>
              </a:rPr>
              <a:t>: وتعتمد على قدرة المدير على التفكير وامتلاك النظرة المستقبلية لفتح واكتشاف آفاق جديد للمنشأة </a:t>
            </a:r>
            <a:br>
              <a:rPr lang="ar-LY" sz="2000" b="1" dirty="0" smtClean="0">
                <a:solidFill>
                  <a:schemeClr val="accent6">
                    <a:lumMod val="50000"/>
                  </a:schemeClr>
                </a:solidFill>
              </a:rPr>
            </a:br>
            <a:r>
              <a:rPr lang="ar-LY" sz="2000" b="1" dirty="0" smtClean="0">
                <a:solidFill>
                  <a:schemeClr val="accent6">
                    <a:lumMod val="50000"/>
                  </a:schemeClr>
                </a:solidFill>
              </a:rPr>
              <a:t>د- </a:t>
            </a:r>
            <a:r>
              <a:rPr lang="ar-LY" sz="2000" b="1" u="sng" dirty="0" smtClean="0">
                <a:solidFill>
                  <a:schemeClr val="accent6">
                    <a:lumMod val="50000"/>
                  </a:schemeClr>
                </a:solidFill>
              </a:rPr>
              <a:t>المهارات </a:t>
            </a:r>
            <a:r>
              <a:rPr lang="ar-LY" sz="2000" b="1" u="sng" dirty="0" err="1" smtClean="0">
                <a:solidFill>
                  <a:schemeClr val="accent6">
                    <a:lumMod val="50000"/>
                  </a:schemeClr>
                </a:solidFill>
              </a:rPr>
              <a:t>التشخيصية </a:t>
            </a:r>
            <a:r>
              <a:rPr lang="ar-LY" sz="2000" b="1" dirty="0" smtClean="0">
                <a:solidFill>
                  <a:schemeClr val="accent6">
                    <a:lumMod val="50000"/>
                  </a:schemeClr>
                </a:solidFill>
              </a:rPr>
              <a:t>: لتشخيص مظاهر وأسباب المشكلات تشخيص الجوانب الايجابية للوصول إلى الحلول ومعرفة أسباب النجاح </a:t>
            </a:r>
            <a:br>
              <a:rPr lang="ar-LY" sz="2000" b="1" dirty="0" smtClean="0">
                <a:solidFill>
                  <a:schemeClr val="accent6">
                    <a:lumMod val="50000"/>
                  </a:schemeClr>
                </a:solidFill>
              </a:rPr>
            </a:br>
            <a:r>
              <a:rPr lang="ar-LY" sz="2000" b="1" dirty="0" err="1" smtClean="0">
                <a:solidFill>
                  <a:schemeClr val="accent6">
                    <a:lumMod val="50000"/>
                  </a:schemeClr>
                </a:solidFill>
              </a:rPr>
              <a:t>هـ </a:t>
            </a:r>
            <a:r>
              <a:rPr lang="ar-LY" sz="2000" b="1" dirty="0" smtClean="0">
                <a:solidFill>
                  <a:schemeClr val="accent6">
                    <a:lumMod val="50000"/>
                  </a:schemeClr>
                </a:solidFill>
              </a:rPr>
              <a:t>- </a:t>
            </a:r>
            <a:r>
              <a:rPr lang="ar-LY" sz="2000" b="1" u="sng" dirty="0" smtClean="0">
                <a:solidFill>
                  <a:schemeClr val="accent6">
                    <a:lumMod val="50000"/>
                  </a:schemeClr>
                </a:solidFill>
              </a:rPr>
              <a:t>مهارات </a:t>
            </a:r>
            <a:r>
              <a:rPr lang="ar-LY" sz="2000" b="1" u="sng" dirty="0" err="1" smtClean="0">
                <a:solidFill>
                  <a:schemeClr val="accent6">
                    <a:lumMod val="50000"/>
                  </a:schemeClr>
                </a:solidFill>
              </a:rPr>
              <a:t>التحليل </a:t>
            </a:r>
            <a:r>
              <a:rPr lang="ar-LY" sz="2000" b="1" dirty="0" smtClean="0">
                <a:solidFill>
                  <a:schemeClr val="accent6">
                    <a:lumMod val="50000"/>
                  </a:schemeClr>
                </a:solidFill>
              </a:rPr>
              <a:t>: وهي تتشابه مع المهارات الإدراكية والمهارات التشخيصية</a:t>
            </a:r>
            <a:endParaRPr lang="en-US" sz="2000" b="1" dirty="0" smtClean="0">
              <a:solidFill>
                <a:schemeClr val="accent6">
                  <a:lumMod val="50000"/>
                </a:schemeClr>
              </a:solidFill>
            </a:endParaRPr>
          </a:p>
          <a:p>
            <a:endParaRPr lang="ar-LY" dirty="0"/>
          </a:p>
        </p:txBody>
      </p:sp>
      <p:sp>
        <p:nvSpPr>
          <p:cNvPr id="4" name="Footer Placeholder 3"/>
          <p:cNvSpPr>
            <a:spLocks noGrp="1"/>
          </p:cNvSpPr>
          <p:nvPr>
            <p:ph type="ftr" sz="quarter" idx="11"/>
          </p:nvPr>
        </p:nvSpPr>
        <p:spPr/>
        <p:txBody>
          <a:bodyPr/>
          <a:lstStyle/>
          <a:p>
            <a:pPr>
              <a:defRPr/>
            </a:pPr>
            <a:r>
              <a:rPr lang="en-GB" smtClean="0"/>
              <a:t>Management Development and Professional Certification Centre</a:t>
            </a:r>
          </a:p>
          <a:p>
            <a:pPr>
              <a:defRPr/>
            </a:pPr>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هل </a:t>
            </a:r>
            <a:r>
              <a:rPr lang="ar-SA" dirty="0" err="1" smtClean="0"/>
              <a:t>تعلم ...</a:t>
            </a:r>
            <a:endParaRPr lang="en-US" dirty="0"/>
          </a:p>
        </p:txBody>
      </p:sp>
      <p:sp>
        <p:nvSpPr>
          <p:cNvPr id="3" name="Content Placeholder 2"/>
          <p:cNvSpPr>
            <a:spLocks noGrp="1"/>
          </p:cNvSpPr>
          <p:nvPr>
            <p:ph idx="1"/>
          </p:nvPr>
        </p:nvSpPr>
        <p:spPr/>
        <p:txBody>
          <a:bodyPr/>
          <a:lstStyle/>
          <a:p>
            <a:pPr algn="r">
              <a:buNone/>
            </a:pPr>
            <a:endParaRPr lang="ar-SA" dirty="0" smtClean="0"/>
          </a:p>
          <a:p>
            <a:pPr algn="r">
              <a:buNone/>
            </a:pPr>
            <a:r>
              <a:rPr lang="ar-LY" sz="3200" dirty="0" smtClean="0">
                <a:solidFill>
                  <a:schemeClr val="accent2">
                    <a:lumMod val="50000"/>
                  </a:schemeClr>
                </a:solidFill>
              </a:rPr>
              <a:t>أن كل إنسان مليونير في علاقاته الإنسانية، علي أن المأساة الكبري هي أن الكثيرين منا يقومون بتخزين هذه الثروة أو يتصرفون فيها ببخل شديد، بل إن ما</a:t>
            </a:r>
            <a:r>
              <a:rPr lang="ar-SA" sz="3200" dirty="0" smtClean="0">
                <a:solidFill>
                  <a:schemeClr val="accent2">
                    <a:lumMod val="50000"/>
                  </a:schemeClr>
                </a:solidFill>
              </a:rPr>
              <a:t> </a:t>
            </a:r>
            <a:r>
              <a:rPr lang="ar-LY" sz="3200" dirty="0" smtClean="0">
                <a:solidFill>
                  <a:schemeClr val="accent2">
                    <a:lumMod val="50000"/>
                  </a:schemeClr>
                </a:solidFill>
              </a:rPr>
              <a:t>هو أسوأ من ذلك أنهم لا</a:t>
            </a:r>
            <a:r>
              <a:rPr lang="ar-SA" sz="3200" dirty="0" smtClean="0">
                <a:solidFill>
                  <a:schemeClr val="accent2">
                    <a:lumMod val="50000"/>
                  </a:schemeClr>
                </a:solidFill>
              </a:rPr>
              <a:t> </a:t>
            </a:r>
            <a:r>
              <a:rPr lang="ar-LY" sz="3200" dirty="0" smtClean="0">
                <a:solidFill>
                  <a:schemeClr val="accent2">
                    <a:lumMod val="50000"/>
                  </a:schemeClr>
                </a:solidFill>
              </a:rPr>
              <a:t>يدركون أنهم يملكونها أصلا.</a:t>
            </a:r>
            <a:r>
              <a:rPr lang="ar-SA" sz="3200" dirty="0" smtClean="0">
                <a:solidFill>
                  <a:schemeClr val="accent2">
                    <a:lumMod val="50000"/>
                  </a:schemeClr>
                </a:solidFill>
              </a:rPr>
              <a:t/>
            </a:r>
            <a:br>
              <a:rPr lang="ar-SA" sz="3200" dirty="0" smtClean="0">
                <a:solidFill>
                  <a:schemeClr val="accent2">
                    <a:lumMod val="50000"/>
                  </a:schemeClr>
                </a:solidFill>
              </a:rPr>
            </a:br>
            <a:endParaRPr lang="ar-SA" sz="3200" dirty="0" smtClean="0">
              <a:solidFill>
                <a:schemeClr val="accent2">
                  <a:lumMod val="50000"/>
                </a:schemeClr>
              </a:solidFill>
            </a:endParaRPr>
          </a:p>
        </p:txBody>
      </p:sp>
      <p:sp>
        <p:nvSpPr>
          <p:cNvPr id="4" name="Footer Placeholder 3"/>
          <p:cNvSpPr>
            <a:spLocks noGrp="1"/>
          </p:cNvSpPr>
          <p:nvPr>
            <p:ph type="ftr" sz="quarter" idx="11"/>
          </p:nvPr>
        </p:nvSpPr>
        <p:spPr/>
        <p:txBody>
          <a:bodyPr/>
          <a:lstStyle/>
          <a:p>
            <a:pPr>
              <a:defRPr/>
            </a:pPr>
            <a:r>
              <a:rPr lang="en-GB" smtClean="0"/>
              <a:t>Management Development and Professional Certification Centre</a:t>
            </a:r>
          </a:p>
          <a:p>
            <a:pPr>
              <a:defRPr/>
            </a:pPr>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6370" name="Diagram 2"/>
          <p:cNvGraphicFramePr>
            <a:graphicFrameLocks/>
          </p:cNvGraphicFramePr>
          <p:nvPr/>
        </p:nvGraphicFramePr>
        <p:xfrm>
          <a:off x="539552" y="620688"/>
          <a:ext cx="7956550" cy="6048375"/>
        </p:xfrm>
        <a:graphic>
          <a:graphicData uri="http://schemas.openxmlformats.org/drawingml/2006/compatibility">
            <com:legacyDrawing xmlns:com="http://schemas.openxmlformats.org/drawingml/2006/compatibility" spid="_x0000_s29698"/>
          </a:graphicData>
        </a:graphic>
      </p:graphicFrame>
      <p:sp>
        <p:nvSpPr>
          <p:cNvPr id="186379" name="AutoShape 11"/>
          <p:cNvSpPr>
            <a:spLocks noChangeArrowheads="1"/>
          </p:cNvSpPr>
          <p:nvPr/>
        </p:nvSpPr>
        <p:spPr bwMode="auto">
          <a:xfrm rot="-1929077">
            <a:off x="363101" y="4693423"/>
            <a:ext cx="2447925" cy="1395412"/>
          </a:xfrm>
          <a:prstGeom prst="rightArrow">
            <a:avLst>
              <a:gd name="adj1" fmla="val 50000"/>
              <a:gd name="adj2" fmla="val 43857"/>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ar-SA" sz="4000">
                <a:latin typeface="Times New Roman" pitchFamily="18" charset="0"/>
                <a:cs typeface="Times New Roman" pitchFamily="18" charset="0"/>
              </a:rPr>
              <a:t>بالتدريب</a:t>
            </a:r>
            <a:endParaRPr lang="en-US" sz="4000">
              <a:latin typeface="Times New Roman" pitchFamily="18" charset="0"/>
              <a:cs typeface="Times New Roman" pitchFamily="18" charset="0"/>
            </a:endParaRPr>
          </a:p>
        </p:txBody>
      </p:sp>
      <p:sp>
        <p:nvSpPr>
          <p:cNvPr id="186380" name="AutoShape 12"/>
          <p:cNvSpPr>
            <a:spLocks noChangeArrowheads="1"/>
          </p:cNvSpPr>
          <p:nvPr/>
        </p:nvSpPr>
        <p:spPr bwMode="auto">
          <a:xfrm>
            <a:off x="5076056" y="1412776"/>
            <a:ext cx="2160587" cy="1296988"/>
          </a:xfrm>
          <a:prstGeom prst="leftArrow">
            <a:avLst>
              <a:gd name="adj1" fmla="val 50000"/>
              <a:gd name="adj2" fmla="val 41646"/>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ar-SA" sz="4000" dirty="0">
                <a:latin typeface="Times New Roman" pitchFamily="18" charset="0"/>
                <a:cs typeface="Times New Roman" pitchFamily="18" charset="0"/>
              </a:rPr>
              <a:t>بالتعليم</a:t>
            </a:r>
            <a:endParaRPr lang="en-US" sz="4000" dirty="0">
              <a:latin typeface="Times New Roman" pitchFamily="18" charset="0"/>
              <a:cs typeface="Times New Roman" pitchFamily="18" charset="0"/>
            </a:endParaRPr>
          </a:p>
        </p:txBody>
      </p:sp>
      <p:sp>
        <p:nvSpPr>
          <p:cNvPr id="186381" name="AutoShape 13"/>
          <p:cNvSpPr>
            <a:spLocks noChangeArrowheads="1"/>
          </p:cNvSpPr>
          <p:nvPr/>
        </p:nvSpPr>
        <p:spPr bwMode="auto">
          <a:xfrm rot="2589500">
            <a:off x="6163486" y="4784587"/>
            <a:ext cx="2160587" cy="1296988"/>
          </a:xfrm>
          <a:prstGeom prst="leftArrow">
            <a:avLst>
              <a:gd name="adj1" fmla="val 50000"/>
              <a:gd name="adj2" fmla="val 41646"/>
            </a:avLst>
          </a:prstGeom>
          <a:solidFill>
            <a:schemeClr val="accent1"/>
          </a:solidFill>
          <a:ln w="12700">
            <a:solidFill>
              <a:schemeClr val="tx1"/>
            </a:solidFill>
            <a:miter lim="800000"/>
            <a:headEnd type="none" w="sm" len="sm"/>
            <a:tailEnd type="none" w="sm" len="sm"/>
          </a:ln>
          <a:effectLst/>
        </p:spPr>
        <p:txBody>
          <a:bodyPr wrap="none" anchor="ctr"/>
          <a:lstStyle/>
          <a:p>
            <a:pPr algn="ctr" eaLnBrk="0" hangingPunct="0"/>
            <a:r>
              <a:rPr lang="ar-SA" sz="4000" dirty="0">
                <a:latin typeface="Times New Roman" pitchFamily="18" charset="0"/>
                <a:cs typeface="Times New Roman" pitchFamily="18" charset="0"/>
              </a:rPr>
              <a:t>بالحوافز</a:t>
            </a:r>
            <a:endParaRPr lang="en-US" sz="40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solidFill>
                  <a:schemeClr val="accent2">
                    <a:lumMod val="50000"/>
                  </a:schemeClr>
                </a:solidFill>
                <a:latin typeface="Times New Roman" pitchFamily="18" charset="0"/>
              </a:rPr>
              <a:t>أثبتت الدراسات </a:t>
            </a:r>
            <a:r>
              <a:rPr lang="ar-LY" dirty="0" smtClean="0">
                <a:solidFill>
                  <a:schemeClr val="accent2">
                    <a:lumMod val="50000"/>
                  </a:schemeClr>
                </a:solidFill>
                <a:latin typeface="Times New Roman" pitchFamily="18" charset="0"/>
              </a:rPr>
              <a:t>العلمية </a:t>
            </a:r>
            <a:r>
              <a:rPr lang="ar-SA" dirty="0" smtClean="0">
                <a:solidFill>
                  <a:schemeClr val="accent2">
                    <a:lumMod val="50000"/>
                  </a:schemeClr>
                </a:solidFill>
                <a:latin typeface="Times New Roman" pitchFamily="18" charset="0"/>
              </a:rPr>
              <a:t>التالي</a:t>
            </a:r>
            <a:br>
              <a:rPr lang="ar-SA" dirty="0" smtClean="0">
                <a:solidFill>
                  <a:schemeClr val="accent2">
                    <a:lumMod val="50000"/>
                  </a:schemeClr>
                </a:solidFill>
                <a:latin typeface="Times New Roman" pitchFamily="18" charset="0"/>
              </a:rPr>
            </a:br>
            <a:endParaRPr lang="ar-LY" dirty="0"/>
          </a:p>
        </p:txBody>
      </p:sp>
      <p:sp>
        <p:nvSpPr>
          <p:cNvPr id="3" name="Content Placeholder 2"/>
          <p:cNvSpPr>
            <a:spLocks noGrp="1"/>
          </p:cNvSpPr>
          <p:nvPr>
            <p:ph idx="1"/>
          </p:nvPr>
        </p:nvSpPr>
        <p:spPr/>
        <p:txBody>
          <a:bodyPr/>
          <a:lstStyle/>
          <a:p>
            <a:pPr algn="r" rtl="1">
              <a:buNone/>
            </a:pPr>
            <a:r>
              <a:rPr lang="ar-SA" sz="6000" dirty="0" smtClean="0">
                <a:solidFill>
                  <a:srgbClr val="00CC00"/>
                </a:solidFill>
                <a:cs typeface="AL-Mohanad" pitchFamily="2" charset="-78"/>
              </a:rPr>
              <a:t/>
            </a:r>
            <a:br>
              <a:rPr lang="ar-SA" sz="6000" dirty="0" smtClean="0">
                <a:solidFill>
                  <a:srgbClr val="00CC00"/>
                </a:solidFill>
                <a:cs typeface="AL-Mohanad" pitchFamily="2" charset="-78"/>
              </a:rPr>
            </a:br>
            <a:r>
              <a:rPr lang="ar-SA" sz="2800" dirty="0" err="1" smtClean="0">
                <a:solidFill>
                  <a:schemeClr val="accent2">
                    <a:lumMod val="50000"/>
                  </a:schemeClr>
                </a:solidFill>
                <a:cs typeface="AL-Mohanad" pitchFamily="2" charset="-78"/>
              </a:rPr>
              <a:t>1-</a:t>
            </a:r>
            <a:r>
              <a:rPr lang="ar-SA" sz="2800" dirty="0" smtClean="0">
                <a:solidFill>
                  <a:schemeClr val="accent2">
                    <a:lumMod val="50000"/>
                  </a:schemeClr>
                </a:solidFill>
                <a:cs typeface="AL-Mohanad" pitchFamily="2" charset="-78"/>
              </a:rPr>
              <a:t> </a:t>
            </a:r>
            <a:r>
              <a:rPr lang="ar-LY" sz="2800" dirty="0" smtClean="0">
                <a:solidFill>
                  <a:schemeClr val="accent2">
                    <a:lumMod val="50000"/>
                  </a:schemeClr>
                </a:solidFill>
                <a:cs typeface="AL-Mohanad" pitchFamily="2" charset="-78"/>
              </a:rPr>
              <a:t> </a:t>
            </a:r>
            <a:r>
              <a:rPr lang="ar-SA" sz="2800" dirty="0" smtClean="0">
                <a:solidFill>
                  <a:schemeClr val="accent2">
                    <a:lumMod val="50000"/>
                  </a:schemeClr>
                </a:solidFill>
              </a:rPr>
              <a:t>أنك لو تعلمت كيفية التعامل مع الآخرين فإنك تكون بذلك قد قطعت </a:t>
            </a:r>
            <a:r>
              <a:rPr lang="ar-LY" sz="2800" dirty="0" smtClean="0">
                <a:solidFill>
                  <a:schemeClr val="accent2">
                    <a:lumMod val="50000"/>
                  </a:schemeClr>
                </a:solidFill>
              </a:rPr>
              <a:t>8</a:t>
            </a:r>
            <a:r>
              <a:rPr lang="ar-SA" sz="2800" dirty="0" smtClean="0">
                <a:solidFill>
                  <a:schemeClr val="accent2">
                    <a:lumMod val="50000"/>
                  </a:schemeClr>
                </a:solidFill>
              </a:rPr>
              <a:t>5% من طريق النجاح، و </a:t>
            </a:r>
            <a:r>
              <a:rPr lang="ar-LY" sz="2800" dirty="0" smtClean="0">
                <a:solidFill>
                  <a:schemeClr val="accent2">
                    <a:lumMod val="50000"/>
                  </a:schemeClr>
                </a:solidFill>
              </a:rPr>
              <a:t>9</a:t>
            </a:r>
            <a:r>
              <a:rPr lang="ar-SA" sz="2800" dirty="0" smtClean="0">
                <a:solidFill>
                  <a:schemeClr val="accent2">
                    <a:lumMod val="50000"/>
                  </a:schemeClr>
                </a:solidFill>
              </a:rPr>
              <a:t>9% من طريق السعادة الشخصية</a:t>
            </a:r>
            <a:r>
              <a:rPr lang="ar-SA" sz="2800" dirty="0" smtClean="0">
                <a:solidFill>
                  <a:schemeClr val="accent2">
                    <a:lumMod val="50000"/>
                  </a:schemeClr>
                </a:solidFill>
                <a:cs typeface="AL-Mohanad" pitchFamily="2" charset="-78"/>
              </a:rPr>
              <a:t>.</a:t>
            </a:r>
            <a:endParaRPr lang="ar-LY" sz="2800" dirty="0">
              <a:solidFill>
                <a:schemeClr val="accent2">
                  <a:lumMod val="50000"/>
                </a:schemeClr>
              </a:solidFill>
            </a:endParaRPr>
          </a:p>
        </p:txBody>
      </p:sp>
      <p:sp>
        <p:nvSpPr>
          <p:cNvPr id="4" name="Footer Placeholder 3"/>
          <p:cNvSpPr>
            <a:spLocks noGrp="1"/>
          </p:cNvSpPr>
          <p:nvPr>
            <p:ph type="ftr" sz="quarter" idx="11"/>
          </p:nvPr>
        </p:nvSpPr>
        <p:spPr/>
        <p:txBody>
          <a:bodyPr/>
          <a:lstStyle/>
          <a:p>
            <a:pPr>
              <a:defRPr/>
            </a:pPr>
            <a:r>
              <a:rPr lang="en-GB" dirty="0" smtClean="0"/>
              <a:t>Quality assura</a:t>
            </a:r>
            <a:r>
              <a:rPr lang="en-US" dirty="0" smtClean="0"/>
              <a:t>n</a:t>
            </a:r>
            <a:r>
              <a:rPr lang="en-GB" dirty="0" err="1" smtClean="0"/>
              <a:t>ce</a:t>
            </a:r>
            <a:r>
              <a:rPr lang="en-GB" dirty="0" smtClean="0"/>
              <a:t> and Certification Centre</a:t>
            </a:r>
          </a:p>
          <a:p>
            <a:pPr>
              <a:defRPr/>
            </a:pPr>
            <a:endParaRPr lang="en-GB" dirty="0"/>
          </a:p>
        </p:txBody>
      </p:sp>
    </p:spTree>
  </p:cSld>
  <p:clrMapOvr>
    <a:masterClrMapping/>
  </p:clrMapOvr>
</p:sld>
</file>

<file path=ppt/theme/theme1.xml><?xml version="1.0" encoding="utf-8"?>
<a:theme xmlns:a="http://schemas.openxmlformats.org/drawingml/2006/main" name="College PowerPoint">
  <a:themeElements>
    <a:clrScheme name="College PowerPoin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ollege 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2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2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ollege PowerPoin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ollege PowerPoin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llege PowerPoin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llege PowerPoin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ollege PowerPoin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ollege PowerPoin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ollege PowerPoin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5126</TotalTime>
  <Words>1328</Words>
  <Application>Microsoft Office PowerPoint</Application>
  <PresentationFormat>On-screen Show (4:3)</PresentationFormat>
  <Paragraphs>205</Paragraphs>
  <Slides>35</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College PowerPoint</vt:lpstr>
      <vt:lpstr>Clip</vt:lpstr>
      <vt:lpstr>مركز ضمان الجودة والمعايرة المهنية  قسم الإدارة والقيادة</vt:lpstr>
      <vt:lpstr>Slide 2</vt:lpstr>
      <vt:lpstr>الأهداف العامة للدرس </vt:lpstr>
      <vt:lpstr>أهمية التعامل الناجح مع الآخرين</vt:lpstr>
      <vt:lpstr>مفهوم المهارة </vt:lpstr>
      <vt:lpstr>أنواع المهارات </vt:lpstr>
      <vt:lpstr>هل تعلم ...</vt:lpstr>
      <vt:lpstr>Slide 8</vt:lpstr>
      <vt:lpstr>أثبتت الدراسات العلمية التالي </vt:lpstr>
      <vt:lpstr>Slide 10</vt:lpstr>
      <vt:lpstr>Slide 11</vt:lpstr>
      <vt:lpstr>Slide 12</vt:lpstr>
      <vt:lpstr>Slide 13</vt:lpstr>
      <vt:lpstr>Slide 14</vt:lpstr>
      <vt:lpstr>العلاقات الرسمية والغير رسمية</vt:lpstr>
      <vt:lpstr>العلاقات الرسمية والغير رسمية</vt:lpstr>
      <vt:lpstr>أنماط السلوك البشري التي تحتاج لمعاملة خاصة</vt:lpstr>
      <vt:lpstr>أنماط السلوك البشري التي تحتاج لمعاملة خاصة</vt:lpstr>
      <vt:lpstr>Slide 19</vt:lpstr>
      <vt:lpstr>Slide 20</vt:lpstr>
      <vt:lpstr>Slide 21</vt:lpstr>
      <vt:lpstr>أنماط السلوك البشري التي تحتاج لمعاملة خاصة</vt:lpstr>
      <vt:lpstr>المهارات الاجتماعية اللازمة داخل مكان العمل </vt:lpstr>
      <vt:lpstr>فيديو</vt:lpstr>
      <vt:lpstr>المهارات الاجتماعية اللازمة داخل مكان العمل</vt:lpstr>
      <vt:lpstr>هل تتمتع بمهارة الحزم؟</vt:lpstr>
      <vt:lpstr>سلوكيات ومهارات لتوطيد الثقة داخل مكان العمل</vt:lpstr>
      <vt:lpstr>سلوكيات ومهارات لتوطيد الثقة داخل مكان العمل</vt:lpstr>
      <vt:lpstr> </vt:lpstr>
      <vt:lpstr>أساليب عامة في التعامل مع الآخرين:</vt:lpstr>
      <vt:lpstr>أساليب عامة في التعامل مع الآخرين:</vt:lpstr>
      <vt:lpstr>تابع.. أساليب عامة في التعامل مع الآخرين:</vt:lpstr>
      <vt:lpstr>تمرين …. </vt:lpstr>
      <vt:lpstr>النهاية</vt:lpstr>
      <vt:lpstr>Slide 35</vt:lpstr>
    </vt:vector>
  </TitlesOfParts>
  <Company>Research Machines plc.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Flexible Working Group</dc:title>
  <dc:creator>Lianne Rees</dc:creator>
  <cp:lastModifiedBy>reyad</cp:lastModifiedBy>
  <cp:revision>525</cp:revision>
  <dcterms:created xsi:type="dcterms:W3CDTF">2005-01-18T11:17:22Z</dcterms:created>
  <dcterms:modified xsi:type="dcterms:W3CDTF">2013-02-14T10:21:39Z</dcterms:modified>
</cp:coreProperties>
</file>