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71" r:id="rId6"/>
    <p:sldId id="272" r:id="rId7"/>
    <p:sldId id="273" r:id="rId8"/>
    <p:sldId id="259" r:id="rId9"/>
    <p:sldId id="260" r:id="rId10"/>
    <p:sldId id="261" r:id="rId11"/>
    <p:sldId id="262" r:id="rId12"/>
    <p:sldId id="274" r:id="rId13"/>
    <p:sldId id="263" r:id="rId14"/>
    <p:sldId id="264" r:id="rId15"/>
    <p:sldId id="275" r:id="rId16"/>
    <p:sldId id="270" r:id="rId17"/>
    <p:sldId id="276" r:id="rId18"/>
    <p:sldId id="277" r:id="rId19"/>
    <p:sldId id="278" r:id="rId20"/>
    <p:sldId id="279" r:id="rId21"/>
    <p:sldId id="280" r:id="rId22"/>
    <p:sldId id="281" r:id="rId23"/>
    <p:sldId id="265" r:id="rId24"/>
    <p:sldId id="266" r:id="rId25"/>
    <p:sldId id="267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" Type="http://schemas.openxmlformats.org/officeDocument/2006/relationships/slide" Target="slides/slide1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2E5D6-94ED-4DEF-8899-2E7A70513615}" type="datetimeFigureOut">
              <a:rPr lang="en-US" smtClean="0"/>
              <a:t>09/06/2017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633C3-71ED-4B0A-BE56-9AFF3D274E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A0E0F1E-5316-4343-96F1-24458CD57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7EEFF5C-51FD-4F8F-A78C-A4B6ED3FF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 noEditPoints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 noEditPoints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 noEditPoints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B58A15-9651-4FEB-BC1B-6479BEC9E0C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BFEA6-DCEF-496F-94F5-F4F8491324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ar-SA" dirty="0"/>
              <a:t>الذكاء الاصطناعي النظم الخبيرة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3528" y="116632"/>
            <a:ext cx="3048000" cy="290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91680" y="260648"/>
            <a:ext cx="596666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ar-SA" sz="3600" dirty="0" smtClean="0"/>
              <a:t>التطبيقات الأخرى للنظم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251520" y="1529408"/>
            <a:ext cx="8280920" cy="5328592"/>
          </a:xfrm>
        </p:spPr>
        <p:txBody>
          <a:bodyPr/>
          <a:lstStyle/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المجال الطبي ( </a:t>
            </a:r>
            <a:r>
              <a:rPr lang="en-US" dirty="0" smtClean="0"/>
              <a:t>MYCIN</a:t>
            </a:r>
            <a:r>
              <a:rPr lang="ar-SA" dirty="0" smtClean="0"/>
              <a:t> ).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مجال الفضاء (</a:t>
            </a:r>
            <a:r>
              <a:rPr lang="en-US" dirty="0" smtClean="0"/>
              <a:t> </a:t>
            </a:r>
            <a:r>
              <a:rPr lang="en-US" dirty="0" smtClean="0"/>
              <a:t>ECESIS</a:t>
            </a:r>
            <a:r>
              <a:rPr lang="ar-SA" dirty="0" smtClean="0"/>
              <a:t>).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مجال الهندسة</a:t>
            </a:r>
            <a:r>
              <a:rPr lang="en-US" dirty="0" smtClean="0"/>
              <a:t> </a:t>
            </a:r>
            <a:r>
              <a:rPr lang="ar-SA" dirty="0" smtClean="0"/>
              <a:t>(</a:t>
            </a:r>
            <a:r>
              <a:rPr lang="en-US" dirty="0" smtClean="0"/>
              <a:t>SACON </a:t>
            </a:r>
            <a:r>
              <a:rPr lang="ar-SA" dirty="0" smtClean="0"/>
              <a:t> ).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مجال القانون ( </a:t>
            </a:r>
            <a:r>
              <a:rPr lang="en-US" dirty="0" smtClean="0"/>
              <a:t>LDS</a:t>
            </a:r>
            <a:r>
              <a:rPr lang="ar-SA" dirty="0" smtClean="0"/>
              <a:t> ).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مجال الاتصالات وصيانة الشبكات واصلاحها.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جدولة الإنتاج، قرارات التسويق الاستراتيجية، التنبؤ، التخطيط المالي، تحليل الرسائل العسكرية واصلاح المعدات العسكرية والمدنية، نظم دعم القرارات الذكية، استخراج البترول...وغيرها.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2183" y="1700808"/>
            <a:ext cx="2680839" cy="13681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528" y="5373216"/>
            <a:ext cx="2429027" cy="12813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MYCIN ES</a:t>
            </a:r>
            <a:endParaRPr lang="en-US" dirty="0"/>
          </a:p>
        </p:txBody>
      </p:sp>
      <p:pic>
        <p:nvPicPr>
          <p:cNvPr id="5" name="Picture 2" descr="http://docsdrive.com/images/ansinet/jai/2010/fig2-2k10-239-25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3000" y="1371600"/>
            <a:ext cx="5733081" cy="523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19672" y="188640"/>
            <a:ext cx="5966666" cy="839170"/>
          </a:xfrm>
        </p:spPr>
        <p:txBody>
          <a:bodyPr/>
          <a:lstStyle/>
          <a:p>
            <a:pPr marL="0" indent="0" algn="ctr">
              <a:buNone/>
            </a:pPr>
            <a:r>
              <a:rPr lang="ar-SA" sz="3600" dirty="0" smtClean="0"/>
              <a:t>أنواع النظم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539552" y="1412776"/>
            <a:ext cx="7776864" cy="5256584"/>
          </a:xfrm>
        </p:spPr>
        <p:txBody>
          <a:bodyPr/>
          <a:lstStyle/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النظم التي تعمل كمساعد ( النظم التي تقوم بقراءة الخرائط والرسومات الناتجة من معدات التنقيب عن البترول وتوضح للخبراء المجالات التي تحتاج إلى تركيز).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النظم التي تعمل كزميل ( المناقشة مع النظام و طرح الأسئلة عليه).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النظم التي تعمل كخبير ( خبرة النظام أفضل من خبرة المستخدم).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 noEditPoints="1"/>
          </p:cNvSpPr>
          <p:nvPr>
            <p:ph type="title"/>
          </p:nvPr>
        </p:nvSpPr>
        <p:spPr>
          <a:xfrm>
            <a:off x="1588667" y="-171400"/>
            <a:ext cx="5966666" cy="983186"/>
          </a:xfrm>
        </p:spPr>
        <p:txBody>
          <a:bodyPr/>
          <a:lstStyle/>
          <a:p>
            <a:pPr marL="0" indent="0" algn="ctr">
              <a:buNone/>
            </a:pPr>
            <a:r>
              <a:rPr lang="ar-SA" sz="4000" dirty="0" smtClean="0"/>
              <a:t>مكونات النظم الخبيرة</a:t>
            </a:r>
            <a:endParaRPr lang="en-US" sz="4000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980727"/>
            <a:ext cx="9144000" cy="585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1600200"/>
            <a:ext cx="6248400" cy="43324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91680" y="116632"/>
            <a:ext cx="5966666" cy="1296144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مراحل تطور النظم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556792"/>
            <a:ext cx="8064896" cy="4032448"/>
          </a:xfrm>
        </p:spPr>
        <p:txBody>
          <a:bodyPr>
            <a:normAutofit fontScale="85000" lnSpcReduction="20000"/>
          </a:bodyPr>
          <a:lstStyle/>
          <a:p>
            <a:pPr marL="457200" indent="-457200" rtl="1">
              <a:lnSpc>
                <a:spcPct val="200000"/>
              </a:lnSpc>
            </a:pPr>
            <a:r>
              <a:rPr lang="ar-SA" dirty="0" smtClean="0">
                <a:solidFill>
                  <a:srgbClr val="FF0000"/>
                </a:solidFill>
              </a:rPr>
              <a:t>أ . قاعدة المعرفة :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تحوي مجموعة المعارف </a:t>
            </a:r>
            <a:r>
              <a:rPr lang="ar-SA" dirty="0" err="1" smtClean="0"/>
              <a:t>و</a:t>
            </a:r>
            <a:r>
              <a:rPr lang="ar-SA" dirty="0" smtClean="0"/>
              <a:t> الخبرات المرتبطة بمجال معين 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يتم تمثيل معرفة الخبراء  </a:t>
            </a:r>
            <a:r>
              <a:rPr lang="ar-SA" dirty="0" err="1" smtClean="0"/>
              <a:t>و</a:t>
            </a:r>
            <a:r>
              <a:rPr lang="ar-SA" dirty="0" smtClean="0"/>
              <a:t> تخزينها في </a:t>
            </a:r>
            <a:r>
              <a:rPr lang="ar-SA" dirty="0" err="1" smtClean="0"/>
              <a:t>الانظمة</a:t>
            </a:r>
            <a:r>
              <a:rPr lang="ar-SA" dirty="0" smtClean="0"/>
              <a:t> الخبيرة باستخدام  </a:t>
            </a:r>
            <a:r>
              <a:rPr lang="ar-SA" u="sng" dirty="0" err="1" smtClean="0"/>
              <a:t>اسلوب</a:t>
            </a:r>
            <a:r>
              <a:rPr lang="ar-SA" u="sng" dirty="0" smtClean="0"/>
              <a:t> القواعد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/>
              <a:t>القواعد :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القاعدة تمثل بجملة شرطية </a:t>
            </a:r>
            <a:r>
              <a:rPr lang="ar-SA" dirty="0" err="1" smtClean="0"/>
              <a:t>او</a:t>
            </a:r>
            <a:r>
              <a:rPr lang="ar-SA" dirty="0" smtClean="0"/>
              <a:t> مجموعة جمل شرطية 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		إذا :تحقق الشرط المنطقي 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		عندئذ : نفذ </a:t>
            </a:r>
            <a:r>
              <a:rPr lang="ar-SA" dirty="0" err="1" smtClean="0"/>
              <a:t>الانشطة</a:t>
            </a:r>
            <a:r>
              <a:rPr lang="ar-SA" dirty="0" smtClean="0"/>
              <a:t> و الأعمال المشار </a:t>
            </a:r>
            <a:r>
              <a:rPr lang="ar-SA" dirty="0" err="1" smtClean="0"/>
              <a:t>اليها</a:t>
            </a:r>
            <a:r>
              <a:rPr lang="ar-SA" dirty="0" smtClean="0"/>
              <a:t> </a:t>
            </a:r>
          </a:p>
          <a:p>
            <a:pPr marL="457200" indent="-457200" rtl="1"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91680" y="116632"/>
            <a:ext cx="5966666" cy="1296144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مراحل تطور النظم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556792"/>
            <a:ext cx="8064896" cy="4032448"/>
          </a:xfrm>
        </p:spPr>
        <p:txBody>
          <a:bodyPr>
            <a:normAutofit/>
          </a:bodyPr>
          <a:lstStyle/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يطلق على كل القواعد التي يتضمنها النظام الخبير ” مجموعة القواعد ” </a:t>
            </a:r>
            <a:r>
              <a:rPr lang="en-US" dirty="0" smtClean="0"/>
              <a:t> </a:t>
            </a:r>
            <a:r>
              <a:rPr lang="en-US" dirty="0" smtClean="0"/>
              <a:t>rule set </a:t>
            </a:r>
            <a:r>
              <a:rPr lang="ar-SA" dirty="0" smtClean="0"/>
              <a:t>”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endParaRPr lang="ar-SA" dirty="0" smtClean="0"/>
          </a:p>
          <a:p>
            <a:pPr marL="457200" indent="-457200" rtl="1">
              <a:lnSpc>
                <a:spcPct val="200000"/>
              </a:lnSpc>
            </a:pPr>
          </a:p>
          <a:p>
            <a:pPr marL="457200" indent="-457200" rtl="1"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Picture 2" descr="https://encrypted-tbn1.gstatic.com/images?q=tbn:ANd9GcRfKtPmhaEMRT50twqRuPEeOMzlmZM_xrRE33qR6odvUEdPLJAIf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71670" y="2500306"/>
            <a:ext cx="4300550" cy="382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91680" y="116632"/>
            <a:ext cx="5966666" cy="1296144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مراحل تطور النظم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556792"/>
            <a:ext cx="8064896" cy="4032448"/>
          </a:xfrm>
        </p:spPr>
        <p:txBody>
          <a:bodyPr>
            <a:normAutofit/>
          </a:bodyPr>
          <a:lstStyle/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2. </a:t>
            </a:r>
            <a:r>
              <a:rPr lang="ar-SA" dirty="0" smtClean="0"/>
              <a:t>شبكة القواعد :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يتم ربط القواعد داخل مجموعة القواعد بعلاقات منطقيه تأخذ شكلا هرميا 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3. مشكلة اختيار القواعد 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اختيار القواعد من قاعدة المعرفة بطريقة فعاله يعد من أكثر المشاكل </a:t>
            </a:r>
            <a:r>
              <a:rPr lang="ar-SA" dirty="0" err="1" smtClean="0"/>
              <a:t>صعوبه</a:t>
            </a:r>
            <a:r>
              <a:rPr lang="ar-SA" dirty="0" smtClean="0"/>
              <a:t> في النظم </a:t>
            </a:r>
            <a:r>
              <a:rPr lang="ar-SA" dirty="0" err="1" smtClean="0"/>
              <a:t>الخبيره</a:t>
            </a:r>
            <a:endParaRPr lang="ar-SA" dirty="0" smtClean="0"/>
          </a:p>
          <a:p>
            <a:pPr marL="457200" indent="-457200" rtl="1"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91680" y="116632"/>
            <a:ext cx="5966666" cy="1296144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مراحل تطور النظم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556792"/>
            <a:ext cx="8064896" cy="4729728"/>
          </a:xfrm>
        </p:spPr>
        <p:txBody>
          <a:bodyPr>
            <a:normAutofit fontScale="70000" lnSpcReduction="20000"/>
          </a:bodyPr>
          <a:lstStyle/>
          <a:p>
            <a:pPr marL="457200" indent="-457200" rtl="1">
              <a:lnSpc>
                <a:spcPct val="200000"/>
              </a:lnSpc>
            </a:pPr>
            <a:r>
              <a:rPr lang="ar-SA" dirty="0" smtClean="0">
                <a:solidFill>
                  <a:srgbClr val="FF0000"/>
                </a:solidFill>
              </a:rPr>
              <a:t>ب. </a:t>
            </a:r>
            <a:r>
              <a:rPr lang="ar-SA" dirty="0" err="1" smtClean="0">
                <a:solidFill>
                  <a:srgbClr val="FF0000"/>
                </a:solidFill>
              </a:rPr>
              <a:t>الة</a:t>
            </a:r>
            <a:r>
              <a:rPr lang="ar-SA" dirty="0" smtClean="0">
                <a:solidFill>
                  <a:srgbClr val="FF0000"/>
                </a:solidFill>
              </a:rPr>
              <a:t> الاستدلال :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تستخدم لانتقاء المعرفة المناسبة , لحل المشكلة المدروسة , </a:t>
            </a:r>
            <a:r>
              <a:rPr lang="ar-SA" dirty="0" err="1" smtClean="0"/>
              <a:t>و</a:t>
            </a:r>
            <a:r>
              <a:rPr lang="ar-SA" dirty="0" smtClean="0"/>
              <a:t> استنباط المسببات التي تؤدي </a:t>
            </a:r>
            <a:r>
              <a:rPr lang="ar-SA" dirty="0" err="1" smtClean="0"/>
              <a:t>الى</a:t>
            </a:r>
            <a:r>
              <a:rPr lang="ar-SA" dirty="0" smtClean="0"/>
              <a:t> هذا الحل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 يتم ذلك من خلال اختيار قواعد موجودة بقاعدة المعرفة </a:t>
            </a:r>
            <a:r>
              <a:rPr lang="ar-SA" dirty="0" err="1" smtClean="0"/>
              <a:t>و</a:t>
            </a:r>
            <a:r>
              <a:rPr lang="ar-SA" dirty="0" smtClean="0"/>
              <a:t> تنفيذها </a:t>
            </a:r>
            <a:r>
              <a:rPr lang="ar-SA" dirty="0" err="1" smtClean="0"/>
              <a:t>اذا</a:t>
            </a:r>
            <a:r>
              <a:rPr lang="ar-SA" dirty="0" smtClean="0"/>
              <a:t> كانت الظروف الخاصة بهذه القواعد تسمح بذلك .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err="1" smtClean="0"/>
              <a:t>اساليب</a:t>
            </a:r>
            <a:r>
              <a:rPr lang="ar-SA" dirty="0" smtClean="0"/>
              <a:t> الاستدلال المنطقي :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/>
              <a:t>التسلسل المتقدم 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/>
              <a:t>التسلسل الراجع 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endParaRPr lang="ar-SA" dirty="0" smtClean="0"/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91680" y="116632"/>
            <a:ext cx="5966666" cy="1296144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مراحل تطور النظم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556792"/>
            <a:ext cx="8064896" cy="4729728"/>
          </a:xfrm>
        </p:spPr>
        <p:txBody>
          <a:bodyPr>
            <a:normAutofit fontScale="77500" lnSpcReduction="20000"/>
          </a:bodyPr>
          <a:lstStyle/>
          <a:p>
            <a:pPr marL="457200" indent="-457200" rtl="1">
              <a:lnSpc>
                <a:spcPct val="200000"/>
              </a:lnSpc>
            </a:pPr>
            <a:r>
              <a:rPr lang="ar-SA" dirty="0" smtClean="0">
                <a:solidFill>
                  <a:srgbClr val="FF0000"/>
                </a:solidFill>
              </a:rPr>
              <a:t>ج. أداة الشرح 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err="1" smtClean="0">
                <a:solidFill>
                  <a:schemeClr val="tx1"/>
                </a:solidFill>
              </a:rPr>
              <a:t>مهمه</a:t>
            </a:r>
            <a:r>
              <a:rPr lang="ar-SA" dirty="0" smtClean="0">
                <a:solidFill>
                  <a:schemeClr val="tx1"/>
                </a:solidFill>
              </a:rPr>
              <a:t> جدا حيث تسمح للمستخدم من فهم المنطق </a:t>
            </a:r>
            <a:r>
              <a:rPr lang="ar-SA" dirty="0" err="1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 err="1" smtClean="0">
                <a:solidFill>
                  <a:schemeClr val="tx1"/>
                </a:solidFill>
              </a:rPr>
              <a:t>الاسباب</a:t>
            </a:r>
            <a:r>
              <a:rPr lang="ar-SA" dirty="0" smtClean="0">
                <a:solidFill>
                  <a:schemeClr val="tx1"/>
                </a:solidFill>
              </a:rPr>
              <a:t> الكامنة وراء الاستنتاجات أو  النتائج التي يقدمها النظام من خلال تقديم شرح الحقائق </a:t>
            </a:r>
            <a:r>
              <a:rPr lang="ar-SA" dirty="0" err="1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القواعد التي استخدمت للوصول </a:t>
            </a:r>
            <a:r>
              <a:rPr lang="ar-SA" dirty="0" err="1" smtClean="0">
                <a:solidFill>
                  <a:schemeClr val="tx1"/>
                </a:solidFill>
              </a:rPr>
              <a:t>الى</a:t>
            </a:r>
            <a:r>
              <a:rPr lang="ar-SA" dirty="0" smtClean="0">
                <a:solidFill>
                  <a:schemeClr val="tx1"/>
                </a:solidFill>
              </a:rPr>
              <a:t> النتائج .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>
                <a:solidFill>
                  <a:schemeClr val="tx1"/>
                </a:solidFill>
              </a:rPr>
              <a:t>لها نوعان :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شرح </a:t>
            </a:r>
            <a:r>
              <a:rPr lang="ar-SA" dirty="0" err="1" smtClean="0">
                <a:solidFill>
                  <a:schemeClr val="tx1"/>
                </a:solidFill>
              </a:rPr>
              <a:t>الاسباب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شرح الخطوات 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endParaRPr lang="ar-SA" dirty="0" smtClean="0"/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 noEditPoints="1"/>
          </p:cNvSpPr>
          <p:nvPr>
            <p:ph type="title"/>
          </p:nvPr>
        </p:nvSpPr>
        <p:spPr>
          <a:xfrm>
            <a:off x="1763688" y="260648"/>
            <a:ext cx="5966666" cy="936104"/>
          </a:xfrm>
        </p:spPr>
        <p:txBody>
          <a:bodyPr/>
          <a:lstStyle/>
          <a:p>
            <a:pPr marL="0" indent="0">
              <a:buNone/>
            </a:pPr>
            <a:r>
              <a:rPr lang="ar-SA" sz="4000" dirty="0" smtClean="0"/>
              <a:t>تعريف الذكاء الاصطناعي </a:t>
            </a:r>
            <a:endParaRPr lang="en-US" sz="4000" dirty="0"/>
          </a:p>
        </p:txBody>
      </p:sp>
      <p:sp>
        <p:nvSpPr>
          <p:cNvPr id="5" name="عنصر نائب للنص 4"/>
          <p:cNvSpPr>
            <a:spLocks noGrp="1" noEditPoints="1"/>
          </p:cNvSpPr>
          <p:nvPr>
            <p:ph type="body" idx="1"/>
          </p:nvPr>
        </p:nvSpPr>
        <p:spPr>
          <a:xfrm>
            <a:off x="323528" y="1556792"/>
            <a:ext cx="8352928" cy="4752528"/>
          </a:xfrm>
        </p:spPr>
        <p:txBody>
          <a:bodyPr>
            <a:normAutofit/>
          </a:bodyPr>
          <a:lstStyle/>
          <a:p>
            <a:pPr marL="342900" indent="-342900" rtl="1">
              <a:buFont typeface="Arial" pitchFamily="34" charset="0"/>
              <a:buChar char="•"/>
            </a:pPr>
            <a:r>
              <a:rPr lang="ar-SA" sz="2400" dirty="0" smtClean="0"/>
              <a:t>هي قدرة الحاسوب على القيام بمهام ووظائف تحاكي ما يقوم به العقل الانساني.</a:t>
            </a:r>
          </a:p>
          <a:p>
            <a:pPr marL="342900" indent="-342900" rtl="1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8556" y="3223766"/>
            <a:ext cx="3776464" cy="2607643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2324010" y="3516185"/>
            <a:ext cx="1341422" cy="1568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91680" y="116632"/>
            <a:ext cx="5966666" cy="1296144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مراحل تطور النظم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556792"/>
            <a:ext cx="8064896" cy="4729728"/>
          </a:xfrm>
        </p:spPr>
        <p:txBody>
          <a:bodyPr>
            <a:normAutofit fontScale="85000" lnSpcReduction="10000"/>
          </a:bodyPr>
          <a:lstStyle/>
          <a:p>
            <a:pPr marL="457200" indent="-457200" rtl="1">
              <a:lnSpc>
                <a:spcPct val="200000"/>
              </a:lnSpc>
            </a:pPr>
            <a:r>
              <a:rPr lang="ar-SA" dirty="0" smtClean="0">
                <a:solidFill>
                  <a:srgbClr val="FF0000"/>
                </a:solidFill>
              </a:rPr>
              <a:t>د. أداة الحصول على المعرفة 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>
                <a:solidFill>
                  <a:schemeClr val="tx1"/>
                </a:solidFill>
              </a:rPr>
              <a:t>برنامج متخصص يسمح </a:t>
            </a:r>
            <a:r>
              <a:rPr lang="ar-SA" dirty="0" err="1" smtClean="0">
                <a:solidFill>
                  <a:schemeClr val="tx1"/>
                </a:solidFill>
              </a:rPr>
              <a:t>بانشاء</a:t>
            </a:r>
            <a:r>
              <a:rPr lang="ar-SA" dirty="0" smtClean="0">
                <a:solidFill>
                  <a:schemeClr val="tx1"/>
                </a:solidFill>
              </a:rPr>
              <a:t> قاعدة المعرفة </a:t>
            </a:r>
            <a:r>
              <a:rPr lang="ar-SA" dirty="0" err="1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تعديلها , </a:t>
            </a:r>
            <a:r>
              <a:rPr lang="ar-SA" dirty="0" err="1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تسهيل الحصول على المعرفة </a:t>
            </a:r>
            <a:r>
              <a:rPr lang="ar-SA" dirty="0" err="1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تخزينها  .. و يتم ذلك من خلال مدخلين :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لغات </a:t>
            </a:r>
            <a:r>
              <a:rPr lang="ar-SA" dirty="0" err="1" smtClean="0">
                <a:solidFill>
                  <a:schemeClr val="tx1"/>
                </a:solidFill>
              </a:rPr>
              <a:t>البرمجه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النظم الخبيرة </a:t>
            </a:r>
            <a:r>
              <a:rPr lang="ar-SA" dirty="0" err="1" smtClean="0">
                <a:solidFill>
                  <a:schemeClr val="tx1"/>
                </a:solidFill>
              </a:rPr>
              <a:t>الجاهزه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rtl="1">
              <a:lnSpc>
                <a:spcPct val="200000"/>
              </a:lnSpc>
            </a:pPr>
            <a:endParaRPr lang="ar-SA" dirty="0" smtClean="0">
              <a:solidFill>
                <a:schemeClr val="tx1"/>
              </a:solidFill>
            </a:endParaRP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endParaRPr lang="ar-SA" dirty="0" smtClean="0"/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91680" y="116632"/>
            <a:ext cx="5966666" cy="1296144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مراحل تطور النظم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556792"/>
            <a:ext cx="8064896" cy="4729728"/>
          </a:xfrm>
        </p:spPr>
        <p:txBody>
          <a:bodyPr>
            <a:normAutofit fontScale="77500" lnSpcReduction="20000"/>
          </a:bodyPr>
          <a:lstStyle/>
          <a:p>
            <a:pPr marL="457200" indent="-457200" rtl="1">
              <a:lnSpc>
                <a:spcPct val="200000"/>
              </a:lnSpc>
            </a:pPr>
            <a:r>
              <a:rPr lang="ar-SA" dirty="0" smtClean="0">
                <a:solidFill>
                  <a:srgbClr val="FF0000"/>
                </a:solidFill>
              </a:rPr>
              <a:t>ه. واجهة المستخدم :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>
                <a:solidFill>
                  <a:schemeClr val="tx1"/>
                </a:solidFill>
              </a:rPr>
              <a:t>تسمح للمستخدم </a:t>
            </a:r>
            <a:r>
              <a:rPr lang="ar-SA" dirty="0" err="1" smtClean="0">
                <a:solidFill>
                  <a:schemeClr val="tx1"/>
                </a:solidFill>
              </a:rPr>
              <a:t>بادخال</a:t>
            </a:r>
            <a:r>
              <a:rPr lang="ar-SA" dirty="0" smtClean="0">
                <a:solidFill>
                  <a:schemeClr val="tx1"/>
                </a:solidFill>
              </a:rPr>
              <a:t> التعليمات </a:t>
            </a:r>
            <a:r>
              <a:rPr lang="ar-SA" dirty="0" err="1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المعلومات </a:t>
            </a:r>
            <a:r>
              <a:rPr lang="ar-SA" dirty="0" err="1" smtClean="0">
                <a:solidFill>
                  <a:schemeClr val="tx1"/>
                </a:solidFill>
              </a:rPr>
              <a:t>الى</a:t>
            </a:r>
            <a:r>
              <a:rPr lang="ar-SA" dirty="0" smtClean="0">
                <a:solidFill>
                  <a:schemeClr val="tx1"/>
                </a:solidFill>
              </a:rPr>
              <a:t> النظام الخبير </a:t>
            </a:r>
            <a:r>
              <a:rPr lang="ar-SA" dirty="0" err="1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الحصول على </a:t>
            </a:r>
            <a:r>
              <a:rPr lang="ar-SA" dirty="0" err="1" smtClean="0">
                <a:solidFill>
                  <a:schemeClr val="tx1"/>
                </a:solidFill>
              </a:rPr>
              <a:t>المعلومه</a:t>
            </a:r>
            <a:r>
              <a:rPr lang="ar-SA" dirty="0" smtClean="0">
                <a:solidFill>
                  <a:schemeClr val="tx1"/>
                </a:solidFill>
              </a:rPr>
              <a:t> منه .</a:t>
            </a:r>
          </a:p>
          <a:p>
            <a:pPr marL="457200" indent="-457200" rtl="1">
              <a:lnSpc>
                <a:spcPct val="200000"/>
              </a:lnSpc>
            </a:pPr>
            <a:r>
              <a:rPr lang="ar-SA" dirty="0" smtClean="0">
                <a:solidFill>
                  <a:schemeClr val="tx1"/>
                </a:solidFill>
              </a:rPr>
              <a:t>وسائل </a:t>
            </a:r>
            <a:r>
              <a:rPr lang="ar-SA" dirty="0" err="1" smtClean="0">
                <a:solidFill>
                  <a:schemeClr val="tx1"/>
                </a:solidFill>
              </a:rPr>
              <a:t>الادخال</a:t>
            </a:r>
            <a:r>
              <a:rPr lang="ar-SA" dirty="0" smtClean="0">
                <a:solidFill>
                  <a:schemeClr val="tx1"/>
                </a:solidFill>
              </a:rPr>
              <a:t> :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قوائم الاختيار 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اللغات الطبيعية </a:t>
            </a:r>
          </a:p>
          <a:p>
            <a:pPr marL="457200" indent="-457200" rtl="1">
              <a:lnSpc>
                <a:spcPct val="200000"/>
              </a:lnSpc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التفاعل المباشر مع المستخدم 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endParaRPr lang="ar-SA" dirty="0" smtClean="0"/>
          </a:p>
          <a:p>
            <a:pPr marL="457200" indent="-457200" rtl="1">
              <a:lnSpc>
                <a:spcPct val="200000"/>
              </a:lnSpc>
            </a:pP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91680" y="116632"/>
            <a:ext cx="5966666" cy="1296144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مراحل تطور النظم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556792"/>
            <a:ext cx="8064896" cy="4032448"/>
          </a:xfrm>
        </p:spPr>
        <p:txBody>
          <a:bodyPr/>
          <a:lstStyle/>
          <a:p>
            <a:pPr marL="457200" indent="-457200" rtl="1">
              <a:lnSpc>
                <a:spcPct val="200000"/>
              </a:lnSpc>
              <a:buFont typeface="+mj-lt"/>
              <a:buAutoNum type="alphaLcPeriod"/>
            </a:pPr>
            <a:r>
              <a:rPr lang="ar-SA" dirty="0" smtClean="0"/>
              <a:t>تحديد مهمة النظام.</a:t>
            </a:r>
          </a:p>
          <a:p>
            <a:pPr marL="457200" indent="-457200" rtl="1">
              <a:lnSpc>
                <a:spcPct val="200000"/>
              </a:lnSpc>
              <a:buFont typeface="+mj-lt"/>
              <a:buAutoNum type="alphaLcPeriod"/>
            </a:pPr>
            <a:r>
              <a:rPr lang="ar-SA" dirty="0" smtClean="0"/>
              <a:t>التصميم المبدئي.</a:t>
            </a:r>
          </a:p>
          <a:p>
            <a:pPr marL="457200" indent="-457200" rtl="1">
              <a:lnSpc>
                <a:spcPct val="200000"/>
              </a:lnSpc>
              <a:buFont typeface="+mj-lt"/>
              <a:buAutoNum type="alphaLcPeriod"/>
            </a:pPr>
            <a:r>
              <a:rPr lang="ar-SA" dirty="0" smtClean="0"/>
              <a:t>الحصول على المعرفة.</a:t>
            </a:r>
          </a:p>
          <a:p>
            <a:pPr marL="457200" indent="-457200" rtl="1">
              <a:lnSpc>
                <a:spcPct val="200000"/>
              </a:lnSpc>
              <a:buFont typeface="+mj-lt"/>
              <a:buAutoNum type="alphaLcPeriod"/>
            </a:pPr>
            <a:r>
              <a:rPr lang="ar-SA" dirty="0" smtClean="0"/>
              <a:t>تمثيل المعرفة.</a:t>
            </a:r>
          </a:p>
          <a:p>
            <a:pPr marL="457200" indent="-457200" rtl="1">
              <a:lnSpc>
                <a:spcPct val="200000"/>
              </a:lnSpc>
              <a:buFont typeface="+mj-lt"/>
              <a:buAutoNum type="alphaLcPeriod"/>
            </a:pPr>
            <a:r>
              <a:rPr lang="ar-SA" dirty="0" smtClean="0"/>
              <a:t>تحديث النظام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/>
          <p:nvPr/>
        </p:nvSpPr>
        <p:spPr>
          <a:xfrm>
            <a:off x="1331640" y="116632"/>
            <a:ext cx="6326706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ar-SA" sz="3600" dirty="0" smtClean="0"/>
              <a:t>مزايا استخدام النظم الخبيرة</a:t>
            </a:r>
            <a:endParaRPr lang="en-US" sz="3600" dirty="0"/>
          </a:p>
        </p:txBody>
      </p:sp>
      <p:sp>
        <p:nvSpPr>
          <p:cNvPr id="5" name="عنصر نائب للنص 2"/>
          <p:cNvSpPr/>
          <p:nvPr/>
        </p:nvSpPr>
        <p:spPr>
          <a:xfrm>
            <a:off x="467544" y="1556792"/>
            <a:ext cx="8064896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توفير الخبرات النادرة.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زيادة الانتاجية.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المرونة.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امكانية العمل في الظروف الخطرة.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العمل في ظل معلومات غير مؤكدة.</a:t>
            </a:r>
          </a:p>
          <a:p>
            <a:pPr marL="457200" indent="-4572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إمكانية نقل المعرفة إلى أماكن متباعدة جغرافياً.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 noEditPoints="1"/>
          </p:cNvSpPr>
          <p:nvPr>
            <p:ph type="title"/>
          </p:nvPr>
        </p:nvSpPr>
        <p:spPr>
          <a:xfrm>
            <a:off x="1331640" y="116632"/>
            <a:ext cx="6326706" cy="1152128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عيوب استخدام النظم الخبيرة</a:t>
            </a:r>
            <a:endParaRPr lang="en-US" sz="3600" dirty="0"/>
          </a:p>
        </p:txBody>
      </p:sp>
      <p:sp>
        <p:nvSpPr>
          <p:cNvPr id="5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556792"/>
            <a:ext cx="8064896" cy="5040560"/>
          </a:xfrm>
        </p:spPr>
        <p:txBody>
          <a:bodyPr>
            <a:normAutofit/>
          </a:bodyPr>
          <a:lstStyle/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المعرفة النادرة قد لا تكون متاحة دائماً.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صعوبة استخلاص الخبرة من الخبراء.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عدم ثقة المستخدمين في النظام 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محدودية المجالات التي تعمل فيها النظم الخبيرة.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اختلاف منهج كل خبير في تقويم الموقف.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مكلفة.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547664" y="116632"/>
            <a:ext cx="5966666" cy="980728"/>
          </a:xfrm>
        </p:spPr>
        <p:txBody>
          <a:bodyPr/>
          <a:lstStyle/>
          <a:p>
            <a:pPr marL="0" indent="0" algn="ctr">
              <a:buNone/>
            </a:pPr>
            <a:r>
              <a:rPr lang="ar-SA" sz="4000" dirty="0" smtClean="0"/>
              <a:t>هندسة المعرفة</a:t>
            </a:r>
            <a:endParaRPr lang="en-US" sz="40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899592" y="1628800"/>
            <a:ext cx="7410654" cy="3816424"/>
          </a:xfrm>
        </p:spPr>
        <p:txBody>
          <a:bodyPr/>
          <a:lstStyle/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الحصول على المعرفة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نموذج التصميم.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البناء.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تنقيح المعرفة.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763688" y="404664"/>
            <a:ext cx="5966666" cy="1008112"/>
          </a:xfrm>
        </p:spPr>
        <p:txBody>
          <a:bodyPr/>
          <a:lstStyle/>
          <a:p>
            <a:pPr marL="0" indent="0">
              <a:buNone/>
            </a:pPr>
            <a:r>
              <a:rPr lang="ar-SA" sz="3600" dirty="0" smtClean="0"/>
              <a:t>ميادين الذكاء الاصطناعي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395536" y="1700808"/>
            <a:ext cx="8208912" cy="3888432"/>
          </a:xfrm>
        </p:spPr>
        <p:txBody>
          <a:bodyPr>
            <a:normAutofit/>
          </a:bodyPr>
          <a:lstStyle/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النظم الخبيرة.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الإنسان الآلي.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نظم الرؤية.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معالجة اللغات الطبيعية.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صناعة الرقائق الذكية.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64882" y="1916832"/>
            <a:ext cx="34925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botics"/>
          <p:cNvPicPr>
            <a:picLocks noGrp="1" noChangeAspect="1" noChangeArrowheads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219200" y="1676400"/>
            <a:ext cx="6461384" cy="41917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Robotics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pic>
        <p:nvPicPr>
          <p:cNvPr id="2054" name="Picture 6" descr="http://www.autoalliance.org/images/dmImage/SourceImage/AdvancedTech-Cobots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0600" y="1828800"/>
            <a:ext cx="7360920" cy="3505200"/>
          </a:xfrm>
          <a:prstGeom prst="rect">
            <a:avLst/>
          </a:prstGeom>
          <a:noFill/>
        </p:spPr>
      </p:pic>
      <p:sp>
        <p:nvSpPr>
          <p:cNvPr id="5" name="Title 1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32004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kumimoji="0" lang="en-US" sz="4600" b="1" i="0" u="none" strike="noStrike" kern="1200" cap="none" spc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Robotics</a:t>
            </a:r>
            <a:endParaRPr kumimoji="0" lang="en-US" sz="4600" b="1" i="0" u="none" strike="noStrike" kern="1200" cap="none" spc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Systems</a:t>
            </a:r>
            <a:endParaRPr lang="en-US" dirty="0"/>
          </a:p>
        </p:txBody>
      </p:sp>
      <p:sp>
        <p:nvSpPr>
          <p:cNvPr id="4" name="AutoShape 2" descr="data:image/jpeg;base64,/9j/4AAQSkZJRgABAQAAAQABAAD/2wCEAAkGBxITEhUUEhQWFRUXGBoYGBcYFRgYGBwcFxwbFxgaGRgcHSgiHxwoHBQcJDEhJykrLi4uGCAzODMsNygtLisBCgoKDg0OGhAQGywkHyQwNCwsLCwsLCwsLCwsNCwsLCwsLCwsLCwsLCwsLCwsLCwsLCwsLCwsLCwsLCwsLCwsLP/AABEIALABHwMBIgACEQEDEQH/xAAcAAABBQEBAQAAAAAAAAAAAAAEAAIDBQYHAQj/xABREAACAQIDBAQICAsHAgUFAAABAgMAEQQSIQUTMUEGIlFhFCMyM3GBkbEHQlJTcnOhshUWNENigqKjs8HSJFR0ksLR8JPxY5TT4eIXJYO0w//EABoBAQEBAQEBAQAAAAAAAAAAAAABAgMEBQb/xAAqEQADAAIBAwMBCQEAAAAAAAAAAQIDERIhMXETQVEEFCIyYYGRobHwUv/aAAwDAQACEQMRAD8A7jSqKecILsbD/mg76gGKc+TEbd7KD7L1l2k9F0GUqE8Il+a/bFLfy/Nftip6i/P9hoLpUJv5fmv2xS38vzX7Yp6i/wAhoLpUJv5fmv2xS8Il+a/bFPUX5/sNBdKg/DbWzoUvpc2K92oOnrosGqqT7EImxUYbKXUN8ksL68NONPeZRxIHpNuwfzHtqj2l0fMjyOspjZwguL6BFdeRHN7346VUbS2FGWZJcVlu6sA5HAhsiLdvlqp047sVoGzjlVr5SDY2NjexHEHvpsuJRb5mVbWvcgWubC9++sTFs2Hc9XHgKUjKkPl08om2b42W+ljVjjY8Pikd1mjQzwpF1rZrNmdLgMDmykkD099AaTwpNeuuhsdRoeNj2HuqVWBAINweBrIR9FY5OvHPdTJnXKFZNC1zxPWu76ggDMRar3YOzjBEIy+exNjYgAcgLkmw9NAWRoSFGZFIlbtuAov3WIouocD5tdMunDsoBGFrk5214Cy6d/k14YHsPGNpzsmv7NEUqAgMLXPXbXgLLp6Or7683DWHjG052TX09X3URXhNAQGBtfGNrw0XT0ae+l4O2njG046Jr6erUeI2lGhyk9b5KgsfYATUf4Xj7Jf+jJ/TV4v4MPJK9yWcZAzNKVHacgC+sj30C+18Mtr42IW43lhF/T/7VkvhY2iGwsQQODv0PWjYDQN8pbGqzC7P3i3D5NSOoq8gD2d9NGk01s3DdJcGL/26PXhZozb0WHvpjdJ8KLf2lmtxyxlr+m0furI/i5m4zy/s0vxLjPGaX9n/AGqaJyRqD0sw2oEmIN+FsNJp6PF++opemcC5STiAoIBJhUA3PE3sfZWTx/QqJIpHE0t0RmA6oHVBPZ3VjMA7EMCSdVsCSeJtzpouz6FEDWPjG14Gyaejq++nCBrg7xtOIsuvp091JsSisqFgGYHKtxc5bZrDna4v6a9hxKsLqwIuRcHS6nKR6iLUKM8Hax8Y2p42TTuHVpwha4OdtBqLLY950p7TKCASLm+lxfTjTTiFDBCRmIJAvqQLA6frD20AzwdrEbxr342S47vJrxbhwC5PVPVIHIjrXA76JFQMDvBpplbX1rp/zsoQhYZpgDwRc3rY2B9gPto2hU88/wBBPe1FiueP3f5mmeUq9pV0IeUq9pUB5Sr2lQEcyBgQdQRY0Hh8UqQB5GChAczE8MtwSfZR5rPY9c0MKHg+IUHvCyM9j3dWub6WvBqVvoER7TxDjNHhTlPAyyCMkcjlysR67GgMXgJpJN4+EQsQgv4UfzbZ103fbWoFe10G18f2Y7D7DkQgjCLcZSL4q+qpuxrur+Tp6hTV2DIGDeCi4AX8sY9UKUy+b4FWII7+VbOlQbXx/ZntmriYI1jTCxhV4f2ntN9fFd/Gi4NrkOsc8TQs2ikkNGx+Srj43cQCdbXtVrQO28GJYJE4HKSp+Sy6ow7wwB9VAmm+qDqgwFt2tjfTjUeysVvYYpPlorf5gD/OpcFfItwAbcBwFDLWnonpUqp9uy4lWi3C5gxKNoCFvZg7H5NkZfS47KAuL1BjJsiM3yVJ9gv/ACrK4PamOO6BhlNnBlJjC9VlQMqggWCu7HTMfF8SDU+0No4wb1VgzKCwDMrNcXc6KLXGVALcy4oiPsXWyMOEjUm2dhmc8yzan/b0AUfWUm2ljnBVId11rBsrE5RLGmgItfIzNfXQU47cxdnPgraC63R+tdlGoHDKrEka5rdXgare3skrS0Vfww/ksH+IT3NVbsF7xfrn3LRfwtSE4TDFhlJnQkdhyMSPbVZ0bk8T+u3uSiF9jQxtRSNQEb1OklU5oW2G/s831Un3TXKMAuvpZPvCun7Wk8RN9U/3TXNsIvWXveMftrQ3J17pNgY5JlztMH3UhQIAFCjqy9Y6ZiJBzHkiqeTZuEEQL4h4lmjz2IVbZmEhug1ViHUW5CMd97zpFtKFJMs0RYbo2YOF0kJV11I5Jxv2AcarNp7Ywkga0Gd41ksDZRdRlKmzDUhQLcbHu0ybPdpbDw0RbPI4LJLKSFubXTNa2tySgtzFxXmC2fAZ0jJlR0IK5lUkMBFKUL5iSckY4nyWIubVPj9o4QojSwy2KSrYkgWsWdD1rNfL3gZeItXg2rhYZDJuJS4DjPmMukagMblzyAXNxIHZQGwFDtbejX4jaetdaA2Xt9JpDGEdSFzXYAA6ISON9N6tWLX3g0Fsra873XT/AJ2UBGnnn+gnveixQieef6Ce96LFc8fZ+WVipUqVdCCpUqVAKlSpUBTdIduDDhVVGkkfNlRbA2UXLEkiygkD0sBWRba+KdIssMhCS5lbJ5bWU5CtrqMzyDMQB1ePb78I4cYhCjFSITwJBPjALaH9L7KyUU05IG9k1IHlvz/WqqE+pyrK5ekjruyNtCbfZkMRhfI4ZlIvlV75lJFrMKtI3BFwbg6gjhWE6NYUDDbQWQ3G86xIY/mYySQpDd+hvUZiVlzeGTOMsd3SObrGRRFEeqbauyuqqOBub3BqHRdjoNKszsTHxwRAyzFt6WlQnMw3ZdY4xe3JWS47yTzqzwW3IJWRUY3dc63RgCNbakWvZSbcbC9ClnTJvJPoNPpk3kn0GgRW9GB/Y8P9VH90Ubs+27W1yLc+NBdGfyTD/VJ90Ufgwci5rA21ta32ULf4mTV4RXtK9CHmWhNseYl+rf7pqPaO3MNAwWaVUYi4B424XsOV6q9p9KcG0MirOpJRgBZtSVNuValdUYt/dZf4fyV9A91SZaoYOleCCqDOugHJuz0VKOlmC+fT7f8AajTLLWkZX4aTbDYf68fceslsPbEaR5SGPWLXFuYUc/o12La+yIMUgTERrIoOYA8j2gjUcaoZfg42afzFvoySD3NWTRlottRngr/ZUk221UXyOfRar5vgywHxd+v0cRJ/MmoZPgxwx8nE4xfRMD95DTZOKM3jekSNG6buTrKy8uYI/nWdw6WeMH52IfvEFbqX4KIzwx2K/WMbe5RTcD8Fe7lR/DJGCujlTGNcjBwL5tNRxtQukjorRg8QD6R6/wDnorzcL2Dt4D0VJSoBm6XsHs7eNLcr2D2U+lQDVjA4AD0VA1t6ON8jacrXWiaga+8HDLlOvO91t6uNARp55/oJ73osUInnn+gnveixXPH2fllYqVKocTNkF7MdQLKpJ10vYcu+uhCalQH4SHX8XN1OPim62uXqfK7dOVQYrbscYjMgkQSMFUshADM2VQ1+BJ+ygLalVf8AhQdfxc3U/wDCbXW3U+V2+ivfwkLoN3L1+e6awv8ALPxeHOgMn04TNiox/wCA38RKoUwWoPeKs+n+z58TaaCNzugEZGicMQWPXT5QHEga9nZWSh2JIyE51zj834PiC5PYBl09fCtI4XLb6I3+xMRFu9oZiTGJgGy3ufExAhbdp09dRzYjAx5ogJ1y7oFEN7FGXdkWJAKsgj7sgHAA1bdD9jbnChZVG8l68ykAjM6gFLc1UAL35auE2dCOEUY4cEUcOHLurJ3XYyq4rZrCJVjbKgJQhSFIMRDZmuA1kGt9bgHvq22BsrDWjnhD6qcuYn4xNyV4ZusRfsNWv4Ph18UmoseouotlsdOzT0VNFGqgBQFA4ACwHoFAPFMm8k+g0+myC4IoEVnRj8kw/wBVH90Ubs+27XLe1tL8arui8o8HWM6PD4p15gpoL9xABHcRVlg75FvYm2tuHqtQt/iZPUWJfKrMOIUn2C9SVDjfNv8ARb3GhDiWD6VXG8eMtJIA7uZNSSOHk6KOAXgB7aI/GgfNfvP/AI1ksLbdpf5tfcKtcEgMUunyPtNjX6BREz2Pz9XbruXB6UD5o/8AU/8AhRrbR3uHZguW5IIJvwI7h21mJcMozacN/wAz8S2WrjZ35J+s3vWueRS4ekdIdK1tnbEp1NWva+GfcPaqtv7djwqBnDuzEhERSzsQLnTkAOJNgKtKxPwi7NlxD4aOCXcvaU57sug3dxdddb/ZQFbJ8I2KuQuBuRyzyXtrqfFW5evlemn4SMVx8B6ovc55LC3H81/2rOp0TxyzlDj7ki4G9nF+Putz7ajHRHH7iQ+GaeM030+liwIt32rXQJM05+EjFc8BpyOeTXQnQbq/L+fDWkfhHxXDwDrfJ3j8O0ndW/5pesp+LeOfdgYuRTmIu74hdQr34j9E+o99TwdENoCUg429kU+emHEsBqNdMp9tXSI3o0qfCNiibDAX7evJYd3muPdUv/1Axf8Acf3kn/pVjYuj8+9ELbTZJXLssYMxuFZgSDmF/Jqz/EvF2t+EZL9t5f8A1KNIm2aDZfwkPJiYcO+HVTI+S6yliuhNyCgHLtrctberxzZG9Frrf18K+f8AoupXa2GQnMVxFi3aQGBPrtX0GSd4OFsp053uPsrLWgnsjTzz/QT3vRYoRPPP9BPe9FiuWPs/LNsVKlSroQVYvp70WhxRjfEFnUNFEseYqo3sqq76fGKnKDyraVUdJPNx/wCIw/8AGSgC9kYMwwxxM7SFFC528praXbvoylQW2Npph4ZJpPJRST2nsUd5NgB2mgMp8Im3p4DDFA+7MokOYAE3TIALkGy9c6gE3ArObOXbMuqSiw1JOIbgP0Spv6LUNg0lxErYnEm8j8BclUXkijhYdvMi9azY2PEJsQCp0NUhd9EcfJLC29bOySPGWsATltqQNL68qKXb2H3jxlwrRkBs3VF24AE6Vm8dF4FIMZBcwv8AlCcbrwzj9NBrfmoI10ssfi8AZz1GM2dTfrZSb5Qb3serIPVMvbUKX+A6S4aUEhwozFRnIW9hmuLnhlINSx7fwzMVEq6XubgAWCtz7pAayeBlwEqyNJA6BI2exYtdDFEXBs3lDOunoN+NTYifBF2SaOVnbqm7sbm6qATmFnPgovy6p11NwNVNtiBY3kMiZU8ohgbG17cePdUZ2/hcoJmjW+nWdQb8banj3VlI9p4IxygxyCJnLjKzBzdDIxvcZdC+l+dudTbEhwcsqRiB1azNfeHKu7aOQBetcgmUMPS3bQGgkwmGxDllYGRLAvFIVcA6qGKnUdgNxxqLB7GuilcRiVFtBvBp+zRuy9jw4fNuVy5rX1J4aDj6T7aJwV8i3IJtxHCheTK/8Bn+84n/AKi/01FjNikRufCcT5LfnF7D+jV5UOLUlGA4lSB6SDQcmfNuEPi0+gvuFWmClAjlBNiclh22OtTYXoltAIgODmuFAPm+QA+XU34rY/8Auc37v+uvvrNia06R+feLIn0hgMmIU5uOu+5fOeTVvgFvgyDwu4Pry0L+K20P7nN+7/rrT9Fui2JkCxzxvBGrFnLFcz3IKolibDq9Ym3Gw43HHNlxTjeq2dsWPLWRNzo3a9HcN83+2/8AVXv4uYb5v9t/6qtVr2vjH2+dfJU/i5hvm/23/qqh2/go8PPA0SamOcWzHXSMgXYm2tbSsh08jkzYd0jkkC7xW3aFyM4W11XW3VOtA6b9zO7W2qYg04UbxREACbgZ2ysNNDoeNFnF/wBncd033nqix2GmlDq2GxYVsmow0t+oxb5Por0jEbpl8FxVznsPBpfjFiPi99a2ZH7A2jI27LuzdeTib8DMB9gA9VXS4zxza/m0+9JWbw2BmjyBcNiyAzE3w0vxs5+T2vRITEZyfBsVbKo/JpeRf9H9IUBWTz//AHbDN2Rz/ek/3rYHG99YyPZsz4lMQsOJIQSpYYWU3zM3xrW0uRVxln/u2K/8tL/TQPezHdGZL7ag/wAS3+uvoZrb1dDfI2vK11/9q5b8HnwfyDE+HYoNHlkZoYjo1ySA8g5aE2Xv1rqZJ3g10ytpz4rr/wA7aU1syk0hieef6Ce96LFCJ55/oJ73osVxx9n5ZtipUqVdCCqk2tiEfeIxZNw0EzNlzAgPnAUDU+bI9NXdVe1ykYzmNWMjwxNfS4aQKLnuzk2oAjZm0op1LRNmAOU9Vl1sG4MAeDA+usj8IU+9kgwoOgvPIB2L1YlPpYlh9V3VssHgo4gRGoQE3IAtqAF9ygeqqzb/AEfXEESK5ilUZQ4UMpXjldD5S314gjWxFzcDHxR5QBT6Im2Ri0YgxxSgfGSXKT+o66f5jUPgmKv+TOO8yw2+x65P6jEnp0i8WX2wnEkbwvqCOdedCMpheFgC+HkaLUdbILNETfj1Mgv+h3UDsrZmOzHLuYP0izTNY/oAKt/1jTtp7Q/BxjiiBlmxBkleWXMSxTKD1Y1Jv1lAUAKAD2a9MdLJ+DqZp8VtmuTCxgWCKL3v1Rz4+77KZiMBG4IZRrxI6p/zDXmfaaxUnTXELqUiA7THih/orRdFNsviUkLqgKOFBQsVIKJID1gD+ct6q6VjqVtozOSaekFS7Cw7RrEYxu1tZQSPJFgCQbkemjVw6A3CqD2gC/C3uA9lTUqwbPKqMcX8FIitGxAVSXy5czBS2bkQCSO8Crc1T4/ApiMOI3kFsyEtob5HDlePPLbuoCji/COcdeMuiBMudSpvuwXI4lrK8mo4WHM1O34SkV8joAS+QjIeqVAU5h2Ncg25C9FYPo+I3W0qhUkeRbKN4N4rKVZyxuBn0NuAA76Ci6LOqhRi7LmYgAMvlKFsCJLjmTbTUWA5gSYtdoFJAzBVKuoIKKwuhCEtewGYjNbUEaaUTMuJCQBnAkSUmRs4VcmYhc4DAG620sbkEdW9wHiui0jqyti73KltGy2VCpGQSADU3HqvejNtbAWZ2kSYRs27sQOce8AJIYZj43QdqC9xpQAmLwuO3hAkALOLPnOWwKEIkWf5Ie/M2vfkJVweOeBo2co+eEB82uRcu8OZGDG9mNrg68ak2nsAysT4SdNQTcsjBXUEFWAABcHgD1bX1qBujchuTjGuxe2XMoGcBTYCTuJ9JNrUATHFio4pusWnL+LeSS6SDOSihb2Q7vqmwGuutVuJw+0JAfHLfyG3bqNQsyjQ8Nd21hrqR8WjsP0eKyKzYkssbKwU3NsrEhdXPAEC5149tR/ix1pG8IVd5ntlQC2dpWubsczgTsAe4aUBodmFzGu8ILW1ItY6mxFtNRY6UXVfsfDLBEsWcMEuAbBbLc5VsNBYEDlw5UbvV7Rrw140A+ocYrFGC+VlNuWttPtp2+XtGnHUUt8umo14aigMpFs7HIpRnklBELEiTK1lZzLGjFswNmUBidQvEaVq4hZRxGg4m54czzPfelvl7R7RVftjagjUKlnmk0iS41Pyj2KBqT/OgXUZ0Y8x/wDkm/ivVvQGyYFhhSMMGyAAtfieZPpNz66M3o7R7RQtPbbH0M1t6NNcja+tdP8AnZUu+Xjce0VFmvIOt8U9X1rY/wDO2hBqeef6Ce96LFCJ55/oJ73osVzx9n5ZWKlSpskgUXYgDtJtXQg6qjpJ5uP/ABGH/jJVl4Ql7Zhccri/bWL6f7VxcRiaCFcRCzR6KwDrKkgdb66owFu460Bua8Jqv2RNIIUGJaPfhAZchAUNbrWBPAXowyBh1SDfsN6zT0gCkX17aWWp8te5a+T9lb6nXkQxCzA+r21juneIEePwLHlFieHEnxQAHprYYudY0LObAf8AYADmb8qpMZ0bTGlZcWHBUHdokjIUVrXzFTqxsL8hYD0+/wCi3iejNQrnb7AUzs+HkMgs2RzYcuqbC/M1N8G/mp/rE/8A14Kcfg8wXbiP/My/1Ve7G2VFhk3cQIF7klizE6C7MdSbAD0AV9C8kuOKPNMVz5PRYCva8vSvXA7HtRHDJa2VbcfJHHtqS9K9AM3CXJyrc8TYa+mvPBksBkWw1AyjT0VJelegKI7ewm9kjaysGEbFlFmJvpcXPLnbt4U/8NYHLfeRZVNtANCb8NOJyH02oubZMLXugN2Lnj5TDKTx7Kg/F3C9UboWXyRdrDiRpflc27L0BDNt/BKjSF0KkMTZCS2Rd4wta5OU3tRGGx2He+UL4vMSMo6oVmW+gsLlDpx7qa/RzDE33Q4FeLcCm77fk6VKuxoQHAXzgIfrN1gxLG+vG7HXjrQAj7dwVgcyEP8AGCEjyWk6xy6dVCdakxG2MIhALKSCAoCXIvJutLDQBzYnlTG2Hh1ITdgI1/jNbPZluddcyuVvz4G+lSp0dwwNxHqeeZifKV78eOZASedqAkwO0MNMSsbI5IzEBeV7XNx29vGjhAmnVXThoNPRQuztlQwX3SZSQATckkDhx7PdU2MxscS5pHCLwuTbU8AO091ASHDpr1V146DX01DiWhjXO+RQvxjYAeg8qrvD8RN+Tx7tPnZgR60i0Y/rZfXU2G2FGGDylp5BqGkscp/QQDKvpAv30NcUu4KcW811wsShDxmkTKvpSMgM57zZe80bszY8cV21eQ2zSPYsbcAOSqOSiwFWQr2gb9kQjDJYjItjqRlFjThAtwcq3HA2GnoqSlQyReDJa2RbHW2UWpyxKDcAA2tew4dnop9KgKvaGMEJmlIJCQhiBxNi50oXD9LMMR1myNlzFSCSB3kXH/cdtqPlhV5JEcBlaNQQeBBL3BoHamGw8KL4hGDOim+iizZlZzY8GAsbE3I7b1zx9n5ZWO/GnC9bxl8oYtZHNspAPLtcDvvUeI29gpfFyFXBZVs8ZKkklVIzLY9ZDrytVK22oCrHwO6i+t7DXNKCLroDurngQbaE1c4PZeHjdpd23XyuGt1VtmIChQCo8Y3Ea31roQqem0oikhWNERpt4HkWOPeFUVRlDMp0JcX7gRVHtqFMPhi8bapmYRyCF4y2XnGV52F7WNudW/TuQNiMGVIIKz6jh+arLfCHtmSONo47KBHdjlW7FgeNxwAqOlPVnPJkULbNl0sxKx4eOaOKNZMSyRs+7QsFkUu2rCxNkt1rjhpVbEu5gzRzzREa2DxBTfU+Ly5dfRRXTL8iwP1sP8GSqTpZtV4oUSLqsylmbKCbA2AFx6aVSS2y5LUTyZosV0jm/BUWJGUSybpSQNAZHEbMoNx2kX7uNBrLJui5xOIVwL3MsX3SuX7KDmkvsHCMTxbDknlrKCaG23tdo8Km6GVpM3WKgkKlhpfhfNUdKerLdccfP2LNdrzPs9sa5UvHdIhbq5t5ud6w4Ftb24DXtr3DyyNEWbE4hWsSCZYwP8uUL9lAYCQt0fLNqS9zy1OJBOle7V2k0OFXJYO5sGIBIABJtfnwq7SWxeX7nJ9kXOD6SznZk2IurSxtJGjEaNlbKjMBpexF7WBI5UJhpZGjLNicSrWJBMsajnbq5bdnKqvYU7SbCnZjdjK9zoL+NUcqm2ltFocKClg7MVDEA5QBmNr8+H205JLfsZrKlHMuNn9JpjszET3DywtIisQAGsRkZgLC9nF7WBseF6Fwc0jxlnxOIDWJzGWNR/ly5beqqno/O0mw8Yzm7GWS5sBfVBy9FEbQ2g0OEBS2ZmyBiASuhYkX56AUdJLbDyJRzLjZ/SSb8HYqe4eSDeKjEDrZQChcLYX6wvawNqFwUsrxlnxOIDam5ljVfUoW32VVdHcQ0mxMczm7FpbmwF9FHAURitoGHCZktnYhQxAOXQsSL87LU5JLZXkSjmXGyekkpwGLmJEj4cyKjGwzZUV1LZdL9exta9qEwE8siF3xOIDWvfexovqULb1VT9FsQ0mxdpM5uxea5sBwij7KLxG0GhwmZAM7MEUkA5bgkkX52X7arpJcmPUXDmWmzek03gGMluJJMOzIjkDrdRGUtlsDYvra17VDhZpXjLNicQGsSGMsaj1KFy+q1UXRvEtJsjaLObsZDc2AvZIhrbSjsdtBoMJmQDOzZAxAOUWLMRfnpb10dJLkyeolHM1fQjar4iBzI2cxyNGH0uwFiC2XTNZrG3ZVZ0m2sTiTC0jxxxqjeLJDOz38pgQQoC8BxJ14VH8EmIaTCSs5zMZ3ubAXsqjl3CqHpXtRGxc7RZpbKijIjuCyBgyhlBF76V5vqqtYm47mprkkwjF7Sw66PPibngpmlN7cNA9+yhtgbRZ4FOInlMt2DbmeUpodOMlwbWuKq9gdHHxOeVm3cg0O8jZXBtcZhcMi9bQLwFjck16mLzSoPjbrMzcSyNlMWc82U51zcSoBNebLiyY8Lrl1NGvwO930AgnkG8SQsZWeUWXLayM9swPAnT01F0hjMOKhRWkLNGXaYlTMTmChVLLlRbA3CAG9u+p9gflGE+qm/wBNLpf+Xw/Un+IK9X0dO8SbNTT7Au1tqSYVUljnlY5heOSRJAwuAQRa40vqDxtXRBXGOnW15N5uUssasiEBR1s2Ukk2v8auzCvQqT7HGMivevYdSpUqp0FSpUqAVKlSoARPPP8AQT3vRDm3Ghk88/0E97Vzv4QNvSyyvhUyLFEwEgdnG8Yqr2ORSd2Mw0v1jx044xe/l/2KNy/STBA2OLw4PMGeMf6qb+M+A/vmG/68f9VcdaFj8XDe2YfZakME3ycN/mn/ANq9PDH/ANfwefnm/wCV+5q/hAlw+LlwyYfEpciXM+HkRnFjERqL2vahenezopcOzETKyplYiMlWABIu5sL68bms6+ymbiMPobgh51IPaCBeiJMDO65JJEdB8Vp8SV9ltfXWHEN9+hpqrn7yNZ0n2xh5cLgkinikcSxEokiMwtDIDdVNxrUfSHARzYcBhKHQGxSIsMp4gnReIvxFqysmxWcWK4Yj6c4tbmLLoe+nwYLEspQSqYwbZTPiCjC2vK9S5jt3NxFZZataX+/ksTtSNtmYeETRjdtCm6LxmVyJACWUEkKBrw1OvAVcbUwUc2GyuJMyglWSNntfQg8uQ4kcKzB6OuVy5cNbhbPP/TU8WxMUFyCZMh0y+EYq1uy9r/bR448inWSeNTpey3v/ADLHD7Sw67FOHE0e8ElhGZEEmmJHxL3vbWrHE4RJcNu3El/KQpGz2PDW2moPAkVnV6LyZctsLa1rZp/6alg6OYtFypMirwyjEYq1vZf7a1Ux2TOeqqXNT08hOzMdh49kT4ffIJN61o3dBKbyKfIverWXCpLht24kv5SskbPYi41tpaxPGqAdFpguXLhbagjNOb3436utKHo/ikGVJUVfkjEYm3uv9tRxHbYlVSc1PTyEbKxuHi2Ri4DMgk3r5Ud0WQ3KfEBvVw+GjlwxjcScMylIy5BF+zlrzrOp0dmVcuXC5dRYtOb343JW59NeRbExKDKkqKvyRiMTb3XHtq1Ma1sLk5c1Ol7dQzZOMw8OysbAZkEmaQKjuiym6r8TNfjwFW4w6SYUxyCTUZlKRs5BXnoLc+fbWcTYsoXIFwuXXTNMb343utyT2mo4dkYmMZUkRF+SuIxIX3aeqlRj1pPYlW5c1PTyH7FxeHg2XtGAzIJC8uVHdFkbNFGNEvfU307qt4sPHLhjHIJNespSNnIZeB0HeePbWYTZEijLkw1jfi8xvfjcldfXTYNmYiMZY5ERfkriMSBb2aeio4j5EqmnNT08huyMTh4Nm7QgMyrIZDlSRkSRrpFwS9+Puq8bDpLhjG4k+UpSNnIYaX07iRY1lF2W4Urkw9je93nJN+NyVuaiXDzR2jje2bhFHPimYjnZQpNvsq1Ea6MTNNOHOl59jX9ANo4XD4aeJ8RGjCV7LLIiObop8gtprXnR3CSbiECRx4tAAGIA6o7KxuFw5BKPFHG4F8paQsQxtmub31463vxtV7F0hliRQkbEhQuhTkLX1YVwqpmlMmYyUq4NaIOlu1HWbE4VZUiztG8kjsAcpjRcq63JOQ68vcFgJ8NGPPRFjbM2ddbCwAF9FA0AHC1O2rI+ImeYxxLny9V3fMMqhdcgI1tfQ86EOGPyIP8APN/TWM/0k51qsjS+EjVVl30la8mx2HtvCifClsRCAscoYmVAATlsDrpUvSHaUM2OiMEscoEJuY3VwOvpcqTasR4OfkQf55v6aikwlyDkhDDgyyzqw9BC13x4MeKOM1v9BNZd9ZX7mi6d4GJgJ/GqQVL3jIQlSAGztYDgL2vwrpC9JsDe3heGudAN/Hf2Zq4xOZXsJGWQLwDzzlRbutY+ukrZQbxw2seDy3+1DW4x4/d6MvnDfCd/ro73HICAQQQeBBuPUafXDvg52iXx8OQsqGQgoGbKLwTFltwtmRTa3Gu4Vilp6O8N1KbWj2lSpVDQqVKlQAieeb6Ce9q5B0nP9vxf1o/hx11+PzzfQX3tXH+lH5fi/rR/DjrGLs/L/stGXx23Xjd1CKQo4liP5d1dFw/QXFsqsJYOsAeEnMXrkm2POzej+Rr6hwHmo/oL7hXTsQ5zieh2IiUtJPhkUcWbeAC+guSbVDhtiM7BExmBdjoFWRiT6AD3H2V70429bGtHIpdIsu7UMAoLKCXIIN21sDyHDiajwrCZsJlBjDyoSQRm+Pwaw5D7a9H2avT5nn+0z6nAIg6L4qUsqyQZVNi4EmUkcUHo5keij16HYwcHw/skra4MxgbuPLZRbKpGnEcOWqn2GiQa8qPXV76LsjCjonjfl4f97Tx0XxvysN+9rcXpCqYMWvRzGj42G/e0FgXc51cKGSR4zlJynIbXF9da6FXP8P5zEf4ib7xqgzG1ul0sckyrFGREeLMwJ4nkO6tp+L+N+Vhv3tcr6Q+dxvpPuNfQ9AYo9HMb8rDfvaaejON+Vhv3tbelUBhj0XxvysN+9qiwkpeNWYAEg3A4XBI0vy0rq1cn2f5pf1vvGqCjwW3ZpZRGscYvKIwSzfGYKDYD9Ktqeh+N+cw/slrnfRr8pT/Ex/xVr6DoDnx6G435zD+ySq3Y8UmFxEsMuUS3zF1HnEbVLE6hR5Nu1TpXU6yXT/ZhMa4mMdeC5a3Foj5Y77WDj6J7agML0+kEMkcgF3sGaxsio2hUi12JCk301AtVns/o5PPrFJDawYE57ENqCLd1P2hsnw6NWjIzhctjwZTqNe0XPtoz4MZTC74ORgzRrdCNRlDdZA3MoWHdZh2Vyap3t+x5eNer1GHoHjPncP7JKaegOM+dg9kldKFKup6jmh+D/GfPQeySmn4PcZ89B7JP966bSoDleL6A4tEZzLAQqlrWk1yi9uPdWPLZkv2rf2i9d52x5ib6t/umuCReaH0B92qgTfBR+WwfXH+BiK7+K4B8FP5bB9cf4GIr6AqAVKlSoBUqVKgBMRG2YOmpAsVva44+29ck6RxXxuJJZFJkBKltR4uMWNtOXbzrstqzOO6GwySyStxkbMf8qr/prHBp7T0XfycK2rgAZJTv4Bcc3Nxpz6tfRWCxZEaDdyeSvAC3Ad9ZXEfBjhXZmPxq3MMeVQvYAPZpRzXz/A6fBxjp8EOMnZiwYhLJaxHUFix4d9hfvo7o+evgPrV//pWi6TdAGxWJedcQEz5eqYy1sotxzDsqz6L9EVwpDyPvZFBVDlyqinjlW56xvq1+Fh6fes0zh47bZ4fQt5ufTQC2ysMsrHwsdacyNHe13JIy3VgbAaAcAQ3yjQmzNnwyxqXxRJMS5tWN9RMzDrA5bMAcyg+2tNL0ZgMgksQQxYgMbEsS1jr5OZma3C7V6OjGGHBCNMt87XK2UZSb6jxa6foivGe0p9nYWFWSQ4osI5GXM1xvGZFlvmD9YhdAbWy3FtL1dy9IMMtvGqRe11IaxzBNQNfKNuHbTo9gQKgjCkKrrIAGbykACm9+FlGnDSoYui2FUWWPLw4M1+qFA1v/AOGvsoAnDbYheUxK4LhQw10YEsOr22yG/qrHwecxH+Im+8a1+F2HDGysqm62y3ZjYAOABc6ACRgB31EuwYwzn5bs59LG5oDh3SHzuN9J9xr6HrH4voBh5GkY/nONbAVWD2lSpVAKuT7N80voP3jXVzVBD0WiVQvZf7Tf+dEDjnRr8qT/ABMf8Va+g6yGC6BYeNw44iQSesMG/lWvFAKmuLi1OpUBzeTYGMw8jxQYffQMfFnfJGFU65HuQwANx1QbqBzrSdHNgPHIZ58m9KZFSIWiiS9yqXFySQLsbXsLAVpKVAKlSpUAqVKlQAe2PMTfVv8AdNcGj80Pofyr6BxEQdGU8GBB9YtWTHQHD5QvYLfyqoHL/gp/LYPrj/AxFfQFZHYHQPD4WVZE4qxYekq6e6Q1rqgFSpUqAVKlS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  <p:pic>
        <p:nvPicPr>
          <p:cNvPr id="3076" name="Picture 4" descr="http://www.vision-systems.com/content/dam/VSD/print-articles/2012/05/fea1f1-1205vs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1752600"/>
            <a:ext cx="7315200" cy="4480562"/>
          </a:xfrm>
          <a:prstGeom prst="rect">
            <a:avLst/>
          </a:prstGeom>
          <a:noFill/>
        </p:spPr>
      </p:pic>
      <p:sp>
        <p:nvSpPr>
          <p:cNvPr id="5" name="Title 1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32004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kumimoji="0" lang="en-US" sz="4600" b="1" i="0" u="none" strike="noStrike" kern="1200" cap="none" spc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Vision Systems</a:t>
            </a:r>
            <a:endParaRPr kumimoji="0" lang="en-US" sz="4600" b="1" i="0" u="none" strike="noStrike" kern="1200" cap="none" spc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251520" y="147"/>
            <a:ext cx="8568952" cy="1199210"/>
          </a:xfrm>
        </p:spPr>
        <p:txBody>
          <a:bodyPr/>
          <a:lstStyle/>
          <a:p>
            <a:pPr marL="0" indent="0" algn="ctr">
              <a:buNone/>
            </a:pPr>
            <a:r>
              <a:rPr lang="ar-SA" sz="2800" dirty="0" smtClean="0"/>
              <a:t>خصائص الذكاء البشري وعلاقتها بالذكاء الاصطناعي</a:t>
            </a:r>
            <a:endParaRPr lang="en-US" sz="28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611560" y="1412776"/>
            <a:ext cx="7776864" cy="5328592"/>
          </a:xfrm>
        </p:spPr>
        <p:txBody>
          <a:bodyPr>
            <a:normAutofit lnSpcReduction="10000"/>
          </a:bodyPr>
          <a:lstStyle/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التعلم من الخبرات السابقة.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استخدام الخبرات القديمة في مواقف جديدة.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مواجهة المواقف الصعبة.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حل المشاكل مع غياب المعلومات.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تحديد الأشياء والأمور المهمة.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القدرة على التفكير.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القدرة على التصور والابداع.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رد الفعل و الصحيح في المواقف الجديدة.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فهم الأمور المرئية وادراكها.</a:t>
            </a:r>
          </a:p>
          <a:p>
            <a:pPr marL="342900" indent="-342900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استخدام التجربة والخطأ لاستكشاف الأخطاء.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835696" y="116632"/>
            <a:ext cx="5966666" cy="983186"/>
          </a:xfrm>
        </p:spPr>
        <p:txBody>
          <a:bodyPr/>
          <a:lstStyle/>
          <a:p>
            <a:pPr marL="0" indent="0" algn="ctr">
              <a:buNone/>
            </a:pPr>
            <a:r>
              <a:rPr lang="ar-SA" sz="4400" dirty="0" smtClean="0"/>
              <a:t>خصائص النظم </a:t>
            </a:r>
            <a:r>
              <a:rPr lang="ar-SA" sz="4400" dirty="0" err="1" smtClean="0"/>
              <a:t>الخبيره</a:t>
            </a:r>
            <a:endParaRPr lang="en-US" sz="44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107504" y="1484784"/>
            <a:ext cx="8424936" cy="5256584"/>
          </a:xfrm>
        </p:spPr>
        <p:txBody>
          <a:bodyPr>
            <a:noAutofit/>
          </a:bodyPr>
          <a:lstStyle/>
          <a:p>
            <a:pPr marL="342900" indent="-342900" rtl="1">
              <a:buFont typeface="Arial" pitchFamily="34" charset="0"/>
              <a:buChar char="•"/>
            </a:pPr>
            <a:r>
              <a:rPr lang="ar-SA" sz="2200" dirty="0" smtClean="0"/>
              <a:t>الحصول على المعرفة والخبرات النادرة وحفظها وتسهيل استخدامها في مجال معين.</a:t>
            </a:r>
          </a:p>
          <a:p>
            <a:pPr marL="342900" indent="-342900" rtl="1">
              <a:buFont typeface="Arial" pitchFamily="34" charset="0"/>
              <a:buChar char="•"/>
            </a:pPr>
            <a:r>
              <a:rPr lang="ar-SA" sz="2200" dirty="0" smtClean="0"/>
              <a:t>تقديم الحلول في زمن قياسي المبنية على المعرفة والخبرة للمشاكل والنظر لها من عدة زوايا.</a:t>
            </a:r>
          </a:p>
          <a:p>
            <a:pPr marL="342900" indent="-342900" rtl="1">
              <a:buFont typeface="Arial" pitchFamily="34" charset="0"/>
              <a:buChar char="•"/>
            </a:pPr>
            <a:r>
              <a:rPr lang="ar-SA" sz="2200" dirty="0" smtClean="0"/>
              <a:t>تحقيق المشاركة الانسانية .</a:t>
            </a:r>
          </a:p>
          <a:p>
            <a:pPr marL="342900" indent="-342900" rtl="1">
              <a:buFont typeface="Arial" pitchFamily="34" charset="0"/>
              <a:buChar char="•"/>
            </a:pPr>
            <a:r>
              <a:rPr lang="ar-SA" sz="2200" dirty="0" smtClean="0"/>
              <a:t>القدرة على شرح اسباب الحلول المقترحة للمشاكل.</a:t>
            </a:r>
          </a:p>
          <a:p>
            <a:pPr marL="342900" indent="-342900" rtl="1">
              <a:buFont typeface="Arial" pitchFamily="34" charset="0"/>
              <a:buChar char="•"/>
            </a:pPr>
            <a:r>
              <a:rPr lang="ar-SA" sz="2200" dirty="0" smtClean="0"/>
              <a:t>تستطيع أن تستخلص الاستنتاجات من قواعد معينة التصرف ومن علاقات معقدة.</a:t>
            </a:r>
          </a:p>
          <a:p>
            <a:pPr marL="342900" indent="-342900" rtl="1">
              <a:buFont typeface="Arial" pitchFamily="34" charset="0"/>
              <a:buChar char="•"/>
            </a:pPr>
            <a:r>
              <a:rPr lang="ar-SA" sz="2200" dirty="0" smtClean="0"/>
              <a:t>القدرة على التعامل مع المعلومات الرمزية (استخلاص النتائج من الرسومات الهندسية).</a:t>
            </a:r>
          </a:p>
          <a:p>
            <a:pPr marL="342900" indent="-342900" rtl="1">
              <a:buFont typeface="Arial" pitchFamily="34" charset="0"/>
              <a:buChar char="•"/>
            </a:pPr>
            <a:r>
              <a:rPr lang="ar-SA" sz="2200" dirty="0" smtClean="0"/>
              <a:t>اقتراح افكار ومداخل جديدة لحل المشاكل ( المجال الطبي).</a:t>
            </a:r>
          </a:p>
          <a:p>
            <a:pPr marL="342900" indent="-342900" rtl="1">
              <a:buFont typeface="Arial" pitchFamily="34" charset="0"/>
              <a:buChar char="•"/>
            </a:pPr>
            <a:r>
              <a:rPr lang="ar-SA" sz="2200" dirty="0" smtClean="0"/>
              <a:t>توفر المنطق في النظام من خلال تنمية بدائل الحلول واقتراح الحل الأمثل.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1619672" y="116632"/>
            <a:ext cx="5966666" cy="1514626"/>
          </a:xfrm>
        </p:spPr>
        <p:txBody>
          <a:bodyPr/>
          <a:lstStyle/>
          <a:p>
            <a:pPr marL="0" indent="0" algn="ctr">
              <a:buNone/>
            </a:pPr>
            <a:r>
              <a:rPr lang="ar-SA" sz="3600" dirty="0" smtClean="0"/>
              <a:t>التطبيقات الإدارية للنظم الخبيرة</a:t>
            </a:r>
            <a:endParaRPr lang="en-US" sz="3600" dirty="0"/>
          </a:p>
        </p:txBody>
      </p:sp>
      <p:sp>
        <p:nvSpPr>
          <p:cNvPr id="3" name="عنصر نائب للنص 2"/>
          <p:cNvSpPr>
            <a:spLocks noGrp="1" noEditPoints="1"/>
          </p:cNvSpPr>
          <p:nvPr>
            <p:ph type="body" idx="1"/>
          </p:nvPr>
        </p:nvSpPr>
        <p:spPr>
          <a:xfrm>
            <a:off x="467544" y="1744541"/>
            <a:ext cx="7992888" cy="5085184"/>
          </a:xfrm>
        </p:spPr>
        <p:txBody>
          <a:bodyPr/>
          <a:lstStyle/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وضع الأهداف الاستراتيجية.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التخطيط.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التصميم ( تصميم الرقائق المستخدمة في صناعة الحاسوب).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صنع القرارات.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الفحص والمتابعة ( فحص جودة المنتجات والخدمات وتقديم المقترحات بناء على نتائج الفحص).</a:t>
            </a:r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endParaRPr lang="ar-SA" dirty="0" smtClean="0"/>
          </a:p>
          <a:p>
            <a:pPr marL="342900" indent="-342900" rtl="1"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</TotalTime>
  <Words>740</Words>
  <Application>Microsoft Office PowerPoint</Application>
  <PresentationFormat>عرض على الشاشة (3:4)‏</PresentationFormat>
  <Paragraphs>129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دفق الهواء</vt:lpstr>
      <vt:lpstr>الذكاء الاصطناعي النظم الخبيرة</vt:lpstr>
      <vt:lpstr>تعريف الذكاء الاصطناعي </vt:lpstr>
      <vt:lpstr>ميادين الذكاء الاصطناعي</vt:lpstr>
      <vt:lpstr>Robotics</vt:lpstr>
      <vt:lpstr>Robotics</vt:lpstr>
      <vt:lpstr>Vision Systems</vt:lpstr>
      <vt:lpstr>خصائص الذكاء البشري وعلاقتها بالذكاء الاصطناعي</vt:lpstr>
      <vt:lpstr>خصائص النظم الخبيره</vt:lpstr>
      <vt:lpstr>التطبيقات الإدارية للنظم الخبيرة</vt:lpstr>
      <vt:lpstr>التطبيقات الأخرى للنظم الخبيرة</vt:lpstr>
      <vt:lpstr>MYCIN ES</vt:lpstr>
      <vt:lpstr>أنواع النظم الخبيرة</vt:lpstr>
      <vt:lpstr>مكونات النظم الخبيرة</vt:lpstr>
      <vt:lpstr>الشريحة 14</vt:lpstr>
      <vt:lpstr>مراحل تطور النظم الخبيرة</vt:lpstr>
      <vt:lpstr>مراحل تطور النظم الخبيرة</vt:lpstr>
      <vt:lpstr>مراحل تطور النظم الخبيرة</vt:lpstr>
      <vt:lpstr>مراحل تطور النظم الخبيرة</vt:lpstr>
      <vt:lpstr>مراحل تطور النظم الخبيرة</vt:lpstr>
      <vt:lpstr>مراحل تطور النظم الخبيرة</vt:lpstr>
      <vt:lpstr>مراحل تطور النظم الخبيرة</vt:lpstr>
      <vt:lpstr>مراحل تطور النظم الخبيرة</vt:lpstr>
      <vt:lpstr>الشريحة 23</vt:lpstr>
      <vt:lpstr>عيوب استخدام النظم الخبيرة</vt:lpstr>
      <vt:lpstr>هندسة المعرفة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s</cp:lastModifiedBy>
  <cp:revision>25</cp:revision>
  <dcterms:created xsi:type="dcterms:W3CDTF">2015-03-07T18:08:53Z</dcterms:created>
  <dcterms:modified xsi:type="dcterms:W3CDTF">2015-10-20T06:42:35Z</dcterms:modified>
</cp:coreProperties>
</file>