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2" r:id="rId2"/>
    <p:sldId id="293" r:id="rId3"/>
    <p:sldId id="263" r:id="rId4"/>
    <p:sldId id="279" r:id="rId5"/>
    <p:sldId id="284" r:id="rId6"/>
    <p:sldId id="282" r:id="rId7"/>
    <p:sldId id="288" r:id="rId8"/>
    <p:sldId id="259" r:id="rId9"/>
    <p:sldId id="289"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3366FF"/>
    <a:srgbClr val="FFFF99"/>
    <a:srgbClr val="CCFF99"/>
    <a:srgbClr val="99FF66"/>
    <a:srgbClr val="66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27" autoAdjust="0"/>
  </p:normalViewPr>
  <p:slideViewPr>
    <p:cSldViewPr>
      <p:cViewPr varScale="1">
        <p:scale>
          <a:sx n="69" d="100"/>
          <a:sy n="69" d="100"/>
        </p:scale>
        <p:origin x="-139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8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74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3A86233-4F10-4510-BE5B-3786B486F2C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7CFC90-5D98-4579-BFCC-43011B42467F}" type="slidenum">
              <a:rPr lang="en-US"/>
              <a:pPr/>
              <a:t>5</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xfrm>
            <a:off x="914400" y="4343400"/>
            <a:ext cx="5029200" cy="4114800"/>
          </a:xfrm>
        </p:spPr>
        <p:txBody>
          <a:bodyPr/>
          <a:lstStyle/>
          <a:p>
            <a:r>
              <a:rPr lang="en-US" dirty="0"/>
              <a:t>This is the exact version of the microscope used in class. Students will be identifying the parts on the microscopes at their desks as we go along and what their functions are.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125466-5416-4486-A516-5616E94D40A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DDDA6F2-14D7-4B62-AF30-C5F0C91D275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18B21E2-05A4-41A0-A7CB-70FD43FB26FC}"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92812991-35F3-4CDB-8379-ACA09968A8E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3EB4C27-CF12-4E34-A593-F2C5850B4FC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0A46EBD-5F89-496B-8C44-8FBE7D899FE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AFFEEC4-78A5-4359-8642-CB64CE6657F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2E91C26-2B3C-469A-908E-76BB5811904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193FA7-1CCB-48CE-88F2-73D25A2275B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87EF445-6413-472B-BE5C-203408BFAE4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57C1152-7652-446A-90CB-55A46773BC7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7C6E20-BCDF-49DF-9531-0AA26E64687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1E3DBA5-0099-487F-8109-CAD17EF190E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sp>
        <p:nvSpPr>
          <p:cNvPr id="3" name="عنصر نائب للمحتوى 2"/>
          <p:cNvSpPr>
            <a:spLocks noGrp="1"/>
          </p:cNvSpPr>
          <p:nvPr>
            <p:ph idx="1"/>
          </p:nvPr>
        </p:nvSpPr>
        <p:spPr/>
        <p:txBody>
          <a:bodyPr/>
          <a:lstStyle/>
          <a:p>
            <a:pPr algn="ctr" rtl="1">
              <a:buNone/>
            </a:pPr>
            <a:endParaRPr lang="ar-SA" sz="5400" dirty="0" smtClean="0">
              <a:latin typeface="Andalus" pitchFamily="18" charset="-78"/>
              <a:cs typeface="Andalus" pitchFamily="18" charset="-78"/>
            </a:endParaRPr>
          </a:p>
          <a:p>
            <a:pPr algn="ctr" rtl="1">
              <a:buNone/>
            </a:pPr>
            <a:r>
              <a:rPr lang="ar-SA" sz="5400" dirty="0" smtClean="0">
                <a:latin typeface="Andalus" pitchFamily="18" charset="-78"/>
                <a:cs typeface="Andalus" pitchFamily="18" charset="-78"/>
              </a:rPr>
              <a:t>بسم الله الرحمن الرحيم</a:t>
            </a:r>
            <a:endParaRPr lang="en-US" sz="5400"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8600" y="2057400"/>
            <a:ext cx="8229600" cy="1143000"/>
          </a:xfrm>
        </p:spPr>
        <p:txBody>
          <a:bodyPr/>
          <a:lstStyle/>
          <a:p>
            <a:r>
              <a:rPr lang="ar-SA" sz="4800" b="1" dirty="0" smtClean="0">
                <a:solidFill>
                  <a:srgbClr val="FF0000"/>
                </a:solidFill>
                <a:latin typeface="Arabic Typesetting" pitchFamily="66" charset="-78"/>
                <a:ea typeface="Arial Unicode MS" pitchFamily="34" charset="-128"/>
                <a:cs typeface="Arabic Typesetting" pitchFamily="66" charset="-78"/>
              </a:rPr>
              <a:t/>
            </a:r>
            <a:br>
              <a:rPr lang="ar-SA" sz="4800" b="1" dirty="0" smtClean="0">
                <a:solidFill>
                  <a:srgbClr val="FF0000"/>
                </a:solidFill>
                <a:latin typeface="Arabic Typesetting" pitchFamily="66" charset="-78"/>
                <a:ea typeface="Arial Unicode MS" pitchFamily="34" charset="-128"/>
                <a:cs typeface="Arabic Typesetting" pitchFamily="66" charset="-78"/>
              </a:rPr>
            </a:br>
            <a:r>
              <a:rPr lang="ar-SA" sz="4800" b="1" dirty="0" smtClean="0">
                <a:solidFill>
                  <a:srgbClr val="FF0000"/>
                </a:solidFill>
                <a:latin typeface="Arabic Typesetting" pitchFamily="66" charset="-78"/>
                <a:ea typeface="Arial Unicode MS" pitchFamily="34" charset="-128"/>
                <a:cs typeface="Arabic Typesetting" pitchFamily="66" charset="-78"/>
              </a:rPr>
              <a:t/>
            </a:r>
            <a:br>
              <a:rPr lang="ar-SA" sz="4800" b="1" dirty="0" smtClean="0">
                <a:solidFill>
                  <a:srgbClr val="FF0000"/>
                </a:solidFill>
                <a:latin typeface="Arabic Typesetting" pitchFamily="66" charset="-78"/>
                <a:ea typeface="Arial Unicode MS" pitchFamily="34" charset="-128"/>
                <a:cs typeface="Arabic Typesetting" pitchFamily="66" charset="-78"/>
              </a:rPr>
            </a:br>
            <a:r>
              <a:rPr lang="ar-SA" sz="4800" b="1" dirty="0" smtClean="0">
                <a:solidFill>
                  <a:srgbClr val="FF0000"/>
                </a:solidFill>
                <a:latin typeface="Arabic Typesetting" pitchFamily="66" charset="-78"/>
                <a:ea typeface="Arial Unicode MS" pitchFamily="34" charset="-128"/>
                <a:cs typeface="Arabic Typesetting" pitchFamily="66" charset="-78"/>
              </a:rPr>
              <a:t/>
            </a:r>
            <a:br>
              <a:rPr lang="ar-SA" sz="4800" b="1" dirty="0" smtClean="0">
                <a:solidFill>
                  <a:srgbClr val="FF0000"/>
                </a:solidFill>
                <a:latin typeface="Arabic Typesetting" pitchFamily="66" charset="-78"/>
                <a:ea typeface="Arial Unicode MS" pitchFamily="34" charset="-128"/>
                <a:cs typeface="Arabic Typesetting" pitchFamily="66" charset="-78"/>
              </a:rPr>
            </a:br>
            <a:r>
              <a:rPr lang="ar-SA" sz="4800" b="1" dirty="0" smtClean="0">
                <a:solidFill>
                  <a:srgbClr val="FF0000"/>
                </a:solidFill>
                <a:latin typeface="Arabic Typesetting" pitchFamily="66" charset="-78"/>
                <a:ea typeface="Arial Unicode MS" pitchFamily="34" charset="-128"/>
                <a:cs typeface="Arabic Typesetting" pitchFamily="66" charset="-78"/>
              </a:rPr>
              <a:t> مبادئ علم </a:t>
            </a:r>
            <a:r>
              <a:rPr lang="ar-SA" sz="4800" b="1" dirty="0" err="1" smtClean="0">
                <a:solidFill>
                  <a:srgbClr val="FF0000"/>
                </a:solidFill>
                <a:latin typeface="Arabic Typesetting" pitchFamily="66" charset="-78"/>
                <a:ea typeface="Arial Unicode MS" pitchFamily="34" charset="-128"/>
                <a:cs typeface="Arabic Typesetting" pitchFamily="66" charset="-78"/>
              </a:rPr>
              <a:t>الحيوان </a:t>
            </a:r>
            <a:r>
              <a:rPr lang="ar-SA" sz="4800" b="1" dirty="0" smtClean="0">
                <a:solidFill>
                  <a:srgbClr val="FF0000"/>
                </a:solidFill>
                <a:latin typeface="Arabic Typesetting" pitchFamily="66" charset="-78"/>
                <a:ea typeface="Arial Unicode MS" pitchFamily="34" charset="-128"/>
                <a:cs typeface="Arabic Typesetting" pitchFamily="66" charset="-78"/>
              </a:rPr>
              <a:t>- 103 حين</a:t>
            </a:r>
            <a:br>
              <a:rPr lang="ar-SA" sz="4800" b="1" dirty="0" smtClean="0">
                <a:solidFill>
                  <a:srgbClr val="FF0000"/>
                </a:solidFill>
                <a:latin typeface="Arabic Typesetting" pitchFamily="66" charset="-78"/>
                <a:ea typeface="Arial Unicode MS" pitchFamily="34" charset="-128"/>
                <a:cs typeface="Arabic Typesetting" pitchFamily="66" charset="-78"/>
              </a:rPr>
            </a:br>
            <a:r>
              <a:rPr lang="ar-SA" sz="4800" b="1" dirty="0" smtClean="0">
                <a:solidFill>
                  <a:srgbClr val="FF0000"/>
                </a:solidFill>
                <a:latin typeface="Arabic Typesetting" pitchFamily="66" charset="-78"/>
                <a:ea typeface="Arial Unicode MS" pitchFamily="34" charset="-128"/>
                <a:cs typeface="Arabic Typesetting" pitchFamily="66" charset="-78"/>
              </a:rPr>
              <a:t> </a:t>
            </a:r>
            <a:r>
              <a:rPr lang="en-US" sz="4800" b="1" dirty="0" smtClean="0">
                <a:solidFill>
                  <a:srgbClr val="FF0000"/>
                </a:solidFill>
                <a:latin typeface="Arabic Typesetting" pitchFamily="66" charset="-78"/>
                <a:ea typeface="Arial Unicode MS" pitchFamily="34" charset="-128"/>
                <a:cs typeface="Arabic Typesetting" pitchFamily="66" charset="-78"/>
              </a:rPr>
              <a:t/>
            </a:r>
            <a:br>
              <a:rPr lang="en-US" sz="4800" b="1" dirty="0" smtClean="0">
                <a:solidFill>
                  <a:srgbClr val="FF0000"/>
                </a:solidFill>
                <a:latin typeface="Arabic Typesetting" pitchFamily="66" charset="-78"/>
                <a:ea typeface="Arial Unicode MS" pitchFamily="34" charset="-128"/>
                <a:cs typeface="Arabic Typesetting" pitchFamily="66" charset="-78"/>
              </a:rPr>
            </a:br>
            <a:r>
              <a:rPr lang="en-US" sz="4800" b="1" dirty="0" smtClean="0">
                <a:solidFill>
                  <a:srgbClr val="FF0000"/>
                </a:solidFill>
                <a:latin typeface="Arabic Typesetting" pitchFamily="66" charset="-78"/>
                <a:ea typeface="Arial Unicode MS" pitchFamily="34" charset="-128"/>
                <a:cs typeface="Arabic Typesetting" pitchFamily="66" charset="-78"/>
              </a:rPr>
              <a:t>Principles of general Zoology - Z00 103</a:t>
            </a:r>
            <a:br>
              <a:rPr lang="en-US" sz="4800" b="1" dirty="0" smtClean="0">
                <a:solidFill>
                  <a:srgbClr val="FF0000"/>
                </a:solidFill>
                <a:latin typeface="Arabic Typesetting" pitchFamily="66" charset="-78"/>
                <a:ea typeface="Arial Unicode MS" pitchFamily="34" charset="-128"/>
                <a:cs typeface="Arabic Typesetting" pitchFamily="66" charset="-78"/>
              </a:rPr>
            </a:br>
            <a:r>
              <a:rPr lang="en-US" sz="4800" b="1" dirty="0" smtClean="0">
                <a:solidFill>
                  <a:srgbClr val="FF0000"/>
                </a:solidFill>
                <a:latin typeface="Arabic Typesetting" pitchFamily="66" charset="-78"/>
                <a:ea typeface="Arial Unicode MS" pitchFamily="34" charset="-128"/>
                <a:cs typeface="Arabic Typesetting" pitchFamily="66" charset="-78"/>
              </a:rPr>
              <a:t/>
            </a:r>
            <a:br>
              <a:rPr lang="en-US" sz="4800" b="1" dirty="0" smtClean="0">
                <a:solidFill>
                  <a:srgbClr val="FF0000"/>
                </a:solidFill>
                <a:latin typeface="Arabic Typesetting" pitchFamily="66" charset="-78"/>
                <a:ea typeface="Arial Unicode MS" pitchFamily="34" charset="-128"/>
                <a:cs typeface="Arabic Typesetting" pitchFamily="66" charset="-78"/>
              </a:rPr>
            </a:br>
            <a:r>
              <a:rPr lang="ar-SA" sz="4800" b="1" dirty="0" smtClean="0">
                <a:solidFill>
                  <a:srgbClr val="FF0000"/>
                </a:solidFill>
                <a:latin typeface="Arabic Typesetting" pitchFamily="66" charset="-78"/>
                <a:ea typeface="Arial Unicode MS" pitchFamily="34" charset="-128"/>
                <a:cs typeface="Arabic Typesetting" pitchFamily="66" charset="-78"/>
              </a:rPr>
              <a:t>”الجزء </a:t>
            </a:r>
            <a:r>
              <a:rPr lang="ar-SA" sz="4800" b="1" dirty="0" err="1" smtClean="0">
                <a:solidFill>
                  <a:srgbClr val="FF0000"/>
                </a:solidFill>
                <a:latin typeface="Arabic Typesetting" pitchFamily="66" charset="-78"/>
                <a:ea typeface="Arial Unicode MS" pitchFamily="34" charset="-128"/>
                <a:cs typeface="Arabic Typesetting" pitchFamily="66" charset="-78"/>
              </a:rPr>
              <a:t>العملي“</a:t>
            </a:r>
            <a:r>
              <a:rPr lang="ar-SA" sz="4800" b="1" dirty="0" smtClean="0">
                <a:solidFill>
                  <a:srgbClr val="FF0000"/>
                </a:solidFill>
                <a:latin typeface="Arabic Typesetting" pitchFamily="66" charset="-78"/>
                <a:ea typeface="Arial Unicode MS" pitchFamily="34" charset="-128"/>
                <a:cs typeface="Arabic Typesetting" pitchFamily="66" charset="-78"/>
              </a:rPr>
              <a:t/>
            </a:r>
            <a:br>
              <a:rPr lang="ar-SA" sz="4800" b="1" dirty="0" smtClean="0">
                <a:solidFill>
                  <a:srgbClr val="FF0000"/>
                </a:solidFill>
                <a:latin typeface="Arabic Typesetting" pitchFamily="66" charset="-78"/>
                <a:ea typeface="Arial Unicode MS" pitchFamily="34" charset="-128"/>
                <a:cs typeface="Arabic Typesetting" pitchFamily="66" charset="-78"/>
              </a:rPr>
            </a:br>
            <a:endParaRPr lang="en-US" sz="4800" b="1" dirty="0">
              <a:solidFill>
                <a:srgbClr val="FF0000"/>
              </a:solidFill>
              <a:latin typeface="Arabic Typesetting" pitchFamily="66" charset="-78"/>
              <a:ea typeface="Arial Unicode MS" pitchFamily="34" charset="-128"/>
              <a:cs typeface="Arabic Typesetting" pitchFamily="66"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r="-100000" b="-100000"/>
        </a:gra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762000" y="457200"/>
            <a:ext cx="7772400" cy="1470025"/>
          </a:xfrm>
        </p:spPr>
        <p:txBody>
          <a:bodyPr/>
          <a:lstStyle/>
          <a:p>
            <a:r>
              <a:rPr lang="ar-SA" sz="4800" smtClean="0">
                <a:solidFill>
                  <a:srgbClr val="FFFF99"/>
                </a:solidFill>
              </a:rPr>
              <a:t/>
            </a:r>
            <a:br>
              <a:rPr lang="ar-SA" sz="4800" smtClean="0">
                <a:solidFill>
                  <a:srgbClr val="FFFF99"/>
                </a:solidFill>
              </a:rPr>
            </a:br>
            <a:r>
              <a:rPr lang="ar-SA" sz="4800" smtClean="0">
                <a:solidFill>
                  <a:srgbClr val="FFFF99"/>
                </a:solidFill>
              </a:rPr>
              <a:t>المجهر</a:t>
            </a:r>
            <a:r>
              <a:rPr lang="en-US" sz="4800" smtClean="0">
                <a:solidFill>
                  <a:srgbClr val="FFFF99"/>
                </a:solidFill>
              </a:rPr>
              <a:t/>
            </a:r>
            <a:br>
              <a:rPr lang="en-US" sz="4800" smtClean="0">
                <a:solidFill>
                  <a:srgbClr val="FFFF99"/>
                </a:solidFill>
              </a:rPr>
            </a:br>
            <a:r>
              <a:rPr lang="en-US" sz="4800" smtClean="0">
                <a:solidFill>
                  <a:srgbClr val="FFFF99"/>
                </a:solidFill>
              </a:rPr>
              <a:t>Microscope</a:t>
            </a:r>
            <a:endParaRPr lang="en-US" sz="4800" dirty="0">
              <a:solidFill>
                <a:srgbClr val="FFFF99"/>
              </a:solidFill>
            </a:endParaRPr>
          </a:p>
        </p:txBody>
      </p:sp>
      <p:pic>
        <p:nvPicPr>
          <p:cNvPr id="9221" name="Picture 5" descr="microscope-a"/>
          <p:cNvPicPr>
            <a:picLocks noChangeAspect="1" noChangeArrowheads="1" noCrop="1"/>
          </p:cNvPicPr>
          <p:nvPr/>
        </p:nvPicPr>
        <p:blipFill>
          <a:blip r:embed="rId2" cstate="print"/>
          <a:srcRect/>
          <a:stretch>
            <a:fillRect/>
          </a:stretch>
        </p:blipFill>
        <p:spPr bwMode="auto">
          <a:xfrm>
            <a:off x="4038600" y="2514600"/>
            <a:ext cx="990600" cy="990600"/>
          </a:xfrm>
          <a:prstGeom prst="rect">
            <a:avLst/>
          </a:prstGeom>
          <a:noFill/>
        </p:spPr>
      </p:pic>
      <p:sp>
        <p:nvSpPr>
          <p:cNvPr id="9222" name="WordArt 6"/>
          <p:cNvSpPr>
            <a:spLocks noChangeArrowheads="1" noChangeShapeType="1" noTextEdit="1"/>
          </p:cNvSpPr>
          <p:nvPr/>
        </p:nvSpPr>
        <p:spPr bwMode="auto">
          <a:xfrm>
            <a:off x="990600" y="3962400"/>
            <a:ext cx="7105650" cy="857250"/>
          </a:xfrm>
          <a:prstGeom prst="rect">
            <a:avLst/>
          </a:prstGeom>
        </p:spPr>
        <p:txBody>
          <a:bodyPr wrap="none" fromWordArt="1">
            <a:prstTxWarp prst="textPlain">
              <a:avLst>
                <a:gd name="adj" fmla="val 50000"/>
              </a:avLst>
            </a:prstTxWarp>
          </a:bodyPr>
          <a:lstStyle/>
          <a:p>
            <a:pPr algn="ctr"/>
            <a:r>
              <a:rPr lang="en-US" sz="2400" kern="10" dirty="0" smtClean="0">
                <a:ln w="9525">
                  <a:solidFill>
                    <a:srgbClr val="000000"/>
                  </a:solidFill>
                  <a:round/>
                  <a:headEnd/>
                  <a:tailEnd/>
                </a:ln>
                <a:solidFill>
                  <a:srgbClr val="FFFFFF"/>
                </a:solidFill>
                <a:latin typeface="Arial Black"/>
              </a:rPr>
              <a:t>STRUCTURE</a:t>
            </a:r>
            <a:r>
              <a:rPr lang="en-US" sz="2400" kern="10" dirty="0">
                <a:ln w="9525">
                  <a:solidFill>
                    <a:srgbClr val="000000"/>
                  </a:solidFill>
                  <a:round/>
                  <a:headEnd/>
                  <a:tailEnd/>
                </a:ln>
                <a:solidFill>
                  <a:srgbClr val="FFFFFF"/>
                </a:solidFill>
                <a:latin typeface="Arial Black"/>
              </a:rPr>
              <a:t>, FUNCTION AND</a:t>
            </a:r>
          </a:p>
          <a:p>
            <a:pPr algn="ctr"/>
            <a:r>
              <a:rPr lang="en-US" sz="2400" kern="10" dirty="0">
                <a:ln w="9525">
                  <a:solidFill>
                    <a:srgbClr val="000000"/>
                  </a:solidFill>
                  <a:round/>
                  <a:headEnd/>
                  <a:tailEnd/>
                </a:ln>
                <a:solidFill>
                  <a:srgbClr val="FFFFFF"/>
                </a:solidFill>
                <a:latin typeface="Arial Black"/>
              </a:rPr>
              <a:t>   OPERATION OF LIGHT MICROSCOPE</a:t>
            </a:r>
          </a:p>
        </p:txBody>
      </p:sp>
      <p:grpSp>
        <p:nvGrpSpPr>
          <p:cNvPr id="9227" name="Group 11"/>
          <p:cNvGrpSpPr>
            <a:grpSpLocks/>
          </p:cNvGrpSpPr>
          <p:nvPr/>
        </p:nvGrpSpPr>
        <p:grpSpPr bwMode="auto">
          <a:xfrm>
            <a:off x="0" y="304800"/>
            <a:ext cx="9144000" cy="366713"/>
            <a:chOff x="0" y="192"/>
            <a:chExt cx="5760" cy="231"/>
          </a:xfrm>
        </p:grpSpPr>
        <p:sp>
          <p:nvSpPr>
            <p:cNvPr id="9224" name="Text Box 8"/>
            <p:cNvSpPr txBox="1">
              <a:spLocks noChangeArrowheads="1"/>
            </p:cNvSpPr>
            <p:nvPr/>
          </p:nvSpPr>
          <p:spPr bwMode="auto">
            <a:xfrm>
              <a:off x="192" y="192"/>
              <a:ext cx="1344" cy="231"/>
            </a:xfrm>
            <a:prstGeom prst="rect">
              <a:avLst/>
            </a:prstGeom>
            <a:noFill/>
            <a:ln w="9525">
              <a:noFill/>
              <a:miter lim="800000"/>
              <a:headEnd/>
              <a:tailEnd/>
            </a:ln>
            <a:effectLst/>
          </p:spPr>
          <p:txBody>
            <a:bodyPr>
              <a:spAutoFit/>
            </a:bodyPr>
            <a:lstStyle/>
            <a:p>
              <a:pPr>
                <a:spcBef>
                  <a:spcPct val="50000"/>
                </a:spcBef>
              </a:pPr>
              <a:r>
                <a:rPr lang="en-US">
                  <a:solidFill>
                    <a:schemeClr val="bg1"/>
                  </a:solidFill>
                  <a:latin typeface="Monotype Corsiva" pitchFamily="66" charset="0"/>
                </a:rPr>
                <a:t>Lab Exercise # 1</a:t>
              </a:r>
            </a:p>
          </p:txBody>
        </p:sp>
        <p:sp>
          <p:nvSpPr>
            <p:cNvPr id="9225" name="Text Box 9"/>
            <p:cNvSpPr txBox="1">
              <a:spLocks noChangeArrowheads="1"/>
            </p:cNvSpPr>
            <p:nvPr/>
          </p:nvSpPr>
          <p:spPr bwMode="auto">
            <a:xfrm>
              <a:off x="5040" y="192"/>
              <a:ext cx="624" cy="231"/>
            </a:xfrm>
            <a:prstGeom prst="rect">
              <a:avLst/>
            </a:prstGeom>
            <a:noFill/>
            <a:ln w="9525">
              <a:noFill/>
              <a:miter lim="800000"/>
              <a:headEnd/>
              <a:tailEnd/>
            </a:ln>
            <a:effectLst/>
          </p:spPr>
          <p:txBody>
            <a:bodyPr>
              <a:spAutoFit/>
            </a:bodyPr>
            <a:lstStyle/>
            <a:p>
              <a:pPr>
                <a:spcBef>
                  <a:spcPct val="50000"/>
                </a:spcBef>
              </a:pPr>
              <a:r>
                <a:rPr lang="en-US" dirty="0" smtClean="0">
                  <a:solidFill>
                    <a:schemeClr val="bg1"/>
                  </a:solidFill>
                  <a:latin typeface="Monotype Corsiva" pitchFamily="66" charset="0"/>
                </a:rPr>
                <a:t>Zoo - 103</a:t>
              </a:r>
              <a:endParaRPr lang="en-US" dirty="0">
                <a:solidFill>
                  <a:schemeClr val="bg1"/>
                </a:solidFill>
                <a:latin typeface="Monotype Corsiva" pitchFamily="66" charset="0"/>
              </a:endParaRPr>
            </a:p>
          </p:txBody>
        </p:sp>
        <p:sp>
          <p:nvSpPr>
            <p:cNvPr id="9226" name="Line 10"/>
            <p:cNvSpPr>
              <a:spLocks noChangeShapeType="1"/>
            </p:cNvSpPr>
            <p:nvPr/>
          </p:nvSpPr>
          <p:spPr bwMode="auto">
            <a:xfrm>
              <a:off x="0" y="384"/>
              <a:ext cx="5760" cy="0"/>
            </a:xfrm>
            <a:prstGeom prst="line">
              <a:avLst/>
            </a:prstGeom>
            <a:noFill/>
            <a:ln w="12700">
              <a:solidFill>
                <a:srgbClr val="FFFF00"/>
              </a:solidFill>
              <a:round/>
              <a:headEnd/>
              <a:tailEnd/>
            </a:ln>
            <a:effectLst/>
          </p:spPr>
          <p:txBody>
            <a:bodyPr/>
            <a:lstStyle/>
            <a:p>
              <a:endParaRPr lang="en-US"/>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676400" y="838200"/>
            <a:ext cx="4953000" cy="685800"/>
          </a:xfrm>
        </p:spPr>
        <p:txBody>
          <a:bodyPr>
            <a:normAutofit fontScale="90000"/>
          </a:bodyPr>
          <a:lstStyle/>
          <a:p>
            <a:r>
              <a:rPr lang="en-US" sz="4000"/>
              <a:t>  </a:t>
            </a:r>
            <a:r>
              <a:rPr lang="en-US" sz="2800" b="1"/>
              <a:t>Types of Microscope</a:t>
            </a:r>
          </a:p>
        </p:txBody>
      </p:sp>
      <p:sp>
        <p:nvSpPr>
          <p:cNvPr id="27652" name="TextBox 3"/>
          <p:cNvSpPr txBox="1">
            <a:spLocks noChangeArrowheads="1"/>
          </p:cNvSpPr>
          <p:nvPr/>
        </p:nvSpPr>
        <p:spPr bwMode="auto">
          <a:xfrm>
            <a:off x="762000" y="2438400"/>
            <a:ext cx="2286000" cy="396875"/>
          </a:xfrm>
          <a:prstGeom prst="rect">
            <a:avLst/>
          </a:prstGeom>
          <a:noFill/>
          <a:ln w="9525">
            <a:noFill/>
            <a:miter lim="800000"/>
            <a:headEnd/>
            <a:tailEnd/>
          </a:ln>
        </p:spPr>
        <p:txBody>
          <a:bodyPr>
            <a:spAutoFit/>
          </a:bodyPr>
          <a:lstStyle/>
          <a:p>
            <a:r>
              <a:rPr lang="en-US" sz="2000" b="1">
                <a:solidFill>
                  <a:srgbClr val="FF0000"/>
                </a:solidFill>
                <a:latin typeface="Calibri" pitchFamily="34" charset="0"/>
              </a:rPr>
              <a:t>Light Microscope</a:t>
            </a:r>
          </a:p>
        </p:txBody>
      </p:sp>
      <p:cxnSp>
        <p:nvCxnSpPr>
          <p:cNvPr id="8" name="Straight Arrow Connector 7"/>
          <p:cNvCxnSpPr/>
          <p:nvPr/>
        </p:nvCxnSpPr>
        <p:spPr>
          <a:xfrm rot="5400000">
            <a:off x="1219994" y="2132806"/>
            <a:ext cx="45720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7654" name="TextBox 8"/>
          <p:cNvSpPr txBox="1">
            <a:spLocks noChangeArrowheads="1"/>
          </p:cNvSpPr>
          <p:nvPr/>
        </p:nvSpPr>
        <p:spPr bwMode="auto">
          <a:xfrm>
            <a:off x="3657600" y="2438400"/>
            <a:ext cx="4800600" cy="396875"/>
          </a:xfrm>
          <a:prstGeom prst="rect">
            <a:avLst/>
          </a:prstGeom>
          <a:noFill/>
          <a:ln w="9525">
            <a:noFill/>
            <a:miter lim="800000"/>
            <a:headEnd/>
            <a:tailEnd/>
          </a:ln>
        </p:spPr>
        <p:txBody>
          <a:bodyPr>
            <a:spAutoFit/>
          </a:bodyPr>
          <a:lstStyle/>
          <a:p>
            <a:r>
              <a:rPr lang="en-US" b="1">
                <a:solidFill>
                  <a:srgbClr val="FF0000"/>
                </a:solidFill>
                <a:latin typeface="Calibri" pitchFamily="34" charset="0"/>
              </a:rPr>
              <a:t>  </a:t>
            </a:r>
            <a:r>
              <a:rPr lang="en-US" sz="2000" b="1">
                <a:solidFill>
                  <a:srgbClr val="FF0000"/>
                </a:solidFill>
                <a:latin typeface="Calibri" pitchFamily="34" charset="0"/>
              </a:rPr>
              <a:t>                                         Electron Microscope</a:t>
            </a:r>
          </a:p>
        </p:txBody>
      </p:sp>
      <p:cxnSp>
        <p:nvCxnSpPr>
          <p:cNvPr id="17" name="Straight Arrow Connector 16"/>
          <p:cNvCxnSpPr/>
          <p:nvPr/>
        </p:nvCxnSpPr>
        <p:spPr>
          <a:xfrm rot="5400000">
            <a:off x="7163594" y="2132806"/>
            <a:ext cx="45720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9" name="Straight Connector 18"/>
          <p:cNvCxnSpPr/>
          <p:nvPr/>
        </p:nvCxnSpPr>
        <p:spPr>
          <a:xfrm>
            <a:off x="1447800" y="1905000"/>
            <a:ext cx="5943600" cy="1588"/>
          </a:xfrm>
          <a:prstGeom prst="line">
            <a:avLst/>
          </a:prstGeom>
          <a:ln/>
        </p:spPr>
        <p:style>
          <a:lnRef idx="3">
            <a:schemeClr val="accent2"/>
          </a:lnRef>
          <a:fillRef idx="0">
            <a:schemeClr val="accent2"/>
          </a:fillRef>
          <a:effectRef idx="2">
            <a:schemeClr val="accent2"/>
          </a:effectRef>
          <a:fontRef idx="minor">
            <a:schemeClr val="tx1"/>
          </a:fontRef>
        </p:style>
      </p:cxnSp>
      <p:sp>
        <p:nvSpPr>
          <p:cNvPr id="20" name="TextBox 19"/>
          <p:cNvSpPr txBox="1"/>
          <p:nvPr/>
        </p:nvSpPr>
        <p:spPr>
          <a:xfrm>
            <a:off x="762000" y="3505200"/>
            <a:ext cx="4724400" cy="1739900"/>
          </a:xfrm>
          <a:prstGeom prst="rect">
            <a:avLst/>
          </a:prstGeom>
          <a:noFill/>
        </p:spPr>
        <p:txBody>
          <a:bodyPr>
            <a:spAutoFit/>
          </a:bodyPr>
          <a:lstStyle/>
          <a:p>
            <a:endParaRPr lang="en-US" b="1">
              <a:latin typeface="Calibri" pitchFamily="34" charset="0"/>
            </a:endParaRPr>
          </a:p>
          <a:p>
            <a:endParaRPr lang="en-US" b="1">
              <a:latin typeface="Calibri" pitchFamily="34" charset="0"/>
            </a:endParaRPr>
          </a:p>
          <a:p>
            <a:r>
              <a:rPr lang="en-US" b="1">
                <a:solidFill>
                  <a:srgbClr val="3366FF"/>
                </a:solidFill>
                <a:latin typeface="Calibri" pitchFamily="34" charset="0"/>
              </a:rPr>
              <a:t>Simple Microscope</a:t>
            </a:r>
            <a:r>
              <a:rPr lang="en-US" b="1">
                <a:solidFill>
                  <a:srgbClr val="C00000"/>
                </a:solidFill>
                <a:latin typeface="Calibri" pitchFamily="34" charset="0"/>
              </a:rPr>
              <a:t>          </a:t>
            </a:r>
            <a:r>
              <a:rPr lang="en-US" b="1">
                <a:solidFill>
                  <a:srgbClr val="3366FF"/>
                </a:solidFill>
                <a:latin typeface="Calibri" pitchFamily="34" charset="0"/>
              </a:rPr>
              <a:t>Compound Microscope</a:t>
            </a:r>
          </a:p>
          <a:p>
            <a:r>
              <a:rPr lang="en-US" b="1">
                <a:latin typeface="Calibri" pitchFamily="34" charset="0"/>
              </a:rPr>
              <a:t>(single lens)	             (2 sets of lenses)</a:t>
            </a:r>
          </a:p>
          <a:p>
            <a:endParaRPr lang="en-US">
              <a:latin typeface="Calibri" pitchFamily="34" charset="0"/>
            </a:endParaRPr>
          </a:p>
          <a:p>
            <a:endParaRPr lang="en-US">
              <a:latin typeface="Calibri" pitchFamily="34" charset="0"/>
            </a:endParaRPr>
          </a:p>
        </p:txBody>
      </p:sp>
      <p:cxnSp>
        <p:nvCxnSpPr>
          <p:cNvPr id="24" name="Straight Connector 23"/>
          <p:cNvCxnSpPr/>
          <p:nvPr/>
        </p:nvCxnSpPr>
        <p:spPr>
          <a:xfrm>
            <a:off x="1447800" y="3810000"/>
            <a:ext cx="26670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27" name="Straight Connector 26"/>
          <p:cNvCxnSpPr/>
          <p:nvPr/>
        </p:nvCxnSpPr>
        <p:spPr>
          <a:xfrm rot="5400000">
            <a:off x="915988" y="3276600"/>
            <a:ext cx="1065212"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29" name="Straight Arrow Connector 28"/>
          <p:cNvCxnSpPr/>
          <p:nvPr/>
        </p:nvCxnSpPr>
        <p:spPr>
          <a:xfrm rot="5400000">
            <a:off x="1296194" y="3961606"/>
            <a:ext cx="304800"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7661" name="TextBox 31"/>
          <p:cNvSpPr txBox="1">
            <a:spLocks noChangeArrowheads="1"/>
          </p:cNvSpPr>
          <p:nvPr/>
        </p:nvSpPr>
        <p:spPr bwMode="auto">
          <a:xfrm>
            <a:off x="5486400" y="2819400"/>
            <a:ext cx="3124200" cy="369332"/>
          </a:xfrm>
          <a:prstGeom prst="rect">
            <a:avLst/>
          </a:prstGeom>
          <a:noFill/>
          <a:ln w="9525">
            <a:noFill/>
            <a:miter lim="800000"/>
            <a:headEnd/>
            <a:tailEnd/>
          </a:ln>
        </p:spPr>
        <p:txBody>
          <a:bodyPr>
            <a:spAutoFit/>
          </a:bodyPr>
          <a:lstStyle/>
          <a:p>
            <a:pPr algn="ctr"/>
            <a:r>
              <a:rPr lang="ar-SA" dirty="0" smtClean="0">
                <a:latin typeface="Calibri" pitchFamily="34" charset="0"/>
              </a:rPr>
              <a:t>     </a:t>
            </a:r>
            <a:r>
              <a:rPr lang="en-US" dirty="0" smtClean="0">
                <a:latin typeface="Calibri" pitchFamily="34" charset="0"/>
              </a:rPr>
              <a:t>(</a:t>
            </a:r>
            <a:r>
              <a:rPr lang="en-US" b="1" dirty="0">
                <a:latin typeface="Calibri" pitchFamily="34" charset="0"/>
              </a:rPr>
              <a:t>Electron </a:t>
            </a:r>
            <a:r>
              <a:rPr lang="en-US" b="1" dirty="0" smtClean="0">
                <a:latin typeface="Calibri" pitchFamily="34" charset="0"/>
              </a:rPr>
              <a:t>beam)</a:t>
            </a:r>
            <a:endParaRPr lang="en-US" b="1" dirty="0">
              <a:latin typeface="Calibri" pitchFamily="34" charset="0"/>
            </a:endParaRPr>
          </a:p>
        </p:txBody>
      </p:sp>
      <p:sp>
        <p:nvSpPr>
          <p:cNvPr id="27662" name="TextBox 33"/>
          <p:cNvSpPr txBox="1">
            <a:spLocks noChangeArrowheads="1"/>
          </p:cNvSpPr>
          <p:nvPr/>
        </p:nvSpPr>
        <p:spPr bwMode="auto">
          <a:xfrm>
            <a:off x="1524000" y="5103813"/>
            <a:ext cx="6019800" cy="915987"/>
          </a:xfrm>
          <a:prstGeom prst="rect">
            <a:avLst/>
          </a:prstGeom>
          <a:noFill/>
          <a:ln w="9525">
            <a:noFill/>
            <a:miter lim="800000"/>
            <a:headEnd/>
            <a:tailEnd/>
          </a:ln>
        </p:spPr>
        <p:txBody>
          <a:bodyPr>
            <a:spAutoFit/>
          </a:bodyPr>
          <a:lstStyle/>
          <a:p>
            <a:r>
              <a:rPr lang="en-US" dirty="0">
                <a:latin typeface="Calibri" pitchFamily="34" charset="0"/>
              </a:rPr>
              <a:t>           </a:t>
            </a:r>
            <a:r>
              <a:rPr lang="en-US" b="1" dirty="0">
                <a:latin typeface="Calibri" pitchFamily="34" charset="0"/>
              </a:rPr>
              <a:t>Monocular		                 Binocular</a:t>
            </a:r>
          </a:p>
          <a:p>
            <a:r>
              <a:rPr lang="en-US" b="1" dirty="0">
                <a:latin typeface="Calibri" pitchFamily="34" charset="0"/>
              </a:rPr>
              <a:t>(With one eye piece)                    (With two eye pieces</a:t>
            </a:r>
            <a:r>
              <a:rPr lang="en-US" dirty="0">
                <a:latin typeface="Calibri" pitchFamily="34" charset="0"/>
              </a:rPr>
              <a:t>)</a:t>
            </a:r>
          </a:p>
          <a:p>
            <a:endParaRPr lang="en-US" dirty="0">
              <a:latin typeface="Calibri" pitchFamily="34" charset="0"/>
            </a:endParaRPr>
          </a:p>
        </p:txBody>
      </p:sp>
      <p:cxnSp>
        <p:nvCxnSpPr>
          <p:cNvPr id="36" name="Straight Connector 35"/>
          <p:cNvCxnSpPr/>
          <p:nvPr/>
        </p:nvCxnSpPr>
        <p:spPr>
          <a:xfrm rot="5400000">
            <a:off x="3999707" y="4763294"/>
            <a:ext cx="2286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590800" y="4876800"/>
            <a:ext cx="29718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41" name="Straight Arrow Connector 40"/>
          <p:cNvCxnSpPr/>
          <p:nvPr/>
        </p:nvCxnSpPr>
        <p:spPr>
          <a:xfrm rot="5400000">
            <a:off x="2438401" y="5029200"/>
            <a:ext cx="304800" cy="317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3" name="Straight Arrow Connector 42"/>
          <p:cNvCxnSpPr/>
          <p:nvPr/>
        </p:nvCxnSpPr>
        <p:spPr>
          <a:xfrm rot="5400000">
            <a:off x="5410201" y="5029200"/>
            <a:ext cx="304800" cy="317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5" name="Straight Connector 44"/>
          <p:cNvCxnSpPr/>
          <p:nvPr/>
        </p:nvCxnSpPr>
        <p:spPr>
          <a:xfrm rot="5400000">
            <a:off x="4000501" y="1714500"/>
            <a:ext cx="381000" cy="3175"/>
          </a:xfrm>
          <a:prstGeom prst="line">
            <a:avLst/>
          </a:prstGeom>
          <a:ln w="190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rot="5400000">
            <a:off x="4000501" y="3924300"/>
            <a:ext cx="228600" cy="317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7669" name="Text Box 21"/>
          <p:cNvSpPr txBox="1">
            <a:spLocks noChangeArrowheads="1"/>
          </p:cNvSpPr>
          <p:nvPr/>
        </p:nvSpPr>
        <p:spPr bwMode="auto">
          <a:xfrm>
            <a:off x="304800" y="304800"/>
            <a:ext cx="2133600" cy="366713"/>
          </a:xfrm>
          <a:prstGeom prst="rect">
            <a:avLst/>
          </a:prstGeom>
          <a:noFill/>
          <a:ln w="9525">
            <a:noFill/>
            <a:miter lim="800000"/>
            <a:headEnd/>
            <a:tailEnd/>
          </a:ln>
          <a:effectLst/>
        </p:spPr>
        <p:txBody>
          <a:bodyPr>
            <a:spAutoFit/>
          </a:bodyPr>
          <a:lstStyle/>
          <a:p>
            <a:pPr>
              <a:spcBef>
                <a:spcPct val="50000"/>
              </a:spcBef>
            </a:pPr>
            <a:r>
              <a:rPr lang="en-US">
                <a:latin typeface="Monotype Corsiva" pitchFamily="66" charset="0"/>
              </a:rPr>
              <a:t>Lab Exercise # 1</a:t>
            </a:r>
          </a:p>
        </p:txBody>
      </p:sp>
      <p:sp>
        <p:nvSpPr>
          <p:cNvPr id="27670" name="Text Box 22"/>
          <p:cNvSpPr txBox="1">
            <a:spLocks noChangeArrowheads="1"/>
          </p:cNvSpPr>
          <p:nvPr/>
        </p:nvSpPr>
        <p:spPr bwMode="auto">
          <a:xfrm>
            <a:off x="8001000" y="304800"/>
            <a:ext cx="990600" cy="366713"/>
          </a:xfrm>
          <a:prstGeom prst="rect">
            <a:avLst/>
          </a:prstGeom>
          <a:noFill/>
          <a:ln w="9525">
            <a:noFill/>
            <a:miter lim="800000"/>
            <a:headEnd/>
            <a:tailEnd/>
          </a:ln>
          <a:effectLst/>
        </p:spPr>
        <p:txBody>
          <a:bodyPr>
            <a:spAutoFit/>
          </a:bodyPr>
          <a:lstStyle/>
          <a:p>
            <a:pPr>
              <a:spcBef>
                <a:spcPct val="50000"/>
              </a:spcBef>
            </a:pPr>
            <a:r>
              <a:rPr lang="en-US" dirty="0" smtClean="0">
                <a:latin typeface="Monotype Corsiva" pitchFamily="66" charset="0"/>
              </a:rPr>
              <a:t>Zoo - 103</a:t>
            </a:r>
            <a:endParaRPr lang="en-US" dirty="0">
              <a:latin typeface="Monotype Corsiva" pitchFamily="66" charset="0"/>
            </a:endParaRPr>
          </a:p>
        </p:txBody>
      </p:sp>
      <p:sp>
        <p:nvSpPr>
          <p:cNvPr id="27671" name="Line 23"/>
          <p:cNvSpPr>
            <a:spLocks noChangeShapeType="1"/>
          </p:cNvSpPr>
          <p:nvPr/>
        </p:nvSpPr>
        <p:spPr bwMode="auto">
          <a:xfrm>
            <a:off x="0" y="609600"/>
            <a:ext cx="9144000" cy="0"/>
          </a:xfrm>
          <a:prstGeom prst="line">
            <a:avLst/>
          </a:prstGeom>
          <a:noFill/>
          <a:ln w="12700">
            <a:solidFill>
              <a:srgbClr val="008080"/>
            </a:solidFill>
            <a:round/>
            <a:headEnd/>
            <a:tailEnd/>
          </a:ln>
          <a:effectLst/>
        </p:spPr>
        <p:txBody>
          <a:bodyPr/>
          <a:lstStyle/>
          <a:p>
            <a:endParaRPr lang="en-US"/>
          </a:p>
        </p:txBody>
      </p:sp>
    </p:spTree>
  </p:cSld>
  <p:clrMapOvr>
    <a:masterClrMapping/>
  </p:clrMapOvr>
  <p:transition spd="slow">
    <p:check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gradFill rotWithShape="1">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pic>
        <p:nvPicPr>
          <p:cNvPr id="33794" name="Picture 2" descr="MICRO"/>
          <p:cNvPicPr>
            <a:picLocks noChangeAspect="1" noChangeArrowheads="1"/>
          </p:cNvPicPr>
          <p:nvPr/>
        </p:nvPicPr>
        <p:blipFill>
          <a:blip r:embed="rId4" cstate="print"/>
          <a:srcRect/>
          <a:stretch>
            <a:fillRect/>
          </a:stretch>
        </p:blipFill>
        <p:spPr bwMode="auto">
          <a:xfrm>
            <a:off x="3276600" y="1905000"/>
            <a:ext cx="3378200" cy="4343400"/>
          </a:xfrm>
          <a:prstGeom prst="rect">
            <a:avLst/>
          </a:prstGeom>
          <a:noFill/>
        </p:spPr>
      </p:pic>
      <p:sp>
        <p:nvSpPr>
          <p:cNvPr id="33795" name="Text Box 3"/>
          <p:cNvSpPr txBox="1">
            <a:spLocks noChangeArrowheads="1"/>
          </p:cNvSpPr>
          <p:nvPr/>
        </p:nvSpPr>
        <p:spPr bwMode="auto">
          <a:xfrm>
            <a:off x="6629400" y="1803400"/>
            <a:ext cx="1196975" cy="336550"/>
          </a:xfrm>
          <a:prstGeom prst="rect">
            <a:avLst/>
          </a:prstGeom>
          <a:noFill/>
          <a:ln w="9525">
            <a:noFill/>
            <a:miter lim="800000"/>
            <a:headEnd/>
            <a:tailEnd/>
          </a:ln>
          <a:effectLst/>
        </p:spPr>
        <p:txBody>
          <a:bodyPr wrap="none">
            <a:spAutoFit/>
          </a:bodyPr>
          <a:lstStyle/>
          <a:p>
            <a:r>
              <a:rPr lang="en-US" sz="1600">
                <a:solidFill>
                  <a:srgbClr val="FF0000"/>
                </a:solidFill>
                <a:latin typeface="Arial Black" pitchFamily="34" charset="0"/>
              </a:rPr>
              <a:t>Eyepiece</a:t>
            </a:r>
          </a:p>
        </p:txBody>
      </p:sp>
      <p:sp>
        <p:nvSpPr>
          <p:cNvPr id="33796" name="Text Box 4"/>
          <p:cNvSpPr txBox="1">
            <a:spLocks noChangeArrowheads="1"/>
          </p:cNvSpPr>
          <p:nvPr/>
        </p:nvSpPr>
        <p:spPr bwMode="auto">
          <a:xfrm>
            <a:off x="2209800" y="2184400"/>
            <a:ext cx="1346200" cy="336550"/>
          </a:xfrm>
          <a:prstGeom prst="rect">
            <a:avLst/>
          </a:prstGeom>
          <a:noFill/>
          <a:ln w="9525">
            <a:noFill/>
            <a:miter lim="800000"/>
            <a:headEnd/>
            <a:tailEnd/>
          </a:ln>
          <a:effectLst/>
        </p:spPr>
        <p:txBody>
          <a:bodyPr wrap="none">
            <a:spAutoFit/>
          </a:bodyPr>
          <a:lstStyle/>
          <a:p>
            <a:r>
              <a:rPr lang="en-US" sz="1600" dirty="0">
                <a:solidFill>
                  <a:srgbClr val="FF0000"/>
                </a:solidFill>
                <a:latin typeface="Arial Black" pitchFamily="34" charset="0"/>
              </a:rPr>
              <a:t>Body</a:t>
            </a:r>
            <a:r>
              <a:rPr lang="en-US" sz="1400" dirty="0">
                <a:solidFill>
                  <a:srgbClr val="FF0000"/>
                </a:solidFill>
                <a:latin typeface="Arial Black" pitchFamily="34" charset="0"/>
              </a:rPr>
              <a:t> </a:t>
            </a:r>
            <a:r>
              <a:rPr lang="en-US" sz="1600" dirty="0">
                <a:solidFill>
                  <a:srgbClr val="FF0000"/>
                </a:solidFill>
                <a:latin typeface="Arial Black" pitchFamily="34" charset="0"/>
              </a:rPr>
              <a:t>Tube</a:t>
            </a:r>
          </a:p>
        </p:txBody>
      </p:sp>
      <p:sp>
        <p:nvSpPr>
          <p:cNvPr id="33797" name="Text Box 5"/>
          <p:cNvSpPr txBox="1">
            <a:spLocks noChangeArrowheads="1"/>
          </p:cNvSpPr>
          <p:nvPr/>
        </p:nvSpPr>
        <p:spPr bwMode="auto">
          <a:xfrm>
            <a:off x="1143000" y="2895600"/>
            <a:ext cx="2590800" cy="336550"/>
          </a:xfrm>
          <a:prstGeom prst="rect">
            <a:avLst/>
          </a:prstGeom>
          <a:noFill/>
          <a:ln w="9525">
            <a:noFill/>
            <a:miter lim="800000"/>
            <a:headEnd/>
            <a:tailEnd/>
          </a:ln>
          <a:effectLst/>
        </p:spPr>
        <p:txBody>
          <a:bodyPr>
            <a:spAutoFit/>
          </a:bodyPr>
          <a:lstStyle/>
          <a:p>
            <a:r>
              <a:rPr lang="en-US" sz="1600" dirty="0">
                <a:solidFill>
                  <a:srgbClr val="FF0000"/>
                </a:solidFill>
                <a:latin typeface="Arial Black" pitchFamily="34" charset="0"/>
              </a:rPr>
              <a:t>Revolving</a:t>
            </a:r>
            <a:r>
              <a:rPr lang="en-US" sz="1400" dirty="0">
                <a:solidFill>
                  <a:srgbClr val="FF0000"/>
                </a:solidFill>
                <a:latin typeface="Arial Black" pitchFamily="34" charset="0"/>
              </a:rPr>
              <a:t> </a:t>
            </a:r>
            <a:r>
              <a:rPr lang="en-US" sz="1600" dirty="0">
                <a:solidFill>
                  <a:srgbClr val="FF0000"/>
                </a:solidFill>
                <a:latin typeface="Arial Black" pitchFamily="34" charset="0"/>
              </a:rPr>
              <a:t>Nosepiece</a:t>
            </a:r>
          </a:p>
        </p:txBody>
      </p:sp>
      <p:sp>
        <p:nvSpPr>
          <p:cNvPr id="33798" name="Text Box 6"/>
          <p:cNvSpPr txBox="1">
            <a:spLocks noChangeArrowheads="1"/>
          </p:cNvSpPr>
          <p:nvPr/>
        </p:nvSpPr>
        <p:spPr bwMode="auto">
          <a:xfrm>
            <a:off x="6781800" y="3124200"/>
            <a:ext cx="701675" cy="336550"/>
          </a:xfrm>
          <a:prstGeom prst="rect">
            <a:avLst/>
          </a:prstGeom>
          <a:noFill/>
          <a:ln w="9525">
            <a:noFill/>
            <a:miter lim="800000"/>
            <a:headEnd/>
            <a:tailEnd/>
          </a:ln>
          <a:effectLst/>
        </p:spPr>
        <p:txBody>
          <a:bodyPr>
            <a:spAutoFit/>
          </a:bodyPr>
          <a:lstStyle/>
          <a:p>
            <a:r>
              <a:rPr lang="en-US" sz="1600">
                <a:solidFill>
                  <a:srgbClr val="FF0000"/>
                </a:solidFill>
                <a:latin typeface="Arial Black" pitchFamily="34" charset="0"/>
              </a:rPr>
              <a:t>Arm</a:t>
            </a:r>
          </a:p>
        </p:txBody>
      </p:sp>
      <p:sp>
        <p:nvSpPr>
          <p:cNvPr id="33799" name="Text Box 7"/>
          <p:cNvSpPr txBox="1">
            <a:spLocks noChangeArrowheads="1"/>
          </p:cNvSpPr>
          <p:nvPr/>
        </p:nvSpPr>
        <p:spPr bwMode="auto">
          <a:xfrm>
            <a:off x="1447800" y="3352800"/>
            <a:ext cx="1865313" cy="336550"/>
          </a:xfrm>
          <a:prstGeom prst="rect">
            <a:avLst/>
          </a:prstGeom>
          <a:noFill/>
          <a:ln w="9525">
            <a:noFill/>
            <a:miter lim="800000"/>
            <a:headEnd/>
            <a:tailEnd/>
          </a:ln>
          <a:effectLst/>
        </p:spPr>
        <p:txBody>
          <a:bodyPr>
            <a:spAutoFit/>
          </a:bodyPr>
          <a:lstStyle/>
          <a:p>
            <a:r>
              <a:rPr lang="en-US" sz="1600" dirty="0">
                <a:solidFill>
                  <a:srgbClr val="FF0000"/>
                </a:solidFill>
                <a:latin typeface="Arial Black" pitchFamily="34" charset="0"/>
              </a:rPr>
              <a:t>Objective</a:t>
            </a:r>
            <a:r>
              <a:rPr lang="en-US" sz="1400" dirty="0">
                <a:solidFill>
                  <a:srgbClr val="FF0000"/>
                </a:solidFill>
                <a:latin typeface="Arial Black" pitchFamily="34" charset="0"/>
              </a:rPr>
              <a:t> </a:t>
            </a:r>
            <a:r>
              <a:rPr lang="en-US" sz="1600" dirty="0">
                <a:solidFill>
                  <a:srgbClr val="FF0000"/>
                </a:solidFill>
                <a:latin typeface="Arial Black" pitchFamily="34" charset="0"/>
              </a:rPr>
              <a:t>Lens</a:t>
            </a:r>
          </a:p>
        </p:txBody>
      </p:sp>
      <p:sp>
        <p:nvSpPr>
          <p:cNvPr id="33800" name="Rectangle 8"/>
          <p:cNvSpPr>
            <a:spLocks noChangeArrowheads="1"/>
          </p:cNvSpPr>
          <p:nvPr/>
        </p:nvSpPr>
        <p:spPr bwMode="auto">
          <a:xfrm>
            <a:off x="6781800" y="3860800"/>
            <a:ext cx="825500" cy="336550"/>
          </a:xfrm>
          <a:prstGeom prst="rect">
            <a:avLst/>
          </a:prstGeom>
          <a:noFill/>
          <a:ln w="9525">
            <a:noFill/>
            <a:miter lim="800000"/>
            <a:headEnd/>
            <a:tailEnd/>
          </a:ln>
          <a:effectLst/>
        </p:spPr>
        <p:txBody>
          <a:bodyPr wrap="none">
            <a:spAutoFit/>
          </a:bodyPr>
          <a:lstStyle/>
          <a:p>
            <a:r>
              <a:rPr lang="en-US" sz="1600">
                <a:solidFill>
                  <a:srgbClr val="FF0000"/>
                </a:solidFill>
                <a:latin typeface="Arial Black" pitchFamily="34" charset="0"/>
              </a:rPr>
              <a:t>Stage</a:t>
            </a:r>
          </a:p>
        </p:txBody>
      </p:sp>
      <p:sp>
        <p:nvSpPr>
          <p:cNvPr id="33801" name="Text Box 9"/>
          <p:cNvSpPr txBox="1">
            <a:spLocks noChangeArrowheads="1"/>
          </p:cNvSpPr>
          <p:nvPr/>
        </p:nvSpPr>
        <p:spPr bwMode="auto">
          <a:xfrm>
            <a:off x="1828800" y="4038600"/>
            <a:ext cx="1438275" cy="336550"/>
          </a:xfrm>
          <a:prstGeom prst="rect">
            <a:avLst/>
          </a:prstGeom>
          <a:noFill/>
          <a:ln w="9525">
            <a:noFill/>
            <a:miter lim="800000"/>
            <a:headEnd/>
            <a:tailEnd/>
          </a:ln>
          <a:effectLst/>
        </p:spPr>
        <p:txBody>
          <a:bodyPr>
            <a:spAutoFit/>
          </a:bodyPr>
          <a:lstStyle/>
          <a:p>
            <a:r>
              <a:rPr lang="en-US" sz="1600">
                <a:solidFill>
                  <a:srgbClr val="FF0000"/>
                </a:solidFill>
                <a:latin typeface="Arial Black" pitchFamily="34" charset="0"/>
              </a:rPr>
              <a:t>Stage</a:t>
            </a:r>
            <a:r>
              <a:rPr lang="en-US" sz="1400">
                <a:solidFill>
                  <a:srgbClr val="FF0000"/>
                </a:solidFill>
                <a:latin typeface="Arial Black" pitchFamily="34" charset="0"/>
              </a:rPr>
              <a:t> </a:t>
            </a:r>
            <a:r>
              <a:rPr lang="en-US" sz="1600">
                <a:solidFill>
                  <a:srgbClr val="FF0000"/>
                </a:solidFill>
                <a:latin typeface="Arial Black" pitchFamily="34" charset="0"/>
              </a:rPr>
              <a:t>Clips</a:t>
            </a:r>
          </a:p>
        </p:txBody>
      </p:sp>
      <p:sp>
        <p:nvSpPr>
          <p:cNvPr id="33802" name="Text Box 10"/>
          <p:cNvSpPr txBox="1">
            <a:spLocks noChangeArrowheads="1"/>
          </p:cNvSpPr>
          <p:nvPr/>
        </p:nvSpPr>
        <p:spPr bwMode="auto">
          <a:xfrm>
            <a:off x="6705600" y="4267200"/>
            <a:ext cx="1905000" cy="336550"/>
          </a:xfrm>
          <a:prstGeom prst="rect">
            <a:avLst/>
          </a:prstGeom>
          <a:noFill/>
          <a:ln w="9525">
            <a:noFill/>
            <a:miter lim="800000"/>
            <a:headEnd/>
            <a:tailEnd/>
          </a:ln>
          <a:effectLst/>
        </p:spPr>
        <p:txBody>
          <a:bodyPr>
            <a:spAutoFit/>
          </a:bodyPr>
          <a:lstStyle/>
          <a:p>
            <a:r>
              <a:rPr lang="en-US" sz="1600" dirty="0">
                <a:solidFill>
                  <a:srgbClr val="FF0000"/>
                </a:solidFill>
                <a:latin typeface="Arial Black" pitchFamily="34" charset="0"/>
              </a:rPr>
              <a:t>Coarse</a:t>
            </a:r>
            <a:r>
              <a:rPr lang="en-US" sz="1400" dirty="0">
                <a:solidFill>
                  <a:srgbClr val="FF0000"/>
                </a:solidFill>
                <a:latin typeface="Arial Black" pitchFamily="34" charset="0"/>
              </a:rPr>
              <a:t> </a:t>
            </a:r>
            <a:r>
              <a:rPr lang="en-US" sz="1600" dirty="0">
                <a:solidFill>
                  <a:srgbClr val="FF0000"/>
                </a:solidFill>
                <a:latin typeface="Arial Black" pitchFamily="34" charset="0"/>
              </a:rPr>
              <a:t>Focus</a:t>
            </a:r>
          </a:p>
        </p:txBody>
      </p:sp>
      <p:sp>
        <p:nvSpPr>
          <p:cNvPr id="33803" name="Text Box 11"/>
          <p:cNvSpPr txBox="1">
            <a:spLocks noChangeArrowheads="1"/>
          </p:cNvSpPr>
          <p:nvPr/>
        </p:nvSpPr>
        <p:spPr bwMode="auto">
          <a:xfrm>
            <a:off x="6705600" y="4622800"/>
            <a:ext cx="1379538" cy="336550"/>
          </a:xfrm>
          <a:prstGeom prst="rect">
            <a:avLst/>
          </a:prstGeom>
          <a:noFill/>
          <a:ln w="9525">
            <a:noFill/>
            <a:miter lim="800000"/>
            <a:headEnd/>
            <a:tailEnd/>
          </a:ln>
          <a:effectLst/>
        </p:spPr>
        <p:txBody>
          <a:bodyPr wrap="none">
            <a:spAutoFit/>
          </a:bodyPr>
          <a:lstStyle/>
          <a:p>
            <a:r>
              <a:rPr lang="en-US" sz="1600">
                <a:solidFill>
                  <a:srgbClr val="FF0000"/>
                </a:solidFill>
                <a:latin typeface="Arial Black" pitchFamily="34" charset="0"/>
              </a:rPr>
              <a:t>Fine</a:t>
            </a:r>
            <a:r>
              <a:rPr lang="en-US" sz="1400">
                <a:solidFill>
                  <a:srgbClr val="FF0000"/>
                </a:solidFill>
                <a:latin typeface="Arial Black" pitchFamily="34" charset="0"/>
              </a:rPr>
              <a:t> </a:t>
            </a:r>
            <a:r>
              <a:rPr lang="en-US" sz="1600">
                <a:solidFill>
                  <a:srgbClr val="FF0000"/>
                </a:solidFill>
                <a:latin typeface="Arial Black" pitchFamily="34" charset="0"/>
              </a:rPr>
              <a:t>Focus</a:t>
            </a:r>
          </a:p>
        </p:txBody>
      </p:sp>
      <p:sp>
        <p:nvSpPr>
          <p:cNvPr id="33804" name="Text Box 12"/>
          <p:cNvSpPr txBox="1">
            <a:spLocks noChangeArrowheads="1"/>
          </p:cNvSpPr>
          <p:nvPr/>
        </p:nvSpPr>
        <p:spPr bwMode="auto">
          <a:xfrm>
            <a:off x="6629400" y="5334000"/>
            <a:ext cx="820738" cy="336550"/>
          </a:xfrm>
          <a:prstGeom prst="rect">
            <a:avLst/>
          </a:prstGeom>
          <a:noFill/>
          <a:ln w="9525">
            <a:noFill/>
            <a:miter lim="800000"/>
            <a:headEnd/>
            <a:tailEnd/>
          </a:ln>
          <a:effectLst/>
        </p:spPr>
        <p:txBody>
          <a:bodyPr>
            <a:spAutoFit/>
          </a:bodyPr>
          <a:lstStyle/>
          <a:p>
            <a:r>
              <a:rPr lang="en-US" sz="1600">
                <a:solidFill>
                  <a:srgbClr val="FF0000"/>
                </a:solidFill>
                <a:latin typeface="Arial Black" pitchFamily="34" charset="0"/>
              </a:rPr>
              <a:t>Base</a:t>
            </a:r>
          </a:p>
        </p:txBody>
      </p:sp>
      <p:sp>
        <p:nvSpPr>
          <p:cNvPr id="33805" name="Text Box 13"/>
          <p:cNvSpPr txBox="1">
            <a:spLocks noChangeArrowheads="1"/>
          </p:cNvSpPr>
          <p:nvPr/>
        </p:nvSpPr>
        <p:spPr bwMode="auto">
          <a:xfrm>
            <a:off x="1828800" y="4495800"/>
            <a:ext cx="1462088" cy="336550"/>
          </a:xfrm>
          <a:prstGeom prst="rect">
            <a:avLst/>
          </a:prstGeom>
          <a:noFill/>
          <a:ln w="9525">
            <a:noFill/>
            <a:miter lim="800000"/>
            <a:headEnd/>
            <a:tailEnd/>
          </a:ln>
          <a:effectLst/>
        </p:spPr>
        <p:txBody>
          <a:bodyPr>
            <a:spAutoFit/>
          </a:bodyPr>
          <a:lstStyle/>
          <a:p>
            <a:r>
              <a:rPr lang="en-US" sz="1600" dirty="0">
                <a:solidFill>
                  <a:srgbClr val="FF0000"/>
                </a:solidFill>
                <a:latin typeface="Arial Black" pitchFamily="34" charset="0"/>
              </a:rPr>
              <a:t>Diaphragm</a:t>
            </a:r>
          </a:p>
        </p:txBody>
      </p:sp>
      <p:sp>
        <p:nvSpPr>
          <p:cNvPr id="33806" name="Text Box 14"/>
          <p:cNvSpPr txBox="1">
            <a:spLocks noChangeArrowheads="1"/>
          </p:cNvSpPr>
          <p:nvPr/>
        </p:nvSpPr>
        <p:spPr bwMode="auto">
          <a:xfrm>
            <a:off x="2590800" y="4876800"/>
            <a:ext cx="908050" cy="336550"/>
          </a:xfrm>
          <a:prstGeom prst="rect">
            <a:avLst/>
          </a:prstGeom>
          <a:noFill/>
          <a:ln w="9525">
            <a:noFill/>
            <a:miter lim="800000"/>
            <a:headEnd/>
            <a:tailEnd/>
          </a:ln>
          <a:effectLst/>
        </p:spPr>
        <p:txBody>
          <a:bodyPr>
            <a:spAutoFit/>
          </a:bodyPr>
          <a:lstStyle/>
          <a:p>
            <a:r>
              <a:rPr lang="en-US" sz="1600">
                <a:solidFill>
                  <a:srgbClr val="FF0000"/>
                </a:solidFill>
                <a:latin typeface="Arial Black" pitchFamily="34" charset="0"/>
              </a:rPr>
              <a:t>Light</a:t>
            </a:r>
          </a:p>
        </p:txBody>
      </p:sp>
      <p:sp>
        <p:nvSpPr>
          <p:cNvPr id="33807" name="Text Box 15"/>
          <p:cNvSpPr txBox="1">
            <a:spLocks noChangeArrowheads="1"/>
          </p:cNvSpPr>
          <p:nvPr/>
        </p:nvSpPr>
        <p:spPr bwMode="auto">
          <a:xfrm>
            <a:off x="304800" y="304800"/>
            <a:ext cx="2133600" cy="366713"/>
          </a:xfrm>
          <a:prstGeom prst="rect">
            <a:avLst/>
          </a:prstGeom>
          <a:noFill/>
          <a:ln w="9525">
            <a:noFill/>
            <a:miter lim="800000"/>
            <a:headEnd/>
            <a:tailEnd/>
          </a:ln>
          <a:effectLst/>
        </p:spPr>
        <p:txBody>
          <a:bodyPr>
            <a:spAutoFit/>
          </a:bodyPr>
          <a:lstStyle/>
          <a:p>
            <a:pPr>
              <a:spcBef>
                <a:spcPct val="50000"/>
              </a:spcBef>
            </a:pPr>
            <a:r>
              <a:rPr lang="en-US">
                <a:latin typeface="Monotype Corsiva" pitchFamily="66" charset="0"/>
              </a:rPr>
              <a:t>Lab Exercise # 1</a:t>
            </a:r>
          </a:p>
        </p:txBody>
      </p:sp>
      <p:sp>
        <p:nvSpPr>
          <p:cNvPr id="33808" name="Text Box 16"/>
          <p:cNvSpPr txBox="1">
            <a:spLocks noChangeArrowheads="1"/>
          </p:cNvSpPr>
          <p:nvPr/>
        </p:nvSpPr>
        <p:spPr bwMode="auto">
          <a:xfrm>
            <a:off x="8001000" y="304800"/>
            <a:ext cx="990600" cy="366713"/>
          </a:xfrm>
          <a:prstGeom prst="rect">
            <a:avLst/>
          </a:prstGeom>
          <a:noFill/>
          <a:ln w="9525">
            <a:noFill/>
            <a:miter lim="800000"/>
            <a:headEnd/>
            <a:tailEnd/>
          </a:ln>
          <a:effectLst/>
        </p:spPr>
        <p:txBody>
          <a:bodyPr>
            <a:spAutoFit/>
          </a:bodyPr>
          <a:lstStyle/>
          <a:p>
            <a:pPr>
              <a:spcBef>
                <a:spcPct val="50000"/>
              </a:spcBef>
            </a:pPr>
            <a:r>
              <a:rPr lang="en-US" dirty="0" smtClean="0">
                <a:latin typeface="Monotype Corsiva" pitchFamily="66" charset="0"/>
              </a:rPr>
              <a:t>Zoo - 103</a:t>
            </a:r>
            <a:endParaRPr lang="en-US" dirty="0">
              <a:latin typeface="Monotype Corsiva" pitchFamily="66" charset="0"/>
            </a:endParaRPr>
          </a:p>
        </p:txBody>
      </p:sp>
      <p:sp>
        <p:nvSpPr>
          <p:cNvPr id="33809" name="Line 17"/>
          <p:cNvSpPr>
            <a:spLocks noChangeShapeType="1"/>
          </p:cNvSpPr>
          <p:nvPr/>
        </p:nvSpPr>
        <p:spPr bwMode="auto">
          <a:xfrm>
            <a:off x="0" y="609600"/>
            <a:ext cx="9144000" cy="0"/>
          </a:xfrm>
          <a:prstGeom prst="line">
            <a:avLst/>
          </a:prstGeom>
          <a:noFill/>
          <a:ln w="12700">
            <a:solidFill>
              <a:srgbClr val="008080"/>
            </a:solidFill>
            <a:round/>
            <a:headEnd/>
            <a:tailEnd/>
          </a:ln>
          <a:effectLst/>
        </p:spPr>
        <p:txBody>
          <a:bodyPr/>
          <a:lstStyle/>
          <a:p>
            <a:endParaRPr lang="en-US"/>
          </a:p>
        </p:txBody>
      </p:sp>
      <p:sp>
        <p:nvSpPr>
          <p:cNvPr id="33810" name="Rectangle 18"/>
          <p:cNvSpPr>
            <a:spLocks noChangeArrowheads="1"/>
          </p:cNvSpPr>
          <p:nvPr/>
        </p:nvSpPr>
        <p:spPr bwMode="auto">
          <a:xfrm>
            <a:off x="2209800" y="765175"/>
            <a:ext cx="4487863" cy="457200"/>
          </a:xfrm>
          <a:prstGeom prst="rect">
            <a:avLst/>
          </a:prstGeom>
          <a:noFill/>
          <a:ln w="9525">
            <a:noFill/>
            <a:miter lim="800000"/>
            <a:headEnd/>
            <a:tailEnd/>
          </a:ln>
          <a:effectLst/>
        </p:spPr>
        <p:txBody>
          <a:bodyPr wrap="none">
            <a:spAutoFit/>
          </a:bodyPr>
          <a:lstStyle/>
          <a:p>
            <a:r>
              <a:rPr lang="en-US" sz="2400">
                <a:solidFill>
                  <a:schemeClr val="tx2"/>
                </a:solidFill>
              </a:rPr>
              <a:t>The Parts of a Light Microscope</a:t>
            </a: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3795"/>
                                        </p:tgtEl>
                                        <p:attrNameLst>
                                          <p:attrName>style.visibility</p:attrName>
                                        </p:attrNameLst>
                                      </p:cBhvr>
                                      <p:to>
                                        <p:strVal val="visible"/>
                                      </p:to>
                                    </p:set>
                                    <p:anim calcmode="lin" valueType="num">
                                      <p:cBhvr additive="base">
                                        <p:cTn id="7" dur="500" fill="hold"/>
                                        <p:tgtEl>
                                          <p:spTgt spid="33795"/>
                                        </p:tgtEl>
                                        <p:attrNameLst>
                                          <p:attrName>ppt_x</p:attrName>
                                        </p:attrNameLst>
                                      </p:cBhvr>
                                      <p:tavLst>
                                        <p:tav tm="0">
                                          <p:val>
                                            <p:strVal val="1+#ppt_w/2"/>
                                          </p:val>
                                        </p:tav>
                                        <p:tav tm="100000">
                                          <p:val>
                                            <p:strVal val="#ppt_x"/>
                                          </p:val>
                                        </p:tav>
                                      </p:tavLst>
                                    </p:anim>
                                    <p:anim calcmode="lin" valueType="num">
                                      <p:cBhvr additive="base">
                                        <p:cTn id="8" dur="500" fill="hold"/>
                                        <p:tgtEl>
                                          <p:spTgt spid="3379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796">
                                            <p:txEl>
                                              <p:pRg st="0" end="0"/>
                                            </p:txEl>
                                          </p:spTgt>
                                        </p:tgtEl>
                                        <p:attrNameLst>
                                          <p:attrName>style.visibility</p:attrName>
                                        </p:attrNameLst>
                                      </p:cBhvr>
                                      <p:to>
                                        <p:strVal val="visible"/>
                                      </p:to>
                                    </p:set>
                                    <p:anim calcmode="lin" valueType="num">
                                      <p:cBhvr additive="base">
                                        <p:cTn id="13" dur="500" fill="hold"/>
                                        <p:tgtEl>
                                          <p:spTgt spid="33796">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379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3797">
                                            <p:txEl>
                                              <p:pRg st="0" end="0"/>
                                            </p:txEl>
                                          </p:spTgt>
                                        </p:tgtEl>
                                        <p:attrNameLst>
                                          <p:attrName>style.visibility</p:attrName>
                                        </p:attrNameLst>
                                      </p:cBhvr>
                                      <p:to>
                                        <p:strVal val="visible"/>
                                      </p:to>
                                    </p:set>
                                    <p:anim calcmode="lin" valueType="num">
                                      <p:cBhvr additive="base">
                                        <p:cTn id="19" dur="500" fill="hold"/>
                                        <p:tgtEl>
                                          <p:spTgt spid="33797">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379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3799">
                                            <p:txEl>
                                              <p:pRg st="0" end="0"/>
                                            </p:txEl>
                                          </p:spTgt>
                                        </p:tgtEl>
                                        <p:attrNameLst>
                                          <p:attrName>style.visibility</p:attrName>
                                        </p:attrNameLst>
                                      </p:cBhvr>
                                      <p:to>
                                        <p:strVal val="visible"/>
                                      </p:to>
                                    </p:set>
                                    <p:anim calcmode="lin" valueType="num">
                                      <p:cBhvr additive="base">
                                        <p:cTn id="25" dur="500" fill="hold"/>
                                        <p:tgtEl>
                                          <p:spTgt spid="33799">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379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3798"/>
                                        </p:tgtEl>
                                        <p:attrNameLst>
                                          <p:attrName>style.visibility</p:attrName>
                                        </p:attrNameLst>
                                      </p:cBhvr>
                                      <p:to>
                                        <p:strVal val="visible"/>
                                      </p:to>
                                    </p:set>
                                    <p:anim calcmode="lin" valueType="num">
                                      <p:cBhvr additive="base">
                                        <p:cTn id="31" dur="500" fill="hold"/>
                                        <p:tgtEl>
                                          <p:spTgt spid="33798"/>
                                        </p:tgtEl>
                                        <p:attrNameLst>
                                          <p:attrName>ppt_x</p:attrName>
                                        </p:attrNameLst>
                                      </p:cBhvr>
                                      <p:tavLst>
                                        <p:tav tm="0">
                                          <p:val>
                                            <p:strVal val="1+#ppt_w/2"/>
                                          </p:val>
                                        </p:tav>
                                        <p:tav tm="100000">
                                          <p:val>
                                            <p:strVal val="#ppt_x"/>
                                          </p:val>
                                        </p:tav>
                                      </p:tavLst>
                                    </p:anim>
                                    <p:anim calcmode="lin" valueType="num">
                                      <p:cBhvr additive="base">
                                        <p:cTn id="32" dur="500" fill="hold"/>
                                        <p:tgtEl>
                                          <p:spTgt spid="3379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3800"/>
                                        </p:tgtEl>
                                        <p:attrNameLst>
                                          <p:attrName>style.visibility</p:attrName>
                                        </p:attrNameLst>
                                      </p:cBhvr>
                                      <p:to>
                                        <p:strVal val="visible"/>
                                      </p:to>
                                    </p:set>
                                    <p:anim calcmode="lin" valueType="num">
                                      <p:cBhvr additive="base">
                                        <p:cTn id="37" dur="500" fill="hold"/>
                                        <p:tgtEl>
                                          <p:spTgt spid="33800"/>
                                        </p:tgtEl>
                                        <p:attrNameLst>
                                          <p:attrName>ppt_x</p:attrName>
                                        </p:attrNameLst>
                                      </p:cBhvr>
                                      <p:tavLst>
                                        <p:tav tm="0">
                                          <p:val>
                                            <p:strVal val="1+#ppt_w/2"/>
                                          </p:val>
                                        </p:tav>
                                        <p:tav tm="100000">
                                          <p:val>
                                            <p:strVal val="#ppt_x"/>
                                          </p:val>
                                        </p:tav>
                                      </p:tavLst>
                                    </p:anim>
                                    <p:anim calcmode="lin" valueType="num">
                                      <p:cBhvr additive="base">
                                        <p:cTn id="38" dur="500" fill="hold"/>
                                        <p:tgtEl>
                                          <p:spTgt spid="3380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3801">
                                            <p:txEl>
                                              <p:pRg st="0" end="0"/>
                                            </p:txEl>
                                          </p:spTgt>
                                        </p:tgtEl>
                                        <p:attrNameLst>
                                          <p:attrName>style.visibility</p:attrName>
                                        </p:attrNameLst>
                                      </p:cBhvr>
                                      <p:to>
                                        <p:strVal val="visible"/>
                                      </p:to>
                                    </p:set>
                                    <p:anim calcmode="lin" valueType="num">
                                      <p:cBhvr additive="base">
                                        <p:cTn id="43" dur="500" fill="hold"/>
                                        <p:tgtEl>
                                          <p:spTgt spid="33801">
                                            <p:txEl>
                                              <p:pRg st="0" end="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380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whoosh.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33802"/>
                                        </p:tgtEl>
                                        <p:attrNameLst>
                                          <p:attrName>style.visibility</p:attrName>
                                        </p:attrNameLst>
                                      </p:cBhvr>
                                      <p:to>
                                        <p:strVal val="visible"/>
                                      </p:to>
                                    </p:set>
                                    <p:anim calcmode="lin" valueType="num">
                                      <p:cBhvr additive="base">
                                        <p:cTn id="49" dur="500" fill="hold"/>
                                        <p:tgtEl>
                                          <p:spTgt spid="33802"/>
                                        </p:tgtEl>
                                        <p:attrNameLst>
                                          <p:attrName>ppt_x</p:attrName>
                                        </p:attrNameLst>
                                      </p:cBhvr>
                                      <p:tavLst>
                                        <p:tav tm="0">
                                          <p:val>
                                            <p:strVal val="1+#ppt_w/2"/>
                                          </p:val>
                                        </p:tav>
                                        <p:tav tm="100000">
                                          <p:val>
                                            <p:strVal val="#ppt_x"/>
                                          </p:val>
                                        </p:tav>
                                      </p:tavLst>
                                    </p:anim>
                                    <p:anim calcmode="lin" valueType="num">
                                      <p:cBhvr additive="base">
                                        <p:cTn id="50" dur="500" fill="hold"/>
                                        <p:tgtEl>
                                          <p:spTgt spid="3380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whoosh.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33803"/>
                                        </p:tgtEl>
                                        <p:attrNameLst>
                                          <p:attrName>style.visibility</p:attrName>
                                        </p:attrNameLst>
                                      </p:cBhvr>
                                      <p:to>
                                        <p:strVal val="visible"/>
                                      </p:to>
                                    </p:set>
                                    <p:anim calcmode="lin" valueType="num">
                                      <p:cBhvr additive="base">
                                        <p:cTn id="55" dur="500" fill="hold"/>
                                        <p:tgtEl>
                                          <p:spTgt spid="33803"/>
                                        </p:tgtEl>
                                        <p:attrNameLst>
                                          <p:attrName>ppt_x</p:attrName>
                                        </p:attrNameLst>
                                      </p:cBhvr>
                                      <p:tavLst>
                                        <p:tav tm="0">
                                          <p:val>
                                            <p:strVal val="1+#ppt_w/2"/>
                                          </p:val>
                                        </p:tav>
                                        <p:tav tm="100000">
                                          <p:val>
                                            <p:strVal val="#ppt_x"/>
                                          </p:val>
                                        </p:tav>
                                      </p:tavLst>
                                    </p:anim>
                                    <p:anim calcmode="lin" valueType="num">
                                      <p:cBhvr additive="base">
                                        <p:cTn id="56" dur="500" fill="hold"/>
                                        <p:tgtEl>
                                          <p:spTgt spid="3380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whoosh.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33804"/>
                                        </p:tgtEl>
                                        <p:attrNameLst>
                                          <p:attrName>style.visibility</p:attrName>
                                        </p:attrNameLst>
                                      </p:cBhvr>
                                      <p:to>
                                        <p:strVal val="visible"/>
                                      </p:to>
                                    </p:set>
                                    <p:anim calcmode="lin" valueType="num">
                                      <p:cBhvr additive="base">
                                        <p:cTn id="61" dur="500" fill="hold"/>
                                        <p:tgtEl>
                                          <p:spTgt spid="33804"/>
                                        </p:tgtEl>
                                        <p:attrNameLst>
                                          <p:attrName>ppt_x</p:attrName>
                                        </p:attrNameLst>
                                      </p:cBhvr>
                                      <p:tavLst>
                                        <p:tav tm="0">
                                          <p:val>
                                            <p:strVal val="1+#ppt_w/2"/>
                                          </p:val>
                                        </p:tav>
                                        <p:tav tm="100000">
                                          <p:val>
                                            <p:strVal val="#ppt_x"/>
                                          </p:val>
                                        </p:tav>
                                      </p:tavLst>
                                    </p:anim>
                                    <p:anim calcmode="lin" valueType="num">
                                      <p:cBhvr additive="base">
                                        <p:cTn id="62" dur="500" fill="hold"/>
                                        <p:tgtEl>
                                          <p:spTgt spid="3380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whoosh.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3805">
                                            <p:txEl>
                                              <p:pRg st="0" end="0"/>
                                            </p:txEl>
                                          </p:spTgt>
                                        </p:tgtEl>
                                        <p:attrNameLst>
                                          <p:attrName>style.visibility</p:attrName>
                                        </p:attrNameLst>
                                      </p:cBhvr>
                                      <p:to>
                                        <p:strVal val="visible"/>
                                      </p:to>
                                    </p:set>
                                    <p:anim calcmode="lin" valueType="num">
                                      <p:cBhvr additive="base">
                                        <p:cTn id="67" dur="500" fill="hold"/>
                                        <p:tgtEl>
                                          <p:spTgt spid="33805">
                                            <p:txEl>
                                              <p:pRg st="0" end="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380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whoosh.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3806">
                                            <p:txEl>
                                              <p:pRg st="0" end="0"/>
                                            </p:txEl>
                                          </p:spTgt>
                                        </p:tgtEl>
                                        <p:attrNameLst>
                                          <p:attrName>style.visibility</p:attrName>
                                        </p:attrNameLst>
                                      </p:cBhvr>
                                      <p:to>
                                        <p:strVal val="visible"/>
                                      </p:to>
                                    </p:set>
                                    <p:anim calcmode="lin" valueType="num">
                                      <p:cBhvr additive="base">
                                        <p:cTn id="73" dur="500" fill="hold"/>
                                        <p:tgtEl>
                                          <p:spTgt spid="33806">
                                            <p:txEl>
                                              <p:pRg st="0" end="0"/>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38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autoUpdateAnimBg="0"/>
      <p:bldP spid="33796" grpId="0" build="p" autoUpdateAnimBg="0"/>
      <p:bldP spid="33797" grpId="0" build="p" autoUpdateAnimBg="0"/>
      <p:bldP spid="33798" grpId="0" autoUpdateAnimBg="0"/>
      <p:bldP spid="33799" grpId="0" build="p" autoUpdateAnimBg="0"/>
      <p:bldP spid="33800" grpId="0" autoUpdateAnimBg="0"/>
      <p:bldP spid="33801" grpId="0" build="p" autoUpdateAnimBg="0"/>
      <p:bldP spid="33802" grpId="0" autoUpdateAnimBg="0"/>
      <p:bldP spid="33803" grpId="0" autoUpdateAnimBg="0"/>
      <p:bldP spid="33804" grpId="0" autoUpdateAnimBg="0"/>
      <p:bldP spid="33805" grpId="0" build="p" autoUpdateAnimBg="0"/>
      <p:bldP spid="33806"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D6B19C"/>
            </a:gs>
            <a:gs pos="30000">
              <a:srgbClr val="D49E6C"/>
            </a:gs>
            <a:gs pos="70000">
              <a:srgbClr val="A65528"/>
            </a:gs>
            <a:gs pos="100000">
              <a:srgbClr val="663012"/>
            </a:gs>
          </a:gsLst>
          <a:lin ang="5400000" scaled="0"/>
        </a:gradFill>
        <a:effectLst/>
      </p:bgPr>
    </p:bg>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0" y="2272228"/>
            <a:ext cx="9144000" cy="2092881"/>
          </a:xfrm>
          <a:prstGeom prst="rect">
            <a:avLst/>
          </a:prstGeom>
          <a:noFill/>
          <a:ln w="9525">
            <a:noFill/>
            <a:miter lim="800000"/>
            <a:headEnd/>
            <a:tailEnd/>
          </a:ln>
        </p:spPr>
        <p:txBody>
          <a:bodyPr wrap="square" anchor="ctr">
            <a:spAutoFit/>
          </a:bodyPr>
          <a:lstStyle/>
          <a:p>
            <a:pPr algn="ctr"/>
            <a:r>
              <a:rPr lang="en-US" sz="2400" dirty="0">
                <a:latin typeface="Calibri" pitchFamily="34" charset="0"/>
                <a:ea typeface="Calibri" pitchFamily="34" charset="0"/>
                <a:cs typeface="Times New Roman" pitchFamily="18" charset="0"/>
              </a:rPr>
              <a:t>Magnification Power</a:t>
            </a:r>
            <a:endParaRPr lang="en-US" sz="2400" dirty="0">
              <a:ea typeface="Calibri" pitchFamily="34" charset="0"/>
              <a:cs typeface="Arial" charset="0"/>
            </a:endParaRPr>
          </a:p>
          <a:p>
            <a:pPr algn="ctr" eaLnBrk="0" hangingPunct="0"/>
            <a:endParaRPr lang="en-US" sz="2400" dirty="0">
              <a:latin typeface="Calibri" pitchFamily="34" charset="0"/>
            </a:endParaRPr>
          </a:p>
          <a:p>
            <a:pPr algn="ctr" eaLnBrk="0" hangingPunct="0"/>
            <a:r>
              <a:rPr lang="en-US" sz="2200" dirty="0" smtClean="0">
                <a:latin typeface="Calibri" pitchFamily="34" charset="0"/>
              </a:rPr>
              <a:t>Magnification</a:t>
            </a:r>
            <a:r>
              <a:rPr lang="en-US" sz="2200" dirty="0">
                <a:latin typeface="Calibri" pitchFamily="34" charset="0"/>
              </a:rPr>
              <a:t>	= Power of the eye piece X Power of </a:t>
            </a:r>
            <a:r>
              <a:rPr lang="en-US" sz="2200" dirty="0" smtClean="0">
                <a:latin typeface="Calibri" pitchFamily="34" charset="0"/>
              </a:rPr>
              <a:t>objective </a:t>
            </a:r>
            <a:r>
              <a:rPr lang="en-US" sz="2200" dirty="0" err="1" smtClean="0">
                <a:latin typeface="Calibri" pitchFamily="34" charset="0"/>
              </a:rPr>
              <a:t>lense</a:t>
            </a:r>
            <a:endParaRPr lang="en-US" sz="2200" dirty="0" smtClean="0">
              <a:latin typeface="Calibri" pitchFamily="34" charset="0"/>
            </a:endParaRPr>
          </a:p>
          <a:p>
            <a:pPr algn="ctr"/>
            <a:endParaRPr lang="en-US" dirty="0" smtClean="0"/>
          </a:p>
          <a:p>
            <a:pPr marL="742950" lvl="1" indent="-285750" algn="ctr"/>
            <a:r>
              <a:rPr lang="en-US" dirty="0" smtClean="0"/>
              <a:t>For </a:t>
            </a:r>
            <a:r>
              <a:rPr lang="en-US" dirty="0"/>
              <a:t>example: 40X (objective lens) x 10X (ocular lens) = 400X </a:t>
            </a:r>
            <a:r>
              <a:rPr lang="en-US" dirty="0" smtClean="0"/>
              <a:t>magnification</a:t>
            </a:r>
            <a:endParaRPr lang="en-US" dirty="0"/>
          </a:p>
          <a:p>
            <a:pPr algn="just" eaLnBrk="0" hangingPunct="0"/>
            <a:endParaRPr lang="en-US" sz="2400" dirty="0">
              <a:latin typeface="Calibri" pitchFamily="34" charset="0"/>
            </a:endParaRPr>
          </a:p>
        </p:txBody>
      </p:sp>
      <p:sp>
        <p:nvSpPr>
          <p:cNvPr id="30723" name="Text Box 3"/>
          <p:cNvSpPr txBox="1">
            <a:spLocks noChangeArrowheads="1"/>
          </p:cNvSpPr>
          <p:nvPr/>
        </p:nvSpPr>
        <p:spPr bwMode="auto">
          <a:xfrm>
            <a:off x="304800" y="304800"/>
            <a:ext cx="2133600" cy="366713"/>
          </a:xfrm>
          <a:prstGeom prst="rect">
            <a:avLst/>
          </a:prstGeom>
          <a:noFill/>
          <a:ln w="9525">
            <a:noFill/>
            <a:miter lim="800000"/>
            <a:headEnd/>
            <a:tailEnd/>
          </a:ln>
          <a:effectLst/>
        </p:spPr>
        <p:txBody>
          <a:bodyPr>
            <a:spAutoFit/>
          </a:bodyPr>
          <a:lstStyle/>
          <a:p>
            <a:pPr>
              <a:spcBef>
                <a:spcPct val="50000"/>
              </a:spcBef>
            </a:pPr>
            <a:r>
              <a:rPr lang="en-US">
                <a:latin typeface="Monotype Corsiva" pitchFamily="66" charset="0"/>
              </a:rPr>
              <a:t>Lab Exercise # 1</a:t>
            </a:r>
          </a:p>
        </p:txBody>
      </p:sp>
      <p:sp>
        <p:nvSpPr>
          <p:cNvPr id="30724" name="Text Box 4"/>
          <p:cNvSpPr txBox="1">
            <a:spLocks noChangeArrowheads="1"/>
          </p:cNvSpPr>
          <p:nvPr/>
        </p:nvSpPr>
        <p:spPr bwMode="auto">
          <a:xfrm>
            <a:off x="8001000" y="304800"/>
            <a:ext cx="990600" cy="366713"/>
          </a:xfrm>
          <a:prstGeom prst="rect">
            <a:avLst/>
          </a:prstGeom>
          <a:noFill/>
          <a:ln w="9525">
            <a:noFill/>
            <a:miter lim="800000"/>
            <a:headEnd/>
            <a:tailEnd/>
          </a:ln>
          <a:effectLst/>
        </p:spPr>
        <p:txBody>
          <a:bodyPr>
            <a:spAutoFit/>
          </a:bodyPr>
          <a:lstStyle/>
          <a:p>
            <a:pPr>
              <a:spcBef>
                <a:spcPct val="50000"/>
              </a:spcBef>
            </a:pPr>
            <a:r>
              <a:rPr lang="en-US" dirty="0" smtClean="0">
                <a:latin typeface="Monotype Corsiva" pitchFamily="66" charset="0"/>
              </a:rPr>
              <a:t>Zoo - 103</a:t>
            </a:r>
            <a:endParaRPr lang="en-US" dirty="0">
              <a:latin typeface="Monotype Corsiva" pitchFamily="66" charset="0"/>
            </a:endParaRPr>
          </a:p>
        </p:txBody>
      </p:sp>
      <p:sp>
        <p:nvSpPr>
          <p:cNvPr id="30725" name="Line 5"/>
          <p:cNvSpPr>
            <a:spLocks noChangeShapeType="1"/>
          </p:cNvSpPr>
          <p:nvPr/>
        </p:nvSpPr>
        <p:spPr bwMode="auto">
          <a:xfrm>
            <a:off x="0" y="609600"/>
            <a:ext cx="9144000" cy="0"/>
          </a:xfrm>
          <a:prstGeom prst="line">
            <a:avLst/>
          </a:prstGeom>
          <a:noFill/>
          <a:ln w="12700">
            <a:solidFill>
              <a:srgbClr val="008080"/>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39940" name="Rectangle 4"/>
          <p:cNvSpPr>
            <a:spLocks noChangeArrowheads="1"/>
          </p:cNvSpPr>
          <p:nvPr/>
        </p:nvSpPr>
        <p:spPr bwMode="auto">
          <a:xfrm>
            <a:off x="685800" y="1295400"/>
            <a:ext cx="7620000" cy="4114800"/>
          </a:xfrm>
          <a:prstGeom prst="rect">
            <a:avLst/>
          </a:prstGeom>
          <a:noFill/>
          <a:ln w="9525">
            <a:noFill/>
            <a:miter lim="800000"/>
            <a:headEnd/>
            <a:tailEnd/>
          </a:ln>
          <a:effectLst/>
        </p:spPr>
        <p:txBody>
          <a:bodyPr/>
          <a:lstStyle/>
          <a:p>
            <a:pPr marL="342900" indent="-342900">
              <a:spcBef>
                <a:spcPct val="20000"/>
              </a:spcBef>
              <a:buFontTx/>
              <a:buChar char="•"/>
            </a:pPr>
            <a:r>
              <a:rPr lang="en-US" sz="2000" dirty="0"/>
              <a:t>Always carry with 2 hands</a:t>
            </a:r>
          </a:p>
          <a:p>
            <a:pPr marL="342900" indent="-342900">
              <a:spcBef>
                <a:spcPct val="20000"/>
              </a:spcBef>
              <a:buFontTx/>
              <a:buChar char="•"/>
            </a:pPr>
            <a:r>
              <a:rPr lang="en-US" sz="2000" dirty="0"/>
              <a:t>Only use lens paper for cleaning</a:t>
            </a:r>
          </a:p>
          <a:p>
            <a:pPr marL="342900" indent="-342900">
              <a:spcBef>
                <a:spcPct val="20000"/>
              </a:spcBef>
              <a:buFontTx/>
              <a:buChar char="•"/>
            </a:pPr>
            <a:r>
              <a:rPr lang="en-US" sz="2000" dirty="0"/>
              <a:t>Do not force knobs</a:t>
            </a:r>
          </a:p>
          <a:p>
            <a:pPr marL="342900" indent="-342900">
              <a:spcBef>
                <a:spcPct val="20000"/>
              </a:spcBef>
              <a:buFontTx/>
              <a:buChar char="•"/>
            </a:pPr>
            <a:r>
              <a:rPr lang="en-US" sz="2000" dirty="0"/>
              <a:t>Always Keep covered</a:t>
            </a:r>
          </a:p>
          <a:p>
            <a:pPr marL="342900" indent="-342900">
              <a:spcBef>
                <a:spcPct val="20000"/>
              </a:spcBef>
              <a:buFontTx/>
              <a:buChar char="•"/>
            </a:pPr>
            <a:r>
              <a:rPr lang="en-US" sz="2000" dirty="0" smtClean="0"/>
              <a:t>Use </a:t>
            </a:r>
            <a:r>
              <a:rPr lang="en-US" sz="2000" dirty="0"/>
              <a:t>Stage Clips </a:t>
            </a:r>
          </a:p>
          <a:p>
            <a:pPr marL="342900" indent="-342900">
              <a:spcBef>
                <a:spcPct val="20000"/>
              </a:spcBef>
              <a:buFontTx/>
              <a:buChar char="•"/>
            </a:pPr>
            <a:r>
              <a:rPr lang="en-US" sz="2000" dirty="0"/>
              <a:t>Click Nosepiece to the lowest (shortest) setting</a:t>
            </a:r>
          </a:p>
          <a:p>
            <a:pPr marL="342900" indent="-342900">
              <a:spcBef>
                <a:spcPct val="20000"/>
              </a:spcBef>
              <a:buFontTx/>
              <a:buChar char="•"/>
            </a:pPr>
            <a:r>
              <a:rPr lang="en-US" sz="2000" dirty="0"/>
              <a:t>Look into </a:t>
            </a:r>
            <a:r>
              <a:rPr lang="en-US" sz="2000" dirty="0" smtClean="0"/>
              <a:t>the </a:t>
            </a:r>
            <a:r>
              <a:rPr lang="en-US" sz="2000" b="1" dirty="0" smtClean="0">
                <a:solidFill>
                  <a:srgbClr val="FF0000"/>
                </a:solidFill>
              </a:rPr>
              <a:t>2</a:t>
            </a:r>
            <a:r>
              <a:rPr lang="en-US" sz="2000" dirty="0" smtClean="0"/>
              <a:t> </a:t>
            </a:r>
            <a:r>
              <a:rPr lang="en-US" sz="2000" dirty="0"/>
              <a:t>Eyepiece</a:t>
            </a:r>
          </a:p>
          <a:p>
            <a:pPr marL="342900" indent="-342900">
              <a:spcBef>
                <a:spcPct val="20000"/>
              </a:spcBef>
              <a:buFontTx/>
              <a:buChar char="•"/>
            </a:pPr>
            <a:r>
              <a:rPr lang="en-US" sz="2000" dirty="0"/>
              <a:t>Use the Coarse </a:t>
            </a:r>
            <a:r>
              <a:rPr lang="en-US" sz="2000" dirty="0" smtClean="0"/>
              <a:t>Focus first</a:t>
            </a:r>
            <a:r>
              <a:rPr lang="en-US" sz="2000" dirty="0"/>
              <a:t> </a:t>
            </a:r>
            <a:r>
              <a:rPr lang="en-US" sz="2000" dirty="0" smtClean="0"/>
              <a:t>then </a:t>
            </a:r>
            <a:r>
              <a:rPr lang="en-US" sz="2000" dirty="0"/>
              <a:t>use the </a:t>
            </a:r>
            <a:r>
              <a:rPr lang="en-US" sz="2000" dirty="0" smtClean="0"/>
              <a:t>objective</a:t>
            </a:r>
          </a:p>
          <a:p>
            <a:pPr marL="342900" indent="-342900">
              <a:spcBef>
                <a:spcPct val="20000"/>
              </a:spcBef>
            </a:pPr>
            <a:r>
              <a:rPr lang="en-US" sz="2000" dirty="0" smtClean="0"/>
              <a:t>     of </a:t>
            </a:r>
            <a:r>
              <a:rPr lang="en-US" sz="2000" dirty="0"/>
              <a:t>higher magnification and use fine </a:t>
            </a:r>
            <a:r>
              <a:rPr lang="en-US" sz="2000" dirty="0" smtClean="0"/>
              <a:t>adjustment</a:t>
            </a:r>
          </a:p>
          <a:p>
            <a:pPr marL="342900" indent="-342900">
              <a:spcBef>
                <a:spcPct val="20000"/>
              </a:spcBef>
            </a:pPr>
            <a:r>
              <a:rPr lang="en-US" sz="2000" dirty="0" smtClean="0"/>
              <a:t>     to focus it</a:t>
            </a:r>
          </a:p>
          <a:p>
            <a:pPr marL="342900" indent="-342900">
              <a:spcBef>
                <a:spcPct val="20000"/>
              </a:spcBef>
              <a:buFontTx/>
              <a:buChar char="•"/>
            </a:pPr>
            <a:endParaRPr lang="en-US" sz="2000" dirty="0"/>
          </a:p>
          <a:p>
            <a:pPr marL="342900" indent="-342900">
              <a:spcBef>
                <a:spcPct val="20000"/>
              </a:spcBef>
              <a:buFontTx/>
              <a:buChar char="•"/>
            </a:pPr>
            <a:endParaRPr lang="en-US" sz="2000" dirty="0"/>
          </a:p>
        </p:txBody>
      </p:sp>
      <p:pic>
        <p:nvPicPr>
          <p:cNvPr id="39941" name="Picture 5" descr="microscopeboy"/>
          <p:cNvPicPr>
            <a:picLocks noChangeAspect="1" noChangeArrowheads="1"/>
          </p:cNvPicPr>
          <p:nvPr/>
        </p:nvPicPr>
        <p:blipFill>
          <a:blip r:embed="rId2" cstate="print"/>
          <a:srcRect/>
          <a:stretch>
            <a:fillRect/>
          </a:stretch>
        </p:blipFill>
        <p:spPr bwMode="auto">
          <a:xfrm>
            <a:off x="7086600" y="1292225"/>
            <a:ext cx="1485900" cy="1450975"/>
          </a:xfrm>
          <a:prstGeom prst="rect">
            <a:avLst/>
          </a:prstGeom>
          <a:noFill/>
        </p:spPr>
      </p:pic>
      <p:sp>
        <p:nvSpPr>
          <p:cNvPr id="39942" name="Rectangle 6"/>
          <p:cNvSpPr>
            <a:spLocks noChangeArrowheads="1"/>
          </p:cNvSpPr>
          <p:nvPr/>
        </p:nvSpPr>
        <p:spPr bwMode="auto">
          <a:xfrm>
            <a:off x="457200" y="381000"/>
            <a:ext cx="8229600" cy="1143000"/>
          </a:xfrm>
          <a:prstGeom prst="rect">
            <a:avLst/>
          </a:prstGeom>
          <a:noFill/>
          <a:ln w="9525">
            <a:noFill/>
            <a:miter lim="800000"/>
            <a:headEnd/>
            <a:tailEnd/>
          </a:ln>
          <a:effectLst/>
        </p:spPr>
        <p:txBody>
          <a:bodyPr anchor="ctr"/>
          <a:lstStyle/>
          <a:p>
            <a:pPr algn="ctr"/>
            <a:r>
              <a:rPr lang="en-US" sz="2400">
                <a:solidFill>
                  <a:schemeClr val="tx2"/>
                </a:solidFill>
              </a:rPr>
              <a:t>Microscope Use and Care</a:t>
            </a:r>
          </a:p>
        </p:txBody>
      </p:sp>
      <p:pic>
        <p:nvPicPr>
          <p:cNvPr id="39943" name="Picture 7" descr="microsmall"/>
          <p:cNvPicPr>
            <a:picLocks noChangeAspect="1" noChangeArrowheads="1"/>
          </p:cNvPicPr>
          <p:nvPr/>
        </p:nvPicPr>
        <p:blipFill>
          <a:blip r:embed="rId3" cstate="print"/>
          <a:srcRect/>
          <a:stretch>
            <a:fillRect/>
          </a:stretch>
        </p:blipFill>
        <p:spPr bwMode="auto">
          <a:xfrm>
            <a:off x="6997700" y="2590800"/>
            <a:ext cx="2146300" cy="2362200"/>
          </a:xfrm>
          <a:prstGeom prst="rect">
            <a:avLst/>
          </a:prstGeom>
          <a:noFill/>
          <a:ln w="9525">
            <a:noFill/>
            <a:miter lim="800000"/>
            <a:headEnd/>
            <a:tailEnd/>
          </a:ln>
        </p:spPr>
      </p:pic>
      <p:sp>
        <p:nvSpPr>
          <p:cNvPr id="39944" name="Text Box 8"/>
          <p:cNvSpPr txBox="1">
            <a:spLocks noChangeArrowheads="1"/>
          </p:cNvSpPr>
          <p:nvPr/>
        </p:nvSpPr>
        <p:spPr bwMode="auto">
          <a:xfrm>
            <a:off x="304800" y="304800"/>
            <a:ext cx="2133600" cy="366713"/>
          </a:xfrm>
          <a:prstGeom prst="rect">
            <a:avLst/>
          </a:prstGeom>
          <a:noFill/>
          <a:ln w="9525">
            <a:noFill/>
            <a:miter lim="800000"/>
            <a:headEnd/>
            <a:tailEnd/>
          </a:ln>
          <a:effectLst/>
        </p:spPr>
        <p:txBody>
          <a:bodyPr>
            <a:spAutoFit/>
          </a:bodyPr>
          <a:lstStyle/>
          <a:p>
            <a:pPr>
              <a:spcBef>
                <a:spcPct val="50000"/>
              </a:spcBef>
            </a:pPr>
            <a:r>
              <a:rPr lang="en-US">
                <a:latin typeface="Monotype Corsiva" pitchFamily="66" charset="0"/>
              </a:rPr>
              <a:t>Lab Exercise # 1</a:t>
            </a:r>
          </a:p>
        </p:txBody>
      </p:sp>
      <p:sp>
        <p:nvSpPr>
          <p:cNvPr id="39945" name="Text Box 9"/>
          <p:cNvSpPr txBox="1">
            <a:spLocks noChangeArrowheads="1"/>
          </p:cNvSpPr>
          <p:nvPr/>
        </p:nvSpPr>
        <p:spPr bwMode="auto">
          <a:xfrm>
            <a:off x="8001000" y="304800"/>
            <a:ext cx="990600" cy="366713"/>
          </a:xfrm>
          <a:prstGeom prst="rect">
            <a:avLst/>
          </a:prstGeom>
          <a:noFill/>
          <a:ln w="9525">
            <a:noFill/>
            <a:miter lim="800000"/>
            <a:headEnd/>
            <a:tailEnd/>
          </a:ln>
          <a:effectLst/>
        </p:spPr>
        <p:txBody>
          <a:bodyPr>
            <a:spAutoFit/>
          </a:bodyPr>
          <a:lstStyle/>
          <a:p>
            <a:pPr>
              <a:spcBef>
                <a:spcPct val="50000"/>
              </a:spcBef>
            </a:pPr>
            <a:r>
              <a:rPr lang="en-US" dirty="0" smtClean="0">
                <a:latin typeface="Monotype Corsiva" pitchFamily="66" charset="0"/>
              </a:rPr>
              <a:t>Zoo - 103</a:t>
            </a:r>
            <a:endParaRPr lang="en-US" dirty="0">
              <a:latin typeface="Monotype Corsiva" pitchFamily="66" charset="0"/>
            </a:endParaRPr>
          </a:p>
        </p:txBody>
      </p:sp>
      <p:sp>
        <p:nvSpPr>
          <p:cNvPr id="39946" name="Line 10"/>
          <p:cNvSpPr>
            <a:spLocks noChangeShapeType="1"/>
          </p:cNvSpPr>
          <p:nvPr/>
        </p:nvSpPr>
        <p:spPr bwMode="auto">
          <a:xfrm>
            <a:off x="0" y="609600"/>
            <a:ext cx="9144000" cy="0"/>
          </a:xfrm>
          <a:prstGeom prst="line">
            <a:avLst/>
          </a:prstGeom>
          <a:noFill/>
          <a:ln w="12700">
            <a:solidFill>
              <a:srgbClr val="008080"/>
            </a:solidFill>
            <a:round/>
            <a:headEnd/>
            <a:tailEn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994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499"/>
                                          </p:stCondLst>
                                        </p:cTn>
                                        <p:tgtEl>
                                          <p:spTgt spid="3994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9940">
                                            <p:txEl>
                                              <p:pRg st="0" end="0"/>
                                            </p:txEl>
                                          </p:spTgt>
                                        </p:tgtEl>
                                        <p:attrNameLst>
                                          <p:attrName>style.visibility</p:attrName>
                                        </p:attrNameLst>
                                      </p:cBhvr>
                                      <p:to>
                                        <p:strVal val="visible"/>
                                      </p:to>
                                    </p:set>
                                    <p:animEffect transition="in" filter="wipe(left)">
                                      <p:cBhvr>
                                        <p:cTn id="14" dur="500"/>
                                        <p:tgtEl>
                                          <p:spTgt spid="39940">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39940">
                                            <p:txEl>
                                              <p:pRg st="1" end="1"/>
                                            </p:txEl>
                                          </p:spTgt>
                                        </p:tgtEl>
                                        <p:attrNameLst>
                                          <p:attrName>style.visibility</p:attrName>
                                        </p:attrNameLst>
                                      </p:cBhvr>
                                      <p:to>
                                        <p:strVal val="visible"/>
                                      </p:to>
                                    </p:set>
                                    <p:animEffect transition="in" filter="wipe(left)">
                                      <p:cBhvr>
                                        <p:cTn id="19" dur="500"/>
                                        <p:tgtEl>
                                          <p:spTgt spid="39940">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9940">
                                            <p:txEl>
                                              <p:pRg st="2" end="2"/>
                                            </p:txEl>
                                          </p:spTgt>
                                        </p:tgtEl>
                                        <p:attrNameLst>
                                          <p:attrName>style.visibility</p:attrName>
                                        </p:attrNameLst>
                                      </p:cBhvr>
                                      <p:to>
                                        <p:strVal val="visible"/>
                                      </p:to>
                                    </p:set>
                                    <p:animEffect transition="in" filter="wipe(left)">
                                      <p:cBhvr>
                                        <p:cTn id="24" dur="500"/>
                                        <p:tgtEl>
                                          <p:spTgt spid="39940">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9940">
                                            <p:txEl>
                                              <p:pRg st="3" end="3"/>
                                            </p:txEl>
                                          </p:spTgt>
                                        </p:tgtEl>
                                        <p:attrNameLst>
                                          <p:attrName>style.visibility</p:attrName>
                                        </p:attrNameLst>
                                      </p:cBhvr>
                                      <p:to>
                                        <p:strVal val="visible"/>
                                      </p:to>
                                    </p:set>
                                    <p:animEffect transition="in" filter="wipe(left)">
                                      <p:cBhvr>
                                        <p:cTn id="29" dur="500"/>
                                        <p:tgtEl>
                                          <p:spTgt spid="39940">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39940">
                                            <p:txEl>
                                              <p:pRg st="4" end="4"/>
                                            </p:txEl>
                                          </p:spTgt>
                                        </p:tgtEl>
                                        <p:attrNameLst>
                                          <p:attrName>style.visibility</p:attrName>
                                        </p:attrNameLst>
                                      </p:cBhvr>
                                      <p:to>
                                        <p:strVal val="visible"/>
                                      </p:to>
                                    </p:set>
                                    <p:animEffect transition="in" filter="wipe(left)">
                                      <p:cBhvr>
                                        <p:cTn id="34" dur="500"/>
                                        <p:tgtEl>
                                          <p:spTgt spid="39940">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39940">
                                            <p:txEl>
                                              <p:pRg st="5" end="5"/>
                                            </p:txEl>
                                          </p:spTgt>
                                        </p:tgtEl>
                                        <p:attrNameLst>
                                          <p:attrName>style.visibility</p:attrName>
                                        </p:attrNameLst>
                                      </p:cBhvr>
                                      <p:to>
                                        <p:strVal val="visible"/>
                                      </p:to>
                                    </p:set>
                                    <p:animEffect transition="in" filter="wipe(left)">
                                      <p:cBhvr>
                                        <p:cTn id="39" dur="500"/>
                                        <p:tgtEl>
                                          <p:spTgt spid="39940">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39940">
                                            <p:txEl>
                                              <p:pRg st="6" end="6"/>
                                            </p:txEl>
                                          </p:spTgt>
                                        </p:tgtEl>
                                        <p:attrNameLst>
                                          <p:attrName>style.visibility</p:attrName>
                                        </p:attrNameLst>
                                      </p:cBhvr>
                                      <p:to>
                                        <p:strVal val="visible"/>
                                      </p:to>
                                    </p:set>
                                    <p:animEffect transition="in" filter="wipe(left)">
                                      <p:cBhvr>
                                        <p:cTn id="44" dur="500"/>
                                        <p:tgtEl>
                                          <p:spTgt spid="39940">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39940">
                                            <p:txEl>
                                              <p:pRg st="7" end="7"/>
                                            </p:txEl>
                                          </p:spTgt>
                                        </p:tgtEl>
                                        <p:attrNameLst>
                                          <p:attrName>style.visibility</p:attrName>
                                        </p:attrNameLst>
                                      </p:cBhvr>
                                      <p:to>
                                        <p:strVal val="visible"/>
                                      </p:to>
                                    </p:set>
                                    <p:animEffect transition="in" filter="wipe(left)">
                                      <p:cBhvr>
                                        <p:cTn id="49" dur="500"/>
                                        <p:tgtEl>
                                          <p:spTgt spid="39940">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39940">
                                            <p:txEl>
                                              <p:pRg st="8" end="8"/>
                                            </p:txEl>
                                          </p:spTgt>
                                        </p:tgtEl>
                                        <p:attrNameLst>
                                          <p:attrName>style.visibility</p:attrName>
                                        </p:attrNameLst>
                                      </p:cBhvr>
                                      <p:to>
                                        <p:strVal val="visible"/>
                                      </p:to>
                                    </p:set>
                                    <p:animEffect transition="in" filter="wipe(left)">
                                      <p:cBhvr>
                                        <p:cTn id="54" dur="500"/>
                                        <p:tgtEl>
                                          <p:spTgt spid="39940">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39940">
                                            <p:txEl>
                                              <p:pRg st="9" end="9"/>
                                            </p:txEl>
                                          </p:spTgt>
                                        </p:tgtEl>
                                        <p:attrNameLst>
                                          <p:attrName>style.visibility</p:attrName>
                                        </p:attrNameLst>
                                      </p:cBhvr>
                                      <p:to>
                                        <p:strVal val="visible"/>
                                      </p:to>
                                    </p:set>
                                    <p:animEffect transition="in" filter="wipe(left)">
                                      <p:cBhvr>
                                        <p:cTn id="59" dur="500"/>
                                        <p:tgtEl>
                                          <p:spTgt spid="3994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build="p" autoUpdateAnimBg="0"/>
      <p:bldP spid="3994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pic>
        <p:nvPicPr>
          <p:cNvPr id="5124" name="Picture 4" descr="slide prep 1"/>
          <p:cNvPicPr>
            <a:picLocks noChangeAspect="1" noChangeArrowheads="1"/>
          </p:cNvPicPr>
          <p:nvPr/>
        </p:nvPicPr>
        <p:blipFill>
          <a:blip r:embed="rId2" cstate="print"/>
          <a:srcRect/>
          <a:stretch>
            <a:fillRect/>
          </a:stretch>
        </p:blipFill>
        <p:spPr bwMode="auto">
          <a:xfrm>
            <a:off x="4794250" y="762000"/>
            <a:ext cx="3948113" cy="5791200"/>
          </a:xfrm>
          <a:prstGeom prst="rect">
            <a:avLst/>
          </a:prstGeom>
          <a:noFill/>
        </p:spPr>
      </p:pic>
      <p:sp>
        <p:nvSpPr>
          <p:cNvPr id="5125" name="Text Box 5"/>
          <p:cNvSpPr txBox="1">
            <a:spLocks noChangeArrowheads="1"/>
          </p:cNvSpPr>
          <p:nvPr/>
        </p:nvSpPr>
        <p:spPr bwMode="auto">
          <a:xfrm>
            <a:off x="304800" y="304800"/>
            <a:ext cx="2133600" cy="366713"/>
          </a:xfrm>
          <a:prstGeom prst="rect">
            <a:avLst/>
          </a:prstGeom>
          <a:noFill/>
          <a:ln w="9525">
            <a:noFill/>
            <a:miter lim="800000"/>
            <a:headEnd/>
            <a:tailEnd/>
          </a:ln>
          <a:effectLst/>
        </p:spPr>
        <p:txBody>
          <a:bodyPr>
            <a:spAutoFit/>
          </a:bodyPr>
          <a:lstStyle/>
          <a:p>
            <a:pPr>
              <a:spcBef>
                <a:spcPct val="50000"/>
              </a:spcBef>
            </a:pPr>
            <a:r>
              <a:rPr lang="en-US">
                <a:latin typeface="Monotype Corsiva" pitchFamily="66" charset="0"/>
              </a:rPr>
              <a:t>Lab Exercise # 1</a:t>
            </a:r>
          </a:p>
        </p:txBody>
      </p:sp>
      <p:sp>
        <p:nvSpPr>
          <p:cNvPr id="5126" name="Text Box 6"/>
          <p:cNvSpPr txBox="1">
            <a:spLocks noChangeArrowheads="1"/>
          </p:cNvSpPr>
          <p:nvPr/>
        </p:nvSpPr>
        <p:spPr bwMode="auto">
          <a:xfrm>
            <a:off x="8001000" y="304800"/>
            <a:ext cx="990600" cy="366713"/>
          </a:xfrm>
          <a:prstGeom prst="rect">
            <a:avLst/>
          </a:prstGeom>
          <a:noFill/>
          <a:ln w="9525">
            <a:noFill/>
            <a:miter lim="800000"/>
            <a:headEnd/>
            <a:tailEnd/>
          </a:ln>
          <a:effectLst/>
        </p:spPr>
        <p:txBody>
          <a:bodyPr>
            <a:spAutoFit/>
          </a:bodyPr>
          <a:lstStyle/>
          <a:p>
            <a:pPr>
              <a:spcBef>
                <a:spcPct val="50000"/>
              </a:spcBef>
            </a:pPr>
            <a:r>
              <a:rPr lang="en-US" dirty="0" smtClean="0">
                <a:latin typeface="Monotype Corsiva" pitchFamily="66" charset="0"/>
              </a:rPr>
              <a:t>Zoo - 103</a:t>
            </a:r>
            <a:endParaRPr lang="en-US" dirty="0">
              <a:latin typeface="Monotype Corsiva" pitchFamily="66" charset="0"/>
            </a:endParaRPr>
          </a:p>
        </p:txBody>
      </p:sp>
      <p:sp>
        <p:nvSpPr>
          <p:cNvPr id="5127" name="Line 7"/>
          <p:cNvSpPr>
            <a:spLocks noChangeShapeType="1"/>
          </p:cNvSpPr>
          <p:nvPr/>
        </p:nvSpPr>
        <p:spPr bwMode="auto">
          <a:xfrm>
            <a:off x="0" y="609600"/>
            <a:ext cx="9144000" cy="0"/>
          </a:xfrm>
          <a:prstGeom prst="line">
            <a:avLst/>
          </a:prstGeom>
          <a:noFill/>
          <a:ln w="12700">
            <a:solidFill>
              <a:srgbClr val="008080"/>
            </a:solidFill>
            <a:round/>
            <a:headEnd/>
            <a:tailEnd/>
          </a:ln>
          <a:effectLst/>
        </p:spPr>
        <p:txBody>
          <a:bodyPr/>
          <a:lstStyle/>
          <a:p>
            <a:endParaRPr lang="en-US"/>
          </a:p>
        </p:txBody>
      </p:sp>
      <p:sp>
        <p:nvSpPr>
          <p:cNvPr id="5128" name="Rectangle 8"/>
          <p:cNvSpPr>
            <a:spLocks noChangeArrowheads="1"/>
          </p:cNvSpPr>
          <p:nvPr/>
        </p:nvSpPr>
        <p:spPr bwMode="auto">
          <a:xfrm>
            <a:off x="457200" y="838200"/>
            <a:ext cx="4038600" cy="4525963"/>
          </a:xfrm>
          <a:prstGeom prst="rect">
            <a:avLst/>
          </a:prstGeom>
          <a:noFill/>
          <a:ln w="9525">
            <a:noFill/>
            <a:miter lim="800000"/>
            <a:headEnd/>
            <a:tailEnd/>
          </a:ln>
          <a:effectLst/>
        </p:spPr>
        <p:txBody>
          <a:bodyPr/>
          <a:lstStyle/>
          <a:p>
            <a:pPr marL="342900" indent="-342900">
              <a:spcBef>
                <a:spcPct val="20000"/>
              </a:spcBef>
              <a:buFontTx/>
              <a:buChar char="•"/>
            </a:pPr>
            <a:r>
              <a:rPr lang="en-US" dirty="0"/>
              <a:t>For practice, Prepare a slide of epithelial cells of </a:t>
            </a:r>
            <a:r>
              <a:rPr lang="en-US" dirty="0" smtClean="0"/>
              <a:t>onion an stain it</a:t>
            </a:r>
            <a:endParaRPr lang="en-US" dirty="0"/>
          </a:p>
          <a:p>
            <a:pPr marL="342900" indent="-342900">
              <a:spcBef>
                <a:spcPct val="20000"/>
              </a:spcBef>
              <a:buFontTx/>
              <a:buChar char="•"/>
            </a:pPr>
            <a:r>
              <a:rPr lang="en-US" dirty="0"/>
              <a:t>Observe the cells under different magnification </a:t>
            </a:r>
          </a:p>
          <a:p>
            <a:pPr marL="342900" indent="-342900">
              <a:spcBef>
                <a:spcPct val="20000"/>
              </a:spcBef>
              <a:buFontTx/>
              <a:buChar char="•"/>
            </a:pPr>
            <a:r>
              <a:rPr lang="en-US" dirty="0" smtClean="0"/>
              <a:t>Compare what you saw with </a:t>
            </a:r>
            <a:r>
              <a:rPr lang="en-US" dirty="0"/>
              <a:t>the figure shown below </a:t>
            </a:r>
          </a:p>
          <a:p>
            <a:pPr marL="742950" lvl="1" indent="-285750">
              <a:lnSpc>
                <a:spcPct val="80000"/>
              </a:lnSpc>
              <a:spcBef>
                <a:spcPct val="20000"/>
              </a:spcBef>
            </a:pPr>
            <a:endParaRPr lang="en-US" sz="1600" dirty="0"/>
          </a:p>
          <a:p>
            <a:pPr marL="742950" lvl="1" indent="-285750">
              <a:lnSpc>
                <a:spcPct val="80000"/>
              </a:lnSpc>
              <a:spcBef>
                <a:spcPct val="20000"/>
              </a:spcBef>
              <a:buFontTx/>
              <a:buChar char="–"/>
            </a:pPr>
            <a:endParaRPr lang="en-US" sz="1600" dirty="0"/>
          </a:p>
        </p:txBody>
      </p:sp>
      <p:pic>
        <p:nvPicPr>
          <p:cNvPr id="5132" name="Picture 12" descr="Onion cells"/>
          <p:cNvPicPr>
            <a:picLocks noChangeAspect="1" noChangeArrowheads="1"/>
          </p:cNvPicPr>
          <p:nvPr/>
        </p:nvPicPr>
        <p:blipFill>
          <a:blip r:embed="rId3" cstate="print"/>
          <a:srcRect/>
          <a:stretch>
            <a:fillRect/>
          </a:stretch>
        </p:blipFill>
        <p:spPr bwMode="auto">
          <a:xfrm>
            <a:off x="457200" y="3200400"/>
            <a:ext cx="4310063" cy="2754313"/>
          </a:xfrm>
          <a:prstGeom prst="rect">
            <a:avLst/>
          </a:prstGeom>
          <a:noFill/>
        </p:spPr>
      </p:pic>
      <p:sp>
        <p:nvSpPr>
          <p:cNvPr id="5133" name="Text Box 13"/>
          <p:cNvSpPr txBox="1">
            <a:spLocks noChangeArrowheads="1"/>
          </p:cNvSpPr>
          <p:nvPr/>
        </p:nvSpPr>
        <p:spPr bwMode="auto">
          <a:xfrm>
            <a:off x="304800" y="6019800"/>
            <a:ext cx="4419600" cy="642938"/>
          </a:xfrm>
          <a:prstGeom prst="rect">
            <a:avLst/>
          </a:prstGeom>
          <a:noFill/>
          <a:ln w="9525">
            <a:noFill/>
            <a:miter lim="800000"/>
            <a:headEnd/>
            <a:tailEnd/>
          </a:ln>
          <a:effectLst/>
        </p:spPr>
        <p:txBody>
          <a:bodyPr>
            <a:spAutoFit/>
          </a:bodyPr>
          <a:lstStyle/>
          <a:p>
            <a:pPr algn="ctr">
              <a:lnSpc>
                <a:spcPct val="75000"/>
              </a:lnSpc>
              <a:spcBef>
                <a:spcPct val="50000"/>
              </a:spcBef>
            </a:pPr>
            <a:r>
              <a:rPr lang="en-US"/>
              <a:t>Simple Columnar Epithelium</a:t>
            </a:r>
          </a:p>
          <a:p>
            <a:pPr algn="ctr">
              <a:lnSpc>
                <a:spcPct val="75000"/>
              </a:lnSpc>
              <a:spcBef>
                <a:spcPct val="50000"/>
              </a:spcBef>
            </a:pPr>
            <a:r>
              <a:rPr lang="en-US"/>
              <a:t>(Onion Cells)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128">
                                            <p:txEl>
                                              <p:pRg st="0" end="0"/>
                                            </p:txEl>
                                          </p:spTgt>
                                        </p:tgtEl>
                                        <p:attrNameLst>
                                          <p:attrName>style.visibility</p:attrName>
                                        </p:attrNameLst>
                                      </p:cBhvr>
                                      <p:to>
                                        <p:strVal val="visible"/>
                                      </p:to>
                                    </p:set>
                                    <p:anim calcmode="lin" valueType="num">
                                      <p:cBhvr additive="base">
                                        <p:cTn id="7" dur="500" fill="hold"/>
                                        <p:tgtEl>
                                          <p:spTgt spid="512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8">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5128">
                                            <p:txEl>
                                              <p:pRg st="1" end="1"/>
                                            </p:txEl>
                                          </p:spTgt>
                                        </p:tgtEl>
                                        <p:attrNameLst>
                                          <p:attrName>style.visibility</p:attrName>
                                        </p:attrNameLst>
                                      </p:cBhvr>
                                      <p:to>
                                        <p:strVal val="visible"/>
                                      </p:to>
                                    </p:set>
                                    <p:anim calcmode="lin" valueType="num">
                                      <p:cBhvr additive="base">
                                        <p:cTn id="11" dur="500" fill="hold"/>
                                        <p:tgtEl>
                                          <p:spTgt spid="5128">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5128">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5128">
                                            <p:txEl>
                                              <p:pRg st="2" end="2"/>
                                            </p:txEl>
                                          </p:spTgt>
                                        </p:tgtEl>
                                        <p:attrNameLst>
                                          <p:attrName>style.visibility</p:attrName>
                                        </p:attrNameLst>
                                      </p:cBhvr>
                                      <p:to>
                                        <p:strVal val="visible"/>
                                      </p:to>
                                    </p:set>
                                    <p:anim calcmode="lin" valueType="num">
                                      <p:cBhvr additive="base">
                                        <p:cTn id="15" dur="500" fill="hold"/>
                                        <p:tgtEl>
                                          <p:spTgt spid="5128">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512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WordArt 4"/>
          <p:cNvSpPr>
            <a:spLocks noChangeArrowheads="1" noChangeShapeType="1" noTextEdit="1"/>
          </p:cNvSpPr>
          <p:nvPr/>
        </p:nvSpPr>
        <p:spPr bwMode="auto">
          <a:xfrm>
            <a:off x="2667000" y="2286000"/>
            <a:ext cx="3733800" cy="1470025"/>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Thank you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41988"/>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nimBg="1"/>
    </p:bldLst>
  </p:timing>
</p:sld>
</file>

<file path=ppt/theme/theme1.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978</TotalTime>
  <Words>239</Words>
  <Application>Microsoft Office PowerPoint</Application>
  <PresentationFormat>عرض على الشاشة (3:4)‏</PresentationFormat>
  <Paragraphs>65</Paragraphs>
  <Slides>9</Slides>
  <Notes>1</Notes>
  <HiddenSlides>0</HiddenSlides>
  <MMClips>0</MMClips>
  <ScaleCrop>false</ScaleCrop>
  <HeadingPairs>
    <vt:vector size="4" baseType="variant">
      <vt:variant>
        <vt:lpstr>سمة</vt:lpstr>
      </vt:variant>
      <vt:variant>
        <vt:i4>1</vt:i4>
      </vt:variant>
      <vt:variant>
        <vt:lpstr>عناوين الشرائح</vt:lpstr>
      </vt:variant>
      <vt:variant>
        <vt:i4>9</vt:i4>
      </vt:variant>
    </vt:vector>
  </HeadingPairs>
  <TitlesOfParts>
    <vt:vector size="10" baseType="lpstr">
      <vt:lpstr>Default Design</vt:lpstr>
      <vt:lpstr>الشريحة 1</vt:lpstr>
      <vt:lpstr>    مبادئ علم الحيوان - 103 حين   Principles of general Zoology - Z00 103  ”الجزء العملي“ </vt:lpstr>
      <vt:lpstr> المجهر Microscope</vt:lpstr>
      <vt:lpstr>  Types of Microscope</vt:lpstr>
      <vt:lpstr>الشريحة 5</vt:lpstr>
      <vt:lpstr>الشريحة 6</vt:lpstr>
      <vt:lpstr>الشريحة 7</vt:lpstr>
      <vt:lpstr>الشريحة 8</vt:lpstr>
      <vt:lpstr>الشريحة 9</vt:lpstr>
    </vt:vector>
  </TitlesOfParts>
  <Company>personal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Abul Farah</dc:creator>
  <cp:lastModifiedBy>ab</cp:lastModifiedBy>
  <cp:revision>27</cp:revision>
  <dcterms:created xsi:type="dcterms:W3CDTF">2011-02-16T18:22:15Z</dcterms:created>
  <dcterms:modified xsi:type="dcterms:W3CDTF">2016-02-14T22:00:22Z</dcterms:modified>
</cp:coreProperties>
</file>