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50:  Landlord-Tenant Law</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0" name="Shape 15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“Rent” is compensation paid to a landlord for a tenant’s exclusive use of and right to possess leased premises.  A “rent escalation clause” is a clause included in a lease that allows the landlord to increase rent in order to account for increases in the cost of living, property taxes, or the tenant’s commercial business.  A “landlord’s lien” is the landlord’s right to some or all of the tenant’s property when rent is unpaid.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8" name="Shape 15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landlord can be held liable for personal injuries sustained in common areas, and for injuries that occur in other areas due to a lack of repairs the landlord should have made.  The landlord has a responsibility to ensure that leased premises are in reasonably fit condition before the tenant takes possession and control.  Foreseeability of crime is a factor in a landlord’s potential liability for harm sustained by a tenant or other party due to the criminal actions of a third party.  In terms of a tenant’s potential liability for personal injuries, the tenant must keep leased premises in a “reasonably safe” condition, but is responsible only for those areas where a customer or visitor is reasonably expected to go.</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6" name="Shape 16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terms of transferring interests in leased property, a landlord may transfer ownership of leased property; if so, the new owner becomes the landlord until the tenant’s lease expires.  A tenant’s transfer of an interest in leased property can occur by way of an assignment or a sublease.  An assignment represents a transfer of the tenant’s entire interest in the leased property, while a sublease constitutes a transfer of less than all of the tenant’s interest in the leased property.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4" name="Shape 17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Termination of a lease can occur through the landlord’s breach of a legally-imposed obligation, as when the landlord interferes with the tenant’s use and enjoyment of the premises; forfeiture, when the tenant or landlord fails to perform conditions specified in the lease; destruction of the premises, as when a fire or other disaster destroys the premises; surrender, or a mutual agreement between the landlord and the tenant; or abandonment, when the tenant moves out of the leased premises before expiration of the lease term.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800" u="none" cap="none" strike="noStrike"/>
              <a:t>Chapter 50 Case Hypothetical and Ethical Dilemma:  Al Jennings is an undergraduate student at Central Montana Technical University (CMTU).  During the academic year, Al lives in off-campus housing at Elk Meadows Apartments.  After finishing his junior year in the spring, Al planned to go home to Billings, Montana for the summer.  Since his friend, Corey Hammonds, was enrolled in summer school at CMTU and needed a place to live, Al allowed him to move into his apartment.  Before he left for Billings, Al instructed Corey to pay Elk Meadows’ on-site property manager, Ashley Hunter, rent in the amount of $575 by the first day of each month in June, July, and August.  Corey assured Al he would do so, and told his friend he was happy to find such a nice place to live for the summer at such an affordable price.  Al informed Corey he would return to CMTU and Elk Meadows for the fall semester on August 22.  When Al returned to his apartment in August, he was surprised to find it unoccupied.  Within an hour, there was a knock at his door.  It was Ashley Hunter.  Ashley wanted to know why Al had not paid rent for the past three (3) months.  Al immediately dialed Corey’s cell phone number and Corey answered, explaining that he had withdrawn from summer school in May, choosing instead to hitchhike around the west.  Al was dismayed.  Is Al Jennings liable to Elk Meadows Apartments for the three months’ rent?</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50 Case Hypothetical:  While the rest of the country debates whether global warming is real, or whether mankind is responsible for it, all Trent Withers knows is that he is hot.  Extremely hot.  The temperature is 99 degrees in Lucasville, and the air conditioner in Trent’s apartment at Shady Valley Estates has been inoperable for the past two weeks.  The apartment building owner lives one hundred miles away in Kensington, and although there is an apartment manager supposedly living on site, he can never find him.  The sign on the apartment manager’s door always says “Will return at 12:00 noon,” but even in the afternoon and evenings, the manager will either not answer his door, or he is not there.  Trent is debating his options.  He cannot afford a wall-unit air conditioner; even if he could, he wonders whether installing such a unit would violate the terms of his lease.  Trent signed a twelve-month lease, obligating him to pay a rent amount of $795 per month.  There are ten months remaining on the lease.  He has a friend who lives in neighboring Floral Valley who has offered Trent a room in his house for $300 per month.  Does Trent have the legal right to “pack his bags” and leave? If he does, will he be responsible for any remaining amount due on the lease term at Shady Valley Estates?</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terms of landlord-tenant law and its related terminology, the landlord, or “lessor,” is the property owner, while the tenant, or “lessee,” is the party who assumes temporary possession of the property.  The “leasehold estate” is the property subject to the lease, while the “lease” represents a contract between the landlord and the tenant.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Types of leases include a lease for a definite term, a periodic tenancy, a tenancy at will, and a tenancy at sufferance.  A lease for a definite term automatically expires at the end of designated term.  A periodic tenancy is created for a recurring term.  With a tenancy at will, lease termination may occur at any time.  A tenancy at sufferance occurs when the tenant fails to leave the property after termination of the lease.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Fair Housing Act prohibits a landlord from discriminating on the basis of race, color, sex, religion, national origin, or familial status.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terms of rights and duties of landlords and tenants, the “covenant of quiet enjoyment” represents an implied promise from the landlord that the tenant has the right to quietly enjoy the land.  An actual eviction occurs when a landlord physically prevents a tenant from entering the premises.  A “full” actual eviction occurs when the tenant is prohibited from all parts of the leased premises, while a “partial” actual eviction occurs when the tenant is prohibited from some parts of the leased premises.  If the premises become unsuitable for use due to the fault of the landlord, a “constructive eviction” has occurred.  The implied warranty of habitability is a legal requirement that the premises are fit for “ordinary” residential purposes.  “Waste” represents tenant conduct that causes permanent and substantial injury to the landlord’s property.  Alterations are changes that affect the condition of the premises, and generally cannot be made without the landlord’s consent.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landlord’s duty is to put the tenant in possession of the leased premises, while the tenant’s corresponding right is to retain possession of the leased property.  The landlord also has a duty to honor the implied covenant of quiet enjoyment, while the tenant’s corresponding right is to benefit from quiet enjoyment of the property.  The tenant’s duty is to not commit waste during possession and use of the leased premises, while the landlord’s corresponding right is to reimbursement for the tenant’s waste.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1" name="Shape 1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2" name="Shape 14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“Common areas” are areas used by all tenants, for which the landlord is responsible.  If the landlord fails to repair leased property, the tenant’s legal options are to terminate the lease, withhold rent, repair and deduct the costs of repair, and/or sue the landlord.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648200" y="1752600"/>
            <a:ext cx="44958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50</a:t>
            </a:r>
          </a:p>
        </p:txBody>
      </p:sp>
      <p:sp>
        <p:nvSpPr>
          <p:cNvPr id="33" name="Shape 33"/>
          <p:cNvSpPr txBox="1"/>
          <p:nvPr>
            <p:ph idx="1" type="subTitle"/>
          </p:nvPr>
        </p:nvSpPr>
        <p:spPr>
          <a:xfrm>
            <a:off x="4648200" y="3352800"/>
            <a:ext cx="4495800"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Landlord-Tenant Law</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1" name="Shape 151"/>
        <p:cNvGrpSpPr/>
        <p:nvPr/>
      </p:nvGrpSpPr>
      <p:grpSpPr>
        <a:xfrm>
          <a:off x="0" y="0"/>
          <a:ext cx="0" cy="0"/>
          <a:chOff x="0" y="0"/>
          <a:chExt cx="0" cy="0"/>
        </a:xfrm>
      </p:grpSpPr>
      <p:sp>
        <p:nvSpPr>
          <p:cNvPr id="152" name="Shape 152"/>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Rights and Duties of Landlord and Tenant:  Terminology and Rules of Law (Continued)</a:t>
            </a:r>
          </a:p>
        </p:txBody>
      </p:sp>
      <p:sp>
        <p:nvSpPr>
          <p:cNvPr id="153" name="Shape 153"/>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Rent:  Compensation paid to landlord for tenant’s exclusive use of and right to possess premises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Rent Escalation Clause:  Clause included in lease that allows landlord to increase rent for increases in cost of living, property taxes, or tenant’s commercial business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Landlord’s Lien:  Landlord’s right to some/all of tenant’s property when rent unpaid</a:t>
            </a:r>
          </a:p>
        </p:txBody>
      </p:sp>
      <p:sp>
        <p:nvSpPr>
          <p:cNvPr id="154" name="Shape 15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9" name="Shape 159"/>
        <p:cNvGrpSpPr/>
        <p:nvPr/>
      </p:nvGrpSpPr>
      <p:grpSpPr>
        <a:xfrm>
          <a:off x="0" y="0"/>
          <a:ext cx="0" cy="0"/>
          <a:chOff x="0" y="0"/>
          <a:chExt cx="0" cy="0"/>
        </a:xfrm>
      </p:grpSpPr>
      <p:sp>
        <p:nvSpPr>
          <p:cNvPr id="160" name="Shape 160"/>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Liability For Injuries on the Premises</a:t>
            </a:r>
          </a:p>
        </p:txBody>
      </p:sp>
      <p:sp>
        <p:nvSpPr>
          <p:cNvPr id="161" name="Shape 161"/>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Landlord Liability:  Landlord can be held liable for injuries sustained in common areas, and for injuries that occur outside common areas due to lack of repairs landlord should have made</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Landlord has responsibility to ensure that premises are in reasonably fit condition before tenant takes control</a:t>
            </a:r>
          </a:p>
          <a:p>
            <a:pPr indent="-285750" lvl="1" marL="742950" marR="0" rtl="0" algn="l">
              <a:lnSpc>
                <a:spcPct val="9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Foreseeability of crime is a factor in liability</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Tenant’s Liability:  Tenant must keep premises in a “reasonably safe” condition, but is responsible only for those areas where customer or visitor reasonably expected to go</a:t>
            </a:r>
          </a:p>
        </p:txBody>
      </p:sp>
      <p:sp>
        <p:nvSpPr>
          <p:cNvPr id="162" name="Shape 16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7" name="Shape 167"/>
        <p:cNvGrpSpPr/>
        <p:nvPr/>
      </p:nvGrpSpPr>
      <p:grpSpPr>
        <a:xfrm>
          <a:off x="0" y="0"/>
          <a:ext cx="0" cy="0"/>
          <a:chOff x="0" y="0"/>
          <a:chExt cx="0" cy="0"/>
        </a:xfrm>
      </p:grpSpPr>
      <p:sp>
        <p:nvSpPr>
          <p:cNvPr id="168" name="Shape 168"/>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Transferring Interests of Leased Property</a:t>
            </a:r>
          </a:p>
        </p:txBody>
      </p:sp>
      <p:sp>
        <p:nvSpPr>
          <p:cNvPr id="169" name="Shape 169"/>
          <p:cNvSpPr txBox="1"/>
          <p:nvPr>
            <p:ph idx="1" type="body"/>
          </p:nvPr>
        </p:nvSpPr>
        <p:spPr>
          <a:xfrm>
            <a:off x="457200" y="1752600"/>
            <a:ext cx="8229600" cy="4754562"/>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Landlord Transfer of Interest:  Landlord may transfer property; new owner becomes landlord until tenant’s lease expires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Tenant Transfer of Interest: </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Assignment:  Transfer of tenant’s entire interest in leased property</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Sublease:  Transfer of less than all of tenant’s interest in leased property</a:t>
            </a:r>
          </a:p>
        </p:txBody>
      </p:sp>
      <p:sp>
        <p:nvSpPr>
          <p:cNvPr id="170" name="Shape 17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5" name="Shape 175"/>
        <p:cNvGrpSpPr/>
        <p:nvPr/>
      </p:nvGrpSpPr>
      <p:grpSpPr>
        <a:xfrm>
          <a:off x="0" y="0"/>
          <a:ext cx="0" cy="0"/>
          <a:chOff x="0" y="0"/>
          <a:chExt cx="0" cy="0"/>
        </a:xfrm>
      </p:grpSpPr>
      <p:sp>
        <p:nvSpPr>
          <p:cNvPr id="176" name="Shape 176"/>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Termination of Lease</a:t>
            </a:r>
          </a:p>
        </p:txBody>
      </p:sp>
      <p:sp>
        <p:nvSpPr>
          <p:cNvPr id="177" name="Shape 177"/>
          <p:cNvSpPr txBox="1"/>
          <p:nvPr>
            <p:ph idx="1" type="body"/>
          </p:nvPr>
        </p:nvSpPr>
        <p:spPr>
          <a:xfrm>
            <a:off x="457200" y="1676400"/>
            <a:ext cx="8229600" cy="4754562"/>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Breach of Condition By Landlord:  Landlord interferes with tenant’s use and enjoyment of premises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Forfeiture:  Tenant/landlord fails to perform conditions specified in lease</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Destruction of Premises:  Fire/other disaster destroys premises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Surrender:  Mutual agreement between landlord and tenant</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Abandonment:  Tenant moves out of leased premises before end of term</a:t>
            </a:r>
          </a:p>
        </p:txBody>
      </p:sp>
      <p:sp>
        <p:nvSpPr>
          <p:cNvPr id="178" name="Shape 17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3547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50 Case Hypothetical and Ethical Dilemma</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Al Jennings is an undergraduate student at Central Montana Technical University (CMTU).  During the academic year, Al lives in off-campus housing at Elk Meadows Apartments.  After finishing his junior year in the spring, Al planned to go home to Billings, Montana for the summer.  Since his friend, Corey Hammonds, was enrolled in summer school at CMTU and needed a place to live, Al allowed him to move into his apartment.  Before he left for Billings, Al instructed Corey to pay Elk Meadows’ on-site property manager, Ashley Hunter, rent in the amount of $575 by the first day of each month in June, July, and August.  Corey assured Al he would do so, and told his friend he was happy to find such a nice place to live for the summer at such an affordable price.  Al informed Corey he would return to CMTU and Elk Meadows for the fall semester on August 22.</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When Al returned to his apartment in August, he was surprised to find it unoccupied.  Within an hour, there was a knock at his door.  It was Ashley Hunter.  Ashley wanted to know why Al had not paid rent for the past three (3) months.  Al immediately dialed Corey’s cell phone number and Corey answered, explaining that he had withdrawn from summer school in May, choosing instead to hitchhike around the west.  Al was dismayed.</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Is Al Jennings liable to Elk Meadows Apartments for the three months’ rent?</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50 Case Hypothetical</a:t>
            </a:r>
            <a:br>
              <a:rPr b="1" i="0" lang="en-US" sz="2000" u="sng"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While the rest of the country debates whether global warming is real, or whether mankind is responsible for it, all Trent Withers knows is that he is hot.  Extremely hot.  The temperature is 99 degrees in Lucasville, and the air conditioner in Trent’s apartment at Shady Valley Estates has been inoperable for the past two weeks.  The apartment building owner lives one hundred miles away in Kensington, and although there is an apartment manager supposedly living on site, he can never find him.  The sign on the apartment manager’s door always says “Will return at 12:00 noon,” but even in the afternoon and evenings, the manager will either not answer his door, or he is not there.</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Trent is debating his options.  He cannot afford a wall-unit air conditioner; even if he could, he wonders whether installing such a unit would violate the terms of his lease.  Trent signed a twelve-month lease, obligating him to pay a rent amount of $795 per month.  There are ten months remaining on the lease.  He has a friend who lives in neighboring Floral Valley who has offered Trent a room in his house for $300 per month.</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Does Trent have the legal right to “pack his bags” and leave? If he does, will he be responsible for any remaining amount due on the lease term at Shady Valley Estates?</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Landlord-Tenant Law:  Terminology</a:t>
            </a:r>
          </a:p>
        </p:txBody>
      </p:sp>
      <p:sp>
        <p:nvSpPr>
          <p:cNvPr id="104" name="Shape 10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Landlord (Lessor):  Property owner</a:t>
            </a:r>
          </a:p>
          <a:p>
            <a:pPr indent="-342900" lvl="0" marL="342900" marR="0" rtl="0" algn="l">
              <a:lnSpc>
                <a:spcPct val="10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Tenant (Lessee):  Party who assumes temporary possession of property</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Leasehold Estate:  Property subject to the lease</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Lease:  Contract between landlord and tenant</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Types Of Leases</a:t>
            </a:r>
          </a:p>
        </p:txBody>
      </p:sp>
      <p:sp>
        <p:nvSpPr>
          <p:cNvPr id="112" name="Shape 112"/>
          <p:cNvSpPr txBox="1"/>
          <p:nvPr>
            <p:ph idx="1" type="body"/>
          </p:nvPr>
        </p:nvSpPr>
        <p:spPr>
          <a:xfrm>
            <a:off x="457200" y="1524000"/>
            <a:ext cx="8229600" cy="4800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Definite Term:  Automatically expires at end of designated term</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Periodic Tenancy:  Created for a recurring term</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Tenancy At Will:  Termination may occur at any time</a:t>
            </a:r>
          </a:p>
          <a:p>
            <a:pPr indent="-342900" lvl="0" marL="342900" marR="0" rtl="0" algn="l">
              <a:lnSpc>
                <a:spcPct val="9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Tenancy At Sufferance:  Tenant fails to leave property after termination of lease</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ctrTitle"/>
          </p:nvPr>
        </p:nvSpPr>
        <p:spPr>
          <a:xfrm>
            <a:off x="685800" y="18288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Fair Housing Act</a:t>
            </a:r>
          </a:p>
        </p:txBody>
      </p:sp>
      <p:sp>
        <p:nvSpPr>
          <p:cNvPr id="120" name="Shape 120"/>
          <p:cNvSpPr txBox="1"/>
          <p:nvPr>
            <p:ph idx="1" type="subTitle"/>
          </p:nvPr>
        </p:nvSpPr>
        <p:spPr>
          <a:xfrm>
            <a:off x="1371600" y="32766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Prohibits landlords from discriminating on basis of race, color, sex, religion, national origin, or familial status</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Rights and Duties of Landlord and Tenant:  Terminology and Rules of Law</a:t>
            </a:r>
          </a:p>
        </p:txBody>
      </p:sp>
      <p:sp>
        <p:nvSpPr>
          <p:cNvPr id="128" name="Shape 128"/>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Covenant of Quiet Enjoyment:  Promise that tenant has right to quietly enjoy the land</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Actual Eviction:  Landlord physically prevents tenant from entering premises; can be full (prohibited from all parts) or partial (prohibited from some parts)</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Constructive Eviction:  Premises become unsuitable for use due to landlord</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Implied Warranty of Habitability:  Requirement that premises be fit for “ordinary” residential purposes</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Waste:  Tenant conduct that causes permanent and substantial injury to landlord’s property</a:t>
            </a:r>
          </a:p>
          <a:p>
            <a:pPr indent="-342900" lvl="0" marL="342900" marR="0" rtl="0" algn="l">
              <a:lnSpc>
                <a:spcPct val="8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8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Alterations:  Changes that affect condition of premises; generally cannot be made without landlord’s consent</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Examples of Duties and Corresponding Rights of Landlord and Tenant</a:t>
            </a:r>
          </a:p>
        </p:txBody>
      </p:sp>
      <p:sp>
        <p:nvSpPr>
          <p:cNvPr id="136" name="Shape 136"/>
          <p:cNvSpPr txBox="1"/>
          <p:nvPr>
            <p:ph idx="1" type="body"/>
          </p:nvPr>
        </p:nvSpPr>
        <p:spPr>
          <a:xfrm>
            <a:off x="457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	</a:t>
            </a:r>
            <a:r>
              <a:rPr b="0" i="0" lang="en-US" sz="2400" u="sng" cap="none" strike="noStrike">
                <a:solidFill>
                  <a:schemeClr val="lt1"/>
                </a:solidFill>
                <a:latin typeface="Garamond"/>
                <a:ea typeface="Garamond"/>
                <a:cs typeface="Garamond"/>
                <a:sym typeface="Garamond"/>
              </a:rPr>
              <a:t>Duty</a:t>
            </a:r>
          </a:p>
          <a:p>
            <a:pPr indent="-342900" lvl="0" marL="342900" marR="0" rtl="0" algn="l">
              <a:lnSpc>
                <a:spcPct val="90000"/>
              </a:lnSpc>
              <a:spcBef>
                <a:spcPts val="480"/>
              </a:spcBef>
              <a:spcAft>
                <a:spcPts val="0"/>
              </a:spcAft>
              <a:buClr>
                <a:schemeClr val="hlink"/>
              </a:buClr>
              <a:buSzPct val="25000"/>
              <a:buFont typeface="Garamond"/>
              <a:buNone/>
            </a:pPr>
            <a:r>
              <a:t/>
            </a:r>
            <a:endParaRPr b="0" i="0" sz="2400" u="sng"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Landlord duty to put tenant in possession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Landlord duty of covenant of quiet enjoyment</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Tenant duty not to commit waste</a:t>
            </a:r>
          </a:p>
        </p:txBody>
      </p:sp>
      <p:sp>
        <p:nvSpPr>
          <p:cNvPr id="137" name="Shape 137"/>
          <p:cNvSpPr txBox="1"/>
          <p:nvPr>
            <p:ph idx="2" type="body"/>
          </p:nvPr>
        </p:nvSpPr>
        <p:spPr>
          <a:xfrm>
            <a:off x="4648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	</a:t>
            </a:r>
            <a:r>
              <a:rPr b="0" i="0" lang="en-US" sz="2400" u="sng" cap="none" strike="noStrike">
                <a:solidFill>
                  <a:schemeClr val="lt1"/>
                </a:solidFill>
                <a:latin typeface="Garamond"/>
                <a:ea typeface="Garamond"/>
                <a:cs typeface="Garamond"/>
                <a:sym typeface="Garamond"/>
              </a:rPr>
              <a:t>Corresponding Right</a:t>
            </a:r>
          </a:p>
          <a:p>
            <a:pPr indent="-342900" lvl="0" marL="342900" marR="0" rtl="0" algn="l">
              <a:lnSpc>
                <a:spcPct val="90000"/>
              </a:lnSpc>
              <a:spcBef>
                <a:spcPts val="480"/>
              </a:spcBef>
              <a:spcAft>
                <a:spcPts val="0"/>
              </a:spcAft>
              <a:buClr>
                <a:schemeClr val="hlink"/>
              </a:buClr>
              <a:buSzPct val="70000"/>
              <a:buFont typeface="Garamond"/>
              <a:buNone/>
            </a:pPr>
            <a:r>
              <a:t/>
            </a:r>
            <a:endParaRPr b="0" i="0" sz="2400" u="sng"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Tenant’s right to retain possession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Tenant’s right to quiet enjoyment of the property</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Landlord’s right to reimbursement for tenant’s waste</a:t>
            </a:r>
          </a:p>
        </p:txBody>
      </p:sp>
      <p:sp>
        <p:nvSpPr>
          <p:cNvPr id="138" name="Shape 13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3" name="Shape 143"/>
        <p:cNvGrpSpPr/>
        <p:nvPr/>
      </p:nvGrpSpPr>
      <p:grpSpPr>
        <a:xfrm>
          <a:off x="0" y="0"/>
          <a:ext cx="0" cy="0"/>
          <a:chOff x="0" y="0"/>
          <a:chExt cx="0" cy="0"/>
        </a:xfrm>
      </p:grpSpPr>
      <p:sp>
        <p:nvSpPr>
          <p:cNvPr id="144" name="Shape 144"/>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Rights and Duties of Landlord and Tenant:  Terminology and Rules of Law (Continued)</a:t>
            </a:r>
          </a:p>
        </p:txBody>
      </p:sp>
      <p:sp>
        <p:nvSpPr>
          <p:cNvPr id="145" name="Shape 145"/>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Common Areas:  Areas used by all tenants for which landlord is responsible</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Options when landlord fails to repair leased property:</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Terminate lease</a:t>
            </a:r>
          </a:p>
          <a:p>
            <a:pPr indent="-285750" lvl="1" marL="742950" marR="0" rtl="0" algn="l">
              <a:lnSpc>
                <a:spcPct val="8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Withhold rent</a:t>
            </a:r>
          </a:p>
          <a:p>
            <a:pPr indent="-285750" lvl="1" marL="742950" marR="0" rtl="0" algn="l">
              <a:lnSpc>
                <a:spcPct val="8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Repair and deduct costs of repair</a:t>
            </a:r>
          </a:p>
          <a:p>
            <a:pPr indent="-285750" lvl="1" marL="742950" marR="0" rtl="0" algn="l">
              <a:lnSpc>
                <a:spcPct val="8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8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Sue landlord</a:t>
            </a:r>
          </a:p>
        </p:txBody>
      </p:sp>
      <p:sp>
        <p:nvSpPr>
          <p:cNvPr id="146" name="Shape 14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50-*</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