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500" r:id="rId3"/>
    <p:sldId id="493" r:id="rId4"/>
    <p:sldId id="518" r:id="rId5"/>
    <p:sldId id="534" r:id="rId6"/>
    <p:sldId id="524" r:id="rId7"/>
    <p:sldId id="535" r:id="rId8"/>
    <p:sldId id="479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12CD"/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24" y="-6"/>
      </p:cViewPr>
      <p:guideLst>
        <p:guide orient="horz" pos="1632"/>
        <p:guide pos="5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6.wdp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5.wdp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115562" y="-20800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الصور الجوية و استعمالاتها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3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92" y="3558730"/>
            <a:ext cx="769478" cy="544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03101" y="373818"/>
            <a:ext cx="1008257" cy="2365989"/>
            <a:chOff x="1130425" y="360969"/>
            <a:chExt cx="1008257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5" y="455548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77017" y="360969"/>
              <a:ext cx="461665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الصور الجوية و استعمالاتها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4431152" y="1547687"/>
            <a:ext cx="7102677" cy="1253373"/>
            <a:chOff x="340109" y="2497026"/>
            <a:chExt cx="7102677" cy="1253373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:a16="http://schemas.microsoft.com/office/drawing/2014/main" xmlns="" id="{F93BDE63-397B-4F88-A038-B4DB5D29D1E3}"/>
                </a:ext>
              </a:extLst>
            </p:cNvPr>
            <p:cNvSpPr/>
            <p:nvPr/>
          </p:nvSpPr>
          <p:spPr>
            <a:xfrm rot="21206600">
              <a:off x="600062" y="2956052"/>
              <a:ext cx="6819674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:a16="http://schemas.microsoft.com/office/drawing/2014/main" xmlns="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:a16="http://schemas.microsoft.com/office/drawing/2014/main" xmlns="" id="{D9BB8FBE-3A15-41DF-A971-C6B1344CC41E}"/>
                </a:ext>
              </a:extLst>
            </p:cNvPr>
            <p:cNvSpPr/>
            <p:nvPr/>
          </p:nvSpPr>
          <p:spPr>
            <a:xfrm>
              <a:off x="414606" y="2587874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:a16="http://schemas.microsoft.com/office/drawing/2014/main" xmlns="" id="{9B50B0E4-3874-4315-B52D-97FE28F90C35}"/>
                </a:ext>
              </a:extLst>
            </p:cNvPr>
            <p:cNvSpPr txBox="1"/>
            <p:nvPr/>
          </p:nvSpPr>
          <p:spPr>
            <a:xfrm>
              <a:off x="414606" y="2743902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:a16="http://schemas.microsoft.com/office/drawing/2014/main" xmlns="" id="{40C65480-F523-4700-9DA6-2EFE74DF157B}"/>
                </a:ext>
              </a:extLst>
            </p:cNvPr>
            <p:cNvSpPr txBox="1"/>
            <p:nvPr/>
          </p:nvSpPr>
          <p:spPr>
            <a:xfrm>
              <a:off x="914912" y="2507326"/>
              <a:ext cx="63451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الصورة الجوية: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هي صورة لجزء من سطح الأرض , تُلتقط بالطائرات , أو المناطيد المزوّدة بآلات تصوير و الصور الجوية نوعان, هما: 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:a16="http://schemas.microsoft.com/office/drawing/2014/main" xmlns="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5437975" y="3100428"/>
            <a:ext cx="6035807" cy="369332"/>
            <a:chOff x="2269977" y="202267"/>
            <a:chExt cx="6035807" cy="369332"/>
          </a:xfrm>
        </p:grpSpPr>
        <p:sp>
          <p:nvSpPr>
            <p:cNvPr id="44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2269977" y="202267"/>
              <a:ext cx="6035807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الصور الجوية الرأسية: تلتقط في حالة الوضع الرأسي لعدسات أجهزة التصوير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5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4799561" y="456262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6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1587315" y="3102392"/>
            <a:ext cx="515768" cy="562875"/>
            <a:chOff x="5087224" y="694918"/>
            <a:chExt cx="515768" cy="1464078"/>
          </a:xfrm>
        </p:grpSpPr>
        <p:sp>
          <p:nvSpPr>
            <p:cNvPr id="59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1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2" name="Group 50">
            <a:extLst>
              <a:ext uri="{FF2B5EF4-FFF2-40B4-BE49-F238E27FC236}">
                <a16:creationId xmlns:a16="http://schemas.microsoft.com/office/drawing/2014/main" xmlns="" id="{D9408D58-9B03-4B33-AC68-0A1E04E08358}"/>
              </a:ext>
            </a:extLst>
          </p:cNvPr>
          <p:cNvGrpSpPr/>
          <p:nvPr/>
        </p:nvGrpSpPr>
        <p:grpSpPr>
          <a:xfrm>
            <a:off x="5160079" y="4146936"/>
            <a:ext cx="6445856" cy="474459"/>
            <a:chOff x="3683934" y="405271"/>
            <a:chExt cx="6445856" cy="474459"/>
          </a:xfrm>
        </p:grpSpPr>
        <p:sp>
          <p:nvSpPr>
            <p:cNvPr id="63" name="TextBox 51">
              <a:extLst>
                <a:ext uri="{FF2B5EF4-FFF2-40B4-BE49-F238E27FC236}">
                  <a16:creationId xmlns:a16="http://schemas.microsoft.com/office/drawing/2014/main" xmlns="" id="{A1A80090-FB8C-4208-A320-99774D9F5237}"/>
                </a:ext>
              </a:extLst>
            </p:cNvPr>
            <p:cNvSpPr txBox="1"/>
            <p:nvPr/>
          </p:nvSpPr>
          <p:spPr>
            <a:xfrm>
              <a:off x="3683934" y="405271"/>
              <a:ext cx="6445856" cy="369332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الصور الجوية المائلة تلتقط و العدسات في وضع مائل , بحيث تغطي مساحات كبيرة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4" name="TextBox 52">
              <a:extLst>
                <a:ext uri="{FF2B5EF4-FFF2-40B4-BE49-F238E27FC236}">
                  <a16:creationId xmlns:a16="http://schemas.microsoft.com/office/drawing/2014/main" xmlns="" id="{E0A1095B-DE5F-4D2F-BA53-CCAEAC190359}"/>
                </a:ext>
              </a:extLst>
            </p:cNvPr>
            <p:cNvSpPr txBox="1"/>
            <p:nvPr/>
          </p:nvSpPr>
          <p:spPr>
            <a:xfrm>
              <a:off x="5891761" y="643798"/>
              <a:ext cx="2142658" cy="23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8" name="Group 1">
            <a:extLst>
              <a:ext uri="{FF2B5EF4-FFF2-40B4-BE49-F238E27FC236}">
                <a16:creationId xmlns:a16="http://schemas.microsoft.com/office/drawing/2014/main" xmlns="" id="{2F1A6BED-5C13-45DC-A834-9E3632D5F485}"/>
              </a:ext>
            </a:extLst>
          </p:cNvPr>
          <p:cNvGrpSpPr/>
          <p:nvPr/>
        </p:nvGrpSpPr>
        <p:grpSpPr>
          <a:xfrm rot="4145781">
            <a:off x="11600857" y="4124076"/>
            <a:ext cx="509974" cy="562457"/>
            <a:chOff x="5093018" y="696006"/>
            <a:chExt cx="509974" cy="1462990"/>
          </a:xfrm>
        </p:grpSpPr>
        <p:sp>
          <p:nvSpPr>
            <p:cNvPr id="69" name="Rectangle 30">
              <a:extLst>
                <a:ext uri="{FF2B5EF4-FFF2-40B4-BE49-F238E27FC236}">
                  <a16:creationId xmlns:a16="http://schemas.microsoft.com/office/drawing/2014/main" xmlns="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Freeform: Shape 19">
              <a:extLst>
                <a:ext uri="{FF2B5EF4-FFF2-40B4-BE49-F238E27FC236}">
                  <a16:creationId xmlns:a16="http://schemas.microsoft.com/office/drawing/2014/main" xmlns="" id="{9EF1777E-846B-4631-AD00-7C65BA0D8EA0}"/>
                </a:ext>
              </a:extLst>
            </p:cNvPr>
            <p:cNvSpPr/>
            <p:nvPr/>
          </p:nvSpPr>
          <p:spPr>
            <a:xfrm rot="12076858">
              <a:off x="5093018" y="696006"/>
              <a:ext cx="436098" cy="9866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2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7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4864375" y="45203"/>
            <a:ext cx="3762341" cy="801045"/>
            <a:chOff x="5203282" y="157026"/>
            <a:chExt cx="1822108" cy="895506"/>
          </a:xfrm>
        </p:grpSpPr>
        <p:sp>
          <p:nvSpPr>
            <p:cNvPr id="48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89445" y="305647"/>
              <a:ext cx="1656522" cy="516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الصور الجوية و استعمالاتها</a:t>
              </a:r>
            </a:p>
          </p:txBody>
        </p:sp>
      </p:grpSp>
      <p:sp>
        <p:nvSpPr>
          <p:cNvPr id="51" name="Rectangle: Rounded Corners 11">
            <a:extLst>
              <a:ext uri="{FF2B5EF4-FFF2-40B4-BE49-F238E27FC236}">
                <a16:creationId xmlns:a16="http://schemas.microsoft.com/office/drawing/2014/main" xmlns="" id="{C5314C39-718F-4EF4-B899-81AD4E67B794}"/>
              </a:ext>
            </a:extLst>
          </p:cNvPr>
          <p:cNvSpPr/>
          <p:nvPr/>
        </p:nvSpPr>
        <p:spPr>
          <a:xfrm>
            <a:off x="5121139" y="4798084"/>
            <a:ext cx="6636191" cy="47196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14">
            <a:extLst>
              <a:ext uri="{FF2B5EF4-FFF2-40B4-BE49-F238E27FC236}">
                <a16:creationId xmlns:a16="http://schemas.microsoft.com/office/drawing/2014/main" xmlns="" id="{40C65480-F523-4700-9DA6-2EFE74DF157B}"/>
              </a:ext>
            </a:extLst>
          </p:cNvPr>
          <p:cNvSpPr txBox="1"/>
          <p:nvPr/>
        </p:nvSpPr>
        <p:spPr>
          <a:xfrm>
            <a:off x="5223101" y="4849400"/>
            <a:ext cx="6424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تُصوَّر المساحات الرأسية الكبيرة بالتقاط عدد من الصور , ثم توضع إلى جوار بعضها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3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91" b="100000" l="3039" r="97238">
                        <a14:foregroundMark x1="86464" y1="92683" x2="41713" y2="92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80" t="6388"/>
          <a:stretch/>
        </p:blipFill>
        <p:spPr>
          <a:xfrm>
            <a:off x="2395646" y="2649003"/>
            <a:ext cx="2487258" cy="1736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4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59" b="98893" l="855" r="100000">
                        <a14:foregroundMark x1="84330" y1="89299" x2="46154" y2="90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97" t="8599"/>
          <a:stretch/>
        </p:blipFill>
        <p:spPr>
          <a:xfrm>
            <a:off x="2402721" y="4524927"/>
            <a:ext cx="2489749" cy="1841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86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1" grpId="0" animBg="1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67112" y="335206"/>
            <a:ext cx="1008258" cy="2443212"/>
            <a:chOff x="1130424" y="258346"/>
            <a:chExt cx="1008258" cy="2443212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258346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77017" y="335569"/>
              <a:ext cx="461665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الصور الجوية و استعمالاتها</a:t>
              </a:r>
            </a:p>
          </p:txBody>
        </p:sp>
      </p:grpSp>
      <p:pic>
        <p:nvPicPr>
          <p:cNvPr id="44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354" r="98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0"/>
          <a:stretch/>
        </p:blipFill>
        <p:spPr>
          <a:xfrm>
            <a:off x="3154162" y="2060942"/>
            <a:ext cx="8813145" cy="3186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0" name="Rectangle: Rounded Corners 5">
            <a:extLst>
              <a:ext uri="{FF2B5EF4-FFF2-40B4-BE49-F238E27FC236}">
                <a16:creationId xmlns:a16="http://schemas.microsoft.com/office/drawing/2014/main" xmlns="" id="{AC896EFE-4A9E-43AC-B16E-73A23D735A69}"/>
              </a:ext>
            </a:extLst>
          </p:cNvPr>
          <p:cNvSpPr/>
          <p:nvPr/>
        </p:nvSpPr>
        <p:spPr>
          <a:xfrm>
            <a:off x="6744622" y="671520"/>
            <a:ext cx="3850821" cy="611996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8">
            <a:extLst>
              <a:ext uri="{FF2B5EF4-FFF2-40B4-BE49-F238E27FC236}">
                <a16:creationId xmlns:a16="http://schemas.microsoft.com/office/drawing/2014/main" xmlns="" id="{E8A79AC4-22C0-4005-8459-89D25376CB68}"/>
              </a:ext>
            </a:extLst>
          </p:cNvPr>
          <p:cNvSpPr txBox="1"/>
          <p:nvPr/>
        </p:nvSpPr>
        <p:spPr>
          <a:xfrm>
            <a:off x="6883399" y="777463"/>
            <a:ext cx="35732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الفرق بين الخريطة و الصورة الجوية :</a:t>
            </a:r>
            <a:endParaRPr lang="en-US" sz="20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8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" y="3543300"/>
            <a:ext cx="905800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7558" y="235663"/>
            <a:ext cx="1059636" cy="2565526"/>
            <a:chOff x="1066346" y="181057"/>
            <a:chExt cx="1059636" cy="256552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6346" y="181057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4317" y="335569"/>
              <a:ext cx="461665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الصور الجوية و استعمالاتها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33916" y="396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550033" y="771444"/>
            <a:ext cx="4097531" cy="438804"/>
            <a:chOff x="6819482" y="2432398"/>
            <a:chExt cx="4097529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883688" y="837880"/>
              <a:ext cx="438804" cy="362783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4" y="2463763"/>
              <a:ext cx="3526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يتأمّل الطلبة الشكلين , ثم يجيبون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50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97500" l="894" r="96226">
                        <a14:foregroundMark x1="86197" y1="36111" x2="60775" y2="81944"/>
                        <a14:foregroundMark x1="92354" y1="10833" x2="84906" y2="89167"/>
                        <a14:foregroundMark x1="44389" y1="10278" x2="16783" y2="54167"/>
                        <a14:foregroundMark x1="43595" y1="23056" x2="42403" y2="62778"/>
                        <a14:foregroundMark x1="44786" y1="82500" x2="14697" y2="82500"/>
                        <a14:foregroundMark x1="39126" y1="87500" x2="9533" y2="86389"/>
                        <a14:foregroundMark x1="41807" y1="85833" x2="38530" y2="88056"/>
                        <a14:foregroundMark x1="39325" y1="89722" x2="33664" y2="90833"/>
                        <a14:foregroundMark x1="38332" y1="67778" x2="11917" y2="78333"/>
                        <a14:foregroundMark x1="23039" y1="13056" x2="9037" y2="37222"/>
                        <a14:foregroundMark x1="10129" y1="18056" x2="9533" y2="71111"/>
                        <a14:foregroundMark x1="18570" y1="19722" x2="37537" y2="11389"/>
                        <a14:foregroundMark x1="41112" y1="37778" x2="28004" y2="62778"/>
                        <a14:foregroundMark x1="16783" y1="60833" x2="23436" y2="61944"/>
                        <a14:foregroundMark x1="88977" y1="85833" x2="80139" y2="89167"/>
                        <a14:foregroundMark x1="83913" y1="89722" x2="77855" y2="89722"/>
                        <a14:foregroundMark x1="45978" y1="51944" x2="44786" y2="7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63" r="50000" b="6847"/>
          <a:stretch/>
        </p:blipFill>
        <p:spPr>
          <a:xfrm flipH="1">
            <a:off x="5706223" y="1349663"/>
            <a:ext cx="2479571" cy="1809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252116" y="4009373"/>
            <a:ext cx="457025" cy="400243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320335" y="4021140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53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300883" y="3353310"/>
            <a:ext cx="457024" cy="400243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365952" y="3381200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59" name="Group 3">
            <a:extLst>
              <a:ext uri="{FF2B5EF4-FFF2-40B4-BE49-F238E27FC236}">
                <a16:creationId xmlns:a16="http://schemas.microsoft.com/office/drawing/2014/main" xmlns="" id="{CD8D4281-B2E6-49D5-B221-5FADED31DA96}"/>
              </a:ext>
            </a:extLst>
          </p:cNvPr>
          <p:cNvGrpSpPr/>
          <p:nvPr/>
        </p:nvGrpSpPr>
        <p:grpSpPr>
          <a:xfrm>
            <a:off x="8695773" y="3325157"/>
            <a:ext cx="2477425" cy="457200"/>
            <a:chOff x="2631541" y="2646425"/>
            <a:chExt cx="2477425" cy="457200"/>
          </a:xfrm>
        </p:grpSpPr>
        <p:sp>
          <p:nvSpPr>
            <p:cNvPr id="60" name="Rectangle: Top Corners Rounded 31">
              <a:extLst>
                <a:ext uri="{FF2B5EF4-FFF2-40B4-BE49-F238E27FC236}">
                  <a16:creationId xmlns:a16="http://schemas.microsoft.com/office/drawing/2014/main" xmlns="" id="{DC88F022-56F2-4D1E-811C-DAFB868B2DBF}"/>
                </a:ext>
              </a:extLst>
            </p:cNvPr>
            <p:cNvSpPr/>
            <p:nvPr/>
          </p:nvSpPr>
          <p:spPr>
            <a:xfrm rot="5400000">
              <a:off x="3593639" y="1684327"/>
              <a:ext cx="457200" cy="238139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1" name="Isosceles Triangle 32">
              <a:extLst>
                <a:ext uri="{FF2B5EF4-FFF2-40B4-BE49-F238E27FC236}">
                  <a16:creationId xmlns:a16="http://schemas.microsoft.com/office/drawing/2014/main" xmlns="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2" name="TextBox 72">
              <a:extLst>
                <a:ext uri="{FF2B5EF4-FFF2-40B4-BE49-F238E27FC236}">
                  <a16:creationId xmlns:a16="http://schemas.microsoft.com/office/drawing/2014/main" xmlns="" id="{C4E3C3CF-F623-489E-8FF9-232F563DEE61}"/>
                </a:ext>
              </a:extLst>
            </p:cNvPr>
            <p:cNvSpPr txBox="1"/>
            <p:nvPr/>
          </p:nvSpPr>
          <p:spPr>
            <a:xfrm>
              <a:off x="2732702" y="2720146"/>
              <a:ext cx="21861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ماذا يمثّل الشكل (1) ؟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7491265" y="4011641"/>
            <a:ext cx="3658564" cy="457200"/>
            <a:chOff x="85413" y="3373091"/>
            <a:chExt cx="5023552" cy="457200"/>
          </a:xfrm>
        </p:grpSpPr>
        <p:sp>
          <p:nvSpPr>
            <p:cNvPr id="64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2751808" y="1569159"/>
              <a:ext cx="457200" cy="406506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5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6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85413" y="3428237"/>
              <a:ext cx="4830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كيف مُثّلت المنطقة في الشكل (ب) ؟</a:t>
              </a:r>
              <a:endParaRPr lang="ar-SY" b="1" dirty="0"/>
            </a:p>
          </p:txBody>
        </p:sp>
      </p:grpSp>
      <p:sp>
        <p:nvSpPr>
          <p:cNvPr id="67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314869" y="4716860"/>
            <a:ext cx="457025" cy="400243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383088" y="4690527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ج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69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7259937" y="4719128"/>
            <a:ext cx="3952645" cy="457200"/>
            <a:chOff x="-318388" y="3373091"/>
            <a:chExt cx="5427353" cy="457200"/>
          </a:xfrm>
        </p:grpSpPr>
        <p:sp>
          <p:nvSpPr>
            <p:cNvPr id="70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2118676" y="936027"/>
              <a:ext cx="457200" cy="5331328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1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2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-318387" y="3428237"/>
              <a:ext cx="52345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لماذا لا نحتاج إلى مفتاح للرموز في الشكل (1) ؟</a:t>
              </a:r>
              <a:endParaRPr lang="ar-SY" b="1" dirty="0"/>
            </a:p>
          </p:txBody>
        </p:sp>
      </p:grpSp>
      <p:sp>
        <p:nvSpPr>
          <p:cNvPr id="73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341416" y="5456183"/>
            <a:ext cx="457025" cy="400243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409635" y="5467950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د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75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6433293" y="5458451"/>
            <a:ext cx="4805836" cy="457200"/>
            <a:chOff x="-1489899" y="3373091"/>
            <a:chExt cx="6598864" cy="457200"/>
          </a:xfrm>
        </p:grpSpPr>
        <p:sp>
          <p:nvSpPr>
            <p:cNvPr id="76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1532921" y="350271"/>
              <a:ext cx="457200" cy="650284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7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8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-1489899" y="3428237"/>
              <a:ext cx="64061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أيُّ الشكلين يأخذُ وقتاً أطول في إعداده ؟ مع بيان السبب</a:t>
              </a:r>
              <a:endParaRPr lang="ar-SY" b="1" dirty="0"/>
            </a:p>
          </p:txBody>
        </p:sp>
      </p:grpSp>
      <p:sp>
        <p:nvSpPr>
          <p:cNvPr id="79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311326" y="6176026"/>
            <a:ext cx="457025" cy="400243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289929" y="6187793"/>
            <a:ext cx="470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هـ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81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7849855" y="6178294"/>
            <a:ext cx="3359184" cy="457200"/>
            <a:chOff x="496490" y="3373091"/>
            <a:chExt cx="4612475" cy="457200"/>
          </a:xfrm>
        </p:grpSpPr>
        <p:sp>
          <p:nvSpPr>
            <p:cNvPr id="82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2672273" y="1489624"/>
              <a:ext cx="457200" cy="422413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3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84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496490" y="3428237"/>
              <a:ext cx="44197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أيُّ الشكلين يوضح الظواهر المتحرّكة؟</a:t>
              </a:r>
              <a:endParaRPr lang="ar-SY" b="1" dirty="0"/>
            </a:p>
          </p:txBody>
        </p:sp>
      </p:grpSp>
      <p:pic>
        <p:nvPicPr>
          <p:cNvPr id="85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" b="97500" l="894" r="96226">
                        <a14:foregroundMark x1="86197" y1="36111" x2="60775" y2="81944"/>
                        <a14:foregroundMark x1="92354" y1="10833" x2="84906" y2="89167"/>
                        <a14:foregroundMark x1="44389" y1="10278" x2="16783" y2="54167"/>
                        <a14:foregroundMark x1="43595" y1="23056" x2="42403" y2="62778"/>
                        <a14:foregroundMark x1="44786" y1="82500" x2="14697" y2="82500"/>
                        <a14:foregroundMark x1="39126" y1="87500" x2="9533" y2="86389"/>
                        <a14:foregroundMark x1="41807" y1="85833" x2="38530" y2="88056"/>
                        <a14:foregroundMark x1="39325" y1="89722" x2="33664" y2="90833"/>
                        <a14:foregroundMark x1="38332" y1="67778" x2="11917" y2="78333"/>
                        <a14:foregroundMark x1="23039" y1="13056" x2="9037" y2="37222"/>
                        <a14:foregroundMark x1="10129" y1="18056" x2="9533" y2="71111"/>
                        <a14:foregroundMark x1="18570" y1="19722" x2="37537" y2="11389"/>
                        <a14:foregroundMark x1="41112" y1="37778" x2="28004" y2="62778"/>
                        <a14:foregroundMark x1="16783" y1="60833" x2="23436" y2="61944"/>
                        <a14:foregroundMark x1="88977" y1="85833" x2="80139" y2="89167"/>
                        <a14:foregroundMark x1="83913" y1="89722" x2="77855" y2="89722"/>
                        <a14:foregroundMark x1="45978" y1="51944" x2="44786" y2="7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3857" b="5797"/>
          <a:stretch/>
        </p:blipFill>
        <p:spPr>
          <a:xfrm flipH="1">
            <a:off x="8422397" y="1302160"/>
            <a:ext cx="2609284" cy="1904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6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4576898" y="3299867"/>
            <a:ext cx="2258650" cy="394622"/>
            <a:chOff x="6820278" y="202267"/>
            <a:chExt cx="2258650" cy="394622"/>
          </a:xfrm>
        </p:grpSpPr>
        <p:sp>
          <p:nvSpPr>
            <p:cNvPr id="87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6820278" y="202267"/>
              <a:ext cx="2258650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خريطة منطقة الرياض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8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502500" y="5180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93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4554973" y="4049347"/>
            <a:ext cx="2258650" cy="394622"/>
            <a:chOff x="6820278" y="202267"/>
            <a:chExt cx="2258650" cy="394622"/>
          </a:xfrm>
        </p:grpSpPr>
        <p:sp>
          <p:nvSpPr>
            <p:cNvPr id="94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6820278" y="202267"/>
              <a:ext cx="2258650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عن طريق التصوير الجوي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5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502500" y="5180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96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2171487" y="4647236"/>
            <a:ext cx="4594515" cy="646331"/>
            <a:chOff x="4353770" y="56335"/>
            <a:chExt cx="4725158" cy="646331"/>
          </a:xfrm>
        </p:grpSpPr>
        <p:sp>
          <p:nvSpPr>
            <p:cNvPr id="97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4353770" y="56335"/>
              <a:ext cx="4725158" cy="646331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لأن الظواهر على الصور الجوية تُرى مباشرة كما هي على الطبيعة و لا تحتاج في تفسيرها إلى مفتاح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8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502500" y="5180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99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2406248" y="5491804"/>
            <a:ext cx="3859070" cy="427371"/>
            <a:chOff x="4353770" y="206718"/>
            <a:chExt cx="4144536" cy="427371"/>
          </a:xfrm>
        </p:grpSpPr>
        <p:sp>
          <p:nvSpPr>
            <p:cNvPr id="100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4353770" y="206718"/>
              <a:ext cx="4144536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الخريطة لأنّه يتطلّب استخدام عناصر للخريطة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1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032167" y="5552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02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4545106" y="6230837"/>
            <a:ext cx="1701260" cy="427371"/>
            <a:chOff x="6671199" y="206718"/>
            <a:chExt cx="1827107" cy="427371"/>
          </a:xfrm>
        </p:grpSpPr>
        <p:sp>
          <p:nvSpPr>
            <p:cNvPr id="103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6671199" y="206718"/>
              <a:ext cx="1827107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الصورة الجوية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4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032167" y="5552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426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1" grpId="0" animBg="1"/>
      <p:bldP spid="52" grpId="0"/>
      <p:bldP spid="53" grpId="0" animBg="1"/>
      <p:bldP spid="58" grpId="0"/>
      <p:bldP spid="67" grpId="0" animBg="1"/>
      <p:bldP spid="68" grpId="0"/>
      <p:bldP spid="73" grpId="0" animBg="1"/>
      <p:bldP spid="74" grpId="0"/>
      <p:bldP spid="79" grpId="0" animBg="1"/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="" xmlns:a16="http://schemas.microsoft.com/office/drawing/2014/main" id="{F99F124B-0685-41CC-8157-44F5F98077E3}"/>
              </a:ext>
            </a:extLst>
          </p:cNvPr>
          <p:cNvSpPr/>
          <p:nvPr/>
        </p:nvSpPr>
        <p:spPr>
          <a:xfrm>
            <a:off x="3734526" y="1281250"/>
            <a:ext cx="4693919" cy="4693919"/>
          </a:xfrm>
          <a:custGeom>
            <a:avLst/>
            <a:gdLst>
              <a:gd name="connsiteX0" fmla="*/ 1690293 w 3882683"/>
              <a:gd name="connsiteY0" fmla="*/ 0 h 3882683"/>
              <a:gd name="connsiteX1" fmla="*/ 2192390 w 3882683"/>
              <a:gd name="connsiteY1" fmla="*/ 0 h 3882683"/>
              <a:gd name="connsiteX2" fmla="*/ 2350990 w 3882683"/>
              <a:gd name="connsiteY2" fmla="*/ 158600 h 3882683"/>
              <a:gd name="connsiteX3" fmla="*/ 2350990 w 3882683"/>
              <a:gd name="connsiteY3" fmla="*/ 523031 h 3882683"/>
              <a:gd name="connsiteX4" fmla="*/ 2380589 w 3882683"/>
              <a:gd name="connsiteY4" fmla="*/ 530642 h 3882683"/>
              <a:gd name="connsiteX5" fmla="*/ 2645420 w 3882683"/>
              <a:gd name="connsiteY5" fmla="*/ 642513 h 3882683"/>
              <a:gd name="connsiteX6" fmla="*/ 2655012 w 3882683"/>
              <a:gd name="connsiteY6" fmla="*/ 648341 h 3882683"/>
              <a:gd name="connsiteX7" fmla="*/ 2912265 w 3882683"/>
              <a:gd name="connsiteY7" fmla="*/ 391088 h 3882683"/>
              <a:gd name="connsiteX8" fmla="*/ 3136559 w 3882683"/>
              <a:gd name="connsiteY8" fmla="*/ 391088 h 3882683"/>
              <a:gd name="connsiteX9" fmla="*/ 3491596 w 3882683"/>
              <a:gd name="connsiteY9" fmla="*/ 746124 h 3882683"/>
              <a:gd name="connsiteX10" fmla="*/ 3491596 w 3882683"/>
              <a:gd name="connsiteY10" fmla="*/ 970418 h 3882683"/>
              <a:gd name="connsiteX11" fmla="*/ 3234343 w 3882683"/>
              <a:gd name="connsiteY11" fmla="*/ 1227671 h 3882683"/>
              <a:gd name="connsiteX12" fmla="*/ 3240171 w 3882683"/>
              <a:gd name="connsiteY12" fmla="*/ 1237265 h 3882683"/>
              <a:gd name="connsiteX13" fmla="*/ 3352042 w 3882683"/>
              <a:gd name="connsiteY13" fmla="*/ 1502096 h 3882683"/>
              <a:gd name="connsiteX14" fmla="*/ 3359653 w 3882683"/>
              <a:gd name="connsiteY14" fmla="*/ 1531693 h 3882683"/>
              <a:gd name="connsiteX15" fmla="*/ 3724083 w 3882683"/>
              <a:gd name="connsiteY15" fmla="*/ 1531693 h 3882683"/>
              <a:gd name="connsiteX16" fmla="*/ 3882683 w 3882683"/>
              <a:gd name="connsiteY16" fmla="*/ 1690293 h 3882683"/>
              <a:gd name="connsiteX17" fmla="*/ 3882683 w 3882683"/>
              <a:gd name="connsiteY17" fmla="*/ 2192390 h 3882683"/>
              <a:gd name="connsiteX18" fmla="*/ 3724083 w 3882683"/>
              <a:gd name="connsiteY18" fmla="*/ 2350990 h 3882683"/>
              <a:gd name="connsiteX19" fmla="*/ 3359653 w 3882683"/>
              <a:gd name="connsiteY19" fmla="*/ 2350990 h 3882683"/>
              <a:gd name="connsiteX20" fmla="*/ 3352042 w 3882683"/>
              <a:gd name="connsiteY20" fmla="*/ 2380589 h 3882683"/>
              <a:gd name="connsiteX21" fmla="*/ 3240171 w 3882683"/>
              <a:gd name="connsiteY21" fmla="*/ 2645419 h 3882683"/>
              <a:gd name="connsiteX22" fmla="*/ 3234343 w 3882683"/>
              <a:gd name="connsiteY22" fmla="*/ 2655013 h 3882683"/>
              <a:gd name="connsiteX23" fmla="*/ 3491596 w 3882683"/>
              <a:gd name="connsiteY23" fmla="*/ 2912265 h 3882683"/>
              <a:gd name="connsiteX24" fmla="*/ 3491596 w 3882683"/>
              <a:gd name="connsiteY24" fmla="*/ 3136559 h 3882683"/>
              <a:gd name="connsiteX25" fmla="*/ 3136559 w 3882683"/>
              <a:gd name="connsiteY25" fmla="*/ 3491596 h 3882683"/>
              <a:gd name="connsiteX26" fmla="*/ 2912265 w 3882683"/>
              <a:gd name="connsiteY26" fmla="*/ 3491596 h 3882683"/>
              <a:gd name="connsiteX27" fmla="*/ 2655013 w 3882683"/>
              <a:gd name="connsiteY27" fmla="*/ 3234343 h 3882683"/>
              <a:gd name="connsiteX28" fmla="*/ 2645420 w 3882683"/>
              <a:gd name="connsiteY28" fmla="*/ 3240171 h 3882683"/>
              <a:gd name="connsiteX29" fmla="*/ 2380589 w 3882683"/>
              <a:gd name="connsiteY29" fmla="*/ 3352042 h 3882683"/>
              <a:gd name="connsiteX30" fmla="*/ 2350990 w 3882683"/>
              <a:gd name="connsiteY30" fmla="*/ 3359653 h 3882683"/>
              <a:gd name="connsiteX31" fmla="*/ 2350990 w 3882683"/>
              <a:gd name="connsiteY31" fmla="*/ 3724083 h 3882683"/>
              <a:gd name="connsiteX32" fmla="*/ 2192390 w 3882683"/>
              <a:gd name="connsiteY32" fmla="*/ 3882683 h 3882683"/>
              <a:gd name="connsiteX33" fmla="*/ 1690293 w 3882683"/>
              <a:gd name="connsiteY33" fmla="*/ 3882683 h 3882683"/>
              <a:gd name="connsiteX34" fmla="*/ 1531694 w 3882683"/>
              <a:gd name="connsiteY34" fmla="*/ 3724083 h 3882683"/>
              <a:gd name="connsiteX35" fmla="*/ 1531694 w 3882683"/>
              <a:gd name="connsiteY35" fmla="*/ 3359653 h 3882683"/>
              <a:gd name="connsiteX36" fmla="*/ 1502096 w 3882683"/>
              <a:gd name="connsiteY36" fmla="*/ 3352042 h 3882683"/>
              <a:gd name="connsiteX37" fmla="*/ 1237265 w 3882683"/>
              <a:gd name="connsiteY37" fmla="*/ 3240171 h 3882683"/>
              <a:gd name="connsiteX38" fmla="*/ 1227671 w 3882683"/>
              <a:gd name="connsiteY38" fmla="*/ 3234343 h 3882683"/>
              <a:gd name="connsiteX39" fmla="*/ 970418 w 3882683"/>
              <a:gd name="connsiteY39" fmla="*/ 3491596 h 3882683"/>
              <a:gd name="connsiteX40" fmla="*/ 746124 w 3882683"/>
              <a:gd name="connsiteY40" fmla="*/ 3491596 h 3882683"/>
              <a:gd name="connsiteX41" fmla="*/ 391087 w 3882683"/>
              <a:gd name="connsiteY41" fmla="*/ 3136559 h 3882683"/>
              <a:gd name="connsiteX42" fmla="*/ 391087 w 3882683"/>
              <a:gd name="connsiteY42" fmla="*/ 2912265 h 3882683"/>
              <a:gd name="connsiteX43" fmla="*/ 648341 w 3882683"/>
              <a:gd name="connsiteY43" fmla="*/ 2655012 h 3882683"/>
              <a:gd name="connsiteX44" fmla="*/ 642513 w 3882683"/>
              <a:gd name="connsiteY44" fmla="*/ 2645419 h 3882683"/>
              <a:gd name="connsiteX45" fmla="*/ 530642 w 3882683"/>
              <a:gd name="connsiteY45" fmla="*/ 2380589 h 3882683"/>
              <a:gd name="connsiteX46" fmla="*/ 523031 w 3882683"/>
              <a:gd name="connsiteY46" fmla="*/ 2350990 h 3882683"/>
              <a:gd name="connsiteX47" fmla="*/ 158600 w 3882683"/>
              <a:gd name="connsiteY47" fmla="*/ 2350990 h 3882683"/>
              <a:gd name="connsiteX48" fmla="*/ 0 w 3882683"/>
              <a:gd name="connsiteY48" fmla="*/ 2192390 h 3882683"/>
              <a:gd name="connsiteX49" fmla="*/ 0 w 3882683"/>
              <a:gd name="connsiteY49" fmla="*/ 1690293 h 3882683"/>
              <a:gd name="connsiteX50" fmla="*/ 158600 w 3882683"/>
              <a:gd name="connsiteY50" fmla="*/ 1531693 h 3882683"/>
              <a:gd name="connsiteX51" fmla="*/ 523032 w 3882683"/>
              <a:gd name="connsiteY51" fmla="*/ 1531693 h 3882683"/>
              <a:gd name="connsiteX52" fmla="*/ 530642 w 3882683"/>
              <a:gd name="connsiteY52" fmla="*/ 1502096 h 3882683"/>
              <a:gd name="connsiteX53" fmla="*/ 642513 w 3882683"/>
              <a:gd name="connsiteY53" fmla="*/ 1237265 h 3882683"/>
              <a:gd name="connsiteX54" fmla="*/ 648341 w 3882683"/>
              <a:gd name="connsiteY54" fmla="*/ 1227672 h 3882683"/>
              <a:gd name="connsiteX55" fmla="*/ 391087 w 3882683"/>
              <a:gd name="connsiteY55" fmla="*/ 970418 h 3882683"/>
              <a:gd name="connsiteX56" fmla="*/ 391087 w 3882683"/>
              <a:gd name="connsiteY56" fmla="*/ 746124 h 3882683"/>
              <a:gd name="connsiteX57" fmla="*/ 746124 w 3882683"/>
              <a:gd name="connsiteY57" fmla="*/ 391088 h 3882683"/>
              <a:gd name="connsiteX58" fmla="*/ 970418 w 3882683"/>
              <a:gd name="connsiteY58" fmla="*/ 391088 h 3882683"/>
              <a:gd name="connsiteX59" fmla="*/ 1227672 w 3882683"/>
              <a:gd name="connsiteY59" fmla="*/ 648341 h 3882683"/>
              <a:gd name="connsiteX60" fmla="*/ 1237265 w 3882683"/>
              <a:gd name="connsiteY60" fmla="*/ 642513 h 3882683"/>
              <a:gd name="connsiteX61" fmla="*/ 1502096 w 3882683"/>
              <a:gd name="connsiteY61" fmla="*/ 530642 h 3882683"/>
              <a:gd name="connsiteX62" fmla="*/ 1531694 w 3882683"/>
              <a:gd name="connsiteY62" fmla="*/ 523032 h 3882683"/>
              <a:gd name="connsiteX63" fmla="*/ 1531694 w 3882683"/>
              <a:gd name="connsiteY63" fmla="*/ 158600 h 3882683"/>
              <a:gd name="connsiteX64" fmla="*/ 1690293 w 3882683"/>
              <a:gd name="connsiteY64" fmla="*/ 0 h 3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882683" h="3882683">
                <a:moveTo>
                  <a:pt x="1690293" y="0"/>
                </a:moveTo>
                <a:lnTo>
                  <a:pt x="2192390" y="0"/>
                </a:lnTo>
                <a:cubicBezTo>
                  <a:pt x="2279982" y="0"/>
                  <a:pt x="2350990" y="71008"/>
                  <a:pt x="2350990" y="158600"/>
                </a:cubicBezTo>
                <a:lnTo>
                  <a:pt x="2350990" y="523031"/>
                </a:lnTo>
                <a:lnTo>
                  <a:pt x="2380589" y="530642"/>
                </a:lnTo>
                <a:cubicBezTo>
                  <a:pt x="2473094" y="559414"/>
                  <a:pt x="2561701" y="597034"/>
                  <a:pt x="2645420" y="642513"/>
                </a:cubicBezTo>
                <a:lnTo>
                  <a:pt x="2655012" y="648341"/>
                </a:lnTo>
                <a:lnTo>
                  <a:pt x="2912265" y="391088"/>
                </a:lnTo>
                <a:cubicBezTo>
                  <a:pt x="2974202" y="329151"/>
                  <a:pt x="3074622" y="329151"/>
                  <a:pt x="3136559" y="391088"/>
                </a:cubicBezTo>
                <a:lnTo>
                  <a:pt x="3491596" y="746124"/>
                </a:lnTo>
                <a:cubicBezTo>
                  <a:pt x="3553532" y="808061"/>
                  <a:pt x="3553532" y="908481"/>
                  <a:pt x="3491596" y="970418"/>
                </a:cubicBezTo>
                <a:lnTo>
                  <a:pt x="3234343" y="1227671"/>
                </a:lnTo>
                <a:lnTo>
                  <a:pt x="3240171" y="1237265"/>
                </a:lnTo>
                <a:cubicBezTo>
                  <a:pt x="3285650" y="1320983"/>
                  <a:pt x="3323270" y="1409590"/>
                  <a:pt x="3352042" y="1502096"/>
                </a:cubicBezTo>
                <a:lnTo>
                  <a:pt x="3359653" y="1531693"/>
                </a:lnTo>
                <a:lnTo>
                  <a:pt x="3724083" y="1531693"/>
                </a:lnTo>
                <a:cubicBezTo>
                  <a:pt x="3811675" y="1531693"/>
                  <a:pt x="3882683" y="1602701"/>
                  <a:pt x="3882683" y="1690293"/>
                </a:cubicBezTo>
                <a:lnTo>
                  <a:pt x="3882683" y="2192390"/>
                </a:lnTo>
                <a:cubicBezTo>
                  <a:pt x="3882683" y="2279982"/>
                  <a:pt x="3811675" y="2350990"/>
                  <a:pt x="3724083" y="2350990"/>
                </a:cubicBezTo>
                <a:lnTo>
                  <a:pt x="3359653" y="2350990"/>
                </a:lnTo>
                <a:lnTo>
                  <a:pt x="3352042" y="2380589"/>
                </a:lnTo>
                <a:cubicBezTo>
                  <a:pt x="3323270" y="2473094"/>
                  <a:pt x="3285650" y="2561701"/>
                  <a:pt x="3240171" y="2645419"/>
                </a:cubicBezTo>
                <a:lnTo>
                  <a:pt x="3234343" y="2655013"/>
                </a:lnTo>
                <a:lnTo>
                  <a:pt x="3491596" y="2912265"/>
                </a:lnTo>
                <a:cubicBezTo>
                  <a:pt x="3553532" y="2974202"/>
                  <a:pt x="3553532" y="3074622"/>
                  <a:pt x="3491596" y="3136559"/>
                </a:cubicBezTo>
                <a:lnTo>
                  <a:pt x="3136559" y="3491596"/>
                </a:lnTo>
                <a:cubicBezTo>
                  <a:pt x="3074622" y="3553532"/>
                  <a:pt x="2974202" y="3553532"/>
                  <a:pt x="2912265" y="3491596"/>
                </a:cubicBezTo>
                <a:lnTo>
                  <a:pt x="2655013" y="3234343"/>
                </a:lnTo>
                <a:lnTo>
                  <a:pt x="2645420" y="3240171"/>
                </a:lnTo>
                <a:cubicBezTo>
                  <a:pt x="2561701" y="3285650"/>
                  <a:pt x="2473094" y="3323270"/>
                  <a:pt x="2380589" y="3352042"/>
                </a:cubicBezTo>
                <a:lnTo>
                  <a:pt x="2350990" y="3359653"/>
                </a:lnTo>
                <a:lnTo>
                  <a:pt x="2350990" y="3724083"/>
                </a:lnTo>
                <a:cubicBezTo>
                  <a:pt x="2350990" y="3811675"/>
                  <a:pt x="2279982" y="3882683"/>
                  <a:pt x="2192390" y="3882683"/>
                </a:cubicBezTo>
                <a:lnTo>
                  <a:pt x="1690293" y="3882683"/>
                </a:lnTo>
                <a:cubicBezTo>
                  <a:pt x="1602701" y="3882683"/>
                  <a:pt x="1531694" y="3811675"/>
                  <a:pt x="1531694" y="3724083"/>
                </a:cubicBezTo>
                <a:lnTo>
                  <a:pt x="1531694" y="3359653"/>
                </a:lnTo>
                <a:lnTo>
                  <a:pt x="1502096" y="3352042"/>
                </a:lnTo>
                <a:cubicBezTo>
                  <a:pt x="1409590" y="3323270"/>
                  <a:pt x="1320984" y="3285650"/>
                  <a:pt x="1237265" y="3240171"/>
                </a:cubicBezTo>
                <a:lnTo>
                  <a:pt x="1227671" y="3234343"/>
                </a:lnTo>
                <a:lnTo>
                  <a:pt x="970418" y="3491596"/>
                </a:lnTo>
                <a:cubicBezTo>
                  <a:pt x="908481" y="3553532"/>
                  <a:pt x="808061" y="3553532"/>
                  <a:pt x="746124" y="3491596"/>
                </a:cubicBezTo>
                <a:lnTo>
                  <a:pt x="391087" y="3136559"/>
                </a:lnTo>
                <a:cubicBezTo>
                  <a:pt x="329151" y="3074622"/>
                  <a:pt x="329151" y="2974202"/>
                  <a:pt x="391087" y="2912265"/>
                </a:cubicBezTo>
                <a:lnTo>
                  <a:pt x="648341" y="2655012"/>
                </a:lnTo>
                <a:lnTo>
                  <a:pt x="642513" y="2645419"/>
                </a:lnTo>
                <a:cubicBezTo>
                  <a:pt x="597035" y="2561701"/>
                  <a:pt x="559414" y="2473094"/>
                  <a:pt x="530642" y="2380589"/>
                </a:cubicBezTo>
                <a:lnTo>
                  <a:pt x="523031" y="2350990"/>
                </a:lnTo>
                <a:lnTo>
                  <a:pt x="158600" y="2350990"/>
                </a:lnTo>
                <a:cubicBezTo>
                  <a:pt x="71008" y="2350990"/>
                  <a:pt x="0" y="2279982"/>
                  <a:pt x="0" y="2192390"/>
                </a:cubicBezTo>
                <a:lnTo>
                  <a:pt x="0" y="1690293"/>
                </a:lnTo>
                <a:cubicBezTo>
                  <a:pt x="0" y="1602701"/>
                  <a:pt x="71008" y="1531693"/>
                  <a:pt x="158600" y="1531693"/>
                </a:cubicBezTo>
                <a:lnTo>
                  <a:pt x="523032" y="1531693"/>
                </a:lnTo>
                <a:lnTo>
                  <a:pt x="530642" y="1502096"/>
                </a:lnTo>
                <a:cubicBezTo>
                  <a:pt x="559414" y="1409590"/>
                  <a:pt x="597035" y="1320983"/>
                  <a:pt x="642513" y="1237265"/>
                </a:cubicBezTo>
                <a:lnTo>
                  <a:pt x="648341" y="1227672"/>
                </a:lnTo>
                <a:lnTo>
                  <a:pt x="391087" y="970418"/>
                </a:lnTo>
                <a:cubicBezTo>
                  <a:pt x="329151" y="908481"/>
                  <a:pt x="329151" y="808061"/>
                  <a:pt x="391087" y="746124"/>
                </a:cubicBezTo>
                <a:lnTo>
                  <a:pt x="746124" y="391088"/>
                </a:lnTo>
                <a:cubicBezTo>
                  <a:pt x="808061" y="329151"/>
                  <a:pt x="908481" y="329151"/>
                  <a:pt x="970418" y="391088"/>
                </a:cubicBezTo>
                <a:lnTo>
                  <a:pt x="1227672" y="648341"/>
                </a:lnTo>
                <a:lnTo>
                  <a:pt x="1237265" y="642513"/>
                </a:lnTo>
                <a:cubicBezTo>
                  <a:pt x="1320984" y="597034"/>
                  <a:pt x="1409590" y="559414"/>
                  <a:pt x="1502096" y="530642"/>
                </a:cubicBezTo>
                <a:lnTo>
                  <a:pt x="1531694" y="523032"/>
                </a:lnTo>
                <a:lnTo>
                  <a:pt x="1531694" y="158600"/>
                </a:lnTo>
                <a:cubicBezTo>
                  <a:pt x="1531694" y="71008"/>
                  <a:pt x="1602701" y="0"/>
                  <a:pt x="1690293" y="0"/>
                </a:cubicBezTo>
                <a:close/>
              </a:path>
            </a:pathLst>
          </a:custGeom>
          <a:gradFill flip="none" rotWithShape="1">
            <a:gsLst>
              <a:gs pos="0">
                <a:srgbClr val="CC99FF"/>
              </a:gs>
              <a:gs pos="100000">
                <a:srgbClr val="FF9999"/>
              </a:gs>
            </a:gsLst>
            <a:lin ang="2700000" scaled="1"/>
            <a:tileRect/>
          </a:gradFill>
          <a:ln>
            <a:solidFill>
              <a:schemeClr val="bg1"/>
            </a:solidFill>
          </a:ln>
          <a:effectLst>
            <a:innerShdw blurRad="2032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D52EBDE6-200A-404F-B4A6-FC2C8E5A55AA}"/>
              </a:ext>
            </a:extLst>
          </p:cNvPr>
          <p:cNvGrpSpPr/>
          <p:nvPr/>
        </p:nvGrpSpPr>
        <p:grpSpPr>
          <a:xfrm>
            <a:off x="5488940" y="1017816"/>
            <a:ext cx="1185090" cy="1249773"/>
            <a:chOff x="5503454" y="818606"/>
            <a:chExt cx="1185090" cy="1249773"/>
          </a:xfrm>
        </p:grpSpPr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4BE8F232-433D-4B03-A265-32CD58DA542B}"/>
                </a:ext>
              </a:extLst>
            </p:cNvPr>
            <p:cNvSpPr/>
            <p:nvPr/>
          </p:nvSpPr>
          <p:spPr>
            <a:xfrm>
              <a:off x="5503454" y="883289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4A187AD9-EF0C-49DF-9D72-82EE32B27BED}"/>
                </a:ext>
              </a:extLst>
            </p:cNvPr>
            <p:cNvSpPr/>
            <p:nvPr/>
          </p:nvSpPr>
          <p:spPr>
            <a:xfrm>
              <a:off x="5709194" y="818606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23">
              <a:extLst>
                <a:ext uri="{FF2B5EF4-FFF2-40B4-BE49-F238E27FC236}">
                  <a16:creationId xmlns="" xmlns:a16="http://schemas.microsoft.com/office/drawing/2014/main" id="{86DEAFA1-8F8C-4EF1-AE95-6A30461A8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0176" y="997858"/>
              <a:ext cx="365760" cy="348343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52F560A2-33D3-46D0-AD52-7A764AFE6A39}"/>
              </a:ext>
            </a:extLst>
          </p:cNvPr>
          <p:cNvGrpSpPr/>
          <p:nvPr/>
        </p:nvGrpSpPr>
        <p:grpSpPr>
          <a:xfrm>
            <a:off x="7662772" y="3213124"/>
            <a:ext cx="1185090" cy="1185090"/>
            <a:chOff x="7677286" y="3013914"/>
            <a:chExt cx="1185090" cy="1185090"/>
          </a:xfrm>
        </p:grpSpPr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A761810D-986A-4C93-A23A-10CBD284A368}"/>
                </a:ext>
              </a:extLst>
            </p:cNvPr>
            <p:cNvSpPr/>
            <p:nvPr/>
          </p:nvSpPr>
          <p:spPr>
            <a:xfrm>
              <a:off x="7677286" y="3013914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63E473F4-BF17-4A45-B8F4-16747FE5AA75}"/>
                </a:ext>
              </a:extLst>
            </p:cNvPr>
            <p:cNvSpPr/>
            <p:nvPr/>
          </p:nvSpPr>
          <p:spPr>
            <a:xfrm>
              <a:off x="8036559" y="303711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00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Graphic 25">
              <a:extLst>
                <a:ext uri="{FF2B5EF4-FFF2-40B4-BE49-F238E27FC236}">
                  <a16:creationId xmlns="" xmlns:a16="http://schemas.microsoft.com/office/drawing/2014/main" id="{344EEEB6-7B0F-43B6-A4F9-FBA24B3D4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0079" y="3251925"/>
              <a:ext cx="365760" cy="354148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209C639A-8A53-4283-AB6F-60C2E16356EE}"/>
              </a:ext>
            </a:extLst>
          </p:cNvPr>
          <p:cNvGrpSpPr/>
          <p:nvPr/>
        </p:nvGrpSpPr>
        <p:grpSpPr>
          <a:xfrm>
            <a:off x="6938192" y="1538154"/>
            <a:ext cx="1204323" cy="1197753"/>
            <a:chOff x="6952706" y="1338944"/>
            <a:chExt cx="1204323" cy="1197753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ADCF97D1-DA0F-43BD-8F5E-26B2CE4BDD85}"/>
                </a:ext>
              </a:extLst>
            </p:cNvPr>
            <p:cNvSpPr/>
            <p:nvPr/>
          </p:nvSpPr>
          <p:spPr>
            <a:xfrm>
              <a:off x="6952706" y="1351607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8C6FB9CD-78CC-49B1-9DF1-697D6B2F5F34}"/>
                </a:ext>
              </a:extLst>
            </p:cNvPr>
            <p:cNvSpPr/>
            <p:nvPr/>
          </p:nvSpPr>
          <p:spPr>
            <a:xfrm>
              <a:off x="7373258" y="1338944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="" xmlns:a16="http://schemas.microsoft.com/office/drawing/2014/main" id="{7828A715-4DAA-4631-A53A-B61906AB5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3486" y="1547949"/>
              <a:ext cx="303313" cy="36576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15CBF563-E563-4360-9DAF-6EAD048736BE}"/>
              </a:ext>
            </a:extLst>
          </p:cNvPr>
          <p:cNvGrpSpPr/>
          <p:nvPr/>
        </p:nvGrpSpPr>
        <p:grpSpPr>
          <a:xfrm>
            <a:off x="7047522" y="4934495"/>
            <a:ext cx="1438796" cy="1185090"/>
            <a:chOff x="7062036" y="4735285"/>
            <a:chExt cx="1438796" cy="1185090"/>
          </a:xfrm>
        </p:grpSpPr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4E42496F-CA13-4E18-B812-13B56E93B72A}"/>
                </a:ext>
              </a:extLst>
            </p:cNvPr>
            <p:cNvSpPr/>
            <p:nvPr/>
          </p:nvSpPr>
          <p:spPr>
            <a:xfrm>
              <a:off x="7315742" y="4735285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94B58B09-6A92-4631-ADDA-40A9C20291EE}"/>
                </a:ext>
              </a:extLst>
            </p:cNvPr>
            <p:cNvSpPr/>
            <p:nvPr/>
          </p:nvSpPr>
          <p:spPr>
            <a:xfrm>
              <a:off x="7373258" y="473528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29">
              <a:extLst>
                <a:ext uri="{FF2B5EF4-FFF2-40B4-BE49-F238E27FC236}">
                  <a16:creationId xmlns="" xmlns:a16="http://schemas.microsoft.com/office/drawing/2014/main" id="{4AD58DA2-4EA0-4848-AD6B-2DBEE733B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2036" y="4763588"/>
              <a:ext cx="1044668" cy="103944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2D2C594-D20D-4C74-8118-5E7ECD68D780}"/>
              </a:ext>
            </a:extLst>
          </p:cNvPr>
          <p:cNvGrpSpPr/>
          <p:nvPr/>
        </p:nvGrpSpPr>
        <p:grpSpPr>
          <a:xfrm>
            <a:off x="3692982" y="4797518"/>
            <a:ext cx="1185090" cy="1185090"/>
            <a:chOff x="3707496" y="4598308"/>
            <a:chExt cx="1185090" cy="1185090"/>
          </a:xfrm>
        </p:grpSpPr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F17C9869-29E0-4CD7-A6C5-7B6AF0A76507}"/>
                </a:ext>
              </a:extLst>
            </p:cNvPr>
            <p:cNvSpPr/>
            <p:nvPr/>
          </p:nvSpPr>
          <p:spPr>
            <a:xfrm>
              <a:off x="3707496" y="4598308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4E192143-78C8-49CD-9A38-DE77C916F183}"/>
                </a:ext>
              </a:extLst>
            </p:cNvPr>
            <p:cNvSpPr/>
            <p:nvPr/>
          </p:nvSpPr>
          <p:spPr>
            <a:xfrm>
              <a:off x="4108815" y="4606834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Graphic 31">
              <a:extLst>
                <a:ext uri="{FF2B5EF4-FFF2-40B4-BE49-F238E27FC236}">
                  <a16:creationId xmlns="" xmlns:a16="http://schemas.microsoft.com/office/drawing/2014/main" id="{C4CBDED0-E2D5-44E1-B156-94E9E7198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0341" y="4815839"/>
              <a:ext cx="365760" cy="36576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E57D02B7-9002-49E5-A1BD-7CFA9B2ED292}"/>
              </a:ext>
            </a:extLst>
          </p:cNvPr>
          <p:cNvGrpSpPr/>
          <p:nvPr/>
        </p:nvGrpSpPr>
        <p:grpSpPr>
          <a:xfrm>
            <a:off x="3842206" y="1554155"/>
            <a:ext cx="1185090" cy="1193529"/>
            <a:chOff x="3925299" y="1467395"/>
            <a:chExt cx="1185090" cy="1193529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BF751732-3E1A-40B7-AE88-55553CF98E88}"/>
                </a:ext>
              </a:extLst>
            </p:cNvPr>
            <p:cNvSpPr/>
            <p:nvPr/>
          </p:nvSpPr>
          <p:spPr>
            <a:xfrm>
              <a:off x="3925299" y="1475834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C6EAE447-2B5E-47D7-AE2C-953BCBFFDE79}"/>
                </a:ext>
              </a:extLst>
            </p:cNvPr>
            <p:cNvSpPr/>
            <p:nvPr/>
          </p:nvSpPr>
          <p:spPr>
            <a:xfrm>
              <a:off x="4125959" y="146739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33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Graphic 33">
              <a:extLst>
                <a:ext uri="{FF2B5EF4-FFF2-40B4-BE49-F238E27FC236}">
                  <a16:creationId xmlns="" xmlns:a16="http://schemas.microsoft.com/office/drawing/2014/main" id="{1A35272B-B64B-4F2B-865B-1CA52B3DE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5743" y="1711473"/>
              <a:ext cx="365760" cy="29561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CB378006-160D-4264-BD15-6E216EBDC139}"/>
              </a:ext>
            </a:extLst>
          </p:cNvPr>
          <p:cNvGrpSpPr/>
          <p:nvPr/>
        </p:nvGrpSpPr>
        <p:grpSpPr>
          <a:xfrm>
            <a:off x="3318240" y="3236325"/>
            <a:ext cx="1185090" cy="1204504"/>
            <a:chOff x="3332754" y="3037115"/>
            <a:chExt cx="1185090" cy="1204504"/>
          </a:xfrm>
        </p:grpSpPr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EAAFF0EA-04D3-4F67-82D5-6F2C6542F98C}"/>
                </a:ext>
              </a:extLst>
            </p:cNvPr>
            <p:cNvSpPr/>
            <p:nvPr/>
          </p:nvSpPr>
          <p:spPr>
            <a:xfrm>
              <a:off x="3332754" y="3056529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59A71B8E-48AC-4F44-849F-D6A183F4C691}"/>
                </a:ext>
              </a:extLst>
            </p:cNvPr>
            <p:cNvSpPr/>
            <p:nvPr/>
          </p:nvSpPr>
          <p:spPr>
            <a:xfrm>
              <a:off x="3505747" y="3037115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66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6" name="Graphic 35">
              <a:extLst>
                <a:ext uri="{FF2B5EF4-FFF2-40B4-BE49-F238E27FC236}">
                  <a16:creationId xmlns="" xmlns:a16="http://schemas.microsoft.com/office/drawing/2014/main" id="{6F314ED9-9E44-4074-AAB7-A6C477EBC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5149" y="3268210"/>
              <a:ext cx="360300" cy="36576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9BEFC0B8-1659-41CC-88EC-C41C1F752909}"/>
              </a:ext>
            </a:extLst>
          </p:cNvPr>
          <p:cNvGrpSpPr/>
          <p:nvPr/>
        </p:nvGrpSpPr>
        <p:grpSpPr>
          <a:xfrm>
            <a:off x="5474425" y="5582830"/>
            <a:ext cx="1185090" cy="1233805"/>
            <a:chOff x="5488939" y="5383620"/>
            <a:chExt cx="1185090" cy="1233805"/>
          </a:xfrm>
        </p:grpSpPr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27617C6F-478C-41F6-9247-66CFD57DC462}"/>
                </a:ext>
              </a:extLst>
            </p:cNvPr>
            <p:cNvSpPr/>
            <p:nvPr/>
          </p:nvSpPr>
          <p:spPr>
            <a:xfrm>
              <a:off x="5488939" y="5432335"/>
              <a:ext cx="1185090" cy="1185090"/>
            </a:xfrm>
            <a:prstGeom prst="ellipse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  <a:effectLst>
              <a:softEdge rad="266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473810BB-B40C-4CD1-B9A4-59BCA7793624}"/>
                </a:ext>
              </a:extLst>
            </p:cNvPr>
            <p:cNvSpPr/>
            <p:nvPr/>
          </p:nvSpPr>
          <p:spPr>
            <a:xfrm>
              <a:off x="5689601" y="5383620"/>
              <a:ext cx="783771" cy="783771"/>
            </a:xfrm>
            <a:prstGeom prst="ellipse">
              <a:avLst/>
            </a:prstGeom>
            <a:gradFill>
              <a:gsLst>
                <a:gs pos="44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</a:gradFill>
            <a:ln w="22225">
              <a:solidFill>
                <a:srgbClr val="CC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Graphic 37">
              <a:extLst>
                <a:ext uri="{FF2B5EF4-FFF2-40B4-BE49-F238E27FC236}">
                  <a16:creationId xmlns="" xmlns:a16="http://schemas.microsoft.com/office/drawing/2014/main" id="{098345C0-E5FC-41C5-8C76-4D93A7524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8604" y="5567148"/>
              <a:ext cx="365760" cy="339634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10B1322-5108-402D-A2B5-694F2E9F7C67}"/>
              </a:ext>
            </a:extLst>
          </p:cNvPr>
          <p:cNvGrpSpPr/>
          <p:nvPr/>
        </p:nvGrpSpPr>
        <p:grpSpPr>
          <a:xfrm>
            <a:off x="4775201" y="2321925"/>
            <a:ext cx="2612571" cy="2612571"/>
            <a:chOff x="4789715" y="2122715"/>
            <a:chExt cx="2612571" cy="2612571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33F0B07A-6E51-46EA-B200-A066EC9EA800}"/>
                </a:ext>
              </a:extLst>
            </p:cNvPr>
            <p:cNvSpPr/>
            <p:nvPr/>
          </p:nvSpPr>
          <p:spPr>
            <a:xfrm>
              <a:off x="4789715" y="2122715"/>
              <a:ext cx="2612571" cy="2612571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</a:gradFill>
            <a:ln>
              <a:noFill/>
            </a:ln>
            <a:effectLst>
              <a:outerShdw blurRad="1651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D9797013-5966-43FF-9854-BD98052B0398}"/>
                </a:ext>
              </a:extLst>
            </p:cNvPr>
            <p:cNvSpPr/>
            <p:nvPr/>
          </p:nvSpPr>
          <p:spPr>
            <a:xfrm>
              <a:off x="4977494" y="2310494"/>
              <a:ext cx="2237013" cy="2237013"/>
            </a:xfrm>
            <a:prstGeom prst="ellipse">
              <a:avLst/>
            </a:prstGeom>
            <a:solidFill>
              <a:srgbClr val="FF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EF331A15-3A3B-4E22-974E-F067C5957513}"/>
                </a:ext>
              </a:extLst>
            </p:cNvPr>
            <p:cNvSpPr txBox="1"/>
            <p:nvPr/>
          </p:nvSpPr>
          <p:spPr>
            <a:xfrm>
              <a:off x="4833849" y="3105833"/>
              <a:ext cx="25584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استعمالات 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الصور الجوية</a:t>
              </a:r>
              <a:endParaRPr lang="ar-SY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AF5C7CBD-17BF-44B2-9ED2-1F851B39369E}"/>
              </a:ext>
            </a:extLst>
          </p:cNvPr>
          <p:cNvSpPr txBox="1"/>
          <p:nvPr/>
        </p:nvSpPr>
        <p:spPr>
          <a:xfrm>
            <a:off x="3734526" y="263800"/>
            <a:ext cx="457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التّعرف على الظواهر الطبيعية و البشرية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8B41DE4B-C427-4439-ABAF-15AE42097DCB}"/>
              </a:ext>
            </a:extLst>
          </p:cNvPr>
          <p:cNvSpPr txBox="1"/>
          <p:nvPr/>
        </p:nvSpPr>
        <p:spPr>
          <a:xfrm>
            <a:off x="8123282" y="1774030"/>
            <a:ext cx="3123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إعداد الخرائط الطبوغرافية</a:t>
            </a:r>
            <a:endParaRPr lang="ar-SY" dirty="0" smtClean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BEAA9378-FE9C-4659-B9D0-6716D9ED2680}"/>
              </a:ext>
            </a:extLst>
          </p:cNvPr>
          <p:cNvSpPr txBox="1"/>
          <p:nvPr/>
        </p:nvSpPr>
        <p:spPr>
          <a:xfrm>
            <a:off x="9144000" y="3344241"/>
            <a:ext cx="2326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تحديد طرق المواصلات , </a:t>
            </a:r>
          </a:p>
          <a:p>
            <a:pPr algn="ctr"/>
            <a:r>
              <a:rPr lang="ar-SY" b="1" dirty="0" smtClean="0">
                <a:solidFill>
                  <a:schemeClr val="bg1"/>
                </a:solidFill>
              </a:rPr>
              <a:t>و دراسة الحركة عليها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38F39F96-33AF-42EE-A710-9896CFD4E762}"/>
              </a:ext>
            </a:extLst>
          </p:cNvPr>
          <p:cNvSpPr txBox="1"/>
          <p:nvPr/>
        </p:nvSpPr>
        <p:spPr>
          <a:xfrm>
            <a:off x="8260078" y="5213191"/>
            <a:ext cx="3779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تصنيف تكوينات الصخور و التربة بأنواعها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B5B16976-6BA0-4220-87CA-C85D87A90376}"/>
              </a:ext>
            </a:extLst>
          </p:cNvPr>
          <p:cNvSpPr txBox="1"/>
          <p:nvPr/>
        </p:nvSpPr>
        <p:spPr>
          <a:xfrm>
            <a:off x="114300" y="4892881"/>
            <a:ext cx="3942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</a:rPr>
              <a:t>التخطيط العمراني, </a:t>
            </a:r>
            <a:r>
              <a:rPr lang="ar-SY" b="1" dirty="0" smtClean="0">
                <a:solidFill>
                  <a:schemeClr val="bg1"/>
                </a:solidFill>
              </a:rPr>
              <a:t>مثل: تخطيط المدن و القرى , أو الأحياء , و تحديد مواقع الخدمات العامة المختلفة , و الأماكن التجارية و الصناعية</a:t>
            </a:r>
            <a:endParaRPr lang="ar-SY" sz="1600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12CB3B17-DF7B-4236-94D2-FEF4C39D3B99}"/>
              </a:ext>
            </a:extLst>
          </p:cNvPr>
          <p:cNvSpPr txBox="1"/>
          <p:nvPr/>
        </p:nvSpPr>
        <p:spPr>
          <a:xfrm>
            <a:off x="767556" y="3397790"/>
            <a:ext cx="2723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تحديد المواقع الأثرية</a:t>
            </a:r>
            <a:endParaRPr lang="ar-SY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0D424FB1-2A9D-4E1F-8CD8-5955C22565ED}"/>
              </a:ext>
            </a:extLst>
          </p:cNvPr>
          <p:cNvSpPr txBox="1"/>
          <p:nvPr/>
        </p:nvSpPr>
        <p:spPr>
          <a:xfrm>
            <a:off x="508000" y="1583098"/>
            <a:ext cx="3402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</a:rPr>
              <a:t>رصد حجم التغيرات البيئية , مثل: الأضرار الناشئة عن الفيضانات و السيول , و غيرها</a:t>
            </a:r>
            <a:endParaRPr lang="ar-SY" dirty="0">
              <a:solidFill>
                <a:schemeClr val="bg1"/>
              </a:solidFill>
            </a:endParaRP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738" r="100000">
                        <a14:foregroundMark x1="86142" y1="91772" x2="42322" y2="93038"/>
                        <a14:foregroundMark x1="80524" y1="46835" x2="70787" y2="77215"/>
                        <a14:foregroundMark x1="88015" y1="91772" x2="57678" y2="949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07"/>
          <a:stretch/>
        </p:blipFill>
        <p:spPr bwMode="auto">
          <a:xfrm>
            <a:off x="5486560" y="2496745"/>
            <a:ext cx="1200009" cy="812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521" r="100000">
                        <a14:foregroundMark x1="85714" y1="93249" x2="51681" y2="932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10"/>
          <a:stretch/>
        </p:blipFill>
        <p:spPr bwMode="auto">
          <a:xfrm>
            <a:off x="5488939" y="3844113"/>
            <a:ext cx="1170575" cy="941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90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1" grpId="0"/>
      <p:bldP spid="42" grpId="0"/>
      <p:bldP spid="43" grpId="0"/>
      <p:bldP spid="44" grpId="0"/>
      <p:bldP spid="46" grpId="0"/>
      <p:bldP spid="47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2" y="3604396"/>
            <a:ext cx="760990" cy="53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90401" y="373818"/>
            <a:ext cx="1008258" cy="2365989"/>
            <a:chOff x="1130424" y="373669"/>
            <a:chExt cx="1008258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7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77017" y="373669"/>
              <a:ext cx="461665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الصور الجوية و استعمالاتها</a:t>
              </a:r>
            </a:p>
          </p:txBody>
        </p:sp>
      </p:grpSp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521" r="100000">
                        <a14:foregroundMark x1="85714" y1="93249" x2="51681" y2="932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10"/>
          <a:stretch/>
        </p:blipFill>
        <p:spPr bwMode="auto">
          <a:xfrm>
            <a:off x="5594561" y="1350526"/>
            <a:ext cx="3472323" cy="2792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605" l="9220" r="97518">
                        <a14:foregroundMark x1="75532" y1="60479" x2="75532" y2="60479"/>
                        <a14:foregroundMark x1="85816" y1="90419" x2="49645" y2="92216"/>
                        <a14:foregroundMark x1="86525" y1="94611" x2="58156" y2="958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78"/>
          <a:stretch/>
        </p:blipFill>
        <p:spPr bwMode="auto">
          <a:xfrm>
            <a:off x="8796161" y="4089839"/>
            <a:ext cx="3217814" cy="2108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701" l="6738" r="100000">
                        <a14:foregroundMark x1="87589" y1="91954" x2="43617" y2="92529"/>
                        <a14:foregroundMark x1="54965" y1="91379" x2="40780" y2="90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32"/>
          <a:stretch/>
        </p:blipFill>
        <p:spPr bwMode="auto">
          <a:xfrm>
            <a:off x="5589622" y="4214149"/>
            <a:ext cx="2928975" cy="198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286" b="100000" l="5319" r="96809">
                        <a14:foregroundMark x1="90071" y1="86286" x2="47872" y2="91429"/>
                        <a14:foregroundMark x1="80851" y1="93714" x2="43617" y2="8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42" r="3441"/>
          <a:stretch/>
        </p:blipFill>
        <p:spPr bwMode="auto">
          <a:xfrm>
            <a:off x="2382660" y="4214150"/>
            <a:ext cx="3043059" cy="2045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: Rounded Corners 5">
            <a:extLst>
              <a:ext uri="{FF2B5EF4-FFF2-40B4-BE49-F238E27FC236}">
                <a16:creationId xmlns:a16="http://schemas.microsoft.com/office/drawing/2014/main" xmlns="" id="{AC896EFE-4A9E-43AC-B16E-73A23D735A69}"/>
              </a:ext>
            </a:extLst>
          </p:cNvPr>
          <p:cNvSpPr/>
          <p:nvPr/>
        </p:nvSpPr>
        <p:spPr>
          <a:xfrm>
            <a:off x="8040021" y="365522"/>
            <a:ext cx="2416643" cy="611996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8">
            <a:extLst>
              <a:ext uri="{FF2B5EF4-FFF2-40B4-BE49-F238E27FC236}">
                <a16:creationId xmlns:a16="http://schemas.microsoft.com/office/drawing/2014/main" xmlns="" id="{E8A79AC4-22C0-4005-8459-89D25376CB68}"/>
              </a:ext>
            </a:extLst>
          </p:cNvPr>
          <p:cNvSpPr txBox="1"/>
          <p:nvPr/>
        </p:nvSpPr>
        <p:spPr>
          <a:xfrm>
            <a:off x="8166560" y="471465"/>
            <a:ext cx="2163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بعض الصورة الجوية :</a:t>
            </a:r>
            <a:endParaRPr lang="en-US" sz="2000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9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41" grpId="0" animBg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" y="3543300"/>
            <a:ext cx="905800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7558" y="235663"/>
            <a:ext cx="1059636" cy="2565526"/>
            <a:chOff x="1066346" y="181057"/>
            <a:chExt cx="1059636" cy="256552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6346" y="181057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4317" y="335569"/>
              <a:ext cx="461665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الصور الجوية و استعمالاتها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760735" y="1025582"/>
            <a:ext cx="4097531" cy="438804"/>
            <a:chOff x="6819482" y="2432398"/>
            <a:chExt cx="4097529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883688" y="837880"/>
              <a:ext cx="438804" cy="362783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4" y="2463763"/>
              <a:ext cx="35266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يُجيب الطلبة عن الأسئلة الآتية: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447360" y="2967282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515579" y="2979049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53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474344" y="1720381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539413" y="1748271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59" name="Group 3">
            <a:extLst>
              <a:ext uri="{FF2B5EF4-FFF2-40B4-BE49-F238E27FC236}">
                <a16:creationId xmlns:a16="http://schemas.microsoft.com/office/drawing/2014/main" xmlns="" id="{CD8D4281-B2E6-49D5-B221-5FADED31DA96}"/>
              </a:ext>
            </a:extLst>
          </p:cNvPr>
          <p:cNvGrpSpPr/>
          <p:nvPr/>
        </p:nvGrpSpPr>
        <p:grpSpPr>
          <a:xfrm>
            <a:off x="6083300" y="1692228"/>
            <a:ext cx="5263359" cy="457200"/>
            <a:chOff x="-154393" y="2646425"/>
            <a:chExt cx="5263359" cy="457200"/>
          </a:xfrm>
        </p:grpSpPr>
        <p:sp>
          <p:nvSpPr>
            <p:cNvPr id="60" name="Rectangle: Top Corners Rounded 31">
              <a:extLst>
                <a:ext uri="{FF2B5EF4-FFF2-40B4-BE49-F238E27FC236}">
                  <a16:creationId xmlns:a16="http://schemas.microsoft.com/office/drawing/2014/main" xmlns="" id="{DC88F022-56F2-4D1E-811C-DAFB868B2DBF}"/>
                </a:ext>
              </a:extLst>
            </p:cNvPr>
            <p:cNvSpPr/>
            <p:nvPr/>
          </p:nvSpPr>
          <p:spPr>
            <a:xfrm rot="5400000">
              <a:off x="2276872" y="367559"/>
              <a:ext cx="457200" cy="5014931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1" name="Isosceles Triangle 32">
              <a:extLst>
                <a:ext uri="{FF2B5EF4-FFF2-40B4-BE49-F238E27FC236}">
                  <a16:creationId xmlns:a16="http://schemas.microsoft.com/office/drawing/2014/main" xmlns="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2" name="TextBox 72">
              <a:extLst>
                <a:ext uri="{FF2B5EF4-FFF2-40B4-BE49-F238E27FC236}">
                  <a16:creationId xmlns:a16="http://schemas.microsoft.com/office/drawing/2014/main" xmlns="" id="{C4E3C3CF-F623-489E-8FF9-232F563DEE61}"/>
                </a:ext>
              </a:extLst>
            </p:cNvPr>
            <p:cNvSpPr txBox="1"/>
            <p:nvPr/>
          </p:nvSpPr>
          <p:spPr>
            <a:xfrm>
              <a:off x="-154393" y="2681982"/>
              <a:ext cx="5073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لماذا تُبادر الدول إلى تصوير الكوارث التي تحدث فيها من الجو؟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5990804" y="2969549"/>
            <a:ext cx="5354269" cy="457200"/>
            <a:chOff x="-2242949" y="3373090"/>
            <a:chExt cx="7351914" cy="457200"/>
          </a:xfrm>
        </p:grpSpPr>
        <p:sp>
          <p:nvSpPr>
            <p:cNvPr id="64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1156396" y="-26255"/>
              <a:ext cx="457200" cy="725589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5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6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-2242948" y="3428237"/>
              <a:ext cx="7159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ب- هل شاهدت صوراً للكوارث هذا العام؟ و ما نوع تلك الصورة؟</a:t>
              </a:r>
              <a:endParaRPr lang="ar-SY" b="1" dirty="0"/>
            </a:p>
          </p:txBody>
        </p:sp>
      </p:grpSp>
      <p:sp>
        <p:nvSpPr>
          <p:cNvPr id="67" name="Rectangle: Rounded Corners 40">
            <a:extLst>
              <a:ext uri="{FF2B5EF4-FFF2-40B4-BE49-F238E27FC236}">
                <a16:creationId xmlns:a16="http://schemas.microsoft.com/office/drawing/2014/main" xmlns="" id="{9C006904-9BF0-43D1-8AD4-B5C52CE3A6CB}"/>
              </a:ext>
            </a:extLst>
          </p:cNvPr>
          <p:cNvSpPr/>
          <p:nvPr/>
        </p:nvSpPr>
        <p:spPr>
          <a:xfrm>
            <a:off x="11539413" y="4119011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11607632" y="4130778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ج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69" name="Group 11">
            <a:extLst>
              <a:ext uri="{FF2B5EF4-FFF2-40B4-BE49-F238E27FC236}">
                <a16:creationId xmlns:a16="http://schemas.microsoft.com/office/drawing/2014/main" xmlns="" id="{CD037CFC-817D-4D32-BD60-D0F26F214287}"/>
              </a:ext>
            </a:extLst>
          </p:cNvPr>
          <p:cNvGrpSpPr/>
          <p:nvPr/>
        </p:nvGrpSpPr>
        <p:grpSpPr>
          <a:xfrm>
            <a:off x="5080000" y="4121279"/>
            <a:ext cx="6357126" cy="457200"/>
            <a:chOff x="-3619966" y="3373091"/>
            <a:chExt cx="8728931" cy="457200"/>
          </a:xfrm>
        </p:grpSpPr>
        <p:sp>
          <p:nvSpPr>
            <p:cNvPr id="70" name="Rectangle: Top Corners Rounded 35">
              <a:extLst>
                <a:ext uri="{FF2B5EF4-FFF2-40B4-BE49-F238E27FC236}">
                  <a16:creationId xmlns:a16="http://schemas.microsoft.com/office/drawing/2014/main" xmlns="" id="{99CEBF00-8713-444D-A6DF-CB25F44016E7}"/>
                </a:ext>
              </a:extLst>
            </p:cNvPr>
            <p:cNvSpPr/>
            <p:nvPr/>
          </p:nvSpPr>
          <p:spPr>
            <a:xfrm rot="5400000">
              <a:off x="528922" y="-653729"/>
              <a:ext cx="457200" cy="851084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1" name="Isosceles Triangle 36">
              <a:extLst>
                <a:ext uri="{FF2B5EF4-FFF2-40B4-BE49-F238E27FC236}">
                  <a16:creationId xmlns:a16="http://schemas.microsoft.com/office/drawing/2014/main" xmlns="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72" name="TextBox 73">
              <a:extLst>
                <a:ext uri="{FF2B5EF4-FFF2-40B4-BE49-F238E27FC236}">
                  <a16:creationId xmlns:a16="http://schemas.microsoft.com/office/drawing/2014/main" xmlns="" id="{1ED73ACD-83A4-4DFC-945B-C81D5C698724}"/>
                </a:ext>
              </a:extLst>
            </p:cNvPr>
            <p:cNvSpPr txBox="1"/>
            <p:nvPr/>
          </p:nvSpPr>
          <p:spPr>
            <a:xfrm>
              <a:off x="-3619966" y="3428237"/>
              <a:ext cx="85361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يوضح الطلبة دور المملكة العربية السعودية في مساعدة المتضررين من الكوارث</a:t>
              </a:r>
              <a:endParaRPr lang="ar-SY" b="1" dirty="0"/>
            </a:p>
          </p:txBody>
        </p:sp>
      </p:grpSp>
      <p:grpSp>
        <p:nvGrpSpPr>
          <p:cNvPr id="86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6123241" y="2240384"/>
            <a:ext cx="4993315" cy="394622"/>
            <a:chOff x="4085613" y="202267"/>
            <a:chExt cx="4993315" cy="394622"/>
          </a:xfrm>
        </p:grpSpPr>
        <p:sp>
          <p:nvSpPr>
            <p:cNvPr id="87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4085613" y="202267"/>
              <a:ext cx="4993315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لحصر حدود منطقة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الكوارث و تفادي الأضرار قدر المستطاع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8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502500" y="5180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93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8261288" y="3525418"/>
            <a:ext cx="2258650" cy="394622"/>
            <a:chOff x="6820278" y="202267"/>
            <a:chExt cx="2258650" cy="394622"/>
          </a:xfrm>
        </p:grpSpPr>
        <p:sp>
          <p:nvSpPr>
            <p:cNvPr id="94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6820278" y="202267"/>
              <a:ext cx="2258650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متروك للطالب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5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502500" y="5180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96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5689601" y="5004370"/>
            <a:ext cx="5973726" cy="646331"/>
            <a:chOff x="2935343" y="56335"/>
            <a:chExt cx="6143586" cy="646331"/>
          </a:xfrm>
        </p:grpSpPr>
        <p:sp>
          <p:nvSpPr>
            <p:cNvPr id="97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2935343" y="56335"/>
              <a:ext cx="6143586" cy="646331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تقديم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المساعدات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التقنية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والعينية وإرسال لجان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لدراسة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أوضاع المنكوبين في هذه البلاد و لجان طبية و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غيرها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8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7502500" y="5180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79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1" grpId="0" animBg="1"/>
      <p:bldP spid="52" grpId="0"/>
      <p:bldP spid="53" grpId="0" animBg="1"/>
      <p:bldP spid="58" grpId="0"/>
      <p:bldP spid="67" grpId="0" animBg="1"/>
      <p:bldP spid="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الدّرس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3510</TotalTime>
  <Words>382</Words>
  <Application>Microsoft Office PowerPoint</Application>
  <PresentationFormat>مخصص</PresentationFormat>
  <Paragraphs>71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2243</cp:revision>
  <dcterms:created xsi:type="dcterms:W3CDTF">2020-10-10T04:32:51Z</dcterms:created>
  <dcterms:modified xsi:type="dcterms:W3CDTF">2021-08-25T06:11:48Z</dcterms:modified>
</cp:coreProperties>
</file>