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300" r:id="rId4"/>
    <p:sldId id="301" r:id="rId5"/>
    <p:sldId id="302" r:id="rId6"/>
    <p:sldId id="303" r:id="rId7"/>
    <p:sldId id="304" r:id="rId8"/>
    <p:sldId id="305" r:id="rId9"/>
    <p:sldId id="306" r:id="rId10"/>
    <p:sldId id="307" r:id="rId11"/>
    <p:sldId id="308" r:id="rId12"/>
    <p:sldId id="309" r:id="rId13"/>
    <p:sldId id="317" r:id="rId14"/>
    <p:sldId id="310" r:id="rId15"/>
    <p:sldId id="311" r:id="rId16"/>
    <p:sldId id="266" r:id="rId17"/>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64" autoAdjust="0"/>
  </p:normalViewPr>
  <p:slideViewPr>
    <p:cSldViewPr>
      <p:cViewPr varScale="1">
        <p:scale>
          <a:sx n="99" d="100"/>
          <a:sy n="99" d="100"/>
        </p:scale>
        <p:origin x="-90" y="-198"/>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2/21/2012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المذهب الواقعي (</a:t>
            </a:r>
            <a:r>
              <a:rPr lang="en-US" dirty="0" smtClean="0"/>
              <a:t>Realism</a:t>
            </a:r>
            <a:r>
              <a:rPr lang="ar-SA" dirty="0" smtClean="0"/>
              <a:t>)</a:t>
            </a:r>
            <a:endParaRPr lang="ar-SA" dirty="0"/>
          </a:p>
        </p:txBody>
      </p:sp>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تقوم فكرة </a:t>
            </a:r>
            <a:r>
              <a:rPr lang="ar-SA" sz="2500" dirty="0" smtClean="0">
                <a:solidFill>
                  <a:srgbClr val="FF0000"/>
                </a:solidFill>
              </a:rPr>
              <a:t>المذهب الواقعي </a:t>
            </a:r>
            <a:r>
              <a:rPr lang="ar-SA" sz="2500" dirty="0" smtClean="0"/>
              <a:t>على أن مصدر </a:t>
            </a:r>
            <a:r>
              <a:rPr lang="ar-SA" sz="2500" dirty="0" smtClean="0">
                <a:solidFill>
                  <a:srgbClr val="FF0000"/>
                </a:solidFill>
              </a:rPr>
              <a:t>كل الحقائق هو هذا العالم الذي نعيش فيه (عالم الواقع)، أي عالم التجربة والخبرة اليومية، ويعتبر أرسطو ابا للواقعية</a:t>
            </a:r>
            <a:r>
              <a:rPr lang="ar-SA" sz="2500" dirty="0" smtClean="0"/>
              <a:t>.</a:t>
            </a:r>
          </a:p>
          <a:p>
            <a:pPr marL="0" indent="0" algn="just" rtl="1">
              <a:spcBef>
                <a:spcPts val="0"/>
              </a:spcBef>
            </a:pPr>
            <a:r>
              <a:rPr lang="ar-SA" sz="2500" dirty="0" smtClean="0"/>
              <a:t>ويعود الأصل في تسمية المذهب بالواقعي إلى الأساس الذي قام عليه هذا المذهب، وهو الاعتقاد في المادة. </a:t>
            </a:r>
            <a:r>
              <a:rPr lang="ar-SA" sz="2500" dirty="0" smtClean="0">
                <a:solidFill>
                  <a:srgbClr val="FF0000"/>
                </a:solidFill>
              </a:rPr>
              <a:t>فالحقيقة موجودة في هذا العالم (عالم الاشياء الفيزيقية</a:t>
            </a:r>
            <a:r>
              <a:rPr lang="ar-SA" sz="2500" dirty="0" smtClean="0"/>
              <a:t>) ووجودها حقيقي واقعي يقوم على ثلاثة أسس رئيسية، وهي:</a:t>
            </a:r>
          </a:p>
          <a:p>
            <a:pPr marL="457200" indent="-457200" algn="just" rtl="1">
              <a:spcBef>
                <a:spcPts val="0"/>
              </a:spcBef>
              <a:buAutoNum type="arabicPeriod"/>
            </a:pPr>
            <a:r>
              <a:rPr lang="ar-SA" sz="2500" dirty="0" smtClean="0"/>
              <a:t>أن </a:t>
            </a:r>
            <a:r>
              <a:rPr lang="ar-SA" sz="2500" dirty="0" smtClean="0">
                <a:solidFill>
                  <a:srgbClr val="FF0000"/>
                </a:solidFill>
              </a:rPr>
              <a:t>هناك عالم له وجود لم يصنعه أو يخلقه الإنسان</a:t>
            </a:r>
            <a:r>
              <a:rPr lang="ar-SA" sz="2500" dirty="0" smtClean="0"/>
              <a:t>، ولم يسبقه وجود وأفكار مسبقة</a:t>
            </a:r>
          </a:p>
          <a:p>
            <a:pPr marL="457200" indent="-457200" algn="just" rtl="1">
              <a:spcBef>
                <a:spcPts val="0"/>
              </a:spcBef>
              <a:buAutoNum type="arabicPeriod"/>
            </a:pPr>
            <a:r>
              <a:rPr lang="ar-SA" sz="2500" dirty="0" smtClean="0"/>
              <a:t>أن </a:t>
            </a:r>
            <a:r>
              <a:rPr lang="ar-SA" sz="2500" dirty="0" smtClean="0">
                <a:solidFill>
                  <a:srgbClr val="FF0000"/>
                </a:solidFill>
              </a:rPr>
              <a:t>هذا العالم الحقيقي يمكن معرفته بالعقل الحقيقي</a:t>
            </a:r>
            <a:r>
              <a:rPr lang="ar-SA" sz="2500" dirty="0" smtClean="0"/>
              <a:t>، سواء بالعقل الإنساني أو الحدس أو التجربة.</a:t>
            </a:r>
          </a:p>
          <a:p>
            <a:pPr marL="457200" indent="-457200" algn="just" rtl="1">
              <a:spcBef>
                <a:spcPts val="0"/>
              </a:spcBef>
              <a:buAutoNum type="arabicPeriod"/>
            </a:pPr>
            <a:r>
              <a:rPr lang="ar-SA" sz="2500" dirty="0" smtClean="0"/>
              <a:t>أن </a:t>
            </a:r>
            <a:r>
              <a:rPr lang="ar-SA" sz="2500" dirty="0" smtClean="0">
                <a:solidFill>
                  <a:srgbClr val="FF0000"/>
                </a:solidFill>
              </a:rPr>
              <a:t>هذه المعرفة يمكن أن ترشد وتوجه السلوك الفردي والاجتماعي الضروري </a:t>
            </a:r>
            <a:r>
              <a:rPr lang="ar-SA" sz="2500" dirty="0" err="1" smtClean="0">
                <a:solidFill>
                  <a:srgbClr val="FF0000"/>
                </a:solidFill>
              </a:rPr>
              <a:t>للانسان</a:t>
            </a:r>
            <a:r>
              <a:rPr lang="ar-SA" sz="2500" dirty="0" smtClean="0"/>
              <a:t>.</a:t>
            </a:r>
          </a:p>
          <a:p>
            <a:pPr marL="457200" indent="-457200" algn="just" rtl="1">
              <a:spcBef>
                <a:spcPts val="0"/>
              </a:spcBef>
            </a:pPr>
            <a:r>
              <a:rPr lang="ar-SA" sz="2500" dirty="0" smtClean="0"/>
              <a:t>ويرى المذهب الواقعي أن (</a:t>
            </a:r>
            <a:r>
              <a:rPr lang="ar-SA" sz="2500" dirty="0" smtClean="0">
                <a:solidFill>
                  <a:srgbClr val="FF0000"/>
                </a:solidFill>
              </a:rPr>
              <a:t>ماهية المعرفة ليست من جنس الفكر او الذات العارفة، بل هي من جنس الوجود الخارجي</a:t>
            </a:r>
            <a:r>
              <a:rPr lang="ar-SA" sz="2500" dirty="0" smtClean="0"/>
              <a:t>، إذ أن للأعيان الخارجية وجوداً واقعياً مستقلاً عن أي عقل يدركها، وأن العقل إنما يدركها على ما هي عليه بقدر طاقته).</a:t>
            </a:r>
            <a:endParaRPr lang="ar-SA" sz="25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المذهب العملي (</a:t>
            </a:r>
            <a:r>
              <a:rPr lang="en-US" sz="3200" b="1" dirty="0" err="1" smtClean="0"/>
              <a:t>Practicalism</a:t>
            </a:r>
            <a:r>
              <a:rPr lang="ar-SA" sz="3200" b="1" dirty="0" smtClean="0"/>
              <a:t>)</a:t>
            </a:r>
            <a:endParaRPr lang="ar-SA" sz="3200" b="1"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إن </a:t>
            </a:r>
            <a:r>
              <a:rPr lang="ar-SA" sz="2500" dirty="0" smtClean="0">
                <a:solidFill>
                  <a:srgbClr val="FF0000"/>
                </a:solidFill>
              </a:rPr>
              <a:t>المعرفة على مذهب المثاليين أو الواقعيين لا تؤدي بك على عمل تعمله</a:t>
            </a:r>
            <a:r>
              <a:rPr lang="ar-SA" sz="2500" dirty="0" smtClean="0"/>
              <a:t>، أي لا تتضمن سلوكا معينا يقوم به الشخص العارف، ومن هنا كان الفلاسفة يفرقون بين الفكر والعمل، فيقولون: إن رجل الفكر قد لا يكون رجلا عملياً، ورجل العمل قد لا يكون صاحب فكر، </a:t>
            </a:r>
            <a:r>
              <a:rPr lang="ar-SA" sz="2500" dirty="0" smtClean="0"/>
              <a:t>إ</a:t>
            </a:r>
            <a:r>
              <a:rPr lang="ar-SA" sz="2500" dirty="0" smtClean="0"/>
              <a:t>يمانا منهم بان </a:t>
            </a:r>
            <a:r>
              <a:rPr lang="ar-SA" sz="2500" dirty="0" smtClean="0">
                <a:solidFill>
                  <a:srgbClr val="FF0000"/>
                </a:solidFill>
              </a:rPr>
              <a:t>المعرفة شيء لا يستدعي بالضرورة سلوكاً معيناً في الحياة العملية</a:t>
            </a:r>
            <a:r>
              <a:rPr lang="ar-SA" sz="2500" dirty="0" smtClean="0"/>
              <a:t>.</a:t>
            </a:r>
          </a:p>
          <a:p>
            <a:pPr marL="0" indent="0" algn="just" rtl="1">
              <a:spcBef>
                <a:spcPts val="0"/>
              </a:spcBef>
            </a:pPr>
            <a:r>
              <a:rPr lang="ar-SA" sz="2500" dirty="0" smtClean="0"/>
              <a:t>أما </a:t>
            </a:r>
            <a:r>
              <a:rPr lang="ar-SA" sz="2500" dirty="0" smtClean="0">
                <a:solidFill>
                  <a:srgbClr val="FF0000"/>
                </a:solidFill>
              </a:rPr>
              <a:t>المذهب العملي أو البراغماتي فقد (غيّر النظرة على طبيعة المعرفة، حيث جعل المعرفة أداة للسلوك العملي، أي أن الفكرة من افكارنا هي بمثابة خطة يمكن الاهتداء بها للقيام بعمل معين، والفكرة التي لا تهدي إلى عمل يمكن أداؤه ليست فكرة، بل ليست شيئا على الاطلاق، غلا أن تكون وهماً في رأس صاحبها</a:t>
            </a:r>
            <a:r>
              <a:rPr lang="ar-SA" sz="2500" dirty="0" smtClean="0"/>
              <a:t>).</a:t>
            </a:r>
          </a:p>
          <a:p>
            <a:pPr marL="0" indent="0" algn="just" rtl="1">
              <a:spcBef>
                <a:spcPts val="0"/>
              </a:spcBef>
            </a:pPr>
            <a:r>
              <a:rPr lang="ar-SA" sz="2500" dirty="0" smtClean="0"/>
              <a:t>والمذهب البراغماتي يمثل إحدى المدارس الفلسفية والفكرية التي نشأت في الولايات المتحدة الأمريكية بداية القرن 19م، </a:t>
            </a:r>
            <a:r>
              <a:rPr lang="ar-SA" sz="2500" dirty="0" smtClean="0">
                <a:solidFill>
                  <a:srgbClr val="FF0000"/>
                </a:solidFill>
              </a:rPr>
              <a:t>وتتميز البراغماتية بالإصرار على النتائج والمنفعة والعملية كمكونات أساسية للحقيقة</a:t>
            </a:r>
            <a:r>
              <a:rPr lang="ar-SA" sz="2500" dirty="0" smtClean="0"/>
              <a:t>. ويعتبر (تشارلز بيرس: 1839-1914) أول من ادخل لفظة براغماتية للفلسفة. وذهب وليم جيمس إلى أن </a:t>
            </a:r>
            <a:r>
              <a:rPr lang="ar-SA" sz="2500" dirty="0" smtClean="0">
                <a:solidFill>
                  <a:srgbClr val="FF0000"/>
                </a:solidFill>
              </a:rPr>
              <a:t>المعرفة العملية هي المقياس لصحة </a:t>
            </a:r>
          </a:p>
          <a:p>
            <a:pPr marL="0" indent="0" algn="just" rtl="1">
              <a:spcBef>
                <a:spcPts val="0"/>
              </a:spcBef>
            </a:pPr>
            <a:endParaRPr lang="ar-SA"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solidFill>
                  <a:srgbClr val="FF0000"/>
                </a:solidFill>
              </a:rPr>
              <a:t>الأشياء</a:t>
            </a:r>
            <a:r>
              <a:rPr lang="ar-SA" sz="2500" dirty="0" smtClean="0"/>
              <a:t>، وأن البراغماتية تعني إمكانية البحث المتاحة ضد </a:t>
            </a:r>
            <a:r>
              <a:rPr lang="ar-SA" sz="2500" dirty="0" err="1" smtClean="0"/>
              <a:t>الوثوقية</a:t>
            </a:r>
            <a:r>
              <a:rPr lang="ar-SA" sz="2500" dirty="0" smtClean="0"/>
              <a:t> التعسفية واليقينية الجازمة وادعاء النهائية في الحقيقة. </a:t>
            </a:r>
          </a:p>
          <a:p>
            <a:pPr marL="0" indent="0" algn="just" rtl="1">
              <a:spcBef>
                <a:spcPts val="0"/>
              </a:spcBef>
            </a:pPr>
            <a:r>
              <a:rPr lang="ar-SA" sz="2500" dirty="0" smtClean="0"/>
              <a:t>أما جون </a:t>
            </a:r>
            <a:r>
              <a:rPr lang="ar-SA" sz="2500" dirty="0" err="1" smtClean="0"/>
              <a:t>ديوي</a:t>
            </a:r>
            <a:r>
              <a:rPr lang="ar-SA" sz="2500" dirty="0" smtClean="0"/>
              <a:t>، وهو المنظر الحقيقي للبراغماتية </a:t>
            </a:r>
            <a:r>
              <a:rPr lang="ar-SA" sz="2500" dirty="0" smtClean="0">
                <a:solidFill>
                  <a:srgbClr val="FF0000"/>
                </a:solidFill>
              </a:rPr>
              <a:t>فيرى أن العقل أو التجربة الحسية ليسا أداة للمعرفة، وإنما هما أداة لتطور الحياة وتنميتها</a:t>
            </a:r>
            <a:r>
              <a:rPr lang="ar-SA" sz="2500" dirty="0" smtClean="0"/>
              <a:t>، فليس من وظيفة العقل أن يعرف، وإنما تكمن وظيفته في خدمة الحياة، </a:t>
            </a:r>
            <a:r>
              <a:rPr lang="ar-SA" sz="2500" dirty="0" smtClean="0">
                <a:solidFill>
                  <a:srgbClr val="FF0000"/>
                </a:solidFill>
              </a:rPr>
              <a:t>وتكمن آثار المعرفة في مدى إمكانية تطبيقها وتوظيفها عمليا</a:t>
            </a:r>
            <a:r>
              <a:rPr lang="ar-SA" sz="2500" dirty="0" smtClean="0"/>
              <a:t>.</a:t>
            </a:r>
          </a:p>
          <a:p>
            <a:pPr marL="0" indent="0" algn="just" rtl="1">
              <a:spcBef>
                <a:spcPts val="0"/>
              </a:spcBef>
            </a:pPr>
            <a:endParaRPr lang="ar-SA" sz="2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وقفة نقدية</a:t>
            </a:r>
            <a:endParaRPr lang="ar-SA" dirty="0"/>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buFontTx/>
              <a:buChar char="-"/>
            </a:pPr>
            <a:r>
              <a:rPr lang="ar-SA" sz="2500" dirty="0" smtClean="0">
                <a:cs typeface="+mj-cs"/>
              </a:rPr>
              <a:t>نلاحظ أن </a:t>
            </a:r>
            <a:r>
              <a:rPr lang="ar-SA" sz="2500" dirty="0" smtClean="0">
                <a:solidFill>
                  <a:srgbClr val="FF0000"/>
                </a:solidFill>
                <a:cs typeface="+mj-cs"/>
              </a:rPr>
              <a:t>المذاهب الثلاثة السابقة ركزت على جانب وأهملت جانبا آخر أو جوانب أخرى تتعلق بطبيعة المعرفة، لأنها نظرت بطريقة </a:t>
            </a:r>
            <a:r>
              <a:rPr lang="ar-SA" sz="2500" dirty="0" err="1" smtClean="0">
                <a:solidFill>
                  <a:srgbClr val="FF0000"/>
                </a:solidFill>
                <a:cs typeface="+mj-cs"/>
              </a:rPr>
              <a:t>تجيزئية</a:t>
            </a:r>
            <a:r>
              <a:rPr lang="ar-SA" sz="2500" dirty="0" smtClean="0">
                <a:solidFill>
                  <a:srgbClr val="FF0000"/>
                </a:solidFill>
                <a:cs typeface="+mj-cs"/>
              </a:rPr>
              <a:t> للإنسان (العارف) ولموضوع المعرفة</a:t>
            </a:r>
            <a:r>
              <a:rPr lang="ar-SA" sz="2500" dirty="0" smtClean="0">
                <a:cs typeface="+mj-cs"/>
              </a:rPr>
              <a:t>، فبعضها اعتد بالعقل وأهمل الواقع، والبعض تشبث بالواقع وجعل العقل لا دور له إلا التصديق على الواقع، والبعض جعل المعرفة الحقة ما كنت تحقق منافع مجسدة، ولا عبرة بصحة المعرفة في ذاتها أو مطابقتها للواقع أو يقينيتها العقلية أولا.</a:t>
            </a:r>
          </a:p>
          <a:p>
            <a:pPr marL="0" indent="0" algn="just" rtl="1">
              <a:spcBef>
                <a:spcPts val="0"/>
              </a:spcBef>
              <a:buFontTx/>
              <a:buChar char="-"/>
            </a:pPr>
            <a:r>
              <a:rPr lang="ar-SA" sz="2500" dirty="0" smtClean="0">
                <a:cs typeface="+mj-cs"/>
              </a:rPr>
              <a:t>ولو </a:t>
            </a:r>
            <a:r>
              <a:rPr lang="ar-SA" sz="2500" dirty="0" smtClean="0">
                <a:solidFill>
                  <a:srgbClr val="FF0000"/>
                </a:solidFill>
                <a:cs typeface="+mj-cs"/>
              </a:rPr>
              <a:t>تأملنا القرآن الكريم لوجدناه يقرر أن </a:t>
            </a:r>
            <a:r>
              <a:rPr lang="ar-SA" sz="2500" dirty="0" smtClean="0">
                <a:solidFill>
                  <a:srgbClr val="FF0000"/>
                </a:solidFill>
                <a:cs typeface="+mj-cs"/>
              </a:rPr>
              <a:t>للأشياء وجودا واقعيا مستقلا عما في الذهن البشري</a:t>
            </a:r>
            <a:r>
              <a:rPr lang="ar-SA" sz="2500" dirty="0" smtClean="0">
                <a:cs typeface="+mj-cs"/>
              </a:rPr>
              <a:t>، أدركه الإنسان أم عجز عن إدراكه، وعدم إدراك الإنسان لبعض الأشياء لا يقتضي </a:t>
            </a:r>
            <a:r>
              <a:rPr lang="ar-SA" sz="2500" dirty="0" smtClean="0">
                <a:cs typeface="+mj-cs"/>
              </a:rPr>
              <a:t>عدمها.</a:t>
            </a:r>
          </a:p>
          <a:p>
            <a:pPr marL="0" indent="0" algn="just" rtl="1">
              <a:spcBef>
                <a:spcPts val="0"/>
              </a:spcBef>
              <a:buFontTx/>
              <a:buChar char="-"/>
            </a:pPr>
            <a:r>
              <a:rPr lang="ar-SA" sz="2500" dirty="0" smtClean="0">
                <a:cs typeface="+mj-cs"/>
              </a:rPr>
              <a:t>أي أنه </a:t>
            </a:r>
            <a:r>
              <a:rPr lang="ar-SA" sz="2500" dirty="0" smtClean="0">
                <a:solidFill>
                  <a:srgbClr val="FF0000"/>
                </a:solidFill>
                <a:cs typeface="+mj-cs"/>
              </a:rPr>
              <a:t>ليس كل موجود يمكن معرفته، فهناك من الموجودات ما لا سبيل لوسائل المعرفة الإنسانية إلى معرفتها </a:t>
            </a:r>
            <a:r>
              <a:rPr lang="ar-SA" sz="2500" dirty="0" smtClean="0">
                <a:cs typeface="+mj-cs"/>
              </a:rPr>
              <a:t>ومن هنا كانت تبعية نظرية المعرفة لنظرية الوجود في </a:t>
            </a:r>
            <a:r>
              <a:rPr lang="ar-SA" sz="2500" dirty="0" smtClean="0">
                <a:cs typeface="+mj-cs"/>
              </a:rPr>
              <a:t>القرآن، </a:t>
            </a:r>
            <a:r>
              <a:rPr lang="ar-SA" sz="2500" dirty="0" smtClean="0">
                <a:cs typeface="+mj-cs"/>
              </a:rPr>
              <a:t>فما هو موجود لا يتعلق وجوده بمعرفة الإنسان له أو عدمها، </a:t>
            </a:r>
            <a:r>
              <a:rPr lang="ar-SA" sz="2500" dirty="0" smtClean="0">
                <a:solidFill>
                  <a:srgbClr val="FF0000"/>
                </a:solidFill>
                <a:cs typeface="+mj-cs"/>
              </a:rPr>
              <a:t>فالموجودات أكبر من أن يلم بها أو يحصيها أو يدركها العقل البشري. </a:t>
            </a:r>
            <a:r>
              <a:rPr lang="ar-SA" sz="2500" dirty="0" smtClean="0">
                <a:cs typeface="+mj-cs"/>
              </a:rPr>
              <a:t>(</a:t>
            </a:r>
            <a:r>
              <a:rPr lang="ar-SA" sz="2500" dirty="0" smtClean="0">
                <a:solidFill>
                  <a:srgbClr val="FF0000"/>
                </a:solidFill>
                <a:cs typeface="+mj-cs"/>
              </a:rPr>
              <a:t>وما أوتيتم من العلم إلا قليلا</a:t>
            </a:r>
            <a:r>
              <a:rPr lang="ar-SA" sz="2500" dirty="0" smtClean="0">
                <a:cs typeface="+mj-cs"/>
              </a:rPr>
              <a:t>).</a:t>
            </a:r>
          </a:p>
          <a:p>
            <a:pPr marL="0" indent="0" algn="just" rtl="1">
              <a:spcBef>
                <a:spcPts val="0"/>
              </a:spcBef>
              <a:buFontTx/>
              <a:buChar char="-"/>
            </a:pPr>
            <a:endParaRPr lang="ar-SA" sz="2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525000" cy="4754563"/>
          </a:xfrm>
        </p:spPr>
        <p:txBody>
          <a:bodyPr/>
          <a:lstStyle/>
          <a:p>
            <a:pPr marL="0" indent="0" algn="just" rtl="1">
              <a:spcBef>
                <a:spcPts val="0"/>
              </a:spcBef>
            </a:pPr>
            <a:r>
              <a:rPr lang="ar-SA" sz="2500" dirty="0" smtClean="0"/>
              <a:t>ولها فإن </a:t>
            </a:r>
            <a:r>
              <a:rPr lang="ar-SA" sz="2500" dirty="0" smtClean="0">
                <a:solidFill>
                  <a:srgbClr val="FF0000"/>
                </a:solidFill>
              </a:rPr>
              <a:t>طبيعة المعرفة عندما نتأمل القرآن نجد أن المعارف ثلاثة </a:t>
            </a:r>
            <a:r>
              <a:rPr lang="ar-SA" sz="2500" dirty="0" smtClean="0">
                <a:solidFill>
                  <a:srgbClr val="FF0000"/>
                </a:solidFill>
              </a:rPr>
              <a:t>أنواع</a:t>
            </a:r>
            <a:r>
              <a:rPr lang="ar-SA" sz="2500" dirty="0" smtClean="0"/>
              <a:t>:</a:t>
            </a:r>
          </a:p>
          <a:p>
            <a:pPr marL="0" indent="0" algn="just" rtl="1">
              <a:spcBef>
                <a:spcPts val="0"/>
              </a:spcBef>
            </a:pPr>
            <a:r>
              <a:rPr lang="ar-SA" sz="2500" dirty="0" smtClean="0"/>
              <a:t>1- هناك ما هو </a:t>
            </a:r>
            <a:r>
              <a:rPr lang="ar-SA" sz="2500" dirty="0" smtClean="0">
                <a:solidFill>
                  <a:srgbClr val="FF0000"/>
                </a:solidFill>
              </a:rPr>
              <a:t>فطري</a:t>
            </a:r>
            <a:r>
              <a:rPr lang="ar-SA" sz="2500" dirty="0" smtClean="0"/>
              <a:t>: </a:t>
            </a:r>
            <a:r>
              <a:rPr lang="ar-SA" sz="2500" dirty="0" smtClean="0"/>
              <a:t>وهو العلم الضروري الذي خلقه الله تعالى مركوزا في فطرة الإنسان ومنه العلم بالبدهيات العقلية وبالله وبالأسماء يقوا تعالى: َ{وَعَلَّمَ آدَمَ الأَسْمَاء كُلَّهَا ثُمَّ عَرَضَهُمْ عَلَى الْمَلاَئِكَةِ فَقَالَ أَنبِئُونِي بِأَسْمَاء هَـؤُلاء إِن كُنتُمْ صَادِقِين}31 البقرة</a:t>
            </a:r>
            <a:r>
              <a:rPr lang="ar-SA" sz="2500" dirty="0" smtClean="0"/>
              <a:t>.</a:t>
            </a:r>
          </a:p>
          <a:p>
            <a:pPr marL="0" indent="0" algn="just" rtl="1">
              <a:spcBef>
                <a:spcPts val="0"/>
              </a:spcBef>
            </a:pPr>
            <a:r>
              <a:rPr lang="ar-SA" sz="2500" dirty="0" smtClean="0"/>
              <a:t>2- </a:t>
            </a:r>
            <a:r>
              <a:rPr lang="ar-SA" sz="2500" dirty="0" smtClean="0"/>
              <a:t>علم </a:t>
            </a:r>
            <a:r>
              <a:rPr lang="ar-SA" sz="2500" dirty="0" smtClean="0">
                <a:solidFill>
                  <a:srgbClr val="FF0000"/>
                </a:solidFill>
              </a:rPr>
              <a:t>النبوة</a:t>
            </a:r>
            <a:r>
              <a:rPr lang="ar-SA" sz="2500" dirty="0" smtClean="0"/>
              <a:t>: وهو العلم الرباني الذي وصل إلى الإنسان من طريق الوحي: </a:t>
            </a:r>
            <a:r>
              <a:rPr lang="ar-SA" sz="2500" dirty="0" err="1" smtClean="0"/>
              <a:t>ُ</a:t>
            </a:r>
            <a:r>
              <a:rPr lang="ar-SA" sz="2500" dirty="0" smtClean="0"/>
              <a:t>{ كَذَلِكَ يُوحِي إِلَيْكَ وَإِلَى الَّذِينَ مِن قَبْلِكَ اللَّهُ الْعَزِيزُ الْحَكِيم} </a:t>
            </a:r>
            <a:endParaRPr lang="ar-SA" sz="2500" dirty="0" smtClean="0"/>
          </a:p>
          <a:p>
            <a:pPr marL="0" indent="0" algn="just" rtl="1">
              <a:spcBef>
                <a:spcPts val="0"/>
              </a:spcBef>
            </a:pPr>
            <a:r>
              <a:rPr lang="ar-SA" sz="2500" dirty="0" smtClean="0"/>
              <a:t>3- </a:t>
            </a:r>
            <a:r>
              <a:rPr lang="ar-SA" sz="2500" dirty="0" smtClean="0"/>
              <a:t>المعارف </a:t>
            </a:r>
            <a:r>
              <a:rPr lang="ar-SA" sz="2500" dirty="0" smtClean="0">
                <a:solidFill>
                  <a:srgbClr val="FF0000"/>
                </a:solidFill>
              </a:rPr>
              <a:t>الاكتسابية</a:t>
            </a:r>
            <a:r>
              <a:rPr lang="ar-SA" sz="2500" dirty="0" smtClean="0"/>
              <a:t> : وهي المعارف التي يكتسبها الإنسان من الوحي أو الكون أو كليهما بالحس والتجربة والعقل والحدس، { وَاللّهُ أَخْرَجَكُم مِّن بُطُونِ أُمَّهَاتِكُمْ لاَ تَعْلَمُونَ شَيْئاً وَجَعَلَ لَكُمُ الْسَّمْعَ وَالأَبْصَارَ وَالأَفْئِدَةَ لَعَلَّكُمْ تَشْكُرُون} 78 </a:t>
            </a:r>
            <a:r>
              <a:rPr lang="ar-SA" sz="2500" dirty="0" smtClean="0"/>
              <a:t>النحل.</a:t>
            </a:r>
          </a:p>
          <a:p>
            <a:pPr marL="0" indent="0" algn="just" rtl="1">
              <a:spcBef>
                <a:spcPts val="0"/>
              </a:spcBef>
            </a:pPr>
            <a:endParaRPr lang="ar-SA" sz="2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just" rtl="1">
              <a:spcBef>
                <a:spcPts val="0"/>
              </a:spcBef>
            </a:pPr>
            <a:r>
              <a:rPr lang="ar-SA" sz="2500" dirty="0" smtClean="0"/>
              <a:t>- ثم </a:t>
            </a:r>
            <a:r>
              <a:rPr lang="ar-SA" sz="2500" dirty="0" smtClean="0"/>
              <a:t>أن طبيعة المعرفة تقتضي ميداناً لدراستها وهذا الميدان- وبحسب نصوص القرآن الكريم - </a:t>
            </a:r>
            <a:r>
              <a:rPr lang="ar-SA" sz="2500" dirty="0" smtClean="0">
                <a:solidFill>
                  <a:srgbClr val="FF0000"/>
                </a:solidFill>
              </a:rPr>
              <a:t>اما أن يكون في عالم الغيب واما أن يكون في عالم </a:t>
            </a:r>
            <a:r>
              <a:rPr lang="ar-SA" sz="2500" dirty="0" smtClean="0">
                <a:solidFill>
                  <a:srgbClr val="FF0000"/>
                </a:solidFill>
              </a:rPr>
              <a:t>الشهادة</a:t>
            </a:r>
            <a:r>
              <a:rPr lang="ar-SA" sz="2500" dirty="0" smtClean="0"/>
              <a:t>،</a:t>
            </a:r>
            <a:r>
              <a:rPr lang="ar-SA" sz="2500" dirty="0" smtClean="0">
                <a:solidFill>
                  <a:srgbClr val="FF0000"/>
                </a:solidFill>
              </a:rPr>
              <a:t> </a:t>
            </a:r>
            <a:r>
              <a:rPr lang="ar-SA" sz="2500" dirty="0" smtClean="0"/>
              <a:t>وطبيعي أن البحث في عالم الغيب </a:t>
            </a:r>
            <a:r>
              <a:rPr lang="ar-SA" sz="2500" dirty="0" smtClean="0"/>
              <a:t>محدود، إذ </a:t>
            </a:r>
            <a:r>
              <a:rPr lang="ar-SA" sz="2500" dirty="0" smtClean="0"/>
              <a:t>أعفي الإنسان من الدخول في تفاصيله بحسبان ذلك خارجاً عن نطاق طرائق المعرفة لديه من حس وعقل على وجه </a:t>
            </a:r>
            <a:r>
              <a:rPr lang="ar-SA" sz="2500" dirty="0" smtClean="0"/>
              <a:t>التحديد، </a:t>
            </a:r>
            <a:r>
              <a:rPr lang="ar-SA" sz="2500" dirty="0" smtClean="0"/>
              <a:t>ويبقى أمامه مصدر الوحي وطريقته ما دام واثقاً من أحقيته في ذلك </a:t>
            </a:r>
            <a:r>
              <a:rPr lang="ar-SA" sz="2500" dirty="0" smtClean="0">
                <a:solidFill>
                  <a:srgbClr val="FF0000"/>
                </a:solidFill>
              </a:rPr>
              <a:t>أما عالم الشهادة فهو الميدان الحقيقي للبحث</a:t>
            </a:r>
            <a:endParaRPr lang="ar-SA" sz="25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المحاضرة </a:t>
            </a:r>
            <a:r>
              <a:rPr lang="ar-SA" b="1" dirty="0" smtClean="0">
                <a:solidFill>
                  <a:schemeClr val="tx1"/>
                </a:solidFill>
                <a:cs typeface="Arial" pitchFamily="34" charset="0"/>
              </a:rPr>
              <a:t>السادسة</a:t>
            </a:r>
            <a:endParaRPr lang="ar-SA" b="1" dirty="0" smtClean="0">
              <a:solidFill>
                <a:schemeClr val="tx1"/>
              </a:solidFill>
              <a:cs typeface="Arial" pitchFamily="34" charset="0"/>
            </a:endParaRPr>
          </a:p>
          <a:p>
            <a:pPr rtl="1" eaLnBrk="1" hangingPunct="1"/>
            <a:r>
              <a:rPr lang="ar-SA" b="1" dirty="0" smtClean="0">
                <a:solidFill>
                  <a:schemeClr val="tx1"/>
                </a:solidFill>
              </a:rPr>
              <a:t>طبيعة </a:t>
            </a:r>
            <a:r>
              <a:rPr lang="ar-SA" b="1" dirty="0" smtClean="0">
                <a:solidFill>
                  <a:schemeClr val="tx1"/>
                </a:solidFill>
              </a:rPr>
              <a:t>المعرفة</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عناصر المحاضرة</a:t>
            </a:r>
            <a:endParaRPr lang="ar-SA" dirty="0"/>
          </a:p>
        </p:txBody>
      </p:sp>
      <p:sp>
        <p:nvSpPr>
          <p:cNvPr id="3" name="عنصر نائب للمحتوى 2"/>
          <p:cNvSpPr>
            <a:spLocks noGrp="1"/>
          </p:cNvSpPr>
          <p:nvPr>
            <p:ph idx="1"/>
          </p:nvPr>
        </p:nvSpPr>
        <p:spPr>
          <a:xfrm>
            <a:off x="304800" y="1447800"/>
            <a:ext cx="9372600" cy="4678363"/>
          </a:xfrm>
        </p:spPr>
        <p:txBody>
          <a:bodyPr/>
          <a:lstStyle/>
          <a:p>
            <a:r>
              <a:rPr lang="ar-SA" dirty="0" smtClean="0"/>
              <a:t>مقدمة</a:t>
            </a:r>
            <a:endParaRPr lang="en-US" dirty="0" smtClean="0"/>
          </a:p>
          <a:p>
            <a:r>
              <a:rPr lang="ar-SA" dirty="0" smtClean="0"/>
              <a:t>المذهب المثالي</a:t>
            </a:r>
          </a:p>
          <a:p>
            <a:r>
              <a:rPr lang="ar-SA" dirty="0" smtClean="0"/>
              <a:t>المذهب الواقعي</a:t>
            </a:r>
          </a:p>
          <a:p>
            <a:r>
              <a:rPr lang="ar-SA" dirty="0" smtClean="0"/>
              <a:t>المذهب العملي</a:t>
            </a:r>
            <a:endParaRPr lang="en-US" dirty="0" smtClean="0"/>
          </a:p>
          <a:p>
            <a:r>
              <a:rPr lang="ar-SA" dirty="0" smtClean="0"/>
              <a:t>وقفة نقدية</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سؤال طبيعة المعرفة</a:t>
            </a:r>
            <a:endParaRPr lang="ar-SA" dirty="0"/>
          </a:p>
        </p:txBody>
      </p:sp>
      <p:sp>
        <p:nvSpPr>
          <p:cNvPr id="3" name="عنصر نائب للمحتوى 2"/>
          <p:cNvSpPr>
            <a:spLocks noGrp="1"/>
          </p:cNvSpPr>
          <p:nvPr>
            <p:ph idx="1"/>
          </p:nvPr>
        </p:nvSpPr>
        <p:spPr>
          <a:xfrm>
            <a:off x="152400" y="1371600"/>
            <a:ext cx="9525000" cy="4754563"/>
          </a:xfrm>
        </p:spPr>
        <p:txBody>
          <a:bodyPr/>
          <a:lstStyle/>
          <a:p>
            <a:pPr marL="0" indent="0" algn="just" rtl="1">
              <a:spcBef>
                <a:spcPts val="0"/>
              </a:spcBef>
            </a:pPr>
            <a:r>
              <a:rPr lang="ar-SA" sz="2500" dirty="0" smtClean="0"/>
              <a:t>شغل السؤال عن طبيعة المعرفة الإنسانية وحقيقتها العديد من الفلاسفة والباحثين، وحاولوا الإجابة عنه بطرق مختلفة، وذلك لبيان </a:t>
            </a:r>
            <a:r>
              <a:rPr lang="ar-SA" sz="2500" dirty="0" smtClean="0">
                <a:solidFill>
                  <a:srgbClr val="FF0000"/>
                </a:solidFill>
              </a:rPr>
              <a:t>كيفية العلم بالأشياء</a:t>
            </a:r>
            <a:r>
              <a:rPr lang="ar-SA" sz="2500" dirty="0" smtClean="0"/>
              <a:t>، أي </a:t>
            </a:r>
            <a:r>
              <a:rPr lang="ar-SA" sz="2500" dirty="0" smtClean="0">
                <a:solidFill>
                  <a:srgbClr val="FF0000"/>
                </a:solidFill>
              </a:rPr>
              <a:t>كيفية اتصال القوى المدركة لدى الإنسان بموضوعات الإدراك، وعلاقة كل منهما بالأخر</a:t>
            </a:r>
            <a:r>
              <a:rPr lang="ar-SA" sz="2500" dirty="0" smtClean="0"/>
              <a:t>. </a:t>
            </a:r>
          </a:p>
          <a:p>
            <a:pPr marL="0" indent="0" algn="just" rtl="1">
              <a:spcBef>
                <a:spcPts val="0"/>
              </a:spcBef>
            </a:pPr>
            <a:r>
              <a:rPr lang="ar-SA" sz="2500" dirty="0" smtClean="0"/>
              <a:t>فهل المعرفة في النهاية ذات </a:t>
            </a:r>
            <a:r>
              <a:rPr lang="ar-SA" sz="2500" dirty="0" smtClean="0">
                <a:solidFill>
                  <a:srgbClr val="FF0000"/>
                </a:solidFill>
              </a:rPr>
              <a:t>طبيعة مثالية </a:t>
            </a:r>
            <a:r>
              <a:rPr lang="ar-SA" sz="2500" dirty="0" smtClean="0"/>
              <a:t>يرتبط فيها وجود المعرفة بوجود العارف؟ </a:t>
            </a:r>
          </a:p>
          <a:p>
            <a:pPr marL="0" indent="0" algn="just" rtl="1">
              <a:spcBef>
                <a:spcPts val="0"/>
              </a:spcBef>
            </a:pPr>
            <a:r>
              <a:rPr lang="ar-SA" sz="2500" dirty="0" smtClean="0"/>
              <a:t>أم أنها ذات </a:t>
            </a:r>
            <a:r>
              <a:rPr lang="ar-SA" sz="2500" dirty="0" smtClean="0">
                <a:solidFill>
                  <a:srgbClr val="FF0000"/>
                </a:solidFill>
              </a:rPr>
              <a:t>طبيعة واقعية </a:t>
            </a:r>
            <a:r>
              <a:rPr lang="ar-SA" sz="2500" dirty="0" smtClean="0"/>
              <a:t>تستقل فيها المعرفة عن العارف؟ </a:t>
            </a:r>
          </a:p>
          <a:p>
            <a:pPr marL="0" indent="0" algn="just" rtl="1">
              <a:spcBef>
                <a:spcPts val="0"/>
              </a:spcBef>
            </a:pPr>
            <a:r>
              <a:rPr lang="ar-SA" sz="2500" dirty="0" smtClean="0"/>
              <a:t>أم أنها ذات </a:t>
            </a:r>
            <a:r>
              <a:rPr lang="ar-SA" sz="2500" dirty="0" smtClean="0">
                <a:solidFill>
                  <a:srgbClr val="FF0000"/>
                </a:solidFill>
              </a:rPr>
              <a:t>طبيعة عملية </a:t>
            </a:r>
            <a:r>
              <a:rPr lang="ar-SA" sz="2500" dirty="0" smtClean="0"/>
              <a:t>ترتبط بمدى الانتفاع منها؟ </a:t>
            </a:r>
          </a:p>
          <a:p>
            <a:pPr marL="0" indent="0" algn="just" rtl="1">
              <a:spcBef>
                <a:spcPts val="0"/>
              </a:spcBef>
            </a:pPr>
            <a:r>
              <a:rPr lang="ar-SA" sz="2500" dirty="0" smtClean="0"/>
              <a:t>وهنا انقسم الفلاسفة والباحثون في مسألة طبيعة المعرفة إلى ثلاثة أقسام، هي: </a:t>
            </a:r>
          </a:p>
          <a:p>
            <a:pPr marL="0" indent="0" algn="just" rtl="1">
              <a:spcBef>
                <a:spcPts val="0"/>
              </a:spcBef>
            </a:pPr>
            <a:r>
              <a:rPr lang="ar-SA" sz="2500" dirty="0" smtClean="0"/>
              <a:t>المذهب المثالي، </a:t>
            </a:r>
          </a:p>
          <a:p>
            <a:pPr marL="0" indent="0" algn="just" rtl="1">
              <a:spcBef>
                <a:spcPts val="0"/>
              </a:spcBef>
            </a:pPr>
            <a:r>
              <a:rPr lang="ar-SA" sz="2500" dirty="0" smtClean="0"/>
              <a:t>والمذهب الواقعي، </a:t>
            </a:r>
          </a:p>
          <a:p>
            <a:pPr marL="0" indent="0" algn="just" rtl="1">
              <a:spcBef>
                <a:spcPts val="0"/>
              </a:spcBef>
            </a:pPr>
            <a:r>
              <a:rPr lang="ar-SA" sz="2500" dirty="0" smtClean="0"/>
              <a:t>والمذهب العملي (البراغماتي).</a:t>
            </a:r>
            <a:endParaRPr lang="ar-SA"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المذهب المثالي (</a:t>
            </a:r>
            <a:r>
              <a:rPr lang="en-US" dirty="0" smtClean="0"/>
              <a:t>Idealism</a:t>
            </a:r>
            <a:r>
              <a:rPr lang="ar-SA" dirty="0" smtClean="0"/>
              <a:t>)</a:t>
            </a:r>
            <a:endParaRPr lang="ar-SA" dirty="0"/>
          </a:p>
        </p:txBody>
      </p:sp>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ترجع أصول المثالية على </a:t>
            </a:r>
            <a:r>
              <a:rPr lang="ar-SA" sz="2500" dirty="0" smtClean="0">
                <a:solidFill>
                  <a:srgbClr val="FF0000"/>
                </a:solidFill>
              </a:rPr>
              <a:t>أفلاطون</a:t>
            </a:r>
            <a:r>
              <a:rPr lang="ar-SA" sz="2500" dirty="0" smtClean="0"/>
              <a:t>، الذي (</a:t>
            </a:r>
            <a:r>
              <a:rPr lang="ar-SA" sz="2500" dirty="0" smtClean="0">
                <a:solidFill>
                  <a:srgbClr val="FF0000"/>
                </a:solidFill>
              </a:rPr>
              <a:t>اعتقد بوجود عالمين: العالم الحقيقي الذي توجد فيه الافكار الحقيقية المستقلة والثابتة، والعالم الواقعي الذي هو ظل للعالم الحقيقي</a:t>
            </a:r>
            <a:r>
              <a:rPr lang="ar-SA" sz="2500" dirty="0" smtClean="0"/>
              <a:t>).</a:t>
            </a:r>
          </a:p>
          <a:p>
            <a:pPr marL="0" indent="0" algn="just" rtl="1">
              <a:spcBef>
                <a:spcPts val="0"/>
              </a:spcBef>
            </a:pPr>
            <a:r>
              <a:rPr lang="ar-SA" sz="2500" dirty="0" smtClean="0"/>
              <a:t>ويتفق المثاليون في تصورهم لطبيعة المعرفة، وفي اتجاههم العام نحو النظر إلى </a:t>
            </a:r>
            <a:r>
              <a:rPr lang="ar-SA" sz="2500" dirty="0" smtClean="0">
                <a:solidFill>
                  <a:srgbClr val="FF0000"/>
                </a:solidFill>
              </a:rPr>
              <a:t>الأشياء الطبيعية باعتبارها غير مستقلة بنفسها، ولا تقوم بذاتها، وإنما تعتمد في وجودها على العقل </a:t>
            </a:r>
            <a:r>
              <a:rPr lang="ar-SA" sz="2500" dirty="0" smtClean="0"/>
              <a:t>أو الذهن. ولذلك، فإن الحقيقة النهائية، تكون في نظرهم ذات طبيعة عقلية أو ذهنية.</a:t>
            </a:r>
          </a:p>
          <a:p>
            <a:pPr marL="0" indent="0" algn="just" rtl="1">
              <a:spcBef>
                <a:spcPts val="0"/>
              </a:spcBef>
            </a:pPr>
            <a:r>
              <a:rPr lang="ar-SA" sz="2500" dirty="0" smtClean="0"/>
              <a:t>وانطلاقا من نظرتهم الازدواجية للعالم، فإن المثاليين </a:t>
            </a:r>
            <a:r>
              <a:rPr lang="ar-SA" sz="2500" dirty="0" smtClean="0">
                <a:solidFill>
                  <a:srgbClr val="FF0000"/>
                </a:solidFill>
              </a:rPr>
              <a:t>ينظرون نظرة ازدواجية للإنسان </a:t>
            </a:r>
            <a:r>
              <a:rPr lang="ar-SA" sz="2500" dirty="0" smtClean="0"/>
              <a:t>أيضاً، أي أنه مكون من عقل ومادة.</a:t>
            </a:r>
          </a:p>
          <a:p>
            <a:pPr marL="0" indent="0" algn="just" rtl="1">
              <a:spcBef>
                <a:spcPts val="0"/>
              </a:spcBef>
            </a:pPr>
            <a:r>
              <a:rPr lang="ar-SA" sz="2500" dirty="0" smtClean="0"/>
              <a:t>وبما أن </a:t>
            </a:r>
            <a:r>
              <a:rPr lang="ar-SA" sz="2500" dirty="0" smtClean="0">
                <a:solidFill>
                  <a:srgbClr val="FF0000"/>
                </a:solidFill>
              </a:rPr>
              <a:t>الإنسان جوهره العقل</a:t>
            </a:r>
            <a:r>
              <a:rPr lang="ar-SA" sz="2500" dirty="0" smtClean="0"/>
              <a:t>، وأن الحواس مشكوك في صحتها ودقتها، وأن الأشياء لا معنى لها من غير العقل البشري، إذا </a:t>
            </a:r>
            <a:r>
              <a:rPr lang="ar-SA" sz="2500" dirty="0" smtClean="0">
                <a:solidFill>
                  <a:srgbClr val="FF0000"/>
                </a:solidFill>
              </a:rPr>
              <a:t>فإدراك الإنسان أساسه العقل مستقلا عن التجارب الحسية</a:t>
            </a:r>
            <a:r>
              <a:rPr lang="ar-SA" sz="2500" dirty="0" smtClean="0"/>
              <a:t>.</a:t>
            </a:r>
          </a:p>
          <a:p>
            <a:pPr marL="0" indent="0" algn="just" rtl="1">
              <a:spcBef>
                <a:spcPts val="0"/>
              </a:spcBef>
            </a:pPr>
            <a:r>
              <a:rPr lang="ar-SA" sz="2500" dirty="0" smtClean="0"/>
              <a:t>وكلما كانت المعرفة مجردة عن الإدراكات الحسية كلما سمت وارتقت وكانت أكثر ثباتاً ويقيناً.</a:t>
            </a:r>
          </a:p>
          <a:p>
            <a:pPr marL="0" indent="0" algn="just" rtl="1">
              <a:spcBef>
                <a:spcPts val="0"/>
              </a:spcBef>
            </a:pPr>
            <a:endParaRPr lang="ar-SA" sz="2500" dirty="0" smtClean="0"/>
          </a:p>
          <a:p>
            <a:pPr marL="0" indent="0" algn="just" rtl="1">
              <a:spcBef>
                <a:spcPts val="0"/>
              </a:spcBef>
            </a:pPr>
            <a:r>
              <a:rPr lang="ar-SA" sz="2500" dirty="0" smtClean="0"/>
              <a:t> </a:t>
            </a:r>
            <a:endParaRPr lang="ar-SA"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601200" cy="4678363"/>
          </a:xfrm>
        </p:spPr>
        <p:txBody>
          <a:bodyPr/>
          <a:lstStyle/>
          <a:p>
            <a:pPr marL="0" algn="just" rtl="1">
              <a:spcBef>
                <a:spcPts val="0"/>
              </a:spcBef>
            </a:pPr>
            <a:r>
              <a:rPr lang="ar-SA" sz="2500" dirty="0" smtClean="0"/>
              <a:t>ويقوم المذهب المثالي في المعرفة على أساس أننا (</a:t>
            </a:r>
            <a:r>
              <a:rPr lang="ar-SA" sz="2500" dirty="0" smtClean="0">
                <a:solidFill>
                  <a:srgbClr val="FF0000"/>
                </a:solidFill>
              </a:rPr>
              <a:t>إذا أردنا أن نعرف الواقع أكثر، ونفهم طبيعته ونتبصر حقيقته بشكل أعمق؛ فلن يكون ذلك بالبحث في العلوم الطبيعية بما فيها من اهتمام بالمادة والحركة والقوة، وإنما يكون بالاتجاه نحو الفكر والعقل</a:t>
            </a:r>
            <a:r>
              <a:rPr lang="ar-SA" sz="2500" dirty="0" smtClean="0"/>
              <a:t>، والالتزام بالقوى المثالية والقيم الروحية لدى الانسان).</a:t>
            </a:r>
          </a:p>
          <a:p>
            <a:pPr marL="0" algn="just" rtl="1">
              <a:spcBef>
                <a:spcPts val="0"/>
              </a:spcBef>
            </a:pPr>
            <a:r>
              <a:rPr lang="ar-SA" sz="2500" dirty="0" smtClean="0"/>
              <a:t>وقد </a:t>
            </a:r>
            <a:r>
              <a:rPr lang="ar-SA" sz="2500" dirty="0" smtClean="0">
                <a:solidFill>
                  <a:srgbClr val="FF0000"/>
                </a:solidFill>
              </a:rPr>
              <a:t>ظهر المذهب المثالي في صور شتى</a:t>
            </a:r>
            <a:r>
              <a:rPr lang="ar-SA" sz="2500" dirty="0" smtClean="0"/>
              <a:t>، من أهمها: المثالية التقليدية (المفارقة)، والمثالية الذاتية، والمثالية النقدية، والمثالية الموضوعية (المطلقة).</a:t>
            </a:r>
          </a:p>
          <a:p>
            <a:pPr marL="114300" indent="-457200" algn="just" rtl="1">
              <a:spcBef>
                <a:spcPts val="0"/>
              </a:spcBef>
              <a:buAutoNum type="arabicPeriod"/>
            </a:pPr>
            <a:r>
              <a:rPr lang="ar-SA" sz="2500" b="1" u="sng" dirty="0" smtClean="0">
                <a:solidFill>
                  <a:srgbClr val="FF0000"/>
                </a:solidFill>
              </a:rPr>
              <a:t>المثالية التقليدية (المفارقة): </a:t>
            </a:r>
            <a:r>
              <a:rPr lang="ar-SA" sz="2500" dirty="0" smtClean="0">
                <a:solidFill>
                  <a:srgbClr val="FF0000"/>
                </a:solidFill>
              </a:rPr>
              <a:t>مرتبطة بأفلاطون</a:t>
            </a:r>
            <a:r>
              <a:rPr lang="ar-SA" sz="2500" dirty="0" smtClean="0"/>
              <a:t>، وتعني: ان </a:t>
            </a:r>
            <a:r>
              <a:rPr lang="ar-SA" sz="2500" dirty="0" smtClean="0">
                <a:solidFill>
                  <a:srgbClr val="FF0000"/>
                </a:solidFill>
              </a:rPr>
              <a:t>هناك وجودا مثاليا للأشياء، وأن وجود هذه المثل هو وجود مفارق للأشياء الواقعية</a:t>
            </a:r>
            <a:r>
              <a:rPr lang="ar-SA" sz="2500" dirty="0" smtClean="0"/>
              <a:t>.  وأن الطبيعة الحقة للشيء لا توجد في الظواهر التي تقدمها الحواس، بل توجد في المثال، وبذلك لا يمكن معرفتها إلا </a:t>
            </a:r>
            <a:r>
              <a:rPr lang="ar-SA" sz="2500" dirty="0" smtClean="0">
                <a:solidFill>
                  <a:srgbClr val="FF0000"/>
                </a:solidFill>
              </a:rPr>
              <a:t>عن طريق العقل وحده.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ويميز أفلاطون بين نوعين من المعرفة، </a:t>
            </a:r>
            <a:r>
              <a:rPr lang="ar-SA" sz="2500" dirty="0" smtClean="0">
                <a:solidFill>
                  <a:srgbClr val="FF0000"/>
                </a:solidFill>
              </a:rPr>
              <a:t>المعرفة الظنية: وهي المعرفة بعالم </a:t>
            </a:r>
            <a:r>
              <a:rPr lang="ar-SA" sz="2500" dirty="0" smtClean="0">
                <a:solidFill>
                  <a:srgbClr val="FF0000"/>
                </a:solidFill>
              </a:rPr>
              <a:t>الأشياء </a:t>
            </a:r>
            <a:r>
              <a:rPr lang="ar-SA" sz="2500" dirty="0" smtClean="0">
                <a:solidFill>
                  <a:srgbClr val="FF0000"/>
                </a:solidFill>
              </a:rPr>
              <a:t>المادية </a:t>
            </a:r>
            <a:r>
              <a:rPr lang="ar-SA" sz="2500" dirty="0" smtClean="0"/>
              <a:t>التي تأتي إلينا عن طريق الحواس، وتتصف بالتغير وتتعلق بالمظهر، </a:t>
            </a:r>
            <a:r>
              <a:rPr lang="ar-SA" sz="2500" dirty="0" smtClean="0">
                <a:solidFill>
                  <a:srgbClr val="FF0000"/>
                </a:solidFill>
              </a:rPr>
              <a:t>والمعرفة اليقينية: </a:t>
            </a:r>
            <a:r>
              <a:rPr lang="ar-SA" sz="2500" dirty="0" smtClean="0">
                <a:solidFill>
                  <a:srgbClr val="FF0000"/>
                </a:solidFill>
              </a:rPr>
              <a:t>وهي المعرفة بعالم المثل المفارق للمادة</a:t>
            </a:r>
            <a:r>
              <a:rPr lang="ar-SA" sz="2500" dirty="0" smtClean="0"/>
              <a:t>، وتأتي إلينا عن طريق العقل، وتتميز بالثبات وترتبط بالحقيقة.</a:t>
            </a:r>
          </a:p>
          <a:p>
            <a:pPr marL="0" indent="0" algn="just" rtl="1">
              <a:spcBef>
                <a:spcPts val="0"/>
              </a:spcBef>
            </a:pPr>
            <a:r>
              <a:rPr lang="ar-SA" sz="2500" b="1" u="sng" dirty="0" smtClean="0"/>
              <a:t>2. </a:t>
            </a:r>
            <a:r>
              <a:rPr lang="ar-SA" sz="2500" b="1" u="sng" dirty="0" smtClean="0">
                <a:solidFill>
                  <a:srgbClr val="FF0000"/>
                </a:solidFill>
              </a:rPr>
              <a:t>المثالية الذاتية: </a:t>
            </a:r>
            <a:r>
              <a:rPr lang="ar-SA" sz="2500" dirty="0" smtClean="0">
                <a:solidFill>
                  <a:srgbClr val="FF0000"/>
                </a:solidFill>
              </a:rPr>
              <a:t>جاءت في العصور الحديثة</a:t>
            </a:r>
            <a:r>
              <a:rPr lang="ar-SA" sz="2500" dirty="0" smtClean="0"/>
              <a:t>، وبالتحديد في أواخر القرن 17 </a:t>
            </a:r>
            <a:r>
              <a:rPr lang="ar-SA" sz="2500" dirty="0" err="1" smtClean="0"/>
              <a:t>م</a:t>
            </a:r>
            <a:r>
              <a:rPr lang="ar-SA" sz="2500" dirty="0" smtClean="0"/>
              <a:t>، على يد (</a:t>
            </a:r>
            <a:r>
              <a:rPr lang="ar-SA" sz="2500" dirty="0" smtClean="0">
                <a:solidFill>
                  <a:srgbClr val="FF0000"/>
                </a:solidFill>
              </a:rPr>
              <a:t>باركلي</a:t>
            </a:r>
            <a:r>
              <a:rPr lang="ar-SA" sz="2500" dirty="0" smtClean="0"/>
              <a:t>) الذي يلخص نظرته لطبيعة المعرفة في عبارته المشهورة: (أن يوجد هو: يعني أن يُدرِك أو أن يُدرَك). إذ </a:t>
            </a:r>
            <a:r>
              <a:rPr lang="ar-SA" sz="2500" dirty="0" smtClean="0">
                <a:solidFill>
                  <a:srgbClr val="FF0000"/>
                </a:solidFill>
              </a:rPr>
              <a:t>يرى أن وجود الشيء هو إدراكه، وأن الشيء ليس له وجود مادي مستقل عن إدراكنا له</a:t>
            </a:r>
            <a:r>
              <a:rPr lang="ar-SA" sz="2500" dirty="0" smtClean="0"/>
              <a:t>، وأنكر وجود العالم المادي مستقلا عن الإدراك.</a:t>
            </a:r>
          </a:p>
          <a:p>
            <a:pPr marL="0" indent="0" algn="just" rtl="1">
              <a:spcBef>
                <a:spcPts val="0"/>
              </a:spcBef>
            </a:pPr>
            <a:r>
              <a:rPr lang="ar-SA" sz="2500" dirty="0" smtClean="0"/>
              <a:t>والحقيقة أن هذه النظرية تلغي المعرفة الإنسانية من ناحية موضوعية بشكل تام، لأنها لا تعترف بموضوعية الفكر والإدراك، ووجود الشيء خارج حدودها.</a:t>
            </a:r>
          </a:p>
          <a:p>
            <a:pPr marL="0" indent="0" algn="just" rtl="1">
              <a:spcBef>
                <a:spcPts val="0"/>
              </a:spcBef>
            </a:pPr>
            <a:r>
              <a:rPr lang="ar-SA" sz="2500" b="1" u="sng" dirty="0" smtClean="0"/>
              <a:t>3. </a:t>
            </a:r>
            <a:r>
              <a:rPr lang="ar-SA" sz="2500" b="1" u="sng" dirty="0" smtClean="0">
                <a:solidFill>
                  <a:srgbClr val="FF0000"/>
                </a:solidFill>
              </a:rPr>
              <a:t>المثالية النقدية: </a:t>
            </a:r>
            <a:r>
              <a:rPr lang="ar-SA" sz="2500" dirty="0" smtClean="0">
                <a:solidFill>
                  <a:srgbClr val="FF0000"/>
                </a:solidFill>
              </a:rPr>
              <a:t>ارتبطت تسميتها في العصر الحديث </a:t>
            </a:r>
            <a:r>
              <a:rPr lang="ar-SA" sz="2500" dirty="0" err="1" smtClean="0">
                <a:solidFill>
                  <a:srgbClr val="FF0000"/>
                </a:solidFill>
              </a:rPr>
              <a:t>بعمانويل</a:t>
            </a:r>
            <a:r>
              <a:rPr lang="ar-SA" sz="2500" dirty="0" smtClean="0">
                <a:solidFill>
                  <a:srgbClr val="FF0000"/>
                </a:solidFill>
              </a:rPr>
              <a:t> </a:t>
            </a:r>
            <a:r>
              <a:rPr lang="ar-SA" sz="2500" dirty="0" err="1" smtClean="0">
                <a:solidFill>
                  <a:srgbClr val="FF0000"/>
                </a:solidFill>
              </a:rPr>
              <a:t>كانط</a:t>
            </a:r>
            <a:r>
              <a:rPr lang="ar-SA" sz="2500" dirty="0" smtClean="0"/>
              <a:t>. والمثالية النقدية نوع </a:t>
            </a:r>
            <a:endParaRPr lang="ar-SA" sz="2500" dirty="0" smtClean="0"/>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خاص من المثالية </a:t>
            </a:r>
            <a:r>
              <a:rPr lang="ar-SA" sz="2500" dirty="0" smtClean="0">
                <a:solidFill>
                  <a:srgbClr val="FF0000"/>
                </a:solidFill>
              </a:rPr>
              <a:t>ترى ضرورة البدء بفحص العقل، ومعرفة حدوده، ومعرفة قدراته قبل الوثوق به والاعتماد عليه واستخدامه في تحصيل المعرفة</a:t>
            </a:r>
            <a:r>
              <a:rPr lang="ar-SA" sz="2500" dirty="0" smtClean="0"/>
              <a:t>. ويرى </a:t>
            </a:r>
            <a:r>
              <a:rPr lang="ar-SA" sz="2500" dirty="0" err="1" smtClean="0"/>
              <a:t>كانط</a:t>
            </a:r>
            <a:r>
              <a:rPr lang="ar-SA" sz="2500" dirty="0" smtClean="0"/>
              <a:t> أن (التصورات العقلية تكون فارغة إذا لم ترتبط بالادراكات الحسية، وأن الادراكات الحسية تكون عمياء إذا لم تعتمد على التصورات العقلية. وإذا كانت عملية الإدراك لا تتم إلا بالترابط بين الصور العقلية والمدركات الحسية، فمعنى هذا أننا </a:t>
            </a:r>
            <a:r>
              <a:rPr lang="ar-SA" sz="2500" dirty="0" smtClean="0">
                <a:solidFill>
                  <a:srgbClr val="FF0000"/>
                </a:solidFill>
              </a:rPr>
              <a:t>لا نستطيع أن نعرف إلا ظواهر الأشياء</a:t>
            </a:r>
            <a:r>
              <a:rPr lang="ar-SA" sz="2500" dirty="0" smtClean="0"/>
              <a:t>، أما الأشياء ذاتها فلا سبيل لنا لمعرفتها، لأن الحواس لا تقدم لنا غلا ما يظهر من الأشياء، والعقل لا يستطيع أن ينفذ من وراء الظواهر ليكشف الواقع الحقيقي.</a:t>
            </a:r>
          </a:p>
          <a:p>
            <a:pPr marL="0" indent="0" algn="just" rtl="1">
              <a:spcBef>
                <a:spcPts val="0"/>
              </a:spcBef>
            </a:pPr>
            <a:r>
              <a:rPr lang="ar-SA" sz="2500" b="1" u="sng" dirty="0" smtClean="0"/>
              <a:t>4. </a:t>
            </a:r>
            <a:r>
              <a:rPr lang="ar-SA" sz="2500" b="1" u="sng" dirty="0" smtClean="0">
                <a:solidFill>
                  <a:srgbClr val="FF0000"/>
                </a:solidFill>
              </a:rPr>
              <a:t>المثالية الموضوعية (المطلقة): </a:t>
            </a:r>
            <a:r>
              <a:rPr lang="ar-SA" sz="2500" dirty="0" smtClean="0"/>
              <a:t>ترتبط بالفيلسوف </a:t>
            </a:r>
            <a:r>
              <a:rPr lang="ar-SA" sz="2500" dirty="0" smtClean="0">
                <a:solidFill>
                  <a:srgbClr val="FF0000"/>
                </a:solidFill>
              </a:rPr>
              <a:t>هيجل</a:t>
            </a:r>
            <a:r>
              <a:rPr lang="ar-SA" sz="2500" dirty="0" smtClean="0"/>
              <a:t>، الذي أكد ان استخدامنا لنظام المنطق بصورة دقيقة هو الذي سيوصلنا على الفكرة المطلقة. والمثالية المطلقة هي الاتجاه الفلسفي المثالي الذي </a:t>
            </a:r>
            <a:r>
              <a:rPr lang="ar-SA" sz="2500" dirty="0" smtClean="0">
                <a:solidFill>
                  <a:srgbClr val="FF0000"/>
                </a:solidFill>
              </a:rPr>
              <a:t>يذهب إلى أولوية الروح على المادة، ويرى أن المصدر الأول للوجود ليس هو العقل الإنساني الشخصي، وإنما هو العقل الكلي أو الروح المطلقة</a:t>
            </a:r>
            <a:r>
              <a:rPr lang="ar-SA" sz="2500" dirty="0" smtClean="0"/>
              <a:t>.</a:t>
            </a:r>
            <a:endParaRPr lang="ar-SA"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وهكذا يتفق </a:t>
            </a:r>
            <a:r>
              <a:rPr lang="ar-SA" sz="2500" dirty="0" err="1" smtClean="0"/>
              <a:t>هيجل</a:t>
            </a:r>
            <a:r>
              <a:rPr lang="ar-SA" sz="2500" dirty="0" smtClean="0"/>
              <a:t> مع المثاليين جميعاً في نظرتهم إلى </a:t>
            </a:r>
            <a:r>
              <a:rPr lang="ar-SA" sz="2500" dirty="0" smtClean="0">
                <a:solidFill>
                  <a:srgbClr val="FF0000"/>
                </a:solidFill>
              </a:rPr>
              <a:t>طبيعة المعرفة باعتبارها في النهاية معرفة عقلية أو روحية، وفي نظرتهم إلى الواقع باعتباره في النهاية تجسيدا للعقل أو الروح</a:t>
            </a:r>
            <a:r>
              <a:rPr lang="ar-SA" sz="2500" dirty="0" smtClean="0"/>
              <a:t>. </a:t>
            </a:r>
          </a:p>
          <a:p>
            <a:pPr marL="0" indent="0" algn="just" rtl="1">
              <a:spcBef>
                <a:spcPts val="0"/>
              </a:spcBef>
            </a:pPr>
            <a:r>
              <a:rPr lang="ar-SA" sz="2500" dirty="0" smtClean="0"/>
              <a:t>ومن ثم فلا سبيل على فهمه إلا من خلال العقل، المصدر الوحيد للوجود والمعرفة معاً.</a:t>
            </a:r>
            <a:endParaRPr lang="ar-SA" sz="2500" dirty="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3893</TotalTime>
  <Words>1587</Words>
  <Application>Microsoft Office PowerPoint</Application>
  <PresentationFormat>A4 Paper (210x297 mm)‎</PresentationFormat>
  <Paragraphs>69</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Office Theme</vt:lpstr>
      <vt:lpstr>الشريحة 1</vt:lpstr>
      <vt:lpstr>عنوان المحاضرة</vt:lpstr>
      <vt:lpstr>عناصر المحاضرة</vt:lpstr>
      <vt:lpstr>سؤال طبيعة المعرفة</vt:lpstr>
      <vt:lpstr>المذهب المثالي (Idealism)</vt:lpstr>
      <vt:lpstr>الشريحة 6</vt:lpstr>
      <vt:lpstr>الشريحة 7</vt:lpstr>
      <vt:lpstr>الشريحة 8</vt:lpstr>
      <vt:lpstr>الشريحة 9</vt:lpstr>
      <vt:lpstr>المذهب الواقعي (Realism)</vt:lpstr>
      <vt:lpstr>المذهب العملي (Practicalism)</vt:lpstr>
      <vt:lpstr>الشريحة 12</vt:lpstr>
      <vt:lpstr>وقفة نقدية</vt:lpstr>
      <vt:lpstr>الشريحة 14</vt:lpstr>
      <vt:lpstr>الشريحة 15</vt:lpstr>
      <vt:lpstr>الشريحة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355</cp:revision>
  <dcterms:created xsi:type="dcterms:W3CDTF">2009-10-14T19:14:34Z</dcterms:created>
  <dcterms:modified xsi:type="dcterms:W3CDTF">2012-02-21T12:01:32Z</dcterms:modified>
</cp:coreProperties>
</file>