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391" r:id="rId2"/>
    <p:sldId id="388" r:id="rId3"/>
    <p:sldId id="38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444" autoAdjust="0"/>
  </p:normalViewPr>
  <p:slideViewPr>
    <p:cSldViewPr snapToGrid="0">
      <p:cViewPr varScale="1">
        <p:scale>
          <a:sx n="73" d="100"/>
          <a:sy n="73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D3728-58ED-449B-B477-2097A9C731FD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E9AE0-1E79-462C-94C4-FAF6B008A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239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997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369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885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833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264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330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4620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643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178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38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363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A668-8D4D-46C9-A7C2-F3561BF37608}" type="datetimeFigureOut">
              <a:rPr lang="en-US" smtClean="0"/>
              <a:pPr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74BF2-3C04-4AB9-BE52-D173019A9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921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78377" y="811433"/>
            <a:ext cx="4599336" cy="523220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Combination Reactions</a:t>
            </a:r>
            <a:endParaRPr lang="en-US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85057" y="1502104"/>
            <a:ext cx="877645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2800" dirty="0"/>
              <a:t>A </a:t>
            </a:r>
            <a:r>
              <a:rPr lang="en-US" altLang="en-US" sz="2800" b="1" i="1" dirty="0">
                <a:solidFill>
                  <a:srgbClr val="FF0000"/>
                </a:solidFill>
              </a:rPr>
              <a:t>combination reaction </a:t>
            </a:r>
            <a:r>
              <a:rPr lang="en-US" altLang="en-US" sz="2800" dirty="0"/>
              <a:t>is a </a:t>
            </a:r>
            <a:r>
              <a:rPr lang="en-US" altLang="en-US" sz="2800" i="1" dirty="0"/>
              <a:t>reaction in which two or more substances combine </a:t>
            </a:r>
            <a:r>
              <a:rPr lang="en-US" altLang="en-US" sz="2800" i="1" dirty="0" smtClean="0"/>
              <a:t>to form </a:t>
            </a:r>
            <a:r>
              <a:rPr lang="en-US" altLang="en-US" sz="2800" i="1" dirty="0"/>
              <a:t>a single product</a:t>
            </a:r>
            <a:r>
              <a:rPr lang="en-US" altLang="en-US" sz="2800" dirty="0"/>
              <a:t>.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2544921" y="3610068"/>
            <a:ext cx="2303463" cy="519112"/>
            <a:chOff x="2156" y="1289"/>
            <a:chExt cx="1451" cy="327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156" y="1289"/>
              <a:ext cx="145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 dirty="0"/>
                <a:t>A + B          C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2866" y="1461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1864995" y="5049295"/>
            <a:ext cx="3781425" cy="519113"/>
            <a:chOff x="1692" y="1832"/>
            <a:chExt cx="2382" cy="327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692" y="1832"/>
              <a:ext cx="238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/>
                <a:t>2Al + 3Br</a:t>
              </a:r>
              <a:r>
                <a:rPr lang="en-US" altLang="en-US" sz="2800" baseline="-25000"/>
                <a:t>2</a:t>
              </a:r>
              <a:r>
                <a:rPr lang="en-US" altLang="en-US" sz="2800"/>
                <a:t>          2AlBr</a:t>
              </a:r>
              <a:r>
                <a:rPr lang="en-US" altLang="en-US" sz="2800" baseline="-25000"/>
                <a:t>3</a:t>
              </a:r>
              <a:endParaRPr lang="en-US" altLang="en-US" sz="2800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2872" y="2016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Text Box 27"/>
          <p:cNvSpPr txBox="1">
            <a:spLocks noChangeArrowheads="1"/>
          </p:cNvSpPr>
          <p:nvPr/>
        </p:nvSpPr>
        <p:spPr bwMode="auto">
          <a:xfrm>
            <a:off x="2150745" y="482704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0</a:t>
            </a: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3120708" y="482704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0</a:t>
            </a:r>
          </a:p>
        </p:txBody>
      </p:sp>
      <p:sp>
        <p:nvSpPr>
          <p:cNvPr id="22" name="Text Box 30"/>
          <p:cNvSpPr txBox="1">
            <a:spLocks noChangeArrowheads="1"/>
          </p:cNvSpPr>
          <p:nvPr/>
        </p:nvSpPr>
        <p:spPr bwMode="auto">
          <a:xfrm>
            <a:off x="4678045" y="4825458"/>
            <a:ext cx="444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+3</a:t>
            </a:r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5039995" y="4825458"/>
            <a:ext cx="38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-1</a:t>
            </a:r>
          </a:p>
        </p:txBody>
      </p:sp>
      <p:pic>
        <p:nvPicPr>
          <p:cNvPr id="31" name="Picture 42" descr="04_12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129" t="5000" r="17310" b="12500"/>
          <a:stretch>
            <a:fillRect/>
          </a:stretch>
        </p:blipFill>
        <p:spPr bwMode="auto">
          <a:xfrm>
            <a:off x="6219190" y="3409405"/>
            <a:ext cx="1965325" cy="27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13" y="85142"/>
            <a:ext cx="8003540" cy="63976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en-US" sz="3600" b="1" smtClean="0">
                <a:solidFill>
                  <a:srgbClr val="FF0000"/>
                </a:solidFill>
                <a:latin typeface="Arial" charset="0"/>
              </a:rPr>
              <a:t>Types of Oxidation-Reduction Reactions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51719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21" grpId="0" autoUpdateAnimBg="0"/>
      <p:bldP spid="22" grpId="0" autoUpdateAnimBg="0"/>
      <p:bldP spid="2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166128" y="1411898"/>
            <a:ext cx="881430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altLang="en-US" i="1" dirty="0"/>
              <a:t>Decomposition reactions are the opposite of combination </a:t>
            </a:r>
            <a:r>
              <a:rPr lang="en-US" altLang="en-US" i="1" dirty="0" smtClean="0"/>
              <a:t>reactions</a:t>
            </a:r>
            <a:r>
              <a:rPr lang="en-US" altLang="en-US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altLang="en-US" dirty="0" smtClean="0"/>
              <a:t>A </a:t>
            </a:r>
            <a:r>
              <a:rPr lang="en-US" altLang="en-US" b="1" i="1" dirty="0" smtClean="0">
                <a:solidFill>
                  <a:srgbClr val="FF0000"/>
                </a:solidFill>
              </a:rPr>
              <a:t>decomposition </a:t>
            </a:r>
            <a:r>
              <a:rPr lang="en-US" altLang="en-US" b="1" i="1" dirty="0">
                <a:solidFill>
                  <a:srgbClr val="FF0000"/>
                </a:solidFill>
              </a:rPr>
              <a:t>reaction </a:t>
            </a:r>
            <a:r>
              <a:rPr lang="en-US" altLang="en-US" dirty="0"/>
              <a:t>is the </a:t>
            </a:r>
            <a:r>
              <a:rPr lang="en-US" altLang="en-US" i="1" dirty="0"/>
              <a:t>breakdown of a compound into two or more </a:t>
            </a:r>
            <a:r>
              <a:rPr lang="en-US" altLang="en-US" i="1" dirty="0" smtClean="0"/>
              <a:t>components.</a:t>
            </a:r>
            <a:endParaRPr lang="en-US" altLang="en-US" i="1" dirty="0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576229" y="5556445"/>
            <a:ext cx="4137025" cy="519112"/>
            <a:chOff x="1578" y="3545"/>
            <a:chExt cx="2606" cy="327"/>
          </a:xfrm>
        </p:grpSpPr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1578" y="3545"/>
              <a:ext cx="260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/>
                <a:t>2KClO</a:t>
              </a:r>
              <a:r>
                <a:rPr lang="en-US" altLang="en-US" sz="2800" baseline="-25000"/>
                <a:t>3</a:t>
              </a:r>
              <a:r>
                <a:rPr lang="en-US" altLang="en-US" sz="2800"/>
                <a:t>          2KCl + 3O</a:t>
              </a:r>
              <a:r>
                <a:rPr lang="en-US" altLang="en-US" sz="2800" baseline="-25000"/>
                <a:t>2</a:t>
              </a:r>
              <a:endParaRPr lang="en-US" altLang="en-US" sz="2800"/>
            </a:p>
          </p:txBody>
        </p:sp>
        <p:sp>
          <p:nvSpPr>
            <p:cNvPr id="7" name="Line 18"/>
            <p:cNvSpPr>
              <a:spLocks noChangeShapeType="1"/>
            </p:cNvSpPr>
            <p:nvPr/>
          </p:nvSpPr>
          <p:spPr bwMode="auto">
            <a:xfrm>
              <a:off x="2496" y="3716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4493804" y="4337245"/>
            <a:ext cx="2303463" cy="519112"/>
            <a:chOff x="2156" y="2777"/>
            <a:chExt cx="1451" cy="327"/>
          </a:xfrm>
        </p:grpSpPr>
        <p:sp>
          <p:nvSpPr>
            <p:cNvPr id="9" name="Text Box 20"/>
            <p:cNvSpPr txBox="1">
              <a:spLocks noChangeArrowheads="1"/>
            </p:cNvSpPr>
            <p:nvPr/>
          </p:nvSpPr>
          <p:spPr bwMode="auto">
            <a:xfrm>
              <a:off x="2156" y="2777"/>
              <a:ext cx="145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/>
                <a:t>C          A + B</a:t>
              </a:r>
            </a:p>
          </p:txBody>
        </p:sp>
        <p:sp>
          <p:nvSpPr>
            <p:cNvPr id="10" name="Line 21"/>
            <p:cNvSpPr>
              <a:spLocks noChangeShapeType="1"/>
            </p:cNvSpPr>
            <p:nvPr/>
          </p:nvSpPr>
          <p:spPr bwMode="auto">
            <a:xfrm>
              <a:off x="2503" y="2949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3700054" y="5313557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+1</a:t>
            </a:r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4004854" y="5313557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+5</a:t>
            </a: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4398554" y="5313557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-2</a:t>
            </a:r>
          </a:p>
        </p:txBody>
      </p:sp>
      <p:sp>
        <p:nvSpPr>
          <p:cNvPr id="14" name="Text Box 35"/>
          <p:cNvSpPr txBox="1">
            <a:spLocks noChangeArrowheads="1"/>
          </p:cNvSpPr>
          <p:nvPr/>
        </p:nvSpPr>
        <p:spPr bwMode="auto">
          <a:xfrm>
            <a:off x="5922554" y="5313557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+1</a:t>
            </a: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6265454" y="5313557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-1</a:t>
            </a:r>
          </a:p>
        </p:txBody>
      </p:sp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7192554" y="5313557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0</a:t>
            </a:r>
          </a:p>
        </p:txBody>
      </p:sp>
      <p:pic>
        <p:nvPicPr>
          <p:cNvPr id="17" name="Picture 40" descr="cha56011_0412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3554" y="4348357"/>
            <a:ext cx="22860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13" y="85142"/>
            <a:ext cx="8003540" cy="63976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en-US" sz="3600" b="1" smtClean="0">
                <a:solidFill>
                  <a:srgbClr val="FF0000"/>
                </a:solidFill>
                <a:latin typeface="Arial" charset="0"/>
              </a:rPr>
              <a:t>Types of Oxidation-Reduction Reactions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378377" y="811433"/>
            <a:ext cx="5000087" cy="523220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Decomposition Reactions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254970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 autoUpdateAnimBg="0"/>
      <p:bldP spid="13" grpId="0" autoUpdateAnimBg="0"/>
      <p:bldP spid="14" grpId="0" autoUpdateAnimBg="0"/>
      <p:bldP spid="15" grpId="0" autoUpdateAnimBg="0"/>
      <p:bldP spid="1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8825" y="1418163"/>
            <a:ext cx="862016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n-US" altLang="en-US" dirty="0"/>
              <a:t>A</a:t>
            </a:r>
            <a:r>
              <a:rPr lang="en-US" altLang="en-US" i="1" dirty="0"/>
              <a:t> </a:t>
            </a:r>
            <a:r>
              <a:rPr lang="en-US" altLang="en-US" b="1" i="1" dirty="0">
                <a:solidFill>
                  <a:srgbClr val="FF0000"/>
                </a:solidFill>
              </a:rPr>
              <a:t>combustion reaction </a:t>
            </a:r>
            <a:r>
              <a:rPr lang="en-US" altLang="en-US" dirty="0"/>
              <a:t>is</a:t>
            </a:r>
            <a:r>
              <a:rPr lang="en-US" altLang="en-US" i="1" dirty="0"/>
              <a:t> a reaction in which a substance reacts with oxygen, </a:t>
            </a:r>
            <a:r>
              <a:rPr lang="en-US" altLang="en-US" i="1" dirty="0" smtClean="0"/>
              <a:t>usually with </a:t>
            </a:r>
            <a:r>
              <a:rPr lang="en-US" altLang="en-US" i="1" dirty="0"/>
              <a:t>the release of heat and light to produce a </a:t>
            </a:r>
            <a:r>
              <a:rPr lang="en-US" altLang="en-US" i="1" dirty="0" smtClean="0"/>
              <a:t>flame</a:t>
            </a:r>
            <a:endParaRPr lang="en-US" altLang="en-US" i="1" dirty="0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2996443" y="2558283"/>
            <a:ext cx="2457450" cy="519113"/>
            <a:chOff x="2108" y="1289"/>
            <a:chExt cx="1548" cy="327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108" y="1289"/>
              <a:ext cx="154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 dirty="0"/>
                <a:t>A + O</a:t>
              </a:r>
              <a:r>
                <a:rPr lang="en-US" altLang="en-US" sz="2800" baseline="-25000" dirty="0"/>
                <a:t>2</a:t>
              </a:r>
              <a:r>
                <a:rPr lang="en-US" altLang="en-US" sz="2800" dirty="0"/>
                <a:t>          B</a:t>
              </a: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2866" y="1461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884896" y="3748089"/>
            <a:ext cx="2868613" cy="519112"/>
            <a:chOff x="1977" y="1832"/>
            <a:chExt cx="1807" cy="327"/>
          </a:xfrm>
        </p:grpSpPr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977" y="1832"/>
              <a:ext cx="180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/>
                <a:t>S + O</a:t>
              </a:r>
              <a:r>
                <a:rPr lang="en-US" altLang="en-US" sz="2800" baseline="-25000"/>
                <a:t>2</a:t>
              </a:r>
              <a:r>
                <a:rPr lang="en-US" altLang="en-US" sz="2800"/>
                <a:t>          SO</a:t>
              </a:r>
              <a:r>
                <a:rPr lang="en-US" altLang="en-US" sz="2800" baseline="-25000"/>
                <a:t>2</a:t>
              </a:r>
              <a:endParaRPr lang="en-US" altLang="en-US" sz="2800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2784" y="2016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2930934" y="3525839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0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3600859" y="3525839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0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851809" y="3524251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+4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5232809" y="3524251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-2</a:t>
            </a:r>
          </a:p>
        </p:txBody>
      </p:sp>
      <p:pic>
        <p:nvPicPr>
          <p:cNvPr id="16" name="Picture 28" descr="cha56011_0411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667" t="33333" r="5000" b="11667"/>
          <a:stretch>
            <a:fillRect/>
          </a:stretch>
        </p:blipFill>
        <p:spPr bwMode="auto">
          <a:xfrm>
            <a:off x="6112284" y="3095445"/>
            <a:ext cx="2959100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33"/>
          <p:cNvGrpSpPr>
            <a:grpSpLocks/>
          </p:cNvGrpSpPr>
          <p:nvPr/>
        </p:nvGrpSpPr>
        <p:grpSpPr bwMode="auto">
          <a:xfrm>
            <a:off x="1976846" y="5754688"/>
            <a:ext cx="3648075" cy="519112"/>
            <a:chOff x="829" y="3393"/>
            <a:chExt cx="2298" cy="327"/>
          </a:xfrm>
        </p:grpSpPr>
        <p:sp>
          <p:nvSpPr>
            <p:cNvPr id="18" name="Text Box 31"/>
            <p:cNvSpPr txBox="1">
              <a:spLocks noChangeArrowheads="1"/>
            </p:cNvSpPr>
            <p:nvPr/>
          </p:nvSpPr>
          <p:spPr bwMode="auto">
            <a:xfrm>
              <a:off x="829" y="3393"/>
              <a:ext cx="22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/>
                <a:t>2Mg + O</a:t>
              </a:r>
              <a:r>
                <a:rPr lang="en-US" altLang="en-US" sz="2800" baseline="-25000"/>
                <a:t>2</a:t>
              </a:r>
              <a:r>
                <a:rPr lang="en-US" altLang="en-US" sz="2800"/>
                <a:t>          2MgO</a:t>
              </a:r>
            </a:p>
          </p:txBody>
        </p:sp>
        <p:sp>
          <p:nvSpPr>
            <p:cNvPr id="19" name="Line 32"/>
            <p:cNvSpPr>
              <a:spLocks noChangeShapeType="1"/>
            </p:cNvSpPr>
            <p:nvPr/>
          </p:nvSpPr>
          <p:spPr bwMode="auto">
            <a:xfrm>
              <a:off x="1935" y="3577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Text Box 34"/>
          <p:cNvSpPr txBox="1">
            <a:spLocks noChangeArrowheads="1"/>
          </p:cNvSpPr>
          <p:nvPr/>
        </p:nvSpPr>
        <p:spPr bwMode="auto">
          <a:xfrm>
            <a:off x="2413409" y="54879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0</a:t>
            </a:r>
          </a:p>
        </p:txBody>
      </p:sp>
      <p:sp>
        <p:nvSpPr>
          <p:cNvPr id="21" name="Text Box 35"/>
          <p:cNvSpPr txBox="1">
            <a:spLocks noChangeArrowheads="1"/>
          </p:cNvSpPr>
          <p:nvPr/>
        </p:nvSpPr>
        <p:spPr bwMode="auto">
          <a:xfrm>
            <a:off x="3169059" y="54879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0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4775609" y="5486400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+2</a:t>
            </a:r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5226459" y="5486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/>
              <a:t>-2</a:t>
            </a:r>
          </a:p>
        </p:txBody>
      </p:sp>
      <p:pic>
        <p:nvPicPr>
          <p:cNvPr id="24" name="Picture 38" descr="cha56011_0411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9496" y="3962400"/>
            <a:ext cx="16573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13" y="85142"/>
            <a:ext cx="8003540" cy="63976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en-US" sz="3600" b="1" smtClean="0">
                <a:solidFill>
                  <a:srgbClr val="FF0000"/>
                </a:solidFill>
                <a:latin typeface="Arial" charset="0"/>
              </a:rPr>
              <a:t>Types of Oxidation-Reduction Reactions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378377" y="811433"/>
            <a:ext cx="4499950" cy="523220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Combustion Reactions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89965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  <p:bldP spid="13" grpId="0" autoUpdateAnimBg="0"/>
      <p:bldP spid="14" grpId="0" autoUpdateAnimBg="0"/>
      <p:bldP spid="15" grpId="0" autoUpdateAnimBg="0"/>
      <p:bldP spid="20" grpId="0" autoUpdateAnimBg="0"/>
      <p:bldP spid="21" grpId="0" autoUpdateAnimBg="0"/>
      <p:bldP spid="22" grpId="0" autoUpdateAnimBg="0"/>
      <p:bldP spid="23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4592</TotalTime>
  <Words>150</Words>
  <Application>Microsoft Office PowerPoint</Application>
  <PresentationFormat>عرض على الشاشة (3:4)‏</PresentationFormat>
  <Paragraphs>35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Office Theme</vt:lpstr>
      <vt:lpstr>Types of Oxidation-Reduction Reactions</vt:lpstr>
      <vt:lpstr>Types of Oxidation-Reduction Reactions</vt:lpstr>
      <vt:lpstr>Types of Oxidation-Reduction Reactions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A.A</cp:lastModifiedBy>
  <cp:revision>185</cp:revision>
  <dcterms:created xsi:type="dcterms:W3CDTF">2017-09-18T11:03:17Z</dcterms:created>
  <dcterms:modified xsi:type="dcterms:W3CDTF">2018-09-02T13:58:08Z</dcterms:modified>
</cp:coreProperties>
</file>