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4" r:id="rId1"/>
  </p:sldMasterIdLst>
  <p:notesMasterIdLst>
    <p:notesMasterId r:id="rId26"/>
  </p:notesMasterIdLst>
  <p:handoutMasterIdLst>
    <p:handoutMasterId r:id="rId27"/>
  </p:handoutMasterIdLst>
  <p:sldIdLst>
    <p:sldId id="257" r:id="rId2"/>
    <p:sldId id="320" r:id="rId3"/>
    <p:sldId id="336" r:id="rId4"/>
    <p:sldId id="355" r:id="rId5"/>
    <p:sldId id="352" r:id="rId6"/>
    <p:sldId id="354" r:id="rId7"/>
    <p:sldId id="337" r:id="rId8"/>
    <p:sldId id="356" r:id="rId9"/>
    <p:sldId id="357" r:id="rId10"/>
    <p:sldId id="351" r:id="rId11"/>
    <p:sldId id="360" r:id="rId12"/>
    <p:sldId id="358" r:id="rId13"/>
    <p:sldId id="350" r:id="rId14"/>
    <p:sldId id="361" r:id="rId15"/>
    <p:sldId id="362" r:id="rId16"/>
    <p:sldId id="363" r:id="rId17"/>
    <p:sldId id="364" r:id="rId18"/>
    <p:sldId id="365" r:id="rId19"/>
    <p:sldId id="359" r:id="rId20"/>
    <p:sldId id="367" r:id="rId21"/>
    <p:sldId id="368" r:id="rId22"/>
    <p:sldId id="370" r:id="rId23"/>
    <p:sldId id="371" r:id="rId24"/>
    <p:sldId id="369" r:id="rId25"/>
  </p:sldIdLst>
  <p:sldSz cx="9144000" cy="6858000" type="screen4x3"/>
  <p:notesSz cx="6761163" cy="9942513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714" autoAdjust="0"/>
  </p:normalViewPr>
  <p:slideViewPr>
    <p:cSldViewPr>
      <p:cViewPr varScale="1">
        <p:scale>
          <a:sx n="70" d="100"/>
          <a:sy n="70" d="100"/>
        </p:scale>
        <p:origin x="5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4.wmf"/><Relationship Id="rId4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9E15E-59A4-4F67-9048-0A7EFBA05EF7}" type="datetimeFigureOut">
              <a:rPr lang="en-US" smtClean="0"/>
              <a:pPr/>
              <a:t>7/8/2018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861CC-8AEF-4A83-9F13-4405BC974B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87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31326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66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065275F-A06F-4B98-922A-08B9B00293F5}" type="datetimeFigureOut">
              <a:rPr lang="ar-EG" smtClean="0"/>
              <a:pPr/>
              <a:t>25/10/1439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31326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66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FDD7DD4-FF04-45F7-88CF-18D1CE5CB8B7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571339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A9FDB9DD-774A-4114-8448-0EABE7E8B2EB}" type="slidenum">
              <a:rPr lang="ar-SA" smtClean="0">
                <a:latin typeface="Arial" pitchFamily="34" charset="0"/>
                <a:cs typeface="Arial" pitchFamily="34" charset="0"/>
              </a:rPr>
              <a:pPr defTabSz="955675"/>
              <a:t>1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304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 105 G. Phys. (2) 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Dr. Naglaa fathy. General Physics,PHY 103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D185-09D6-43F8-B3F2-2D273329840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26870FE-0A63-4581-83F7-F48B96CF252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BF49F7E-F6B2-40CE-99BB-DEB32155CB39}" type="datetime1">
              <a:rPr lang="en-US"/>
              <a:pPr/>
              <a:t>7/8/2018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Dr. Naglaa fathy. General Physics,PHY 103</a:t>
            </a:r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 105 G. Phys. (2) </a:t>
            </a:r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Dr. Naglaa fathy. General Physics,PHY 103</a:t>
            </a:r>
            <a:endParaRPr lang="ar-E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146CA9A-EBF9-47B3-8809-22AEF34BB537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25.png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40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2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5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4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6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>
            <a:normAutofit/>
          </a:bodyPr>
          <a:lstStyle/>
          <a:p>
            <a:pPr>
              <a:defRPr/>
            </a:pPr>
            <a:fld id="{AF2376DF-062C-4C9E-9B22-705BE929881A}" type="slidenum">
              <a:rPr lang="ar-EG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11" name="WordArt 3" descr="Paper bag"/>
          <p:cNvSpPr>
            <a:spLocks noChangeArrowheads="1" noChangeShapeType="1" noTextEdit="1"/>
          </p:cNvSpPr>
          <p:nvPr/>
        </p:nvSpPr>
        <p:spPr bwMode="auto">
          <a:xfrm>
            <a:off x="1043608" y="2277616"/>
            <a:ext cx="6477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Baskerville Old Face" pitchFamily="18" charset="0"/>
              </a:rPr>
              <a:t>General Physics </a:t>
            </a:r>
          </a:p>
          <a:p>
            <a:pPr algn="ctr"/>
            <a:r>
              <a:rPr lang="en-US" sz="72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Baskerville Old Face" pitchFamily="18" charset="0"/>
              </a:rPr>
              <a:t>(104 Phys)</a:t>
            </a:r>
            <a:endParaRPr lang="ar-EG" sz="7200" kern="10" dirty="0" smtClean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7030A0"/>
              </a:solidFill>
              <a:latin typeface="Baskerville Old Face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9190" y="4714884"/>
            <a:ext cx="1919115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 err="1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Dr</a:t>
            </a:r>
            <a:r>
              <a:rPr lang="en-US" sz="2400" b="1" i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NARGIS</a:t>
            </a:r>
            <a:endParaRPr lang="en-US" sz="2200" i="1" dirty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125953" name="Picture 1" descr="C:\Users\Mohamed Zahana\Desktop\ksu 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85728"/>
            <a:ext cx="1943102" cy="74405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10</a:t>
            </a:fld>
            <a:endParaRPr lang="ar-EG"/>
          </a:p>
        </p:txBody>
      </p:sp>
      <p:sp>
        <p:nvSpPr>
          <p:cNvPr id="6" name="Rectangle 5"/>
          <p:cNvSpPr/>
          <p:nvPr/>
        </p:nvSpPr>
        <p:spPr>
          <a:xfrm>
            <a:off x="500034" y="1214422"/>
            <a:ext cx="3857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C3300"/>
                </a:solidFill>
              </a:rPr>
              <a:t>Parallel combination: notes</a:t>
            </a:r>
            <a:endParaRPr lang="en-US" sz="2000" b="1" dirty="0">
              <a:solidFill>
                <a:srgbClr val="CC33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2214554"/>
            <a:ext cx="6715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Courier New" pitchFamily="49" charset="0"/>
              <a:buChar char="o"/>
            </a:pPr>
            <a:r>
              <a:rPr lang="en-US" dirty="0" smtClean="0"/>
              <a:t> Analogous formula is true for any number of capacitors,</a:t>
            </a:r>
            <a:endParaRPr lang="en-US" dirty="0"/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928794" y="3286124"/>
          <a:ext cx="20272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1" name="Equation" r:id="rId3" imgW="1396800" imgH="241200" progId="Equation.3">
                  <p:embed/>
                </p:oleObj>
              </mc:Choice>
              <mc:Fallback>
                <p:oleObj name="Equation" r:id="rId3" imgW="13968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794" y="3286124"/>
                        <a:ext cx="20272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643438" y="3286124"/>
            <a:ext cx="20120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/>
            <a:r>
              <a:rPr lang="en-US" sz="1400" dirty="0">
                <a:solidFill>
                  <a:srgbClr val="00B050"/>
                </a:solidFill>
              </a:rPr>
              <a:t>(parallel combination)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7158" y="4214818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Courier New" pitchFamily="49" charset="0"/>
              <a:buChar char="o"/>
            </a:pPr>
            <a:r>
              <a:rPr lang="en-US" dirty="0" smtClean="0"/>
              <a:t> It follows that the equivalent capacitance of a parallel combination of capacitors is greater than any of the individual capacitors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533400" y="457200"/>
            <a:ext cx="7870825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dirty="0" smtClean="0">
                <a:solidFill>
                  <a:srgbClr val="00B050"/>
                </a:solidFill>
              </a:rPr>
              <a:t>Problem</a:t>
            </a:r>
            <a:r>
              <a:rPr lang="en-US" dirty="0" smtClean="0"/>
              <a:t> : 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</a:rPr>
              <a:t>A 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3 </a:t>
            </a:r>
            <a:r>
              <a:rPr lang="en-US" sz="2000" dirty="0">
                <a:solidFill>
                  <a:srgbClr val="C00000"/>
                </a:solidFill>
                <a:latin typeface="Symbol" pitchFamily="18" charset="2"/>
              </a:rPr>
              <a:t>m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F capacitor and a 6 </a:t>
            </a:r>
            <a:r>
              <a:rPr lang="en-US" sz="2000" dirty="0">
                <a:solidFill>
                  <a:srgbClr val="C00000"/>
                </a:solidFill>
                <a:latin typeface="Symbol" pitchFamily="18" charset="2"/>
              </a:rPr>
              <a:t>m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F capacitor are connected in parallel across an 18 V battery.  Determine the equivalent capacitance and total charge deposited.</a:t>
            </a:r>
          </a:p>
        </p:txBody>
      </p:sp>
      <p:sp>
        <p:nvSpPr>
          <p:cNvPr id="200707" name="Rectangle 3"/>
          <p:cNvSpPr>
            <a:spLocks noChangeArrowheads="1"/>
          </p:cNvSpPr>
          <p:nvPr/>
        </p:nvSpPr>
        <p:spPr bwMode="auto">
          <a:xfrm>
            <a:off x="4800600" y="1600200"/>
            <a:ext cx="1511300" cy="2044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03563" y="1649413"/>
            <a:ext cx="3306762" cy="1914525"/>
            <a:chOff x="231" y="755"/>
            <a:chExt cx="2083" cy="120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72" y="1152"/>
              <a:ext cx="480" cy="432"/>
              <a:chOff x="672" y="1152"/>
              <a:chExt cx="480" cy="432"/>
            </a:xfrm>
          </p:grpSpPr>
          <p:sp>
            <p:nvSpPr>
              <p:cNvPr id="200710" name="Line 6"/>
              <p:cNvSpPr>
                <a:spLocks noChangeShapeType="1"/>
              </p:cNvSpPr>
              <p:nvPr/>
            </p:nvSpPr>
            <p:spPr bwMode="auto">
              <a:xfrm>
                <a:off x="672" y="1296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11" name="Line 7"/>
              <p:cNvSpPr>
                <a:spLocks noChangeShapeType="1"/>
              </p:cNvSpPr>
              <p:nvPr/>
            </p:nvSpPr>
            <p:spPr bwMode="auto">
              <a:xfrm>
                <a:off x="816" y="134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12" name="Line 8"/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13" name="Line 9"/>
              <p:cNvSpPr>
                <a:spLocks noChangeShapeType="1"/>
              </p:cNvSpPr>
              <p:nvPr/>
            </p:nvSpPr>
            <p:spPr bwMode="auto">
              <a:xfrm>
                <a:off x="816" y="14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14" name="Line 10"/>
              <p:cNvSpPr>
                <a:spLocks noChangeShapeType="1"/>
              </p:cNvSpPr>
              <p:nvPr/>
            </p:nvSpPr>
            <p:spPr bwMode="auto">
              <a:xfrm flipV="1">
                <a:off x="912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15" name="Line 11"/>
              <p:cNvSpPr>
                <a:spLocks noChangeShapeType="1"/>
              </p:cNvSpPr>
              <p:nvPr/>
            </p:nvSpPr>
            <p:spPr bwMode="auto">
              <a:xfrm flipV="1">
                <a:off x="912" y="144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716" name="Line 12"/>
            <p:cNvSpPr>
              <a:spLocks noChangeShapeType="1"/>
            </p:cNvSpPr>
            <p:nvPr/>
          </p:nvSpPr>
          <p:spPr bwMode="auto">
            <a:xfrm flipV="1">
              <a:off x="912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17" name="Line 13"/>
            <p:cNvSpPr>
              <a:spLocks noChangeShapeType="1"/>
            </p:cNvSpPr>
            <p:nvPr/>
          </p:nvSpPr>
          <p:spPr bwMode="auto">
            <a:xfrm>
              <a:off x="912" y="86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344" y="1152"/>
              <a:ext cx="288" cy="336"/>
              <a:chOff x="1344" y="1152"/>
              <a:chExt cx="288" cy="336"/>
            </a:xfrm>
          </p:grpSpPr>
          <p:sp>
            <p:nvSpPr>
              <p:cNvPr id="200719" name="Line 15"/>
              <p:cNvSpPr>
                <a:spLocks noChangeShapeType="1"/>
              </p:cNvSpPr>
              <p:nvPr/>
            </p:nvSpPr>
            <p:spPr bwMode="auto">
              <a:xfrm>
                <a:off x="1344" y="129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0" name="Line 16"/>
              <p:cNvSpPr>
                <a:spLocks noChangeShapeType="1"/>
              </p:cNvSpPr>
              <p:nvPr/>
            </p:nvSpPr>
            <p:spPr bwMode="auto">
              <a:xfrm>
                <a:off x="1344" y="134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1" name="Line 17"/>
              <p:cNvSpPr>
                <a:spLocks noChangeShapeType="1"/>
              </p:cNvSpPr>
              <p:nvPr/>
            </p:nvSpPr>
            <p:spPr bwMode="auto">
              <a:xfrm>
                <a:off x="1488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2" name="Line 18"/>
              <p:cNvSpPr>
                <a:spLocks noChangeShapeType="1"/>
              </p:cNvSpPr>
              <p:nvPr/>
            </p:nvSpPr>
            <p:spPr bwMode="auto">
              <a:xfrm>
                <a:off x="1488" y="134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723" name="Line 19"/>
            <p:cNvSpPr>
              <a:spLocks noChangeShapeType="1"/>
            </p:cNvSpPr>
            <p:nvPr/>
          </p:nvSpPr>
          <p:spPr bwMode="auto">
            <a:xfrm flipV="1">
              <a:off x="912" y="158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24" name="Line 20"/>
            <p:cNvSpPr>
              <a:spLocks noChangeShapeType="1"/>
            </p:cNvSpPr>
            <p:nvPr/>
          </p:nvSpPr>
          <p:spPr bwMode="auto">
            <a:xfrm>
              <a:off x="912" y="1872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25" name="Line 21"/>
            <p:cNvSpPr>
              <a:spLocks noChangeShapeType="1"/>
            </p:cNvSpPr>
            <p:nvPr/>
          </p:nvSpPr>
          <p:spPr bwMode="auto">
            <a:xfrm>
              <a:off x="1488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26" name="Line 22"/>
            <p:cNvSpPr>
              <a:spLocks noChangeShapeType="1"/>
            </p:cNvSpPr>
            <p:nvPr/>
          </p:nvSpPr>
          <p:spPr bwMode="auto">
            <a:xfrm>
              <a:off x="1488" y="148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27" name="Rectangle 23"/>
            <p:cNvSpPr>
              <a:spLocks noChangeArrowheads="1"/>
            </p:cNvSpPr>
            <p:nvPr/>
          </p:nvSpPr>
          <p:spPr bwMode="auto">
            <a:xfrm>
              <a:off x="1479" y="1119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0728" name="Rectangle 24"/>
            <p:cNvSpPr>
              <a:spLocks noChangeArrowheads="1"/>
            </p:cNvSpPr>
            <p:nvPr/>
          </p:nvSpPr>
          <p:spPr bwMode="auto">
            <a:xfrm>
              <a:off x="1479" y="1311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0729" name="Rectangle 25"/>
            <p:cNvSpPr>
              <a:spLocks noChangeArrowheads="1"/>
            </p:cNvSpPr>
            <p:nvPr/>
          </p:nvSpPr>
          <p:spPr bwMode="auto">
            <a:xfrm>
              <a:off x="1239" y="1119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0730" name="Line 26"/>
            <p:cNvSpPr>
              <a:spLocks noChangeShapeType="1"/>
            </p:cNvSpPr>
            <p:nvPr/>
          </p:nvSpPr>
          <p:spPr bwMode="auto">
            <a:xfrm>
              <a:off x="1488" y="1392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31" name="Rectangle 27"/>
            <p:cNvSpPr>
              <a:spLocks noChangeArrowheads="1"/>
            </p:cNvSpPr>
            <p:nvPr/>
          </p:nvSpPr>
          <p:spPr bwMode="auto">
            <a:xfrm>
              <a:off x="231" y="1263"/>
              <a:ext cx="398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V=V</a:t>
              </a:r>
              <a:r>
                <a:rPr lang="en-US" sz="1400" i="1" baseline="-25000">
                  <a:latin typeface="Times New Roman" pitchFamily="18" charset="0"/>
                </a:rPr>
                <a:t>ab</a:t>
              </a:r>
            </a:p>
          </p:txBody>
        </p:sp>
        <p:sp>
          <p:nvSpPr>
            <p:cNvPr id="200732" name="Oval 28"/>
            <p:cNvSpPr>
              <a:spLocks noChangeArrowheads="1"/>
            </p:cNvSpPr>
            <p:nvPr/>
          </p:nvSpPr>
          <p:spPr bwMode="auto">
            <a:xfrm>
              <a:off x="892" y="84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33" name="Oval 29"/>
            <p:cNvSpPr>
              <a:spLocks noChangeArrowheads="1"/>
            </p:cNvSpPr>
            <p:nvPr/>
          </p:nvSpPr>
          <p:spPr bwMode="auto">
            <a:xfrm>
              <a:off x="892" y="18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34" name="Rectangle 30"/>
            <p:cNvSpPr>
              <a:spLocks noChangeArrowheads="1"/>
            </p:cNvSpPr>
            <p:nvPr/>
          </p:nvSpPr>
          <p:spPr bwMode="auto">
            <a:xfrm>
              <a:off x="755" y="755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00735" name="Rectangle 31"/>
            <p:cNvSpPr>
              <a:spLocks noChangeArrowheads="1"/>
            </p:cNvSpPr>
            <p:nvPr/>
          </p:nvSpPr>
          <p:spPr bwMode="auto">
            <a:xfrm>
              <a:off x="711" y="1771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b</a:t>
              </a:r>
            </a:p>
          </p:txBody>
        </p:sp>
        <p:grpSp>
          <p:nvGrpSpPr>
            <p:cNvPr id="5" name="Group 32"/>
            <p:cNvGrpSpPr>
              <a:grpSpLocks/>
            </p:cNvGrpSpPr>
            <p:nvPr/>
          </p:nvGrpSpPr>
          <p:grpSpPr bwMode="auto">
            <a:xfrm>
              <a:off x="1872" y="1152"/>
              <a:ext cx="288" cy="336"/>
              <a:chOff x="1872" y="1152"/>
              <a:chExt cx="288" cy="336"/>
            </a:xfrm>
          </p:grpSpPr>
          <p:sp>
            <p:nvSpPr>
              <p:cNvPr id="200737" name="Line 33"/>
              <p:cNvSpPr>
                <a:spLocks noChangeShapeType="1"/>
              </p:cNvSpPr>
              <p:nvPr/>
            </p:nvSpPr>
            <p:spPr bwMode="auto">
              <a:xfrm>
                <a:off x="1872" y="129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8" name="Line 34"/>
              <p:cNvSpPr>
                <a:spLocks noChangeShapeType="1"/>
              </p:cNvSpPr>
              <p:nvPr/>
            </p:nvSpPr>
            <p:spPr bwMode="auto">
              <a:xfrm>
                <a:off x="1872" y="134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9" name="Line 35"/>
              <p:cNvSpPr>
                <a:spLocks noChangeShapeType="1"/>
              </p:cNvSpPr>
              <p:nvPr/>
            </p:nvSpPr>
            <p:spPr bwMode="auto">
              <a:xfrm>
                <a:off x="2016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0" name="Line 36"/>
              <p:cNvSpPr>
                <a:spLocks noChangeShapeType="1"/>
              </p:cNvSpPr>
              <p:nvPr/>
            </p:nvSpPr>
            <p:spPr bwMode="auto">
              <a:xfrm>
                <a:off x="2016" y="134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741" name="Line 37"/>
            <p:cNvSpPr>
              <a:spLocks noChangeShapeType="1"/>
            </p:cNvSpPr>
            <p:nvPr/>
          </p:nvSpPr>
          <p:spPr bwMode="auto">
            <a:xfrm>
              <a:off x="2016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42" name="Line 38"/>
            <p:cNvSpPr>
              <a:spLocks noChangeShapeType="1"/>
            </p:cNvSpPr>
            <p:nvPr/>
          </p:nvSpPr>
          <p:spPr bwMode="auto">
            <a:xfrm>
              <a:off x="2016" y="148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743" name="Rectangle 39"/>
            <p:cNvSpPr>
              <a:spLocks noChangeArrowheads="1"/>
            </p:cNvSpPr>
            <p:nvPr/>
          </p:nvSpPr>
          <p:spPr bwMode="auto">
            <a:xfrm>
              <a:off x="2007" y="1119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0744" name="Rectangle 40"/>
            <p:cNvSpPr>
              <a:spLocks noChangeArrowheads="1"/>
            </p:cNvSpPr>
            <p:nvPr/>
          </p:nvSpPr>
          <p:spPr bwMode="auto">
            <a:xfrm>
              <a:off x="2007" y="1311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0745" name="Rectangle 41"/>
            <p:cNvSpPr>
              <a:spLocks noChangeArrowheads="1"/>
            </p:cNvSpPr>
            <p:nvPr/>
          </p:nvSpPr>
          <p:spPr bwMode="auto">
            <a:xfrm>
              <a:off x="1767" y="1119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0746" name="Line 42"/>
            <p:cNvSpPr>
              <a:spLocks noChangeShapeType="1"/>
            </p:cNvSpPr>
            <p:nvPr/>
          </p:nvSpPr>
          <p:spPr bwMode="auto">
            <a:xfrm>
              <a:off x="2016" y="1392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747" name="Line 43"/>
          <p:cNvSpPr>
            <a:spLocks noChangeShapeType="1"/>
          </p:cNvSpPr>
          <p:nvPr/>
        </p:nvSpPr>
        <p:spPr bwMode="auto">
          <a:xfrm>
            <a:off x="1828800" y="22098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48" name="Line 44"/>
          <p:cNvSpPr>
            <a:spLocks noChangeShapeType="1"/>
          </p:cNvSpPr>
          <p:nvPr/>
        </p:nvSpPr>
        <p:spPr bwMode="auto">
          <a:xfrm>
            <a:off x="228600" y="3962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49" name="Text Box 45"/>
          <p:cNvSpPr txBox="1">
            <a:spLocks noChangeArrowheads="1"/>
          </p:cNvSpPr>
          <p:nvPr/>
        </p:nvSpPr>
        <p:spPr bwMode="auto">
          <a:xfrm>
            <a:off x="457200" y="2209800"/>
            <a:ext cx="1092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Given:</a:t>
            </a:r>
          </a:p>
          <a:p>
            <a:endParaRPr lang="en-US" b="1" i="1"/>
          </a:p>
          <a:p>
            <a:r>
              <a:rPr lang="en-US"/>
              <a:t>V = 18 V</a:t>
            </a:r>
          </a:p>
          <a:p>
            <a:r>
              <a:rPr lang="en-US"/>
              <a:t>C</a:t>
            </a:r>
            <a:r>
              <a:rPr lang="en-US" baseline="-25000"/>
              <a:t>1</a:t>
            </a:r>
            <a:r>
              <a:rPr lang="en-US"/>
              <a:t>= 3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r>
              <a:rPr lang="en-US"/>
              <a:t>C</a:t>
            </a:r>
            <a:r>
              <a:rPr lang="en-US" baseline="-25000"/>
              <a:t>2</a:t>
            </a:r>
            <a:r>
              <a:rPr lang="en-US"/>
              <a:t>= 6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endParaRPr lang="en-US"/>
          </a:p>
          <a:p>
            <a:r>
              <a:rPr lang="en-US" b="1" i="1"/>
              <a:t>Find:</a:t>
            </a:r>
          </a:p>
          <a:p>
            <a:endParaRPr lang="en-US" b="1" i="1"/>
          </a:p>
          <a:p>
            <a:r>
              <a:rPr lang="en-US"/>
              <a:t>C</a:t>
            </a:r>
            <a:r>
              <a:rPr lang="en-US" baseline="-25000"/>
              <a:t>eq</a:t>
            </a:r>
            <a:r>
              <a:rPr lang="en-US"/>
              <a:t>=?</a:t>
            </a:r>
          </a:p>
          <a:p>
            <a:r>
              <a:rPr lang="en-US"/>
              <a:t>Q=?</a:t>
            </a:r>
          </a:p>
        </p:txBody>
      </p:sp>
      <p:sp>
        <p:nvSpPr>
          <p:cNvPr id="200750" name="Text Box 46"/>
          <p:cNvSpPr txBox="1">
            <a:spLocks noChangeArrowheads="1"/>
          </p:cNvSpPr>
          <p:nvPr/>
        </p:nvSpPr>
        <p:spPr bwMode="auto">
          <a:xfrm>
            <a:off x="2667000" y="3886200"/>
            <a:ext cx="573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First determine equivalent capacitance of C</a:t>
            </a:r>
            <a:r>
              <a:rPr lang="en-US" baseline="-25000" dirty="0"/>
              <a:t>1 </a:t>
            </a:r>
            <a:r>
              <a:rPr lang="en-US" dirty="0"/>
              <a:t>and C</a:t>
            </a:r>
            <a:r>
              <a:rPr lang="en-US" baseline="-25000" dirty="0"/>
              <a:t>2</a:t>
            </a:r>
            <a:r>
              <a:rPr lang="en-US" dirty="0"/>
              <a:t>:</a:t>
            </a:r>
          </a:p>
        </p:txBody>
      </p:sp>
      <p:sp>
        <p:nvSpPr>
          <p:cNvPr id="200752" name="Text Box 48"/>
          <p:cNvSpPr txBox="1">
            <a:spLocks noChangeArrowheads="1"/>
          </p:cNvSpPr>
          <p:nvPr/>
        </p:nvSpPr>
        <p:spPr bwMode="auto">
          <a:xfrm>
            <a:off x="2819400" y="4953000"/>
            <a:ext cx="573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Next, determine the charge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3592513" y="4357688"/>
          <a:ext cx="18415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6" name="Equation" r:id="rId3" imgW="1269720" imgH="241200" progId="Equation.3">
                  <p:embed/>
                </p:oleObj>
              </mc:Choice>
              <mc:Fallback>
                <p:oleObj name="Equation" r:id="rId3" imgW="126972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513" y="4357688"/>
                        <a:ext cx="18415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14612" y="5500702"/>
          <a:ext cx="367823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7" name="Equation" r:id="rId5" imgW="2539800" imgH="228600" progId="Equation.3">
                  <p:embed/>
                </p:oleObj>
              </mc:Choice>
              <mc:Fallback>
                <p:oleObj name="Equation" r:id="rId5" imgW="25398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5500702"/>
                        <a:ext cx="367823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60438"/>
          </a:xfrm>
        </p:spPr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b. Series combination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4071934" y="1071546"/>
            <a:ext cx="464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 Connecting </a:t>
            </a:r>
            <a:r>
              <a:rPr lang="en-US" dirty="0"/>
              <a:t>a battery to the serial combination of capacitors is equivalent to introducing the same charge for both capacitors, </a:t>
            </a:r>
          </a:p>
        </p:txBody>
      </p:sp>
      <p:sp>
        <p:nvSpPr>
          <p:cNvPr id="201734" name="Text Box 6"/>
          <p:cNvSpPr txBox="1">
            <a:spLocks noChangeArrowheads="1"/>
          </p:cNvSpPr>
          <p:nvPr/>
        </p:nvSpPr>
        <p:spPr bwMode="auto">
          <a:xfrm>
            <a:off x="4143372" y="2857496"/>
            <a:ext cx="464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 A </a:t>
            </a:r>
            <a:r>
              <a:rPr lang="en-US" dirty="0"/>
              <a:t>voltage induced in the system from the battery is the sum of potential differences across the individual capacitors,</a:t>
            </a:r>
          </a:p>
        </p:txBody>
      </p:sp>
      <p:sp>
        <p:nvSpPr>
          <p:cNvPr id="201735" name="Text Box 7"/>
          <p:cNvSpPr txBox="1">
            <a:spLocks noChangeArrowheads="1"/>
          </p:cNvSpPr>
          <p:nvPr/>
        </p:nvSpPr>
        <p:spPr bwMode="auto">
          <a:xfrm>
            <a:off x="609600" y="4572000"/>
            <a:ext cx="2286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By definition,</a:t>
            </a:r>
          </a:p>
          <a:p>
            <a:endParaRPr lang="en-US"/>
          </a:p>
          <a:p>
            <a:r>
              <a:rPr lang="en-US"/>
              <a:t>Thus, C</a:t>
            </a:r>
            <a:r>
              <a:rPr lang="en-US" baseline="-25000"/>
              <a:t>eq </a:t>
            </a:r>
            <a:r>
              <a:rPr lang="en-US"/>
              <a:t>would be</a:t>
            </a:r>
          </a:p>
        </p:txBody>
      </p:sp>
      <p:sp>
        <p:nvSpPr>
          <p:cNvPr id="201736" name="Rectangle 8"/>
          <p:cNvSpPr>
            <a:spLocks noChangeArrowheads="1"/>
          </p:cNvSpPr>
          <p:nvPr/>
        </p:nvSpPr>
        <p:spPr bwMode="auto">
          <a:xfrm>
            <a:off x="2133600" y="2057400"/>
            <a:ext cx="1511300" cy="2044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12763" y="2106613"/>
            <a:ext cx="3078162" cy="1914525"/>
            <a:chOff x="375" y="755"/>
            <a:chExt cx="1939" cy="1206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816" y="1152"/>
              <a:ext cx="480" cy="432"/>
              <a:chOff x="816" y="1152"/>
              <a:chExt cx="480" cy="432"/>
            </a:xfrm>
          </p:grpSpPr>
          <p:sp>
            <p:nvSpPr>
              <p:cNvPr id="201739" name="Line 11"/>
              <p:cNvSpPr>
                <a:spLocks noChangeShapeType="1"/>
              </p:cNvSpPr>
              <p:nvPr/>
            </p:nvSpPr>
            <p:spPr bwMode="auto">
              <a:xfrm>
                <a:off x="816" y="1296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40" name="Line 12"/>
              <p:cNvSpPr>
                <a:spLocks noChangeShapeType="1"/>
              </p:cNvSpPr>
              <p:nvPr/>
            </p:nvSpPr>
            <p:spPr bwMode="auto">
              <a:xfrm>
                <a:off x="960" y="134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41" name="Line 13"/>
              <p:cNvSpPr>
                <a:spLocks noChangeShapeType="1"/>
              </p:cNvSpPr>
              <p:nvPr/>
            </p:nvSpPr>
            <p:spPr bwMode="auto">
              <a:xfrm>
                <a:off x="816" y="139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42" name="Line 14"/>
              <p:cNvSpPr>
                <a:spLocks noChangeShapeType="1"/>
              </p:cNvSpPr>
              <p:nvPr/>
            </p:nvSpPr>
            <p:spPr bwMode="auto">
              <a:xfrm>
                <a:off x="960" y="14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43" name="Line 15"/>
              <p:cNvSpPr>
                <a:spLocks noChangeShapeType="1"/>
              </p:cNvSpPr>
              <p:nvPr/>
            </p:nvSpPr>
            <p:spPr bwMode="auto">
              <a:xfrm flipV="1">
                <a:off x="1056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44" name="Line 16"/>
              <p:cNvSpPr>
                <a:spLocks noChangeShapeType="1"/>
              </p:cNvSpPr>
              <p:nvPr/>
            </p:nvSpPr>
            <p:spPr bwMode="auto">
              <a:xfrm flipV="1">
                <a:off x="1056" y="144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745" name="Line 17"/>
            <p:cNvSpPr>
              <a:spLocks noChangeShapeType="1"/>
            </p:cNvSpPr>
            <p:nvPr/>
          </p:nvSpPr>
          <p:spPr bwMode="auto">
            <a:xfrm flipV="1">
              <a:off x="1056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46" name="Line 18"/>
            <p:cNvSpPr>
              <a:spLocks noChangeShapeType="1"/>
            </p:cNvSpPr>
            <p:nvPr/>
          </p:nvSpPr>
          <p:spPr bwMode="auto">
            <a:xfrm>
              <a:off x="1056" y="86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1776" y="1008"/>
              <a:ext cx="288" cy="336"/>
              <a:chOff x="1776" y="1008"/>
              <a:chExt cx="288" cy="336"/>
            </a:xfrm>
          </p:grpSpPr>
          <p:sp>
            <p:nvSpPr>
              <p:cNvPr id="201748" name="Line 20"/>
              <p:cNvSpPr>
                <a:spLocks noChangeShapeType="1"/>
              </p:cNvSpPr>
              <p:nvPr/>
            </p:nvSpPr>
            <p:spPr bwMode="auto">
              <a:xfrm>
                <a:off x="1776" y="1152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49" name="Line 21"/>
              <p:cNvSpPr>
                <a:spLocks noChangeShapeType="1"/>
              </p:cNvSpPr>
              <p:nvPr/>
            </p:nvSpPr>
            <p:spPr bwMode="auto">
              <a:xfrm>
                <a:off x="1776" y="120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50" name="Line 22"/>
              <p:cNvSpPr>
                <a:spLocks noChangeShapeType="1"/>
              </p:cNvSpPr>
              <p:nvPr/>
            </p:nvSpPr>
            <p:spPr bwMode="auto">
              <a:xfrm>
                <a:off x="1920" y="100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51" name="Line 23"/>
              <p:cNvSpPr>
                <a:spLocks noChangeShapeType="1"/>
              </p:cNvSpPr>
              <p:nvPr/>
            </p:nvSpPr>
            <p:spPr bwMode="auto">
              <a:xfrm>
                <a:off x="1920" y="120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4"/>
            <p:cNvGrpSpPr>
              <a:grpSpLocks/>
            </p:cNvGrpSpPr>
            <p:nvPr/>
          </p:nvGrpSpPr>
          <p:grpSpPr bwMode="auto">
            <a:xfrm>
              <a:off x="1776" y="1392"/>
              <a:ext cx="288" cy="336"/>
              <a:chOff x="1776" y="1392"/>
              <a:chExt cx="288" cy="336"/>
            </a:xfrm>
          </p:grpSpPr>
          <p:sp>
            <p:nvSpPr>
              <p:cNvPr id="201753" name="Line 25"/>
              <p:cNvSpPr>
                <a:spLocks noChangeShapeType="1"/>
              </p:cNvSpPr>
              <p:nvPr/>
            </p:nvSpPr>
            <p:spPr bwMode="auto">
              <a:xfrm>
                <a:off x="1776" y="153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54" name="Line 26"/>
              <p:cNvSpPr>
                <a:spLocks noChangeShapeType="1"/>
              </p:cNvSpPr>
              <p:nvPr/>
            </p:nvSpPr>
            <p:spPr bwMode="auto">
              <a:xfrm>
                <a:off x="1776" y="158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55" name="Line 27"/>
              <p:cNvSpPr>
                <a:spLocks noChangeShapeType="1"/>
              </p:cNvSpPr>
              <p:nvPr/>
            </p:nvSpPr>
            <p:spPr bwMode="auto">
              <a:xfrm>
                <a:off x="1920" y="139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56" name="Line 28"/>
              <p:cNvSpPr>
                <a:spLocks noChangeShapeType="1"/>
              </p:cNvSpPr>
              <p:nvPr/>
            </p:nvSpPr>
            <p:spPr bwMode="auto">
              <a:xfrm>
                <a:off x="1920" y="158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757" name="Line 29"/>
            <p:cNvSpPr>
              <a:spLocks noChangeShapeType="1"/>
            </p:cNvSpPr>
            <p:nvPr/>
          </p:nvSpPr>
          <p:spPr bwMode="auto">
            <a:xfrm flipV="1">
              <a:off x="1056" y="158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58" name="Line 30"/>
            <p:cNvSpPr>
              <a:spLocks noChangeShapeType="1"/>
            </p:cNvSpPr>
            <p:nvPr/>
          </p:nvSpPr>
          <p:spPr bwMode="auto">
            <a:xfrm>
              <a:off x="1056" y="187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59" name="Line 31"/>
            <p:cNvSpPr>
              <a:spLocks noChangeShapeType="1"/>
            </p:cNvSpPr>
            <p:nvPr/>
          </p:nvSpPr>
          <p:spPr bwMode="auto">
            <a:xfrm>
              <a:off x="1920" y="172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60" name="Line 32"/>
            <p:cNvSpPr>
              <a:spLocks noChangeShapeType="1"/>
            </p:cNvSpPr>
            <p:nvPr/>
          </p:nvSpPr>
          <p:spPr bwMode="auto">
            <a:xfrm>
              <a:off x="1920" y="86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61" name="Line 33"/>
            <p:cNvSpPr>
              <a:spLocks noChangeShapeType="1"/>
            </p:cNvSpPr>
            <p:nvPr/>
          </p:nvSpPr>
          <p:spPr bwMode="auto">
            <a:xfrm>
              <a:off x="1920" y="1344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62" name="Rectangle 34"/>
            <p:cNvSpPr>
              <a:spLocks noChangeArrowheads="1"/>
            </p:cNvSpPr>
            <p:nvPr/>
          </p:nvSpPr>
          <p:spPr bwMode="auto">
            <a:xfrm>
              <a:off x="2007" y="975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1763" name="Rectangle 35"/>
            <p:cNvSpPr>
              <a:spLocks noChangeArrowheads="1"/>
            </p:cNvSpPr>
            <p:nvPr/>
          </p:nvSpPr>
          <p:spPr bwMode="auto">
            <a:xfrm>
              <a:off x="2007" y="1167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1764" name="Rectangle 36"/>
            <p:cNvSpPr>
              <a:spLocks noChangeArrowheads="1"/>
            </p:cNvSpPr>
            <p:nvPr/>
          </p:nvSpPr>
          <p:spPr bwMode="auto">
            <a:xfrm>
              <a:off x="1479" y="1023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1765" name="Line 37"/>
            <p:cNvSpPr>
              <a:spLocks noChangeShapeType="1"/>
            </p:cNvSpPr>
            <p:nvPr/>
          </p:nvSpPr>
          <p:spPr bwMode="auto">
            <a:xfrm>
              <a:off x="1920" y="124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66" name="Line 38"/>
            <p:cNvSpPr>
              <a:spLocks noChangeShapeType="1"/>
            </p:cNvSpPr>
            <p:nvPr/>
          </p:nvSpPr>
          <p:spPr bwMode="auto">
            <a:xfrm>
              <a:off x="1920" y="172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67" name="Rectangle 39"/>
            <p:cNvSpPr>
              <a:spLocks noChangeArrowheads="1"/>
            </p:cNvSpPr>
            <p:nvPr/>
          </p:nvSpPr>
          <p:spPr bwMode="auto">
            <a:xfrm>
              <a:off x="2007" y="1359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1768" name="Rectangle 40"/>
            <p:cNvSpPr>
              <a:spLocks noChangeArrowheads="1"/>
            </p:cNvSpPr>
            <p:nvPr/>
          </p:nvSpPr>
          <p:spPr bwMode="auto">
            <a:xfrm>
              <a:off x="2007" y="1551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1769" name="Rectangle 41"/>
            <p:cNvSpPr>
              <a:spLocks noChangeArrowheads="1"/>
            </p:cNvSpPr>
            <p:nvPr/>
          </p:nvSpPr>
          <p:spPr bwMode="auto">
            <a:xfrm>
              <a:off x="1479" y="1407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1770" name="Rectangle 42"/>
            <p:cNvSpPr>
              <a:spLocks noChangeArrowheads="1"/>
            </p:cNvSpPr>
            <p:nvPr/>
          </p:nvSpPr>
          <p:spPr bwMode="auto">
            <a:xfrm>
              <a:off x="375" y="1263"/>
              <a:ext cx="398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V=V</a:t>
              </a:r>
              <a:r>
                <a:rPr lang="en-US" sz="1400" i="1" baseline="-25000">
                  <a:latin typeface="Times New Roman" pitchFamily="18" charset="0"/>
                </a:rPr>
                <a:t>ab</a:t>
              </a:r>
            </a:p>
          </p:txBody>
        </p:sp>
        <p:sp>
          <p:nvSpPr>
            <p:cNvPr id="201771" name="Oval 43"/>
            <p:cNvSpPr>
              <a:spLocks noChangeArrowheads="1"/>
            </p:cNvSpPr>
            <p:nvPr/>
          </p:nvSpPr>
          <p:spPr bwMode="auto">
            <a:xfrm>
              <a:off x="1036" y="84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72" name="Oval 44"/>
            <p:cNvSpPr>
              <a:spLocks noChangeArrowheads="1"/>
            </p:cNvSpPr>
            <p:nvPr/>
          </p:nvSpPr>
          <p:spPr bwMode="auto">
            <a:xfrm>
              <a:off x="1036" y="18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73" name="Oval 45"/>
            <p:cNvSpPr>
              <a:spLocks noChangeArrowheads="1"/>
            </p:cNvSpPr>
            <p:nvPr/>
          </p:nvSpPr>
          <p:spPr bwMode="auto">
            <a:xfrm>
              <a:off x="1896" y="13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74" name="Rectangle 46"/>
            <p:cNvSpPr>
              <a:spLocks noChangeArrowheads="1"/>
            </p:cNvSpPr>
            <p:nvPr/>
          </p:nvSpPr>
          <p:spPr bwMode="auto">
            <a:xfrm>
              <a:off x="899" y="755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01775" name="Rectangle 47"/>
            <p:cNvSpPr>
              <a:spLocks noChangeArrowheads="1"/>
            </p:cNvSpPr>
            <p:nvPr/>
          </p:nvSpPr>
          <p:spPr bwMode="auto">
            <a:xfrm>
              <a:off x="1747" y="1291"/>
              <a:ext cx="164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01776" name="Rectangle 48"/>
            <p:cNvSpPr>
              <a:spLocks noChangeArrowheads="1"/>
            </p:cNvSpPr>
            <p:nvPr/>
          </p:nvSpPr>
          <p:spPr bwMode="auto">
            <a:xfrm>
              <a:off x="855" y="1771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b</a:t>
              </a:r>
            </a:p>
          </p:txBody>
        </p:sp>
      </p:grp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5786446" y="4143380"/>
          <a:ext cx="9969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3" name="Equation" r:id="rId3" imgW="685800" imgH="215640" progId="Equation.3">
                  <p:embed/>
                </p:oleObj>
              </mc:Choice>
              <mc:Fallback>
                <p:oleObj name="Equation" r:id="rId3" imgW="68580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4143380"/>
                        <a:ext cx="9969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5562600" y="2489200"/>
          <a:ext cx="11620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4" name="Equation" r:id="rId5" imgW="774360" imgH="215640" progId="Equation.3">
                  <p:embed/>
                </p:oleObj>
              </mc:Choice>
              <mc:Fallback>
                <p:oleObj name="Equation" r:id="rId5" imgW="77436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489200"/>
                        <a:ext cx="11620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3500438" y="4643438"/>
          <a:ext cx="8493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5" name="Equation" r:id="rId7" imgW="583920" imgH="215640" progId="Equation.3">
                  <p:embed/>
                </p:oleObj>
              </mc:Choice>
              <mc:Fallback>
                <p:oleObj name="Equation" r:id="rId7" imgW="583920" imgH="215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643438"/>
                        <a:ext cx="849312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4572000" y="4643438"/>
          <a:ext cx="92392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6" name="Equation" r:id="rId9" imgW="634680" imgH="215640" progId="Equation.3">
                  <p:embed/>
                </p:oleObj>
              </mc:Choice>
              <mc:Fallback>
                <p:oleObj name="Equation" r:id="rId9" imgW="634680" imgH="215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643438"/>
                        <a:ext cx="923925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3341688" y="5062538"/>
          <a:ext cx="34702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7" name="Equation" r:id="rId11" imgW="2387520" imgH="444240" progId="Equation.3">
                  <p:embed/>
                </p:oleObj>
              </mc:Choice>
              <mc:Fallback>
                <p:oleObj name="Equation" r:id="rId11" imgW="2387520" imgH="4442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5062538"/>
                        <a:ext cx="34702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143240" y="5857892"/>
            <a:ext cx="3616325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13</a:t>
            </a:fld>
            <a:endParaRPr lang="ar-EG"/>
          </a:p>
        </p:txBody>
      </p:sp>
      <p:sp>
        <p:nvSpPr>
          <p:cNvPr id="6" name="Rectangle 5"/>
          <p:cNvSpPr/>
          <p:nvPr/>
        </p:nvSpPr>
        <p:spPr>
          <a:xfrm>
            <a:off x="509094" y="714356"/>
            <a:ext cx="3621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C3300"/>
                </a:solidFill>
              </a:rPr>
              <a:t>Series combination: notes</a:t>
            </a:r>
            <a:endParaRPr lang="en-US" sz="2000" b="1" dirty="0">
              <a:solidFill>
                <a:srgbClr val="CC33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1643050"/>
            <a:ext cx="7786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Courier New" pitchFamily="49" charset="0"/>
              <a:buChar char="o"/>
            </a:pPr>
            <a:r>
              <a:rPr lang="en-US" dirty="0" smtClean="0">
                <a:latin typeface="Century Schoolbook" pitchFamily="18" charset="0"/>
              </a:rPr>
              <a:t> When this analysis is applied to three or more capacitors connected in series, the relationship for the equivalent capacitance is</a:t>
            </a:r>
            <a:endParaRPr lang="en-US" dirty="0">
              <a:latin typeface="Century Schoolbook" pitchFamily="18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571604" y="2714620"/>
          <a:ext cx="2178050" cy="634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39" name="Equation" r:id="rId3" imgW="1498320" imgH="444240" progId="Equation.3">
                  <p:embed/>
                </p:oleObj>
              </mc:Choice>
              <mc:Fallback>
                <p:oleObj name="Equation" r:id="rId3" imgW="1498320" imgH="444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2714620"/>
                        <a:ext cx="2178050" cy="6349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143372" y="2857496"/>
            <a:ext cx="18549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1400" dirty="0" smtClean="0">
                <a:solidFill>
                  <a:srgbClr val="00B050"/>
                </a:solidFill>
              </a:rPr>
              <a:t>(series combination)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910" y="3786190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Courier New" pitchFamily="49" charset="0"/>
              <a:buChar char="o"/>
            </a:pPr>
            <a:r>
              <a:rPr lang="en-US" dirty="0" smtClean="0"/>
              <a:t> It follows that the equivalent capacitance of a series combination of capacitors is always less than any of the individual capacitance in the combination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533400" y="457200"/>
            <a:ext cx="787082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B050"/>
                </a:solidFill>
              </a:rPr>
              <a:t>Problem </a:t>
            </a:r>
            <a:r>
              <a:rPr lang="en-US" dirty="0" smtClean="0"/>
              <a:t>: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  <a:latin typeface="Times New Roman" pitchFamily="18" charset="0"/>
              </a:rPr>
              <a:t>A </a:t>
            </a:r>
            <a:r>
              <a:rPr lang="en-US" dirty="0">
                <a:solidFill>
                  <a:srgbClr val="CC0000"/>
                </a:solidFill>
                <a:latin typeface="Times New Roman" pitchFamily="18" charset="0"/>
              </a:rPr>
              <a:t>3 </a:t>
            </a:r>
            <a:r>
              <a:rPr lang="en-US" dirty="0">
                <a:solidFill>
                  <a:srgbClr val="CC000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CC0000"/>
                </a:solidFill>
                <a:latin typeface="Times New Roman" pitchFamily="18" charset="0"/>
              </a:rPr>
              <a:t>F capacitor and a 6 </a:t>
            </a:r>
            <a:r>
              <a:rPr lang="en-US" dirty="0">
                <a:solidFill>
                  <a:srgbClr val="CC000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CC0000"/>
                </a:solidFill>
                <a:latin typeface="Times New Roman" pitchFamily="18" charset="0"/>
              </a:rPr>
              <a:t>F capacitor are connected in series across an 18 V battery.  Determine the equivalent capacitance and total charge deposited.</a:t>
            </a: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4516438" y="1627188"/>
            <a:ext cx="1511300" cy="2044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95600" y="1676400"/>
            <a:ext cx="3078163" cy="1914525"/>
            <a:chOff x="375" y="755"/>
            <a:chExt cx="1939" cy="120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816" y="1152"/>
              <a:ext cx="480" cy="432"/>
              <a:chOff x="816" y="1152"/>
              <a:chExt cx="480" cy="432"/>
            </a:xfrm>
          </p:grpSpPr>
          <p:sp>
            <p:nvSpPr>
              <p:cNvPr id="204806" name="Line 6"/>
              <p:cNvSpPr>
                <a:spLocks noChangeShapeType="1"/>
              </p:cNvSpPr>
              <p:nvPr/>
            </p:nvSpPr>
            <p:spPr bwMode="auto">
              <a:xfrm>
                <a:off x="816" y="1296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07" name="Line 7"/>
              <p:cNvSpPr>
                <a:spLocks noChangeShapeType="1"/>
              </p:cNvSpPr>
              <p:nvPr/>
            </p:nvSpPr>
            <p:spPr bwMode="auto">
              <a:xfrm>
                <a:off x="960" y="134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08" name="Line 8"/>
              <p:cNvSpPr>
                <a:spLocks noChangeShapeType="1"/>
              </p:cNvSpPr>
              <p:nvPr/>
            </p:nvSpPr>
            <p:spPr bwMode="auto">
              <a:xfrm>
                <a:off x="816" y="139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09" name="Line 9"/>
              <p:cNvSpPr>
                <a:spLocks noChangeShapeType="1"/>
              </p:cNvSpPr>
              <p:nvPr/>
            </p:nvSpPr>
            <p:spPr bwMode="auto">
              <a:xfrm>
                <a:off x="960" y="14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0" name="Line 10"/>
              <p:cNvSpPr>
                <a:spLocks noChangeShapeType="1"/>
              </p:cNvSpPr>
              <p:nvPr/>
            </p:nvSpPr>
            <p:spPr bwMode="auto">
              <a:xfrm flipV="1">
                <a:off x="1056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1" name="Line 11"/>
              <p:cNvSpPr>
                <a:spLocks noChangeShapeType="1"/>
              </p:cNvSpPr>
              <p:nvPr/>
            </p:nvSpPr>
            <p:spPr bwMode="auto">
              <a:xfrm flipV="1">
                <a:off x="1056" y="144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812" name="Line 12"/>
            <p:cNvSpPr>
              <a:spLocks noChangeShapeType="1"/>
            </p:cNvSpPr>
            <p:nvPr/>
          </p:nvSpPr>
          <p:spPr bwMode="auto">
            <a:xfrm flipV="1">
              <a:off x="1056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13" name="Line 13"/>
            <p:cNvSpPr>
              <a:spLocks noChangeShapeType="1"/>
            </p:cNvSpPr>
            <p:nvPr/>
          </p:nvSpPr>
          <p:spPr bwMode="auto">
            <a:xfrm>
              <a:off x="1056" y="86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776" y="1008"/>
              <a:ext cx="288" cy="336"/>
              <a:chOff x="1776" y="1008"/>
              <a:chExt cx="288" cy="336"/>
            </a:xfrm>
          </p:grpSpPr>
          <p:sp>
            <p:nvSpPr>
              <p:cNvPr id="204815" name="Line 15"/>
              <p:cNvSpPr>
                <a:spLocks noChangeShapeType="1"/>
              </p:cNvSpPr>
              <p:nvPr/>
            </p:nvSpPr>
            <p:spPr bwMode="auto">
              <a:xfrm>
                <a:off x="1776" y="1152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6" name="Line 16"/>
              <p:cNvSpPr>
                <a:spLocks noChangeShapeType="1"/>
              </p:cNvSpPr>
              <p:nvPr/>
            </p:nvSpPr>
            <p:spPr bwMode="auto">
              <a:xfrm>
                <a:off x="1776" y="120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7" name="Line 17"/>
              <p:cNvSpPr>
                <a:spLocks noChangeShapeType="1"/>
              </p:cNvSpPr>
              <p:nvPr/>
            </p:nvSpPr>
            <p:spPr bwMode="auto">
              <a:xfrm>
                <a:off x="1920" y="100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8" name="Line 18"/>
              <p:cNvSpPr>
                <a:spLocks noChangeShapeType="1"/>
              </p:cNvSpPr>
              <p:nvPr/>
            </p:nvSpPr>
            <p:spPr bwMode="auto">
              <a:xfrm>
                <a:off x="1920" y="120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1776" y="1392"/>
              <a:ext cx="288" cy="336"/>
              <a:chOff x="1776" y="1392"/>
              <a:chExt cx="288" cy="336"/>
            </a:xfrm>
          </p:grpSpPr>
          <p:sp>
            <p:nvSpPr>
              <p:cNvPr id="204820" name="Line 20"/>
              <p:cNvSpPr>
                <a:spLocks noChangeShapeType="1"/>
              </p:cNvSpPr>
              <p:nvPr/>
            </p:nvSpPr>
            <p:spPr bwMode="auto">
              <a:xfrm>
                <a:off x="1776" y="153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21" name="Line 21"/>
              <p:cNvSpPr>
                <a:spLocks noChangeShapeType="1"/>
              </p:cNvSpPr>
              <p:nvPr/>
            </p:nvSpPr>
            <p:spPr bwMode="auto">
              <a:xfrm>
                <a:off x="1776" y="158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22" name="Line 22"/>
              <p:cNvSpPr>
                <a:spLocks noChangeShapeType="1"/>
              </p:cNvSpPr>
              <p:nvPr/>
            </p:nvSpPr>
            <p:spPr bwMode="auto">
              <a:xfrm>
                <a:off x="1920" y="139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23" name="Line 23"/>
              <p:cNvSpPr>
                <a:spLocks noChangeShapeType="1"/>
              </p:cNvSpPr>
              <p:nvPr/>
            </p:nvSpPr>
            <p:spPr bwMode="auto">
              <a:xfrm>
                <a:off x="1920" y="158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824" name="Line 24"/>
            <p:cNvSpPr>
              <a:spLocks noChangeShapeType="1"/>
            </p:cNvSpPr>
            <p:nvPr/>
          </p:nvSpPr>
          <p:spPr bwMode="auto">
            <a:xfrm flipV="1">
              <a:off x="1056" y="158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5" name="Line 25"/>
            <p:cNvSpPr>
              <a:spLocks noChangeShapeType="1"/>
            </p:cNvSpPr>
            <p:nvPr/>
          </p:nvSpPr>
          <p:spPr bwMode="auto">
            <a:xfrm>
              <a:off x="1056" y="187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6" name="Line 26"/>
            <p:cNvSpPr>
              <a:spLocks noChangeShapeType="1"/>
            </p:cNvSpPr>
            <p:nvPr/>
          </p:nvSpPr>
          <p:spPr bwMode="auto">
            <a:xfrm>
              <a:off x="1920" y="172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7" name="Line 27"/>
            <p:cNvSpPr>
              <a:spLocks noChangeShapeType="1"/>
            </p:cNvSpPr>
            <p:nvPr/>
          </p:nvSpPr>
          <p:spPr bwMode="auto">
            <a:xfrm>
              <a:off x="1920" y="86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8" name="Line 28"/>
            <p:cNvSpPr>
              <a:spLocks noChangeShapeType="1"/>
            </p:cNvSpPr>
            <p:nvPr/>
          </p:nvSpPr>
          <p:spPr bwMode="auto">
            <a:xfrm>
              <a:off x="1920" y="1344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9" name="Rectangle 29"/>
            <p:cNvSpPr>
              <a:spLocks noChangeArrowheads="1"/>
            </p:cNvSpPr>
            <p:nvPr/>
          </p:nvSpPr>
          <p:spPr bwMode="auto">
            <a:xfrm>
              <a:off x="2007" y="975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4830" name="Rectangle 30"/>
            <p:cNvSpPr>
              <a:spLocks noChangeArrowheads="1"/>
            </p:cNvSpPr>
            <p:nvPr/>
          </p:nvSpPr>
          <p:spPr bwMode="auto">
            <a:xfrm>
              <a:off x="2007" y="1167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4831" name="Rectangle 31"/>
            <p:cNvSpPr>
              <a:spLocks noChangeArrowheads="1"/>
            </p:cNvSpPr>
            <p:nvPr/>
          </p:nvSpPr>
          <p:spPr bwMode="auto">
            <a:xfrm>
              <a:off x="1479" y="1023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4832" name="Line 32"/>
            <p:cNvSpPr>
              <a:spLocks noChangeShapeType="1"/>
            </p:cNvSpPr>
            <p:nvPr/>
          </p:nvSpPr>
          <p:spPr bwMode="auto">
            <a:xfrm>
              <a:off x="1920" y="124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33" name="Line 33"/>
            <p:cNvSpPr>
              <a:spLocks noChangeShapeType="1"/>
            </p:cNvSpPr>
            <p:nvPr/>
          </p:nvSpPr>
          <p:spPr bwMode="auto">
            <a:xfrm>
              <a:off x="1920" y="172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34" name="Rectangle 34"/>
            <p:cNvSpPr>
              <a:spLocks noChangeArrowheads="1"/>
            </p:cNvSpPr>
            <p:nvPr/>
          </p:nvSpPr>
          <p:spPr bwMode="auto">
            <a:xfrm>
              <a:off x="2007" y="1359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4835" name="Rectangle 35"/>
            <p:cNvSpPr>
              <a:spLocks noChangeArrowheads="1"/>
            </p:cNvSpPr>
            <p:nvPr/>
          </p:nvSpPr>
          <p:spPr bwMode="auto">
            <a:xfrm>
              <a:off x="2007" y="1551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4836" name="Rectangle 36"/>
            <p:cNvSpPr>
              <a:spLocks noChangeArrowheads="1"/>
            </p:cNvSpPr>
            <p:nvPr/>
          </p:nvSpPr>
          <p:spPr bwMode="auto">
            <a:xfrm>
              <a:off x="1479" y="1407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04837" name="Rectangle 37"/>
            <p:cNvSpPr>
              <a:spLocks noChangeArrowheads="1"/>
            </p:cNvSpPr>
            <p:nvPr/>
          </p:nvSpPr>
          <p:spPr bwMode="auto">
            <a:xfrm>
              <a:off x="375" y="1263"/>
              <a:ext cx="398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V=V</a:t>
              </a:r>
              <a:r>
                <a:rPr lang="en-US" sz="1400" i="1" baseline="-25000">
                  <a:latin typeface="Times New Roman" pitchFamily="18" charset="0"/>
                </a:rPr>
                <a:t>ab</a:t>
              </a:r>
            </a:p>
          </p:txBody>
        </p:sp>
        <p:sp>
          <p:nvSpPr>
            <p:cNvPr id="204838" name="Oval 38"/>
            <p:cNvSpPr>
              <a:spLocks noChangeArrowheads="1"/>
            </p:cNvSpPr>
            <p:nvPr/>
          </p:nvSpPr>
          <p:spPr bwMode="auto">
            <a:xfrm>
              <a:off x="1036" y="84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39" name="Oval 39"/>
            <p:cNvSpPr>
              <a:spLocks noChangeArrowheads="1"/>
            </p:cNvSpPr>
            <p:nvPr/>
          </p:nvSpPr>
          <p:spPr bwMode="auto">
            <a:xfrm>
              <a:off x="1036" y="18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40" name="Oval 40"/>
            <p:cNvSpPr>
              <a:spLocks noChangeArrowheads="1"/>
            </p:cNvSpPr>
            <p:nvPr/>
          </p:nvSpPr>
          <p:spPr bwMode="auto">
            <a:xfrm>
              <a:off x="1896" y="13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41" name="Rectangle 41"/>
            <p:cNvSpPr>
              <a:spLocks noChangeArrowheads="1"/>
            </p:cNvSpPr>
            <p:nvPr/>
          </p:nvSpPr>
          <p:spPr bwMode="auto">
            <a:xfrm>
              <a:off x="899" y="755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04842" name="Rectangle 42"/>
            <p:cNvSpPr>
              <a:spLocks noChangeArrowheads="1"/>
            </p:cNvSpPr>
            <p:nvPr/>
          </p:nvSpPr>
          <p:spPr bwMode="auto">
            <a:xfrm>
              <a:off x="1747" y="1291"/>
              <a:ext cx="164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04843" name="Rectangle 43"/>
            <p:cNvSpPr>
              <a:spLocks noChangeArrowheads="1"/>
            </p:cNvSpPr>
            <p:nvPr/>
          </p:nvSpPr>
          <p:spPr bwMode="auto">
            <a:xfrm>
              <a:off x="855" y="1771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204844" name="Line 44"/>
          <p:cNvSpPr>
            <a:spLocks noChangeShapeType="1"/>
          </p:cNvSpPr>
          <p:nvPr/>
        </p:nvSpPr>
        <p:spPr bwMode="auto">
          <a:xfrm>
            <a:off x="1828800" y="22098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45" name="Line 45"/>
          <p:cNvSpPr>
            <a:spLocks noChangeShapeType="1"/>
          </p:cNvSpPr>
          <p:nvPr/>
        </p:nvSpPr>
        <p:spPr bwMode="auto">
          <a:xfrm>
            <a:off x="228600" y="4038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46" name="Text Box 46"/>
          <p:cNvSpPr txBox="1">
            <a:spLocks noChangeArrowheads="1"/>
          </p:cNvSpPr>
          <p:nvPr/>
        </p:nvSpPr>
        <p:spPr bwMode="auto">
          <a:xfrm>
            <a:off x="457200" y="2209800"/>
            <a:ext cx="1092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Given:</a:t>
            </a:r>
          </a:p>
          <a:p>
            <a:endParaRPr lang="en-US" b="1" i="1"/>
          </a:p>
          <a:p>
            <a:r>
              <a:rPr lang="en-US"/>
              <a:t>V = 18 V</a:t>
            </a:r>
          </a:p>
          <a:p>
            <a:r>
              <a:rPr lang="en-US"/>
              <a:t>C</a:t>
            </a:r>
            <a:r>
              <a:rPr lang="en-US" baseline="-25000"/>
              <a:t>1</a:t>
            </a:r>
            <a:r>
              <a:rPr lang="en-US"/>
              <a:t>= 3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r>
              <a:rPr lang="en-US"/>
              <a:t>C</a:t>
            </a:r>
            <a:r>
              <a:rPr lang="en-US" baseline="-25000"/>
              <a:t>2</a:t>
            </a:r>
            <a:r>
              <a:rPr lang="en-US"/>
              <a:t>= 6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endParaRPr lang="en-US"/>
          </a:p>
          <a:p>
            <a:r>
              <a:rPr lang="en-US" b="1" i="1"/>
              <a:t>Find:</a:t>
            </a:r>
          </a:p>
          <a:p>
            <a:endParaRPr lang="en-US" b="1" i="1"/>
          </a:p>
          <a:p>
            <a:r>
              <a:rPr lang="en-US"/>
              <a:t>C</a:t>
            </a:r>
            <a:r>
              <a:rPr lang="en-US" baseline="-25000"/>
              <a:t>eq</a:t>
            </a:r>
            <a:r>
              <a:rPr lang="en-US"/>
              <a:t>=?</a:t>
            </a:r>
          </a:p>
          <a:p>
            <a:r>
              <a:rPr lang="en-US"/>
              <a:t>Q=?</a:t>
            </a:r>
          </a:p>
        </p:txBody>
      </p:sp>
      <p:sp>
        <p:nvSpPr>
          <p:cNvPr id="204847" name="Text Box 47"/>
          <p:cNvSpPr txBox="1">
            <a:spLocks noChangeArrowheads="1"/>
          </p:cNvSpPr>
          <p:nvPr/>
        </p:nvSpPr>
        <p:spPr bwMode="auto">
          <a:xfrm>
            <a:off x="2590800" y="3962400"/>
            <a:ext cx="573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First determine equivalent capacitance of C</a:t>
            </a:r>
            <a:r>
              <a:rPr lang="en-US" baseline="-25000" dirty="0"/>
              <a:t>1 </a:t>
            </a:r>
            <a:r>
              <a:rPr lang="en-US" dirty="0"/>
              <a:t>and C</a:t>
            </a:r>
            <a:r>
              <a:rPr lang="en-US" baseline="-25000" dirty="0"/>
              <a:t>2</a:t>
            </a:r>
            <a:r>
              <a:rPr lang="en-US" dirty="0"/>
              <a:t>:</a:t>
            </a:r>
          </a:p>
        </p:txBody>
      </p:sp>
      <p:sp>
        <p:nvSpPr>
          <p:cNvPr id="204849" name="Text Box 49"/>
          <p:cNvSpPr txBox="1">
            <a:spLocks noChangeArrowheads="1"/>
          </p:cNvSpPr>
          <p:nvPr/>
        </p:nvSpPr>
        <p:spPr bwMode="auto">
          <a:xfrm>
            <a:off x="2819400" y="5105400"/>
            <a:ext cx="573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Next, determine the charge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3554413" y="4362450"/>
          <a:ext cx="18764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Equation" r:id="rId3" imgW="1295280" imgH="431640" progId="Equation.3">
                  <p:embed/>
                </p:oleObj>
              </mc:Choice>
              <mc:Fallback>
                <p:oleObj name="Equation" r:id="rId3" imgW="129528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4362450"/>
                        <a:ext cx="187642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06688" y="5643563"/>
          <a:ext cx="369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1" name="Equation" r:id="rId5" imgW="2552400" imgH="228600" progId="Equation.3">
                  <p:embed/>
                </p:oleObj>
              </mc:Choice>
              <mc:Fallback>
                <p:oleObj name="Equation" r:id="rId5" imgW="25524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5643563"/>
                        <a:ext cx="3695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52400" y="457200"/>
            <a:ext cx="8153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1400" i="1" dirty="0" smtClean="0">
                <a:solidFill>
                  <a:schemeClr val="accent3"/>
                </a:solidFill>
                <a:latin typeface="Century Schoolbook" pitchFamily="18" charset="0"/>
              </a:rPr>
              <a:t>Question:</a:t>
            </a:r>
            <a:r>
              <a:rPr lang="en-US" sz="1400" dirty="0" smtClean="0">
                <a:latin typeface="Century Schoolbook" pitchFamily="18" charset="0"/>
              </a:rPr>
              <a:t> </a:t>
            </a:r>
            <a:r>
              <a:rPr lang="en-US" sz="1400" dirty="0">
                <a:latin typeface="Century Schoolbook" pitchFamily="18" charset="0"/>
              </a:rPr>
              <a:t>A   </a:t>
            </a:r>
            <a:r>
              <a:rPr lang="en-US" sz="2100" dirty="0">
                <a:latin typeface="Century Schoolbook" pitchFamily="18" charset="0"/>
              </a:rPr>
              <a:t>     </a:t>
            </a:r>
            <a:r>
              <a:rPr lang="en-US" sz="1400" dirty="0">
                <a:latin typeface="Century Schoolbook" pitchFamily="18" charset="0"/>
              </a:rPr>
              <a:t>and a   </a:t>
            </a:r>
            <a:r>
              <a:rPr lang="en-US" sz="2100" dirty="0">
                <a:latin typeface="Century Schoolbook" pitchFamily="18" charset="0"/>
              </a:rPr>
              <a:t>     </a:t>
            </a:r>
            <a:r>
              <a:rPr lang="en-US" sz="1400" dirty="0">
                <a:latin typeface="Century Schoolbook" pitchFamily="18" charset="0"/>
              </a:rPr>
              <a:t>capacitor are connected in parallel, and this pair of capacitors is then connected in series with a   </a:t>
            </a:r>
            <a:r>
              <a:rPr lang="en-US" sz="2100" dirty="0">
                <a:latin typeface="Century Schoolbook" pitchFamily="18" charset="0"/>
              </a:rPr>
              <a:t>     </a:t>
            </a:r>
            <a:r>
              <a:rPr lang="en-US" sz="1400" dirty="0">
                <a:latin typeface="Century Schoolbook" pitchFamily="18" charset="0"/>
              </a:rPr>
              <a:t>capacitor, as shown in the diagram. What is the equivalent capacitance of the whole combination? What is the charge on the        </a:t>
            </a:r>
            <a:r>
              <a:rPr lang="en-US" sz="2100" dirty="0">
                <a:latin typeface="Century Schoolbook" pitchFamily="18" charset="0"/>
              </a:rPr>
              <a:t> </a:t>
            </a:r>
            <a:r>
              <a:rPr lang="en-US" sz="1400" dirty="0">
                <a:latin typeface="Century Schoolbook" pitchFamily="18" charset="0"/>
              </a:rPr>
              <a:t>capacitor if the whole </a:t>
            </a:r>
          </a:p>
          <a:p>
            <a:pPr algn="l" rtl="0">
              <a:defRPr/>
            </a:pPr>
            <a:r>
              <a:rPr lang="en-US" sz="1400" dirty="0">
                <a:latin typeface="Century Schoolbook" pitchFamily="18" charset="0"/>
              </a:rPr>
              <a:t>combination is connected across the terminals of a   </a:t>
            </a:r>
            <a:r>
              <a:rPr lang="en-US" sz="900" dirty="0">
                <a:latin typeface="Century Schoolbook" pitchFamily="18" charset="0"/>
              </a:rPr>
              <a:t> </a:t>
            </a:r>
            <a:r>
              <a:rPr lang="en-US" sz="1400" dirty="0">
                <a:latin typeface="Century Schoolbook" pitchFamily="18" charset="0"/>
              </a:rPr>
              <a:t>V battery? Likewise, what are the charges </a:t>
            </a:r>
          </a:p>
          <a:p>
            <a:pPr algn="l" rtl="0">
              <a:defRPr/>
            </a:pPr>
            <a:r>
              <a:rPr lang="en-US" sz="1400" dirty="0">
                <a:latin typeface="Century Schoolbook" pitchFamily="18" charset="0"/>
              </a:rPr>
              <a:t>on the      </a:t>
            </a:r>
            <a:r>
              <a:rPr lang="en-US" sz="2100" dirty="0">
                <a:latin typeface="Century Schoolbook" pitchFamily="18" charset="0"/>
              </a:rPr>
              <a:t>   </a:t>
            </a:r>
            <a:r>
              <a:rPr lang="en-US" sz="1400" dirty="0">
                <a:latin typeface="Century Schoolbook" pitchFamily="18" charset="0"/>
              </a:rPr>
              <a:t>and   </a:t>
            </a:r>
            <a:r>
              <a:rPr lang="en-US" sz="2100" dirty="0">
                <a:latin typeface="Century Schoolbook" pitchFamily="18" charset="0"/>
              </a:rPr>
              <a:t>    </a:t>
            </a:r>
            <a:r>
              <a:rPr lang="en-US" sz="1400" dirty="0">
                <a:latin typeface="Century Schoolbook" pitchFamily="18" charset="0"/>
              </a:rPr>
              <a:t>capacitors? </a:t>
            </a:r>
            <a:br>
              <a:rPr lang="en-US" sz="1400" dirty="0">
                <a:latin typeface="Century Schoolbook" pitchFamily="18" charset="0"/>
              </a:rPr>
            </a:br>
            <a:endParaRPr lang="en-US" sz="1400" dirty="0">
              <a:latin typeface="Century Schoolbook" pitchFamily="18" charset="0"/>
            </a:endParaRPr>
          </a:p>
        </p:txBody>
      </p:sp>
      <p:pic>
        <p:nvPicPr>
          <p:cNvPr id="25603" name="Picture 2" descr="$1\,\mu{\rm F}$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609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3" descr="$2\,\mu{\rm F}$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609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4" descr="$4\,\mu{\rm F}$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12192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5" descr="$4\,\mu{\rm F}$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9144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6" descr="$6$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1500174"/>
            <a:ext cx="133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7" descr="$1\,\mu{\rm F}$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68250" y="-106363"/>
            <a:ext cx="390525" cy="333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8" descr="$2\,\mu{\rm F}$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98475" y="-106363"/>
            <a:ext cx="390525" cy="333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0" name="Picture 2" descr="$1\,\mu{\rm F}$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752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3" descr="$2\,\mu{\rm F}$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752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2" name="Picture 10" descr="\begin{figure*}&#10;\epsfysize =2in&#10;\centerline{\epsffile{cap3.eps}}&#10;\end{figure*}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8800" y="2438400"/>
            <a:ext cx="27717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3" name="Picture 12" descr="$1\,\mu{\rm F}$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6670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4" name="Picture 13" descr="$2\,\mu{\rm F}$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6670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5" name="Picture 16" descr="$3\,\mu{\rm F}$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66800" y="4419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6" name="Picture 17" descr="$4\,{\mu}{\rm F}$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4419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21"/>
          <p:cNvGrpSpPr>
            <a:grpSpLocks/>
          </p:cNvGrpSpPr>
          <p:nvPr/>
        </p:nvGrpSpPr>
        <p:grpSpPr bwMode="auto">
          <a:xfrm>
            <a:off x="152400" y="2514600"/>
            <a:ext cx="6248400" cy="3314700"/>
            <a:chOff x="152400" y="2514600"/>
            <a:chExt cx="6248400" cy="3314701"/>
          </a:xfrm>
        </p:grpSpPr>
        <p:sp>
          <p:nvSpPr>
            <p:cNvPr id="25619" name="Rectangle 11"/>
            <p:cNvSpPr>
              <a:spLocks noChangeArrowheads="1"/>
            </p:cNvSpPr>
            <p:nvPr/>
          </p:nvSpPr>
          <p:spPr bwMode="auto">
            <a:xfrm>
              <a:off x="152400" y="2514600"/>
              <a:ext cx="5791200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l" rtl="0"/>
              <a:r>
                <a:rPr lang="en-US" dirty="0">
                  <a:latin typeface="Century Schoolbook" pitchFamily="18" charset="0"/>
                </a:rPr>
                <a:t>The equivalent capacitance of the   </a:t>
              </a:r>
              <a:r>
                <a:rPr lang="en-US" sz="2100" dirty="0">
                  <a:latin typeface="Century Schoolbook" pitchFamily="18" charset="0"/>
                </a:rPr>
                <a:t>    </a:t>
              </a:r>
              <a:r>
                <a:rPr lang="en-US" dirty="0">
                  <a:latin typeface="Century Schoolbook" pitchFamily="18" charset="0"/>
                </a:rPr>
                <a:t>and   </a:t>
              </a:r>
              <a:r>
                <a:rPr lang="en-US" sz="2100" dirty="0">
                  <a:latin typeface="Century Schoolbook" pitchFamily="18" charset="0"/>
                </a:rPr>
                <a:t> </a:t>
              </a:r>
              <a:r>
                <a:rPr lang="en-US" dirty="0">
                  <a:latin typeface="Century Schoolbook" pitchFamily="18" charset="0"/>
                </a:rPr>
                <a:t>capacitors connected in parallel is   </a:t>
              </a:r>
              <a:r>
                <a:rPr lang="en-US" sz="2100" dirty="0">
                  <a:latin typeface="Century Schoolbook" pitchFamily="18" charset="0"/>
                </a:rPr>
                <a:t> </a:t>
              </a:r>
              <a:endParaRPr lang="en-US" dirty="0">
                <a:latin typeface="Century Schoolbook" pitchFamily="18" charset="0"/>
              </a:endParaRPr>
            </a:p>
          </p:txBody>
        </p:sp>
        <p:pic>
          <p:nvPicPr>
            <p:cNvPr id="25620" name="Picture 14" descr="$1+2= 3\,\mu{\rm F}$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524000" y="3581400"/>
              <a:ext cx="1645915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21" name="Rectangle 15"/>
            <p:cNvSpPr>
              <a:spLocks noChangeArrowheads="1"/>
            </p:cNvSpPr>
            <p:nvPr/>
          </p:nvSpPr>
          <p:spPr bwMode="auto">
            <a:xfrm>
              <a:off x="304800" y="4267200"/>
              <a:ext cx="6096000" cy="846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l" rtl="0"/>
              <a:r>
                <a:rPr lang="en-US" sz="1400" dirty="0">
                  <a:latin typeface="Century Schoolbook" pitchFamily="18" charset="0"/>
                </a:rPr>
                <a:t>When a   </a:t>
              </a:r>
              <a:r>
                <a:rPr lang="en-US" sz="2100" dirty="0">
                  <a:latin typeface="Century Schoolbook" pitchFamily="18" charset="0"/>
                </a:rPr>
                <a:t>     </a:t>
              </a:r>
              <a:r>
                <a:rPr lang="en-US" sz="1400" dirty="0">
                  <a:latin typeface="Century Schoolbook" pitchFamily="18" charset="0"/>
                </a:rPr>
                <a:t>capacitor is combined in series with a         </a:t>
              </a:r>
              <a:r>
                <a:rPr lang="en-US" sz="2100" dirty="0">
                  <a:latin typeface="Century Schoolbook" pitchFamily="18" charset="0"/>
                </a:rPr>
                <a:t> </a:t>
              </a:r>
              <a:r>
                <a:rPr lang="en-US" sz="1400" dirty="0">
                  <a:latin typeface="Century Schoolbook" pitchFamily="18" charset="0"/>
                </a:rPr>
                <a:t>capacitor, the equivalent capacitance of the whole combination is given by </a:t>
              </a:r>
              <a:r>
                <a:rPr lang="en-US" sz="800" dirty="0">
                  <a:latin typeface="Century Schoolbook" pitchFamily="18" charset="0"/>
                </a:rPr>
                <a:t/>
              </a:r>
              <a:br>
                <a:rPr lang="en-US" sz="800" dirty="0">
                  <a:latin typeface="Century Schoolbook" pitchFamily="18" charset="0"/>
                </a:rPr>
              </a:br>
              <a:endParaRPr lang="en-US" sz="1400" dirty="0">
                <a:latin typeface="Century Schoolbook" pitchFamily="18" charset="0"/>
              </a:endParaRPr>
            </a:p>
          </p:txBody>
        </p:sp>
        <p:pic>
          <p:nvPicPr>
            <p:cNvPr id="25622" name="Picture 19" descr="\begin{displaymath}&#10;\frac{1}{C_{\rm eq}} = \frac{1}{(3\times 10^{-6})} + \frac{1...&#10;...es 10^{-6})} = \frac{(7)}{(12\times 10^{-6})}\,\,{\rm F}^{-1},&#10;\end{displaymath}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371600" y="5334000"/>
              <a:ext cx="3962400" cy="49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18" name="مربع نص 20"/>
          <p:cNvSpPr txBox="1">
            <a:spLocks noChangeArrowheads="1"/>
          </p:cNvSpPr>
          <p:nvPr/>
        </p:nvSpPr>
        <p:spPr bwMode="auto">
          <a:xfrm>
            <a:off x="304800" y="22098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Solution: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$6$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524000"/>
            <a:ext cx="133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10" descr="$4\,\mu{\rm F}$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5908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12" descr="$4\,\mu{\rm F}$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276600"/>
            <a:ext cx="3905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14"/>
          <p:cNvGrpSpPr>
            <a:grpSpLocks/>
          </p:cNvGrpSpPr>
          <p:nvPr/>
        </p:nvGrpSpPr>
        <p:grpSpPr bwMode="auto">
          <a:xfrm>
            <a:off x="152400" y="304800"/>
            <a:ext cx="8382000" cy="5334000"/>
            <a:chOff x="152400" y="304800"/>
            <a:chExt cx="8382000" cy="5334000"/>
          </a:xfrm>
        </p:grpSpPr>
        <p:sp>
          <p:nvSpPr>
            <p:cNvPr id="26630" name="Rectangle 1"/>
            <p:cNvSpPr>
              <a:spLocks noChangeArrowheads="1"/>
            </p:cNvSpPr>
            <p:nvPr/>
          </p:nvSpPr>
          <p:spPr bwMode="auto">
            <a:xfrm>
              <a:off x="457200" y="304800"/>
              <a:ext cx="1600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1400" dirty="0">
                  <a:latin typeface="Century Schoolbook" pitchFamily="18" charset="0"/>
                </a:rPr>
                <a:t>and so </a:t>
              </a:r>
              <a:r>
                <a:rPr lang="en-US" sz="800" dirty="0">
                  <a:latin typeface="Century Schoolbook" pitchFamily="18" charset="0"/>
                </a:rPr>
                <a:t/>
              </a:r>
              <a:br>
                <a:rPr lang="en-US" sz="800" dirty="0">
                  <a:latin typeface="Century Schoolbook" pitchFamily="18" charset="0"/>
                </a:rPr>
              </a:br>
              <a:endParaRPr lang="en-US" dirty="0">
                <a:latin typeface="Century Schoolbook" pitchFamily="18" charset="0"/>
              </a:endParaRPr>
            </a:p>
          </p:txBody>
        </p:sp>
        <p:pic>
          <p:nvPicPr>
            <p:cNvPr id="26631" name="Picture 4" descr="\begin{displaymath}&#10;C_{\rm eq} = \frac{(12\times 10^{-6})}{(7)} = 1.71\,\mu{\rm F}.&#10;\end{displaymath}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57400" y="838200"/>
              <a:ext cx="2266950" cy="504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2" name="Rectangle 5"/>
            <p:cNvSpPr>
              <a:spLocks noChangeArrowheads="1"/>
            </p:cNvSpPr>
            <p:nvPr/>
          </p:nvSpPr>
          <p:spPr bwMode="auto">
            <a:xfrm>
              <a:off x="152400" y="1447800"/>
              <a:ext cx="369043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 rtl="0"/>
              <a:r>
                <a:rPr lang="en-US" sz="1400" dirty="0">
                  <a:latin typeface="Century Schoolbook" pitchFamily="18" charset="0"/>
                </a:rPr>
                <a:t>The charge delivered by the   </a:t>
              </a:r>
              <a:r>
                <a:rPr lang="en-US" sz="900" dirty="0">
                  <a:latin typeface="Century Schoolbook" pitchFamily="18" charset="0"/>
                </a:rPr>
                <a:t> </a:t>
              </a:r>
              <a:r>
                <a:rPr lang="en-US" sz="1400" dirty="0">
                  <a:latin typeface="Century Schoolbook" pitchFamily="18" charset="0"/>
                </a:rPr>
                <a:t>V battery is </a:t>
              </a:r>
              <a:r>
                <a:rPr lang="en-US" sz="800" dirty="0">
                  <a:latin typeface="Century Schoolbook" pitchFamily="18" charset="0"/>
                </a:rPr>
                <a:t/>
              </a:r>
              <a:br>
                <a:rPr lang="en-US" sz="800" dirty="0">
                  <a:latin typeface="Century Schoolbook" pitchFamily="18" charset="0"/>
                </a:rPr>
              </a:br>
              <a:endParaRPr lang="en-US" sz="1400" dirty="0">
                <a:latin typeface="Century Schoolbook" pitchFamily="18" charset="0"/>
              </a:endParaRPr>
            </a:p>
          </p:txBody>
        </p:sp>
        <p:pic>
          <p:nvPicPr>
            <p:cNvPr id="26633" name="Picture 8" descr="\begin{displaymath}&#10;Q = C_{\rm eq} V = (1.71\times 10^{-6})\,(6) = 10.3\,\mu{\rm C}.&#10;\end{displaymath}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52600" y="1981200"/>
              <a:ext cx="3162300" cy="323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4" name="Rectangle 9"/>
            <p:cNvSpPr>
              <a:spLocks noChangeArrowheads="1"/>
            </p:cNvSpPr>
            <p:nvPr/>
          </p:nvSpPr>
          <p:spPr bwMode="auto">
            <a:xfrm>
              <a:off x="228600" y="2438400"/>
              <a:ext cx="8229600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l" rtl="0"/>
              <a:r>
                <a:rPr lang="en-US" sz="1400" dirty="0">
                  <a:latin typeface="Century Schoolbook" pitchFamily="18" charset="0"/>
                </a:rPr>
                <a:t>This is the charge on the   </a:t>
              </a:r>
              <a:r>
                <a:rPr lang="en-US" sz="2100" dirty="0">
                  <a:latin typeface="Century Schoolbook" pitchFamily="18" charset="0"/>
                </a:rPr>
                <a:t>    </a:t>
              </a:r>
              <a:r>
                <a:rPr lang="en-US" sz="1400" dirty="0">
                  <a:latin typeface="Century Schoolbook" pitchFamily="18" charset="0"/>
                </a:rPr>
                <a:t>capacitor, since one of the terminals of the battery is connected directly to one of the plates of this capacitor. </a:t>
              </a:r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457200" y="3124200"/>
              <a:ext cx="3956532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 rtl="0"/>
              <a:r>
                <a:rPr lang="en-US" sz="1400" dirty="0">
                  <a:latin typeface="Century Schoolbook" pitchFamily="18" charset="0"/>
                </a:rPr>
                <a:t>The voltage drop across the       </a:t>
              </a:r>
              <a:r>
                <a:rPr lang="en-US" sz="2100" dirty="0">
                  <a:latin typeface="Century Schoolbook" pitchFamily="18" charset="0"/>
                </a:rPr>
                <a:t>  </a:t>
              </a:r>
              <a:r>
                <a:rPr lang="en-US" sz="1400" dirty="0">
                  <a:latin typeface="Century Schoolbook" pitchFamily="18" charset="0"/>
                </a:rPr>
                <a:t>capacitor is </a:t>
              </a:r>
              <a:r>
                <a:rPr lang="en-US" sz="800" dirty="0">
                  <a:latin typeface="Century Schoolbook" pitchFamily="18" charset="0"/>
                </a:rPr>
                <a:t/>
              </a:r>
              <a:br>
                <a:rPr lang="en-US" sz="800" dirty="0">
                  <a:latin typeface="Century Schoolbook" pitchFamily="18" charset="0"/>
                </a:rPr>
              </a:br>
              <a:endParaRPr lang="en-US" sz="1400" dirty="0">
                <a:latin typeface="Century Schoolbook" pitchFamily="18" charset="0"/>
              </a:endParaRPr>
            </a:p>
          </p:txBody>
        </p:sp>
        <p:pic>
          <p:nvPicPr>
            <p:cNvPr id="26636" name="Picture 14" descr="\begin{displaymath}&#10;V_4 = \frac{Q}{C_4} = \frac{(10.3\times 10^{-6})}{(4\times 10^{-6})}=2.57\,{\rm V}.&#10;\end{displaymath}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057400" y="3733800"/>
              <a:ext cx="2705100" cy="504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7" name="Picture 1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52400" y="4495800"/>
              <a:ext cx="8382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8" name="Picture 16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514600" y="5257800"/>
              <a:ext cx="3476625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70580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66800"/>
            <a:ext cx="7631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24000"/>
            <a:ext cx="5648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5800" y="457200"/>
            <a:ext cx="4579938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3"/>
                </a:solidFill>
                <a:latin typeface="+mn-lt"/>
                <a:cs typeface="+mn-cs"/>
              </a:rPr>
              <a:t>Example 26.4 </a:t>
            </a:r>
            <a:r>
              <a:rPr lang="en-US" b="1" dirty="0">
                <a:solidFill>
                  <a:schemeClr val="accent3"/>
                </a:solidFill>
                <a:latin typeface="+mn-lt"/>
                <a:cs typeface="+mn-cs"/>
              </a:rPr>
              <a:t>Equivalent Capacitance</a:t>
            </a:r>
            <a:endParaRPr lang="en-US" dirty="0">
              <a:solidFill>
                <a:schemeClr val="accent3"/>
              </a:solidFill>
              <a:latin typeface="+mn-lt"/>
              <a:cs typeface="+mn-cs"/>
            </a:endParaRPr>
          </a:p>
        </p:txBody>
      </p:sp>
      <p:sp>
        <p:nvSpPr>
          <p:cNvPr id="28675" name="مستطيل 2"/>
          <p:cNvSpPr>
            <a:spLocks noChangeArrowheads="1"/>
          </p:cNvSpPr>
          <p:nvPr/>
        </p:nvSpPr>
        <p:spPr bwMode="auto">
          <a:xfrm>
            <a:off x="428596" y="928670"/>
            <a:ext cx="8001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entury Schoolbook" pitchFamily="18" charset="0"/>
              </a:rPr>
              <a:t>Find the equivalent capacitance between </a:t>
            </a:r>
            <a:r>
              <a:rPr lang="en-US" i="1" dirty="0">
                <a:latin typeface="Century Schoolbook" pitchFamily="18" charset="0"/>
              </a:rPr>
              <a:t>a and b for </a:t>
            </a:r>
            <a:r>
              <a:rPr lang="en-US" i="1" dirty="0" smtClean="0">
                <a:latin typeface="Century Schoolbook" pitchFamily="18" charset="0"/>
              </a:rPr>
              <a:t>the </a:t>
            </a:r>
            <a:r>
              <a:rPr lang="en-US" dirty="0" smtClean="0">
                <a:latin typeface="Century Schoolbook" pitchFamily="18" charset="0"/>
              </a:rPr>
              <a:t>combination </a:t>
            </a:r>
            <a:r>
              <a:rPr lang="en-US" dirty="0">
                <a:latin typeface="Century Schoolbook" pitchFamily="18" charset="0"/>
              </a:rPr>
              <a:t>of capacitors shown in Figure 26.11a. </a:t>
            </a:r>
            <a:r>
              <a:rPr lang="en-US" dirty="0" smtClean="0">
                <a:latin typeface="Century Schoolbook" pitchFamily="18" charset="0"/>
              </a:rPr>
              <a:t>All capacitances </a:t>
            </a:r>
            <a:r>
              <a:rPr lang="en-US" dirty="0">
                <a:latin typeface="Century Schoolbook" pitchFamily="18" charset="0"/>
              </a:rPr>
              <a:t>are in microfarads.</a:t>
            </a:r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857364"/>
            <a:ext cx="52197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19</a:t>
            </a:fld>
            <a:endParaRPr lang="ar-EG"/>
          </a:p>
        </p:txBody>
      </p:sp>
      <p:sp>
        <p:nvSpPr>
          <p:cNvPr id="7" name="TextBox 6"/>
          <p:cNvSpPr txBox="1"/>
          <p:nvPr/>
        </p:nvSpPr>
        <p:spPr>
          <a:xfrm>
            <a:off x="1500166" y="285728"/>
            <a:ext cx="628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u="sng" dirty="0" smtClean="0">
                <a:solidFill>
                  <a:srgbClr val="00B050"/>
                </a:solidFill>
              </a:rPr>
              <a:t>26.4 Energy Stored in a Charged Capacitor</a:t>
            </a:r>
            <a:endParaRPr lang="en-US" sz="2000" u="sng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5786" y="1285860"/>
            <a:ext cx="5786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spcBef>
                <a:spcPct val="20000"/>
              </a:spcBef>
              <a:buClr>
                <a:schemeClr val="hlink"/>
              </a:buClr>
            </a:pPr>
            <a:r>
              <a:rPr lang="en-US" dirty="0" smtClean="0">
                <a:sym typeface="Symbol" pitchFamily="18" charset="2"/>
              </a:rPr>
              <a:t>The energy (U) stored on a capacitor is given by:</a:t>
            </a:r>
            <a:endParaRPr lang="en-US" dirty="0">
              <a:sym typeface="Symbol" pitchFamily="18" charset="2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285852" y="1785926"/>
          <a:ext cx="226377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5" name="Equation" r:id="rId3" imgW="1562040" imgH="419040" progId="Equation.3">
                  <p:embed/>
                </p:oleObj>
              </mc:Choice>
              <mc:Fallback>
                <p:oleObj name="Equation" r:id="rId3" imgW="156204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1785926"/>
                        <a:ext cx="2263775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42910" y="3357562"/>
            <a:ext cx="1623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Energy Density</a:t>
            </a:r>
            <a:endParaRPr lang="en-US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2911" y="785794"/>
            <a:ext cx="905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Energy </a:t>
            </a:r>
            <a:endParaRPr lang="en-US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0034" y="3857628"/>
            <a:ext cx="7215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potential energy per unit volume between parallel-plate capacitor is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2500298" y="2643182"/>
          <a:ext cx="1173604" cy="292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6" name="Equation" r:id="rId5" imgW="495000" imgH="177480" progId="Equation.3">
                  <p:embed/>
                </p:oleObj>
              </mc:Choice>
              <mc:Fallback>
                <p:oleObj name="Equation" r:id="rId5" imgW="49500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2643182"/>
                        <a:ext cx="1173604" cy="292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3786182" y="2500306"/>
          <a:ext cx="1422417" cy="57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7" name="Equation" r:id="rId7" imgW="1066680" imgH="393480" progId="Equation.3">
                  <p:embed/>
                </p:oleObj>
              </mc:Choice>
              <mc:Fallback>
                <p:oleObj name="Equation" r:id="rId7" imgW="10666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2500306"/>
                        <a:ext cx="1422417" cy="571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1214414" y="2606907"/>
          <a:ext cx="857256" cy="501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Equation" r:id="rId9" imgW="672840" imgH="393480" progId="Equation.3">
                  <p:embed/>
                </p:oleObj>
              </mc:Choice>
              <mc:Fallback>
                <p:oleObj name="Equation" r:id="rId9" imgW="6728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606907"/>
                        <a:ext cx="857256" cy="501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2082800" y="4518025"/>
          <a:ext cx="15271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9" name="Equation" r:id="rId11" imgW="1054080" imgH="393480" progId="Equation.3">
                  <p:embed/>
                </p:oleObj>
              </mc:Choice>
              <mc:Fallback>
                <p:oleObj name="Equation" r:id="rId11" imgW="10540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518025"/>
                        <a:ext cx="15271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0146CA9A-EBF9-47B3-8809-22AEF34BB537}" type="slidenum">
              <a:rPr lang="ar-EG" smtClean="0"/>
              <a:pPr/>
              <a:t>2</a:t>
            </a:fld>
            <a:endParaRPr lang="ar-EG"/>
          </a:p>
        </p:txBody>
      </p:sp>
      <p:sp>
        <p:nvSpPr>
          <p:cNvPr id="6" name="Rectangle 5"/>
          <p:cNvSpPr/>
          <p:nvPr/>
        </p:nvSpPr>
        <p:spPr>
          <a:xfrm>
            <a:off x="500034" y="285728"/>
            <a:ext cx="77153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Chapter 26  </a:t>
            </a:r>
            <a:r>
              <a:rPr lang="en-US" sz="2800" dirty="0" smtClean="0"/>
              <a:t>Capacitance and Dielectrics</a:t>
            </a:r>
            <a:endParaRPr lang="en-US" sz="2800" b="1" dirty="0">
              <a:latin typeface="Times New Roman" pitchFamily="18" charset="0"/>
              <a:cs typeface="+mj-cs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28596" y="2857496"/>
            <a:ext cx="7964958" cy="278617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 rtl="0"/>
            <a:r>
              <a:rPr lang="en-US" sz="2400" dirty="0" smtClean="0">
                <a:latin typeface="Century Schoolbook" pitchFamily="18" charset="0"/>
              </a:rPr>
              <a:t>26.1 Definition of Capacitance</a:t>
            </a:r>
          </a:p>
          <a:p>
            <a:pPr algn="l" rtl="0"/>
            <a:r>
              <a:rPr lang="en-US" sz="2400" dirty="0" smtClean="0">
                <a:latin typeface="Century Schoolbook" pitchFamily="18" charset="0"/>
              </a:rPr>
              <a:t>26.2 Calculating Capacitance</a:t>
            </a:r>
          </a:p>
          <a:p>
            <a:pPr algn="l" rtl="0"/>
            <a:r>
              <a:rPr lang="en-US" sz="2400" dirty="0" smtClean="0">
                <a:latin typeface="Century Schoolbook" pitchFamily="18" charset="0"/>
              </a:rPr>
              <a:t>26.3 Combinations of Capacitors</a:t>
            </a:r>
          </a:p>
          <a:p>
            <a:pPr algn="l" rtl="0"/>
            <a:r>
              <a:rPr lang="en-US" sz="2400" dirty="0" smtClean="0">
                <a:latin typeface="Century Schoolbook" pitchFamily="18" charset="0"/>
              </a:rPr>
              <a:t>26.4 Energy Stored in a Charged Capacitor</a:t>
            </a:r>
          </a:p>
          <a:p>
            <a:pPr algn="l" rtl="0"/>
            <a:r>
              <a:rPr lang="en-US" sz="2400" dirty="0" smtClean="0">
                <a:latin typeface="Century Schoolbook" pitchFamily="18" charset="0"/>
              </a:rPr>
              <a:t>26.5 Capacitors with Dielectrics</a:t>
            </a:r>
            <a:endParaRPr lang="en-US" sz="2400" dirty="0">
              <a:latin typeface="Century Schoolbook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1928802"/>
            <a:ext cx="31620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Chapter Outline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72008" y="6453336"/>
            <a:ext cx="89644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929322" y="428604"/>
            <a:ext cx="2890835" cy="1500198"/>
            <a:chOff x="3543" y="288"/>
            <a:chExt cx="2001" cy="1008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3840" y="576"/>
              <a:ext cx="480" cy="432"/>
              <a:chOff x="3840" y="576"/>
              <a:chExt cx="480" cy="432"/>
            </a:xfrm>
          </p:grpSpPr>
          <p:sp>
            <p:nvSpPr>
              <p:cNvPr id="210950" name="Line 6"/>
              <p:cNvSpPr>
                <a:spLocks noChangeShapeType="1"/>
              </p:cNvSpPr>
              <p:nvPr/>
            </p:nvSpPr>
            <p:spPr bwMode="auto">
              <a:xfrm>
                <a:off x="3840" y="720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51" name="Line 7"/>
              <p:cNvSpPr>
                <a:spLocks noChangeShapeType="1"/>
              </p:cNvSpPr>
              <p:nvPr/>
            </p:nvSpPr>
            <p:spPr bwMode="auto">
              <a:xfrm>
                <a:off x="3984" y="768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52" name="Line 8"/>
              <p:cNvSpPr>
                <a:spLocks noChangeShapeType="1"/>
              </p:cNvSpPr>
              <p:nvPr/>
            </p:nvSpPr>
            <p:spPr bwMode="auto">
              <a:xfrm>
                <a:off x="3840" y="816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53" name="Line 9"/>
              <p:cNvSpPr>
                <a:spLocks noChangeShapeType="1"/>
              </p:cNvSpPr>
              <p:nvPr/>
            </p:nvSpPr>
            <p:spPr bwMode="auto">
              <a:xfrm>
                <a:off x="3984" y="86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54" name="Line 10"/>
              <p:cNvSpPr>
                <a:spLocks noChangeShapeType="1"/>
              </p:cNvSpPr>
              <p:nvPr/>
            </p:nvSpPr>
            <p:spPr bwMode="auto">
              <a:xfrm flipV="1">
                <a:off x="4080" y="5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55" name="Line 11"/>
              <p:cNvSpPr>
                <a:spLocks noChangeShapeType="1"/>
              </p:cNvSpPr>
              <p:nvPr/>
            </p:nvSpPr>
            <p:spPr bwMode="auto">
              <a:xfrm flipV="1">
                <a:off x="4080" y="86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0956" name="Line 12"/>
            <p:cNvSpPr>
              <a:spLocks noChangeShapeType="1"/>
            </p:cNvSpPr>
            <p:nvPr/>
          </p:nvSpPr>
          <p:spPr bwMode="auto">
            <a:xfrm flipV="1">
              <a:off x="4080" y="288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57" name="Line 13"/>
            <p:cNvSpPr>
              <a:spLocks noChangeShapeType="1"/>
            </p:cNvSpPr>
            <p:nvPr/>
          </p:nvSpPr>
          <p:spPr bwMode="auto">
            <a:xfrm>
              <a:off x="4080" y="288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4800" y="432"/>
              <a:ext cx="288" cy="336"/>
              <a:chOff x="4800" y="432"/>
              <a:chExt cx="288" cy="336"/>
            </a:xfrm>
          </p:grpSpPr>
          <p:sp>
            <p:nvSpPr>
              <p:cNvPr id="210959" name="Line 15"/>
              <p:cNvSpPr>
                <a:spLocks noChangeShapeType="1"/>
              </p:cNvSpPr>
              <p:nvPr/>
            </p:nvSpPr>
            <p:spPr bwMode="auto">
              <a:xfrm>
                <a:off x="4800" y="57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60" name="Line 16"/>
              <p:cNvSpPr>
                <a:spLocks noChangeShapeType="1"/>
              </p:cNvSpPr>
              <p:nvPr/>
            </p:nvSpPr>
            <p:spPr bwMode="auto">
              <a:xfrm>
                <a:off x="4800" y="6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61" name="Line 17"/>
              <p:cNvSpPr>
                <a:spLocks noChangeShapeType="1"/>
              </p:cNvSpPr>
              <p:nvPr/>
            </p:nvSpPr>
            <p:spPr bwMode="auto">
              <a:xfrm>
                <a:off x="4944" y="43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62" name="Line 18"/>
              <p:cNvSpPr>
                <a:spLocks noChangeShapeType="1"/>
              </p:cNvSpPr>
              <p:nvPr/>
            </p:nvSpPr>
            <p:spPr bwMode="auto">
              <a:xfrm>
                <a:off x="4944" y="62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4608" y="816"/>
              <a:ext cx="288" cy="336"/>
              <a:chOff x="4608" y="816"/>
              <a:chExt cx="288" cy="336"/>
            </a:xfrm>
          </p:grpSpPr>
          <p:sp>
            <p:nvSpPr>
              <p:cNvPr id="210964" name="Line 20"/>
              <p:cNvSpPr>
                <a:spLocks noChangeShapeType="1"/>
              </p:cNvSpPr>
              <p:nvPr/>
            </p:nvSpPr>
            <p:spPr bwMode="auto">
              <a:xfrm>
                <a:off x="4608" y="9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65" name="Line 21"/>
              <p:cNvSpPr>
                <a:spLocks noChangeShapeType="1"/>
              </p:cNvSpPr>
              <p:nvPr/>
            </p:nvSpPr>
            <p:spPr bwMode="auto">
              <a:xfrm>
                <a:off x="4608" y="1008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66" name="Line 22"/>
              <p:cNvSpPr>
                <a:spLocks noChangeShapeType="1"/>
              </p:cNvSpPr>
              <p:nvPr/>
            </p:nvSpPr>
            <p:spPr bwMode="auto">
              <a:xfrm>
                <a:off x="4752" y="81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67" name="Line 23"/>
              <p:cNvSpPr>
                <a:spLocks noChangeShapeType="1"/>
              </p:cNvSpPr>
              <p:nvPr/>
            </p:nvSpPr>
            <p:spPr bwMode="auto">
              <a:xfrm>
                <a:off x="4752" y="100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0968" name="Line 24"/>
            <p:cNvSpPr>
              <a:spLocks noChangeShapeType="1"/>
            </p:cNvSpPr>
            <p:nvPr/>
          </p:nvSpPr>
          <p:spPr bwMode="auto">
            <a:xfrm flipV="1">
              <a:off x="4080" y="1008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69" name="Line 25"/>
            <p:cNvSpPr>
              <a:spLocks noChangeShapeType="1"/>
            </p:cNvSpPr>
            <p:nvPr/>
          </p:nvSpPr>
          <p:spPr bwMode="auto">
            <a:xfrm>
              <a:off x="4080" y="1296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70" name="Line 26"/>
            <p:cNvSpPr>
              <a:spLocks noChangeShapeType="1"/>
            </p:cNvSpPr>
            <p:nvPr/>
          </p:nvSpPr>
          <p:spPr bwMode="auto">
            <a:xfrm>
              <a:off x="4944" y="115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71" name="Line 27"/>
            <p:cNvSpPr>
              <a:spLocks noChangeShapeType="1"/>
            </p:cNvSpPr>
            <p:nvPr/>
          </p:nvSpPr>
          <p:spPr bwMode="auto">
            <a:xfrm>
              <a:off x="4944" y="28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72" name="Line 28"/>
            <p:cNvSpPr>
              <a:spLocks noChangeShapeType="1"/>
            </p:cNvSpPr>
            <p:nvPr/>
          </p:nvSpPr>
          <p:spPr bwMode="auto">
            <a:xfrm>
              <a:off x="4944" y="76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73" name="Rectangle 29"/>
            <p:cNvSpPr>
              <a:spLocks noChangeArrowheads="1"/>
            </p:cNvSpPr>
            <p:nvPr/>
          </p:nvSpPr>
          <p:spPr bwMode="auto">
            <a:xfrm>
              <a:off x="4503" y="447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10974" name="Line 30"/>
            <p:cNvSpPr>
              <a:spLocks noChangeShapeType="1"/>
            </p:cNvSpPr>
            <p:nvPr/>
          </p:nvSpPr>
          <p:spPr bwMode="auto">
            <a:xfrm>
              <a:off x="4944" y="67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75" name="Line 31"/>
            <p:cNvSpPr>
              <a:spLocks noChangeShapeType="1"/>
            </p:cNvSpPr>
            <p:nvPr/>
          </p:nvSpPr>
          <p:spPr bwMode="auto">
            <a:xfrm>
              <a:off x="4944" y="1152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76" name="Rectangle 32"/>
            <p:cNvSpPr>
              <a:spLocks noChangeArrowheads="1"/>
            </p:cNvSpPr>
            <p:nvPr/>
          </p:nvSpPr>
          <p:spPr bwMode="auto">
            <a:xfrm>
              <a:off x="4359" y="879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 dirty="0">
                  <a:latin typeface="Times New Roman" pitchFamily="18" charset="0"/>
                </a:rPr>
                <a:t>C</a:t>
              </a:r>
              <a:r>
                <a:rPr lang="en-US" sz="1400" i="1" baseline="-25000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210977" name="Rectangle 33"/>
            <p:cNvSpPr>
              <a:spLocks noChangeArrowheads="1"/>
            </p:cNvSpPr>
            <p:nvPr/>
          </p:nvSpPr>
          <p:spPr bwMode="auto">
            <a:xfrm>
              <a:off x="3543" y="687"/>
              <a:ext cx="18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V</a:t>
              </a:r>
            </a:p>
          </p:txBody>
        </p:sp>
        <p:grpSp>
          <p:nvGrpSpPr>
            <p:cNvPr id="6" name="Group 34"/>
            <p:cNvGrpSpPr>
              <a:grpSpLocks/>
            </p:cNvGrpSpPr>
            <p:nvPr/>
          </p:nvGrpSpPr>
          <p:grpSpPr bwMode="auto">
            <a:xfrm>
              <a:off x="5040" y="816"/>
              <a:ext cx="288" cy="336"/>
              <a:chOff x="5040" y="816"/>
              <a:chExt cx="288" cy="336"/>
            </a:xfrm>
          </p:grpSpPr>
          <p:sp>
            <p:nvSpPr>
              <p:cNvPr id="210979" name="Line 35"/>
              <p:cNvSpPr>
                <a:spLocks noChangeShapeType="1"/>
              </p:cNvSpPr>
              <p:nvPr/>
            </p:nvSpPr>
            <p:spPr bwMode="auto">
              <a:xfrm>
                <a:off x="5040" y="9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80" name="Line 36"/>
              <p:cNvSpPr>
                <a:spLocks noChangeShapeType="1"/>
              </p:cNvSpPr>
              <p:nvPr/>
            </p:nvSpPr>
            <p:spPr bwMode="auto">
              <a:xfrm>
                <a:off x="5040" y="1008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81" name="Line 37"/>
              <p:cNvSpPr>
                <a:spLocks noChangeShapeType="1"/>
              </p:cNvSpPr>
              <p:nvPr/>
            </p:nvSpPr>
            <p:spPr bwMode="auto">
              <a:xfrm>
                <a:off x="5184" y="81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82" name="Line 38"/>
              <p:cNvSpPr>
                <a:spLocks noChangeShapeType="1"/>
              </p:cNvSpPr>
              <p:nvPr/>
            </p:nvSpPr>
            <p:spPr bwMode="auto">
              <a:xfrm>
                <a:off x="5184" y="100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0983" name="Rectangle 39"/>
            <p:cNvSpPr>
              <a:spLocks noChangeArrowheads="1"/>
            </p:cNvSpPr>
            <p:nvPr/>
          </p:nvSpPr>
          <p:spPr bwMode="auto">
            <a:xfrm>
              <a:off x="5319" y="879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10984" name="Line 40"/>
            <p:cNvSpPr>
              <a:spLocks noChangeShapeType="1"/>
            </p:cNvSpPr>
            <p:nvPr/>
          </p:nvSpPr>
          <p:spPr bwMode="auto">
            <a:xfrm>
              <a:off x="4752" y="81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985" name="Line 41"/>
            <p:cNvSpPr>
              <a:spLocks noChangeShapeType="1"/>
            </p:cNvSpPr>
            <p:nvPr/>
          </p:nvSpPr>
          <p:spPr bwMode="auto">
            <a:xfrm>
              <a:off x="4752" y="1152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0986" name="Rectangle 42"/>
          <p:cNvSpPr>
            <a:spLocks noChangeArrowheads="1"/>
          </p:cNvSpPr>
          <p:nvPr/>
        </p:nvSpPr>
        <p:spPr bwMode="auto">
          <a:xfrm>
            <a:off x="152400" y="587375"/>
            <a:ext cx="6248400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rtl="0"/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In the circuit shown V = 48V, C</a:t>
            </a:r>
            <a:r>
              <a:rPr lang="en-US" baseline="-25000" dirty="0">
                <a:solidFill>
                  <a:srgbClr val="00B050"/>
                </a:solidFill>
                <a:latin typeface="Times New Roman" pitchFamily="18" charset="0"/>
              </a:rPr>
              <a:t>1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 = 9</a:t>
            </a:r>
            <a:r>
              <a:rPr lang="en-US" dirty="0">
                <a:solidFill>
                  <a:srgbClr val="00B05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F, C</a:t>
            </a:r>
            <a:r>
              <a:rPr lang="en-US" baseline="-25000" dirty="0">
                <a:solidFill>
                  <a:srgbClr val="00B050"/>
                </a:solidFill>
                <a:latin typeface="Times New Roman" pitchFamily="18" charset="0"/>
              </a:rPr>
              <a:t>2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 = 4</a:t>
            </a:r>
            <a:r>
              <a:rPr lang="en-US" dirty="0">
                <a:solidFill>
                  <a:srgbClr val="00B05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F and C</a:t>
            </a:r>
            <a:r>
              <a:rPr lang="en-US" baseline="-25000" dirty="0">
                <a:solidFill>
                  <a:srgbClr val="00B050"/>
                </a:solidFill>
                <a:latin typeface="Times New Roman" pitchFamily="18" charset="0"/>
              </a:rPr>
              <a:t>3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 = 8</a:t>
            </a:r>
            <a:r>
              <a:rPr lang="en-US" dirty="0">
                <a:solidFill>
                  <a:srgbClr val="00B05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F.</a:t>
            </a:r>
          </a:p>
          <a:p>
            <a:pPr lvl="1" algn="l" rtl="0"/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(a) determine the equivalent capacitance of the circuit,</a:t>
            </a:r>
          </a:p>
          <a:p>
            <a:pPr lvl="1" algn="l" rtl="0"/>
            <a:r>
              <a:rPr lang="en-US" dirty="0">
                <a:solidFill>
                  <a:srgbClr val="00B050"/>
                </a:solidFill>
                <a:latin typeface="Times New Roman" pitchFamily="18" charset="0"/>
              </a:rPr>
              <a:t>(b) determine the energy stored in the combination by calculating the energy stored in the equivalent capacitance,</a:t>
            </a:r>
          </a:p>
        </p:txBody>
      </p:sp>
      <p:sp>
        <p:nvSpPr>
          <p:cNvPr id="210987" name="Line 43"/>
          <p:cNvSpPr>
            <a:spLocks noChangeShapeType="1"/>
          </p:cNvSpPr>
          <p:nvPr/>
        </p:nvSpPr>
        <p:spPr bwMode="auto">
          <a:xfrm>
            <a:off x="1981200" y="23622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88" name="Line 44"/>
          <p:cNvSpPr>
            <a:spLocks noChangeShapeType="1"/>
          </p:cNvSpPr>
          <p:nvPr/>
        </p:nvSpPr>
        <p:spPr bwMode="auto">
          <a:xfrm>
            <a:off x="381000" y="4267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89" name="Text Box 45"/>
          <p:cNvSpPr txBox="1">
            <a:spLocks noChangeArrowheads="1"/>
          </p:cNvSpPr>
          <p:nvPr/>
        </p:nvSpPr>
        <p:spPr bwMode="auto">
          <a:xfrm>
            <a:off x="2667000" y="2362200"/>
            <a:ext cx="573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First determine equivalent capacitance of C</a:t>
            </a:r>
            <a:r>
              <a:rPr lang="en-US" baseline="-25000" dirty="0"/>
              <a:t>2 </a:t>
            </a:r>
            <a:r>
              <a:rPr lang="en-US" dirty="0"/>
              <a:t>and C</a:t>
            </a:r>
            <a:r>
              <a:rPr lang="en-US" baseline="-25000" dirty="0"/>
              <a:t>3</a:t>
            </a:r>
            <a:r>
              <a:rPr lang="en-US" dirty="0"/>
              <a:t>:</a:t>
            </a:r>
          </a:p>
        </p:txBody>
      </p:sp>
      <p:sp>
        <p:nvSpPr>
          <p:cNvPr id="210992" name="Text Box 48"/>
          <p:cNvSpPr txBox="1">
            <a:spLocks noChangeArrowheads="1"/>
          </p:cNvSpPr>
          <p:nvPr/>
        </p:nvSpPr>
        <p:spPr bwMode="auto">
          <a:xfrm>
            <a:off x="2743200" y="5181600"/>
            <a:ext cx="571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The energy stored in the capacitor C</a:t>
            </a:r>
            <a:r>
              <a:rPr lang="en-US" baseline="-25000" dirty="0"/>
              <a:t>123 </a:t>
            </a:r>
            <a:r>
              <a:rPr lang="en-US" dirty="0"/>
              <a:t>is then</a:t>
            </a:r>
          </a:p>
        </p:txBody>
      </p:sp>
      <p:sp>
        <p:nvSpPr>
          <p:cNvPr id="210993" name="Text Box 49"/>
          <p:cNvSpPr txBox="1">
            <a:spLocks noChangeArrowheads="1"/>
          </p:cNvSpPr>
          <p:nvPr/>
        </p:nvSpPr>
        <p:spPr bwMode="auto">
          <a:xfrm>
            <a:off x="2819400" y="3505200"/>
            <a:ext cx="57308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dirty="0"/>
              <a:t>Next, determine equivalent capacitance of the circuit by noting that C</a:t>
            </a:r>
            <a:r>
              <a:rPr lang="en-US" baseline="-25000" dirty="0"/>
              <a:t>1</a:t>
            </a:r>
            <a:r>
              <a:rPr lang="en-US" dirty="0"/>
              <a:t> and C</a:t>
            </a:r>
            <a:r>
              <a:rPr lang="en-US" baseline="-25000" dirty="0"/>
              <a:t>23</a:t>
            </a:r>
            <a:r>
              <a:rPr lang="en-US" dirty="0"/>
              <a:t> are connected in series</a:t>
            </a:r>
          </a:p>
        </p:txBody>
      </p:sp>
      <p:sp>
        <p:nvSpPr>
          <p:cNvPr id="210995" name="Text Box 51"/>
          <p:cNvSpPr txBox="1">
            <a:spLocks noChangeArrowheads="1"/>
          </p:cNvSpPr>
          <p:nvPr/>
        </p:nvSpPr>
        <p:spPr bwMode="auto">
          <a:xfrm>
            <a:off x="609600" y="2362200"/>
            <a:ext cx="10922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Given:</a:t>
            </a:r>
          </a:p>
          <a:p>
            <a:endParaRPr lang="en-US" b="1" i="1"/>
          </a:p>
          <a:p>
            <a:r>
              <a:rPr lang="en-US"/>
              <a:t>V = 48 V</a:t>
            </a:r>
          </a:p>
          <a:p>
            <a:r>
              <a:rPr lang="en-US"/>
              <a:t>C</a:t>
            </a:r>
            <a:r>
              <a:rPr lang="en-US" baseline="-25000"/>
              <a:t>1</a:t>
            </a:r>
            <a:r>
              <a:rPr lang="en-US"/>
              <a:t>= 9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r>
              <a:rPr lang="en-US"/>
              <a:t>C</a:t>
            </a:r>
            <a:r>
              <a:rPr lang="en-US" baseline="-25000"/>
              <a:t>2</a:t>
            </a:r>
            <a:r>
              <a:rPr lang="en-US"/>
              <a:t>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r>
              <a:rPr lang="en-US"/>
              <a:t>C</a:t>
            </a:r>
            <a:r>
              <a:rPr lang="en-US" baseline="-25000"/>
              <a:t>3</a:t>
            </a:r>
            <a:r>
              <a:rPr lang="en-US"/>
              <a:t>= 8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endParaRPr lang="en-US"/>
          </a:p>
          <a:p>
            <a:r>
              <a:rPr lang="en-US" b="1" i="1"/>
              <a:t>Find:</a:t>
            </a:r>
          </a:p>
          <a:p>
            <a:endParaRPr lang="en-US" b="1" i="1"/>
          </a:p>
          <a:p>
            <a:r>
              <a:rPr lang="en-US"/>
              <a:t>C</a:t>
            </a:r>
            <a:r>
              <a:rPr lang="en-US" baseline="-25000"/>
              <a:t>eq</a:t>
            </a:r>
            <a:r>
              <a:rPr lang="en-US"/>
              <a:t>=?</a:t>
            </a:r>
          </a:p>
          <a:p>
            <a:r>
              <a:rPr lang="en-US"/>
              <a:t>U=?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42910" y="142852"/>
            <a:ext cx="2706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u="sng" dirty="0" smtClean="0">
                <a:solidFill>
                  <a:srgbClr val="C00000"/>
                </a:solidFill>
              </a:rPr>
              <a:t>Example</a:t>
            </a:r>
            <a:r>
              <a:rPr lang="en-US" dirty="0" smtClean="0">
                <a:solidFill>
                  <a:srgbClr val="C00000"/>
                </a:solidFill>
              </a:rPr>
              <a:t>: stored energy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4575175" y="2905125"/>
          <a:ext cx="19510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0" name="Equation" r:id="rId3" imgW="1346040" imgH="228600" progId="Equation.3">
                  <p:embed/>
                </p:oleObj>
              </mc:Choice>
              <mc:Fallback>
                <p:oleObj name="Equation" r:id="rId3" imgW="13460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905125"/>
                        <a:ext cx="1951038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418013" y="4330700"/>
          <a:ext cx="22637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1" name="Equation" r:id="rId5" imgW="1562040" imgH="431640" progId="Equation.3">
                  <p:embed/>
                </p:oleObj>
              </mc:Choice>
              <mc:Fallback>
                <p:oleObj name="Equation" r:id="rId5" imgW="156204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4330700"/>
                        <a:ext cx="226377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209925" y="5803900"/>
          <a:ext cx="44180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7" imgW="3047760" imgH="393480" progId="Equation.3">
                  <p:embed/>
                </p:oleObj>
              </mc:Choice>
              <mc:Fallback>
                <p:oleObj name="Equation" r:id="rId7" imgW="30477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803900"/>
                        <a:ext cx="44180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fld id="{0461C0CC-7CB9-40C7-AB50-AD058B020E2D}" type="slidenum">
              <a:rPr lang="en-US"/>
              <a:pPr/>
              <a:t>21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06563" y="1973263"/>
            <a:ext cx="4032250" cy="1676400"/>
            <a:chOff x="1588" y="1144"/>
            <a:chExt cx="2540" cy="1056"/>
          </a:xfrm>
        </p:grpSpPr>
        <p:sp>
          <p:nvSpPr>
            <p:cNvPr id="212995" name="AutoShape 3"/>
            <p:cNvSpPr>
              <a:spLocks noChangeArrowheads="1"/>
            </p:cNvSpPr>
            <p:nvPr/>
          </p:nvSpPr>
          <p:spPr bwMode="auto">
            <a:xfrm rot="5400000">
              <a:off x="3052" y="1360"/>
              <a:ext cx="960" cy="528"/>
            </a:xfrm>
            <a:prstGeom prst="parallelogram">
              <a:avLst>
                <a:gd name="adj" fmla="val 57003"/>
              </a:avLst>
            </a:prstGeom>
            <a:solidFill>
              <a:srgbClr val="A2C1FE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996" name="Freeform 4"/>
            <p:cNvSpPr>
              <a:spLocks/>
            </p:cNvSpPr>
            <p:nvPr/>
          </p:nvSpPr>
          <p:spPr bwMode="auto">
            <a:xfrm>
              <a:off x="3056" y="1168"/>
              <a:ext cx="673" cy="361"/>
            </a:xfrm>
            <a:custGeom>
              <a:avLst/>
              <a:gdLst/>
              <a:ahLst/>
              <a:cxnLst>
                <a:cxn ang="0">
                  <a:pos x="492" y="360"/>
                </a:cxn>
                <a:cxn ang="0">
                  <a:pos x="672" y="277"/>
                </a:cxn>
                <a:cxn ang="0">
                  <a:pos x="184" y="0"/>
                </a:cxn>
                <a:cxn ang="0">
                  <a:pos x="0" y="88"/>
                </a:cxn>
                <a:cxn ang="0">
                  <a:pos x="492" y="360"/>
                </a:cxn>
              </a:cxnLst>
              <a:rect l="0" t="0" r="r" b="b"/>
              <a:pathLst>
                <a:path w="673" h="361">
                  <a:moveTo>
                    <a:pt x="492" y="360"/>
                  </a:moveTo>
                  <a:lnTo>
                    <a:pt x="672" y="277"/>
                  </a:lnTo>
                  <a:lnTo>
                    <a:pt x="184" y="0"/>
                  </a:lnTo>
                  <a:lnTo>
                    <a:pt x="0" y="88"/>
                  </a:lnTo>
                  <a:lnTo>
                    <a:pt x="492" y="360"/>
                  </a:lnTo>
                </a:path>
              </a:pathLst>
            </a:custGeom>
            <a:solidFill>
              <a:schemeClr val="bg2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997" name="Freeform 5"/>
            <p:cNvSpPr>
              <a:spLocks/>
            </p:cNvSpPr>
            <p:nvPr/>
          </p:nvSpPr>
          <p:spPr bwMode="auto">
            <a:xfrm>
              <a:off x="3555" y="1448"/>
              <a:ext cx="174" cy="724"/>
            </a:xfrm>
            <a:custGeom>
              <a:avLst/>
              <a:gdLst/>
              <a:ahLst/>
              <a:cxnLst>
                <a:cxn ang="0">
                  <a:pos x="0" y="75"/>
                </a:cxn>
                <a:cxn ang="0">
                  <a:pos x="173" y="0"/>
                </a:cxn>
                <a:cxn ang="0">
                  <a:pos x="173" y="627"/>
                </a:cxn>
                <a:cxn ang="0">
                  <a:pos x="0" y="723"/>
                </a:cxn>
                <a:cxn ang="0">
                  <a:pos x="0" y="75"/>
                </a:cxn>
              </a:cxnLst>
              <a:rect l="0" t="0" r="r" b="b"/>
              <a:pathLst>
                <a:path w="174" h="724">
                  <a:moveTo>
                    <a:pt x="0" y="75"/>
                  </a:moveTo>
                  <a:lnTo>
                    <a:pt x="173" y="0"/>
                  </a:lnTo>
                  <a:lnTo>
                    <a:pt x="173" y="627"/>
                  </a:lnTo>
                  <a:lnTo>
                    <a:pt x="0" y="723"/>
                  </a:lnTo>
                  <a:lnTo>
                    <a:pt x="0" y="75"/>
                  </a:lnTo>
                </a:path>
              </a:pathLst>
            </a:custGeom>
            <a:solidFill>
              <a:schemeClr val="bg2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998" name="AutoShape 6"/>
            <p:cNvSpPr>
              <a:spLocks noChangeArrowheads="1"/>
            </p:cNvSpPr>
            <p:nvPr/>
          </p:nvSpPr>
          <p:spPr bwMode="auto">
            <a:xfrm rot="5400000">
              <a:off x="2820" y="1456"/>
              <a:ext cx="960" cy="528"/>
            </a:xfrm>
            <a:prstGeom prst="parallelogram">
              <a:avLst>
                <a:gd name="adj" fmla="val 57003"/>
              </a:avLst>
            </a:prstGeom>
            <a:solidFill>
              <a:srgbClr val="FDA4B5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999" name="AutoShape 7"/>
            <p:cNvSpPr>
              <a:spLocks noChangeArrowheads="1"/>
            </p:cNvSpPr>
            <p:nvPr/>
          </p:nvSpPr>
          <p:spPr bwMode="auto">
            <a:xfrm rot="5400000">
              <a:off x="1564" y="1360"/>
              <a:ext cx="960" cy="528"/>
            </a:xfrm>
            <a:prstGeom prst="parallelogram">
              <a:avLst>
                <a:gd name="adj" fmla="val 57003"/>
              </a:avLst>
            </a:prstGeom>
            <a:solidFill>
              <a:srgbClr val="A2C1FE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000" name="AutoShape 8"/>
            <p:cNvSpPr>
              <a:spLocks noChangeArrowheads="1"/>
            </p:cNvSpPr>
            <p:nvPr/>
          </p:nvSpPr>
          <p:spPr bwMode="auto">
            <a:xfrm rot="5400000">
              <a:off x="1372" y="1456"/>
              <a:ext cx="960" cy="528"/>
            </a:xfrm>
            <a:prstGeom prst="parallelogram">
              <a:avLst>
                <a:gd name="adj" fmla="val 57003"/>
              </a:avLst>
            </a:prstGeom>
            <a:solidFill>
              <a:srgbClr val="FDA4B5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001" name="Rectangle 9"/>
            <p:cNvSpPr>
              <a:spLocks noChangeArrowheads="1"/>
            </p:cNvSpPr>
            <p:nvPr/>
          </p:nvSpPr>
          <p:spPr bwMode="auto">
            <a:xfrm>
              <a:off x="1611" y="1606"/>
              <a:ext cx="29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chemeClr val="hlink"/>
                  </a:solidFill>
                  <a:latin typeface="Symbol" pitchFamily="18" charset="2"/>
                </a:rPr>
                <a:t>+</a:t>
              </a:r>
              <a:r>
                <a:rPr lang="en-US" b="1" i="1">
                  <a:solidFill>
                    <a:schemeClr val="hlink"/>
                  </a:solidFill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213002" name="Rectangle 10"/>
            <p:cNvSpPr>
              <a:spLocks noChangeArrowheads="1"/>
            </p:cNvSpPr>
            <p:nvPr/>
          </p:nvSpPr>
          <p:spPr bwMode="auto">
            <a:xfrm>
              <a:off x="3135" y="1606"/>
              <a:ext cx="29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chemeClr val="hlink"/>
                  </a:solidFill>
                  <a:latin typeface="Symbol" pitchFamily="18" charset="2"/>
                </a:rPr>
                <a:t>+</a:t>
              </a:r>
              <a:r>
                <a:rPr lang="en-US" b="1" i="1">
                  <a:solidFill>
                    <a:schemeClr val="hlink"/>
                  </a:solidFill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213003" name="Rectangle 11"/>
            <p:cNvSpPr>
              <a:spLocks noChangeArrowheads="1"/>
            </p:cNvSpPr>
            <p:nvPr/>
          </p:nvSpPr>
          <p:spPr bwMode="auto">
            <a:xfrm>
              <a:off x="2319" y="1546"/>
              <a:ext cx="29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00279F"/>
                  </a:solidFill>
                  <a:latin typeface="Symbol" pitchFamily="18" charset="2"/>
                </a:rPr>
                <a:t>-</a:t>
              </a:r>
              <a:r>
                <a:rPr lang="en-US" b="1" i="1">
                  <a:solidFill>
                    <a:srgbClr val="00279F"/>
                  </a:solidFill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213004" name="Rectangle 12"/>
            <p:cNvSpPr>
              <a:spLocks noChangeArrowheads="1"/>
            </p:cNvSpPr>
            <p:nvPr/>
          </p:nvSpPr>
          <p:spPr bwMode="auto">
            <a:xfrm>
              <a:off x="3831" y="1546"/>
              <a:ext cx="29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00279F"/>
                  </a:solidFill>
                  <a:latin typeface="Symbol" pitchFamily="18" charset="2"/>
                </a:rPr>
                <a:t>-</a:t>
              </a:r>
              <a:r>
                <a:rPr lang="en-US" b="1" i="1">
                  <a:solidFill>
                    <a:srgbClr val="00279F"/>
                  </a:solidFill>
                  <a:latin typeface="Times New Roman" pitchFamily="18" charset="0"/>
                </a:rPr>
                <a:t>Q</a:t>
              </a:r>
            </a:p>
          </p:txBody>
        </p:sp>
      </p:grpSp>
      <p:sp>
        <p:nvSpPr>
          <p:cNvPr id="213005" name="Rectangle 13"/>
          <p:cNvSpPr>
            <a:spLocks noChangeArrowheads="1"/>
          </p:cNvSpPr>
          <p:nvPr/>
        </p:nvSpPr>
        <p:spPr bwMode="auto">
          <a:xfrm>
            <a:off x="2514600" y="3657600"/>
            <a:ext cx="8350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V</a:t>
            </a:r>
            <a:r>
              <a:rPr lang="en-US" i="1" baseline="-25000">
                <a:latin typeface="Times New Roman" pitchFamily="18" charset="0"/>
              </a:rPr>
              <a:t>0</a:t>
            </a:r>
          </a:p>
        </p:txBody>
      </p:sp>
      <p:sp>
        <p:nvSpPr>
          <p:cNvPr id="213006" name="Rectangle 14"/>
          <p:cNvSpPr>
            <a:spLocks noChangeArrowheads="1"/>
          </p:cNvSpPr>
          <p:nvPr/>
        </p:nvSpPr>
        <p:spPr bwMode="auto">
          <a:xfrm>
            <a:off x="4221163" y="3649663"/>
            <a:ext cx="8350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V</a:t>
            </a:r>
          </a:p>
        </p:txBody>
      </p:sp>
      <p:sp>
        <p:nvSpPr>
          <p:cNvPr id="213008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486400"/>
          </a:xfrm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2000" dirty="0">
                <a:effectLst/>
              </a:rPr>
              <a:t>A dielectrics is an insulating material (rubber, glass, etc.)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effectLst/>
              </a:rPr>
              <a:t>Consider an insolated, charged capacitor</a:t>
            </a: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>
              <a:effectLst/>
            </a:endParaRPr>
          </a:p>
          <a:p>
            <a:pPr algn="l" rtl="0">
              <a:lnSpc>
                <a:spcPct val="80000"/>
              </a:lnSpc>
            </a:pPr>
            <a:r>
              <a:rPr lang="en-US" sz="2000" dirty="0">
                <a:effectLst/>
              </a:rPr>
              <a:t>Notice that the potential difference decreases (</a:t>
            </a:r>
            <a:r>
              <a:rPr lang="en-US" sz="2000" i="1" dirty="0">
                <a:effectLst/>
              </a:rPr>
              <a:t>k = V</a:t>
            </a:r>
            <a:r>
              <a:rPr lang="en-US" sz="2000" i="1" baseline="-25000" dirty="0">
                <a:effectLst/>
              </a:rPr>
              <a:t>0</a:t>
            </a:r>
            <a:r>
              <a:rPr lang="en-US" sz="2000" i="1" dirty="0">
                <a:effectLst/>
              </a:rPr>
              <a:t>/V</a:t>
            </a:r>
            <a:r>
              <a:rPr lang="en-US" sz="2000" dirty="0">
                <a:effectLst/>
              </a:rPr>
              <a:t>)</a:t>
            </a:r>
          </a:p>
          <a:p>
            <a:pPr algn="l" rtl="0">
              <a:lnSpc>
                <a:spcPct val="80000"/>
              </a:lnSpc>
            </a:pPr>
            <a:r>
              <a:rPr lang="en-US" sz="2000" dirty="0">
                <a:effectLst/>
              </a:rPr>
              <a:t>Since charge stayed the same (Q=Q</a:t>
            </a:r>
            <a:r>
              <a:rPr lang="en-US" sz="2000" baseline="-25000" dirty="0">
                <a:effectLst/>
              </a:rPr>
              <a:t>0</a:t>
            </a:r>
            <a:r>
              <a:rPr lang="en-US" sz="2000" dirty="0">
                <a:effectLst/>
              </a:rPr>
              <a:t>) </a:t>
            </a:r>
            <a:r>
              <a:rPr lang="en-US" sz="2000" dirty="0">
                <a:effectLst/>
                <a:cs typeface="Arial" charset="0"/>
              </a:rPr>
              <a:t>→</a:t>
            </a:r>
            <a:r>
              <a:rPr lang="en-US" sz="2000" dirty="0">
                <a:effectLst/>
              </a:rPr>
              <a:t> capacitance increases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400" i="1" dirty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400" i="1" dirty="0" smtClean="0">
                <a:effectLst/>
              </a:rPr>
              <a:t>			</a:t>
            </a:r>
            <a:endParaRPr lang="en-US" sz="2400" baseline="-25000" dirty="0" smtClean="0">
              <a:effectLst/>
            </a:endParaRPr>
          </a:p>
          <a:p>
            <a:pPr lvl="1">
              <a:lnSpc>
                <a:spcPct val="80000"/>
              </a:lnSpc>
            </a:pPr>
            <a:endParaRPr lang="en-US" sz="2400" dirty="0">
              <a:effectLst/>
            </a:endParaRPr>
          </a:p>
          <a:p>
            <a:pPr lvl="1" algn="l" rtl="0">
              <a:lnSpc>
                <a:spcPct val="80000"/>
              </a:lnSpc>
            </a:pPr>
            <a:r>
              <a:rPr lang="en-US" dirty="0">
                <a:effectLst/>
              </a:rPr>
              <a:t>dielectric constant: k = </a:t>
            </a:r>
            <a:r>
              <a:rPr lang="en-US" i="1" dirty="0">
                <a:effectLst/>
              </a:rPr>
              <a:t>C/C</a:t>
            </a:r>
            <a:r>
              <a:rPr lang="en-US" baseline="-25000" dirty="0">
                <a:effectLst/>
              </a:rPr>
              <a:t>0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baseline="-25000" dirty="0">
              <a:effectLst/>
            </a:endParaRPr>
          </a:p>
          <a:p>
            <a:pPr algn="l" rtl="0">
              <a:lnSpc>
                <a:spcPct val="80000"/>
              </a:lnSpc>
            </a:pPr>
            <a:r>
              <a:rPr lang="en-US" sz="2000" dirty="0">
                <a:effectLst/>
              </a:rPr>
              <a:t>Dielectric constant is a material property</a:t>
            </a:r>
          </a:p>
        </p:txBody>
      </p:sp>
      <p:sp>
        <p:nvSpPr>
          <p:cNvPr id="213010" name="Text Box 18"/>
          <p:cNvSpPr txBox="1">
            <a:spLocks noChangeArrowheads="1"/>
          </p:cNvSpPr>
          <p:nvPr/>
        </p:nvSpPr>
        <p:spPr bwMode="auto">
          <a:xfrm>
            <a:off x="6232525" y="2551113"/>
            <a:ext cx="191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Insert a dielectric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28860" y="285728"/>
            <a:ext cx="3995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26.5 Capacitors with Dielectrics</a:t>
            </a:r>
            <a:endParaRPr lang="en-US" u="sng" dirty="0">
              <a:solidFill>
                <a:srgbClr val="00B050"/>
              </a:solidFill>
            </a:endParaRP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2946400" y="4783138"/>
          <a:ext cx="24876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0" name="Equation" r:id="rId3" imgW="1714320" imgH="431640" progId="Equation.3">
                  <p:embed/>
                </p:oleObj>
              </mc:Choice>
              <mc:Fallback>
                <p:oleObj name="Equation" r:id="rId3" imgW="171432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783138"/>
                        <a:ext cx="24876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22</a:t>
            </a:fld>
            <a:endParaRPr lang="ar-EG"/>
          </a:p>
        </p:txBody>
      </p:sp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14290"/>
            <a:ext cx="6858048" cy="3177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643314"/>
            <a:ext cx="578647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4286256"/>
            <a:ext cx="5929354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23</a:t>
            </a:fld>
            <a:endParaRPr lang="ar-EG"/>
          </a:p>
        </p:txBody>
      </p:sp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3933825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14290"/>
            <a:ext cx="3943350" cy="547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ChangeArrowheads="1"/>
          </p:cNvSpPr>
          <p:nvPr/>
        </p:nvSpPr>
        <p:spPr bwMode="auto">
          <a:xfrm>
            <a:off x="304800" y="228600"/>
            <a:ext cx="8531225" cy="173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</a:rPr>
              <a:t>Problem</a:t>
            </a:r>
            <a:r>
              <a:rPr lang="en-US" dirty="0" smtClean="0">
                <a:latin typeface="Times New Roman" pitchFamily="18" charset="0"/>
              </a:rPr>
              <a:t> :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</a:rPr>
              <a:t>Take 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a parallel plate capacitor whose plates have an area of 2 m</a:t>
            </a:r>
            <a:r>
              <a:rPr lang="en-US" baseline="30000" dirty="0">
                <a:solidFill>
                  <a:srgbClr val="C00000"/>
                </a:solidFill>
                <a:latin typeface="Times New Roman" pitchFamily="18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and are separated by a distance of 1cm.  The capacitor is charged to an initial voltage of 3 kV and then </a:t>
            </a:r>
            <a:r>
              <a:rPr lang="en-US" u="sng" dirty="0">
                <a:solidFill>
                  <a:srgbClr val="C00000"/>
                </a:solidFill>
                <a:latin typeface="Times New Roman" pitchFamily="18" charset="0"/>
              </a:rPr>
              <a:t>disconnected from the charging sourc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e.  An insulating material is placed between the plates, completely filling the space, resulting in a decrease in the capacitors voltage to       1 kV.  Determine the original and new capacitance, the charge on the capacitor, and the dielectric constant of the material.</a:t>
            </a:r>
          </a:p>
        </p:txBody>
      </p:sp>
      <p:sp>
        <p:nvSpPr>
          <p:cNvPr id="217091" name="Text Box 3"/>
          <p:cNvSpPr txBox="1">
            <a:spLocks noChangeArrowheads="1"/>
          </p:cNvSpPr>
          <p:nvPr/>
        </p:nvSpPr>
        <p:spPr bwMode="auto">
          <a:xfrm>
            <a:off x="457200" y="2209800"/>
            <a:ext cx="1481138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Given:</a:t>
            </a:r>
          </a:p>
          <a:p>
            <a:endParaRPr lang="en-US" b="1" i="1"/>
          </a:p>
          <a:p>
            <a:r>
              <a:rPr lang="en-US">
                <a:latin typeface="Symbol" pitchFamily="18" charset="2"/>
              </a:rPr>
              <a:t>D</a:t>
            </a:r>
            <a:r>
              <a:rPr lang="en-US"/>
              <a:t>V</a:t>
            </a:r>
            <a:r>
              <a:rPr lang="en-US" baseline="-25000"/>
              <a:t>1</a:t>
            </a:r>
            <a:r>
              <a:rPr lang="en-US"/>
              <a:t>=3,000 V</a:t>
            </a:r>
          </a:p>
          <a:p>
            <a:r>
              <a:rPr lang="en-US">
                <a:latin typeface="Symbol" pitchFamily="18" charset="2"/>
              </a:rPr>
              <a:t>D</a:t>
            </a:r>
            <a:r>
              <a:rPr lang="en-US"/>
              <a:t>V</a:t>
            </a:r>
            <a:r>
              <a:rPr lang="en-US" baseline="-25000"/>
              <a:t>2</a:t>
            </a:r>
            <a:r>
              <a:rPr lang="en-US"/>
              <a:t>=1,000 V</a:t>
            </a:r>
          </a:p>
          <a:p>
            <a:r>
              <a:rPr lang="en-US"/>
              <a:t>A = 2.00 m</a:t>
            </a:r>
            <a:r>
              <a:rPr lang="en-US" baseline="30000"/>
              <a:t>2</a:t>
            </a:r>
          </a:p>
          <a:p>
            <a:r>
              <a:rPr lang="en-US"/>
              <a:t>d = 0.01 m </a:t>
            </a:r>
          </a:p>
          <a:p>
            <a:endParaRPr lang="en-US"/>
          </a:p>
          <a:p>
            <a:endParaRPr lang="en-US"/>
          </a:p>
          <a:p>
            <a:r>
              <a:rPr lang="en-US" b="1" i="1"/>
              <a:t>Find:</a:t>
            </a:r>
          </a:p>
          <a:p>
            <a:endParaRPr lang="en-US" b="1" i="1"/>
          </a:p>
          <a:p>
            <a:r>
              <a:rPr lang="en-US"/>
              <a:t>C=?</a:t>
            </a:r>
          </a:p>
          <a:p>
            <a:r>
              <a:rPr lang="en-US"/>
              <a:t>C</a:t>
            </a:r>
            <a:r>
              <a:rPr lang="en-US" baseline="-25000"/>
              <a:t>0</a:t>
            </a:r>
            <a:r>
              <a:rPr lang="en-US"/>
              <a:t>=?</a:t>
            </a:r>
          </a:p>
          <a:p>
            <a:r>
              <a:rPr lang="en-US"/>
              <a:t>Q=?</a:t>
            </a:r>
          </a:p>
          <a:p>
            <a:r>
              <a:rPr lang="en-US"/>
              <a:t>k=?</a:t>
            </a:r>
          </a:p>
          <a:p>
            <a:endParaRPr lang="en-US"/>
          </a:p>
        </p:txBody>
      </p:sp>
      <p:sp>
        <p:nvSpPr>
          <p:cNvPr id="217092" name="Line 4"/>
          <p:cNvSpPr>
            <a:spLocks noChangeShapeType="1"/>
          </p:cNvSpPr>
          <p:nvPr/>
        </p:nvSpPr>
        <p:spPr bwMode="auto">
          <a:xfrm>
            <a:off x="2057400" y="22098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093" name="Line 5"/>
          <p:cNvSpPr>
            <a:spLocks noChangeShapeType="1"/>
          </p:cNvSpPr>
          <p:nvPr/>
        </p:nvSpPr>
        <p:spPr bwMode="auto">
          <a:xfrm>
            <a:off x="457200" y="4114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094" name="Text Box 6"/>
          <p:cNvSpPr txBox="1">
            <a:spLocks noChangeArrowheads="1"/>
          </p:cNvSpPr>
          <p:nvPr/>
        </p:nvSpPr>
        <p:spPr bwMode="auto">
          <a:xfrm>
            <a:off x="2514600" y="2209800"/>
            <a:ext cx="57308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sz="1600" dirty="0"/>
              <a:t>Since we are dealing with the parallel-plate capacitor, the original capacitance can be found as</a:t>
            </a:r>
          </a:p>
        </p:txBody>
      </p:sp>
      <p:sp>
        <p:nvSpPr>
          <p:cNvPr id="217097" name="Text Box 9"/>
          <p:cNvSpPr txBox="1">
            <a:spLocks noChangeArrowheads="1"/>
          </p:cNvSpPr>
          <p:nvPr/>
        </p:nvSpPr>
        <p:spPr bwMode="auto">
          <a:xfrm>
            <a:off x="2590800" y="5105400"/>
            <a:ext cx="57308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sz="1600" dirty="0"/>
              <a:t>The charge on the capacitor can be found to be</a:t>
            </a:r>
          </a:p>
        </p:txBody>
      </p:sp>
      <p:sp>
        <p:nvSpPr>
          <p:cNvPr id="217098" name="Text Box 10"/>
          <p:cNvSpPr txBox="1">
            <a:spLocks noChangeArrowheads="1"/>
          </p:cNvSpPr>
          <p:nvPr/>
        </p:nvSpPr>
        <p:spPr bwMode="auto">
          <a:xfrm>
            <a:off x="2590800" y="3733800"/>
            <a:ext cx="57308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sz="1600" dirty="0"/>
              <a:t>The dielectric constant and the new capacitance are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2349500" y="2892425"/>
          <a:ext cx="47910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2" name="Equation" r:id="rId3" imgW="3301920" imgH="482400" progId="Equation.3">
                  <p:embed/>
                </p:oleObj>
              </mc:Choice>
              <mc:Fallback>
                <p:oleObj name="Equation" r:id="rId3" imgW="330192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2892425"/>
                        <a:ext cx="479107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952750" y="4143375"/>
          <a:ext cx="32988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3" name="Equation" r:id="rId5" imgW="2273040" imgH="431640" progId="Equation.3">
                  <p:embed/>
                </p:oleObj>
              </mc:Choice>
              <mc:Fallback>
                <p:oleObj name="Equation" r:id="rId5" imgW="227304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4143375"/>
                        <a:ext cx="329882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2752725" y="5718175"/>
          <a:ext cx="41275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Equation" r:id="rId7" imgW="2844720" imgH="228600" progId="Equation.3">
                  <p:embed/>
                </p:oleObj>
              </mc:Choice>
              <mc:Fallback>
                <p:oleObj name="Equation" r:id="rId7" imgW="284472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5718175"/>
                        <a:ext cx="412750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Freeform 2"/>
          <p:cNvSpPr>
            <a:spLocks/>
          </p:cNvSpPr>
          <p:nvPr/>
        </p:nvSpPr>
        <p:spPr bwMode="auto">
          <a:xfrm>
            <a:off x="2438400" y="2514600"/>
            <a:ext cx="1373188" cy="1042988"/>
          </a:xfrm>
          <a:custGeom>
            <a:avLst/>
            <a:gdLst/>
            <a:ahLst/>
            <a:cxnLst>
              <a:cxn ang="0">
                <a:pos x="352" y="0"/>
              </a:cxn>
              <a:cxn ang="0">
                <a:pos x="304" y="0"/>
              </a:cxn>
              <a:cxn ang="0">
                <a:pos x="256" y="0"/>
              </a:cxn>
              <a:cxn ang="0">
                <a:pos x="208" y="6"/>
              </a:cxn>
              <a:cxn ang="0">
                <a:pos x="160" y="27"/>
              </a:cxn>
              <a:cxn ang="0">
                <a:pos x="118" y="59"/>
              </a:cxn>
              <a:cxn ang="0">
                <a:pos x="80" y="96"/>
              </a:cxn>
              <a:cxn ang="0">
                <a:pos x="43" y="139"/>
              </a:cxn>
              <a:cxn ang="0">
                <a:pos x="0" y="182"/>
              </a:cxn>
              <a:cxn ang="0">
                <a:pos x="11" y="235"/>
              </a:cxn>
              <a:cxn ang="0">
                <a:pos x="32" y="288"/>
              </a:cxn>
              <a:cxn ang="0">
                <a:pos x="54" y="326"/>
              </a:cxn>
              <a:cxn ang="0">
                <a:pos x="80" y="379"/>
              </a:cxn>
              <a:cxn ang="0">
                <a:pos x="96" y="406"/>
              </a:cxn>
              <a:cxn ang="0">
                <a:pos x="128" y="475"/>
              </a:cxn>
              <a:cxn ang="0">
                <a:pos x="155" y="523"/>
              </a:cxn>
              <a:cxn ang="0">
                <a:pos x="187" y="560"/>
              </a:cxn>
              <a:cxn ang="0">
                <a:pos x="219" y="587"/>
              </a:cxn>
              <a:cxn ang="0">
                <a:pos x="267" y="608"/>
              </a:cxn>
              <a:cxn ang="0">
                <a:pos x="336" y="635"/>
              </a:cxn>
              <a:cxn ang="0">
                <a:pos x="411" y="646"/>
              </a:cxn>
              <a:cxn ang="0">
                <a:pos x="486" y="651"/>
              </a:cxn>
              <a:cxn ang="0">
                <a:pos x="566" y="656"/>
              </a:cxn>
              <a:cxn ang="0">
                <a:pos x="630" y="656"/>
              </a:cxn>
              <a:cxn ang="0">
                <a:pos x="694" y="656"/>
              </a:cxn>
              <a:cxn ang="0">
                <a:pos x="742" y="640"/>
              </a:cxn>
              <a:cxn ang="0">
                <a:pos x="795" y="614"/>
              </a:cxn>
              <a:cxn ang="0">
                <a:pos x="832" y="571"/>
              </a:cxn>
              <a:cxn ang="0">
                <a:pos x="848" y="544"/>
              </a:cxn>
              <a:cxn ang="0">
                <a:pos x="864" y="507"/>
              </a:cxn>
              <a:cxn ang="0">
                <a:pos x="859" y="459"/>
              </a:cxn>
              <a:cxn ang="0">
                <a:pos x="838" y="416"/>
              </a:cxn>
              <a:cxn ang="0">
                <a:pos x="806" y="390"/>
              </a:cxn>
              <a:cxn ang="0">
                <a:pos x="768" y="374"/>
              </a:cxn>
              <a:cxn ang="0">
                <a:pos x="720" y="352"/>
              </a:cxn>
              <a:cxn ang="0">
                <a:pos x="672" y="336"/>
              </a:cxn>
              <a:cxn ang="0">
                <a:pos x="614" y="315"/>
              </a:cxn>
              <a:cxn ang="0">
                <a:pos x="571" y="304"/>
              </a:cxn>
              <a:cxn ang="0">
                <a:pos x="528" y="278"/>
              </a:cxn>
              <a:cxn ang="0">
                <a:pos x="486" y="240"/>
              </a:cxn>
              <a:cxn ang="0">
                <a:pos x="470" y="192"/>
              </a:cxn>
              <a:cxn ang="0">
                <a:pos x="459" y="139"/>
              </a:cxn>
              <a:cxn ang="0">
                <a:pos x="470" y="96"/>
              </a:cxn>
              <a:cxn ang="0">
                <a:pos x="459" y="54"/>
              </a:cxn>
            </a:cxnLst>
            <a:rect l="0" t="0" r="r" b="b"/>
            <a:pathLst>
              <a:path w="865" h="657">
                <a:moveTo>
                  <a:pt x="459" y="43"/>
                </a:moveTo>
                <a:lnTo>
                  <a:pt x="368" y="0"/>
                </a:lnTo>
                <a:lnTo>
                  <a:pt x="352" y="0"/>
                </a:lnTo>
                <a:lnTo>
                  <a:pt x="336" y="0"/>
                </a:lnTo>
                <a:lnTo>
                  <a:pt x="320" y="0"/>
                </a:lnTo>
                <a:lnTo>
                  <a:pt x="304" y="0"/>
                </a:lnTo>
                <a:lnTo>
                  <a:pt x="288" y="0"/>
                </a:lnTo>
                <a:lnTo>
                  <a:pt x="272" y="0"/>
                </a:lnTo>
                <a:lnTo>
                  <a:pt x="256" y="0"/>
                </a:lnTo>
                <a:lnTo>
                  <a:pt x="240" y="0"/>
                </a:lnTo>
                <a:lnTo>
                  <a:pt x="224" y="0"/>
                </a:lnTo>
                <a:lnTo>
                  <a:pt x="208" y="6"/>
                </a:lnTo>
                <a:lnTo>
                  <a:pt x="192" y="11"/>
                </a:lnTo>
                <a:lnTo>
                  <a:pt x="176" y="22"/>
                </a:lnTo>
                <a:lnTo>
                  <a:pt x="160" y="27"/>
                </a:lnTo>
                <a:lnTo>
                  <a:pt x="144" y="43"/>
                </a:lnTo>
                <a:lnTo>
                  <a:pt x="128" y="48"/>
                </a:lnTo>
                <a:lnTo>
                  <a:pt x="118" y="59"/>
                </a:lnTo>
                <a:lnTo>
                  <a:pt x="107" y="70"/>
                </a:lnTo>
                <a:lnTo>
                  <a:pt x="96" y="75"/>
                </a:lnTo>
                <a:lnTo>
                  <a:pt x="80" y="96"/>
                </a:lnTo>
                <a:lnTo>
                  <a:pt x="59" y="118"/>
                </a:lnTo>
                <a:lnTo>
                  <a:pt x="48" y="128"/>
                </a:lnTo>
                <a:lnTo>
                  <a:pt x="43" y="139"/>
                </a:lnTo>
                <a:lnTo>
                  <a:pt x="32" y="150"/>
                </a:lnTo>
                <a:lnTo>
                  <a:pt x="11" y="166"/>
                </a:lnTo>
                <a:lnTo>
                  <a:pt x="0" y="182"/>
                </a:lnTo>
                <a:lnTo>
                  <a:pt x="0" y="208"/>
                </a:lnTo>
                <a:lnTo>
                  <a:pt x="11" y="219"/>
                </a:lnTo>
                <a:lnTo>
                  <a:pt x="11" y="235"/>
                </a:lnTo>
                <a:lnTo>
                  <a:pt x="16" y="246"/>
                </a:lnTo>
                <a:lnTo>
                  <a:pt x="22" y="267"/>
                </a:lnTo>
                <a:lnTo>
                  <a:pt x="32" y="288"/>
                </a:lnTo>
                <a:lnTo>
                  <a:pt x="38" y="299"/>
                </a:lnTo>
                <a:lnTo>
                  <a:pt x="54" y="310"/>
                </a:lnTo>
                <a:lnTo>
                  <a:pt x="54" y="326"/>
                </a:lnTo>
                <a:lnTo>
                  <a:pt x="64" y="342"/>
                </a:lnTo>
                <a:lnTo>
                  <a:pt x="70" y="358"/>
                </a:lnTo>
                <a:lnTo>
                  <a:pt x="80" y="379"/>
                </a:lnTo>
                <a:lnTo>
                  <a:pt x="80" y="390"/>
                </a:lnTo>
                <a:lnTo>
                  <a:pt x="91" y="395"/>
                </a:lnTo>
                <a:lnTo>
                  <a:pt x="96" y="406"/>
                </a:lnTo>
                <a:lnTo>
                  <a:pt x="107" y="438"/>
                </a:lnTo>
                <a:lnTo>
                  <a:pt x="118" y="464"/>
                </a:lnTo>
                <a:lnTo>
                  <a:pt x="128" y="475"/>
                </a:lnTo>
                <a:lnTo>
                  <a:pt x="139" y="496"/>
                </a:lnTo>
                <a:lnTo>
                  <a:pt x="144" y="507"/>
                </a:lnTo>
                <a:lnTo>
                  <a:pt x="155" y="523"/>
                </a:lnTo>
                <a:lnTo>
                  <a:pt x="171" y="539"/>
                </a:lnTo>
                <a:lnTo>
                  <a:pt x="176" y="550"/>
                </a:lnTo>
                <a:lnTo>
                  <a:pt x="187" y="560"/>
                </a:lnTo>
                <a:lnTo>
                  <a:pt x="192" y="571"/>
                </a:lnTo>
                <a:lnTo>
                  <a:pt x="208" y="587"/>
                </a:lnTo>
                <a:lnTo>
                  <a:pt x="219" y="587"/>
                </a:lnTo>
                <a:lnTo>
                  <a:pt x="230" y="598"/>
                </a:lnTo>
                <a:lnTo>
                  <a:pt x="251" y="603"/>
                </a:lnTo>
                <a:lnTo>
                  <a:pt x="267" y="608"/>
                </a:lnTo>
                <a:lnTo>
                  <a:pt x="288" y="619"/>
                </a:lnTo>
                <a:lnTo>
                  <a:pt x="310" y="630"/>
                </a:lnTo>
                <a:lnTo>
                  <a:pt x="336" y="635"/>
                </a:lnTo>
                <a:lnTo>
                  <a:pt x="363" y="635"/>
                </a:lnTo>
                <a:lnTo>
                  <a:pt x="379" y="640"/>
                </a:lnTo>
                <a:lnTo>
                  <a:pt x="411" y="646"/>
                </a:lnTo>
                <a:lnTo>
                  <a:pt x="432" y="646"/>
                </a:lnTo>
                <a:lnTo>
                  <a:pt x="464" y="646"/>
                </a:lnTo>
                <a:lnTo>
                  <a:pt x="486" y="651"/>
                </a:lnTo>
                <a:lnTo>
                  <a:pt x="512" y="651"/>
                </a:lnTo>
                <a:lnTo>
                  <a:pt x="544" y="651"/>
                </a:lnTo>
                <a:lnTo>
                  <a:pt x="566" y="656"/>
                </a:lnTo>
                <a:lnTo>
                  <a:pt x="582" y="656"/>
                </a:lnTo>
                <a:lnTo>
                  <a:pt x="603" y="656"/>
                </a:lnTo>
                <a:lnTo>
                  <a:pt x="630" y="656"/>
                </a:lnTo>
                <a:lnTo>
                  <a:pt x="651" y="656"/>
                </a:lnTo>
                <a:lnTo>
                  <a:pt x="672" y="656"/>
                </a:lnTo>
                <a:lnTo>
                  <a:pt x="694" y="656"/>
                </a:lnTo>
                <a:lnTo>
                  <a:pt x="715" y="651"/>
                </a:lnTo>
                <a:lnTo>
                  <a:pt x="726" y="646"/>
                </a:lnTo>
                <a:lnTo>
                  <a:pt x="742" y="640"/>
                </a:lnTo>
                <a:lnTo>
                  <a:pt x="758" y="640"/>
                </a:lnTo>
                <a:lnTo>
                  <a:pt x="779" y="630"/>
                </a:lnTo>
                <a:lnTo>
                  <a:pt x="795" y="614"/>
                </a:lnTo>
                <a:lnTo>
                  <a:pt x="806" y="603"/>
                </a:lnTo>
                <a:lnTo>
                  <a:pt x="816" y="592"/>
                </a:lnTo>
                <a:lnTo>
                  <a:pt x="832" y="571"/>
                </a:lnTo>
                <a:lnTo>
                  <a:pt x="843" y="566"/>
                </a:lnTo>
                <a:lnTo>
                  <a:pt x="848" y="555"/>
                </a:lnTo>
                <a:lnTo>
                  <a:pt x="848" y="544"/>
                </a:lnTo>
                <a:lnTo>
                  <a:pt x="859" y="539"/>
                </a:lnTo>
                <a:lnTo>
                  <a:pt x="859" y="523"/>
                </a:lnTo>
                <a:lnTo>
                  <a:pt x="864" y="507"/>
                </a:lnTo>
                <a:lnTo>
                  <a:pt x="864" y="491"/>
                </a:lnTo>
                <a:lnTo>
                  <a:pt x="864" y="475"/>
                </a:lnTo>
                <a:lnTo>
                  <a:pt x="859" y="459"/>
                </a:lnTo>
                <a:lnTo>
                  <a:pt x="859" y="448"/>
                </a:lnTo>
                <a:lnTo>
                  <a:pt x="848" y="432"/>
                </a:lnTo>
                <a:lnTo>
                  <a:pt x="838" y="416"/>
                </a:lnTo>
                <a:lnTo>
                  <a:pt x="827" y="411"/>
                </a:lnTo>
                <a:lnTo>
                  <a:pt x="822" y="400"/>
                </a:lnTo>
                <a:lnTo>
                  <a:pt x="806" y="390"/>
                </a:lnTo>
                <a:lnTo>
                  <a:pt x="795" y="384"/>
                </a:lnTo>
                <a:lnTo>
                  <a:pt x="779" y="384"/>
                </a:lnTo>
                <a:lnTo>
                  <a:pt x="768" y="374"/>
                </a:lnTo>
                <a:lnTo>
                  <a:pt x="747" y="363"/>
                </a:lnTo>
                <a:lnTo>
                  <a:pt x="736" y="358"/>
                </a:lnTo>
                <a:lnTo>
                  <a:pt x="720" y="352"/>
                </a:lnTo>
                <a:lnTo>
                  <a:pt x="699" y="336"/>
                </a:lnTo>
                <a:lnTo>
                  <a:pt x="688" y="336"/>
                </a:lnTo>
                <a:lnTo>
                  <a:pt x="672" y="336"/>
                </a:lnTo>
                <a:lnTo>
                  <a:pt x="646" y="326"/>
                </a:lnTo>
                <a:lnTo>
                  <a:pt x="630" y="320"/>
                </a:lnTo>
                <a:lnTo>
                  <a:pt x="614" y="315"/>
                </a:lnTo>
                <a:lnTo>
                  <a:pt x="603" y="310"/>
                </a:lnTo>
                <a:lnTo>
                  <a:pt x="587" y="310"/>
                </a:lnTo>
                <a:lnTo>
                  <a:pt x="571" y="304"/>
                </a:lnTo>
                <a:lnTo>
                  <a:pt x="555" y="294"/>
                </a:lnTo>
                <a:lnTo>
                  <a:pt x="544" y="288"/>
                </a:lnTo>
                <a:lnTo>
                  <a:pt x="528" y="278"/>
                </a:lnTo>
                <a:lnTo>
                  <a:pt x="507" y="262"/>
                </a:lnTo>
                <a:lnTo>
                  <a:pt x="496" y="251"/>
                </a:lnTo>
                <a:lnTo>
                  <a:pt x="486" y="240"/>
                </a:lnTo>
                <a:lnTo>
                  <a:pt x="475" y="219"/>
                </a:lnTo>
                <a:lnTo>
                  <a:pt x="470" y="208"/>
                </a:lnTo>
                <a:lnTo>
                  <a:pt x="470" y="192"/>
                </a:lnTo>
                <a:lnTo>
                  <a:pt x="459" y="166"/>
                </a:lnTo>
                <a:lnTo>
                  <a:pt x="459" y="150"/>
                </a:lnTo>
                <a:lnTo>
                  <a:pt x="459" y="139"/>
                </a:lnTo>
                <a:lnTo>
                  <a:pt x="459" y="128"/>
                </a:lnTo>
                <a:lnTo>
                  <a:pt x="464" y="112"/>
                </a:lnTo>
                <a:lnTo>
                  <a:pt x="470" y="96"/>
                </a:lnTo>
                <a:lnTo>
                  <a:pt x="470" y="80"/>
                </a:lnTo>
                <a:lnTo>
                  <a:pt x="470" y="64"/>
                </a:lnTo>
                <a:lnTo>
                  <a:pt x="459" y="54"/>
                </a:lnTo>
                <a:lnTo>
                  <a:pt x="459" y="43"/>
                </a:lnTo>
              </a:path>
            </a:pathLst>
          </a:custGeom>
          <a:solidFill>
            <a:srgbClr val="FDA4B5"/>
          </a:solidFill>
          <a:ln w="25400" cap="rnd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67" name="Freeform 3"/>
          <p:cNvSpPr>
            <a:spLocks/>
          </p:cNvSpPr>
          <p:nvPr/>
        </p:nvSpPr>
        <p:spPr bwMode="auto">
          <a:xfrm>
            <a:off x="4694238" y="2468563"/>
            <a:ext cx="1157287" cy="1136650"/>
          </a:xfrm>
          <a:custGeom>
            <a:avLst/>
            <a:gdLst/>
            <a:ahLst/>
            <a:cxnLst>
              <a:cxn ang="0">
                <a:pos x="0" y="148"/>
              </a:cxn>
              <a:cxn ang="0">
                <a:pos x="16" y="185"/>
              </a:cxn>
              <a:cxn ang="0">
                <a:pos x="21" y="234"/>
              </a:cxn>
              <a:cxn ang="0">
                <a:pos x="32" y="283"/>
              </a:cxn>
              <a:cxn ang="0">
                <a:pos x="52" y="345"/>
              </a:cxn>
              <a:cxn ang="0">
                <a:pos x="74" y="401"/>
              </a:cxn>
              <a:cxn ang="0">
                <a:pos x="95" y="438"/>
              </a:cxn>
              <a:cxn ang="0">
                <a:pos x="122" y="475"/>
              </a:cxn>
              <a:cxn ang="0">
                <a:pos x="147" y="512"/>
              </a:cxn>
              <a:cxn ang="0">
                <a:pos x="169" y="542"/>
              </a:cxn>
              <a:cxn ang="0">
                <a:pos x="195" y="573"/>
              </a:cxn>
              <a:cxn ang="0">
                <a:pos x="232" y="597"/>
              </a:cxn>
              <a:cxn ang="0">
                <a:pos x="253" y="623"/>
              </a:cxn>
              <a:cxn ang="0">
                <a:pos x="285" y="641"/>
              </a:cxn>
              <a:cxn ang="0">
                <a:pos x="312" y="660"/>
              </a:cxn>
              <a:cxn ang="0">
                <a:pos x="343" y="678"/>
              </a:cxn>
              <a:cxn ang="0">
                <a:pos x="375" y="684"/>
              </a:cxn>
              <a:cxn ang="0">
                <a:pos x="407" y="697"/>
              </a:cxn>
              <a:cxn ang="0">
                <a:pos x="443" y="708"/>
              </a:cxn>
              <a:cxn ang="0">
                <a:pos x="470" y="708"/>
              </a:cxn>
              <a:cxn ang="0">
                <a:pos x="506" y="708"/>
              </a:cxn>
              <a:cxn ang="0">
                <a:pos x="543" y="690"/>
              </a:cxn>
              <a:cxn ang="0">
                <a:pos x="570" y="678"/>
              </a:cxn>
              <a:cxn ang="0">
                <a:pos x="601" y="671"/>
              </a:cxn>
              <a:cxn ang="0">
                <a:pos x="628" y="660"/>
              </a:cxn>
              <a:cxn ang="0">
                <a:pos x="665" y="628"/>
              </a:cxn>
              <a:cxn ang="0">
                <a:pos x="691" y="597"/>
              </a:cxn>
              <a:cxn ang="0">
                <a:pos x="717" y="542"/>
              </a:cxn>
              <a:cxn ang="0">
                <a:pos x="728" y="505"/>
              </a:cxn>
              <a:cxn ang="0">
                <a:pos x="728" y="462"/>
              </a:cxn>
              <a:cxn ang="0">
                <a:pos x="712" y="412"/>
              </a:cxn>
              <a:cxn ang="0">
                <a:pos x="696" y="370"/>
              </a:cxn>
              <a:cxn ang="0">
                <a:pos x="681" y="338"/>
              </a:cxn>
              <a:cxn ang="0">
                <a:pos x="654" y="308"/>
              </a:cxn>
              <a:cxn ang="0">
                <a:pos x="622" y="283"/>
              </a:cxn>
              <a:cxn ang="0">
                <a:pos x="586" y="271"/>
              </a:cxn>
              <a:cxn ang="0">
                <a:pos x="559" y="253"/>
              </a:cxn>
              <a:cxn ang="0">
                <a:pos x="527" y="240"/>
              </a:cxn>
              <a:cxn ang="0">
                <a:pos x="496" y="234"/>
              </a:cxn>
              <a:cxn ang="0">
                <a:pos x="464" y="222"/>
              </a:cxn>
              <a:cxn ang="0">
                <a:pos x="427" y="216"/>
              </a:cxn>
              <a:cxn ang="0">
                <a:pos x="396" y="216"/>
              </a:cxn>
              <a:cxn ang="0">
                <a:pos x="364" y="216"/>
              </a:cxn>
              <a:cxn ang="0">
                <a:pos x="332" y="203"/>
              </a:cxn>
              <a:cxn ang="0">
                <a:pos x="306" y="172"/>
              </a:cxn>
              <a:cxn ang="0">
                <a:pos x="280" y="135"/>
              </a:cxn>
              <a:cxn ang="0">
                <a:pos x="258" y="105"/>
              </a:cxn>
              <a:cxn ang="0">
                <a:pos x="227" y="68"/>
              </a:cxn>
              <a:cxn ang="0">
                <a:pos x="201" y="37"/>
              </a:cxn>
              <a:cxn ang="0">
                <a:pos x="179" y="18"/>
              </a:cxn>
              <a:cxn ang="0">
                <a:pos x="153" y="0"/>
              </a:cxn>
              <a:cxn ang="0">
                <a:pos x="132" y="0"/>
              </a:cxn>
              <a:cxn ang="0">
                <a:pos x="100" y="13"/>
              </a:cxn>
              <a:cxn ang="0">
                <a:pos x="74" y="31"/>
              </a:cxn>
              <a:cxn ang="0">
                <a:pos x="52" y="50"/>
              </a:cxn>
              <a:cxn ang="0">
                <a:pos x="37" y="74"/>
              </a:cxn>
              <a:cxn ang="0">
                <a:pos x="16" y="92"/>
              </a:cxn>
              <a:cxn ang="0">
                <a:pos x="0" y="117"/>
              </a:cxn>
              <a:cxn ang="0">
                <a:pos x="0" y="143"/>
              </a:cxn>
            </a:cxnLst>
            <a:rect l="0" t="0" r="r" b="b"/>
            <a:pathLst>
              <a:path w="729" h="716">
                <a:moveTo>
                  <a:pt x="11" y="154"/>
                </a:moveTo>
                <a:lnTo>
                  <a:pt x="0" y="148"/>
                </a:lnTo>
                <a:lnTo>
                  <a:pt x="4" y="171"/>
                </a:lnTo>
                <a:lnTo>
                  <a:pt x="16" y="185"/>
                </a:lnTo>
                <a:lnTo>
                  <a:pt x="21" y="209"/>
                </a:lnTo>
                <a:lnTo>
                  <a:pt x="21" y="234"/>
                </a:lnTo>
                <a:lnTo>
                  <a:pt x="32" y="259"/>
                </a:lnTo>
                <a:lnTo>
                  <a:pt x="32" y="283"/>
                </a:lnTo>
                <a:lnTo>
                  <a:pt x="43" y="314"/>
                </a:lnTo>
                <a:lnTo>
                  <a:pt x="52" y="345"/>
                </a:lnTo>
                <a:lnTo>
                  <a:pt x="63" y="370"/>
                </a:lnTo>
                <a:lnTo>
                  <a:pt x="74" y="401"/>
                </a:lnTo>
                <a:lnTo>
                  <a:pt x="79" y="419"/>
                </a:lnTo>
                <a:lnTo>
                  <a:pt x="95" y="438"/>
                </a:lnTo>
                <a:lnTo>
                  <a:pt x="106" y="456"/>
                </a:lnTo>
                <a:lnTo>
                  <a:pt x="122" y="475"/>
                </a:lnTo>
                <a:lnTo>
                  <a:pt x="132" y="499"/>
                </a:lnTo>
                <a:lnTo>
                  <a:pt x="147" y="512"/>
                </a:lnTo>
                <a:lnTo>
                  <a:pt x="158" y="530"/>
                </a:lnTo>
                <a:lnTo>
                  <a:pt x="169" y="542"/>
                </a:lnTo>
                <a:lnTo>
                  <a:pt x="185" y="554"/>
                </a:lnTo>
                <a:lnTo>
                  <a:pt x="195" y="573"/>
                </a:lnTo>
                <a:lnTo>
                  <a:pt x="217" y="586"/>
                </a:lnTo>
                <a:lnTo>
                  <a:pt x="232" y="597"/>
                </a:lnTo>
                <a:lnTo>
                  <a:pt x="242" y="610"/>
                </a:lnTo>
                <a:lnTo>
                  <a:pt x="253" y="623"/>
                </a:lnTo>
                <a:lnTo>
                  <a:pt x="264" y="628"/>
                </a:lnTo>
                <a:lnTo>
                  <a:pt x="285" y="641"/>
                </a:lnTo>
                <a:lnTo>
                  <a:pt x="301" y="653"/>
                </a:lnTo>
                <a:lnTo>
                  <a:pt x="312" y="660"/>
                </a:lnTo>
                <a:lnTo>
                  <a:pt x="327" y="665"/>
                </a:lnTo>
                <a:lnTo>
                  <a:pt x="343" y="678"/>
                </a:lnTo>
                <a:lnTo>
                  <a:pt x="359" y="684"/>
                </a:lnTo>
                <a:lnTo>
                  <a:pt x="375" y="684"/>
                </a:lnTo>
                <a:lnTo>
                  <a:pt x="391" y="690"/>
                </a:lnTo>
                <a:lnTo>
                  <a:pt x="407" y="697"/>
                </a:lnTo>
                <a:lnTo>
                  <a:pt x="427" y="708"/>
                </a:lnTo>
                <a:lnTo>
                  <a:pt x="443" y="708"/>
                </a:lnTo>
                <a:lnTo>
                  <a:pt x="459" y="708"/>
                </a:lnTo>
                <a:lnTo>
                  <a:pt x="470" y="708"/>
                </a:lnTo>
                <a:lnTo>
                  <a:pt x="491" y="715"/>
                </a:lnTo>
                <a:lnTo>
                  <a:pt x="506" y="708"/>
                </a:lnTo>
                <a:lnTo>
                  <a:pt x="527" y="702"/>
                </a:lnTo>
                <a:lnTo>
                  <a:pt x="543" y="690"/>
                </a:lnTo>
                <a:lnTo>
                  <a:pt x="559" y="690"/>
                </a:lnTo>
                <a:lnTo>
                  <a:pt x="570" y="678"/>
                </a:lnTo>
                <a:lnTo>
                  <a:pt x="591" y="678"/>
                </a:lnTo>
                <a:lnTo>
                  <a:pt x="601" y="671"/>
                </a:lnTo>
                <a:lnTo>
                  <a:pt x="617" y="665"/>
                </a:lnTo>
                <a:lnTo>
                  <a:pt x="628" y="660"/>
                </a:lnTo>
                <a:lnTo>
                  <a:pt x="644" y="647"/>
                </a:lnTo>
                <a:lnTo>
                  <a:pt x="665" y="628"/>
                </a:lnTo>
                <a:lnTo>
                  <a:pt x="676" y="616"/>
                </a:lnTo>
                <a:lnTo>
                  <a:pt x="691" y="597"/>
                </a:lnTo>
                <a:lnTo>
                  <a:pt x="707" y="567"/>
                </a:lnTo>
                <a:lnTo>
                  <a:pt x="717" y="542"/>
                </a:lnTo>
                <a:lnTo>
                  <a:pt x="723" y="523"/>
                </a:lnTo>
                <a:lnTo>
                  <a:pt x="728" y="505"/>
                </a:lnTo>
                <a:lnTo>
                  <a:pt x="728" y="486"/>
                </a:lnTo>
                <a:lnTo>
                  <a:pt x="728" y="462"/>
                </a:lnTo>
                <a:lnTo>
                  <a:pt x="717" y="438"/>
                </a:lnTo>
                <a:lnTo>
                  <a:pt x="712" y="412"/>
                </a:lnTo>
                <a:lnTo>
                  <a:pt x="707" y="394"/>
                </a:lnTo>
                <a:lnTo>
                  <a:pt x="696" y="370"/>
                </a:lnTo>
                <a:lnTo>
                  <a:pt x="691" y="357"/>
                </a:lnTo>
                <a:lnTo>
                  <a:pt x="681" y="338"/>
                </a:lnTo>
                <a:lnTo>
                  <a:pt x="665" y="320"/>
                </a:lnTo>
                <a:lnTo>
                  <a:pt x="654" y="308"/>
                </a:lnTo>
                <a:lnTo>
                  <a:pt x="638" y="290"/>
                </a:lnTo>
                <a:lnTo>
                  <a:pt x="622" y="283"/>
                </a:lnTo>
                <a:lnTo>
                  <a:pt x="606" y="277"/>
                </a:lnTo>
                <a:lnTo>
                  <a:pt x="586" y="271"/>
                </a:lnTo>
                <a:lnTo>
                  <a:pt x="575" y="259"/>
                </a:lnTo>
                <a:lnTo>
                  <a:pt x="559" y="253"/>
                </a:lnTo>
                <a:lnTo>
                  <a:pt x="538" y="246"/>
                </a:lnTo>
                <a:lnTo>
                  <a:pt x="527" y="240"/>
                </a:lnTo>
                <a:lnTo>
                  <a:pt x="506" y="234"/>
                </a:lnTo>
                <a:lnTo>
                  <a:pt x="496" y="234"/>
                </a:lnTo>
                <a:lnTo>
                  <a:pt x="480" y="228"/>
                </a:lnTo>
                <a:lnTo>
                  <a:pt x="464" y="222"/>
                </a:lnTo>
                <a:lnTo>
                  <a:pt x="448" y="216"/>
                </a:lnTo>
                <a:lnTo>
                  <a:pt x="427" y="216"/>
                </a:lnTo>
                <a:lnTo>
                  <a:pt x="416" y="216"/>
                </a:lnTo>
                <a:lnTo>
                  <a:pt x="396" y="216"/>
                </a:lnTo>
                <a:lnTo>
                  <a:pt x="385" y="216"/>
                </a:lnTo>
                <a:lnTo>
                  <a:pt x="364" y="216"/>
                </a:lnTo>
                <a:lnTo>
                  <a:pt x="353" y="209"/>
                </a:lnTo>
                <a:lnTo>
                  <a:pt x="332" y="203"/>
                </a:lnTo>
                <a:lnTo>
                  <a:pt x="317" y="191"/>
                </a:lnTo>
                <a:lnTo>
                  <a:pt x="306" y="172"/>
                </a:lnTo>
                <a:lnTo>
                  <a:pt x="290" y="154"/>
                </a:lnTo>
                <a:lnTo>
                  <a:pt x="280" y="135"/>
                </a:lnTo>
                <a:lnTo>
                  <a:pt x="269" y="124"/>
                </a:lnTo>
                <a:lnTo>
                  <a:pt x="258" y="105"/>
                </a:lnTo>
                <a:lnTo>
                  <a:pt x="242" y="80"/>
                </a:lnTo>
                <a:lnTo>
                  <a:pt x="227" y="68"/>
                </a:lnTo>
                <a:lnTo>
                  <a:pt x="217" y="55"/>
                </a:lnTo>
                <a:lnTo>
                  <a:pt x="201" y="37"/>
                </a:lnTo>
                <a:lnTo>
                  <a:pt x="190" y="24"/>
                </a:lnTo>
                <a:lnTo>
                  <a:pt x="179" y="18"/>
                </a:lnTo>
                <a:lnTo>
                  <a:pt x="163" y="13"/>
                </a:lnTo>
                <a:lnTo>
                  <a:pt x="153" y="0"/>
                </a:lnTo>
                <a:lnTo>
                  <a:pt x="142" y="0"/>
                </a:lnTo>
                <a:lnTo>
                  <a:pt x="132" y="0"/>
                </a:lnTo>
                <a:lnTo>
                  <a:pt x="116" y="6"/>
                </a:lnTo>
                <a:lnTo>
                  <a:pt x="100" y="13"/>
                </a:lnTo>
                <a:lnTo>
                  <a:pt x="84" y="18"/>
                </a:lnTo>
                <a:lnTo>
                  <a:pt x="74" y="31"/>
                </a:lnTo>
                <a:lnTo>
                  <a:pt x="58" y="37"/>
                </a:lnTo>
                <a:lnTo>
                  <a:pt x="52" y="50"/>
                </a:lnTo>
                <a:lnTo>
                  <a:pt x="37" y="61"/>
                </a:lnTo>
                <a:lnTo>
                  <a:pt x="37" y="74"/>
                </a:lnTo>
                <a:lnTo>
                  <a:pt x="27" y="87"/>
                </a:lnTo>
                <a:lnTo>
                  <a:pt x="16" y="92"/>
                </a:lnTo>
                <a:lnTo>
                  <a:pt x="11" y="105"/>
                </a:lnTo>
                <a:lnTo>
                  <a:pt x="0" y="117"/>
                </a:lnTo>
                <a:lnTo>
                  <a:pt x="0" y="129"/>
                </a:lnTo>
                <a:lnTo>
                  <a:pt x="0" y="143"/>
                </a:lnTo>
                <a:lnTo>
                  <a:pt x="11" y="154"/>
                </a:lnTo>
              </a:path>
            </a:pathLst>
          </a:custGeom>
          <a:solidFill>
            <a:schemeClr val="accent1"/>
          </a:solidFill>
          <a:ln w="25400" cap="rnd" cmpd="sng">
            <a:solidFill>
              <a:srgbClr val="00279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2698750" y="2697163"/>
            <a:ext cx="488950" cy="608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600" b="1" i="1">
                <a:solidFill>
                  <a:schemeClr val="hlink"/>
                </a:solidFill>
                <a:latin typeface="Times New Roman" pitchFamily="18" charset="0"/>
              </a:rPr>
              <a:t>a</a:t>
            </a:r>
          </a:p>
          <a:p>
            <a:pPr algn="ctr"/>
            <a:r>
              <a:rPr lang="en-US" b="1">
                <a:solidFill>
                  <a:schemeClr val="hlink"/>
                </a:solidFill>
                <a:latin typeface="Times New Roman" pitchFamily="18" charset="0"/>
              </a:rPr>
              <a:t>+Q</a:t>
            </a:r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4922838" y="2747963"/>
            <a:ext cx="434975" cy="608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600" b="1" i="1">
                <a:solidFill>
                  <a:srgbClr val="00279F"/>
                </a:solidFill>
                <a:latin typeface="Times New Roman" pitchFamily="18" charset="0"/>
              </a:rPr>
              <a:t>b</a:t>
            </a:r>
          </a:p>
          <a:p>
            <a:pPr algn="ctr"/>
            <a:r>
              <a:rPr lang="en-US" b="1">
                <a:solidFill>
                  <a:srgbClr val="00279F"/>
                </a:solidFill>
                <a:latin typeface="Times New Roman" pitchFamily="18" charset="0"/>
              </a:rPr>
              <a:t>-Q</a:t>
            </a:r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28596" y="1142984"/>
            <a:ext cx="8229600" cy="4533900"/>
          </a:xfrm>
        </p:spPr>
        <p:txBody>
          <a:bodyPr/>
          <a:lstStyle/>
          <a:p>
            <a:pPr algn="l" rtl="0"/>
            <a:r>
              <a:rPr lang="en-US" sz="1800" dirty="0">
                <a:effectLst/>
              </a:rPr>
              <a:t>Capacitor:  two conductors (separated by an insulator)</a:t>
            </a:r>
          </a:p>
          <a:p>
            <a:pPr lvl="1" algn="l" rtl="0"/>
            <a:r>
              <a:rPr lang="en-US" sz="1800" dirty="0">
                <a:effectLst/>
              </a:rPr>
              <a:t>usually oppositely charged</a:t>
            </a:r>
          </a:p>
          <a:p>
            <a:pPr lvl="1" algn="l" rtl="0"/>
            <a:endParaRPr lang="en-US" dirty="0">
              <a:effectLst/>
            </a:endParaRPr>
          </a:p>
          <a:p>
            <a:pPr lvl="1" algn="l" rtl="0">
              <a:buNone/>
            </a:pPr>
            <a:endParaRPr lang="en-US" dirty="0">
              <a:effectLst/>
            </a:endParaRPr>
          </a:p>
          <a:p>
            <a:pPr lvl="1" algn="l" rtl="0"/>
            <a:endParaRPr lang="en-US" dirty="0">
              <a:effectLst/>
            </a:endParaRPr>
          </a:p>
          <a:p>
            <a:pPr lvl="1" algn="l" rtl="0"/>
            <a:endParaRPr lang="en-US" dirty="0">
              <a:effectLst/>
            </a:endParaRPr>
          </a:p>
          <a:p>
            <a:pPr lvl="1" algn="l" rtl="0"/>
            <a:endParaRPr lang="en-US" dirty="0">
              <a:effectLst/>
            </a:endParaRPr>
          </a:p>
          <a:p>
            <a:pPr algn="l" rtl="0"/>
            <a:r>
              <a:rPr lang="en-US" sz="1800" dirty="0">
                <a:effectLst/>
              </a:rPr>
              <a:t>The capacitance, C, of a capacitor is defined as a ratio of </a:t>
            </a:r>
            <a:r>
              <a:rPr lang="en-US" sz="1800" b="1" i="1" dirty="0">
                <a:effectLst/>
              </a:rPr>
              <a:t>the magnitude of a charge</a:t>
            </a:r>
            <a:r>
              <a:rPr lang="en-US" sz="1800" dirty="0">
                <a:effectLst/>
              </a:rPr>
              <a:t> on either conductor to </a:t>
            </a:r>
            <a:r>
              <a:rPr lang="en-US" sz="1800" b="1" i="1" dirty="0">
                <a:effectLst/>
              </a:rPr>
              <a:t>the magnitude of the potential difference</a:t>
            </a:r>
            <a:r>
              <a:rPr lang="en-US" sz="1800" dirty="0">
                <a:effectLst/>
              </a:rPr>
              <a:t> between the conductors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28728" y="428604"/>
            <a:ext cx="5929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26.1 Definition of capacitance</a:t>
            </a:r>
            <a:endParaRPr lang="en-US" sz="2400" u="sng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143372" y="4857760"/>
          <a:ext cx="1036648" cy="745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4" name="Equation" r:id="rId3" imgW="545760" imgH="393480" progId="Equation.3">
                  <p:embed/>
                </p:oleObj>
              </mc:Choice>
              <mc:Fallback>
                <p:oleObj name="Equation" r:id="rId3" imgW="5457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4857760"/>
                        <a:ext cx="1036648" cy="7458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4</a:t>
            </a:fld>
            <a:endParaRPr lang="ar-EG"/>
          </a:p>
        </p:txBody>
      </p:sp>
      <p:sp>
        <p:nvSpPr>
          <p:cNvPr id="6" name="TextBox 5"/>
          <p:cNvSpPr txBox="1"/>
          <p:nvPr/>
        </p:nvSpPr>
        <p:spPr>
          <a:xfrm>
            <a:off x="642910" y="1214422"/>
            <a:ext cx="75724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dirty="0" smtClean="0">
                <a:latin typeface="Century Schoolbook" pitchFamily="18" charset="0"/>
              </a:rPr>
              <a:t> Note that by definition </a:t>
            </a:r>
            <a:r>
              <a:rPr lang="en-US" i="1" dirty="0" smtClean="0">
                <a:latin typeface="Century Schoolbook" pitchFamily="18" charset="0"/>
              </a:rPr>
              <a:t>capacitance is always a positive quantity.</a:t>
            </a:r>
            <a:br>
              <a:rPr lang="en-US" i="1" dirty="0" smtClean="0">
                <a:latin typeface="Century Schoolbook" pitchFamily="18" charset="0"/>
              </a:rPr>
            </a:br>
            <a:r>
              <a:rPr lang="en-US" i="1" dirty="0" smtClean="0">
                <a:latin typeface="Century Schoolbook" pitchFamily="18" charset="0"/>
              </a:rPr>
              <a:t> </a:t>
            </a:r>
          </a:p>
          <a:p>
            <a:pPr algn="l" rtl="0">
              <a:buFont typeface="Arial" pitchFamily="34" charset="0"/>
              <a:buChar char="•"/>
            </a:pPr>
            <a:r>
              <a:rPr lang="en-US" i="1" dirty="0" smtClean="0">
                <a:latin typeface="Century Schoolbook" pitchFamily="18" charset="0"/>
              </a:rPr>
              <a:t> The charge Q and the potential difference </a:t>
            </a:r>
            <a:r>
              <a:rPr lang="el-GR" i="1" dirty="0" smtClean="0">
                <a:latin typeface="Century Schoolbook" pitchFamily="18" charset="0"/>
              </a:rPr>
              <a:t>Δ</a:t>
            </a:r>
            <a:r>
              <a:rPr lang="en-US" i="1" dirty="0" smtClean="0">
                <a:latin typeface="Century Schoolbook" pitchFamily="18" charset="0"/>
              </a:rPr>
              <a:t>V are positive </a:t>
            </a:r>
            <a:r>
              <a:rPr lang="en-US" dirty="0" smtClean="0">
                <a:latin typeface="Century Schoolbook" pitchFamily="18" charset="0"/>
              </a:rPr>
              <a:t>quantities. Because the potential difference increases linearly with the stored charge, the ratio </a:t>
            </a:r>
            <a:r>
              <a:rPr lang="en-US" i="1" dirty="0" smtClean="0">
                <a:latin typeface="Century Schoolbook" pitchFamily="18" charset="0"/>
              </a:rPr>
              <a:t>Q /</a:t>
            </a:r>
            <a:r>
              <a:rPr lang="el-GR" i="1" dirty="0" smtClean="0">
                <a:latin typeface="Century Schoolbook" pitchFamily="18" charset="0"/>
              </a:rPr>
              <a:t> Δ </a:t>
            </a:r>
            <a:r>
              <a:rPr lang="en-US" i="1" dirty="0" smtClean="0">
                <a:latin typeface="Century Schoolbook" pitchFamily="18" charset="0"/>
              </a:rPr>
              <a:t>V is constant for a given capacitor.</a:t>
            </a:r>
            <a:br>
              <a:rPr lang="en-US" i="1" dirty="0" smtClean="0">
                <a:latin typeface="Century Schoolbook" pitchFamily="18" charset="0"/>
              </a:rPr>
            </a:br>
            <a:endParaRPr lang="en-US" i="1" dirty="0" smtClean="0">
              <a:latin typeface="Century Schoolbook" pitchFamily="18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i="1" dirty="0" smtClean="0">
                <a:latin typeface="Century Schoolbook" pitchFamily="18" charset="0"/>
              </a:rPr>
              <a:t> </a:t>
            </a:r>
            <a:r>
              <a:rPr lang="en-GB" dirty="0" smtClean="0"/>
              <a:t>The charge, </a:t>
            </a:r>
            <a:r>
              <a:rPr lang="en-GB" i="1" dirty="0" smtClean="0"/>
              <a:t>Q</a:t>
            </a:r>
            <a:r>
              <a:rPr lang="en-GB" dirty="0" smtClean="0"/>
              <a:t>, on a capacitor is directly proportional to the potential difference, </a:t>
            </a:r>
            <a:r>
              <a:rPr lang="en-GB" i="1" dirty="0" smtClean="0"/>
              <a:t>V</a:t>
            </a:r>
            <a:r>
              <a:rPr lang="en-GB" dirty="0" smtClean="0"/>
              <a:t>, across the capacitor and the proportionality constant  is </a:t>
            </a:r>
            <a:r>
              <a:rPr lang="en-GB" i="1" dirty="0" smtClean="0"/>
              <a:t>C</a:t>
            </a:r>
            <a:r>
              <a:rPr lang="en-GB" dirty="0" smtClean="0"/>
              <a:t>, the capacitance of the capacitor, so we have </a:t>
            </a:r>
            <a:r>
              <a:rPr lang="en-US" i="1" dirty="0" smtClean="0">
                <a:latin typeface="Century Schoolbook" pitchFamily="18" charset="0"/>
              </a:rPr>
              <a:t/>
            </a:r>
            <a:br>
              <a:rPr lang="en-US" i="1" dirty="0" smtClean="0">
                <a:latin typeface="Century Schoolbook" pitchFamily="18" charset="0"/>
              </a:rPr>
            </a:br>
            <a:r>
              <a:rPr lang="en-US" i="1" dirty="0" smtClean="0">
                <a:latin typeface="Century Schoolbook" pitchFamily="18" charset="0"/>
              </a:rPr>
              <a:t/>
            </a:r>
            <a:br>
              <a:rPr lang="en-US" i="1" dirty="0" smtClean="0">
                <a:latin typeface="Century Schoolbook" pitchFamily="18" charset="0"/>
              </a:rPr>
            </a:br>
            <a:endParaRPr lang="en-US" dirty="0" smtClean="0">
              <a:latin typeface="Century Schoolbook" pitchFamily="18" charset="0"/>
            </a:endParaRPr>
          </a:p>
          <a:p>
            <a:pPr algn="l" rtl="0"/>
            <a:endParaRPr lang="en-US" dirty="0"/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071934" y="4214818"/>
          <a:ext cx="9874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5" name="Equation" r:id="rId3" imgW="520560" imgH="203040" progId="Equation.3">
                  <p:embed/>
                </p:oleObj>
              </mc:Choice>
              <mc:Fallback>
                <p:oleObj name="Equation" r:id="rId3" imgW="52056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4214818"/>
                        <a:ext cx="987425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37F66-5D79-4B60-AA2B-4EA465267E59}" type="slidenum">
              <a:rPr lang="en-US"/>
              <a:pPr/>
              <a:t>5</a:t>
            </a:fld>
            <a:endParaRPr lang="en-US"/>
          </a:p>
        </p:txBody>
      </p:sp>
      <p:pic>
        <p:nvPicPr>
          <p:cNvPr id="192514" name="Picture 2" descr="prdgrou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85926"/>
            <a:ext cx="3667120" cy="2609185"/>
          </a:xfrm>
          <a:prstGeom prst="rect">
            <a:avLst/>
          </a:prstGeom>
          <a:noFill/>
        </p:spPr>
      </p:pic>
      <p:sp>
        <p:nvSpPr>
          <p:cNvPr id="1925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capacitance</a:t>
            </a:r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648200" cy="45339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000" dirty="0">
                <a:effectLst/>
              </a:rPr>
              <a:t>The unit of C is the farad (F), but most capacitors have values of C ranging from </a:t>
            </a:r>
            <a:r>
              <a:rPr lang="en-US" sz="2000" dirty="0" err="1">
                <a:effectLst/>
              </a:rPr>
              <a:t>picofarads</a:t>
            </a:r>
            <a:r>
              <a:rPr lang="en-US" sz="2000" dirty="0">
                <a:effectLst/>
              </a:rPr>
              <a:t> to microfarads (pF to </a:t>
            </a:r>
            <a:r>
              <a:rPr lang="en-US" sz="2000" dirty="0">
                <a:effectLst/>
                <a:sym typeface="Symbol" pitchFamily="18" charset="2"/>
              </a:rPr>
              <a:t>F).</a:t>
            </a:r>
          </a:p>
          <a:p>
            <a:pPr algn="l" rtl="0">
              <a:lnSpc>
                <a:spcPct val="90000"/>
              </a:lnSpc>
            </a:pPr>
            <a:endParaRPr lang="en-US" sz="2000" dirty="0">
              <a:effectLst/>
              <a:sym typeface="Symbol" pitchFamily="18" charset="2"/>
            </a:endParaRPr>
          </a:p>
          <a:p>
            <a:pPr algn="l" rtl="0">
              <a:lnSpc>
                <a:spcPct val="90000"/>
              </a:lnSpc>
            </a:pPr>
            <a:endParaRPr lang="en-US" sz="2000" dirty="0">
              <a:effectLst/>
              <a:sym typeface="Symbol" pitchFamily="18" charset="2"/>
            </a:endParaRPr>
          </a:p>
          <a:p>
            <a:pPr algn="l" rtl="0">
              <a:lnSpc>
                <a:spcPct val="90000"/>
              </a:lnSpc>
            </a:pPr>
            <a:endParaRPr lang="en-US" sz="2000" dirty="0">
              <a:effectLst/>
              <a:sym typeface="Symbol" pitchFamily="18" charset="2"/>
            </a:endParaRPr>
          </a:p>
          <a:p>
            <a:pPr algn="l" rtl="0">
              <a:lnSpc>
                <a:spcPct val="90000"/>
              </a:lnSpc>
            </a:pPr>
            <a:endParaRPr lang="en-US" sz="2000" dirty="0">
              <a:effectLst/>
              <a:sym typeface="Symbol" pitchFamily="18" charset="2"/>
            </a:endParaRPr>
          </a:p>
          <a:p>
            <a:pPr algn="l" rtl="0">
              <a:lnSpc>
                <a:spcPct val="90000"/>
              </a:lnSpc>
            </a:pPr>
            <a:r>
              <a:rPr lang="en-US" sz="2000" dirty="0">
                <a:effectLst/>
                <a:sym typeface="Symbol" pitchFamily="18" charset="2"/>
              </a:rPr>
              <a:t>Recall, </a:t>
            </a:r>
            <a:r>
              <a:rPr lang="en-US" sz="2000" dirty="0">
                <a:effectLst/>
              </a:rPr>
              <a:t>micro </a:t>
            </a:r>
            <a:r>
              <a:rPr lang="en-US" sz="2000" dirty="0">
                <a:effectLst/>
                <a:sym typeface="Symbol" pitchFamily="18" charset="2"/>
              </a:rPr>
              <a:t>10</a:t>
            </a:r>
            <a:r>
              <a:rPr lang="en-US" sz="2000" baseline="30000" dirty="0">
                <a:effectLst/>
                <a:sym typeface="Symbol" pitchFamily="18" charset="2"/>
              </a:rPr>
              <a:t>-6</a:t>
            </a:r>
            <a:r>
              <a:rPr lang="en-US" sz="2000" dirty="0">
                <a:effectLst/>
                <a:sym typeface="Symbol" pitchFamily="18" charset="2"/>
              </a:rPr>
              <a:t>,  </a:t>
            </a:r>
            <a:r>
              <a:rPr lang="en-US" sz="2000" dirty="0" err="1">
                <a:effectLst/>
                <a:sym typeface="Symbol" pitchFamily="18" charset="2"/>
              </a:rPr>
              <a:t>nano</a:t>
            </a:r>
            <a:r>
              <a:rPr lang="en-US" sz="2000" dirty="0">
                <a:effectLst/>
                <a:sym typeface="Symbol" pitchFamily="18" charset="2"/>
              </a:rPr>
              <a:t> 10</a:t>
            </a:r>
            <a:r>
              <a:rPr lang="en-US" sz="2000" baseline="30000" dirty="0">
                <a:effectLst/>
                <a:sym typeface="Symbol" pitchFamily="18" charset="2"/>
              </a:rPr>
              <a:t>-9</a:t>
            </a:r>
            <a:r>
              <a:rPr lang="en-US" sz="2000" dirty="0">
                <a:effectLst/>
                <a:sym typeface="Symbol" pitchFamily="18" charset="2"/>
              </a:rPr>
              <a:t>,   </a:t>
            </a:r>
            <a:r>
              <a:rPr lang="en-US" sz="2000" dirty="0" err="1">
                <a:effectLst/>
                <a:sym typeface="Symbol" pitchFamily="18" charset="2"/>
              </a:rPr>
              <a:t>pico</a:t>
            </a:r>
            <a:r>
              <a:rPr lang="en-US" sz="2000" dirty="0">
                <a:effectLst/>
                <a:sym typeface="Symbol" pitchFamily="18" charset="2"/>
              </a:rPr>
              <a:t> 10</a:t>
            </a:r>
            <a:r>
              <a:rPr lang="en-US" sz="2000" baseline="30000" dirty="0">
                <a:effectLst/>
                <a:sym typeface="Symbol" pitchFamily="18" charset="2"/>
              </a:rPr>
              <a:t>-12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effectLst/>
              </a:rPr>
              <a:t>If the external potential is disconnected, charges remain on the plates, so capacitors are good for storing charge (and energy).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3071810"/>
            <a:ext cx="1765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70FE-0A63-4581-83F7-F48B96CF252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0232" y="357166"/>
            <a:ext cx="48173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rgbClr val="00B050"/>
                </a:solidFill>
              </a:rPr>
              <a:t>26.2 Calculating Capacitance</a:t>
            </a:r>
            <a:endParaRPr lang="en-US" sz="2400" b="1" u="sng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1000108"/>
            <a:ext cx="778674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FE6A06"/>
              </a:buCl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sz="1600" dirty="0" smtClean="0"/>
              <a:t>The capacitance of a pair of conductors depends on the geometry of the conductors.</a:t>
            </a:r>
          </a:p>
          <a:p>
            <a:pPr algn="l" rtl="0">
              <a:buClr>
                <a:srgbClr val="FF5050"/>
              </a:buClr>
            </a:pP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500034" y="1928802"/>
            <a:ext cx="3530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parallel-plate capacitor</a:t>
            </a:r>
            <a:endParaRPr lang="en-US" dirty="0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2643182"/>
            <a:ext cx="5929354" cy="3643338"/>
          </a:xfrm>
        </p:spPr>
        <p:txBody>
          <a:bodyPr>
            <a:noAutofit/>
          </a:bodyPr>
          <a:lstStyle/>
          <a:p>
            <a:pPr algn="l" rtl="0"/>
            <a:r>
              <a:rPr lang="en-US" sz="1600" dirty="0" smtClean="0">
                <a:latin typeface="Century Schoolbook" pitchFamily="18" charset="0"/>
              </a:rPr>
              <a:t>Two parallel metallic plates of equal area </a:t>
            </a:r>
            <a:r>
              <a:rPr lang="en-US" sz="1600" i="1" dirty="0" smtClean="0">
                <a:latin typeface="Century Schoolbook" pitchFamily="18" charset="0"/>
              </a:rPr>
              <a:t>A are separated by a distance d, </a:t>
            </a:r>
            <a:r>
              <a:rPr lang="en-US" sz="1600" dirty="0" smtClean="0">
                <a:latin typeface="Century Schoolbook" pitchFamily="18" charset="0"/>
              </a:rPr>
              <a:t>One plate carries a charge </a:t>
            </a:r>
            <a:r>
              <a:rPr lang="en-US" sz="1600" i="1" dirty="0" smtClean="0">
                <a:latin typeface="Century Schoolbook" pitchFamily="18" charset="0"/>
              </a:rPr>
              <a:t>Q , and the other carries a charge -Q .</a:t>
            </a:r>
            <a:endParaRPr lang="en-US" sz="1600" dirty="0" smtClean="0">
              <a:latin typeface="Century Schoolbook" pitchFamily="18" charset="0"/>
            </a:endParaRPr>
          </a:p>
          <a:p>
            <a:pPr algn="l" rtl="0">
              <a:buNone/>
            </a:pPr>
            <a:endParaRPr lang="en-US" sz="1600" dirty="0"/>
          </a:p>
          <a:p>
            <a:pPr algn="l" rtl="0">
              <a:buNone/>
            </a:pPr>
            <a:endParaRPr lang="en-US" sz="1600" dirty="0"/>
          </a:p>
          <a:p>
            <a:pPr algn="l" rtl="0"/>
            <a:r>
              <a:rPr lang="en-US" sz="1600" dirty="0"/>
              <a:t>where A is the area of one of the plates, d is the separation, </a:t>
            </a:r>
            <a:r>
              <a:rPr lang="en-US" sz="1600" dirty="0">
                <a:latin typeface="Symbol" pitchFamily="18" charset="2"/>
              </a:rPr>
              <a:t>e</a:t>
            </a:r>
            <a:r>
              <a:rPr lang="en-US" sz="1600" baseline="-25000" dirty="0"/>
              <a:t>0</a:t>
            </a:r>
            <a:r>
              <a:rPr lang="en-US" sz="1600" dirty="0"/>
              <a:t> is a constant called the permittivity of free space</a:t>
            </a:r>
            <a:r>
              <a:rPr lang="en-US" sz="1600" dirty="0" smtClean="0"/>
              <a:t>,  </a:t>
            </a:r>
            <a:r>
              <a:rPr lang="en-US" sz="1600" dirty="0" smtClean="0">
                <a:latin typeface="Symbol" pitchFamily="18" charset="2"/>
              </a:rPr>
              <a:t>e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= 8.85</a:t>
            </a:r>
            <a:r>
              <a:rPr lang="en-US" sz="1600" dirty="0" smtClean="0">
                <a:latin typeface="Symbol" pitchFamily="18" charset="2"/>
              </a:rPr>
              <a:t>´</a:t>
            </a:r>
            <a:r>
              <a:rPr lang="en-US" sz="1600" dirty="0" smtClean="0"/>
              <a:t>10</a:t>
            </a:r>
            <a:r>
              <a:rPr lang="en-US" sz="1600" baseline="30000" dirty="0" smtClean="0"/>
              <a:t>-12 </a:t>
            </a:r>
            <a:r>
              <a:rPr lang="en-US" sz="1600" dirty="0" smtClean="0"/>
              <a:t>C</a:t>
            </a:r>
            <a:r>
              <a:rPr lang="en-US" sz="1600" baseline="30000" dirty="0" smtClean="0">
                <a:cs typeface="Arial" charset="0"/>
              </a:rPr>
              <a:t>2</a:t>
            </a:r>
            <a:r>
              <a:rPr lang="en-US" sz="1600" dirty="0" smtClean="0">
                <a:cs typeface="Arial" charset="0"/>
              </a:rPr>
              <a:t>/N·m</a:t>
            </a:r>
            <a:r>
              <a:rPr lang="en-US" sz="1600" baseline="30000" dirty="0" smtClean="0">
                <a:cs typeface="Arial" charset="0"/>
              </a:rPr>
              <a:t>2</a:t>
            </a:r>
            <a:r>
              <a:rPr lang="en-US" sz="1600" dirty="0" smtClean="0"/>
              <a:t> </a:t>
            </a:r>
            <a:endParaRPr lang="en-US" sz="1600" dirty="0"/>
          </a:p>
          <a:p>
            <a:pPr algn="l" rtl="0"/>
            <a:r>
              <a:rPr lang="en-US" sz="1600" dirty="0" smtClean="0">
                <a:latin typeface="Century Schoolbook" pitchFamily="18" charset="0"/>
              </a:rPr>
              <a:t>the capacitance of a parallel-plate capacitor is proportional to the area of its plates and inversely proportional to the plate separation.</a:t>
            </a:r>
            <a:endParaRPr lang="en-US" sz="1600" dirty="0"/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2285984" y="3500438"/>
          <a:ext cx="848993" cy="571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19" name="Equation" r:id="rId3" imgW="583920" imgH="393480" progId="Equation.3">
                  <p:embed/>
                </p:oleObj>
              </mc:Choice>
              <mc:Fallback>
                <p:oleObj name="Equation" r:id="rId3" imgW="58392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3500438"/>
                        <a:ext cx="848993" cy="571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15140" y="2928934"/>
            <a:ext cx="1752586" cy="2540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46CA9A-EBF9-47B3-8809-22AEF34BB537}" type="slidenum">
              <a:rPr lang="ar-EG" smtClean="0"/>
              <a:pPr/>
              <a:t>7</a:t>
            </a:fld>
            <a:endParaRPr lang="ar-EG"/>
          </a:p>
        </p:txBody>
      </p:sp>
      <p:sp>
        <p:nvSpPr>
          <p:cNvPr id="6" name="Rectangle 5"/>
          <p:cNvSpPr/>
          <p:nvPr/>
        </p:nvSpPr>
        <p:spPr>
          <a:xfrm>
            <a:off x="428596" y="357166"/>
            <a:ext cx="571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3"/>
                </a:solidFill>
              </a:rPr>
              <a:t>Example 26.1 </a:t>
            </a:r>
            <a:r>
              <a:rPr lang="en-US" b="1" dirty="0" smtClean="0">
                <a:solidFill>
                  <a:schemeClr val="accent3"/>
                </a:solidFill>
              </a:rPr>
              <a:t>Parallel-Plate Capacitor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6194425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714620"/>
            <a:ext cx="5181600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2071678"/>
            <a:ext cx="7467600" cy="2143140"/>
          </a:xfrm>
        </p:spPr>
        <p:txBody>
          <a:bodyPr>
            <a:normAutofit/>
          </a:bodyPr>
          <a:lstStyle/>
          <a:p>
            <a:pPr algn="l" rtl="0"/>
            <a:r>
              <a:rPr lang="en-US" sz="1400" dirty="0"/>
              <a:t>It is very often that more than one capacitor is used in an electric </a:t>
            </a:r>
            <a:r>
              <a:rPr lang="en-US" sz="1400" dirty="0" smtClean="0"/>
              <a:t>circuit</a:t>
            </a:r>
            <a:br>
              <a:rPr lang="en-US" sz="1400" dirty="0" smtClean="0"/>
            </a:br>
            <a:endParaRPr lang="en-US" sz="1400" dirty="0"/>
          </a:p>
          <a:p>
            <a:pPr algn="l" rtl="0"/>
            <a:r>
              <a:rPr lang="en-US" sz="1400" dirty="0"/>
              <a:t>We would have to learn how to compute the equivalent capacitance of certain combinations of capacitors</a:t>
            </a:r>
          </a:p>
        </p:txBody>
      </p:sp>
      <p:sp>
        <p:nvSpPr>
          <p:cNvPr id="196612" name="Line 4"/>
          <p:cNvSpPr>
            <a:spLocks noChangeShapeType="1"/>
          </p:cNvSpPr>
          <p:nvPr/>
        </p:nvSpPr>
        <p:spPr bwMode="auto">
          <a:xfrm>
            <a:off x="1919288" y="3786188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605088" y="4014788"/>
            <a:ext cx="457200" cy="533400"/>
            <a:chOff x="1344" y="1008"/>
            <a:chExt cx="288" cy="336"/>
          </a:xfrm>
        </p:grpSpPr>
        <p:sp>
          <p:nvSpPr>
            <p:cNvPr id="196614" name="Line 6"/>
            <p:cNvSpPr>
              <a:spLocks noChangeShapeType="1"/>
            </p:cNvSpPr>
            <p:nvPr/>
          </p:nvSpPr>
          <p:spPr bwMode="auto">
            <a:xfrm>
              <a:off x="1344" y="11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15" name="Line 7"/>
            <p:cNvSpPr>
              <a:spLocks noChangeShapeType="1"/>
            </p:cNvSpPr>
            <p:nvPr/>
          </p:nvSpPr>
          <p:spPr bwMode="auto">
            <a:xfrm>
              <a:off x="1344" y="120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16" name="Line 8"/>
            <p:cNvSpPr>
              <a:spLocks noChangeShapeType="1"/>
            </p:cNvSpPr>
            <p:nvPr/>
          </p:nvSpPr>
          <p:spPr bwMode="auto">
            <a:xfrm>
              <a:off x="1488" y="1008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17" name="Line 9"/>
            <p:cNvSpPr>
              <a:spLocks noChangeShapeType="1"/>
            </p:cNvSpPr>
            <p:nvPr/>
          </p:nvSpPr>
          <p:spPr bwMode="auto">
            <a:xfrm>
              <a:off x="1488" y="120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6618" name="Line 10"/>
          <p:cNvSpPr>
            <a:spLocks noChangeShapeType="1"/>
          </p:cNvSpPr>
          <p:nvPr/>
        </p:nvSpPr>
        <p:spPr bwMode="auto">
          <a:xfrm>
            <a:off x="1919288" y="4852988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19" name="Line 11"/>
          <p:cNvSpPr>
            <a:spLocks noChangeShapeType="1"/>
          </p:cNvSpPr>
          <p:nvPr/>
        </p:nvSpPr>
        <p:spPr bwMode="auto">
          <a:xfrm>
            <a:off x="2833688" y="45481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20" name="Rectangle 12"/>
          <p:cNvSpPr>
            <a:spLocks noChangeArrowheads="1"/>
          </p:cNvSpPr>
          <p:nvPr/>
        </p:nvSpPr>
        <p:spPr bwMode="auto">
          <a:xfrm>
            <a:off x="2438400" y="3962400"/>
            <a:ext cx="357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400" i="1">
                <a:latin typeface="Times New Roman" pitchFamily="18" charset="0"/>
              </a:rPr>
              <a:t>C</a:t>
            </a:r>
            <a:r>
              <a:rPr lang="en-US" sz="1400" i="1" baseline="-25000">
                <a:latin typeface="Times New Roman" pitchFamily="18" charset="0"/>
              </a:rPr>
              <a:t>1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443288" y="3786188"/>
            <a:ext cx="457200" cy="533400"/>
            <a:chOff x="1872" y="864"/>
            <a:chExt cx="288" cy="336"/>
          </a:xfrm>
        </p:grpSpPr>
        <p:sp>
          <p:nvSpPr>
            <p:cNvPr id="196622" name="Line 14"/>
            <p:cNvSpPr>
              <a:spLocks noChangeShapeType="1"/>
            </p:cNvSpPr>
            <p:nvPr/>
          </p:nvSpPr>
          <p:spPr bwMode="auto">
            <a:xfrm>
              <a:off x="1872" y="100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23" name="Line 15"/>
            <p:cNvSpPr>
              <a:spLocks noChangeShapeType="1"/>
            </p:cNvSpPr>
            <p:nvPr/>
          </p:nvSpPr>
          <p:spPr bwMode="auto">
            <a:xfrm>
              <a:off x="1872" y="1056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24" name="Line 16"/>
            <p:cNvSpPr>
              <a:spLocks noChangeShapeType="1"/>
            </p:cNvSpPr>
            <p:nvPr/>
          </p:nvSpPr>
          <p:spPr bwMode="auto">
            <a:xfrm>
              <a:off x="2016" y="86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25" name="Line 17"/>
            <p:cNvSpPr>
              <a:spLocks noChangeShapeType="1"/>
            </p:cNvSpPr>
            <p:nvPr/>
          </p:nvSpPr>
          <p:spPr bwMode="auto">
            <a:xfrm>
              <a:off x="2016" y="1056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6626" name="Line 18"/>
          <p:cNvSpPr>
            <a:spLocks noChangeShapeType="1"/>
          </p:cNvSpPr>
          <p:nvPr/>
        </p:nvSpPr>
        <p:spPr bwMode="auto">
          <a:xfrm>
            <a:off x="3671888" y="4776788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27" name="Rectangle 19"/>
          <p:cNvSpPr>
            <a:spLocks noChangeArrowheads="1"/>
          </p:cNvSpPr>
          <p:nvPr/>
        </p:nvSpPr>
        <p:spPr bwMode="auto">
          <a:xfrm>
            <a:off x="3276600" y="3733800"/>
            <a:ext cx="357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400" i="1">
                <a:latin typeface="Times New Roman" pitchFamily="18" charset="0"/>
              </a:rPr>
              <a:t>C</a:t>
            </a:r>
            <a:r>
              <a:rPr lang="en-US" sz="1400" i="1" baseline="-25000">
                <a:latin typeface="Times New Roman" pitchFamily="18" charset="0"/>
              </a:rPr>
              <a:t>2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443288" y="4319588"/>
            <a:ext cx="457200" cy="533400"/>
            <a:chOff x="1872" y="1200"/>
            <a:chExt cx="288" cy="336"/>
          </a:xfrm>
        </p:grpSpPr>
        <p:sp>
          <p:nvSpPr>
            <p:cNvPr id="196629" name="Line 21"/>
            <p:cNvSpPr>
              <a:spLocks noChangeShapeType="1"/>
            </p:cNvSpPr>
            <p:nvPr/>
          </p:nvSpPr>
          <p:spPr bwMode="auto">
            <a:xfrm>
              <a:off x="1872" y="1344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30" name="Line 22"/>
            <p:cNvSpPr>
              <a:spLocks noChangeShapeType="1"/>
            </p:cNvSpPr>
            <p:nvPr/>
          </p:nvSpPr>
          <p:spPr bwMode="auto">
            <a:xfrm>
              <a:off x="1872" y="139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31" name="Line 23"/>
            <p:cNvSpPr>
              <a:spLocks noChangeShapeType="1"/>
            </p:cNvSpPr>
            <p:nvPr/>
          </p:nvSpPr>
          <p:spPr bwMode="auto">
            <a:xfrm>
              <a:off x="2016" y="120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32" name="Line 24"/>
            <p:cNvSpPr>
              <a:spLocks noChangeShapeType="1"/>
            </p:cNvSpPr>
            <p:nvPr/>
          </p:nvSpPr>
          <p:spPr bwMode="auto">
            <a:xfrm>
              <a:off x="2016" y="139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6633" name="Rectangle 25"/>
          <p:cNvSpPr>
            <a:spLocks noChangeArrowheads="1"/>
          </p:cNvSpPr>
          <p:nvPr/>
        </p:nvSpPr>
        <p:spPr bwMode="auto">
          <a:xfrm>
            <a:off x="3276600" y="4267200"/>
            <a:ext cx="3571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400" i="1">
                <a:latin typeface="Times New Roman" pitchFamily="18" charset="0"/>
              </a:rPr>
              <a:t>C</a:t>
            </a:r>
            <a:r>
              <a:rPr lang="en-US" sz="1400" i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96634" name="Line 26"/>
          <p:cNvSpPr>
            <a:spLocks noChangeShapeType="1"/>
          </p:cNvSpPr>
          <p:nvPr/>
        </p:nvSpPr>
        <p:spPr bwMode="auto">
          <a:xfrm>
            <a:off x="2833688" y="3786188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724400" y="3733800"/>
            <a:ext cx="2336800" cy="1119188"/>
            <a:chOff x="628" y="2595"/>
            <a:chExt cx="1472" cy="705"/>
          </a:xfrm>
        </p:grpSpPr>
        <p:sp>
          <p:nvSpPr>
            <p:cNvPr id="196636" name="Line 28"/>
            <p:cNvSpPr>
              <a:spLocks noChangeShapeType="1"/>
            </p:cNvSpPr>
            <p:nvPr/>
          </p:nvSpPr>
          <p:spPr bwMode="auto">
            <a:xfrm>
              <a:off x="628" y="2628"/>
              <a:ext cx="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1404" y="2796"/>
              <a:ext cx="336" cy="288"/>
              <a:chOff x="1404" y="2796"/>
              <a:chExt cx="336" cy="288"/>
            </a:xfrm>
          </p:grpSpPr>
          <p:sp>
            <p:nvSpPr>
              <p:cNvPr id="196638" name="Line 30"/>
              <p:cNvSpPr>
                <a:spLocks noChangeShapeType="1"/>
              </p:cNvSpPr>
              <p:nvPr/>
            </p:nvSpPr>
            <p:spPr bwMode="auto">
              <a:xfrm flipV="1">
                <a:off x="1548" y="279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39" name="Line 31"/>
              <p:cNvSpPr>
                <a:spLocks noChangeShapeType="1"/>
              </p:cNvSpPr>
              <p:nvPr/>
            </p:nvSpPr>
            <p:spPr bwMode="auto">
              <a:xfrm flipV="1">
                <a:off x="1596" y="279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40" name="Line 32"/>
              <p:cNvSpPr>
                <a:spLocks noChangeShapeType="1"/>
              </p:cNvSpPr>
              <p:nvPr/>
            </p:nvSpPr>
            <p:spPr bwMode="auto">
              <a:xfrm>
                <a:off x="1404" y="2940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41" name="Line 33"/>
              <p:cNvSpPr>
                <a:spLocks noChangeShapeType="1"/>
              </p:cNvSpPr>
              <p:nvPr/>
            </p:nvSpPr>
            <p:spPr bwMode="auto">
              <a:xfrm>
                <a:off x="1596" y="2940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642" name="Line 34"/>
            <p:cNvSpPr>
              <a:spLocks noChangeShapeType="1"/>
            </p:cNvSpPr>
            <p:nvPr/>
          </p:nvSpPr>
          <p:spPr bwMode="auto">
            <a:xfrm>
              <a:off x="648" y="3300"/>
              <a:ext cx="5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43" name="Rectangle 35"/>
            <p:cNvSpPr>
              <a:spLocks noChangeArrowheads="1"/>
            </p:cNvSpPr>
            <p:nvPr/>
          </p:nvSpPr>
          <p:spPr bwMode="auto">
            <a:xfrm>
              <a:off x="1419" y="2595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5</a:t>
              </a:r>
            </a:p>
          </p:txBody>
        </p:sp>
        <p:grpSp>
          <p:nvGrpSpPr>
            <p:cNvPr id="7" name="Group 36"/>
            <p:cNvGrpSpPr>
              <a:grpSpLocks/>
            </p:cNvGrpSpPr>
            <p:nvPr/>
          </p:nvGrpSpPr>
          <p:grpSpPr bwMode="auto">
            <a:xfrm>
              <a:off x="1044" y="2628"/>
              <a:ext cx="288" cy="336"/>
              <a:chOff x="1044" y="2628"/>
              <a:chExt cx="288" cy="336"/>
            </a:xfrm>
          </p:grpSpPr>
          <p:sp>
            <p:nvSpPr>
              <p:cNvPr id="196645" name="Line 37"/>
              <p:cNvSpPr>
                <a:spLocks noChangeShapeType="1"/>
              </p:cNvSpPr>
              <p:nvPr/>
            </p:nvSpPr>
            <p:spPr bwMode="auto">
              <a:xfrm>
                <a:off x="1044" y="2772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46" name="Line 38"/>
              <p:cNvSpPr>
                <a:spLocks noChangeShapeType="1"/>
              </p:cNvSpPr>
              <p:nvPr/>
            </p:nvSpPr>
            <p:spPr bwMode="auto">
              <a:xfrm>
                <a:off x="1044" y="282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47" name="Line 39"/>
              <p:cNvSpPr>
                <a:spLocks noChangeShapeType="1"/>
              </p:cNvSpPr>
              <p:nvPr/>
            </p:nvSpPr>
            <p:spPr bwMode="auto">
              <a:xfrm>
                <a:off x="1188" y="262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48" name="Line 40"/>
              <p:cNvSpPr>
                <a:spLocks noChangeShapeType="1"/>
              </p:cNvSpPr>
              <p:nvPr/>
            </p:nvSpPr>
            <p:spPr bwMode="auto">
              <a:xfrm>
                <a:off x="1188" y="28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649" name="Line 41"/>
            <p:cNvSpPr>
              <a:spLocks noChangeShapeType="1"/>
            </p:cNvSpPr>
            <p:nvPr/>
          </p:nvSpPr>
          <p:spPr bwMode="auto">
            <a:xfrm>
              <a:off x="1188" y="3252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50" name="Rectangle 42"/>
            <p:cNvSpPr>
              <a:spLocks noChangeArrowheads="1"/>
            </p:cNvSpPr>
            <p:nvPr/>
          </p:nvSpPr>
          <p:spPr bwMode="auto">
            <a:xfrm>
              <a:off x="939" y="2595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grpSp>
          <p:nvGrpSpPr>
            <p:cNvPr id="8" name="Group 43"/>
            <p:cNvGrpSpPr>
              <a:grpSpLocks/>
            </p:cNvGrpSpPr>
            <p:nvPr/>
          </p:nvGrpSpPr>
          <p:grpSpPr bwMode="auto">
            <a:xfrm>
              <a:off x="1044" y="2964"/>
              <a:ext cx="288" cy="336"/>
              <a:chOff x="1044" y="2964"/>
              <a:chExt cx="288" cy="336"/>
            </a:xfrm>
          </p:grpSpPr>
          <p:sp>
            <p:nvSpPr>
              <p:cNvPr id="196652" name="Line 44"/>
              <p:cNvSpPr>
                <a:spLocks noChangeShapeType="1"/>
              </p:cNvSpPr>
              <p:nvPr/>
            </p:nvSpPr>
            <p:spPr bwMode="auto">
              <a:xfrm>
                <a:off x="1044" y="3108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53" name="Line 45"/>
              <p:cNvSpPr>
                <a:spLocks noChangeShapeType="1"/>
              </p:cNvSpPr>
              <p:nvPr/>
            </p:nvSpPr>
            <p:spPr bwMode="auto">
              <a:xfrm>
                <a:off x="1044" y="315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54" name="Line 46"/>
              <p:cNvSpPr>
                <a:spLocks noChangeShapeType="1"/>
              </p:cNvSpPr>
              <p:nvPr/>
            </p:nvSpPr>
            <p:spPr bwMode="auto">
              <a:xfrm>
                <a:off x="1188" y="296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55" name="Line 47"/>
              <p:cNvSpPr>
                <a:spLocks noChangeShapeType="1"/>
              </p:cNvSpPr>
              <p:nvPr/>
            </p:nvSpPr>
            <p:spPr bwMode="auto">
              <a:xfrm>
                <a:off x="1188" y="315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656" name="Rectangle 48"/>
            <p:cNvSpPr>
              <a:spLocks noChangeArrowheads="1"/>
            </p:cNvSpPr>
            <p:nvPr/>
          </p:nvSpPr>
          <p:spPr bwMode="auto">
            <a:xfrm>
              <a:off x="939" y="2931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96657" name="Line 49"/>
            <p:cNvSpPr>
              <a:spLocks noChangeShapeType="1"/>
            </p:cNvSpPr>
            <p:nvPr/>
          </p:nvSpPr>
          <p:spPr bwMode="auto">
            <a:xfrm>
              <a:off x="852" y="2628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58" name="Line 50"/>
            <p:cNvSpPr>
              <a:spLocks noChangeShapeType="1"/>
            </p:cNvSpPr>
            <p:nvPr/>
          </p:nvSpPr>
          <p:spPr bwMode="auto">
            <a:xfrm>
              <a:off x="852" y="3300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1812" y="2628"/>
              <a:ext cx="288" cy="336"/>
              <a:chOff x="1812" y="2628"/>
              <a:chExt cx="288" cy="336"/>
            </a:xfrm>
          </p:grpSpPr>
          <p:sp>
            <p:nvSpPr>
              <p:cNvPr id="196660" name="Line 52"/>
              <p:cNvSpPr>
                <a:spLocks noChangeShapeType="1"/>
              </p:cNvSpPr>
              <p:nvPr/>
            </p:nvSpPr>
            <p:spPr bwMode="auto">
              <a:xfrm>
                <a:off x="1812" y="2772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61" name="Line 53"/>
              <p:cNvSpPr>
                <a:spLocks noChangeShapeType="1"/>
              </p:cNvSpPr>
              <p:nvPr/>
            </p:nvSpPr>
            <p:spPr bwMode="auto">
              <a:xfrm>
                <a:off x="1812" y="282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62" name="Line 54"/>
              <p:cNvSpPr>
                <a:spLocks noChangeShapeType="1"/>
              </p:cNvSpPr>
              <p:nvPr/>
            </p:nvSpPr>
            <p:spPr bwMode="auto">
              <a:xfrm>
                <a:off x="1956" y="2628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63" name="Line 55"/>
              <p:cNvSpPr>
                <a:spLocks noChangeShapeType="1"/>
              </p:cNvSpPr>
              <p:nvPr/>
            </p:nvSpPr>
            <p:spPr bwMode="auto">
              <a:xfrm>
                <a:off x="1956" y="28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664" name="Line 56"/>
            <p:cNvSpPr>
              <a:spLocks noChangeShapeType="1"/>
            </p:cNvSpPr>
            <p:nvPr/>
          </p:nvSpPr>
          <p:spPr bwMode="auto">
            <a:xfrm>
              <a:off x="1956" y="3252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65" name="Rectangle 57"/>
            <p:cNvSpPr>
              <a:spLocks noChangeArrowheads="1"/>
            </p:cNvSpPr>
            <p:nvPr/>
          </p:nvSpPr>
          <p:spPr bwMode="auto">
            <a:xfrm>
              <a:off x="1707" y="2595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3</a:t>
              </a:r>
            </a:p>
          </p:txBody>
        </p:sp>
        <p:grpSp>
          <p:nvGrpSpPr>
            <p:cNvPr id="10" name="Group 58"/>
            <p:cNvGrpSpPr>
              <a:grpSpLocks/>
            </p:cNvGrpSpPr>
            <p:nvPr/>
          </p:nvGrpSpPr>
          <p:grpSpPr bwMode="auto">
            <a:xfrm>
              <a:off x="1812" y="2964"/>
              <a:ext cx="288" cy="336"/>
              <a:chOff x="1812" y="2964"/>
              <a:chExt cx="288" cy="336"/>
            </a:xfrm>
          </p:grpSpPr>
          <p:sp>
            <p:nvSpPr>
              <p:cNvPr id="196667" name="Line 59"/>
              <p:cNvSpPr>
                <a:spLocks noChangeShapeType="1"/>
              </p:cNvSpPr>
              <p:nvPr/>
            </p:nvSpPr>
            <p:spPr bwMode="auto">
              <a:xfrm>
                <a:off x="1812" y="3108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68" name="Line 60"/>
              <p:cNvSpPr>
                <a:spLocks noChangeShapeType="1"/>
              </p:cNvSpPr>
              <p:nvPr/>
            </p:nvSpPr>
            <p:spPr bwMode="auto">
              <a:xfrm>
                <a:off x="1812" y="315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69" name="Line 61"/>
              <p:cNvSpPr>
                <a:spLocks noChangeShapeType="1"/>
              </p:cNvSpPr>
              <p:nvPr/>
            </p:nvSpPr>
            <p:spPr bwMode="auto">
              <a:xfrm>
                <a:off x="1956" y="296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70" name="Line 62"/>
              <p:cNvSpPr>
                <a:spLocks noChangeShapeType="1"/>
              </p:cNvSpPr>
              <p:nvPr/>
            </p:nvSpPr>
            <p:spPr bwMode="auto">
              <a:xfrm>
                <a:off x="1956" y="315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671" name="Rectangle 63"/>
            <p:cNvSpPr>
              <a:spLocks noChangeArrowheads="1"/>
            </p:cNvSpPr>
            <p:nvPr/>
          </p:nvSpPr>
          <p:spPr bwMode="auto">
            <a:xfrm>
              <a:off x="1707" y="2931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96672" name="Line 64"/>
            <p:cNvSpPr>
              <a:spLocks noChangeShapeType="1"/>
            </p:cNvSpPr>
            <p:nvPr/>
          </p:nvSpPr>
          <p:spPr bwMode="auto">
            <a:xfrm flipH="1">
              <a:off x="1188" y="2940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6673" name="Line 65"/>
            <p:cNvSpPr>
              <a:spLocks noChangeShapeType="1"/>
            </p:cNvSpPr>
            <p:nvPr/>
          </p:nvSpPr>
          <p:spPr bwMode="auto">
            <a:xfrm flipH="1">
              <a:off x="1716" y="2940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2214546" y="1000108"/>
            <a:ext cx="4054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 smtClean="0">
                <a:solidFill>
                  <a:srgbClr val="00B050"/>
                </a:solidFill>
              </a:rPr>
              <a:t>26.3 Combinations of Capacitors</a:t>
            </a:r>
            <a:endParaRPr lang="en-US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1928794" y="2071678"/>
            <a:ext cx="1511300" cy="2044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5720" y="2143116"/>
            <a:ext cx="3306762" cy="1914525"/>
            <a:chOff x="231" y="755"/>
            <a:chExt cx="2083" cy="120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72" y="1152"/>
              <a:ext cx="480" cy="432"/>
              <a:chOff x="672" y="1152"/>
              <a:chExt cx="480" cy="432"/>
            </a:xfrm>
          </p:grpSpPr>
          <p:sp>
            <p:nvSpPr>
              <p:cNvPr id="197638" name="Line 6"/>
              <p:cNvSpPr>
                <a:spLocks noChangeShapeType="1"/>
              </p:cNvSpPr>
              <p:nvPr/>
            </p:nvSpPr>
            <p:spPr bwMode="auto">
              <a:xfrm>
                <a:off x="672" y="1296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39" name="Line 7"/>
              <p:cNvSpPr>
                <a:spLocks noChangeShapeType="1"/>
              </p:cNvSpPr>
              <p:nvPr/>
            </p:nvSpPr>
            <p:spPr bwMode="auto">
              <a:xfrm>
                <a:off x="816" y="134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40" name="Line 8"/>
              <p:cNvSpPr>
                <a:spLocks noChangeShapeType="1"/>
              </p:cNvSpPr>
              <p:nvPr/>
            </p:nvSpPr>
            <p:spPr bwMode="auto">
              <a:xfrm>
                <a:off x="672" y="139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41" name="Line 9"/>
              <p:cNvSpPr>
                <a:spLocks noChangeShapeType="1"/>
              </p:cNvSpPr>
              <p:nvPr/>
            </p:nvSpPr>
            <p:spPr bwMode="auto">
              <a:xfrm>
                <a:off x="816" y="14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42" name="Line 10"/>
              <p:cNvSpPr>
                <a:spLocks noChangeShapeType="1"/>
              </p:cNvSpPr>
              <p:nvPr/>
            </p:nvSpPr>
            <p:spPr bwMode="auto">
              <a:xfrm flipV="1">
                <a:off x="912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43" name="Line 11"/>
              <p:cNvSpPr>
                <a:spLocks noChangeShapeType="1"/>
              </p:cNvSpPr>
              <p:nvPr/>
            </p:nvSpPr>
            <p:spPr bwMode="auto">
              <a:xfrm flipV="1">
                <a:off x="912" y="144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644" name="Line 12"/>
            <p:cNvSpPr>
              <a:spLocks noChangeShapeType="1"/>
            </p:cNvSpPr>
            <p:nvPr/>
          </p:nvSpPr>
          <p:spPr bwMode="auto">
            <a:xfrm flipV="1">
              <a:off x="912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45" name="Line 13"/>
            <p:cNvSpPr>
              <a:spLocks noChangeShapeType="1"/>
            </p:cNvSpPr>
            <p:nvPr/>
          </p:nvSpPr>
          <p:spPr bwMode="auto">
            <a:xfrm>
              <a:off x="912" y="86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344" y="1152"/>
              <a:ext cx="288" cy="336"/>
              <a:chOff x="1344" y="1152"/>
              <a:chExt cx="288" cy="336"/>
            </a:xfrm>
          </p:grpSpPr>
          <p:sp>
            <p:nvSpPr>
              <p:cNvPr id="197647" name="Line 15"/>
              <p:cNvSpPr>
                <a:spLocks noChangeShapeType="1"/>
              </p:cNvSpPr>
              <p:nvPr/>
            </p:nvSpPr>
            <p:spPr bwMode="auto">
              <a:xfrm>
                <a:off x="1344" y="129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48" name="Line 16"/>
              <p:cNvSpPr>
                <a:spLocks noChangeShapeType="1"/>
              </p:cNvSpPr>
              <p:nvPr/>
            </p:nvSpPr>
            <p:spPr bwMode="auto">
              <a:xfrm>
                <a:off x="1344" y="134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49" name="Line 17"/>
              <p:cNvSpPr>
                <a:spLocks noChangeShapeType="1"/>
              </p:cNvSpPr>
              <p:nvPr/>
            </p:nvSpPr>
            <p:spPr bwMode="auto">
              <a:xfrm>
                <a:off x="1488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50" name="Line 18"/>
              <p:cNvSpPr>
                <a:spLocks noChangeShapeType="1"/>
              </p:cNvSpPr>
              <p:nvPr/>
            </p:nvSpPr>
            <p:spPr bwMode="auto">
              <a:xfrm>
                <a:off x="1488" y="134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651" name="Line 19"/>
            <p:cNvSpPr>
              <a:spLocks noChangeShapeType="1"/>
            </p:cNvSpPr>
            <p:nvPr/>
          </p:nvSpPr>
          <p:spPr bwMode="auto">
            <a:xfrm flipV="1">
              <a:off x="912" y="158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52" name="Line 20"/>
            <p:cNvSpPr>
              <a:spLocks noChangeShapeType="1"/>
            </p:cNvSpPr>
            <p:nvPr/>
          </p:nvSpPr>
          <p:spPr bwMode="auto">
            <a:xfrm>
              <a:off x="912" y="1872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53" name="Line 21"/>
            <p:cNvSpPr>
              <a:spLocks noChangeShapeType="1"/>
            </p:cNvSpPr>
            <p:nvPr/>
          </p:nvSpPr>
          <p:spPr bwMode="auto">
            <a:xfrm>
              <a:off x="1488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54" name="Line 22"/>
            <p:cNvSpPr>
              <a:spLocks noChangeShapeType="1"/>
            </p:cNvSpPr>
            <p:nvPr/>
          </p:nvSpPr>
          <p:spPr bwMode="auto">
            <a:xfrm>
              <a:off x="1488" y="148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55" name="Rectangle 23"/>
            <p:cNvSpPr>
              <a:spLocks noChangeArrowheads="1"/>
            </p:cNvSpPr>
            <p:nvPr/>
          </p:nvSpPr>
          <p:spPr bwMode="auto">
            <a:xfrm>
              <a:off x="1479" y="1119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97656" name="Rectangle 24"/>
            <p:cNvSpPr>
              <a:spLocks noChangeArrowheads="1"/>
            </p:cNvSpPr>
            <p:nvPr/>
          </p:nvSpPr>
          <p:spPr bwMode="auto">
            <a:xfrm>
              <a:off x="1479" y="1311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97657" name="Rectangle 25"/>
            <p:cNvSpPr>
              <a:spLocks noChangeArrowheads="1"/>
            </p:cNvSpPr>
            <p:nvPr/>
          </p:nvSpPr>
          <p:spPr bwMode="auto">
            <a:xfrm>
              <a:off x="1239" y="1119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97658" name="Line 26"/>
            <p:cNvSpPr>
              <a:spLocks noChangeShapeType="1"/>
            </p:cNvSpPr>
            <p:nvPr/>
          </p:nvSpPr>
          <p:spPr bwMode="auto">
            <a:xfrm>
              <a:off x="1488" y="1392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59" name="Rectangle 27"/>
            <p:cNvSpPr>
              <a:spLocks noChangeArrowheads="1"/>
            </p:cNvSpPr>
            <p:nvPr/>
          </p:nvSpPr>
          <p:spPr bwMode="auto">
            <a:xfrm>
              <a:off x="231" y="1263"/>
              <a:ext cx="398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V=V</a:t>
              </a:r>
              <a:r>
                <a:rPr lang="en-US" sz="1400" i="1" baseline="-25000">
                  <a:latin typeface="Times New Roman" pitchFamily="18" charset="0"/>
                </a:rPr>
                <a:t>ab</a:t>
              </a:r>
            </a:p>
          </p:txBody>
        </p:sp>
        <p:sp>
          <p:nvSpPr>
            <p:cNvPr id="197660" name="Oval 28"/>
            <p:cNvSpPr>
              <a:spLocks noChangeArrowheads="1"/>
            </p:cNvSpPr>
            <p:nvPr/>
          </p:nvSpPr>
          <p:spPr bwMode="auto">
            <a:xfrm>
              <a:off x="892" y="84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661" name="Oval 29"/>
            <p:cNvSpPr>
              <a:spLocks noChangeArrowheads="1"/>
            </p:cNvSpPr>
            <p:nvPr/>
          </p:nvSpPr>
          <p:spPr bwMode="auto">
            <a:xfrm>
              <a:off x="892" y="18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662" name="Rectangle 30"/>
            <p:cNvSpPr>
              <a:spLocks noChangeArrowheads="1"/>
            </p:cNvSpPr>
            <p:nvPr/>
          </p:nvSpPr>
          <p:spPr bwMode="auto">
            <a:xfrm>
              <a:off x="755" y="755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97663" name="Rectangle 31"/>
            <p:cNvSpPr>
              <a:spLocks noChangeArrowheads="1"/>
            </p:cNvSpPr>
            <p:nvPr/>
          </p:nvSpPr>
          <p:spPr bwMode="auto">
            <a:xfrm>
              <a:off x="711" y="1771"/>
              <a:ext cx="170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b</a:t>
              </a:r>
            </a:p>
          </p:txBody>
        </p:sp>
        <p:grpSp>
          <p:nvGrpSpPr>
            <p:cNvPr id="5" name="Group 32"/>
            <p:cNvGrpSpPr>
              <a:grpSpLocks/>
            </p:cNvGrpSpPr>
            <p:nvPr/>
          </p:nvGrpSpPr>
          <p:grpSpPr bwMode="auto">
            <a:xfrm>
              <a:off x="1872" y="1152"/>
              <a:ext cx="288" cy="336"/>
              <a:chOff x="1872" y="1152"/>
              <a:chExt cx="288" cy="336"/>
            </a:xfrm>
          </p:grpSpPr>
          <p:sp>
            <p:nvSpPr>
              <p:cNvPr id="197665" name="Line 33"/>
              <p:cNvSpPr>
                <a:spLocks noChangeShapeType="1"/>
              </p:cNvSpPr>
              <p:nvPr/>
            </p:nvSpPr>
            <p:spPr bwMode="auto">
              <a:xfrm>
                <a:off x="1872" y="129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66" name="Line 34"/>
              <p:cNvSpPr>
                <a:spLocks noChangeShapeType="1"/>
              </p:cNvSpPr>
              <p:nvPr/>
            </p:nvSpPr>
            <p:spPr bwMode="auto">
              <a:xfrm>
                <a:off x="1872" y="134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67" name="Line 35"/>
              <p:cNvSpPr>
                <a:spLocks noChangeShapeType="1"/>
              </p:cNvSpPr>
              <p:nvPr/>
            </p:nvSpPr>
            <p:spPr bwMode="auto">
              <a:xfrm>
                <a:off x="2016" y="115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668" name="Line 36"/>
              <p:cNvSpPr>
                <a:spLocks noChangeShapeType="1"/>
              </p:cNvSpPr>
              <p:nvPr/>
            </p:nvSpPr>
            <p:spPr bwMode="auto">
              <a:xfrm>
                <a:off x="2016" y="134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669" name="Line 37"/>
            <p:cNvSpPr>
              <a:spLocks noChangeShapeType="1"/>
            </p:cNvSpPr>
            <p:nvPr/>
          </p:nvSpPr>
          <p:spPr bwMode="auto">
            <a:xfrm>
              <a:off x="2016" y="864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70" name="Line 38"/>
            <p:cNvSpPr>
              <a:spLocks noChangeShapeType="1"/>
            </p:cNvSpPr>
            <p:nvPr/>
          </p:nvSpPr>
          <p:spPr bwMode="auto">
            <a:xfrm>
              <a:off x="2016" y="1488"/>
              <a:ext cx="0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7671" name="Rectangle 39"/>
            <p:cNvSpPr>
              <a:spLocks noChangeArrowheads="1"/>
            </p:cNvSpPr>
            <p:nvPr/>
          </p:nvSpPr>
          <p:spPr bwMode="auto">
            <a:xfrm>
              <a:off x="2007" y="1119"/>
              <a:ext cx="307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+Q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97672" name="Rectangle 40"/>
            <p:cNvSpPr>
              <a:spLocks noChangeArrowheads="1"/>
            </p:cNvSpPr>
            <p:nvPr/>
          </p:nvSpPr>
          <p:spPr bwMode="auto">
            <a:xfrm>
              <a:off x="2007" y="1311"/>
              <a:ext cx="29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Symbol" pitchFamily="18" charset="2"/>
                </a:rPr>
                <a:t>-</a:t>
              </a:r>
              <a:r>
                <a:rPr lang="en-US" sz="1400" i="1">
                  <a:latin typeface="Times New Roman" pitchFamily="18" charset="0"/>
                </a:rPr>
                <a:t>Q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97673" name="Rectangle 41"/>
            <p:cNvSpPr>
              <a:spLocks noChangeArrowheads="1"/>
            </p:cNvSpPr>
            <p:nvPr/>
          </p:nvSpPr>
          <p:spPr bwMode="auto">
            <a:xfrm>
              <a:off x="1767" y="1119"/>
              <a:ext cx="22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i="1">
                  <a:latin typeface="Times New Roman" pitchFamily="18" charset="0"/>
                </a:rPr>
                <a:t>C</a:t>
              </a:r>
              <a:r>
                <a:rPr lang="en-US" sz="1400" i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97674" name="Line 42"/>
            <p:cNvSpPr>
              <a:spLocks noChangeShapeType="1"/>
            </p:cNvSpPr>
            <p:nvPr/>
          </p:nvSpPr>
          <p:spPr bwMode="auto">
            <a:xfrm>
              <a:off x="2016" y="1392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7675" name="Rectangle 4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60438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a. Parallel combination</a:t>
            </a:r>
          </a:p>
        </p:txBody>
      </p:sp>
      <p:sp>
        <p:nvSpPr>
          <p:cNvPr id="197677" name="Text Box 45"/>
          <p:cNvSpPr txBox="1">
            <a:spLocks noChangeArrowheads="1"/>
          </p:cNvSpPr>
          <p:nvPr/>
        </p:nvSpPr>
        <p:spPr bwMode="auto">
          <a:xfrm>
            <a:off x="4071934" y="1285860"/>
            <a:ext cx="464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 Connecting </a:t>
            </a:r>
            <a:r>
              <a:rPr lang="en-US" dirty="0"/>
              <a:t>a battery to the parallel combination of capacitors is equivalent to introducing the same potential difference for both capacitors, </a:t>
            </a:r>
          </a:p>
        </p:txBody>
      </p:sp>
      <p:sp>
        <p:nvSpPr>
          <p:cNvPr id="197679" name="Text Box 47"/>
          <p:cNvSpPr txBox="1">
            <a:spLocks noChangeArrowheads="1"/>
          </p:cNvSpPr>
          <p:nvPr/>
        </p:nvSpPr>
        <p:spPr bwMode="auto">
          <a:xfrm>
            <a:off x="4071934" y="3000372"/>
            <a:ext cx="4648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 A </a:t>
            </a:r>
            <a:r>
              <a:rPr lang="en-US" dirty="0"/>
              <a:t>total charge transferred to the system from the battery is the sum of charges of the two capacitors,</a:t>
            </a:r>
          </a:p>
        </p:txBody>
      </p:sp>
      <p:sp>
        <p:nvSpPr>
          <p:cNvPr id="197680" name="Text Box 48"/>
          <p:cNvSpPr txBox="1">
            <a:spLocks noChangeArrowheads="1"/>
          </p:cNvSpPr>
          <p:nvPr/>
        </p:nvSpPr>
        <p:spPr bwMode="auto">
          <a:xfrm>
            <a:off x="609600" y="4572000"/>
            <a:ext cx="2286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By definition,</a:t>
            </a:r>
          </a:p>
          <a:p>
            <a:endParaRPr lang="en-US" dirty="0"/>
          </a:p>
          <a:p>
            <a:r>
              <a:rPr lang="en-US" dirty="0"/>
              <a:t>Thus, </a:t>
            </a:r>
            <a:r>
              <a:rPr lang="en-US" dirty="0" err="1"/>
              <a:t>C</a:t>
            </a:r>
            <a:r>
              <a:rPr lang="en-US" baseline="-25000" dirty="0" err="1"/>
              <a:t>eq</a:t>
            </a:r>
            <a:r>
              <a:rPr lang="en-US" baseline="-25000" dirty="0"/>
              <a:t> </a:t>
            </a:r>
            <a:r>
              <a:rPr lang="en-US" dirty="0"/>
              <a:t>would be</a:t>
            </a:r>
          </a:p>
        </p:txBody>
      </p:sp>
      <p:sp>
        <p:nvSpPr>
          <p:cNvPr id="197681" name="Rectangle 49"/>
          <p:cNvSpPr>
            <a:spLocks noChangeArrowheads="1"/>
          </p:cNvSpPr>
          <p:nvPr/>
        </p:nvSpPr>
        <p:spPr bwMode="auto">
          <a:xfrm>
            <a:off x="2895600" y="5867400"/>
            <a:ext cx="1828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7682" name="Object 50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48000" y="5943600"/>
          <a:ext cx="15446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7" name="Equation" r:id="rId3" imgW="825480" imgH="241200" progId="">
                  <p:embed/>
                </p:oleObj>
              </mc:Choice>
              <mc:Fallback>
                <p:oleObj name="Equation" r:id="rId3" imgW="825480" imgH="241200" progId="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943600"/>
                        <a:ext cx="154463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5480050" y="2557463"/>
          <a:ext cx="103346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8" name="Equation" r:id="rId5" imgW="711000" imgH="215640" progId="Equation.3">
                  <p:embed/>
                </p:oleObj>
              </mc:Choice>
              <mc:Fallback>
                <p:oleObj name="Equation" r:id="rId5" imgW="71100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2557463"/>
                        <a:ext cx="1033463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5572132" y="4000504"/>
          <a:ext cx="11064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Equation" r:id="rId7" imgW="761760" imgH="215640" progId="Equation.3">
                  <p:embed/>
                </p:oleObj>
              </mc:Choice>
              <mc:Fallback>
                <p:oleObj name="Equation" r:id="rId7" imgW="76176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4000504"/>
                        <a:ext cx="1106488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00430" y="4643446"/>
          <a:ext cx="8493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0" name="Equation" r:id="rId9" imgW="583920" imgH="215640" progId="Equation.3">
                  <p:embed/>
                </p:oleObj>
              </mc:Choice>
              <mc:Fallback>
                <p:oleObj name="Equation" r:id="rId9" imgW="583920" imgH="215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4643446"/>
                        <a:ext cx="849312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572000" y="4643446"/>
          <a:ext cx="92392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1" name="Equation" r:id="rId11" imgW="634680" imgH="215640" progId="Equation.3">
                  <p:embed/>
                </p:oleObj>
              </mc:Choice>
              <mc:Fallback>
                <p:oleObj name="Equation" r:id="rId11" imgW="634680" imgH="215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643446"/>
                        <a:ext cx="923925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286116" y="5072074"/>
          <a:ext cx="3581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2" name="Equation" r:id="rId13" imgW="2463480" imgH="431640" progId="Equation.3">
                  <p:embed/>
                </p:oleObj>
              </mc:Choice>
              <mc:Fallback>
                <p:oleObj name="Equation" r:id="rId13" imgW="246348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5072074"/>
                        <a:ext cx="3581400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929190" y="5786454"/>
          <a:ext cx="103346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3" name="Equation" r:id="rId15" imgW="711000" imgH="215640" progId="Equation.3">
                  <p:embed/>
                </p:oleObj>
              </mc:Choice>
              <mc:Fallback>
                <p:oleObj name="Equation" r:id="rId15" imgW="711000" imgH="215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5786454"/>
                        <a:ext cx="1033463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4929190" y="6143644"/>
          <a:ext cx="11064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4" name="Equation" r:id="rId17" imgW="761760" imgH="215640" progId="Equation.3">
                  <p:embed/>
                </p:oleObj>
              </mc:Choice>
              <mc:Fallback>
                <p:oleObj name="Equation" r:id="rId17" imgW="76176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6143644"/>
                        <a:ext cx="1106488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2948</TotalTime>
  <Words>1249</Words>
  <Application>Microsoft Office PowerPoint</Application>
  <PresentationFormat>On-screen Show (4:3)</PresentationFormat>
  <Paragraphs>237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Arial</vt:lpstr>
      <vt:lpstr>Baskerville Old Face</vt:lpstr>
      <vt:lpstr>Bookman Old Style</vt:lpstr>
      <vt:lpstr>Calibri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PowerPoint Presentation</vt:lpstr>
      <vt:lpstr>PowerPoint Presentation</vt:lpstr>
      <vt:lpstr>PowerPoint Presentation</vt:lpstr>
      <vt:lpstr>PowerPoint Presentation</vt:lpstr>
      <vt:lpstr>Units of capacitance</vt:lpstr>
      <vt:lpstr>PowerPoint Presentation</vt:lpstr>
      <vt:lpstr>PowerPoint Presentation</vt:lpstr>
      <vt:lpstr>PowerPoint Presentation</vt:lpstr>
      <vt:lpstr>a. Parallel combination</vt:lpstr>
      <vt:lpstr>PowerPoint Presentation</vt:lpstr>
      <vt:lpstr>PowerPoint Presentation</vt:lpstr>
      <vt:lpstr>b. Series combination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Mkamel</dc:creator>
  <cp:lastModifiedBy>Nargis Bano</cp:lastModifiedBy>
  <cp:revision>259</cp:revision>
  <dcterms:created xsi:type="dcterms:W3CDTF">2012-09-08T22:38:57Z</dcterms:created>
  <dcterms:modified xsi:type="dcterms:W3CDTF">2018-07-08T10:16:12Z</dcterms:modified>
</cp:coreProperties>
</file>