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8" r:id="rId4"/>
    <p:sldId id="289" r:id="rId5"/>
    <p:sldId id="290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العاشرة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2874.WAV">
            <a:hlinkClick r:id="" action="ppaction://media"/>
          </p:cNvPr>
          <p:cNvPicPr>
            <a:picLocks noRot="1" noChangeAspect="1"/>
          </p:cNvPicPr>
          <p:nvPr>
            <a:wavAudioFile r:embed="rId1" name="~PP287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227558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الإلكترون</a:t>
            </a:r>
            <a:r>
              <a:rPr lang="ar-EG" sz="3200" b="1" dirty="0" smtClean="0">
                <a:solidFill>
                  <a:srgbClr val="FF0000"/>
                </a:solidFill>
              </a:rPr>
              <a:t>ي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E-Brainstorming Method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33671"/>
            <a:ext cx="780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400" b="1" dirty="0" smtClean="0"/>
              <a:t>طريقة العصف الذهني الإلكتروني هي تطوير </a:t>
            </a:r>
            <a:r>
              <a:rPr lang="ar-EG" sz="2400" b="1" smtClean="0"/>
              <a:t>لطريقة العصف الذهني المدون </a:t>
            </a:r>
            <a:r>
              <a:rPr lang="ar-EG" sz="2400" b="1" dirty="0" smtClean="0"/>
              <a:t>، وذلك التطوير نتج عن تطور وسائل الاتصال وتكنولوجيا المعلومات وانتشار استخدام شبكة الإنترنت .</a:t>
            </a:r>
            <a:endParaRPr lang="en-US" sz="2400" dirty="0"/>
          </a:p>
        </p:txBody>
      </p:sp>
      <p:pic>
        <p:nvPicPr>
          <p:cNvPr id="9" name="~PP1349.WAV">
            <a:hlinkClick r:id="" action="ppaction://media"/>
          </p:cNvPr>
          <p:cNvPicPr>
            <a:picLocks noRot="1" noChangeAspect="1"/>
          </p:cNvPicPr>
          <p:nvPr>
            <a:wavAudioFile r:embed="rId1" name="~PP134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1600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الإلكترون</a:t>
            </a:r>
            <a:r>
              <a:rPr lang="ar-EG" sz="3200" b="1" dirty="0" smtClean="0">
                <a:solidFill>
                  <a:srgbClr val="FF0000"/>
                </a:solidFill>
              </a:rPr>
              <a:t>ي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E-Brainstorming Method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08" y="30480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Low" rtl="1">
              <a:buAutoNum type="arabicParenBoth"/>
            </a:pPr>
            <a:r>
              <a:rPr lang="ar-EG" sz="2800" b="1" dirty="0" smtClean="0"/>
              <a:t>مرحلة توليد الأفكار باستخدام طريقة العصف الذهني الإلكتروني :</a:t>
            </a:r>
          </a:p>
          <a:p>
            <a:pPr marL="457200" indent="-457200"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قبل البدء في عملية توليد الأفكار يتم إنشاء موقع إلكتروني خاص بعمل فريق توليد الأفكار وحل المشكلات ، بحيث يحتوي على غرفة يستطيع أعضاء الفريق تسجيل اراءهم وأفكارهم عليها بحرية تامة ، دون أن يطلع أي عضو على هوية مسجل الأفكار .</a:t>
            </a:r>
          </a:p>
          <a:p>
            <a:pPr algn="justLow" rtl="1"/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 أ ) يتم طرح موضوع المناقشة خلال اجتماع ، بحيث يتوفر أمام كل عضو من أعضاء الفريق جهاز حاسوب ، متصل بشبكة الإنترنت . ثم يُسجِّل كل عضو عدد من الأفكار داخل الغرفة الإلكترونية المخصصة لذلك .</a:t>
            </a:r>
            <a:endParaRPr lang="en-US" sz="2400" dirty="0" smtClean="0"/>
          </a:p>
        </p:txBody>
      </p:sp>
      <p:pic>
        <p:nvPicPr>
          <p:cNvPr id="9" name="~PP1863.WAV">
            <a:hlinkClick r:id="" action="ppaction://media"/>
          </p:cNvPr>
          <p:cNvPicPr>
            <a:picLocks noRot="1" noChangeAspect="1"/>
          </p:cNvPicPr>
          <p:nvPr>
            <a:wavAudioFile r:embed="rId1" name="~PP186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1600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الإلكترون</a:t>
            </a:r>
            <a:r>
              <a:rPr lang="ar-EG" sz="3200" b="1" dirty="0" smtClean="0">
                <a:solidFill>
                  <a:srgbClr val="FF0000"/>
                </a:solidFill>
              </a:rPr>
              <a:t>ي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E-Brainstorming Method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08" y="28956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Low" rtl="1">
              <a:buAutoNum type="arabicParenBoth"/>
            </a:pPr>
            <a:r>
              <a:rPr lang="ar-EG" sz="2800" b="1" dirty="0" smtClean="0"/>
              <a:t>مرحلة توليد الأفكار باستخدام طريقة العصف الذهني الإلكتروني :</a:t>
            </a:r>
          </a:p>
          <a:p>
            <a:pPr marL="457200" indent="-457200" algn="justLow" rtl="1"/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(ب)  يتم عرض الأفكار التي تم تسجيلها ومناقشتها ، ويسجل كل عضو اقتراحاته لتطوير الأفكار في غرفة الأفكار الإلكترونية .</a:t>
            </a:r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(ج) وبعد أن ينتهي كل الأعضاء من طرح وتطوير الأفكار ، يبدأ قائد الفريق في بتصنيف الأفكار وأخذ تصويت عليها من قِبل أعضاء الفريق ، ومن ثَم اختيار أفضل البدائل المطروحة .</a:t>
            </a:r>
          </a:p>
          <a:p>
            <a:pPr marL="574675" indent="-574675"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وتترك عملية تحديد المدة الزمنية لتوليد الأفكار للأعضاء ، حيث يحددونها تِبعاً لدرجة تعقيد المشكلة المطروحة .</a:t>
            </a:r>
            <a:endParaRPr lang="en-US" sz="2400" dirty="0"/>
          </a:p>
        </p:txBody>
      </p:sp>
      <p:pic>
        <p:nvPicPr>
          <p:cNvPr id="9" name="~PP2096.WAV">
            <a:hlinkClick r:id="" action="ppaction://media"/>
          </p:cNvPr>
          <p:cNvPicPr>
            <a:picLocks noRot="1" noChangeAspect="1"/>
          </p:cNvPicPr>
          <p:nvPr>
            <a:wavAudioFile r:embed="rId1" name="~PP2096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51358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الإلكترون</a:t>
            </a:r>
            <a:r>
              <a:rPr lang="ar-EG" sz="3200" b="1" dirty="0" smtClean="0">
                <a:solidFill>
                  <a:srgbClr val="FF0000"/>
                </a:solidFill>
              </a:rPr>
              <a:t>ي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E-Brainstorming Method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58992" y="2637504"/>
            <a:ext cx="9144000" cy="4724400"/>
            <a:chOff x="1470" y="10305"/>
            <a:chExt cx="8355" cy="4025"/>
          </a:xfrm>
        </p:grpSpPr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2910" y="10305"/>
              <a:ext cx="6915" cy="4025"/>
              <a:chOff x="3450" y="5848"/>
              <a:chExt cx="5865" cy="2805"/>
            </a:xfrm>
          </p:grpSpPr>
          <p:sp>
            <p:nvSpPr>
              <p:cNvPr id="24580" name="Line 4"/>
              <p:cNvSpPr>
                <a:spLocks noChangeShapeType="1"/>
              </p:cNvSpPr>
              <p:nvPr/>
            </p:nvSpPr>
            <p:spPr bwMode="auto">
              <a:xfrm>
                <a:off x="8839" y="6988"/>
                <a:ext cx="47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grpSp>
            <p:nvGrpSpPr>
              <p:cNvPr id="24581" name="Group 5"/>
              <p:cNvGrpSpPr>
                <a:grpSpLocks/>
              </p:cNvGrpSpPr>
              <p:nvPr/>
            </p:nvGrpSpPr>
            <p:grpSpPr bwMode="auto">
              <a:xfrm>
                <a:off x="3450" y="5848"/>
                <a:ext cx="5370" cy="2805"/>
                <a:chOff x="3450" y="5848"/>
                <a:chExt cx="5370" cy="2805"/>
              </a:xfrm>
            </p:grpSpPr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3450" y="6988"/>
                  <a:ext cx="476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stealth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grpSp>
              <p:nvGrpSpPr>
                <p:cNvPr id="24583" name="Group 7"/>
                <p:cNvGrpSpPr>
                  <a:grpSpLocks/>
                </p:cNvGrpSpPr>
                <p:nvPr/>
              </p:nvGrpSpPr>
              <p:grpSpPr bwMode="auto">
                <a:xfrm>
                  <a:off x="3960" y="5848"/>
                  <a:ext cx="4860" cy="2805"/>
                  <a:chOff x="3960" y="5848"/>
                  <a:chExt cx="4860" cy="2805"/>
                </a:xfrm>
              </p:grpSpPr>
              <p:sp>
                <p:nvSpPr>
                  <p:cNvPr id="2458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0" y="8113"/>
                    <a:ext cx="4860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ar-E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Arial" pitchFamily="34" charset="0"/>
                        <a:cs typeface="Simplified Arabic" pitchFamily="18" charset="-78"/>
                      </a:rPr>
                      <a:t>طريقة العصف الذهني الإلكتروني لتوليد الأفكار</a:t>
                    </a: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458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960" y="5848"/>
                    <a:ext cx="4860" cy="2160"/>
                    <a:chOff x="3960" y="5848"/>
                    <a:chExt cx="4860" cy="2160"/>
                  </a:xfrm>
                </p:grpSpPr>
                <p:sp>
                  <p:nvSpPr>
                    <p:cNvPr id="2458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0" y="5848"/>
                      <a:ext cx="4860" cy="2160"/>
                    </a:xfrm>
                    <a:prstGeom prst="rect">
                      <a:avLst/>
                    </a:prstGeom>
                    <a:noFill/>
                    <a:ln w="38100" cmpd="dbl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/>
                    </a:p>
                  </p:txBody>
                </p:sp>
                <p:grpSp>
                  <p:nvGrpSpPr>
                    <p:cNvPr id="2458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3" y="5863"/>
                      <a:ext cx="4583" cy="2010"/>
                      <a:chOff x="4103" y="5863"/>
                      <a:chExt cx="4583" cy="2010"/>
                    </a:xfrm>
                  </p:grpSpPr>
                  <p:sp>
                    <p:nvSpPr>
                      <p:cNvPr id="24588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25" y="5863"/>
                        <a:ext cx="1530" cy="3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ar-EG" sz="2000" b="1" i="0" u="sng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implified Arabic" pitchFamily="18" charset="-78"/>
                            <a:ea typeface="Arial" pitchFamily="34" charset="0"/>
                            <a:cs typeface="Simplified Arabic" pitchFamily="18" charset="-78"/>
                          </a:rPr>
                          <a:t>مرحلة توليد الأفكار</a:t>
                        </a: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2458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3" y="6253"/>
                        <a:ext cx="4583" cy="1620"/>
                        <a:chOff x="4103" y="6253"/>
                        <a:chExt cx="4583" cy="1620"/>
                      </a:xfrm>
                    </p:grpSpPr>
                    <p:sp>
                      <p:nvSpPr>
                        <p:cNvPr id="24590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990" y="7078"/>
                          <a:ext cx="3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stealth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000"/>
                        </a:p>
                      </p:txBody>
                    </p:sp>
                    <p:grpSp>
                      <p:nvGrpSpPr>
                        <p:cNvPr id="24591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3" y="6253"/>
                          <a:ext cx="4583" cy="1620"/>
                          <a:chOff x="4103" y="6253"/>
                          <a:chExt cx="4583" cy="1620"/>
                        </a:xfrm>
                      </p:grpSpPr>
                      <p:sp>
                        <p:nvSpPr>
                          <p:cNvPr id="24592" name="Line 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70" y="7078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stealth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grpSp>
                        <p:nvGrpSpPr>
                          <p:cNvPr id="24593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31" y="6253"/>
                            <a:ext cx="1327" cy="1620"/>
                            <a:chOff x="5685" y="10648"/>
                            <a:chExt cx="1327" cy="1620"/>
                          </a:xfrm>
                        </p:grpSpPr>
                        <p:sp>
                          <p:nvSpPr>
                            <p:cNvPr id="24594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685" y="10648"/>
                              <a:ext cx="1327" cy="162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sz="2000"/>
                            </a:p>
                          </p:txBody>
                        </p:sp>
                        <p:sp>
                          <p:nvSpPr>
                            <p:cNvPr id="24595" name="Text Box 1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60" y="10708"/>
                              <a:ext cx="1162" cy="145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0" tIns="0" rIns="0" bIns="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96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EG" sz="2000" b="1" i="0" u="sng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الخطوة الثانية</a:t>
                              </a:r>
                              <a:endParaRPr kumimoji="0" lang="en-US" sz="2000" b="1" i="0" u="sng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endParaRPr>
                            </a:p>
                            <a:p>
                              <a:pPr marL="0" marR="0" lvl="0" indent="0" algn="r" defTabSz="914400" rtl="1" eaLnBrk="1" fontAlgn="base" latinLnBrk="0" hangingPunct="1">
                                <a:lnSpc>
                                  <a:spcPct val="104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EG" sz="2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- يتم عرض الأفكار ومناقشتها ، ثم يدون كل عضو اقتراحاته للتطوير في غرفة الأفكار الإلكترونية</a:t>
                              </a:r>
                              <a:endParaRPr kumimoji="0" lang="en-US" sz="2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596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9" y="6253"/>
                            <a:ext cx="1327" cy="1620"/>
                            <a:chOff x="5685" y="10648"/>
                            <a:chExt cx="1327" cy="1620"/>
                          </a:xfrm>
                        </p:grpSpPr>
                        <p:sp>
                          <p:nvSpPr>
                            <p:cNvPr id="24597" name="Rectangl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685" y="10648"/>
                              <a:ext cx="1327" cy="162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sz="2000"/>
                            </a:p>
                          </p:txBody>
                        </p:sp>
                        <p:sp>
                          <p:nvSpPr>
                            <p:cNvPr id="24598" name="Text Box 2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60" y="10708"/>
                              <a:ext cx="1162" cy="145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0" tIns="0" rIns="0" bIns="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96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EG" sz="2000" b="1" i="0" u="sng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الخطوة الثالثة</a:t>
                              </a:r>
                              <a:endParaRPr kumimoji="0" lang="en-US" sz="2000" b="1" i="0" u="sng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endParaRPr>
                            </a:p>
                            <a:p>
                              <a:pPr marL="0" marR="0" lvl="0" indent="0" algn="r" defTabSz="914400" rtl="1" eaLnBrk="1" fontAlgn="base" latinLnBrk="0" hangingPunct="1">
                                <a:lnSpc>
                                  <a:spcPct val="104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EG" sz="2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- يصنف قائد الفريق الأفكار المطروحة ، ويتم التصويت عليها من قِبل أعضاء الفريق لاختيار أفضلها  .</a:t>
                              </a:r>
                            </a:p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96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2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 </a:t>
                              </a:r>
                              <a:endParaRPr kumimoji="0" lang="en-US" sz="2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599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03" y="6253"/>
                            <a:ext cx="1327" cy="1620"/>
                            <a:chOff x="5685" y="10648"/>
                            <a:chExt cx="1327" cy="1620"/>
                          </a:xfrm>
                        </p:grpSpPr>
                        <p:sp>
                          <p:nvSpPr>
                            <p:cNvPr id="24600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685" y="10648"/>
                              <a:ext cx="1327" cy="162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sz="2000"/>
                            </a:p>
                          </p:txBody>
                        </p:sp>
                        <p:sp>
                          <p:nvSpPr>
                            <p:cNvPr id="24601" name="Text Box 2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60" y="10708"/>
                              <a:ext cx="1162" cy="145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0" tIns="0" rIns="0" bIns="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96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EG" sz="2000" b="1" i="0" u="sng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الخطوة الأولى</a:t>
                              </a:r>
                              <a:endParaRPr kumimoji="0" lang="en-US" sz="2000" b="1" i="0" u="sng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endParaRPr>
                            </a:p>
                            <a:p>
                              <a:pPr marL="0" marR="0" lvl="0" indent="0" algn="r" defTabSz="914400" rtl="1" eaLnBrk="1" fontAlgn="base" latinLnBrk="0" hangingPunct="1">
                                <a:lnSpc>
                                  <a:spcPct val="104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ar-EG" sz="2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Simplified Arabic" pitchFamily="18" charset="-78"/>
                                  <a:ea typeface="Arial" pitchFamily="34" charset="0"/>
                                  <a:cs typeface="Simplified Arabic" pitchFamily="18" charset="-78"/>
                                </a:rPr>
                                <a:t>- يدون كل عضو مجموعة أفكار في غرفة الأفكار الإلكترونية دون الإفصاح عن هويته </a:t>
                              </a:r>
                              <a:endParaRPr kumimoji="0" lang="en-US" sz="2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1470" y="11235"/>
              <a:ext cx="2089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EG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mplified Arabic" pitchFamily="18" charset="-78"/>
                  <a:ea typeface="Arial" pitchFamily="34" charset="0"/>
                  <a:cs typeface="Simplified Arabic" pitchFamily="18" charset="-78"/>
                </a:rPr>
                <a:t> إنشاء موقع إلكتروني خاص لفريق توليد الأفكار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ar-EG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EG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mplified Arabic" pitchFamily="18" charset="-78"/>
                  <a:ea typeface="Arial" pitchFamily="34" charset="0"/>
                  <a:cs typeface="Simplified Arabic" pitchFamily="18" charset="-78"/>
                </a:rPr>
                <a:t> بحيث يحتوي على غرفة لتسجيل الأفكار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603" name="AutoShape 27"/>
            <p:cNvCxnSpPr>
              <a:cxnSpLocks noChangeShapeType="1"/>
            </p:cNvCxnSpPr>
            <p:nvPr/>
          </p:nvCxnSpPr>
          <p:spPr bwMode="auto">
            <a:xfrm>
              <a:off x="1605" y="11941"/>
              <a:ext cx="142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32" name="~PP548.WAV">
            <a:hlinkClick r:id="" action="ppaction://media"/>
          </p:cNvPr>
          <p:cNvPicPr>
            <a:picLocks noRot="1" noChangeAspect="1"/>
          </p:cNvPicPr>
          <p:nvPr>
            <a:wavAudioFile r:embed="rId1" name="~PP54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3575.WAV">
            <a:hlinkClick r:id="" action="ppaction://media"/>
          </p:cNvPr>
          <p:cNvPicPr>
            <a:picLocks noRot="1" noChangeAspect="1"/>
          </p:cNvPicPr>
          <p:nvPr>
            <a:wavAudioFile r:embed="rId1" name="~PP3575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338</Words>
  <Application>Microsoft Office PowerPoint</Application>
  <PresentationFormat>On-screen Show (4:3)</PresentationFormat>
  <Paragraphs>44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49</cp:revision>
  <dcterms:created xsi:type="dcterms:W3CDTF">2020-03-22T00:53:49Z</dcterms:created>
  <dcterms:modified xsi:type="dcterms:W3CDTF">2020-04-29T09:01:00Z</dcterms:modified>
</cp:coreProperties>
</file>