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88" r:id="rId4"/>
    <p:sldId id="289" r:id="rId5"/>
    <p:sldId id="290" r:id="rId6"/>
    <p:sldId id="287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444" autoAdjust="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28091-F3F9-4008-BA74-5E14E49B2104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.wav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4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5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6.wav"/><Relationship Id="rId6" Type="http://schemas.openxmlformats.org/officeDocument/2006/relationships/image" Target="../media/image3.png"/><Relationship Id="rId5" Type="http://schemas.openxmlformats.org/officeDocument/2006/relationships/image" Target="../media/image6.gif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ntitl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24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197370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38600" y="4038600"/>
            <a:ext cx="4876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علم النفس وسيكولوجية التصميم</a:t>
            </a:r>
          </a:p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الفرقة : إعدادي </a:t>
            </a:r>
          </a:p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 </a:t>
            </a:r>
          </a:p>
          <a:p>
            <a:pPr algn="ctr" rtl="1"/>
            <a:r>
              <a:rPr lang="ar-EG" sz="24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المحاضرة العاشرة</a:t>
            </a:r>
            <a:endParaRPr lang="en-US" sz="2400" b="1" dirty="0">
              <a:solidFill>
                <a:schemeClr val="bg1"/>
              </a:solidFill>
              <a:latin typeface="Simplified Arabic" pitchFamily="18" charset="-78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304800" y="6106180"/>
            <a:ext cx="48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28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د. مجدولين السيد حسانين</a:t>
            </a:r>
          </a:p>
        </p:txBody>
      </p:sp>
      <p:pic>
        <p:nvPicPr>
          <p:cNvPr id="10" name="~PP2874.WAV">
            <a:hlinkClick r:id="" action="ppaction://media"/>
          </p:cNvPr>
          <p:cNvPicPr>
            <a:picLocks noRot="1" noChangeAspect="1"/>
          </p:cNvPicPr>
          <p:nvPr>
            <a:wavAudioFile r:embed="rId1" name="~PP2874.WAV"/>
          </p:nvPr>
        </p:nvPicPr>
        <p:blipFill>
          <a:blip r:embed="rId5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5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  <a:p>
            <a:pPr algn="ctr" rtl="1"/>
            <a:endParaRPr lang="ar-EG" sz="1400" b="1" dirty="0" smtClean="0">
              <a:solidFill>
                <a:schemeClr val="accent1">
                  <a:lumMod val="50000"/>
                </a:schemeClr>
              </a:solidFill>
              <a:latin typeface="Simplified Arabic" pitchFamily="18" charset="-78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67200" y="2275582"/>
            <a:ext cx="4648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3200" b="1" dirty="0" smtClean="0">
                <a:solidFill>
                  <a:srgbClr val="FF0000"/>
                </a:solidFill>
              </a:rPr>
              <a:t>طريقة </a:t>
            </a:r>
            <a:r>
              <a:rPr lang="ar-EG" sz="3200" b="1" dirty="0" smtClean="0">
                <a:solidFill>
                  <a:srgbClr val="FF0000"/>
                </a:solidFill>
              </a:rPr>
              <a:t>العصف الذهني </a:t>
            </a:r>
            <a:r>
              <a:rPr lang="ar-SA" sz="3200" b="1" dirty="0" smtClean="0">
                <a:solidFill>
                  <a:srgbClr val="FF0000"/>
                </a:solidFill>
              </a:rPr>
              <a:t>الإلكترون</a:t>
            </a:r>
            <a:r>
              <a:rPr lang="ar-EG" sz="3200" b="1" dirty="0" smtClean="0">
                <a:solidFill>
                  <a:srgbClr val="FF0000"/>
                </a:solidFill>
              </a:rPr>
              <a:t>ي</a:t>
            </a:r>
            <a:r>
              <a:rPr lang="ar-SA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</a:rPr>
              <a:t>E-Brainstorming Method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8200" y="4133671"/>
            <a:ext cx="78043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Low" rtl="1"/>
            <a:r>
              <a:rPr lang="ar-EG" sz="2400" b="1" dirty="0" smtClean="0"/>
              <a:t>طريقة العصف الذهني الإلكتروني هي تطوير </a:t>
            </a:r>
            <a:r>
              <a:rPr lang="ar-EG" sz="2400" b="1" smtClean="0"/>
              <a:t>لطريقة العصف الذهني المدون </a:t>
            </a:r>
            <a:r>
              <a:rPr lang="ar-EG" sz="2400" b="1" dirty="0" smtClean="0"/>
              <a:t>، وذلك التطوير نتج عن تطور وسائل الاتصال وتكنولوجيا المعلومات وانتشار استخدام شبكة الإنترنت .</a:t>
            </a:r>
            <a:endParaRPr lang="en-US" sz="2400" dirty="0"/>
          </a:p>
        </p:txBody>
      </p:sp>
      <p:pic>
        <p:nvPicPr>
          <p:cNvPr id="9" name="~PP1349.WAV">
            <a:hlinkClick r:id="" action="ppaction://media"/>
          </p:cNvPr>
          <p:cNvPicPr>
            <a:picLocks noRot="1" noChangeAspect="1"/>
          </p:cNvPicPr>
          <p:nvPr>
            <a:wavAudioFile r:embed="rId1" name="~PP1349.WAV"/>
          </p:nvPr>
        </p:nvPicPr>
        <p:blipFill>
          <a:blip r:embed="rId5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751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  <a:p>
            <a:pPr algn="ctr" rtl="1"/>
            <a:endParaRPr lang="ar-EG" sz="1400" b="1" dirty="0" smtClean="0">
              <a:solidFill>
                <a:schemeClr val="accent1">
                  <a:lumMod val="50000"/>
                </a:schemeClr>
              </a:solidFill>
              <a:latin typeface="Simplified Arabic" pitchFamily="18" charset="-78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67200" y="1600200"/>
            <a:ext cx="4648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3200" b="1" dirty="0" smtClean="0">
                <a:solidFill>
                  <a:srgbClr val="FF0000"/>
                </a:solidFill>
              </a:rPr>
              <a:t>طريقة </a:t>
            </a:r>
            <a:r>
              <a:rPr lang="ar-EG" sz="3200" b="1" dirty="0" smtClean="0">
                <a:solidFill>
                  <a:srgbClr val="FF0000"/>
                </a:solidFill>
              </a:rPr>
              <a:t>العصف الذهني </a:t>
            </a:r>
            <a:r>
              <a:rPr lang="ar-SA" sz="3200" b="1" dirty="0" smtClean="0">
                <a:solidFill>
                  <a:srgbClr val="FF0000"/>
                </a:solidFill>
              </a:rPr>
              <a:t>الإلكترون</a:t>
            </a:r>
            <a:r>
              <a:rPr lang="ar-EG" sz="3200" b="1" dirty="0" smtClean="0">
                <a:solidFill>
                  <a:srgbClr val="FF0000"/>
                </a:solidFill>
              </a:rPr>
              <a:t>ي</a:t>
            </a:r>
            <a:r>
              <a:rPr lang="ar-SA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</a:rPr>
              <a:t>E-Brainstorming Method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9608" y="3048000"/>
            <a:ext cx="87630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Low" rtl="1">
              <a:buAutoNum type="arabicParenBoth"/>
            </a:pPr>
            <a:r>
              <a:rPr lang="ar-EG" sz="2800" b="1" dirty="0" smtClean="0"/>
              <a:t>مرحلة توليد الأفكار باستخدام طريقة العصف الذهني الإلكتروني :</a:t>
            </a:r>
          </a:p>
          <a:p>
            <a:pPr marL="457200" indent="-457200" algn="justLow" rtl="1"/>
            <a:endParaRPr lang="en-US" sz="2400" dirty="0" smtClean="0"/>
          </a:p>
          <a:p>
            <a:pPr algn="justLow" rtl="1"/>
            <a:r>
              <a:rPr lang="ar-EG" sz="2400" b="1" dirty="0" smtClean="0"/>
              <a:t>قبل البدء في عملية توليد الأفكار يتم إنشاء موقع إلكتروني خاص بعمل فريق توليد الأفكار وحل المشكلات ، بحيث يحتوي على غرفة يستطيع أعضاء الفريق تسجيل اراءهم وأفكارهم عليها بحرية تامة ، دون أن يطلع أي عضو على هوية مسجل الأفكار .</a:t>
            </a:r>
          </a:p>
          <a:p>
            <a:pPr algn="justLow" rtl="1"/>
            <a:endParaRPr lang="en-US" sz="2400" dirty="0" smtClean="0"/>
          </a:p>
          <a:p>
            <a:pPr marL="574675" indent="-574675" algn="justLow" rtl="1"/>
            <a:r>
              <a:rPr lang="ar-EG" sz="2400" b="1" dirty="0" smtClean="0"/>
              <a:t>( أ ) يتم طرح موضوع المناقشة خلال اجتماع ، بحيث يتوفر أمام كل عضو من أعضاء الفريق جهاز حاسوب ، متصل بشبكة الإنترنت . ثم يُسجِّل كل عضو عدد من الأفكار داخل الغرفة الإلكترونية المخصصة لذلك .</a:t>
            </a:r>
            <a:endParaRPr lang="en-US" sz="2400" dirty="0" smtClean="0"/>
          </a:p>
        </p:txBody>
      </p:sp>
      <p:pic>
        <p:nvPicPr>
          <p:cNvPr id="9" name="~PP1863.WAV">
            <a:hlinkClick r:id="" action="ppaction://media"/>
          </p:cNvPr>
          <p:cNvPicPr>
            <a:picLocks noRot="1" noChangeAspect="1"/>
          </p:cNvPicPr>
          <p:nvPr>
            <a:wavAudioFile r:embed="rId1" name="~PP1863.WAV"/>
          </p:nvPr>
        </p:nvPicPr>
        <p:blipFill>
          <a:blip r:embed="rId5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3149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  <a:p>
            <a:pPr algn="ctr" rtl="1"/>
            <a:endParaRPr lang="ar-EG" sz="1400" b="1" dirty="0" smtClean="0">
              <a:solidFill>
                <a:schemeClr val="accent1">
                  <a:lumMod val="50000"/>
                </a:schemeClr>
              </a:solidFill>
              <a:latin typeface="Simplified Arabic" pitchFamily="18" charset="-78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67200" y="1600200"/>
            <a:ext cx="4648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3200" b="1" dirty="0" smtClean="0">
                <a:solidFill>
                  <a:srgbClr val="FF0000"/>
                </a:solidFill>
              </a:rPr>
              <a:t>طريقة </a:t>
            </a:r>
            <a:r>
              <a:rPr lang="ar-EG" sz="3200" b="1" dirty="0" smtClean="0">
                <a:solidFill>
                  <a:srgbClr val="FF0000"/>
                </a:solidFill>
              </a:rPr>
              <a:t>العصف الذهني </a:t>
            </a:r>
            <a:r>
              <a:rPr lang="ar-SA" sz="3200" b="1" dirty="0" smtClean="0">
                <a:solidFill>
                  <a:srgbClr val="FF0000"/>
                </a:solidFill>
              </a:rPr>
              <a:t>الإلكترون</a:t>
            </a:r>
            <a:r>
              <a:rPr lang="ar-EG" sz="3200" b="1" dirty="0" smtClean="0">
                <a:solidFill>
                  <a:srgbClr val="FF0000"/>
                </a:solidFill>
              </a:rPr>
              <a:t>ي</a:t>
            </a:r>
            <a:r>
              <a:rPr lang="ar-SA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</a:rPr>
              <a:t>E-Brainstorming Method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9608" y="2895600"/>
            <a:ext cx="876300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Low" rtl="1">
              <a:buAutoNum type="arabicParenBoth"/>
            </a:pPr>
            <a:r>
              <a:rPr lang="ar-EG" sz="2800" b="1" dirty="0" smtClean="0"/>
              <a:t>مرحلة توليد الأفكار باستخدام طريقة العصف الذهني الإلكتروني :</a:t>
            </a:r>
          </a:p>
          <a:p>
            <a:pPr marL="457200" indent="-457200" algn="justLow" rtl="1"/>
            <a:endParaRPr lang="en-US" sz="2400" dirty="0" smtClean="0"/>
          </a:p>
          <a:p>
            <a:pPr marL="574675" indent="-574675" algn="justLow" rtl="1"/>
            <a:r>
              <a:rPr lang="ar-EG" sz="2400" b="1" dirty="0" smtClean="0"/>
              <a:t>(ب)  يتم عرض الأفكار التي تم تسجيلها ومناقشتها ، ويسجل كل عضو اقتراحاته لتطوير الأفكار في غرفة الأفكار الإلكترونية .</a:t>
            </a:r>
            <a:endParaRPr lang="en-US" sz="2400" dirty="0" smtClean="0"/>
          </a:p>
          <a:p>
            <a:pPr marL="574675" indent="-574675" algn="justLow" rtl="1"/>
            <a:r>
              <a:rPr lang="ar-EG" sz="2400" b="1" dirty="0" smtClean="0"/>
              <a:t>(ج) وبعد أن ينتهي كل الأعضاء من طرح وتطوير الأفكار ، يبدأ قائد الفريق في بتصنيف الأفكار وأخذ تصويت عليها من قِبل أعضاء الفريق ، ومن ثَم اختيار أفضل البدائل المطروحة .</a:t>
            </a:r>
          </a:p>
          <a:p>
            <a:pPr marL="574675" indent="-574675" algn="justLow" rtl="1"/>
            <a:endParaRPr lang="en-US" sz="2400" dirty="0" smtClean="0"/>
          </a:p>
          <a:p>
            <a:pPr algn="justLow" rtl="1"/>
            <a:r>
              <a:rPr lang="ar-EG" sz="2400" b="1" dirty="0" smtClean="0"/>
              <a:t>وتترك عملية تحديد المدة الزمنية لتوليد الأفكار للأعضاء ، حيث يحددونها تِبعاً لدرجة تعقيد المشكلة المطروحة .</a:t>
            </a:r>
            <a:endParaRPr lang="en-US" sz="2400" dirty="0"/>
          </a:p>
        </p:txBody>
      </p:sp>
      <p:pic>
        <p:nvPicPr>
          <p:cNvPr id="9" name="~PP2096.WAV">
            <a:hlinkClick r:id="" action="ppaction://media"/>
          </p:cNvPr>
          <p:cNvPicPr>
            <a:picLocks noRot="1" noChangeAspect="1"/>
          </p:cNvPicPr>
          <p:nvPr>
            <a:wavAudioFile r:embed="rId1" name="~PP2096.WAV"/>
          </p:nvPr>
        </p:nvPicPr>
        <p:blipFill>
          <a:blip r:embed="rId5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7387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  <a:p>
            <a:pPr algn="ctr" rtl="1"/>
            <a:endParaRPr lang="ar-EG" sz="1400" b="1" dirty="0" smtClean="0">
              <a:solidFill>
                <a:schemeClr val="accent1">
                  <a:lumMod val="50000"/>
                </a:schemeClr>
              </a:solidFill>
              <a:latin typeface="Simplified Arabic" pitchFamily="18" charset="-78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95800" y="1513582"/>
            <a:ext cx="4648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3200" b="1" dirty="0" smtClean="0">
                <a:solidFill>
                  <a:srgbClr val="FF0000"/>
                </a:solidFill>
              </a:rPr>
              <a:t>طريقة </a:t>
            </a:r>
            <a:r>
              <a:rPr lang="ar-EG" sz="3200" b="1" dirty="0" smtClean="0">
                <a:solidFill>
                  <a:srgbClr val="FF0000"/>
                </a:solidFill>
              </a:rPr>
              <a:t>العصف الذهني </a:t>
            </a:r>
            <a:r>
              <a:rPr lang="ar-SA" sz="3200" b="1" dirty="0" smtClean="0">
                <a:solidFill>
                  <a:srgbClr val="FF0000"/>
                </a:solidFill>
              </a:rPr>
              <a:t>الإلكترون</a:t>
            </a:r>
            <a:r>
              <a:rPr lang="ar-EG" sz="3200" b="1" dirty="0" smtClean="0">
                <a:solidFill>
                  <a:srgbClr val="FF0000"/>
                </a:solidFill>
              </a:rPr>
              <a:t>ي</a:t>
            </a:r>
            <a:r>
              <a:rPr lang="ar-SA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</a:rPr>
              <a:t>E-Brainstorming Method </a:t>
            </a:r>
            <a:endParaRPr lang="en-US" sz="3200" dirty="0">
              <a:solidFill>
                <a:srgbClr val="FF0000"/>
              </a:solidFill>
            </a:endParaRPr>
          </a:p>
        </p:txBody>
      </p:sp>
      <p:grpSp>
        <p:nvGrpSpPr>
          <p:cNvPr id="24578" name="Group 2"/>
          <p:cNvGrpSpPr>
            <a:grpSpLocks/>
          </p:cNvGrpSpPr>
          <p:nvPr/>
        </p:nvGrpSpPr>
        <p:grpSpPr bwMode="auto">
          <a:xfrm>
            <a:off x="-58992" y="2637504"/>
            <a:ext cx="9144000" cy="4724400"/>
            <a:chOff x="1470" y="10305"/>
            <a:chExt cx="8355" cy="4025"/>
          </a:xfrm>
        </p:grpSpPr>
        <p:grpSp>
          <p:nvGrpSpPr>
            <p:cNvPr id="24579" name="Group 3"/>
            <p:cNvGrpSpPr>
              <a:grpSpLocks/>
            </p:cNvGrpSpPr>
            <p:nvPr/>
          </p:nvGrpSpPr>
          <p:grpSpPr bwMode="auto">
            <a:xfrm>
              <a:off x="2910" y="10305"/>
              <a:ext cx="6915" cy="4025"/>
              <a:chOff x="3450" y="5848"/>
              <a:chExt cx="5865" cy="2805"/>
            </a:xfrm>
          </p:grpSpPr>
          <p:sp>
            <p:nvSpPr>
              <p:cNvPr id="24580" name="Line 4"/>
              <p:cNvSpPr>
                <a:spLocks noChangeShapeType="1"/>
              </p:cNvSpPr>
              <p:nvPr/>
            </p:nvSpPr>
            <p:spPr bwMode="auto">
              <a:xfrm>
                <a:off x="8839" y="6988"/>
                <a:ext cx="476" cy="0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 type="stealth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/>
              </a:p>
            </p:txBody>
          </p:sp>
          <p:grpSp>
            <p:nvGrpSpPr>
              <p:cNvPr id="24581" name="Group 5"/>
              <p:cNvGrpSpPr>
                <a:grpSpLocks/>
              </p:cNvGrpSpPr>
              <p:nvPr/>
            </p:nvGrpSpPr>
            <p:grpSpPr bwMode="auto">
              <a:xfrm>
                <a:off x="3450" y="5848"/>
                <a:ext cx="5370" cy="2805"/>
                <a:chOff x="3450" y="5848"/>
                <a:chExt cx="5370" cy="2805"/>
              </a:xfrm>
            </p:grpSpPr>
            <p:sp>
              <p:nvSpPr>
                <p:cNvPr id="24582" name="Line 6"/>
                <p:cNvSpPr>
                  <a:spLocks noChangeShapeType="1"/>
                </p:cNvSpPr>
                <p:nvPr/>
              </p:nvSpPr>
              <p:spPr bwMode="auto">
                <a:xfrm>
                  <a:off x="3450" y="6988"/>
                  <a:ext cx="476" cy="0"/>
                </a:xfrm>
                <a:prstGeom prst="line">
                  <a:avLst/>
                </a:prstGeom>
                <a:noFill/>
                <a:ln w="15875">
                  <a:solidFill>
                    <a:srgbClr val="000000"/>
                  </a:solidFill>
                  <a:round/>
                  <a:headEnd/>
                  <a:tailEnd type="stealth" w="lg" len="lg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000"/>
                </a:p>
              </p:txBody>
            </p:sp>
            <p:grpSp>
              <p:nvGrpSpPr>
                <p:cNvPr id="24583" name="Group 7"/>
                <p:cNvGrpSpPr>
                  <a:grpSpLocks/>
                </p:cNvGrpSpPr>
                <p:nvPr/>
              </p:nvGrpSpPr>
              <p:grpSpPr bwMode="auto">
                <a:xfrm>
                  <a:off x="3960" y="5848"/>
                  <a:ext cx="4860" cy="2805"/>
                  <a:chOff x="3960" y="5848"/>
                  <a:chExt cx="4860" cy="2805"/>
                </a:xfrm>
              </p:grpSpPr>
              <p:sp>
                <p:nvSpPr>
                  <p:cNvPr id="24584" name="Text Box 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960" y="8113"/>
                    <a:ext cx="4860" cy="54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ar-EG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implified Arabic" pitchFamily="18" charset="-78"/>
                        <a:ea typeface="Arial" pitchFamily="34" charset="0"/>
                        <a:cs typeface="Simplified Arabic" pitchFamily="18" charset="-78"/>
                      </a:rPr>
                      <a:t>طريقة العصف الذهني الإلكتروني لتوليد الأفكار</a:t>
                    </a:r>
                    <a:endParaRPr kumimoji="0" lang="en-US" sz="2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grpSp>
                <p:nvGrpSpPr>
                  <p:cNvPr id="24585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3960" y="5848"/>
                    <a:ext cx="4860" cy="2160"/>
                    <a:chOff x="3960" y="5848"/>
                    <a:chExt cx="4860" cy="2160"/>
                  </a:xfrm>
                </p:grpSpPr>
                <p:sp>
                  <p:nvSpPr>
                    <p:cNvPr id="24586" name="Rectangle 1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60" y="5848"/>
                      <a:ext cx="4860" cy="2160"/>
                    </a:xfrm>
                    <a:prstGeom prst="rect">
                      <a:avLst/>
                    </a:prstGeom>
                    <a:noFill/>
                    <a:ln w="38100" cmpd="dbl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sz="2000"/>
                    </a:p>
                  </p:txBody>
                </p:sp>
                <p:grpSp>
                  <p:nvGrpSpPr>
                    <p:cNvPr id="24587" name="Group 1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103" y="5863"/>
                      <a:ext cx="4583" cy="2010"/>
                      <a:chOff x="4103" y="5863"/>
                      <a:chExt cx="4583" cy="2010"/>
                    </a:xfrm>
                  </p:grpSpPr>
                  <p:sp>
                    <p:nvSpPr>
                      <p:cNvPr id="24588" name="Text Box 12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625" y="5863"/>
                        <a:ext cx="1530" cy="36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0" tIns="0" rIns="0" bIns="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ar-EG" sz="2000" b="1" i="0" u="sng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Simplified Arabic" pitchFamily="18" charset="-78"/>
                            <a:ea typeface="Arial" pitchFamily="34" charset="0"/>
                            <a:cs typeface="Simplified Arabic" pitchFamily="18" charset="-78"/>
                          </a:rPr>
                          <a:t>مرحلة توليد الأفكار</a:t>
                        </a:r>
                        <a:endPara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  <p:grpSp>
                    <p:nvGrpSpPr>
                      <p:cNvPr id="24589" name="Group 1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103" y="6253"/>
                        <a:ext cx="4583" cy="1620"/>
                        <a:chOff x="4103" y="6253"/>
                        <a:chExt cx="4583" cy="1620"/>
                      </a:xfrm>
                    </p:grpSpPr>
                    <p:sp>
                      <p:nvSpPr>
                        <p:cNvPr id="24590" name="Line 1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6990" y="7078"/>
                          <a:ext cx="360" cy="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 type="stealth" w="med" len="med"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 sz="2000"/>
                        </a:p>
                      </p:txBody>
                    </p:sp>
                    <p:grpSp>
                      <p:nvGrpSpPr>
                        <p:cNvPr id="24591" name="Group 15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4103" y="6253"/>
                          <a:ext cx="4583" cy="1620"/>
                          <a:chOff x="4103" y="6253"/>
                          <a:chExt cx="4583" cy="1620"/>
                        </a:xfrm>
                      </p:grpSpPr>
                      <p:sp>
                        <p:nvSpPr>
                          <p:cNvPr id="24592" name="Line 16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5370" y="7078"/>
                            <a:ext cx="360" cy="0"/>
                          </a:xfrm>
                          <a:prstGeom prst="line">
                            <a:avLst/>
                          </a:prstGeom>
                          <a:noFill/>
                          <a:ln w="9525">
                            <a:solidFill>
                              <a:srgbClr val="000000"/>
                            </a:solidFill>
                            <a:round/>
                            <a:headEnd/>
                            <a:tailEnd type="stealth" w="med" len="med"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en-US" sz="2000"/>
                          </a:p>
                        </p:txBody>
                      </p:sp>
                      <p:grpSp>
                        <p:nvGrpSpPr>
                          <p:cNvPr id="24593" name="Group 17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5731" y="6253"/>
                            <a:ext cx="1327" cy="1620"/>
                            <a:chOff x="5685" y="10648"/>
                            <a:chExt cx="1327" cy="1620"/>
                          </a:xfrm>
                        </p:grpSpPr>
                        <p:sp>
                          <p:nvSpPr>
                            <p:cNvPr id="24594" name="Rectangle 18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5685" y="10648"/>
                              <a:ext cx="1327" cy="1620"/>
                            </a:xfrm>
                            <a:prstGeom prst="rect">
                              <a:avLst/>
                            </a:prstGeom>
                            <a:solidFill>
                              <a:srgbClr val="FFFFFF"/>
                            </a:solidFill>
                            <a:ln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en-US" sz="2000"/>
                            </a:p>
                          </p:txBody>
                        </p:sp>
                        <p:sp>
                          <p:nvSpPr>
                            <p:cNvPr id="24595" name="Text Box 19"/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5760" y="10708"/>
                              <a:ext cx="1162" cy="1451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</p:spPr>
                          <p:txBody>
                            <a:bodyPr vert="horz" wrap="square" lIns="0" tIns="0" rIns="0" bIns="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lvl="0" indent="0" algn="ctr" defTabSz="914400" rtl="0" eaLnBrk="1" fontAlgn="base" latinLnBrk="0" hangingPunct="1">
                                <a:lnSpc>
                                  <a:spcPct val="96000"/>
                                </a:lnSpc>
                                <a:spcBef>
                                  <a:spcPct val="0"/>
                                </a:spcBef>
                                <a:spcAft>
                                  <a:spcPts val="100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r>
                                <a:rPr kumimoji="0" lang="ar-EG" sz="2000" b="1" i="0" u="sng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Simplified Arabic" pitchFamily="18" charset="-78"/>
                                  <a:ea typeface="Arial" pitchFamily="34" charset="0"/>
                                  <a:cs typeface="Simplified Arabic" pitchFamily="18" charset="-78"/>
                                </a:rPr>
                                <a:t>الخطوة الثانية</a:t>
                              </a:r>
                              <a:endParaRPr kumimoji="0" lang="en-US" sz="2000" b="1" i="0" u="sng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Simplified Arabic" pitchFamily="18" charset="-78"/>
                                <a:ea typeface="Arial" pitchFamily="34" charset="0"/>
                                <a:cs typeface="Simplified Arabic" pitchFamily="18" charset="-78"/>
                              </a:endParaRPr>
                            </a:p>
                            <a:p>
                              <a:pPr marL="0" marR="0" lvl="0" indent="0" algn="r" defTabSz="914400" rtl="1" eaLnBrk="1" fontAlgn="base" latinLnBrk="0" hangingPunct="1">
                                <a:lnSpc>
                                  <a:spcPct val="104000"/>
                                </a:lnSpc>
                                <a:spcBef>
                                  <a:spcPct val="0"/>
                                </a:spcBef>
                                <a:spcAft>
                                  <a:spcPts val="100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r>
                                <a:rPr kumimoji="0" lang="ar-EG" sz="2000" b="1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Simplified Arabic" pitchFamily="18" charset="-78"/>
                                  <a:ea typeface="Arial" pitchFamily="34" charset="0"/>
                                  <a:cs typeface="Simplified Arabic" pitchFamily="18" charset="-78"/>
                                </a:rPr>
                                <a:t>- يتم عرض الأفكار ومناقشتها ، ثم يدون كل عضو اقتراحاته للتطوير في غرفة الأفكار الإلكترونية</a:t>
                              </a:r>
                              <a:endParaRPr kumimoji="0" lang="en-US" sz="2000" b="0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Arial" pitchFamily="34" charset="0"/>
                                <a:cs typeface="Arial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24596" name="Group 20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7359" y="6253"/>
                            <a:ext cx="1327" cy="1620"/>
                            <a:chOff x="5685" y="10648"/>
                            <a:chExt cx="1327" cy="1620"/>
                          </a:xfrm>
                        </p:grpSpPr>
                        <p:sp>
                          <p:nvSpPr>
                            <p:cNvPr id="24597" name="Rectangle 21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5685" y="10648"/>
                              <a:ext cx="1327" cy="1620"/>
                            </a:xfrm>
                            <a:prstGeom prst="rect">
                              <a:avLst/>
                            </a:prstGeom>
                            <a:solidFill>
                              <a:srgbClr val="FFFFFF"/>
                            </a:solidFill>
                            <a:ln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en-US" sz="2000"/>
                            </a:p>
                          </p:txBody>
                        </p:sp>
                        <p:sp>
                          <p:nvSpPr>
                            <p:cNvPr id="24598" name="Text Box 22"/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5760" y="10708"/>
                              <a:ext cx="1162" cy="1451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</p:spPr>
                          <p:txBody>
                            <a:bodyPr vert="horz" wrap="square" lIns="0" tIns="0" rIns="0" bIns="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lvl="0" indent="0" algn="ctr" defTabSz="914400" rtl="0" eaLnBrk="1" fontAlgn="base" latinLnBrk="0" hangingPunct="1">
                                <a:lnSpc>
                                  <a:spcPct val="96000"/>
                                </a:lnSpc>
                                <a:spcBef>
                                  <a:spcPct val="0"/>
                                </a:spcBef>
                                <a:spcAft>
                                  <a:spcPts val="100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r>
                                <a:rPr kumimoji="0" lang="ar-EG" sz="2000" b="1" i="0" u="sng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Simplified Arabic" pitchFamily="18" charset="-78"/>
                                  <a:ea typeface="Arial" pitchFamily="34" charset="0"/>
                                  <a:cs typeface="Simplified Arabic" pitchFamily="18" charset="-78"/>
                                </a:rPr>
                                <a:t>الخطوة الثالثة</a:t>
                              </a:r>
                              <a:endParaRPr kumimoji="0" lang="en-US" sz="2000" b="1" i="0" u="sng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Simplified Arabic" pitchFamily="18" charset="-78"/>
                                <a:ea typeface="Arial" pitchFamily="34" charset="0"/>
                                <a:cs typeface="Simplified Arabic" pitchFamily="18" charset="-78"/>
                              </a:endParaRPr>
                            </a:p>
                            <a:p>
                              <a:pPr marL="0" marR="0" lvl="0" indent="0" algn="r" defTabSz="914400" rtl="1" eaLnBrk="1" fontAlgn="base" latinLnBrk="0" hangingPunct="1">
                                <a:lnSpc>
                                  <a:spcPct val="104000"/>
                                </a:lnSpc>
                                <a:spcBef>
                                  <a:spcPct val="0"/>
                                </a:spcBef>
                                <a:spcAft>
                                  <a:spcPts val="100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r>
                                <a:rPr kumimoji="0" lang="ar-EG" sz="2000" b="1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Simplified Arabic" pitchFamily="18" charset="-78"/>
                                  <a:ea typeface="Arial" pitchFamily="34" charset="0"/>
                                  <a:cs typeface="Simplified Arabic" pitchFamily="18" charset="-78"/>
                                </a:rPr>
                                <a:t>- يصنف قائد الفريق الأفكار المطروحة ، ويتم التصويت عليها من قِبل أعضاء الفريق لاختيار أفضلها  .</a:t>
                              </a:r>
                            </a:p>
                            <a:p>
                              <a:pPr marL="0" marR="0" lvl="0" indent="0" algn="l" defTabSz="914400" rtl="0" eaLnBrk="1" fontAlgn="base" latinLnBrk="0" hangingPunct="1">
                                <a:lnSpc>
                                  <a:spcPct val="96000"/>
                                </a:lnSpc>
                                <a:spcBef>
                                  <a:spcPct val="0"/>
                                </a:spcBef>
                                <a:spcAft>
                                  <a:spcPts val="100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r>
                                <a:rPr kumimoji="0" lang="en-US" sz="2000" b="1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Simplified Arabic" pitchFamily="18" charset="-78"/>
                                  <a:ea typeface="Arial" pitchFamily="34" charset="0"/>
                                  <a:cs typeface="Simplified Arabic" pitchFamily="18" charset="-78"/>
                                </a:rPr>
                                <a:t> </a:t>
                              </a:r>
                              <a:endParaRPr kumimoji="0" lang="en-US" sz="2000" b="0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Arial" pitchFamily="34" charset="0"/>
                                <a:cs typeface="Arial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24599" name="Group 23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4103" y="6253"/>
                            <a:ext cx="1327" cy="1620"/>
                            <a:chOff x="5685" y="10648"/>
                            <a:chExt cx="1327" cy="1620"/>
                          </a:xfrm>
                        </p:grpSpPr>
                        <p:sp>
                          <p:nvSpPr>
                            <p:cNvPr id="24600" name="Rectangle 24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5685" y="10648"/>
                              <a:ext cx="1327" cy="1620"/>
                            </a:xfrm>
                            <a:prstGeom prst="rect">
                              <a:avLst/>
                            </a:prstGeom>
                            <a:solidFill>
                              <a:srgbClr val="FFFFFF"/>
                            </a:solidFill>
                            <a:ln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en-US" sz="2000"/>
                            </a:p>
                          </p:txBody>
                        </p:sp>
                        <p:sp>
                          <p:nvSpPr>
                            <p:cNvPr id="24601" name="Text Box 25"/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5760" y="10708"/>
                              <a:ext cx="1162" cy="1451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</p:spPr>
                          <p:txBody>
                            <a:bodyPr vert="horz" wrap="square" lIns="0" tIns="0" rIns="0" bIns="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lvl="0" indent="0" algn="ctr" defTabSz="914400" rtl="0" eaLnBrk="1" fontAlgn="base" latinLnBrk="0" hangingPunct="1">
                                <a:lnSpc>
                                  <a:spcPct val="96000"/>
                                </a:lnSpc>
                                <a:spcBef>
                                  <a:spcPct val="0"/>
                                </a:spcBef>
                                <a:spcAft>
                                  <a:spcPts val="100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r>
                                <a:rPr kumimoji="0" lang="ar-EG" sz="2000" b="1" i="0" u="sng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Simplified Arabic" pitchFamily="18" charset="-78"/>
                                  <a:ea typeface="Arial" pitchFamily="34" charset="0"/>
                                  <a:cs typeface="Simplified Arabic" pitchFamily="18" charset="-78"/>
                                </a:rPr>
                                <a:t>الخطوة الأولى</a:t>
                              </a:r>
                              <a:endParaRPr kumimoji="0" lang="en-US" sz="2000" b="1" i="0" u="sng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Simplified Arabic" pitchFamily="18" charset="-78"/>
                                <a:ea typeface="Arial" pitchFamily="34" charset="0"/>
                                <a:cs typeface="Simplified Arabic" pitchFamily="18" charset="-78"/>
                              </a:endParaRPr>
                            </a:p>
                            <a:p>
                              <a:pPr marL="0" marR="0" lvl="0" indent="0" algn="r" defTabSz="914400" rtl="1" eaLnBrk="1" fontAlgn="base" latinLnBrk="0" hangingPunct="1">
                                <a:lnSpc>
                                  <a:spcPct val="104000"/>
                                </a:lnSpc>
                                <a:spcBef>
                                  <a:spcPct val="0"/>
                                </a:spcBef>
                                <a:spcAft>
                                  <a:spcPts val="100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r>
                                <a:rPr kumimoji="0" lang="ar-EG" sz="2000" b="1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Simplified Arabic" pitchFamily="18" charset="-78"/>
                                  <a:ea typeface="Arial" pitchFamily="34" charset="0"/>
                                  <a:cs typeface="Simplified Arabic" pitchFamily="18" charset="-78"/>
                                </a:rPr>
                                <a:t>- يدون كل عضو مجموعة أفكار في غرفة الأفكار الإلكترونية دون الإفصاح عن هويته </a:t>
                              </a:r>
                              <a:endParaRPr kumimoji="0" lang="en-US" sz="2000" b="0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Arial" pitchFamily="34" charset="0"/>
                                <a:cs typeface="Arial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</p:grpSp>
              </p:grpSp>
            </p:grpSp>
          </p:grpSp>
        </p:grpSp>
        <p:sp>
          <p:nvSpPr>
            <p:cNvPr id="24602" name="Text Box 26"/>
            <p:cNvSpPr txBox="1">
              <a:spLocks noChangeArrowheads="1"/>
            </p:cNvSpPr>
            <p:nvPr/>
          </p:nvSpPr>
          <p:spPr bwMode="auto">
            <a:xfrm>
              <a:off x="1470" y="11235"/>
              <a:ext cx="2089" cy="15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96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EG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Simplified Arabic" pitchFamily="18" charset="-78"/>
                  <a:ea typeface="Arial" pitchFamily="34" charset="0"/>
                  <a:cs typeface="Simplified Arabic" pitchFamily="18" charset="-78"/>
                </a:rPr>
                <a:t> إنشاء موقع إلكتروني خاص لفريق توليد الأفكار</a:t>
              </a:r>
            </a:p>
            <a:p>
              <a:pPr marL="0" marR="0" lvl="0" indent="0" algn="ctr" defTabSz="914400" rtl="1" eaLnBrk="1" fontAlgn="base" latinLnBrk="0" hangingPunct="1">
                <a:lnSpc>
                  <a:spcPct val="96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ar-EG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Arial" pitchFamily="34" charset="0"/>
                <a:cs typeface="Simplified Arabic" pitchFamily="18" charset="-78"/>
              </a:endParaRPr>
            </a:p>
            <a:p>
              <a:pPr marL="0" marR="0" lvl="0" indent="0" algn="ctr" defTabSz="914400" rtl="1" eaLnBrk="1" fontAlgn="base" latinLnBrk="0" hangingPunct="1">
                <a:lnSpc>
                  <a:spcPct val="96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EG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Simplified Arabic" pitchFamily="18" charset="-78"/>
                  <a:ea typeface="Arial" pitchFamily="34" charset="0"/>
                  <a:cs typeface="Simplified Arabic" pitchFamily="18" charset="-78"/>
                </a:rPr>
                <a:t> بحيث يحتوي على غرفة لتسجيل الأفكار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4603" name="AutoShape 27"/>
            <p:cNvCxnSpPr>
              <a:cxnSpLocks noChangeShapeType="1"/>
            </p:cNvCxnSpPr>
            <p:nvPr/>
          </p:nvCxnSpPr>
          <p:spPr bwMode="auto">
            <a:xfrm>
              <a:off x="1605" y="11941"/>
              <a:ext cx="1425" cy="0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</p:spPr>
        </p:cxnSp>
      </p:grpSp>
      <p:pic>
        <p:nvPicPr>
          <p:cNvPr id="32" name="~PP548.WAV">
            <a:hlinkClick r:id="" action="ppaction://media"/>
          </p:cNvPr>
          <p:cNvPicPr>
            <a:picLocks noRot="1" noChangeAspect="1"/>
          </p:cNvPicPr>
          <p:nvPr>
            <a:wavAudioFile r:embed="rId1" name="~PP548.WAV"/>
          </p:nvPr>
        </p:nvPicPr>
        <p:blipFill>
          <a:blip r:embed="rId5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340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</p:txBody>
      </p:sp>
      <p:sp>
        <p:nvSpPr>
          <p:cNvPr id="16" name="Oval 15"/>
          <p:cNvSpPr/>
          <p:nvPr/>
        </p:nvSpPr>
        <p:spPr>
          <a:xfrm>
            <a:off x="2209800" y="2895600"/>
            <a:ext cx="3886200" cy="3657600"/>
          </a:xfrm>
          <a:prstGeom prst="ellipse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200400" y="3810000"/>
            <a:ext cx="18288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تمنياتي </a:t>
            </a:r>
          </a:p>
          <a:p>
            <a:pPr algn="ctr" rtl="1"/>
            <a:endParaRPr lang="ar-EG" sz="1000" b="1" dirty="0" smtClean="0">
              <a:solidFill>
                <a:schemeClr val="bg1"/>
              </a:solidFill>
              <a:latin typeface="Simplified Arabic" pitchFamily="18" charset="-78"/>
              <a:cs typeface="+mj-cs"/>
            </a:endParaRPr>
          </a:p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لكم </a:t>
            </a:r>
          </a:p>
          <a:p>
            <a:pPr algn="ctr" rtl="1"/>
            <a:endParaRPr lang="ar-EG" sz="1000" b="1" dirty="0" smtClean="0">
              <a:solidFill>
                <a:schemeClr val="bg1"/>
              </a:solidFill>
              <a:latin typeface="Simplified Arabic" pitchFamily="18" charset="-78"/>
              <a:cs typeface="+mj-cs"/>
            </a:endParaRPr>
          </a:p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بالتوفيق</a:t>
            </a:r>
            <a:endParaRPr lang="en-US" sz="3200" b="1" dirty="0">
              <a:solidFill>
                <a:schemeClr val="bg1"/>
              </a:solidFill>
              <a:latin typeface="Simplified Arabic" pitchFamily="18" charset="-78"/>
              <a:cs typeface="+mj-cs"/>
            </a:endParaRPr>
          </a:p>
        </p:txBody>
      </p:sp>
      <p:pic>
        <p:nvPicPr>
          <p:cNvPr id="9" name="Picture 154" descr="E:\maggi\Dr Dr Dr\New Dr\New Folder\New Folder\m1[1]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67200" y="1600200"/>
            <a:ext cx="1905000" cy="2095500"/>
          </a:xfrm>
          <a:prstGeom prst="rect">
            <a:avLst/>
          </a:prstGeom>
          <a:noFill/>
        </p:spPr>
      </p:pic>
      <p:pic>
        <p:nvPicPr>
          <p:cNvPr id="8" name="Picture 154" descr="E:\maggi\Dr Dr Dr\New Dr\New Folder\New Folder\m1[1]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86400" y="3200400"/>
            <a:ext cx="1905000" cy="2095500"/>
          </a:xfrm>
          <a:prstGeom prst="rect">
            <a:avLst/>
          </a:prstGeom>
          <a:noFill/>
        </p:spPr>
      </p:pic>
      <p:pic>
        <p:nvPicPr>
          <p:cNvPr id="12" name="~PP3575.WAV">
            <a:hlinkClick r:id="" action="ppaction://media"/>
          </p:cNvPr>
          <p:cNvPicPr>
            <a:picLocks noRot="1" noChangeAspect="1"/>
          </p:cNvPicPr>
          <p:nvPr>
            <a:wavAudioFile r:embed="rId1" name="~PP3575.WAV"/>
          </p:nvPr>
        </p:nvPicPr>
        <p:blipFill>
          <a:blip r:embed="rId6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96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</TotalTime>
  <Words>338</Words>
  <Application>Microsoft Office PowerPoint</Application>
  <PresentationFormat>On-screen Show (4:3)</PresentationFormat>
  <Paragraphs>44</Paragraphs>
  <Slides>6</Slides>
  <Notes>0</Notes>
  <HiddenSlides>0</HiddenSlides>
  <MMClips>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Magdoline</dc:creator>
  <cp:lastModifiedBy>Magdoline</cp:lastModifiedBy>
  <cp:revision>49</cp:revision>
  <dcterms:created xsi:type="dcterms:W3CDTF">2020-03-22T00:53:49Z</dcterms:created>
  <dcterms:modified xsi:type="dcterms:W3CDTF">2020-04-29T09:01:00Z</dcterms:modified>
</cp:coreProperties>
</file>