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7"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70" r:id="rId14"/>
    <p:sldId id="267" r:id="rId15"/>
    <p:sldId id="268" r:id="rId1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310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455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58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894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C764DE79-268F-4C1A-8933-263129D2AF90}" type="datetimeFigureOut">
              <a:rPr lang="en-US" dirty="0"/>
              <a:t>9/27/20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767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190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645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8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65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9/27/20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68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9/27/20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210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9/27/20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59458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ar.m.wikipedia.org/wiki/%D9%86%D9%81%D8%B7" TargetMode="External"/><Relationship Id="rId7" Type="http://schemas.openxmlformats.org/officeDocument/2006/relationships/image" Target="../media/image14.png"/><Relationship Id="rId2" Type="http://schemas.openxmlformats.org/officeDocument/2006/relationships/hyperlink" Target="https://ar.m.wikipedia.org/wiki/%D8%A7%D9%84%D8%B3%D8%B9%D9%88%D8%AF%D9%8A%D8%A9" TargetMode="External"/><Relationship Id="rId1" Type="http://schemas.openxmlformats.org/officeDocument/2006/relationships/slideLayout" Target="../slideLayouts/slideLayout2.xml"/><Relationship Id="rId6" Type="http://schemas.openxmlformats.org/officeDocument/2006/relationships/hyperlink" Target="https://ar.m.wikipedia.org/wiki/%D8%A3%D8%B3%D9%85%D9%86%D8%AA" TargetMode="External"/><Relationship Id="rId5" Type="http://schemas.openxmlformats.org/officeDocument/2006/relationships/hyperlink" Target="https://ar.m.wikipedia.org/wiki/%D9%85%D8%B9%D8%AF%D9%86" TargetMode="External"/><Relationship Id="rId4" Type="http://schemas.openxmlformats.org/officeDocument/2006/relationships/hyperlink" Target="https://ar.m.wikipedia.org/wiki/%D8%A8%D8%AA%D8%B1%D9%88%D9%83%D9%8A%D9%85%D9%8A%D8%A7%D9%88%D9%8A%D8%A7%D8%A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صورة 4">
            <a:extLst>
              <a:ext uri="{FF2B5EF4-FFF2-40B4-BE49-F238E27FC236}">
                <a16:creationId xmlns:a16="http://schemas.microsoft.com/office/drawing/2014/main" id="{F160460F-F013-B74B-AB78-B2F3FF440E3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7737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2F616264-9521-0541-A7BF-0B5AE1F221E1}"/>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628" b="2"/>
          <a:stretch/>
        </p:blipFill>
        <p:spPr>
          <a:xfrm>
            <a:off x="4058872" y="0"/>
            <a:ext cx="8133128" cy="5823415"/>
          </a:xfrm>
          <a:prstGeom prst="rect">
            <a:avLst/>
          </a:prstGeom>
        </p:spPr>
      </p:pic>
      <p:sp>
        <p:nvSpPr>
          <p:cNvPr id="2" name="عنوان 1">
            <a:extLst>
              <a:ext uri="{FF2B5EF4-FFF2-40B4-BE49-F238E27FC236}">
                <a16:creationId xmlns:a16="http://schemas.microsoft.com/office/drawing/2014/main" id="{84C81308-5040-6E45-9A30-1C551AE504D6}"/>
              </a:ext>
            </a:extLst>
          </p:cNvPr>
          <p:cNvSpPr>
            <a:spLocks noGrp="1"/>
          </p:cNvSpPr>
          <p:nvPr>
            <p:ph type="title"/>
          </p:nvPr>
        </p:nvSpPr>
        <p:spPr>
          <a:xfrm>
            <a:off x="134934" y="3036884"/>
            <a:ext cx="3879232" cy="2248122"/>
          </a:xfrm>
        </p:spPr>
        <p:txBody>
          <a:bodyPr vert="horz" lIns="91440" tIns="45720" rIns="91440" bIns="45720" rtlCol="0" anchor="b">
            <a:normAutofit/>
          </a:bodyPr>
          <a:lstStyle/>
          <a:p>
            <a:pPr algn="l" rtl="0"/>
            <a:r>
              <a:rPr lang="en-US" sz="4600"/>
              <a:t>استدلي من القران ايه تدل على اشتغال العرب بالتجارة ؟</a:t>
            </a:r>
          </a:p>
        </p:txBody>
      </p:sp>
      <p:sp>
        <p:nvSpPr>
          <p:cNvPr id="3" name="سحابة 2">
            <a:extLst>
              <a:ext uri="{FF2B5EF4-FFF2-40B4-BE49-F238E27FC236}">
                <a16:creationId xmlns:a16="http://schemas.microsoft.com/office/drawing/2014/main" id="{83B4F9A8-0C97-4F48-8D41-F0C9194D2813}"/>
              </a:ext>
            </a:extLst>
          </p:cNvPr>
          <p:cNvSpPr/>
          <p:nvPr/>
        </p:nvSpPr>
        <p:spPr>
          <a:xfrm rot="11365452" flipV="1">
            <a:off x="1132657" y="210480"/>
            <a:ext cx="2681170" cy="1338191"/>
          </a:xfrm>
          <a:prstGeom prst="cloud">
            <a:avLst/>
          </a:prstGeom>
          <a:solidFill>
            <a:schemeClr val="tx2">
              <a:lumMod val="5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Aft>
                <a:spcPts val="600"/>
              </a:spcAft>
            </a:pPr>
            <a:r>
              <a:rPr lang="ar-SA" dirty="0"/>
              <a:t>استنباط </a:t>
            </a:r>
            <a:endParaRPr lang="ar-SA"/>
          </a:p>
        </p:txBody>
      </p:sp>
    </p:spTree>
    <p:extLst>
      <p:ext uri="{BB962C8B-B14F-4D97-AF65-F5344CB8AC3E}">
        <p14:creationId xmlns:p14="http://schemas.microsoft.com/office/powerpoint/2010/main" val="614784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E1EEC1C5-2B6C-1E46-8E7F-D41B89099F7E}"/>
              </a:ext>
            </a:extLst>
          </p:cNvPr>
          <p:cNvSpPr>
            <a:spLocks noGrp="1"/>
          </p:cNvSpPr>
          <p:nvPr>
            <p:ph type="title"/>
          </p:nvPr>
        </p:nvSpPr>
        <p:spPr>
          <a:xfrm>
            <a:off x="742950" y="742951"/>
            <a:ext cx="3476625" cy="4962524"/>
          </a:xfrm>
        </p:spPr>
        <p:txBody>
          <a:bodyPr vert="horz" lIns="91440" tIns="45720" rIns="91440" bIns="45720" rtlCol="0">
            <a:normAutofit/>
          </a:bodyPr>
          <a:lstStyle/>
          <a:p>
            <a:pPr algn="ctr" rtl="0"/>
            <a:r>
              <a:rPr lang="en-US" sz="4800">
                <a:solidFill>
                  <a:srgbClr val="FFFFFF"/>
                </a:solidFill>
              </a:rPr>
              <a:t>ماهي الأسباب التي ساعدت على ازدهار التجارة ؟</a:t>
            </a:r>
          </a:p>
        </p:txBody>
      </p:sp>
      <p:pic>
        <p:nvPicPr>
          <p:cNvPr id="3" name="صورة 3">
            <a:extLst>
              <a:ext uri="{FF2B5EF4-FFF2-40B4-BE49-F238E27FC236}">
                <a16:creationId xmlns:a16="http://schemas.microsoft.com/office/drawing/2014/main" id="{389D0229-34DA-7348-A8AA-AFD352BCFFE8}"/>
              </a:ext>
            </a:extLst>
          </p:cNvPr>
          <p:cNvPicPr>
            <a:picLocks noChangeAspect="1"/>
          </p:cNvPicPr>
          <p:nvPr/>
        </p:nvPicPr>
        <p:blipFill rotWithShape="1">
          <a:blip r:embed="rId2">
            <a:extLst>
              <a:ext uri="{28A0092B-C50C-407E-A947-70E740481C1C}">
                <a14:useLocalDpi xmlns:a14="http://schemas.microsoft.com/office/drawing/2010/main" val="0"/>
              </a:ext>
            </a:extLst>
          </a:blip>
          <a:srcRect l="9202" r="10629" b="4441"/>
          <a:stretch/>
        </p:blipFill>
        <p:spPr>
          <a:xfrm>
            <a:off x="5153822" y="1099249"/>
            <a:ext cx="6553545" cy="4667444"/>
          </a:xfrm>
          <a:prstGeom prst="rect">
            <a:avLst/>
          </a:prstGeom>
        </p:spPr>
      </p:pic>
    </p:spTree>
    <p:extLst>
      <p:ext uri="{BB962C8B-B14F-4D97-AF65-F5344CB8AC3E}">
        <p14:creationId xmlns:p14="http://schemas.microsoft.com/office/powerpoint/2010/main" val="382583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FBD6B0-2F7B-1C45-A54D-444D7EE053EE}"/>
              </a:ext>
            </a:extLst>
          </p:cNvPr>
          <p:cNvSpPr>
            <a:spLocks noGrp="1"/>
          </p:cNvSpPr>
          <p:nvPr>
            <p:ph type="title"/>
          </p:nvPr>
        </p:nvSpPr>
        <p:spPr>
          <a:xfrm>
            <a:off x="485695" y="1474969"/>
            <a:ext cx="3026558" cy="1868760"/>
          </a:xfrm>
        </p:spPr>
        <p:txBody>
          <a:bodyPr vert="horz" lIns="91440" tIns="45720" rIns="91440" bIns="0" rtlCol="0" anchor="b">
            <a:normAutofit/>
          </a:bodyPr>
          <a:lstStyle/>
          <a:p>
            <a:pPr marL="571500" indent="-571500" algn="l" rtl="0"/>
            <a:r>
              <a:rPr lang="en-US" sz="2500"/>
              <a:t>من اشهر  الطرق التجارية في الماضي وكانت تمر بالجزيره العربية </a:t>
            </a:r>
            <a:br>
              <a:rPr lang="en-US" sz="2500"/>
            </a:br>
            <a:r>
              <a:rPr lang="en-US" sz="2500"/>
              <a:t>البخور-وطريق الحرير </a:t>
            </a:r>
          </a:p>
        </p:txBody>
      </p:sp>
      <p:pic>
        <p:nvPicPr>
          <p:cNvPr id="4" name="صورة 4">
            <a:extLst>
              <a:ext uri="{FF2B5EF4-FFF2-40B4-BE49-F238E27FC236}">
                <a16:creationId xmlns:a16="http://schemas.microsoft.com/office/drawing/2014/main" id="{690E2B2B-8248-2B4C-AF94-7DC298352605}"/>
              </a:ext>
            </a:extLst>
          </p:cNvPr>
          <p:cNvPicPr>
            <a:picLocks noChangeAspect="1"/>
          </p:cNvPicPr>
          <p:nvPr/>
        </p:nvPicPr>
        <p:blipFill rotWithShape="1">
          <a:blip r:embed="rId2">
            <a:extLst>
              <a:ext uri="{28A0092B-C50C-407E-A947-70E740481C1C}">
                <a14:useLocalDpi xmlns:a14="http://schemas.microsoft.com/office/drawing/2010/main" val="0"/>
              </a:ext>
            </a:extLst>
          </a:blip>
          <a:srcRect l="6097" r="41385" b="1"/>
          <a:stretch/>
        </p:blipFill>
        <p:spPr>
          <a:xfrm>
            <a:off x="4631115" y="1116345"/>
            <a:ext cx="3059596" cy="3866172"/>
          </a:xfrm>
          <a:prstGeom prst="rect">
            <a:avLst/>
          </a:prstGeom>
        </p:spPr>
      </p:pic>
      <p:pic>
        <p:nvPicPr>
          <p:cNvPr id="5" name="صورة 5">
            <a:extLst>
              <a:ext uri="{FF2B5EF4-FFF2-40B4-BE49-F238E27FC236}">
                <a16:creationId xmlns:a16="http://schemas.microsoft.com/office/drawing/2014/main" id="{B305206B-101A-9742-997C-9908685C8612}"/>
              </a:ext>
            </a:extLst>
          </p:cNvPr>
          <p:cNvPicPr>
            <a:picLocks noChangeAspect="1"/>
          </p:cNvPicPr>
          <p:nvPr/>
        </p:nvPicPr>
        <p:blipFill rotWithShape="1">
          <a:blip r:embed="rId3">
            <a:extLst>
              <a:ext uri="{28A0092B-C50C-407E-A947-70E740481C1C}">
                <a14:useLocalDpi xmlns:a14="http://schemas.microsoft.com/office/drawing/2010/main" val="0"/>
              </a:ext>
            </a:extLst>
          </a:blip>
          <a:srcRect r="3" b="5232"/>
          <a:stretch/>
        </p:blipFill>
        <p:spPr>
          <a:xfrm>
            <a:off x="7849810" y="1116345"/>
            <a:ext cx="3059596" cy="3866172"/>
          </a:xfrm>
          <a:prstGeom prst="rect">
            <a:avLst/>
          </a:prstGeom>
        </p:spPr>
      </p:pic>
    </p:spTree>
    <p:extLst>
      <p:ext uri="{BB962C8B-B14F-4D97-AF65-F5344CB8AC3E}">
        <p14:creationId xmlns:p14="http://schemas.microsoft.com/office/powerpoint/2010/main" val="68831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B3A94F-BEFF-A642-8991-150EB00C9032}"/>
              </a:ext>
            </a:extLst>
          </p:cNvPr>
          <p:cNvSpPr>
            <a:spLocks noGrp="1"/>
          </p:cNvSpPr>
          <p:nvPr>
            <p:ph type="title"/>
          </p:nvPr>
        </p:nvSpPr>
        <p:spPr>
          <a:xfrm>
            <a:off x="177004" y="2488198"/>
            <a:ext cx="12371589" cy="1834294"/>
          </a:xfrm>
        </p:spPr>
        <p:txBody>
          <a:bodyPr vert="horz" lIns="91440" tIns="45720" rIns="91440" bIns="45720" rtlCol="0" anchor="b">
            <a:normAutofit/>
          </a:bodyPr>
          <a:lstStyle/>
          <a:p>
            <a:pPr rtl="0"/>
            <a:r>
              <a:rPr lang="en-US" sz="4600"/>
              <a:t>سمي المكان الذي يحفظ به المال في العصر الإسلامي </a:t>
            </a:r>
          </a:p>
        </p:txBody>
      </p:sp>
      <p:pic>
        <p:nvPicPr>
          <p:cNvPr id="4" name="صورة 4">
            <a:extLst>
              <a:ext uri="{FF2B5EF4-FFF2-40B4-BE49-F238E27FC236}">
                <a16:creationId xmlns:a16="http://schemas.microsoft.com/office/drawing/2014/main" id="{1F35421C-3DB1-CD46-84A5-ABA05CE053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388" r="-1" b="12789"/>
          <a:stretch/>
        </p:blipFill>
        <p:spPr>
          <a:xfrm>
            <a:off x="20" y="10"/>
            <a:ext cx="5920598" cy="2130941"/>
          </a:xfrm>
          <a:custGeom>
            <a:avLst/>
            <a:gdLst/>
            <a:ahLst/>
            <a:cxnLst/>
            <a:rect l="l" t="t" r="r" b="b"/>
            <a:pathLst>
              <a:path w="5920618" h="2130951">
                <a:moveTo>
                  <a:pt x="0" y="0"/>
                </a:moveTo>
                <a:lnTo>
                  <a:pt x="5920618" y="0"/>
                </a:lnTo>
                <a:lnTo>
                  <a:pt x="4933709" y="2130951"/>
                </a:lnTo>
                <a:lnTo>
                  <a:pt x="0" y="2130951"/>
                </a:lnTo>
                <a:close/>
              </a:path>
            </a:pathLst>
          </a:custGeom>
        </p:spPr>
      </p:pic>
      <p:sp>
        <p:nvSpPr>
          <p:cNvPr id="9" name="Freeform 16">
            <a:extLst>
              <a:ext uri="{FF2B5EF4-FFF2-40B4-BE49-F238E27FC236}">
                <a16:creationId xmlns:a16="http://schemas.microsoft.com/office/drawing/2014/main" id="{B0BDD275-E79C-4B6F-9875-E474D59DC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752" y="0"/>
            <a:ext cx="7084249" cy="2130552"/>
          </a:xfrm>
          <a:custGeom>
            <a:avLst/>
            <a:gdLst>
              <a:gd name="connsiteX0" fmla="*/ 986725 w 7084249"/>
              <a:gd name="connsiteY0" fmla="*/ 0 h 2130552"/>
              <a:gd name="connsiteX1" fmla="*/ 7084249 w 7084249"/>
              <a:gd name="connsiteY1" fmla="*/ 0 h 2130552"/>
              <a:gd name="connsiteX2" fmla="*/ 7084249 w 7084249"/>
              <a:gd name="connsiteY2" fmla="*/ 2130552 h 2130552"/>
              <a:gd name="connsiteX3" fmla="*/ 0 w 7084249"/>
              <a:gd name="connsiteY3" fmla="*/ 2130552 h 2130552"/>
            </a:gdLst>
            <a:ahLst/>
            <a:cxnLst>
              <a:cxn ang="0">
                <a:pos x="connsiteX0" y="connsiteY0"/>
              </a:cxn>
              <a:cxn ang="0">
                <a:pos x="connsiteX1" y="connsiteY1"/>
              </a:cxn>
              <a:cxn ang="0">
                <a:pos x="connsiteX2" y="connsiteY2"/>
              </a:cxn>
              <a:cxn ang="0">
                <a:pos x="connsiteX3" y="connsiteY3"/>
              </a:cxn>
            </a:cxnLst>
            <a:rect l="l" t="t" r="r" b="b"/>
            <a:pathLst>
              <a:path w="7084249" h="2130552">
                <a:moveTo>
                  <a:pt x="986725" y="0"/>
                </a:moveTo>
                <a:lnTo>
                  <a:pt x="7084249" y="0"/>
                </a:lnTo>
                <a:lnTo>
                  <a:pt x="7084249" y="2130552"/>
                </a:lnTo>
                <a:lnTo>
                  <a:pt x="0" y="213055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9">
            <a:extLst>
              <a:ext uri="{FF2B5EF4-FFF2-40B4-BE49-F238E27FC236}">
                <a16:creationId xmlns:a16="http://schemas.microsoft.com/office/drawing/2014/main" id="{FFE24BB0-6C00-4CD0-B19A-F4151302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2">
            <a:extLst>
              <a:ext uri="{FF2B5EF4-FFF2-40B4-BE49-F238E27FC236}">
                <a16:creationId xmlns:a16="http://schemas.microsoft.com/office/drawing/2014/main" id="{045D7A58-411F-4E92-A78E-A6FEB1890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1728"/>
            <a:ext cx="7112212" cy="2176272"/>
          </a:xfrm>
          <a:custGeom>
            <a:avLst/>
            <a:gdLst>
              <a:gd name="connsiteX0" fmla="*/ 0 w 7112212"/>
              <a:gd name="connsiteY0" fmla="*/ 0 h 2176272"/>
              <a:gd name="connsiteX1" fmla="*/ 7112212 w 7112212"/>
              <a:gd name="connsiteY1" fmla="*/ 0 h 2176272"/>
              <a:gd name="connsiteX2" fmla="*/ 6104313 w 7112212"/>
              <a:gd name="connsiteY2" fmla="*/ 2176272 h 2176272"/>
              <a:gd name="connsiteX3" fmla="*/ 0 w 7112212"/>
              <a:gd name="connsiteY3" fmla="*/ 2176272 h 2176272"/>
            </a:gdLst>
            <a:ahLst/>
            <a:cxnLst>
              <a:cxn ang="0">
                <a:pos x="connsiteX0" y="connsiteY0"/>
              </a:cxn>
              <a:cxn ang="0">
                <a:pos x="connsiteX1" y="connsiteY1"/>
              </a:cxn>
              <a:cxn ang="0">
                <a:pos x="connsiteX2" y="connsiteY2"/>
              </a:cxn>
              <a:cxn ang="0">
                <a:pos x="connsiteX3" y="connsiteY3"/>
              </a:cxn>
            </a:cxnLst>
            <a:rect l="l" t="t" r="r" b="b"/>
            <a:pathLst>
              <a:path w="7112212" h="2176272">
                <a:moveTo>
                  <a:pt x="0" y="0"/>
                </a:moveTo>
                <a:lnTo>
                  <a:pt x="7112212" y="0"/>
                </a:lnTo>
                <a:lnTo>
                  <a:pt x="6104313" y="2176272"/>
                </a:lnTo>
                <a:lnTo>
                  <a:pt x="0" y="217627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81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D1D719-1E25-9A42-BA62-3E4BF0248CFD}"/>
              </a:ext>
            </a:extLst>
          </p:cNvPr>
          <p:cNvSpPr>
            <a:spLocks noGrp="1"/>
          </p:cNvSpPr>
          <p:nvPr>
            <p:ph type="title"/>
          </p:nvPr>
        </p:nvSpPr>
        <p:spPr>
          <a:xfrm>
            <a:off x="4184542" y="486184"/>
            <a:ext cx="7363990" cy="1325563"/>
          </a:xfrm>
        </p:spPr>
        <p:txBody>
          <a:bodyPr>
            <a:normAutofit/>
          </a:bodyPr>
          <a:lstStyle/>
          <a:p>
            <a:r>
              <a:rPr lang="ar-SA" sz="3400"/>
              <a:t>لقد شهدت الصناعة تطورًا كبير في وطني واهتمام بالغًا وأنشئت مدن صناعية ومن اهم الصناعات :</a:t>
            </a:r>
          </a:p>
        </p:txBody>
      </p:sp>
      <p:sp>
        <p:nvSpPr>
          <p:cNvPr id="3" name="عنصر نائب للمحتوى 2">
            <a:extLst>
              <a:ext uri="{FF2B5EF4-FFF2-40B4-BE49-F238E27FC236}">
                <a16:creationId xmlns:a16="http://schemas.microsoft.com/office/drawing/2014/main" id="{57F4AE6E-A904-124A-AA10-4F57C3B45698}"/>
              </a:ext>
            </a:extLst>
          </p:cNvPr>
          <p:cNvSpPr>
            <a:spLocks noGrp="1"/>
          </p:cNvSpPr>
          <p:nvPr>
            <p:ph idx="1"/>
          </p:nvPr>
        </p:nvSpPr>
        <p:spPr>
          <a:xfrm>
            <a:off x="4184542" y="1946684"/>
            <a:ext cx="7363990" cy="4351338"/>
          </a:xfrm>
        </p:spPr>
        <p:txBody>
          <a:bodyPr>
            <a:normAutofit/>
          </a:bodyPr>
          <a:lstStyle/>
          <a:p>
            <a:r>
              <a:rPr lang="ar-SA" sz="2200" b="1">
                <a:latin typeface=".SFUI-Bold"/>
              </a:rPr>
              <a:t>الصناعة في السعودية</a:t>
            </a:r>
            <a:r>
              <a:rPr lang="ar-SA" sz="2200" b="0">
                <a:latin typeface=".SFUI-Regular"/>
              </a:rPr>
              <a:t> هي أحد القطاعات الحيوية التي يرتكز عليها اقتصاد </a:t>
            </a:r>
            <a:r>
              <a:rPr lang="ar-SA" sz="2200" b="0">
                <a:latin typeface=".SFUI-Regular"/>
                <a:hlinkClick r:id="rId2"/>
              </a:rPr>
              <a:t>المملكة العربية السعودية، وتشمل الصناعات المتعلِّقة بإنتاج </a:t>
            </a:r>
            <a:r>
              <a:rPr lang="ar-SA" sz="2200" b="0">
                <a:latin typeface=".SFUI-Regular"/>
                <a:hlinkClick r:id="rId3"/>
              </a:rPr>
              <a:t>البترول وتكريره، و</a:t>
            </a:r>
            <a:r>
              <a:rPr lang="ar-SA" sz="2200" b="0">
                <a:latin typeface=".SFUI-Regular"/>
                <a:hlinkClick r:id="rId4"/>
              </a:rPr>
              <a:t>البتروكيماويات، و</a:t>
            </a:r>
            <a:r>
              <a:rPr lang="ar-SA" sz="2200" b="0">
                <a:latin typeface=".SFUI-Regular"/>
                <a:hlinkClick r:id="rId5"/>
              </a:rPr>
              <a:t>المعادن، والصناعات الحربية، إضافةً إلى </a:t>
            </a:r>
            <a:r>
              <a:rPr lang="ar-SA" sz="2200" b="0">
                <a:latin typeface=".SFUI-Regular"/>
                <a:hlinkClick r:id="rId6"/>
              </a:rPr>
              <a:t>الأسمنت، والبناء، والمعدات، والصناعات الغذائية، وغيرها. وتستهدف السعودية الوصول في العام 2030 إلى نسبة 33٪ من مساهمة القطاع الصناعي في</a:t>
            </a:r>
            <a:r>
              <a:rPr lang="ar-SA" sz="2200">
                <a:latin typeface=".SFUI-Regular"/>
              </a:rPr>
              <a:t> التطور</a:t>
            </a:r>
          </a:p>
          <a:p>
            <a:r>
              <a:rPr lang="ar-SA" sz="2200">
                <a:latin typeface="DroidArabicKufi"/>
              </a:rPr>
              <a:t>صناعات القطاع العام الصناعات العسكرية والأسلحة والذخيرة والطيران. صناعة تكرير البترول ونقله واستكشافه. صناعة البتروكيماويات، وهي الصناعات التي تعتمد على النفط مثل صناعة البلاستك، والأسمدة، والمبيدات الحشرية وغيرها. صناعات القطاع الخاص تتنوع الصّناعات التي يقوم بها القطاع الخاص، وأغلبها سلعٌ استهلاكيةٌ محليةٌ، حيث يصدر جزءٌ منها للأسواق العربية، وأهم هذه الصناعات: صناعة الإسمنت، والتمور، والصابون، ومساحيق الغسيل، والأنابيب الإسمنتية، والصناعات الغذائية.</a:t>
            </a:r>
            <a:endParaRPr lang="ar-SA" sz="2200"/>
          </a:p>
        </p:txBody>
      </p:sp>
      <p:pic>
        <p:nvPicPr>
          <p:cNvPr id="5" name="صورة 5">
            <a:extLst>
              <a:ext uri="{FF2B5EF4-FFF2-40B4-BE49-F238E27FC236}">
                <a16:creationId xmlns:a16="http://schemas.microsoft.com/office/drawing/2014/main" id="{028545F8-E6B3-5F4A-86B0-7AA3FB7BFBAF}"/>
              </a:ext>
            </a:extLst>
          </p:cNvPr>
          <p:cNvPicPr>
            <a:picLocks noChangeAspect="1"/>
          </p:cNvPicPr>
          <p:nvPr/>
        </p:nvPicPr>
        <p:blipFill rotWithShape="1">
          <a:blip r:embed="rId7">
            <a:extLst>
              <a:ext uri="{28A0092B-C50C-407E-A947-70E740481C1C}">
                <a14:useLocalDpi xmlns:a14="http://schemas.microsoft.com/office/drawing/2010/main" val="0"/>
              </a:ext>
            </a:extLst>
          </a:blip>
          <a:srcRect l="28598" r="16402"/>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صورة 4">
            <a:extLst>
              <a:ext uri="{FF2B5EF4-FFF2-40B4-BE49-F238E27FC236}">
                <a16:creationId xmlns:a16="http://schemas.microsoft.com/office/drawing/2014/main" id="{2B9F34A0-BEB8-2947-B890-DB7E4B6F3CBF}"/>
              </a:ext>
            </a:extLst>
          </p:cNvPr>
          <p:cNvPicPr>
            <a:picLocks noChangeAspect="1"/>
          </p:cNvPicPr>
          <p:nvPr/>
        </p:nvPicPr>
        <p:blipFill rotWithShape="1">
          <a:blip r:embed="rId8">
            <a:extLst>
              <a:ext uri="{28A0092B-C50C-407E-A947-70E740481C1C}">
                <a14:useLocalDpi xmlns:a14="http://schemas.microsoft.com/office/drawing/2010/main" val="0"/>
              </a:ext>
            </a:extLst>
          </a:blip>
          <a:srcRect r="3" b="23252"/>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Tree>
    <p:extLst>
      <p:ext uri="{BB962C8B-B14F-4D97-AF65-F5344CB8AC3E}">
        <p14:creationId xmlns:p14="http://schemas.microsoft.com/office/powerpoint/2010/main" val="79580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6399D5-BC3A-FC4A-85D1-B20077E1D3CD}"/>
              </a:ext>
            </a:extLst>
          </p:cNvPr>
          <p:cNvSpPr>
            <a:spLocks noGrp="1"/>
          </p:cNvSpPr>
          <p:nvPr>
            <p:ph type="title"/>
          </p:nvPr>
        </p:nvSpPr>
        <p:spPr>
          <a:xfrm>
            <a:off x="8842248" y="1481328"/>
            <a:ext cx="2926080" cy="2468880"/>
          </a:xfrm>
        </p:spPr>
        <p:txBody>
          <a:bodyPr vert="horz" lIns="91440" tIns="45720" rIns="91440" bIns="45720" rtlCol="0" anchor="b">
            <a:normAutofit/>
          </a:bodyPr>
          <a:lstStyle/>
          <a:p>
            <a:pPr algn="l" rtl="0"/>
            <a:r>
              <a:rPr lang="en-US" sz="4000"/>
              <a:t>الواجب :ص40.  س1–2-4</a:t>
            </a:r>
          </a:p>
        </p:txBody>
      </p:sp>
      <p:pic>
        <p:nvPicPr>
          <p:cNvPr id="4" name="صورة 4">
            <a:extLst>
              <a:ext uri="{FF2B5EF4-FFF2-40B4-BE49-F238E27FC236}">
                <a16:creationId xmlns:a16="http://schemas.microsoft.com/office/drawing/2014/main" id="{658DB307-598A-5C47-83B2-1D78F809CCA8}"/>
              </a:ext>
            </a:extLst>
          </p:cNvPr>
          <p:cNvPicPr>
            <a:picLocks noChangeAspect="1"/>
          </p:cNvPicPr>
          <p:nvPr/>
        </p:nvPicPr>
        <p:blipFill rotWithShape="1">
          <a:blip r:embed="rId2">
            <a:extLst>
              <a:ext uri="{28A0092B-C50C-407E-A947-70E740481C1C}">
                <a14:useLocalDpi xmlns:a14="http://schemas.microsoft.com/office/drawing/2010/main" val="0"/>
              </a:ext>
            </a:extLst>
          </a:blip>
          <a:srcRect r="16832"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52012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98478E-39DC-4B45-829E-E8ABB1A24AEF}"/>
              </a:ext>
            </a:extLst>
          </p:cNvPr>
          <p:cNvSpPr>
            <a:spLocks noGrp="1"/>
          </p:cNvSpPr>
          <p:nvPr>
            <p:ph type="ctrTitle"/>
          </p:nvPr>
        </p:nvSpPr>
        <p:spPr>
          <a:xfrm>
            <a:off x="659301" y="1474969"/>
            <a:ext cx="2823919" cy="1868760"/>
          </a:xfrm>
        </p:spPr>
        <p:txBody>
          <a:bodyPr>
            <a:normAutofit/>
          </a:bodyPr>
          <a:lstStyle/>
          <a:p>
            <a:r>
              <a:rPr lang="ar-SA" sz="3300"/>
              <a:t>الجوانب الاقتصادية في الحضارة الاسلامية</a:t>
            </a:r>
          </a:p>
        </p:txBody>
      </p:sp>
      <p:pic>
        <p:nvPicPr>
          <p:cNvPr id="6" name="صورة 6">
            <a:extLst>
              <a:ext uri="{FF2B5EF4-FFF2-40B4-BE49-F238E27FC236}">
                <a16:creationId xmlns:a16="http://schemas.microsoft.com/office/drawing/2014/main" id="{0745B804-A697-EC49-9A30-EFA8ABF45D43}"/>
              </a:ext>
            </a:extLst>
          </p:cNvPr>
          <p:cNvPicPr>
            <a:picLocks noChangeAspect="1"/>
          </p:cNvPicPr>
          <p:nvPr/>
        </p:nvPicPr>
        <p:blipFill rotWithShape="1">
          <a:blip r:embed="rId2">
            <a:extLst>
              <a:ext uri="{28A0092B-C50C-407E-A947-70E740481C1C}">
                <a14:useLocalDpi xmlns:a14="http://schemas.microsoft.com/office/drawing/2010/main" val="0"/>
              </a:ext>
            </a:extLst>
          </a:blip>
          <a:srcRect t="17607" b="20859"/>
          <a:stretch/>
        </p:blipFill>
        <p:spPr>
          <a:xfrm>
            <a:off x="4618374" y="1116345"/>
            <a:ext cx="6282919" cy="3866172"/>
          </a:xfrm>
          <a:prstGeom prst="rect">
            <a:avLst/>
          </a:prstGeom>
        </p:spPr>
      </p:pic>
    </p:spTree>
    <p:extLst>
      <p:ext uri="{BB962C8B-B14F-4D97-AF65-F5344CB8AC3E}">
        <p14:creationId xmlns:p14="http://schemas.microsoft.com/office/powerpoint/2010/main" val="335956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6A50045C-F339-3049-84FF-0B7B434129D0}"/>
              </a:ext>
            </a:extLst>
          </p:cNvPr>
          <p:cNvSpPr>
            <a:spLocks noGrp="1"/>
          </p:cNvSpPr>
          <p:nvPr>
            <p:ph type="title"/>
          </p:nvPr>
        </p:nvSpPr>
        <p:spPr/>
        <p:txBody>
          <a:bodyPr/>
          <a:lstStyle/>
          <a:p>
            <a:r>
              <a:rPr lang="ar-SA" dirty="0"/>
              <a:t>                         جدول التعلم </a:t>
            </a:r>
          </a:p>
        </p:txBody>
      </p:sp>
      <p:graphicFrame>
        <p:nvGraphicFramePr>
          <p:cNvPr id="5" name="جدول 5">
            <a:extLst>
              <a:ext uri="{FF2B5EF4-FFF2-40B4-BE49-F238E27FC236}">
                <a16:creationId xmlns:a16="http://schemas.microsoft.com/office/drawing/2014/main" id="{BB64F416-F197-B14A-A921-FFA21116A41B}"/>
              </a:ext>
            </a:extLst>
          </p:cNvPr>
          <p:cNvGraphicFramePr>
            <a:graphicFrameLocks noGrp="1"/>
          </p:cNvGraphicFramePr>
          <p:nvPr>
            <p:ph idx="1"/>
            <p:extLst>
              <p:ext uri="{D42A27DB-BD31-4B8C-83A1-F6EECF244321}">
                <p14:modId xmlns:p14="http://schemas.microsoft.com/office/powerpoint/2010/main" val="2625430993"/>
              </p:ext>
            </p:extLst>
          </p:nvPr>
        </p:nvGraphicFramePr>
        <p:xfrm>
          <a:off x="1450973" y="1853754"/>
          <a:ext cx="9603276" cy="4199727"/>
        </p:xfrm>
        <a:graphic>
          <a:graphicData uri="http://schemas.openxmlformats.org/drawingml/2006/table">
            <a:tbl>
              <a:tblPr rtl="1" firstRow="1" bandRow="1">
                <a:tableStyleId>{9D7B26C5-4107-4FEC-AEDC-1716B250A1EF}</a:tableStyleId>
              </a:tblPr>
              <a:tblGrid>
                <a:gridCol w="3201092">
                  <a:extLst>
                    <a:ext uri="{9D8B030D-6E8A-4147-A177-3AD203B41FA5}">
                      <a16:colId xmlns:a16="http://schemas.microsoft.com/office/drawing/2014/main" val="1733669759"/>
                    </a:ext>
                  </a:extLst>
                </a:gridCol>
                <a:gridCol w="3201092">
                  <a:extLst>
                    <a:ext uri="{9D8B030D-6E8A-4147-A177-3AD203B41FA5}">
                      <a16:colId xmlns:a16="http://schemas.microsoft.com/office/drawing/2014/main" val="2085024408"/>
                    </a:ext>
                  </a:extLst>
                </a:gridCol>
                <a:gridCol w="3201092">
                  <a:extLst>
                    <a:ext uri="{9D8B030D-6E8A-4147-A177-3AD203B41FA5}">
                      <a16:colId xmlns:a16="http://schemas.microsoft.com/office/drawing/2014/main" val="1160711216"/>
                    </a:ext>
                  </a:extLst>
                </a:gridCol>
              </a:tblGrid>
              <a:tr h="1399909">
                <a:tc>
                  <a:txBody>
                    <a:bodyPr/>
                    <a:lstStyle/>
                    <a:p>
                      <a:pPr rtl="1"/>
                      <a:r>
                        <a:rPr lang="ar-SA" dirty="0"/>
                        <a:t>ماذا تعرفين </a:t>
                      </a:r>
                    </a:p>
                  </a:txBody>
                  <a:tcPr/>
                </a:tc>
                <a:tc>
                  <a:txBody>
                    <a:bodyPr/>
                    <a:lstStyle/>
                    <a:p>
                      <a:pPr rtl="1"/>
                      <a:r>
                        <a:rPr lang="ar-SA" dirty="0"/>
                        <a:t>ماذا تريد ان تعرف </a:t>
                      </a:r>
                    </a:p>
                  </a:txBody>
                  <a:tcPr/>
                </a:tc>
                <a:tc>
                  <a:txBody>
                    <a:bodyPr/>
                    <a:lstStyle/>
                    <a:p>
                      <a:pPr rtl="1"/>
                      <a:r>
                        <a:rPr lang="ar-SA" dirty="0"/>
                        <a:t>ماذا تعلمت </a:t>
                      </a:r>
                    </a:p>
                  </a:txBody>
                  <a:tcPr/>
                </a:tc>
                <a:extLst>
                  <a:ext uri="{0D108BD9-81ED-4DB2-BD59-A6C34878D82A}">
                    <a16:rowId xmlns:a16="http://schemas.microsoft.com/office/drawing/2014/main" val="1046777651"/>
                  </a:ext>
                </a:extLst>
              </a:tr>
              <a:tr h="1399909">
                <a:tc>
                  <a:txBody>
                    <a:bodyPr/>
                    <a:lstStyle/>
                    <a:p>
                      <a:pPr rtl="1"/>
                      <a:endParaRPr lang="ar-SA" dirty="0"/>
                    </a:p>
                  </a:txBody>
                  <a:tcPr/>
                </a:tc>
                <a:tc>
                  <a:txBody>
                    <a:bodyPr/>
                    <a:lstStyle/>
                    <a:p>
                      <a:pPr rtl="1"/>
                      <a:endParaRPr lang="ar-SA" dirty="0"/>
                    </a:p>
                  </a:txBody>
                  <a:tcPr/>
                </a:tc>
                <a:tc>
                  <a:txBody>
                    <a:bodyPr/>
                    <a:lstStyle/>
                    <a:p>
                      <a:pPr rtl="1"/>
                      <a:endParaRPr lang="ar-SA"/>
                    </a:p>
                  </a:txBody>
                  <a:tcPr/>
                </a:tc>
                <a:extLst>
                  <a:ext uri="{0D108BD9-81ED-4DB2-BD59-A6C34878D82A}">
                    <a16:rowId xmlns:a16="http://schemas.microsoft.com/office/drawing/2014/main" val="120136458"/>
                  </a:ext>
                </a:extLst>
              </a:tr>
              <a:tr h="139990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1904792794"/>
                  </a:ext>
                </a:extLst>
              </a:tr>
            </a:tbl>
          </a:graphicData>
        </a:graphic>
      </p:graphicFrame>
    </p:spTree>
    <p:extLst>
      <p:ext uri="{BB962C8B-B14F-4D97-AF65-F5344CB8AC3E}">
        <p14:creationId xmlns:p14="http://schemas.microsoft.com/office/powerpoint/2010/main" val="385945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37E812-CBAC-884A-ACE0-496FA02AF689}"/>
              </a:ext>
            </a:extLst>
          </p:cNvPr>
          <p:cNvSpPr>
            <a:spLocks noGrp="1"/>
          </p:cNvSpPr>
          <p:nvPr>
            <p:ph type="title"/>
          </p:nvPr>
        </p:nvSpPr>
        <p:spPr>
          <a:xfrm>
            <a:off x="4861613" y="319511"/>
            <a:ext cx="6586491" cy="877910"/>
          </a:xfrm>
        </p:spPr>
        <p:txBody>
          <a:bodyPr anchor="b">
            <a:normAutofit/>
          </a:bodyPr>
          <a:lstStyle/>
          <a:p>
            <a:r>
              <a:rPr lang="ar-SA" dirty="0"/>
              <a:t>أهداف الدرس </a:t>
            </a:r>
          </a:p>
        </p:txBody>
      </p:sp>
      <p:sp>
        <p:nvSpPr>
          <p:cNvPr id="3" name="عنصر نائب للمحتوى 2">
            <a:extLst>
              <a:ext uri="{FF2B5EF4-FFF2-40B4-BE49-F238E27FC236}">
                <a16:creationId xmlns:a16="http://schemas.microsoft.com/office/drawing/2014/main" id="{01CBE78A-5302-434D-B41C-FF5365BECD8F}"/>
              </a:ext>
            </a:extLst>
          </p:cNvPr>
          <p:cNvSpPr>
            <a:spLocks noGrp="1"/>
          </p:cNvSpPr>
          <p:nvPr>
            <p:ph idx="1"/>
          </p:nvPr>
        </p:nvSpPr>
        <p:spPr>
          <a:xfrm>
            <a:off x="4861613" y="1197421"/>
            <a:ext cx="7020149" cy="5341067"/>
          </a:xfrm>
        </p:spPr>
        <p:txBody>
          <a:bodyPr>
            <a:noAutofit/>
          </a:bodyPr>
          <a:lstStyle/>
          <a:p>
            <a:r>
              <a:rPr lang="ar-SA" sz="2400" b="1" dirty="0"/>
              <a:t>التعرف على الجوانب الاقتصادية</a:t>
            </a:r>
          </a:p>
          <a:p>
            <a:r>
              <a:rPr lang="ar-SA" sz="2400" b="1" dirty="0"/>
              <a:t>ان تعلل اهتمام المسلمين بالزراعة</a:t>
            </a:r>
          </a:p>
          <a:p>
            <a:r>
              <a:rPr lang="ar-SA" sz="2400" b="1" dirty="0"/>
              <a:t>ان تمثل لاهم الصناعة في العصر الإسلامي </a:t>
            </a:r>
          </a:p>
          <a:p>
            <a:r>
              <a:rPr lang="ar-SA" sz="2400" b="1" dirty="0"/>
              <a:t>ان تستنتج سبب ازدهار الصناعة </a:t>
            </a:r>
          </a:p>
          <a:p>
            <a:r>
              <a:rPr lang="ar-SA" sz="2400" b="1" dirty="0"/>
              <a:t>ان تناقش للعرب معرفه بالتجارة قبل الإسلام</a:t>
            </a:r>
          </a:p>
          <a:p>
            <a:r>
              <a:rPr lang="ar-SA" sz="2400" b="1" dirty="0"/>
              <a:t>ان تسمي مكان حفظ المال قديمًا </a:t>
            </a:r>
          </a:p>
          <a:p>
            <a:r>
              <a:rPr lang="ar-SA" sz="2400" b="1" dirty="0"/>
              <a:t>ان تستنبط من القران </a:t>
            </a:r>
          </a:p>
          <a:p>
            <a:r>
              <a:rPr lang="ar-SA" sz="2400" b="1" dirty="0"/>
              <a:t>على ان العرب يشتغلون بالتجارة </a:t>
            </a:r>
          </a:p>
          <a:p>
            <a:r>
              <a:rPr lang="ar-SA" sz="2400" b="1" dirty="0"/>
              <a:t>التعرف على الصناعات الحديثة في وطني </a:t>
            </a:r>
          </a:p>
        </p:txBody>
      </p:sp>
      <p:pic>
        <p:nvPicPr>
          <p:cNvPr id="4" name="صورة 4">
            <a:extLst>
              <a:ext uri="{FF2B5EF4-FFF2-40B4-BE49-F238E27FC236}">
                <a16:creationId xmlns:a16="http://schemas.microsoft.com/office/drawing/2014/main" id="{AA989A6E-F125-7640-A4B1-E3706650DC4D}"/>
              </a:ext>
            </a:extLst>
          </p:cNvPr>
          <p:cNvPicPr>
            <a:picLocks noChangeAspect="1"/>
          </p:cNvPicPr>
          <p:nvPr/>
        </p:nvPicPr>
        <p:blipFill rotWithShape="1">
          <a:blip r:embed="rId2">
            <a:extLst>
              <a:ext uri="{28A0092B-C50C-407E-A947-70E740481C1C}">
                <a14:useLocalDpi xmlns:a14="http://schemas.microsoft.com/office/drawing/2010/main" val="0"/>
              </a:ext>
            </a:extLst>
          </a:blip>
          <a:srcRect t="16356" r="1" b="17599"/>
          <a:stretch/>
        </p:blipFill>
        <p:spPr>
          <a:xfrm>
            <a:off x="20" y="10"/>
            <a:ext cx="4635571" cy="6857990"/>
          </a:xfrm>
          <a:prstGeom prst="rect">
            <a:avLst/>
          </a:prstGeom>
          <a:effectLst/>
        </p:spPr>
      </p:pic>
    </p:spTree>
    <p:extLst>
      <p:ext uri="{BB962C8B-B14F-4D97-AF65-F5344CB8AC3E}">
        <p14:creationId xmlns:p14="http://schemas.microsoft.com/office/powerpoint/2010/main" val="139711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103171-3CAC-1642-9AF1-8CF607A8BC7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rtl="0"/>
            <a:r>
              <a:rPr lang="en-US" sz="4800" kern="1200">
                <a:solidFill>
                  <a:schemeClr val="bg1">
                    <a:lumMod val="10000"/>
                  </a:schemeClr>
                </a:solidFill>
                <a:latin typeface="+mj-lt"/>
                <a:ea typeface="+mj-ea"/>
                <a:cs typeface="+mj-cs"/>
              </a:rPr>
              <a:t>عللي :اهتمام المسلمين بالزراعة ؟</a:t>
            </a:r>
          </a:p>
        </p:txBody>
      </p:sp>
      <p:pic>
        <p:nvPicPr>
          <p:cNvPr id="6" name="صورة 6">
            <a:extLst>
              <a:ext uri="{FF2B5EF4-FFF2-40B4-BE49-F238E27FC236}">
                <a16:creationId xmlns:a16="http://schemas.microsoft.com/office/drawing/2014/main" id="{62D76048-258F-2847-BCC8-64627C739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22" y="828357"/>
            <a:ext cx="6553545" cy="5209228"/>
          </a:xfrm>
          <a:prstGeom prst="rect">
            <a:avLst/>
          </a:prstGeom>
        </p:spPr>
      </p:pic>
    </p:spTree>
    <p:extLst>
      <p:ext uri="{BB962C8B-B14F-4D97-AF65-F5344CB8AC3E}">
        <p14:creationId xmlns:p14="http://schemas.microsoft.com/office/powerpoint/2010/main" val="365994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FCF01BD5-442B-1247-B32F-1EE09A417CB4}"/>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pPr rtl="0"/>
            <a:r>
              <a:rPr lang="en-US" sz="4800" kern="1200">
                <a:solidFill>
                  <a:srgbClr val="FFFFFF"/>
                </a:solidFill>
                <a:latin typeface="+mj-lt"/>
                <a:ea typeface="+mj-ea"/>
                <a:cs typeface="+mj-cs"/>
              </a:rPr>
              <a:t>وضحي مظاهر عناية المسلمين بالزراعة ؟</a:t>
            </a:r>
          </a:p>
        </p:txBody>
      </p:sp>
      <p:pic>
        <p:nvPicPr>
          <p:cNvPr id="4" name="صورة 4">
            <a:extLst>
              <a:ext uri="{FF2B5EF4-FFF2-40B4-BE49-F238E27FC236}">
                <a16:creationId xmlns:a16="http://schemas.microsoft.com/office/drawing/2014/main" id="{C6CB489C-C5A6-7449-8FB4-44530E27243D}"/>
              </a:ext>
            </a:extLst>
          </p:cNvPr>
          <p:cNvPicPr>
            <a:picLocks noChangeAspect="1"/>
          </p:cNvPicPr>
          <p:nvPr/>
        </p:nvPicPr>
        <p:blipFill rotWithShape="1">
          <a:blip r:embed="rId2">
            <a:extLst>
              <a:ext uri="{28A0092B-C50C-407E-A947-70E740481C1C}">
                <a14:useLocalDpi xmlns:a14="http://schemas.microsoft.com/office/drawing/2010/main" val="0"/>
              </a:ext>
            </a:extLst>
          </a:blip>
          <a:srcRect t="10400" r="-2" b="-2"/>
          <a:stretch/>
        </p:blipFill>
        <p:spPr>
          <a:xfrm>
            <a:off x="5153822" y="1099231"/>
            <a:ext cx="6553545" cy="4667479"/>
          </a:xfrm>
          <a:prstGeom prst="rect">
            <a:avLst/>
          </a:prstGeom>
        </p:spPr>
      </p:pic>
    </p:spTree>
    <p:extLst>
      <p:ext uri="{BB962C8B-B14F-4D97-AF65-F5344CB8AC3E}">
        <p14:creationId xmlns:p14="http://schemas.microsoft.com/office/powerpoint/2010/main" val="327853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صورة 7">
            <a:extLst>
              <a:ext uri="{FF2B5EF4-FFF2-40B4-BE49-F238E27FC236}">
                <a16:creationId xmlns:a16="http://schemas.microsoft.com/office/drawing/2014/main" id="{48B66B14-BBC6-4B4F-8608-E0B8B71B7F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47" r="18019"/>
          <a:stretch/>
        </p:blipFill>
        <p:spPr>
          <a:xfrm>
            <a:off x="4117521" y="10"/>
            <a:ext cx="8074479" cy="6857990"/>
          </a:xfrm>
          <a:prstGeom prst="rect">
            <a:avLst/>
          </a:prstGeom>
        </p:spPr>
      </p:pic>
      <p:sp>
        <p:nvSpPr>
          <p:cNvPr id="13"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B4C903D1-B15C-B941-9495-038DD4A79896}"/>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rtl="0"/>
            <a:r>
              <a:rPr lang="en-US" sz="4400"/>
              <a:t>مظاهر العناية بالزراعة :</a:t>
            </a:r>
          </a:p>
        </p:txBody>
      </p:sp>
      <p:sp>
        <p:nvSpPr>
          <p:cNvPr id="4" name="عنصر نائب للنص 3">
            <a:extLst>
              <a:ext uri="{FF2B5EF4-FFF2-40B4-BE49-F238E27FC236}">
                <a16:creationId xmlns:a16="http://schemas.microsoft.com/office/drawing/2014/main" id="{EB4E773A-92AE-B248-991E-A6DC07FFE9AB}"/>
              </a:ext>
            </a:extLst>
          </p:cNvPr>
          <p:cNvSpPr>
            <a:spLocks noGrp="1"/>
          </p:cNvSpPr>
          <p:nvPr>
            <p:ph type="body" sz="half" idx="2"/>
          </p:nvPr>
        </p:nvSpPr>
        <p:spPr>
          <a:xfrm>
            <a:off x="804672" y="2022601"/>
            <a:ext cx="3941499" cy="4154361"/>
          </a:xfrm>
        </p:spPr>
        <p:txBody>
          <a:bodyPr vert="horz" lIns="91440" tIns="45720" rIns="91440" bIns="45720" rtlCol="0">
            <a:normAutofit/>
          </a:bodyPr>
          <a:lstStyle/>
          <a:p>
            <a:pPr marL="514350" indent="-228600" algn="l" rtl="0">
              <a:buFont typeface="Arial" panose="020B0604020202020204" pitchFamily="34" charset="0"/>
              <a:buChar char="•"/>
            </a:pPr>
            <a:r>
              <a:rPr lang="en-US" sz="3000" dirty="0"/>
              <a:t>توفير وسائل الري وبناء السدود</a:t>
            </a:r>
          </a:p>
          <a:p>
            <a:pPr marL="514350" indent="-228600" algn="l" rtl="0">
              <a:buFont typeface="Arial" panose="020B0604020202020204" pitchFamily="34" charset="0"/>
              <a:buChar char="•"/>
            </a:pPr>
            <a:r>
              <a:rPr lang="en-US" sz="3000" dirty="0"/>
              <a:t>حفر القنوات وتجفيف المستنقعات</a:t>
            </a:r>
          </a:p>
          <a:p>
            <a:pPr marL="514350" indent="-228600" algn="l" rtl="0">
              <a:buFont typeface="Arial" panose="020B0604020202020204" pitchFamily="34" charset="0"/>
              <a:buChar char="•"/>
            </a:pPr>
            <a:r>
              <a:rPr lang="en-US" sz="3000" dirty="0"/>
              <a:t>العناية بالأرض وتسميدها </a:t>
            </a:r>
          </a:p>
        </p:txBody>
      </p:sp>
    </p:spTree>
    <p:extLst>
      <p:ext uri="{BB962C8B-B14F-4D97-AF65-F5344CB8AC3E}">
        <p14:creationId xmlns:p14="http://schemas.microsoft.com/office/powerpoint/2010/main" val="224818668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45054D6-5263-6A46-BE3A-2F9E96189486}"/>
              </a:ext>
            </a:extLst>
          </p:cNvPr>
          <p:cNvSpPr>
            <a:spLocks noGrp="1"/>
          </p:cNvSpPr>
          <p:nvPr>
            <p:ph type="title"/>
          </p:nvPr>
        </p:nvSpPr>
        <p:spPr>
          <a:xfrm>
            <a:off x="1164414" y="626049"/>
            <a:ext cx="12049781" cy="1666902"/>
          </a:xfrm>
        </p:spPr>
        <p:txBody>
          <a:bodyPr>
            <a:noAutofit/>
          </a:bodyPr>
          <a:lstStyle/>
          <a:p>
            <a:r>
              <a:rPr lang="ar-SA" sz="3200" dirty="0"/>
              <a:t>صنفي الصناعات التالية حسب أنواعها :</a:t>
            </a:r>
            <a:br>
              <a:rPr lang="ar-SA" sz="3200" dirty="0"/>
            </a:br>
            <a:r>
              <a:rPr lang="ar-SA" sz="3200" dirty="0"/>
              <a:t>صناعة الأسلحة –صناعة الأدوية –صناعة الحرير –صناعة الأواني المنزلية –صناعة الصابون -</a:t>
            </a:r>
          </a:p>
        </p:txBody>
      </p:sp>
      <p:graphicFrame>
        <p:nvGraphicFramePr>
          <p:cNvPr id="7" name="جدول 7">
            <a:extLst>
              <a:ext uri="{FF2B5EF4-FFF2-40B4-BE49-F238E27FC236}">
                <a16:creationId xmlns:a16="http://schemas.microsoft.com/office/drawing/2014/main" id="{C3922926-C2FD-0940-BD70-646C3EED601A}"/>
              </a:ext>
            </a:extLst>
          </p:cNvPr>
          <p:cNvGraphicFramePr>
            <a:graphicFrameLocks noGrp="1"/>
          </p:cNvGraphicFramePr>
          <p:nvPr>
            <p:extLst>
              <p:ext uri="{D42A27DB-BD31-4B8C-83A1-F6EECF244321}">
                <p14:modId xmlns:p14="http://schemas.microsoft.com/office/powerpoint/2010/main" val="513047904"/>
              </p:ext>
            </p:extLst>
          </p:nvPr>
        </p:nvGraphicFramePr>
        <p:xfrm>
          <a:off x="489415" y="2505074"/>
          <a:ext cx="11213169" cy="4352925"/>
        </p:xfrm>
        <a:graphic>
          <a:graphicData uri="http://schemas.openxmlformats.org/drawingml/2006/table">
            <a:tbl>
              <a:tblPr rtl="1" firstRow="1" bandRow="1">
                <a:tableStyleId>{9D7B26C5-4107-4FEC-AEDC-1716B250A1EF}</a:tableStyleId>
              </a:tblPr>
              <a:tblGrid>
                <a:gridCol w="3737723">
                  <a:extLst>
                    <a:ext uri="{9D8B030D-6E8A-4147-A177-3AD203B41FA5}">
                      <a16:colId xmlns:a16="http://schemas.microsoft.com/office/drawing/2014/main" val="2458031259"/>
                    </a:ext>
                  </a:extLst>
                </a:gridCol>
                <a:gridCol w="3737723">
                  <a:extLst>
                    <a:ext uri="{9D8B030D-6E8A-4147-A177-3AD203B41FA5}">
                      <a16:colId xmlns:a16="http://schemas.microsoft.com/office/drawing/2014/main" val="1672935371"/>
                    </a:ext>
                  </a:extLst>
                </a:gridCol>
                <a:gridCol w="3737723">
                  <a:extLst>
                    <a:ext uri="{9D8B030D-6E8A-4147-A177-3AD203B41FA5}">
                      <a16:colId xmlns:a16="http://schemas.microsoft.com/office/drawing/2014/main" val="4194318482"/>
                    </a:ext>
                  </a:extLst>
                </a:gridCol>
              </a:tblGrid>
              <a:tr h="1450975">
                <a:tc>
                  <a:txBody>
                    <a:bodyPr/>
                    <a:lstStyle/>
                    <a:p>
                      <a:pPr rtl="1"/>
                      <a:r>
                        <a:rPr lang="ar-SA" sz="3300"/>
                        <a:t>صناعة معدنية </a:t>
                      </a:r>
                      <a:endParaRPr lang="ar-SA" sz="3300" dirty="0"/>
                    </a:p>
                  </a:txBody>
                  <a:tcPr/>
                </a:tc>
                <a:tc>
                  <a:txBody>
                    <a:bodyPr/>
                    <a:lstStyle/>
                    <a:p>
                      <a:pPr rtl="1"/>
                      <a:r>
                        <a:rPr lang="ar-SA" sz="3200"/>
                        <a:t>صناعة كميائية </a:t>
                      </a:r>
                      <a:endParaRPr lang="ar-SA" sz="3200" dirty="0"/>
                    </a:p>
                  </a:txBody>
                  <a:tcPr/>
                </a:tc>
                <a:tc>
                  <a:txBody>
                    <a:bodyPr/>
                    <a:lstStyle/>
                    <a:p>
                      <a:pPr rtl="1"/>
                      <a:r>
                        <a:rPr lang="ar-SA" sz="2800"/>
                        <a:t>صناعة الزجاج والخزف </a:t>
                      </a:r>
                      <a:endParaRPr lang="ar-SA" sz="2800" dirty="0"/>
                    </a:p>
                  </a:txBody>
                  <a:tcPr/>
                </a:tc>
                <a:extLst>
                  <a:ext uri="{0D108BD9-81ED-4DB2-BD59-A6C34878D82A}">
                    <a16:rowId xmlns:a16="http://schemas.microsoft.com/office/drawing/2014/main" val="2496384428"/>
                  </a:ext>
                </a:extLst>
              </a:tr>
              <a:tr h="1450975">
                <a:tc>
                  <a:txBody>
                    <a:bodyPr/>
                    <a:lstStyle/>
                    <a:p>
                      <a:pPr rtl="1"/>
                      <a:endParaRPr lang="ar-SA" dirty="0"/>
                    </a:p>
                  </a:txBody>
                  <a:tcPr/>
                </a:tc>
                <a:tc>
                  <a:txBody>
                    <a:bodyPr/>
                    <a:lstStyle/>
                    <a:p>
                      <a:pPr rtl="1"/>
                      <a:endParaRPr lang="ar-SA" dirty="0"/>
                    </a:p>
                  </a:txBody>
                  <a:tcPr/>
                </a:tc>
                <a:tc>
                  <a:txBody>
                    <a:bodyPr/>
                    <a:lstStyle/>
                    <a:p>
                      <a:pPr rtl="1"/>
                      <a:endParaRPr lang="ar-SA"/>
                    </a:p>
                  </a:txBody>
                  <a:tcPr/>
                </a:tc>
                <a:extLst>
                  <a:ext uri="{0D108BD9-81ED-4DB2-BD59-A6C34878D82A}">
                    <a16:rowId xmlns:a16="http://schemas.microsoft.com/office/drawing/2014/main" val="3221386710"/>
                  </a:ext>
                </a:extLst>
              </a:tr>
              <a:tr h="1450975">
                <a:tc>
                  <a:txBody>
                    <a:bodyPr/>
                    <a:lstStyle/>
                    <a:p>
                      <a:pPr rtl="1"/>
                      <a:endParaRPr lang="ar-SA"/>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4210213022"/>
                  </a:ext>
                </a:extLst>
              </a:tr>
            </a:tbl>
          </a:graphicData>
        </a:graphic>
      </p:graphicFrame>
      <p:sp>
        <p:nvSpPr>
          <p:cNvPr id="8" name="سحابة 7">
            <a:extLst>
              <a:ext uri="{FF2B5EF4-FFF2-40B4-BE49-F238E27FC236}">
                <a16:creationId xmlns:a16="http://schemas.microsoft.com/office/drawing/2014/main" id="{458B135A-28E6-6145-83CC-69FEE8D2B100}"/>
              </a:ext>
            </a:extLst>
          </p:cNvPr>
          <p:cNvSpPr/>
          <p:nvPr/>
        </p:nvSpPr>
        <p:spPr>
          <a:xfrm flipH="1">
            <a:off x="7527071" y="222695"/>
            <a:ext cx="2230245" cy="806707"/>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rPr>
              <a:t>التصنيف</a:t>
            </a:r>
            <a:r>
              <a:rPr lang="ar-SA" dirty="0"/>
              <a:t> </a:t>
            </a:r>
          </a:p>
        </p:txBody>
      </p:sp>
    </p:spTree>
    <p:extLst>
      <p:ext uri="{BB962C8B-B14F-4D97-AF65-F5344CB8AC3E}">
        <p14:creationId xmlns:p14="http://schemas.microsoft.com/office/powerpoint/2010/main" val="406766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D92A68-B68B-E147-A58A-23A2EC9CED09}"/>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l" rtl="0"/>
            <a:r>
              <a:rPr lang="en-US" sz="5600" kern="1200">
                <a:solidFill>
                  <a:schemeClr val="tx1"/>
                </a:solidFill>
                <a:latin typeface="+mj-lt"/>
                <a:ea typeface="+mj-ea"/>
                <a:cs typeface="+mj-cs"/>
              </a:rPr>
              <a:t>عللي ازدهار الصناعة في العصور الإسلامية؟</a:t>
            </a:r>
          </a:p>
        </p:txBody>
      </p:sp>
      <p:pic>
        <p:nvPicPr>
          <p:cNvPr id="9" name="صورة 9">
            <a:extLst>
              <a:ext uri="{FF2B5EF4-FFF2-40B4-BE49-F238E27FC236}">
                <a16:creationId xmlns:a16="http://schemas.microsoft.com/office/drawing/2014/main" id="{610D1620-B1D0-F045-9340-73209C1F69BC}"/>
              </a:ext>
            </a:extLst>
          </p:cNvPr>
          <p:cNvPicPr>
            <a:picLocks noChangeAspect="1"/>
          </p:cNvPicPr>
          <p:nvPr/>
        </p:nvPicPr>
        <p:blipFill rotWithShape="1">
          <a:blip r:embed="rId2">
            <a:extLst>
              <a:ext uri="{28A0092B-C50C-407E-A947-70E740481C1C}">
                <a14:useLocalDpi xmlns:a14="http://schemas.microsoft.com/office/drawing/2010/main" val="0"/>
              </a:ext>
            </a:extLst>
          </a:blip>
          <a:srcRect l="5518" r="15539"/>
          <a:stretch/>
        </p:blipFill>
        <p:spPr>
          <a:xfrm>
            <a:off x="20" y="10"/>
            <a:ext cx="4059916" cy="4242806"/>
          </a:xfrm>
          <a:prstGeom prst="rect">
            <a:avLst/>
          </a:prstGeom>
        </p:spPr>
      </p:pic>
      <p:pic>
        <p:nvPicPr>
          <p:cNvPr id="10" name="صورة 10">
            <a:extLst>
              <a:ext uri="{FF2B5EF4-FFF2-40B4-BE49-F238E27FC236}">
                <a16:creationId xmlns:a16="http://schemas.microsoft.com/office/drawing/2014/main" id="{D54EF028-4BB6-8547-9941-7A774E6924AE}"/>
              </a:ext>
            </a:extLst>
          </p:cNvPr>
          <p:cNvPicPr>
            <a:picLocks noChangeAspect="1"/>
          </p:cNvPicPr>
          <p:nvPr/>
        </p:nvPicPr>
        <p:blipFill rotWithShape="1">
          <a:blip r:embed="rId3">
            <a:extLst>
              <a:ext uri="{28A0092B-C50C-407E-A947-70E740481C1C}">
                <a14:useLocalDpi xmlns:a14="http://schemas.microsoft.com/office/drawing/2010/main" val="0"/>
              </a:ext>
            </a:extLst>
          </a:blip>
          <a:srcRect l="1764" r="26417" b="2"/>
          <a:stretch/>
        </p:blipFill>
        <p:spPr>
          <a:xfrm>
            <a:off x="4090482" y="-1"/>
            <a:ext cx="4062918" cy="4242816"/>
          </a:xfrm>
          <a:prstGeom prst="rect">
            <a:avLst/>
          </a:prstGeom>
        </p:spPr>
      </p:pic>
      <p:pic>
        <p:nvPicPr>
          <p:cNvPr id="8" name="صورة 8">
            <a:extLst>
              <a:ext uri="{FF2B5EF4-FFF2-40B4-BE49-F238E27FC236}">
                <a16:creationId xmlns:a16="http://schemas.microsoft.com/office/drawing/2014/main" id="{FE195112-1E43-074F-A70E-DB6445B6959A}"/>
              </a:ext>
            </a:extLst>
          </p:cNvPr>
          <p:cNvPicPr>
            <a:picLocks noChangeAspect="1"/>
          </p:cNvPicPr>
          <p:nvPr/>
        </p:nvPicPr>
        <p:blipFill rotWithShape="1">
          <a:blip r:embed="rId4">
            <a:extLst>
              <a:ext uri="{28A0092B-C50C-407E-A947-70E740481C1C}">
                <a14:useLocalDpi xmlns:a14="http://schemas.microsoft.com/office/drawing/2010/main" val="0"/>
              </a:ext>
            </a:extLst>
          </a:blip>
          <a:srcRect r="-2" b="16395"/>
          <a:stretch/>
        </p:blipFill>
        <p:spPr>
          <a:xfrm>
            <a:off x="8132064" y="10"/>
            <a:ext cx="4059936" cy="4242806"/>
          </a:xfrm>
          <a:prstGeom prst="rect">
            <a:avLst/>
          </a:prstGeom>
        </p:spPr>
      </p:pic>
    </p:spTree>
    <p:extLst>
      <p:ext uri="{BB962C8B-B14F-4D97-AF65-F5344CB8AC3E}">
        <p14:creationId xmlns:p14="http://schemas.microsoft.com/office/powerpoint/2010/main" val="7528446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نسق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15</Slides>
  <Notes>0</Notes>
  <HiddenSlides>0</HiddenSlide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عرض تقديمي في PowerPoint</vt:lpstr>
      <vt:lpstr>الجوانب الاقتصادية في الحضارة الاسلامية</vt:lpstr>
      <vt:lpstr>                         جدول التعلم </vt:lpstr>
      <vt:lpstr>أهداف الدرس </vt:lpstr>
      <vt:lpstr>عللي :اهتمام المسلمين بالزراعة ؟</vt:lpstr>
      <vt:lpstr>وضحي مظاهر عناية المسلمين بالزراعة ؟</vt:lpstr>
      <vt:lpstr>مظاهر العناية بالزراعة :</vt:lpstr>
      <vt:lpstr>صنفي الصناعات التالية حسب أنواعها : صناعة الأسلحة –صناعة الأدوية –صناعة الحرير –صناعة الأواني المنزلية –صناعة الصابون -</vt:lpstr>
      <vt:lpstr>عللي ازدهار الصناعة في العصور الإسلامية؟</vt:lpstr>
      <vt:lpstr>استدلي من القران ايه تدل على اشتغال العرب بالتجارة ؟</vt:lpstr>
      <vt:lpstr>ماهي الأسباب التي ساعدت على ازدهار التجارة ؟</vt:lpstr>
      <vt:lpstr>من اشهر  الطرق التجارية في الماضي وكانت تمر بالجزيره العربية  البخور-وطريق الحرير </vt:lpstr>
      <vt:lpstr>سمي المكان الذي يحفظ به المال في العصر الإسلامي </vt:lpstr>
      <vt:lpstr>لقد شهدت الصناعة تطورًا كبير في وطني واهتمام بالغًا وأنشئت مدن صناعية ومن اهم الصناعات :</vt:lpstr>
      <vt:lpstr>الواجب :ص40.  س1–2-4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Safa Alfaraj</dc:creator>
  <cp:lastModifiedBy>Safa Alfaraj</cp:lastModifiedBy>
  <cp:revision>1</cp:revision>
  <dcterms:created xsi:type="dcterms:W3CDTF">2020-09-27T17:19:54Z</dcterms:created>
  <dcterms:modified xsi:type="dcterms:W3CDTF">2020-09-27T18:59:31Z</dcterms:modified>
</cp:coreProperties>
</file>