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7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95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6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9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9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6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7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6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openxmlformats.org/officeDocument/2006/relationships/image" Target="../media/image11.tm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0.png"/><Relationship Id="rId4" Type="http://schemas.openxmlformats.org/officeDocument/2006/relationships/image" Target="../media/image9.tm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8.wdp"/><Relationship Id="rId7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6033" y="3233255"/>
            <a:ext cx="10607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FF0000"/>
                </a:solidFill>
                <a:latin typeface="Arial" panose="020B0604020202020204" pitchFamily="34" charset="0"/>
              </a:rPr>
              <a:t>رياضيات </a:t>
            </a:r>
            <a:r>
              <a:rPr lang="ar-SA" sz="4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الصف </a:t>
            </a:r>
            <a:r>
              <a:rPr lang="ar-SA" sz="4800" b="1" dirty="0">
                <a:solidFill>
                  <a:srgbClr val="FF0000"/>
                </a:solidFill>
                <a:latin typeface="Arial" panose="020B0604020202020204" pitchFamily="34" charset="0"/>
              </a:rPr>
              <a:t>الثاني الابتدائي – الجزء الثاني</a:t>
            </a:r>
          </a:p>
          <a:p>
            <a:pPr algn="ctr" rtl="1"/>
            <a:r>
              <a:rPr lang="ar-BH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(14-4): </a:t>
            </a:r>
            <a:r>
              <a:rPr lang="ar-SA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وَحَداتٌ </a:t>
            </a:r>
            <a:r>
              <a:rPr lang="ar-SA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غيرُ قِياسِيَّةٍ لِقِياسِ الوَزْنِ</a:t>
            </a:r>
            <a:endParaRPr lang="ar-BH" sz="4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2651" y="2473614"/>
            <a:ext cx="1102406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FF0000"/>
                </a:solidFill>
              </a:rPr>
              <a:t>سَنتعلَّمُ في هذا الدرس:</a:t>
            </a:r>
            <a:r>
              <a:rPr lang="ar-SA" sz="4000" b="1" dirty="0"/>
              <a:t> </a:t>
            </a:r>
          </a:p>
          <a:p>
            <a:pPr algn="ctr"/>
            <a:endParaRPr lang="ar-SA" sz="2400" b="1" dirty="0"/>
          </a:p>
          <a:p>
            <a:pPr algn="ctr"/>
            <a:r>
              <a:rPr lang="ar-SA" sz="4000" b="1" dirty="0">
                <a:solidFill>
                  <a:schemeClr val="accent5"/>
                </a:solidFill>
              </a:rPr>
              <a:t>استعمالُ وَحَداتٍ غيرَ قِياسِيَّةٍ لِقِياسِ </a:t>
            </a:r>
            <a:r>
              <a:rPr lang="ar-SA" sz="4000" b="1" dirty="0" smtClean="0">
                <a:solidFill>
                  <a:schemeClr val="accent5"/>
                </a:solidFill>
              </a:rPr>
              <a:t>الوَزنِ. </a:t>
            </a:r>
            <a:endParaRPr lang="ar-SA" sz="4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97" y="1379914"/>
            <a:ext cx="4285490" cy="2579428"/>
          </a:xfrm>
        </p:spPr>
      </p:pic>
      <p:sp>
        <p:nvSpPr>
          <p:cNvPr id="5" name="TextBox 4"/>
          <p:cNvSpPr txBox="1"/>
          <p:nvPr/>
        </p:nvSpPr>
        <p:spPr>
          <a:xfrm>
            <a:off x="3591913" y="293192"/>
            <a:ext cx="480565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solidFill>
                  <a:srgbClr val="FF0000"/>
                </a:solidFill>
              </a:rPr>
              <a:t>وَزْنُ</a:t>
            </a:r>
            <a:r>
              <a:rPr lang="ar-SA" sz="4000" b="1" dirty="0"/>
              <a:t> الشَّيءِ هو قِياسُ ثِقْلِهِ</a:t>
            </a:r>
            <a:endParaRPr lang="ar-BH" sz="4000" b="1" dirty="0"/>
          </a:p>
        </p:txBody>
      </p:sp>
      <p:sp>
        <p:nvSpPr>
          <p:cNvPr id="6" name="Oval Callout 5"/>
          <p:cNvSpPr/>
          <p:nvPr/>
        </p:nvSpPr>
        <p:spPr>
          <a:xfrm>
            <a:off x="8557146" y="2988860"/>
            <a:ext cx="2606723" cy="1422825"/>
          </a:xfrm>
          <a:prstGeom prst="wedgeEllipseCallout">
            <a:avLst>
              <a:gd name="adj1" fmla="val -121241"/>
              <a:gd name="adj2" fmla="val -1928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accent5">
                    <a:lumMod val="75000"/>
                  </a:schemeClr>
                </a:solidFill>
              </a:rPr>
              <a:t>المِيزانُ ذُو الكفَّتَينِ</a:t>
            </a:r>
            <a:endParaRPr lang="ar-BH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8670878" y="996287"/>
            <a:ext cx="2806890" cy="1092022"/>
          </a:xfrm>
          <a:prstGeom prst="wedgeEllipseCallout">
            <a:avLst>
              <a:gd name="adj1" fmla="val -75670"/>
              <a:gd name="adj2" fmla="val 6636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الكفَّةُ </a:t>
            </a:r>
            <a:r>
              <a:rPr lang="ar-SA" sz="3600" b="1" dirty="0">
                <a:solidFill>
                  <a:srgbClr val="FF0000"/>
                </a:solidFill>
              </a:rPr>
              <a:t>اليُمنَى</a:t>
            </a:r>
            <a:endParaRPr lang="ar-BH" sz="3600" b="1" dirty="0">
              <a:solidFill>
                <a:srgbClr val="FF0000"/>
              </a:solidFill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668740" y="1119116"/>
            <a:ext cx="3061204" cy="1128410"/>
          </a:xfrm>
          <a:prstGeom prst="wedgeEllipseCallout">
            <a:avLst>
              <a:gd name="adj1" fmla="val 62791"/>
              <a:gd name="adj2" fmla="val 6398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الكفَّةُ </a:t>
            </a:r>
            <a:r>
              <a:rPr lang="ar-SA" sz="3600" b="1" dirty="0">
                <a:solidFill>
                  <a:srgbClr val="FF0000"/>
                </a:solidFill>
              </a:rPr>
              <a:t>اليُسرَى</a:t>
            </a:r>
            <a:endParaRPr lang="ar-BH" sz="36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E2BC4B-3F03-4F2A-870C-9F95863146C0}"/>
              </a:ext>
            </a:extLst>
          </p:cNvPr>
          <p:cNvSpPr/>
          <p:nvPr/>
        </p:nvSpPr>
        <p:spPr>
          <a:xfrm>
            <a:off x="2746424" y="4122295"/>
            <a:ext cx="628498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/>
              <a:t>أَستخدِمُ الميزانَ لِوَزْنِ الأشياءِ</a:t>
            </a:r>
            <a:endParaRPr lang="ar-BH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C3AE21-4137-408E-9DFB-76C94292BAA1}"/>
              </a:ext>
            </a:extLst>
          </p:cNvPr>
          <p:cNvSpPr/>
          <p:nvPr/>
        </p:nvSpPr>
        <p:spPr>
          <a:xfrm>
            <a:off x="2746424" y="4904284"/>
            <a:ext cx="628498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/>
              <a:t>الميزانُ لهُ كَفَّتانِ: كفَّةٌ </a:t>
            </a:r>
            <a:r>
              <a:rPr lang="ar-SA" sz="2800" b="1" dirty="0" smtClean="0">
                <a:solidFill>
                  <a:srgbClr val="FF0000"/>
                </a:solidFill>
              </a:rPr>
              <a:t>يُمْنَى</a:t>
            </a:r>
            <a:r>
              <a:rPr lang="ar-SA" sz="2800" b="1" dirty="0" smtClean="0"/>
              <a:t> </a:t>
            </a:r>
            <a:r>
              <a:rPr lang="ar-SA" sz="2800" b="1" dirty="0"/>
              <a:t>وكفَّةٌ </a:t>
            </a:r>
            <a:r>
              <a:rPr lang="ar-SA" sz="2800" b="1" dirty="0">
                <a:solidFill>
                  <a:srgbClr val="FF0000"/>
                </a:solidFill>
              </a:rPr>
              <a:t>يُسرَى</a:t>
            </a:r>
            <a:endParaRPr lang="ar-BH" sz="2800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59716C-8091-4796-9B94-DBAC139C665F}"/>
              </a:ext>
            </a:extLst>
          </p:cNvPr>
          <p:cNvSpPr/>
          <p:nvPr/>
        </p:nvSpPr>
        <p:spPr>
          <a:xfrm>
            <a:off x="2282531" y="5593827"/>
            <a:ext cx="7212767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/>
              <a:t>يَتَساوى وزْنُ الأشياءِ في الكفَّتينِ إِذا تَوَازَنتْ كَفَّتَا الميزانِ</a:t>
            </a:r>
            <a:endParaRPr lang="ar-BH" sz="2800" dirty="0"/>
          </a:p>
        </p:txBody>
      </p:sp>
    </p:spTree>
    <p:extLst>
      <p:ext uri="{BB962C8B-B14F-4D97-AF65-F5344CB8AC3E}">
        <p14:creationId xmlns:p14="http://schemas.microsoft.com/office/powerpoint/2010/main" val="55540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  <p:bldP spid="9" grpId="0" animBg="1"/>
      <p:bldP spid="7" grpId="0"/>
      <p:bldP spid="10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180" y="1002759"/>
            <a:ext cx="2871835" cy="360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91339" y="66264"/>
            <a:ext cx="480565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solidFill>
                  <a:srgbClr val="FF0000"/>
                </a:solidFill>
              </a:rPr>
              <a:t>وَزْنُ</a:t>
            </a:r>
            <a:r>
              <a:rPr lang="ar-SA" sz="4000" b="1" dirty="0"/>
              <a:t> الشَّيءِ هو قِياسُ ثِقْلِهِ</a:t>
            </a:r>
            <a:endParaRPr lang="ar-BH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182678" y="4871779"/>
            <a:ext cx="492999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وِحدةُ القِياسِ هي المُكعَّبُ:</a:t>
            </a:r>
            <a:endParaRPr lang="ar-BH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606655" y="5759960"/>
            <a:ext cx="531914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الوزنُ:            تقْرِيبًا</a:t>
            </a:r>
            <a:endParaRPr lang="ar-BH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9802429" y="5807870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26</a:t>
            </a:r>
            <a:endParaRPr lang="ar-BH" sz="4000" b="1" dirty="0">
              <a:solidFill>
                <a:srgbClr val="FF0000"/>
              </a:solidFill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374" y="4605601"/>
            <a:ext cx="1049420" cy="1154358"/>
          </a:xfrm>
          <a:prstGeom prst="rect">
            <a:avLst/>
          </a:prstGeom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88" y="1006913"/>
            <a:ext cx="2862851" cy="3600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0321" y="4842122"/>
            <a:ext cx="584908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وِحدةُ القِياسِ هي الكُرَةُ الزُّجاجيَّةُ:</a:t>
            </a:r>
            <a:endParaRPr lang="ar-BH" sz="4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96152" y="5750724"/>
            <a:ext cx="480389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الوزنُ:             تقْرِيبًا</a:t>
            </a:r>
            <a:endParaRPr lang="ar-BH" sz="4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835729" y="5798634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33</a:t>
            </a:r>
            <a:endParaRPr lang="ar-BH" sz="4000" b="1" dirty="0">
              <a:solidFill>
                <a:srgbClr val="FF0000"/>
              </a:solidFill>
            </a:endParaRPr>
          </a:p>
        </p:txBody>
      </p:sp>
      <p:pic>
        <p:nvPicPr>
          <p:cNvPr id="18" name="Picture 17" descr="Screen Clippin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52" y="4913912"/>
            <a:ext cx="623619" cy="623619"/>
          </a:xfrm>
          <a:prstGeom prst="rect">
            <a:avLst/>
          </a:prstGeom>
        </p:spPr>
      </p:pic>
      <p:pic>
        <p:nvPicPr>
          <p:cNvPr id="17" name="Picture 16" descr="Screen Clipping">
            <a:extLst>
              <a:ext uri="{FF2B5EF4-FFF2-40B4-BE49-F238E27FC236}">
                <a16:creationId xmlns:a16="http://schemas.microsoft.com/office/drawing/2014/main" id="{CB37C4C7-3836-49D4-BBA1-AFD0AD51441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098" y="5420609"/>
            <a:ext cx="1049420" cy="1154358"/>
          </a:xfrm>
          <a:prstGeom prst="rect">
            <a:avLst/>
          </a:prstGeom>
        </p:spPr>
      </p:pic>
      <p:pic>
        <p:nvPicPr>
          <p:cNvPr id="19" name="Picture 18" descr="Screen Clipping">
            <a:extLst>
              <a:ext uri="{FF2B5EF4-FFF2-40B4-BE49-F238E27FC236}">
                <a16:creationId xmlns:a16="http://schemas.microsoft.com/office/drawing/2014/main" id="{35C858A7-B29D-47ED-9512-4E27ECC0430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770" y="5725872"/>
            <a:ext cx="623619" cy="62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2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705" y="1191553"/>
            <a:ext cx="3065313" cy="176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10324" y="3613957"/>
            <a:ext cx="492999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وِحدةُ القِياسِ هي المُكعَّبُ:</a:t>
            </a:r>
            <a:endParaRPr lang="ar-BH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687054" y="4495754"/>
            <a:ext cx="454265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الوزنُ:       تقْرِيبًا</a:t>
            </a:r>
            <a:endParaRPr lang="ar-BH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106335" y="4489072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10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054" y="3372868"/>
            <a:ext cx="1049420" cy="1154358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379" y="1187595"/>
            <a:ext cx="2867182" cy="2052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26162" y="3581855"/>
            <a:ext cx="584908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وِحدةُ القِياسِ هي الكُرَةُ الزُّجاجيَّةُ:</a:t>
            </a:r>
            <a:endParaRPr lang="ar-BH" sz="4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-152395" y="4492903"/>
            <a:ext cx="531914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الوزنُ:       تقْرِيبًا</a:t>
            </a:r>
            <a:endParaRPr lang="ar-BH" sz="4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057027" y="4472573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40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pic>
        <p:nvPicPr>
          <p:cNvPr id="19" name="Picture 18" descr="Screen Clippin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04" y="3669739"/>
            <a:ext cx="623619" cy="62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5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959" y="1131133"/>
            <a:ext cx="1936955" cy="22652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6694" y="3678970"/>
            <a:ext cx="492999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وِحدةُ القِياسِ هي المُكعَّبُ:</a:t>
            </a:r>
            <a:endParaRPr lang="ar-BH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86403" y="4580799"/>
            <a:ext cx="393423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الوزنُ:       تقْرِيبًا</a:t>
            </a:r>
            <a:endParaRPr lang="ar-BH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006445" y="4615061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5</a:t>
            </a:r>
            <a:endParaRPr lang="ar-BH" sz="4000" b="1" dirty="0">
              <a:solidFill>
                <a:srgbClr val="FF0000"/>
              </a:solidFill>
            </a:endParaRPr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67" y="3412793"/>
            <a:ext cx="1049420" cy="1154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995250" y="3724564"/>
            <a:ext cx="584908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وِحدةُ القِياسِ هي الكُرَةُ الزُّجاجيَّةُ:</a:t>
            </a:r>
            <a:endParaRPr lang="ar-BH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316693" y="4635612"/>
            <a:ext cx="531914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الوزنُ:       تقْرِيبًا</a:t>
            </a:r>
            <a:endParaRPr lang="ar-BH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512467" y="4683522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10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440" y="3798800"/>
            <a:ext cx="623619" cy="623619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289" y="1394145"/>
            <a:ext cx="2368151" cy="195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9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2EC78113-1E5F-44A1-AD06-31C7EF319AD1}" vid="{94148B9A-81FE-46DD-A09B-7C17D193A59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moe-e</Template>
  <TotalTime>405</TotalTime>
  <Words>137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Yu Gothic UI Semilight</vt:lpstr>
      <vt:lpstr>Arial</vt:lpstr>
      <vt:lpstr>Calibri</vt:lpstr>
      <vt:lpstr>Calibri Light</vt:lpstr>
      <vt:lpstr>Traditional Arabic</vt:lpstr>
      <vt:lpstr>moe-e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23</cp:revision>
  <dcterms:created xsi:type="dcterms:W3CDTF">2020-03-04T10:09:02Z</dcterms:created>
  <dcterms:modified xsi:type="dcterms:W3CDTF">2020-03-28T07:56:15Z</dcterms:modified>
</cp:coreProperties>
</file>