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8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33" y="3233255"/>
            <a:ext cx="10607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FF0000"/>
                </a:solidFill>
                <a:latin typeface="Arial" panose="020B0604020202020204" pitchFamily="34" charset="0"/>
              </a:rPr>
              <a:t>رياضيات </a:t>
            </a:r>
            <a:r>
              <a:rPr lang="ar-SA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الصف </a:t>
            </a:r>
            <a:r>
              <a:rPr lang="ar-SA" sz="4800" b="1" dirty="0">
                <a:solidFill>
                  <a:srgbClr val="FF0000"/>
                </a:solidFill>
                <a:latin typeface="Arial" panose="020B0604020202020204" pitchFamily="34" charset="0"/>
              </a:rPr>
              <a:t>الثاني الابتدائي – الجزء الثاني</a:t>
            </a:r>
          </a:p>
          <a:p>
            <a:pPr algn="ctr" rtl="1"/>
            <a:r>
              <a:rPr lang="ar-BH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(14-4): </a:t>
            </a: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وَحَداتٌ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غيرُ قِياسِيَّةٍ لِقِياسِ الوَزْنِ</a:t>
            </a:r>
            <a:endParaRPr lang="ar-BH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51" y="2473614"/>
            <a:ext cx="110240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سَنتعلَّمُ في هذا الدرس:</a:t>
            </a:r>
            <a:r>
              <a:rPr lang="ar-SA" sz="4000" b="1" dirty="0"/>
              <a:t> </a:t>
            </a:r>
          </a:p>
          <a:p>
            <a:pPr algn="ctr"/>
            <a:endParaRPr lang="ar-SA" sz="2400" b="1" dirty="0"/>
          </a:p>
          <a:p>
            <a:pPr algn="ctr"/>
            <a:r>
              <a:rPr lang="ar-SA" sz="4000" b="1" dirty="0">
                <a:solidFill>
                  <a:schemeClr val="accent5"/>
                </a:solidFill>
              </a:rPr>
              <a:t>استعمالُ وَحَداتٍ غيرَ قِياسِيَّةٍ لِقِياسِ </a:t>
            </a:r>
            <a:r>
              <a:rPr lang="ar-SA" sz="4000" b="1" dirty="0" smtClean="0">
                <a:solidFill>
                  <a:schemeClr val="accent5"/>
                </a:solidFill>
              </a:rPr>
              <a:t>الوَزنِ. </a:t>
            </a:r>
            <a:endParaRPr lang="ar-SA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97" y="1379914"/>
            <a:ext cx="4285490" cy="2579428"/>
          </a:xfrm>
        </p:spPr>
      </p:pic>
      <p:sp>
        <p:nvSpPr>
          <p:cNvPr id="5" name="TextBox 4"/>
          <p:cNvSpPr txBox="1"/>
          <p:nvPr/>
        </p:nvSpPr>
        <p:spPr>
          <a:xfrm>
            <a:off x="3591913" y="293192"/>
            <a:ext cx="48056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وَزْنُ</a:t>
            </a:r>
            <a:r>
              <a:rPr lang="ar-SA" sz="4000" b="1" dirty="0"/>
              <a:t> الشَّيءِ هو قِياسُ ثِقْلِهِ</a:t>
            </a:r>
            <a:endParaRPr lang="ar-BH" sz="4000" b="1" dirty="0"/>
          </a:p>
        </p:txBody>
      </p:sp>
      <p:sp>
        <p:nvSpPr>
          <p:cNvPr id="6" name="Oval Callout 5"/>
          <p:cNvSpPr/>
          <p:nvPr/>
        </p:nvSpPr>
        <p:spPr>
          <a:xfrm>
            <a:off x="8557146" y="2988860"/>
            <a:ext cx="2606723" cy="1422825"/>
          </a:xfrm>
          <a:prstGeom prst="wedgeEllipseCallout">
            <a:avLst>
              <a:gd name="adj1" fmla="val -121241"/>
              <a:gd name="adj2" fmla="val -192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</a:rPr>
              <a:t>المِيزانُ ذُو الكفَّتَينِ</a:t>
            </a:r>
            <a:endParaRPr lang="ar-BH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670878" y="996287"/>
            <a:ext cx="2806890" cy="1092022"/>
          </a:xfrm>
          <a:prstGeom prst="wedgeEllipseCallout">
            <a:avLst>
              <a:gd name="adj1" fmla="val -75670"/>
              <a:gd name="adj2" fmla="val 663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الكفَّةُ </a:t>
            </a:r>
            <a:r>
              <a:rPr lang="ar-SA" sz="3600" b="1" dirty="0">
                <a:solidFill>
                  <a:srgbClr val="FF0000"/>
                </a:solidFill>
              </a:rPr>
              <a:t>اليُمنَى</a:t>
            </a:r>
            <a:endParaRPr lang="ar-BH" sz="3600" b="1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8740" y="1119116"/>
            <a:ext cx="3061204" cy="1128410"/>
          </a:xfrm>
          <a:prstGeom prst="wedgeEllipseCallout">
            <a:avLst>
              <a:gd name="adj1" fmla="val 62791"/>
              <a:gd name="adj2" fmla="val 639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الكفَّةُ </a:t>
            </a:r>
            <a:r>
              <a:rPr lang="ar-SA" sz="3600" b="1" dirty="0">
                <a:solidFill>
                  <a:srgbClr val="FF0000"/>
                </a:solidFill>
              </a:rPr>
              <a:t>اليُسرَى</a:t>
            </a:r>
            <a:endParaRPr lang="ar-BH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2BC4B-3F03-4F2A-870C-9F95863146C0}"/>
              </a:ext>
            </a:extLst>
          </p:cNvPr>
          <p:cNvSpPr/>
          <p:nvPr/>
        </p:nvSpPr>
        <p:spPr>
          <a:xfrm>
            <a:off x="2746424" y="4122295"/>
            <a:ext cx="62849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أَستخدِمُ الميزانَ لِوَزْنِ الأشياءِ</a:t>
            </a:r>
            <a:endParaRPr lang="ar-BH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3AE21-4137-408E-9DFB-76C94292BAA1}"/>
              </a:ext>
            </a:extLst>
          </p:cNvPr>
          <p:cNvSpPr/>
          <p:nvPr/>
        </p:nvSpPr>
        <p:spPr>
          <a:xfrm>
            <a:off x="2746424" y="4904284"/>
            <a:ext cx="62849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الميزانُ لهُ كَفَّتانِ: كفَّةٌ </a:t>
            </a:r>
            <a:r>
              <a:rPr lang="ar-SA" sz="2800" b="1" dirty="0" smtClean="0">
                <a:solidFill>
                  <a:srgbClr val="FF0000"/>
                </a:solidFill>
              </a:rPr>
              <a:t>يُمْنَى</a:t>
            </a:r>
            <a:r>
              <a:rPr lang="ar-SA" sz="2800" b="1" dirty="0" smtClean="0"/>
              <a:t> </a:t>
            </a:r>
            <a:r>
              <a:rPr lang="ar-SA" sz="2800" b="1" dirty="0"/>
              <a:t>وكفَّةٌ </a:t>
            </a:r>
            <a:r>
              <a:rPr lang="ar-SA" sz="2800" b="1" dirty="0">
                <a:solidFill>
                  <a:srgbClr val="FF0000"/>
                </a:solidFill>
              </a:rPr>
              <a:t>يُسرَى</a:t>
            </a:r>
            <a:endParaRPr lang="ar-BH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9716C-8091-4796-9B94-DBAC139C665F}"/>
              </a:ext>
            </a:extLst>
          </p:cNvPr>
          <p:cNvSpPr/>
          <p:nvPr/>
        </p:nvSpPr>
        <p:spPr>
          <a:xfrm>
            <a:off x="2282531" y="5593827"/>
            <a:ext cx="72127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يَتَساوى وزْنُ الأشياءِ في الكفَّتينِ إِذا تَوَازَنتْ كَفَّتَا الميزانِ</a:t>
            </a:r>
            <a:endParaRPr lang="ar-BH" sz="2800" dirty="0"/>
          </a:p>
        </p:txBody>
      </p:sp>
    </p:spTree>
    <p:extLst>
      <p:ext uri="{BB962C8B-B14F-4D97-AF65-F5344CB8AC3E}">
        <p14:creationId xmlns:p14="http://schemas.microsoft.com/office/powerpoint/2010/main" val="5554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80" y="1002759"/>
            <a:ext cx="2871835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339" y="66264"/>
            <a:ext cx="48056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وَزْنُ</a:t>
            </a:r>
            <a:r>
              <a:rPr lang="ar-SA" sz="4000" b="1" dirty="0"/>
              <a:t> الشَّيءِ هو قِياسُ ثِقْلِهِ</a:t>
            </a:r>
            <a:endParaRPr lang="ar-B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82678" y="4871779"/>
            <a:ext cx="49299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المُكعَّبُ:</a:t>
            </a:r>
            <a:endParaRPr lang="ar-B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06655" y="5759960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     تقْرِيبًا</a:t>
            </a:r>
            <a:endParaRPr lang="ar-BH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02429" y="5807870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26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4605601"/>
            <a:ext cx="1049420" cy="115435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8" y="1006913"/>
            <a:ext cx="2862851" cy="36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321" y="4842122"/>
            <a:ext cx="58490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الكُرَةُ الزُّجاجيَّةُ:</a:t>
            </a:r>
            <a:endParaRPr lang="ar-B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6152" y="5750724"/>
            <a:ext cx="4803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      تقْرِيبًا</a:t>
            </a:r>
            <a:endParaRPr lang="ar-BH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5729" y="5798634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33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2" y="4913912"/>
            <a:ext cx="623619" cy="623619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CB37C4C7-3836-49D4-BBA1-AFD0AD51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98" y="5420609"/>
            <a:ext cx="1049420" cy="1154358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35C858A7-B29D-47ED-9512-4E27ECC0430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70" y="5725872"/>
            <a:ext cx="623619" cy="6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05" y="1191553"/>
            <a:ext cx="3065313" cy="17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0324" y="3613957"/>
            <a:ext cx="49299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المُكعَّبُ:</a:t>
            </a:r>
            <a:endParaRPr lang="ar-BH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87054" y="4495754"/>
            <a:ext cx="45426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تقْرِيبًا</a:t>
            </a:r>
            <a:endParaRPr lang="ar-B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06335" y="4489072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10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4" y="3372868"/>
            <a:ext cx="1049420" cy="11543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9" y="1187595"/>
            <a:ext cx="2867182" cy="205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162" y="3581855"/>
            <a:ext cx="58490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الكُرَةُ الزُّجاجيَّةُ:</a:t>
            </a:r>
            <a:endParaRPr lang="ar-BH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52395" y="4492903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تقْرِيبًا</a:t>
            </a:r>
            <a:endParaRPr lang="ar-BH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57027" y="4472573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40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" y="3669739"/>
            <a:ext cx="623619" cy="6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59" y="1131133"/>
            <a:ext cx="1936955" cy="226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694" y="3678970"/>
            <a:ext cx="49299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المُكعَّبُ:</a:t>
            </a:r>
            <a:endParaRPr lang="ar-BH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86403" y="4580799"/>
            <a:ext cx="39342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تقْرِيبًا</a:t>
            </a:r>
            <a:endParaRPr lang="ar-B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6445" y="4615061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5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7" y="3412793"/>
            <a:ext cx="1049420" cy="1154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5250" y="3724564"/>
            <a:ext cx="58490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الكُرَةُ الزُّجاجيَّةُ:</a:t>
            </a:r>
            <a:endParaRPr lang="ar-BH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16693" y="4635612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الوزنُ:       تقْرِيبًا</a:t>
            </a:r>
            <a:endParaRPr lang="ar-BH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12467" y="4683522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10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40" y="3798800"/>
            <a:ext cx="623619" cy="6236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89" y="1394145"/>
            <a:ext cx="2368151" cy="1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405</TotalTime>
  <Words>137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Yu Gothic UI Semilight</vt:lpstr>
      <vt:lpstr>Arial</vt:lpstr>
      <vt:lpstr>Calibri</vt:lpstr>
      <vt:lpstr>Calibri Light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2020-03-04T10:09:02Z</dcterms:created>
  <dcterms:modified xsi:type="dcterms:W3CDTF">2020-03-28T07:56:15Z</dcterms:modified>
</cp:coreProperties>
</file>