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7"/>
  </p:notesMasterIdLst>
  <p:handoutMasterIdLst>
    <p:handoutMasterId r:id="rId38"/>
  </p:handoutMasterIdLst>
  <p:sldIdLst>
    <p:sldId id="350" r:id="rId2"/>
    <p:sldId id="351" r:id="rId3"/>
    <p:sldId id="338" r:id="rId4"/>
    <p:sldId id="297" r:id="rId5"/>
    <p:sldId id="261" r:id="rId6"/>
    <p:sldId id="262" r:id="rId7"/>
    <p:sldId id="264" r:id="rId8"/>
    <p:sldId id="268" r:id="rId9"/>
    <p:sldId id="300" r:id="rId10"/>
    <p:sldId id="271" r:id="rId11"/>
    <p:sldId id="340" r:id="rId12"/>
    <p:sldId id="336" r:id="rId13"/>
    <p:sldId id="315" r:id="rId14"/>
    <p:sldId id="306" r:id="rId15"/>
    <p:sldId id="316" r:id="rId16"/>
    <p:sldId id="317" r:id="rId17"/>
    <p:sldId id="318" r:id="rId18"/>
    <p:sldId id="307" r:id="rId19"/>
    <p:sldId id="308" r:id="rId20"/>
    <p:sldId id="289" r:id="rId21"/>
    <p:sldId id="301" r:id="rId22"/>
    <p:sldId id="277" r:id="rId23"/>
    <p:sldId id="322" r:id="rId24"/>
    <p:sldId id="323" r:id="rId25"/>
    <p:sldId id="319" r:id="rId26"/>
    <p:sldId id="320" r:id="rId27"/>
    <p:sldId id="324" r:id="rId28"/>
    <p:sldId id="321" r:id="rId29"/>
    <p:sldId id="325" r:id="rId30"/>
    <p:sldId id="352" r:id="rId31"/>
    <p:sldId id="353" r:id="rId32"/>
    <p:sldId id="354" r:id="rId33"/>
    <p:sldId id="355" r:id="rId34"/>
    <p:sldId id="356" r:id="rId35"/>
    <p:sldId id="357" r:id="rId36"/>
  </p:sldIdLst>
  <p:sldSz cx="9144000" cy="6858000" type="screen4x3"/>
  <p:notesSz cx="6858000" cy="9144000"/>
  <p:custDataLst>
    <p:tags r:id="rId39"/>
  </p:custDataLst>
  <p:defaultTextStyle>
    <a:defPPr>
      <a:defRPr lang="en-US"/>
    </a:defPPr>
    <a:lvl1pPr algn="r" rtl="0" eaLnBrk="0" fontAlgn="base" hangingPunct="0">
      <a:spcBef>
        <a:spcPct val="0"/>
      </a:spcBef>
      <a:spcAft>
        <a:spcPct val="0"/>
      </a:spcAft>
      <a:defRPr sz="2400" kern="1200">
        <a:solidFill>
          <a:schemeClr val="tx1"/>
        </a:solidFill>
        <a:latin typeface="Arial" charset="0"/>
        <a:ea typeface="+mn-ea"/>
        <a:cs typeface="Arial" charset="0"/>
      </a:defRPr>
    </a:lvl1pPr>
    <a:lvl2pPr marL="457200" algn="r" rtl="0" eaLnBrk="0" fontAlgn="base" hangingPunct="0">
      <a:spcBef>
        <a:spcPct val="0"/>
      </a:spcBef>
      <a:spcAft>
        <a:spcPct val="0"/>
      </a:spcAft>
      <a:defRPr sz="2400" kern="1200">
        <a:solidFill>
          <a:schemeClr val="tx1"/>
        </a:solidFill>
        <a:latin typeface="Arial" charset="0"/>
        <a:ea typeface="+mn-ea"/>
        <a:cs typeface="Arial" charset="0"/>
      </a:defRPr>
    </a:lvl2pPr>
    <a:lvl3pPr marL="914400" algn="r"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r"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r"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988">
          <p15:clr>
            <a:srgbClr val="A4A3A4"/>
          </p15:clr>
        </p15:guide>
        <p15:guide id="2" orient="horz" pos="704">
          <p15:clr>
            <a:srgbClr val="A4A3A4"/>
          </p15:clr>
        </p15:guide>
        <p15:guide id="3" orient="horz" pos="3272">
          <p15:clr>
            <a:srgbClr val="A4A3A4"/>
          </p15:clr>
        </p15:guide>
        <p15:guide id="4" pos="2866">
          <p15:clr>
            <a:srgbClr val="A4A3A4"/>
          </p15:clr>
        </p15:guide>
        <p15:guide id="5" pos="114">
          <p15:clr>
            <a:srgbClr val="A4A3A4"/>
          </p15:clr>
        </p15:guide>
        <p15:guide id="6" pos="288">
          <p15:clr>
            <a:srgbClr val="A4A3A4"/>
          </p15:clr>
        </p15:guide>
        <p15:guide id="7" pos="601">
          <p15:clr>
            <a:srgbClr val="A4A3A4"/>
          </p15:clr>
        </p15:guide>
        <p15:guide id="8" pos="821">
          <p15:clr>
            <a:srgbClr val="A4A3A4"/>
          </p15:clr>
        </p15:guide>
        <p15:guide id="9" pos="4657">
          <p15:clr>
            <a:srgbClr val="A4A3A4"/>
          </p15:clr>
        </p15:guide>
        <p15:guide id="10" pos="175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eshe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0000"/>
    <a:srgbClr val="009247"/>
    <a:srgbClr val="FF0000"/>
    <a:srgbClr val="0000FF"/>
    <a:srgbClr val="003300"/>
    <a:srgbClr val="860059"/>
    <a:srgbClr val="005296"/>
    <a:srgbClr val="990066"/>
    <a:srgbClr val="0060AF"/>
    <a:srgbClr val="F9D2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96" autoAdjust="0"/>
    <p:restoredTop sz="96262" autoAdjust="0"/>
  </p:normalViewPr>
  <p:slideViewPr>
    <p:cSldViewPr snapToGrid="0">
      <p:cViewPr varScale="1">
        <p:scale>
          <a:sx n="73" d="100"/>
          <a:sy n="73" d="100"/>
        </p:scale>
        <p:origin x="-1374" y="-102"/>
      </p:cViewPr>
      <p:guideLst>
        <p:guide orient="horz" pos="988"/>
        <p:guide orient="horz" pos="704"/>
        <p:guide orient="horz" pos="3272"/>
        <p:guide pos="2866"/>
        <p:guide pos="114"/>
        <p:guide pos="288"/>
        <p:guide pos="601"/>
        <p:guide pos="821"/>
        <p:guide pos="4657"/>
        <p:guide pos="175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96" d="100"/>
          <a:sy n="96" d="100"/>
        </p:scale>
        <p:origin x="-24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fld id="{C3F94D82-F761-4D6C-901B-39A2487C9160}" type="slidenum">
              <a:rPr lang="ar-SA"/>
              <a:pPr>
                <a:defRPr/>
              </a:pPr>
              <a:t>‹#›</a:t>
            </a:fld>
            <a:endParaRPr lang="en-US"/>
          </a:p>
        </p:txBody>
      </p:sp>
    </p:spTree>
    <p:extLst>
      <p:ext uri="{BB962C8B-B14F-4D97-AF65-F5344CB8AC3E}">
        <p14:creationId xmlns="" xmlns:p14="http://schemas.microsoft.com/office/powerpoint/2010/main" val="18217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65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65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fld id="{7C8C8D1A-4560-48E2-BE83-9794FA26563F}" type="slidenum">
              <a:rPr lang="ar-SA"/>
              <a:pPr>
                <a:defRPr/>
              </a:pPr>
              <a:t>‹#›</a:t>
            </a:fld>
            <a:endParaRPr lang="en-US"/>
          </a:p>
        </p:txBody>
      </p:sp>
    </p:spTree>
    <p:extLst>
      <p:ext uri="{BB962C8B-B14F-4D97-AF65-F5344CB8AC3E}">
        <p14:creationId xmlns="" xmlns:p14="http://schemas.microsoft.com/office/powerpoint/2010/main" val="3335154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 </a:t>
            </a:r>
            <a:endParaRPr lang="ar-SA" smtClean="0"/>
          </a:p>
        </p:txBody>
      </p:sp>
      <p:sp>
        <p:nvSpPr>
          <p:cNvPr id="4" name="Slide Number Placeholder 3"/>
          <p:cNvSpPr>
            <a:spLocks noGrp="1"/>
          </p:cNvSpPr>
          <p:nvPr>
            <p:ph type="sldNum" sz="quarter" idx="5"/>
          </p:nvPr>
        </p:nvSpPr>
        <p:spPr/>
        <p:txBody>
          <a:bodyPr/>
          <a:lstStyle/>
          <a:p>
            <a:pPr>
              <a:defRPr/>
            </a:pPr>
            <a:fld id="{D12EAE67-54F6-454B-8988-1BCD096F9489}" type="slidenum">
              <a:rPr lang="ar-SA" smtClean="0"/>
              <a:pPr>
                <a:defRPr/>
              </a:pPr>
              <a:t>3</a:t>
            </a:fld>
            <a:endParaRPr lang="en-US"/>
          </a:p>
        </p:txBody>
      </p:sp>
    </p:spTree>
    <p:extLst>
      <p:ext uri="{BB962C8B-B14F-4D97-AF65-F5344CB8AC3E}">
        <p14:creationId xmlns="" xmlns:p14="http://schemas.microsoft.com/office/powerpoint/2010/main" val="285754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 </a:t>
            </a:r>
            <a:endParaRPr lang="ar-SA" smtClean="0"/>
          </a:p>
        </p:txBody>
      </p:sp>
      <p:sp>
        <p:nvSpPr>
          <p:cNvPr id="4" name="Slide Number Placeholder 3"/>
          <p:cNvSpPr>
            <a:spLocks noGrp="1"/>
          </p:cNvSpPr>
          <p:nvPr>
            <p:ph type="sldNum" sz="quarter" idx="5"/>
          </p:nvPr>
        </p:nvSpPr>
        <p:spPr/>
        <p:txBody>
          <a:bodyPr/>
          <a:lstStyle/>
          <a:p>
            <a:pPr>
              <a:defRPr/>
            </a:pPr>
            <a:fld id="{04AE5FE5-53B4-41CE-9CC4-3F0CD7C06451}" type="slidenum">
              <a:rPr lang="ar-SA" smtClean="0"/>
              <a:pPr>
                <a:defRPr/>
              </a:pPr>
              <a:t>12</a:t>
            </a:fld>
            <a:endParaRPr lang="en-US"/>
          </a:p>
        </p:txBody>
      </p:sp>
    </p:spTree>
    <p:extLst>
      <p:ext uri="{BB962C8B-B14F-4D97-AF65-F5344CB8AC3E}">
        <p14:creationId xmlns="" xmlns:p14="http://schemas.microsoft.com/office/powerpoint/2010/main" val="32557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D11E557-6EC0-49D4-B4E0-4E9B082C1E1A}" type="slidenum">
              <a:rPr lang="ar-SA" smtClean="0"/>
              <a:pPr>
                <a:defRPr/>
              </a:pPr>
              <a:t>13</a:t>
            </a:fld>
            <a:endParaRPr 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Times" pitchFamily="48" charset="0"/>
              </a:rPr>
              <a:t> . </a:t>
            </a:r>
            <a:r>
              <a:rPr lang="en-US" sz="3200" b="1" smtClean="0">
                <a:cs typeface="Times New Roman" pitchFamily="18" charset="0"/>
              </a:rPr>
              <a:t> </a:t>
            </a:r>
            <a:endParaRPr lang="en-US" smtClean="0">
              <a:latin typeface="Times" pitchFamily="48" charset="0"/>
            </a:endParaRPr>
          </a:p>
          <a:p>
            <a:pPr eaLnBrk="1" hangingPunct="1"/>
            <a:endParaRPr lang="en-US" smtClean="0"/>
          </a:p>
        </p:txBody>
      </p:sp>
    </p:spTree>
    <p:extLst>
      <p:ext uri="{BB962C8B-B14F-4D97-AF65-F5344CB8AC3E}">
        <p14:creationId xmlns="" xmlns:p14="http://schemas.microsoft.com/office/powerpoint/2010/main" val="240231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D08F3DB6-D220-4ECC-832B-B3B5E435A6DD}" type="slidenum">
              <a:rPr lang="ar-SA" smtClean="0"/>
              <a:pPr>
                <a:defRPr/>
              </a:pPr>
              <a:t>14</a:t>
            </a:fld>
            <a:endParaRPr 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r>
              <a:rPr lang="en-US" smtClean="0"/>
              <a:t>2. Before addressing the human urinary system, challenge each student in your class to explain how a drink of water may end up as urine. Consider having each students write out their answer on a 3 </a:t>
            </a:r>
            <a:r>
              <a:rPr lang="en-US" smtClean="0">
                <a:sym typeface="Symbol" pitchFamily="18" charset="2"/>
              </a:rPr>
              <a:t></a:t>
            </a:r>
            <a:r>
              <a:rPr lang="en-US" smtClean="0"/>
              <a:t> 5 card in class. This quick survey will likely reveal misunderstandings that would otherwise be concealed by quiet students’ reluctance to speak up. Students might suggest that some sort of tube transports fluid from the digestive tract to the kidneys or urinary bladder. Such surveys provide a useful means of gauging the initial assumptions of your students as they approach a new subject.</a:t>
            </a:r>
          </a:p>
          <a:p>
            <a:pPr eaLnBrk="1" hangingPunct="1"/>
            <a:endParaRPr lang="en-US" smtClean="0"/>
          </a:p>
          <a:p>
            <a:pPr eaLnBrk="1" hangingPunct="1"/>
            <a:r>
              <a:rPr lang="en-US" b="1" smtClean="0"/>
              <a:t>Teaching Tips</a:t>
            </a:r>
          </a:p>
          <a:p>
            <a:pPr eaLnBrk="1" hangingPunct="1"/>
            <a:r>
              <a:rPr lang="en-US" smtClean="0"/>
              <a:t>1. A moderately full human urinary bladder holds about 500 ml (or 1 pint) of fluid. The bladder’s maximum capacity may be up to double that volume, although if overdistended, it may burst!</a:t>
            </a:r>
          </a:p>
          <a:p>
            <a:pPr eaLnBrk="1" hangingPunct="1"/>
            <a:r>
              <a:rPr lang="en-US" smtClean="0"/>
              <a:t>2. Students must understand that blood consists of two main components, cells and plasma. If your course has not covered Chapter 23, consider assigning Module 23.12 to ensure that they have this important background knowledge.</a:t>
            </a:r>
          </a:p>
          <a:p>
            <a:pPr eaLnBrk="1" hangingPunct="1"/>
            <a:r>
              <a:rPr lang="en-US" smtClean="0"/>
              <a:t>3. During the production of urine, blood cells remain within blood vessels, and components of the plasma are filtered out and selectively reabsorbed. Students may appreciate your making this important distinction early on in the discussion of renal functions.</a:t>
            </a:r>
          </a:p>
        </p:txBody>
      </p:sp>
    </p:spTree>
    <p:extLst>
      <p:ext uri="{BB962C8B-B14F-4D97-AF65-F5344CB8AC3E}">
        <p14:creationId xmlns="" xmlns:p14="http://schemas.microsoft.com/office/powerpoint/2010/main" val="139953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5C131503-B0FD-4CF2-9321-AB042380B682}" type="slidenum">
              <a:rPr lang="ar-SA" smtClean="0"/>
              <a:pPr>
                <a:defRPr/>
              </a:pPr>
              <a:t>15</a:t>
            </a:fld>
            <a:endParaRPr 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Times" pitchFamily="48" charset="0"/>
              </a:rPr>
              <a:t>  </a:t>
            </a:r>
          </a:p>
          <a:p>
            <a:pPr eaLnBrk="1" hangingPunct="1"/>
            <a:endParaRPr lang="en-US" smtClean="0"/>
          </a:p>
        </p:txBody>
      </p:sp>
    </p:spTree>
    <p:extLst>
      <p:ext uri="{BB962C8B-B14F-4D97-AF65-F5344CB8AC3E}">
        <p14:creationId xmlns="" xmlns:p14="http://schemas.microsoft.com/office/powerpoint/2010/main" val="94447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AA61B48-71AC-408F-92E9-047BD013CE2B}" type="slidenum">
              <a:rPr lang="ar-SA" smtClean="0"/>
              <a:pPr>
                <a:defRPr/>
              </a:pPr>
              <a:t>16</a:t>
            </a:fld>
            <a:endParaRPr 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Times" pitchFamily="48" charset="0"/>
              </a:rPr>
              <a:t>Figure 25.6 Anatomy of the human excretory system.  </a:t>
            </a:r>
            <a:r>
              <a:rPr lang="ar-SA" smtClean="0">
                <a:latin typeface="Times" pitchFamily="48" charset="0"/>
              </a:rPr>
              <a:t>قطاع عرضي في الكلية) </a:t>
            </a:r>
            <a:r>
              <a:rPr lang="en-US" smtClean="0">
                <a:latin typeface="Times" pitchFamily="48" charset="0"/>
              </a:rPr>
              <a:t>)</a:t>
            </a:r>
            <a:r>
              <a:rPr lang="ar-SA" smtClean="0">
                <a:latin typeface="Times" pitchFamily="48" charset="0"/>
              </a:rPr>
              <a:t> </a:t>
            </a:r>
            <a:r>
              <a:rPr lang="en-US" smtClean="0">
                <a:latin typeface="Times" pitchFamily="48" charset="0"/>
              </a:rPr>
              <a:t> </a:t>
            </a:r>
            <a:r>
              <a:rPr lang="ar-SA" sz="3200" b="1" smtClean="0">
                <a:cs typeface="Times New Roman" pitchFamily="18" charset="0"/>
              </a:rPr>
              <a:t>تشريح الجهاز الاخراجي في الانسان</a:t>
            </a:r>
            <a:endParaRPr lang="en-US" smtClean="0">
              <a:latin typeface="Times" pitchFamily="48" charset="0"/>
            </a:endParaRPr>
          </a:p>
          <a:p>
            <a:pPr eaLnBrk="1" hangingPunct="1"/>
            <a:endParaRPr lang="en-US" smtClean="0"/>
          </a:p>
        </p:txBody>
      </p:sp>
    </p:spTree>
    <p:extLst>
      <p:ext uri="{BB962C8B-B14F-4D97-AF65-F5344CB8AC3E}">
        <p14:creationId xmlns="" xmlns:p14="http://schemas.microsoft.com/office/powerpoint/2010/main" val="357818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0494764-3013-418D-8418-125F908ABB62}" type="slidenum">
              <a:rPr lang="ar-SA" smtClean="0"/>
              <a:pPr>
                <a:defRPr/>
              </a:pPr>
              <a:t>17</a:t>
            </a:fld>
            <a:endParaRPr 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Times" pitchFamily="48" charset="0"/>
              </a:rPr>
              <a:t> </a:t>
            </a:r>
            <a:r>
              <a:rPr lang="ar-SA" sz="3200" b="1" smtClean="0">
                <a:cs typeface="Times New Roman" pitchFamily="18" charset="0"/>
              </a:rPr>
              <a:t>ا</a:t>
            </a:r>
            <a:r>
              <a:rPr lang="en-US" sz="3200" b="1" smtClean="0">
                <a:cs typeface="Times New Roman" pitchFamily="18" charset="0"/>
              </a:rPr>
              <a:t>  </a:t>
            </a:r>
          </a:p>
        </p:txBody>
      </p:sp>
    </p:spTree>
    <p:extLst>
      <p:ext uri="{BB962C8B-B14F-4D97-AF65-F5344CB8AC3E}">
        <p14:creationId xmlns="" xmlns:p14="http://schemas.microsoft.com/office/powerpoint/2010/main" val="232825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1321139-F20A-4C13-BDBC-E40AEF6AD242}" type="slidenum">
              <a:rPr lang="ar-SA" smtClean="0"/>
              <a:pPr>
                <a:defRPr/>
              </a:pPr>
              <a:t>18</a:t>
            </a:fld>
            <a:endParaRPr 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r>
              <a:rPr lang="en-US" b="1" smtClean="0"/>
              <a:t>  </a:t>
            </a:r>
          </a:p>
          <a:p>
            <a:pPr eaLnBrk="1" hangingPunct="1">
              <a:lnSpc>
                <a:spcPct val="90000"/>
              </a:lnSpc>
            </a:pPr>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lnSpc>
                <a:spcPct val="90000"/>
              </a:lnSpc>
            </a:pPr>
            <a:endParaRPr lang="en-US" smtClean="0"/>
          </a:p>
          <a:p>
            <a:pPr eaLnBrk="1" hangingPunct="1">
              <a:lnSpc>
                <a:spcPct val="90000"/>
              </a:lnSpc>
            </a:pPr>
            <a:r>
              <a:rPr lang="en-US" b="1" smtClean="0"/>
              <a:t>Teaching Tips</a:t>
            </a:r>
          </a:p>
          <a:p>
            <a:pPr eaLnBrk="1" hangingPunct="1">
              <a:lnSpc>
                <a:spcPct val="90000"/>
              </a:lnSpc>
            </a:pPr>
            <a:r>
              <a:rPr lang="en-US" smtClean="0"/>
              <a:t>1. Students must understand that blood consists of two main components, cells and plasma. If your course has not covered Chapter 23, consider assigning Module 23.12 to ensure that they have this important background knowledge.</a:t>
            </a:r>
          </a:p>
          <a:p>
            <a:pPr eaLnBrk="1" hangingPunct="1">
              <a:lnSpc>
                <a:spcPct val="90000"/>
              </a:lnSpc>
            </a:pPr>
            <a:r>
              <a:rPr lang="en-US" smtClean="0"/>
              <a:t>2. During the production of urine, blood cells remain within blood vessels, and components of the plasma are filtered out and selectively reabsorbed. Students may appreciate your making this important distinction early on in the discussion of renal functions.</a:t>
            </a:r>
          </a:p>
          <a:p>
            <a:pPr eaLnBrk="1" hangingPunct="1">
              <a:lnSpc>
                <a:spcPct val="90000"/>
              </a:lnSpc>
            </a:pPr>
            <a:r>
              <a:rPr lang="en-US" smtClean="0"/>
              <a:t>3. Some drugs are excreted in urine. This is the basis of drug testing using samples of a person’s urine. Making this simple connection can help generate interest and improve comprehension in your students.</a:t>
            </a:r>
          </a:p>
        </p:txBody>
      </p:sp>
    </p:spTree>
    <p:extLst>
      <p:ext uri="{BB962C8B-B14F-4D97-AF65-F5344CB8AC3E}">
        <p14:creationId xmlns="" xmlns:p14="http://schemas.microsoft.com/office/powerpoint/2010/main" val="14434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E4C85AF8-EF53-44A8-8916-082EE0BD09B2}" type="slidenum">
              <a:rPr lang="ar-SA" smtClean="0"/>
              <a:pPr>
                <a:defRPr/>
              </a:pPr>
              <a:t>19</a:t>
            </a:fld>
            <a:endParaRPr lang="en-US" smtClean="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 </a:t>
            </a:r>
            <a:endParaRPr lang="en-US" smtClean="0">
              <a:cs typeface="Times New Roman" pitchFamily="18" charset="0"/>
            </a:endParaRPr>
          </a:p>
          <a:p>
            <a:pPr eaLnBrk="1" hangingPunct="1"/>
            <a:endParaRPr lang="en-US" smtClean="0"/>
          </a:p>
        </p:txBody>
      </p:sp>
    </p:spTree>
    <p:extLst>
      <p:ext uri="{BB962C8B-B14F-4D97-AF65-F5344CB8AC3E}">
        <p14:creationId xmlns="" xmlns:p14="http://schemas.microsoft.com/office/powerpoint/2010/main" val="292226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F672131-732F-4637-B971-D8E42F3E910D}" type="slidenum">
              <a:rPr lang="ar-SA" smtClean="0"/>
              <a:pPr>
                <a:defRPr/>
              </a:pPr>
              <a:t>20</a:t>
            </a:fld>
            <a:endParaRPr 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smtClean="0"/>
              <a:t>  </a:t>
            </a:r>
            <a:endParaRPr lang="en-US" smtClean="0"/>
          </a:p>
          <a:p>
            <a:pPr eaLnBrk="1" hangingPunct="1"/>
            <a:endParaRPr lang="en-US" smtClean="0"/>
          </a:p>
          <a:p>
            <a:pPr eaLnBrk="1" hangingPunct="1"/>
            <a:r>
              <a:rPr lang="en-US" b="1" smtClean="0"/>
              <a:t>Teaching Tips</a:t>
            </a:r>
          </a:p>
          <a:p>
            <a:pPr eaLnBrk="1" hangingPunct="1"/>
            <a:r>
              <a:rPr lang="en-US" smtClean="0"/>
              <a:t>1. Some drugs are excreted in urine. This is the basis of drug testing using samples of a person’s urine. Making this simple connection can help generate interest and improve comprehension in your students.</a:t>
            </a:r>
          </a:p>
          <a:p>
            <a:pPr eaLnBrk="1" hangingPunct="1"/>
            <a:r>
              <a:rPr lang="en-US" smtClean="0"/>
              <a:t>2. Students may be particularly interested in the diuretic effects of alcohol and caffeine. The text notes that the diuretic effects of alcohol may contribute to some of the symptoms of a hangover. However, the concentration of alcohol and caffeine are important factors. Higher urine output resulting from the high consumption of low-alcohol (1–5%) beer may largely be the consequence of increased water consumption. Drinks with higher alcohol levels, such as shots of hard liquor (gin, vodka, whiskey) or higher caffeine levels (espresso) and low fluid volume would be expected to better reveal the diuretic effects.</a:t>
            </a:r>
          </a:p>
        </p:txBody>
      </p:sp>
    </p:spTree>
    <p:extLst>
      <p:ext uri="{BB962C8B-B14F-4D97-AF65-F5344CB8AC3E}">
        <p14:creationId xmlns="" xmlns:p14="http://schemas.microsoft.com/office/powerpoint/2010/main" val="219338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94B79A6-E8E7-4120-A930-51E51DC69A77}" type="slidenum">
              <a:rPr lang="ar-SA" smtClean="0"/>
              <a:pPr>
                <a:defRPr/>
              </a:pPr>
              <a:t>21</a:t>
            </a:fld>
            <a:endParaRPr 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endParaRPr lang="en-US" smtClean="0"/>
          </a:p>
          <a:p>
            <a:pPr eaLnBrk="1" hangingPunct="1"/>
            <a:r>
              <a:rPr lang="en-US" b="1" smtClean="0"/>
              <a:t>Teaching Tips</a:t>
            </a:r>
          </a:p>
          <a:p>
            <a:pPr eaLnBrk="1" hangingPunct="1"/>
            <a:r>
              <a:rPr lang="en-US" smtClean="0"/>
              <a:t>1. Student experience with osmoregulation not pertaining to their own bodies may be quite limited. However, many students are familiar with the pasty white color of bird droppings. Consider beginning your discussion of nitrogenous wastes by asking your class to explain why bird droppings are white.</a:t>
            </a:r>
          </a:p>
        </p:txBody>
      </p:sp>
    </p:spTree>
    <p:extLst>
      <p:ext uri="{BB962C8B-B14F-4D97-AF65-F5344CB8AC3E}">
        <p14:creationId xmlns="" xmlns:p14="http://schemas.microsoft.com/office/powerpoint/2010/main" val="49044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637E8D69-1E1F-48D2-8871-B431711279F4}" type="slidenum">
              <a:rPr lang="ar-SA" smtClean="0"/>
              <a:pPr>
                <a:defRPr/>
              </a:pPr>
              <a:t>4</a:t>
            </a:fld>
            <a:endParaRPr lang="en-US" smtClean="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dirty="0" smtClean="0"/>
              <a:t>Student Misconceptions and Concerns</a:t>
            </a:r>
          </a:p>
          <a:p>
            <a:pPr eaLnBrk="1" hangingPunct="1"/>
            <a:r>
              <a:rPr lang="en-US" dirty="0"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dirty="0"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dirty="0" smtClean="0"/>
          </a:p>
          <a:p>
            <a:pPr eaLnBrk="1" hangingPunct="1"/>
            <a:r>
              <a:rPr lang="en-US" b="1" dirty="0" smtClean="0"/>
              <a:t>Teaching Tips</a:t>
            </a:r>
          </a:p>
          <a:p>
            <a:pPr eaLnBrk="1" hangingPunct="1"/>
            <a:r>
              <a:rPr lang="en-US" dirty="0" smtClean="0"/>
              <a:t>1. The terms </a:t>
            </a:r>
            <a:r>
              <a:rPr lang="en-US" i="1" dirty="0" smtClean="0"/>
              <a:t>warm-blooded </a:t>
            </a:r>
            <a:r>
              <a:rPr lang="en-US" dirty="0" smtClean="0"/>
              <a:t>and </a:t>
            </a:r>
            <a:r>
              <a:rPr lang="en-US" i="1" dirty="0" smtClean="0"/>
              <a:t>cold-blooded </a:t>
            </a:r>
            <a:r>
              <a:rPr lang="en-US" dirty="0" smtClean="0"/>
              <a:t>are less precise than </a:t>
            </a:r>
            <a:r>
              <a:rPr lang="en-US" i="1" dirty="0" smtClean="0"/>
              <a:t>endotherm </a:t>
            </a:r>
            <a:r>
              <a:rPr lang="en-US" dirty="0" smtClean="0"/>
              <a:t>and </a:t>
            </a:r>
            <a:r>
              <a:rPr lang="en-US" i="1" dirty="0" err="1" smtClean="0"/>
              <a:t>ectotherm</a:t>
            </a:r>
            <a:r>
              <a:rPr lang="en-US" i="1" dirty="0" smtClean="0"/>
              <a:t>. </a:t>
            </a:r>
            <a:r>
              <a:rPr lang="en-US" dirty="0" smtClean="0"/>
              <a:t>Encourage students to discuss why the latter two terms are preferable.</a:t>
            </a:r>
          </a:p>
          <a:p>
            <a:pPr eaLnBrk="1" hangingPunct="1"/>
            <a:r>
              <a:rPr lang="en-US" dirty="0" smtClean="0"/>
              <a:t>2. Ask your students to explain the adaptive advantages of </a:t>
            </a:r>
            <a:r>
              <a:rPr lang="en-US" dirty="0" err="1" smtClean="0"/>
              <a:t>endothermy</a:t>
            </a:r>
            <a:r>
              <a:rPr lang="en-US" dirty="0" smtClean="0"/>
              <a:t> and </a:t>
            </a:r>
            <a:r>
              <a:rPr lang="en-US" dirty="0" err="1" smtClean="0"/>
              <a:t>ectothermy</a:t>
            </a:r>
            <a:r>
              <a:rPr lang="en-US" dirty="0" smtClean="0"/>
              <a:t>. You might prompt the discussion by noting that endotherms consume about 10 times as many calories as ectotherms of equivalent body mass. What advantages might be worth this additional “cost” for endotherms? </a:t>
            </a:r>
          </a:p>
          <a:p>
            <a:pPr eaLnBrk="1" hangingPunct="1"/>
            <a:r>
              <a:rPr lang="en-US" dirty="0" smtClean="0"/>
              <a:t>3. The heat generated by aerobic metabolism is analogous to the heat generated by the engine of an automobile. In both cases, the heat is a by-product of the process. In the winter, this excess heat helps keep the body and the interior of the car warm. In the summer, both the body and the automobile’s engine must work to keep from overheating.</a:t>
            </a:r>
          </a:p>
        </p:txBody>
      </p:sp>
    </p:spTree>
    <p:extLst>
      <p:ext uri="{BB962C8B-B14F-4D97-AF65-F5344CB8AC3E}">
        <p14:creationId xmlns="" xmlns:p14="http://schemas.microsoft.com/office/powerpoint/2010/main" val="304726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BC32A30-E100-4662-BE9F-6B43D732957A}" type="slidenum">
              <a:rPr lang="ar-SA" smtClean="0"/>
              <a:pPr>
                <a:defRPr/>
              </a:pPr>
              <a:t>22</a:t>
            </a:fld>
            <a:endParaRPr 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Times" pitchFamily="48" charset="0"/>
              </a:rPr>
              <a:t>Figure 25.5 Nitrogen-containing metabolic waste products.</a:t>
            </a:r>
          </a:p>
          <a:p>
            <a:pPr eaLnBrk="1" hangingPunct="1"/>
            <a:endParaRPr lang="en-US" smtClean="0">
              <a:latin typeface="Times" pitchFamily="48" charset="0"/>
            </a:endParaRPr>
          </a:p>
        </p:txBody>
      </p:sp>
    </p:spTree>
    <p:extLst>
      <p:ext uri="{BB962C8B-B14F-4D97-AF65-F5344CB8AC3E}">
        <p14:creationId xmlns="" xmlns:p14="http://schemas.microsoft.com/office/powerpoint/2010/main" val="427916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b="1" smtClean="0"/>
              <a:t>Student Misconceptions and Concerns </a:t>
            </a:r>
          </a:p>
          <a:p>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endParaRPr lang="en-US" smtClean="0">
              <a:latin typeface="Times" pitchFamily="48" charset="0"/>
            </a:endParaRPr>
          </a:p>
          <a:p>
            <a:r>
              <a:rPr lang="en-US" b="1" smtClean="0">
                <a:latin typeface="Times" pitchFamily="48" charset="0"/>
              </a:rPr>
              <a:t>Teaching Tips</a:t>
            </a:r>
          </a:p>
          <a:p>
            <a:r>
              <a:rPr lang="en-US" smtClean="0"/>
              <a:t>1. It is well established that the loss of one kidney in a human results in enlargement of the remaining kidney, a process known as compensatory hypertrophy. As your time permits, this can provide material for a class discussion or for a special-topic assignment for students with a particular interest.</a:t>
            </a:r>
          </a:p>
          <a:p>
            <a:r>
              <a:rPr lang="en-US" smtClean="0"/>
              <a:t>2. The unfortunate shortage of kidneys and other organs available for transplant is a major health issue. Consider discussing this problem with your class. Many state and federal organ donation organizations can by located by a quick Internet search. The National Kidney Foundation site www.kidney.org/atoz/atozTopic.cfm?topic</a:t>
            </a:r>
            <a:r>
              <a:rPr lang="en-US" smtClean="0">
                <a:cs typeface="Times New Roman" pitchFamily="18" charset="0"/>
              </a:rPr>
              <a:t>=</a:t>
            </a:r>
            <a:r>
              <a:rPr lang="en-US" smtClean="0"/>
              <a:t>11</a:t>
            </a:r>
            <a:r>
              <a:rPr lang="en-US" b="1" smtClean="0"/>
              <a:t>, </a:t>
            </a:r>
            <a:r>
              <a:rPr lang="en-US" smtClean="0"/>
              <a:t>includes information on kidney donation.</a:t>
            </a:r>
          </a:p>
        </p:txBody>
      </p:sp>
    </p:spTree>
    <p:extLst>
      <p:ext uri="{BB962C8B-B14F-4D97-AF65-F5344CB8AC3E}">
        <p14:creationId xmlns="" xmlns:p14="http://schemas.microsoft.com/office/powerpoint/2010/main" val="11943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ar-SA" smtClean="0"/>
              <a:t> </a:t>
            </a:r>
            <a:endParaRPr lang="en-US" smtClean="0">
              <a:cs typeface="Times New Roman" pitchFamily="18" charset="0"/>
            </a:endParaRPr>
          </a:p>
          <a:p>
            <a:endParaRPr lang="en-US" smtClean="0"/>
          </a:p>
          <a:p>
            <a:endParaRPr lang="en-US" smtClean="0"/>
          </a:p>
        </p:txBody>
      </p:sp>
    </p:spTree>
    <p:extLst>
      <p:ext uri="{BB962C8B-B14F-4D97-AF65-F5344CB8AC3E}">
        <p14:creationId xmlns="" xmlns:p14="http://schemas.microsoft.com/office/powerpoint/2010/main" val="85695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BFA23A6-5D74-468C-BB72-249AF68B03F8}" type="slidenum">
              <a:rPr lang="ar-SA" smtClean="0"/>
              <a:pPr>
                <a:defRPr/>
              </a:pPr>
              <a:t>25</a:t>
            </a:fld>
            <a:endParaRPr lang="en-US" smtClean="0">
              <a:cs typeface="Arial" charset="0"/>
            </a:endParaRPr>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xfrm>
            <a:off x="685800" y="4343400"/>
            <a:ext cx="5486400" cy="4114800"/>
          </a:xfrm>
          <a:noFill/>
          <a:ln/>
        </p:spPr>
        <p:txBody>
          <a:bodyPr/>
          <a:lstStyle/>
          <a:p>
            <a:pPr eaLnBrk="1" hangingPunct="1"/>
            <a:endParaRPr lang="ar-SA" smtClean="0"/>
          </a:p>
        </p:txBody>
      </p:sp>
      <p:sp>
        <p:nvSpPr>
          <p:cNvPr id="737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eaLnBrk="1" hangingPunct="1"/>
            <a:fld id="{F7BC8E63-1E26-4091-831A-AA4340978CA8}" type="slidenum">
              <a:rPr lang="ar-SA" sz="1200">
                <a:latin typeface="Calibri" pitchFamily="34" charset="0"/>
              </a:rPr>
              <a:pPr eaLnBrk="1" hangingPunct="1"/>
              <a:t>25</a:t>
            </a:fld>
            <a:endParaRPr lang="en-US" sz="1200">
              <a:latin typeface="Calibri" pitchFamily="34" charset="0"/>
            </a:endParaRPr>
          </a:p>
        </p:txBody>
      </p:sp>
    </p:spTree>
    <p:extLst>
      <p:ext uri="{BB962C8B-B14F-4D97-AF65-F5344CB8AC3E}">
        <p14:creationId xmlns="" xmlns:p14="http://schemas.microsoft.com/office/powerpoint/2010/main" val="405410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0BA999A2-C8DD-491B-85BA-C2B97519EEC4}" type="slidenum">
              <a:rPr lang="ar-SA" smtClean="0"/>
              <a:pPr>
                <a:defRPr/>
              </a:pPr>
              <a:t>26</a:t>
            </a:fld>
            <a:endParaRPr lang="en-US"/>
          </a:p>
        </p:txBody>
      </p:sp>
    </p:spTree>
    <p:extLst>
      <p:ext uri="{BB962C8B-B14F-4D97-AF65-F5344CB8AC3E}">
        <p14:creationId xmlns="" xmlns:p14="http://schemas.microsoft.com/office/powerpoint/2010/main" val="297954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 </a:t>
            </a:r>
            <a:endParaRPr lang="ar-SA" smtClean="0"/>
          </a:p>
        </p:txBody>
      </p:sp>
      <p:sp>
        <p:nvSpPr>
          <p:cNvPr id="4" name="Slide Number Placeholder 3"/>
          <p:cNvSpPr>
            <a:spLocks noGrp="1"/>
          </p:cNvSpPr>
          <p:nvPr>
            <p:ph type="sldNum" sz="quarter" idx="5"/>
          </p:nvPr>
        </p:nvSpPr>
        <p:spPr/>
        <p:txBody>
          <a:bodyPr/>
          <a:lstStyle/>
          <a:p>
            <a:pPr>
              <a:defRPr/>
            </a:pPr>
            <a:fld id="{BB6475B8-FF46-4FF3-B60D-5ECB7D5982A9}" type="slidenum">
              <a:rPr lang="ar-SA" smtClean="0"/>
              <a:pPr>
                <a:defRPr/>
              </a:pPr>
              <a:t>27</a:t>
            </a:fld>
            <a:endParaRPr lang="en-US"/>
          </a:p>
        </p:txBody>
      </p:sp>
    </p:spTree>
    <p:extLst>
      <p:ext uri="{BB962C8B-B14F-4D97-AF65-F5344CB8AC3E}">
        <p14:creationId xmlns="" xmlns:p14="http://schemas.microsoft.com/office/powerpoint/2010/main" val="389148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DE3537D3-DC7E-4D32-AC55-C69F1E5CC4A2}" type="slidenum">
              <a:rPr lang="ar-SA" smtClean="0"/>
              <a:pPr>
                <a:defRPr/>
              </a:pPr>
              <a:t>28</a:t>
            </a:fld>
            <a:endParaRPr lang="en-US"/>
          </a:p>
        </p:txBody>
      </p:sp>
    </p:spTree>
    <p:extLst>
      <p:ext uri="{BB962C8B-B14F-4D97-AF65-F5344CB8AC3E}">
        <p14:creationId xmlns="" xmlns:p14="http://schemas.microsoft.com/office/powerpoint/2010/main" val="378058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5D882B63-BD93-4822-978C-39AB2C729ED1}" type="slidenum">
              <a:rPr lang="ar-SA" smtClean="0"/>
              <a:pPr>
                <a:defRPr/>
              </a:pPr>
              <a:t>29</a:t>
            </a:fld>
            <a:endParaRPr lang="en-US"/>
          </a:p>
        </p:txBody>
      </p:sp>
    </p:spTree>
    <p:extLst>
      <p:ext uri="{BB962C8B-B14F-4D97-AF65-F5344CB8AC3E}">
        <p14:creationId xmlns="" xmlns:p14="http://schemas.microsoft.com/office/powerpoint/2010/main" val="2794505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F0970342-9C48-442A-A43F-40E31BD49D67}" type="slidenum">
              <a:rPr lang="ar-SA" smtClean="0"/>
              <a:pPr>
                <a:defRPr/>
              </a:pPr>
              <a:t>30</a:t>
            </a:fld>
            <a:endParaRPr lang="en-US"/>
          </a:p>
        </p:txBody>
      </p:sp>
    </p:spTree>
    <p:extLst>
      <p:ext uri="{BB962C8B-B14F-4D97-AF65-F5344CB8AC3E}">
        <p14:creationId xmlns="" xmlns:p14="http://schemas.microsoft.com/office/powerpoint/2010/main" val="258572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E4B754A8-B7B4-46D6-B7B2-6E880174335D}" type="slidenum">
              <a:rPr lang="ar-SA" smtClean="0"/>
              <a:pPr>
                <a:defRPr/>
              </a:pPr>
              <a:t>31</a:t>
            </a:fld>
            <a:endParaRPr lang="en-US"/>
          </a:p>
        </p:txBody>
      </p:sp>
    </p:spTree>
    <p:extLst>
      <p:ext uri="{BB962C8B-B14F-4D97-AF65-F5344CB8AC3E}">
        <p14:creationId xmlns="" xmlns:p14="http://schemas.microsoft.com/office/powerpoint/2010/main" val="9367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7482A754-9079-46FF-B87D-9234099B5AB2}" type="slidenum">
              <a:rPr lang="ar-SA" smtClean="0"/>
              <a:pPr>
                <a:defRPr/>
              </a:pPr>
              <a:t>5</a:t>
            </a:fld>
            <a:endParaRPr 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  </a:t>
            </a:r>
          </a:p>
        </p:txBody>
      </p:sp>
    </p:spTree>
    <p:extLst>
      <p:ext uri="{BB962C8B-B14F-4D97-AF65-F5344CB8AC3E}">
        <p14:creationId xmlns="" xmlns:p14="http://schemas.microsoft.com/office/powerpoint/2010/main" val="142886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531B0BB1-7A46-4A7B-AEE9-0CEE7936FA12}" type="slidenum">
              <a:rPr lang="ar-SA" smtClean="0"/>
              <a:pPr>
                <a:defRPr/>
              </a:pPr>
              <a:t>32</a:t>
            </a:fld>
            <a:endParaRPr lang="en-US"/>
          </a:p>
        </p:txBody>
      </p:sp>
    </p:spTree>
    <p:extLst>
      <p:ext uri="{BB962C8B-B14F-4D97-AF65-F5344CB8AC3E}">
        <p14:creationId xmlns="" xmlns:p14="http://schemas.microsoft.com/office/powerpoint/2010/main" val="313110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4DE456E4-C305-4757-9FF5-51441C7AF42F}" type="slidenum">
              <a:rPr lang="ar-SA" smtClean="0"/>
              <a:pPr>
                <a:defRPr/>
              </a:pPr>
              <a:t>33</a:t>
            </a:fld>
            <a:endParaRPr lang="en-US"/>
          </a:p>
        </p:txBody>
      </p:sp>
    </p:spTree>
    <p:extLst>
      <p:ext uri="{BB962C8B-B14F-4D97-AF65-F5344CB8AC3E}">
        <p14:creationId xmlns="" xmlns:p14="http://schemas.microsoft.com/office/powerpoint/2010/main" val="3660635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5D767F91-C337-4D8E-87F1-71E76D05F82B}" type="slidenum">
              <a:rPr lang="ar-SA" smtClean="0"/>
              <a:pPr>
                <a:defRPr/>
              </a:pPr>
              <a:t>34</a:t>
            </a:fld>
            <a:endParaRPr lang="en-US"/>
          </a:p>
        </p:txBody>
      </p:sp>
    </p:spTree>
    <p:extLst>
      <p:ext uri="{BB962C8B-B14F-4D97-AF65-F5344CB8AC3E}">
        <p14:creationId xmlns="" xmlns:p14="http://schemas.microsoft.com/office/powerpoint/2010/main" val="200239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60DBFFA5-06D9-4A79-906A-8B464D90CC67}" type="slidenum">
              <a:rPr lang="ar-SA" smtClean="0"/>
              <a:pPr>
                <a:defRPr/>
              </a:pPr>
              <a:t>35</a:t>
            </a:fld>
            <a:endParaRPr lang="en-US"/>
          </a:p>
        </p:txBody>
      </p:sp>
    </p:spTree>
    <p:extLst>
      <p:ext uri="{BB962C8B-B14F-4D97-AF65-F5344CB8AC3E}">
        <p14:creationId xmlns="" xmlns:p14="http://schemas.microsoft.com/office/powerpoint/2010/main" val="220868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3B6D7685-C49A-4B74-A808-2253ED09F5F8}" type="slidenum">
              <a:rPr lang="ar-SA" smtClean="0"/>
              <a:pPr>
                <a:defRPr/>
              </a:pPr>
              <a:t>6</a:t>
            </a:fld>
            <a:endParaRPr lang="en-US" smtClean="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p:txBody>
      </p:sp>
    </p:spTree>
    <p:extLst>
      <p:ext uri="{BB962C8B-B14F-4D97-AF65-F5344CB8AC3E}">
        <p14:creationId xmlns="" xmlns:p14="http://schemas.microsoft.com/office/powerpoint/2010/main" val="362466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6FA61B62-7489-43AA-942E-6C84230066E4}" type="slidenum">
              <a:rPr lang="ar-SA" smtClean="0"/>
              <a:pPr>
                <a:defRPr/>
              </a:pPr>
              <a:t>7</a:t>
            </a:fld>
            <a:endParaRPr lang="en-US" smtClean="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smtClean="0">
              <a:latin typeface="Times" pitchFamily="48" charset="0"/>
            </a:endParaRPr>
          </a:p>
        </p:txBody>
      </p:sp>
    </p:spTree>
    <p:extLst>
      <p:ext uri="{BB962C8B-B14F-4D97-AF65-F5344CB8AC3E}">
        <p14:creationId xmlns="" xmlns:p14="http://schemas.microsoft.com/office/powerpoint/2010/main" val="232733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6BB55F1A-3D60-4777-B507-4DCB27E1CAE4}" type="slidenum">
              <a:rPr lang="ar-SA" smtClean="0"/>
              <a:pPr>
                <a:defRPr/>
              </a:pPr>
              <a:t>8</a:t>
            </a:fld>
            <a:endParaRPr 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smtClean="0"/>
          </a:p>
        </p:txBody>
      </p:sp>
    </p:spTree>
    <p:extLst>
      <p:ext uri="{BB962C8B-B14F-4D97-AF65-F5344CB8AC3E}">
        <p14:creationId xmlns="" xmlns:p14="http://schemas.microsoft.com/office/powerpoint/2010/main" val="225635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39DECF9F-124C-4A86-B6EC-8F4E9641AA28}" type="slidenum">
              <a:rPr lang="ar-SA" smtClean="0"/>
              <a:pPr>
                <a:defRPr/>
              </a:pPr>
              <a:t>9</a:t>
            </a:fld>
            <a:endParaRPr 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 xmlns:p14="http://schemas.microsoft.com/office/powerpoint/2010/main" val="202401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2587EC1-51DF-4914-BEE0-156DC0B35390}" type="slidenum">
              <a:rPr lang="ar-SA" smtClean="0"/>
              <a:pPr>
                <a:defRPr/>
              </a:pPr>
              <a:t>10</a:t>
            </a:fld>
            <a:endParaRPr 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idea that a freshwater fish never drinks can be conceptually challenging, especially for students who have heard the old saying “drinks like a fish”! Consider introducing your discussion of osmoregulation with this remarkable and seemingly counterintuitive fact in order to generate interest.</a:t>
            </a:r>
          </a:p>
          <a:p>
            <a:pPr eaLnBrk="1" hangingPunct="1"/>
            <a:endParaRPr lang="en-US" smtClean="0"/>
          </a:p>
          <a:p>
            <a:pPr eaLnBrk="1" hangingPunct="1"/>
            <a:r>
              <a:rPr lang="en-US" b="1" smtClean="0"/>
              <a:t>Teaching Tips</a:t>
            </a:r>
          </a:p>
          <a:p>
            <a:pPr eaLnBrk="1" hangingPunct="1"/>
            <a:r>
              <a:rPr lang="en-US" smtClean="0"/>
              <a:t>1. Students may better understand the challenges of osmoregulation in freshwater fish if they are reminded of what occurs when humans soak their hands in water. Students will likely recall that this causes the skin on their hands to wrinkle, and some may have noticed that their skin wrinkles even faster in soapy water. Skin absorbs water by osmosis (just as a freshwater fish gains water). Oils on our skin reduce the influx of water. Soapy water, which washes away these oils, speeds up the process. The wrinkling occurs because the skin can expand only in certain areas, creating puckers.</a:t>
            </a:r>
          </a:p>
        </p:txBody>
      </p:sp>
    </p:spTree>
    <p:extLst>
      <p:ext uri="{BB962C8B-B14F-4D97-AF65-F5344CB8AC3E}">
        <p14:creationId xmlns="" xmlns:p14="http://schemas.microsoft.com/office/powerpoint/2010/main" val="101955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 </a:t>
            </a:r>
            <a:endParaRPr lang="ar-SA" smtClean="0"/>
          </a:p>
        </p:txBody>
      </p:sp>
      <p:sp>
        <p:nvSpPr>
          <p:cNvPr id="4" name="Slide Number Placeholder 3"/>
          <p:cNvSpPr>
            <a:spLocks noGrp="1"/>
          </p:cNvSpPr>
          <p:nvPr>
            <p:ph type="sldNum" sz="quarter" idx="5"/>
          </p:nvPr>
        </p:nvSpPr>
        <p:spPr/>
        <p:txBody>
          <a:bodyPr/>
          <a:lstStyle/>
          <a:p>
            <a:pPr>
              <a:defRPr/>
            </a:pPr>
            <a:fld id="{BA02EBF7-0589-4FF2-8477-8A54E74EEBE2}" type="slidenum">
              <a:rPr lang="ar-SA" smtClean="0"/>
              <a:pPr>
                <a:defRPr/>
              </a:pPr>
              <a:t>11</a:t>
            </a:fld>
            <a:endParaRPr lang="en-US"/>
          </a:p>
        </p:txBody>
      </p:sp>
    </p:spTree>
    <p:extLst>
      <p:ext uri="{BB962C8B-B14F-4D97-AF65-F5344CB8AC3E}">
        <p14:creationId xmlns="" xmlns:p14="http://schemas.microsoft.com/office/powerpoint/2010/main" val="69635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rt_hires_leopardfront"/>
          <p:cNvPicPr>
            <a:picLocks noChangeAspect="1" noChangeArrowheads="1"/>
          </p:cNvPicPr>
          <p:nvPr userDrawn="1"/>
        </p:nvPicPr>
        <p:blipFill>
          <a:blip r:embed="rId2" cstate="print"/>
          <a:srcRect t="40196" b="4932"/>
          <a:stretch>
            <a:fillRect/>
          </a:stretch>
        </p:blipFill>
        <p:spPr bwMode="auto">
          <a:xfrm>
            <a:off x="3175" y="0"/>
            <a:ext cx="9140825" cy="6553200"/>
          </a:xfrm>
          <a:prstGeom prst="rect">
            <a:avLst/>
          </a:prstGeom>
          <a:noFill/>
          <a:ln w="9525">
            <a:noFill/>
            <a:miter lim="800000"/>
            <a:headEnd/>
            <a:tailEnd/>
          </a:ln>
        </p:spPr>
      </p:pic>
      <p:sp>
        <p:nvSpPr>
          <p:cNvPr id="5" name="Rectangle 10"/>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defRPr/>
            </a:pPr>
            <a:endParaRPr lang="en-GB">
              <a:cs typeface="+mn-cs"/>
            </a:endParaRPr>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defRPr/>
            </a:pPr>
            <a:endParaRPr lang="en-GB">
              <a:cs typeface="+mn-cs"/>
            </a:endParaRPr>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defRPr/>
            </a:pPr>
            <a:endParaRPr lang="en-GB">
              <a:cs typeface="+mn-cs"/>
            </a:endParaRPr>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defRPr/>
            </a:pPr>
            <a:endParaRPr lang="en-GB">
              <a:cs typeface="+mn-cs"/>
            </a:endParaRPr>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a:cs typeface="+mn-cs"/>
              </a:rPr>
              <a:t>Copyright © 2009 Pearson Education, Inc.</a:t>
            </a:r>
            <a:endParaRPr lang="en-US">
              <a:cs typeface="+mn-cs"/>
            </a:endParaRPr>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defRPr/>
            </a:pPr>
            <a:endParaRPr lang="en-GB">
              <a:cs typeface="+mn-cs"/>
            </a:endParaRPr>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a:latin typeface="Arial Narrow" pitchFamily="34" charset="0"/>
                <a:cs typeface="+mn-cs"/>
              </a:rPr>
              <a:t>PowerPoint Lectures for</a:t>
            </a:r>
          </a:p>
          <a:p>
            <a:pPr algn="l">
              <a:defRPr/>
            </a:pPr>
            <a:r>
              <a:rPr lang="en-US" sz="2200" b="1" i="1">
                <a:latin typeface="Arial Narrow" pitchFamily="34" charset="0"/>
                <a:cs typeface="+mn-cs"/>
              </a:rPr>
              <a:t>Biology: Concepts &amp; Connections, </a:t>
            </a:r>
            <a:r>
              <a:rPr lang="en-US" sz="1800" b="1" i="1">
                <a:latin typeface="Arial Narrow" pitchFamily="34" charset="0"/>
                <a:cs typeface="+mn-cs"/>
              </a:rPr>
              <a:t>Sixth Edition</a:t>
            </a:r>
          </a:p>
          <a:p>
            <a:pPr algn="l">
              <a:defRPr/>
            </a:pPr>
            <a:r>
              <a:rPr lang="en-US" sz="1800" b="1" i="1">
                <a:latin typeface="Arial Narrow" pitchFamily="34" charset="0"/>
                <a:cs typeface="+mn-cs"/>
              </a:rPr>
              <a:t>Campbell, Reece, Taylor, Simon, and Dickey</a:t>
            </a:r>
            <a:endParaRPr lang="en-US">
              <a:cs typeface="+mn-cs"/>
            </a:endParaRPr>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defRPr/>
            </a:pPr>
            <a:endParaRPr lang="en-GB">
              <a:cs typeface="+mn-cs"/>
            </a:endParaRPr>
          </a:p>
        </p:txBody>
      </p:sp>
      <p:sp>
        <p:nvSpPr>
          <p:cNvPr id="625680" name="Rectangle 16"/>
          <p:cNvSpPr>
            <a:spLocks noGrp="1" noChangeArrowheads="1"/>
          </p:cNvSpPr>
          <p:nvPr>
            <p:ph type="subTitle" idx="1"/>
          </p:nvPr>
        </p:nvSpPr>
        <p:spPr>
          <a:xfrm>
            <a:off x="3400425" y="190500"/>
            <a:ext cx="5667375" cy="1096963"/>
          </a:xfrm>
        </p:spPr>
        <p:txBody>
          <a:bodyPr rIns="0" anchor="ctr"/>
          <a:lstStyle>
            <a:lvl1pPr marL="0" indent="0">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625681" name="Rectangle 17"/>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slow">
    <p:push dir="u"/>
  </p:transition>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288925" indent="-288925" algn="l" rtl="0" eaLnBrk="0" fontAlgn="base" hangingPunct="0">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Metaboli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wikipedia.org/wiki/Skin" TargetMode="External"/><Relationship Id="rId5" Type="http://schemas.openxmlformats.org/officeDocument/2006/relationships/hyperlink" Target="http://en.wikipedia.org/wiki/Kidneys" TargetMode="External"/><Relationship Id="rId4" Type="http://schemas.openxmlformats.org/officeDocument/2006/relationships/hyperlink" Target="http://en.wikipedia.org/wiki/Organis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Osmotic_pressu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Water" TargetMode="External"/><Relationship Id="rId5" Type="http://schemas.openxmlformats.org/officeDocument/2006/relationships/hyperlink" Target="http://en.wikipedia.org/wiki/Homeostasis" TargetMode="External"/><Relationship Id="rId4" Type="http://schemas.openxmlformats.org/officeDocument/2006/relationships/hyperlink" Target="http://en.wikipedia.org/wiki/Organ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645" y="1030590"/>
            <a:ext cx="4572000" cy="923330"/>
          </a:xfrm>
          <a:prstGeom prst="rect">
            <a:avLst/>
          </a:prstGeom>
        </p:spPr>
        <p:txBody>
          <a:bodyPr>
            <a:spAutoFit/>
          </a:bodyPr>
          <a:lstStyle/>
          <a:p>
            <a:pPr algn="ctr"/>
            <a:r>
              <a:rPr lang="en-US" sz="5400" b="1" dirty="0">
                <a:solidFill>
                  <a:schemeClr val="tx2"/>
                </a:solidFill>
                <a:effectLst>
                  <a:outerShdw blurRad="38100" dist="38100" dir="2700000" algn="tl">
                    <a:srgbClr val="000000">
                      <a:alpha val="43137"/>
                    </a:srgbClr>
                  </a:outerShdw>
                </a:effectLst>
                <a:latin typeface="+mj-lt"/>
                <a:ea typeface="+mj-ea"/>
                <a:cs typeface="+mj-cs"/>
              </a:rPr>
              <a:t>Chapter 10 </a:t>
            </a:r>
          </a:p>
        </p:txBody>
      </p:sp>
      <p:sp>
        <p:nvSpPr>
          <p:cNvPr id="4" name="Rectangle 3"/>
          <p:cNvSpPr/>
          <p:nvPr/>
        </p:nvSpPr>
        <p:spPr>
          <a:xfrm>
            <a:off x="2106202" y="3124805"/>
            <a:ext cx="5363110" cy="1015663"/>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latin typeface="+mj-lt"/>
              </a:rPr>
              <a:t>EXCRETION</a:t>
            </a:r>
            <a:endParaRPr lang="en-US" sz="60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107325479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07636" y="155575"/>
            <a:ext cx="8729662" cy="874714"/>
          </a:xfrm>
        </p:spPr>
        <p:txBody>
          <a:bodyPr/>
          <a:lstStyle/>
          <a:p>
            <a:pPr marL="0" indent="0" algn="ctr" eaLnBrk="1" hangingPunct="1"/>
            <a:r>
              <a:rPr lang="en-US" sz="2800" dirty="0" smtClean="0">
                <a:latin typeface="Times New Roman" panose="02020603050405020304" pitchFamily="18" charset="0"/>
                <a:cs typeface="Times New Roman" panose="02020603050405020304" pitchFamily="18" charset="0"/>
              </a:rPr>
              <a:t> Animals balance the gain and loss of water and solutes through osmoregulation</a:t>
            </a:r>
          </a:p>
        </p:txBody>
      </p:sp>
      <p:sp>
        <p:nvSpPr>
          <p:cNvPr id="13315" name="Rectangle 5"/>
          <p:cNvSpPr>
            <a:spLocks noGrp="1" noChangeArrowheads="1"/>
          </p:cNvSpPr>
          <p:nvPr>
            <p:ph type="body" idx="1"/>
          </p:nvPr>
        </p:nvSpPr>
        <p:spPr>
          <a:xfrm>
            <a:off x="343180" y="1462524"/>
            <a:ext cx="8548578" cy="4935537"/>
          </a:xfrm>
        </p:spPr>
        <p:txBody>
          <a:bodyPr/>
          <a:lstStyle/>
          <a:p>
            <a:pPr marL="295275" indent="-295275" eaLnBrk="1" hangingPunct="1">
              <a:lnSpc>
                <a:spcPct val="85000"/>
              </a:lnSpc>
              <a:spcBef>
                <a:spcPct val="20000"/>
              </a:spcBef>
            </a:pPr>
            <a:r>
              <a:rPr lang="en-US" b="1" dirty="0" smtClean="0">
                <a:solidFill>
                  <a:srgbClr val="860059"/>
                </a:solidFill>
                <a:latin typeface="Times New Roman" panose="02020603050405020304" pitchFamily="18" charset="0"/>
                <a:cs typeface="Times New Roman" panose="02020603050405020304" pitchFamily="18" charset="0"/>
              </a:rPr>
              <a:t>Osmoconformers</a:t>
            </a:r>
          </a:p>
          <a:p>
            <a:pPr marL="812800" lvl="1" indent="-338138"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Have the same internal solute concentration as sea water </a:t>
            </a:r>
          </a:p>
          <a:p>
            <a:pPr marL="812800" lvl="1" indent="-338138"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Many marine invertebrates are osmoconformers</a:t>
            </a:r>
          </a:p>
          <a:p>
            <a:pPr marL="812800" lvl="1" indent="-338138" algn="r" rtl="1" eaLnBrk="1" hangingPunct="1">
              <a:lnSpc>
                <a:spcPct val="85000"/>
              </a:lnSpc>
              <a:spcBef>
                <a:spcPct val="20000"/>
              </a:spcBef>
              <a:buFontTx/>
              <a:buNone/>
            </a:pPr>
            <a:endParaRPr lang="en-US" sz="1800" b="1" dirty="0" smtClean="0">
              <a:latin typeface="Times New Roman" panose="02020603050405020304" pitchFamily="18" charset="0"/>
              <a:cs typeface="Times New Roman" panose="02020603050405020304" pitchFamily="18" charset="0"/>
            </a:endParaRPr>
          </a:p>
          <a:p>
            <a:pPr marL="295275" indent="-295275" eaLnBrk="1" hangingPunct="1">
              <a:lnSpc>
                <a:spcPct val="85000"/>
              </a:lnSpc>
              <a:spcBef>
                <a:spcPct val="20000"/>
              </a:spcBef>
            </a:pPr>
            <a:r>
              <a:rPr lang="en-US" b="1" dirty="0">
                <a:solidFill>
                  <a:srgbClr val="860059"/>
                </a:solidFill>
                <a:latin typeface="Times New Roman" panose="02020603050405020304" pitchFamily="18" charset="0"/>
                <a:cs typeface="Times New Roman" panose="02020603050405020304" pitchFamily="18" charset="0"/>
              </a:rPr>
              <a:t>Osmoregulators</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control their solute concentrations</a:t>
            </a:r>
          </a:p>
          <a:p>
            <a:pPr marL="812800" lvl="1" indent="-338138" eaLnBrk="1" hangingPunct="1">
              <a:lnSpc>
                <a:spcPct val="85000"/>
              </a:lnSpc>
              <a:spcBef>
                <a:spcPct val="20000"/>
              </a:spcBef>
            </a:pPr>
            <a:r>
              <a:rPr lang="en-US" sz="2800" b="1" dirty="0" smtClean="0">
                <a:solidFill>
                  <a:srgbClr val="FF0000"/>
                </a:solidFill>
                <a:latin typeface="Times New Roman" panose="02020603050405020304" pitchFamily="18" charset="0"/>
                <a:cs typeface="Times New Roman" panose="02020603050405020304" pitchFamily="18" charset="0"/>
              </a:rPr>
              <a:t>Freshwater fishes</a:t>
            </a:r>
          </a:p>
          <a:p>
            <a:pPr marL="1657350" lvl="2"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Gain water by osmosis</a:t>
            </a:r>
          </a:p>
          <a:p>
            <a:pPr marL="1657350" lvl="2"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Excrete excess water</a:t>
            </a:r>
          </a:p>
          <a:p>
            <a:pPr marL="1657350" lvl="2"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Uptake salt across their gills</a:t>
            </a:r>
          </a:p>
          <a:p>
            <a:pPr marL="812800" lvl="1" indent="-338138" algn="r" rtl="1" eaLnBrk="1" hangingPunct="1">
              <a:lnSpc>
                <a:spcPct val="85000"/>
              </a:lnSpc>
              <a:spcBef>
                <a:spcPct val="20000"/>
              </a:spcBef>
              <a:buFontTx/>
              <a:buChar char="–"/>
            </a:pPr>
            <a:endParaRPr lang="en-US" sz="2800" b="1" dirty="0" smtClean="0">
              <a:latin typeface="Times New Roman" panose="02020603050405020304" pitchFamily="18" charset="0"/>
              <a:cs typeface="Times New Roman" panose="02020603050405020304" pitchFamily="18" charset="0"/>
            </a:endParaRPr>
          </a:p>
        </p:txBody>
      </p:sp>
      <p:sp>
        <p:nvSpPr>
          <p:cNvPr id="13317" name="Line 9"/>
          <p:cNvSpPr>
            <a:spLocks noChangeShapeType="1"/>
          </p:cNvSpPr>
          <p:nvPr/>
        </p:nvSpPr>
        <p:spPr bwMode="auto">
          <a:xfrm>
            <a:off x="185738" y="1151810"/>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10</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EXCRETION </a:t>
            </a:r>
            <a:endParaRPr lang="ar-SA" dirty="0" smtClean="0">
              <a:solidFill>
                <a:srgbClr val="C00000"/>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182563" y="1153397"/>
            <a:ext cx="8775700" cy="2787982"/>
          </a:xfrm>
        </p:spPr>
        <p:txBody>
          <a:bodyPr/>
          <a:lstStyle/>
          <a:p>
            <a:pPr>
              <a:spcBef>
                <a:spcPts val="1800"/>
              </a:spcBef>
              <a:spcAft>
                <a:spcPts val="600"/>
              </a:spcAft>
            </a:pPr>
            <a:r>
              <a:rPr lang="en-US" b="1" dirty="0" smtClean="0">
                <a:solidFill>
                  <a:srgbClr val="C00000"/>
                </a:solidFill>
                <a:latin typeface="Times New Roman" panose="02020603050405020304" pitchFamily="18" charset="0"/>
                <a:cs typeface="Times New Roman" panose="02020603050405020304" pitchFamily="18" charset="0"/>
              </a:rPr>
              <a:t>Excretion</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is the process by which waste products of </a:t>
            </a:r>
            <a:r>
              <a:rPr lang="en-US" b="1" dirty="0" smtClean="0">
                <a:latin typeface="Times New Roman" panose="02020603050405020304" pitchFamily="18" charset="0"/>
                <a:cs typeface="Times New Roman" panose="02020603050405020304" pitchFamily="18" charset="0"/>
                <a:hlinkClick r:id="rId3" tooltip="Metabolism"/>
              </a:rPr>
              <a:t>metabolism</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and other non-useful materials are eliminated from an</a:t>
            </a: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hlinkClick r:id="rId4" tooltip="Organism"/>
              </a:rPr>
              <a:t>organism</a:t>
            </a:r>
            <a:r>
              <a:rPr lang="en-US" b="1" dirty="0" smtClean="0">
                <a:latin typeface="Times New Roman" panose="02020603050405020304" pitchFamily="18" charset="0"/>
                <a:cs typeface="Times New Roman" panose="02020603050405020304" pitchFamily="18" charset="0"/>
              </a:rPr>
              <a:t>. </a:t>
            </a:r>
          </a:p>
          <a:p>
            <a:pPr>
              <a:spcBef>
                <a:spcPts val="1800"/>
              </a:spcBef>
              <a:spcAft>
                <a:spcPts val="600"/>
              </a:spcAft>
            </a:pPr>
            <a:r>
              <a:rPr lang="en-US" b="1" dirty="0" smtClean="0">
                <a:solidFill>
                  <a:srgbClr val="0000FF"/>
                </a:solidFill>
                <a:latin typeface="Times New Roman" panose="02020603050405020304" pitchFamily="18" charset="0"/>
                <a:cs typeface="Times New Roman" panose="02020603050405020304" pitchFamily="18" charset="0"/>
              </a:rPr>
              <a:t>In vertebrates this is primarily carried out by the</a:t>
            </a: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hlinkClick r:id="rId5" tooltip="Kidneys"/>
              </a:rPr>
              <a:t>kidneys</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and</a:t>
            </a: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hlinkClick r:id="rId6" tooltip="Skin"/>
              </a:rPr>
              <a:t>skin</a:t>
            </a:r>
            <a:endParaRPr lang="ar-SA" b="1" dirty="0" smtClean="0">
              <a:latin typeface="Times New Roman" panose="02020603050405020304" pitchFamily="18" charset="0"/>
              <a:cs typeface="Times New Roman" panose="02020603050405020304" pitchFamily="18" charset="0"/>
            </a:endParaRP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11</a:t>
            </a:r>
          </a:p>
        </p:txBody>
      </p:sp>
      <p:sp>
        <p:nvSpPr>
          <p:cNvPr id="5" name="Line 15"/>
          <p:cNvSpPr>
            <a:spLocks noChangeShapeType="1"/>
          </p:cNvSpPr>
          <p:nvPr/>
        </p:nvSpPr>
        <p:spPr bwMode="auto">
          <a:xfrm>
            <a:off x="114300" y="906605"/>
            <a:ext cx="8775700" cy="0"/>
          </a:xfrm>
          <a:prstGeom prst="line">
            <a:avLst/>
          </a:prstGeom>
          <a:noFill/>
          <a:ln w="76200">
            <a:solidFill>
              <a:srgbClr val="A8B99B"/>
            </a:solidFill>
            <a:round/>
            <a:headEnd/>
            <a:tailEnd/>
          </a:ln>
        </p:spPr>
        <p:txBody>
          <a:bodyPr wrap="none" anchor="ctr"/>
          <a:lstStyle/>
          <a:p>
            <a:endParaRPr lang="en-GB"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563" y="182563"/>
            <a:ext cx="8775700" cy="477251"/>
          </a:xfrm>
        </p:spPr>
        <p:txBody>
          <a:bodyPr/>
          <a:lstStyle/>
          <a:p>
            <a:pPr algn="ctr"/>
            <a:r>
              <a:rPr lang="en-US" dirty="0" smtClean="0">
                <a:solidFill>
                  <a:srgbClr val="F60000"/>
                </a:solidFill>
              </a:rPr>
              <a:t>The Mammalian Excretory System</a:t>
            </a:r>
            <a:endParaRPr lang="ar-SA" dirty="0" smtClean="0">
              <a:solidFill>
                <a:srgbClr val="F60000"/>
              </a:solidFill>
            </a:endParaRPr>
          </a:p>
        </p:txBody>
      </p:sp>
      <p:sp>
        <p:nvSpPr>
          <p:cNvPr id="18435" name="Content Placeholder 2"/>
          <p:cNvSpPr>
            <a:spLocks noGrp="1"/>
          </p:cNvSpPr>
          <p:nvPr>
            <p:ph idx="1"/>
          </p:nvPr>
        </p:nvSpPr>
        <p:spPr>
          <a:xfrm>
            <a:off x="182563" y="1279525"/>
            <a:ext cx="8775700" cy="4017689"/>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The mammalian excretory system centers on</a:t>
            </a: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paired kidneys</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which are also the principal site of water balance and salt regulation</a:t>
            </a:r>
          </a:p>
          <a:p>
            <a:r>
              <a:rPr lang="en-US" b="1" dirty="0" smtClean="0">
                <a:solidFill>
                  <a:srgbClr val="003300"/>
                </a:solidFill>
                <a:latin typeface="Times New Roman" panose="02020603050405020304" pitchFamily="18" charset="0"/>
                <a:cs typeface="Times New Roman" panose="02020603050405020304" pitchFamily="18" charset="0"/>
              </a:rPr>
              <a:t>Urine exits each kidney through a duct called the </a:t>
            </a:r>
            <a:r>
              <a:rPr lang="en-US" b="1" dirty="0" smtClean="0">
                <a:solidFill>
                  <a:srgbClr val="FF0000"/>
                </a:solidFill>
                <a:latin typeface="Times New Roman" panose="02020603050405020304" pitchFamily="18" charset="0"/>
                <a:cs typeface="Times New Roman" panose="02020603050405020304" pitchFamily="18" charset="0"/>
              </a:rPr>
              <a:t>ureter</a:t>
            </a:r>
          </a:p>
          <a:p>
            <a:r>
              <a:rPr lang="en-US" b="1" dirty="0" smtClean="0">
                <a:solidFill>
                  <a:srgbClr val="0000FF"/>
                </a:solidFill>
                <a:latin typeface="Times New Roman" panose="02020603050405020304" pitchFamily="18" charset="0"/>
                <a:cs typeface="Times New Roman" panose="02020603050405020304" pitchFamily="18" charset="0"/>
              </a:rPr>
              <a:t>Both ureters drain into a common</a:t>
            </a: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urinary bladder</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and urine is expelled through a</a:t>
            </a:r>
            <a:r>
              <a:rPr lang="en-US" b="1"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urethra</a:t>
            </a: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12</a:t>
            </a:r>
          </a:p>
        </p:txBody>
      </p:sp>
      <p:sp>
        <p:nvSpPr>
          <p:cNvPr id="5" name="Line 15"/>
          <p:cNvSpPr>
            <a:spLocks noChangeShapeType="1"/>
          </p:cNvSpPr>
          <p:nvPr/>
        </p:nvSpPr>
        <p:spPr bwMode="auto">
          <a:xfrm>
            <a:off x="114300" y="969669"/>
            <a:ext cx="8775700" cy="0"/>
          </a:xfrm>
          <a:prstGeom prst="line">
            <a:avLst/>
          </a:prstGeom>
          <a:noFill/>
          <a:ln w="76200">
            <a:solidFill>
              <a:srgbClr val="A8B99B"/>
            </a:solidFill>
            <a:round/>
            <a:headEnd/>
            <a:tailEnd/>
          </a:ln>
        </p:spPr>
        <p:txBody>
          <a:bodyPr wrap="none" anchor="ctr"/>
          <a:lstStyle/>
          <a:p>
            <a:endParaRPr lang="en-GB"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7" descr="25_06aHumExcretorySystem-U"/>
          <p:cNvPicPr>
            <a:picLocks noChangeAspect="1" noChangeArrowheads="1"/>
          </p:cNvPicPr>
          <p:nvPr/>
        </p:nvPicPr>
        <p:blipFill>
          <a:blip r:embed="rId3" cstate="print"/>
          <a:srcRect/>
          <a:stretch>
            <a:fillRect/>
          </a:stretch>
        </p:blipFill>
        <p:spPr bwMode="auto">
          <a:xfrm>
            <a:off x="382588" y="676555"/>
            <a:ext cx="8377237" cy="5883275"/>
          </a:xfrm>
          <a:prstGeom prst="rect">
            <a:avLst/>
          </a:prstGeom>
          <a:noFill/>
          <a:ln w="9525">
            <a:noFill/>
            <a:miter lim="800000"/>
            <a:headEnd/>
            <a:tailEnd/>
          </a:ln>
        </p:spPr>
      </p:pic>
      <p:sp>
        <p:nvSpPr>
          <p:cNvPr id="19459" name="Text Box 78"/>
          <p:cNvSpPr txBox="1">
            <a:spLocks noChangeArrowheads="1"/>
          </p:cNvSpPr>
          <p:nvPr/>
        </p:nvSpPr>
        <p:spPr bwMode="auto">
          <a:xfrm>
            <a:off x="411163" y="1627467"/>
            <a:ext cx="1147762" cy="377825"/>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Aorta</a:t>
            </a:r>
          </a:p>
        </p:txBody>
      </p:sp>
      <p:sp>
        <p:nvSpPr>
          <p:cNvPr id="19460" name="Text Box 79"/>
          <p:cNvSpPr txBox="1">
            <a:spLocks noChangeArrowheads="1"/>
          </p:cNvSpPr>
          <p:nvPr/>
        </p:nvSpPr>
        <p:spPr bwMode="auto">
          <a:xfrm>
            <a:off x="447675" y="2494242"/>
            <a:ext cx="1481138" cy="738188"/>
          </a:xfrm>
          <a:prstGeom prst="rect">
            <a:avLst/>
          </a:prstGeom>
          <a:noFill/>
          <a:ln w="9525">
            <a:noFill/>
            <a:miter lim="800000"/>
            <a:headEnd/>
            <a:tailEnd/>
          </a:ln>
        </p:spPr>
        <p:txBody>
          <a:bodyPr wrap="none" lIns="0" tIns="0" rIns="0" bIns="0"/>
          <a:lstStyle/>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Inferior</a:t>
            </a:r>
          </a:p>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vena cava</a:t>
            </a:r>
          </a:p>
        </p:txBody>
      </p:sp>
      <p:sp>
        <p:nvSpPr>
          <p:cNvPr id="19461" name="Text Box 80"/>
          <p:cNvSpPr txBox="1">
            <a:spLocks noChangeArrowheads="1"/>
          </p:cNvSpPr>
          <p:nvPr/>
        </p:nvSpPr>
        <p:spPr bwMode="auto">
          <a:xfrm>
            <a:off x="398463" y="3900767"/>
            <a:ext cx="3278187" cy="338138"/>
          </a:xfrm>
          <a:prstGeom prst="rect">
            <a:avLst/>
          </a:prstGeom>
          <a:noFill/>
          <a:ln w="9525">
            <a:noFill/>
            <a:miter lim="800000"/>
            <a:headEnd/>
            <a:tailEnd/>
          </a:ln>
        </p:spPr>
        <p:txBody>
          <a:bodyPr wrap="none" lIns="0" tIns="0" rIns="0" bIns="0"/>
          <a:lstStyle/>
          <a:p>
            <a:pPr algn="l">
              <a:lnSpc>
                <a:spcPct val="80000"/>
              </a:lnSpc>
            </a:pPr>
            <a:r>
              <a:rPr lang="en-US" b="1" dirty="0">
                <a:solidFill>
                  <a:srgbClr val="FF0000"/>
                </a:solidFill>
                <a:latin typeface="Times New Roman" panose="02020603050405020304" pitchFamily="18" charset="0"/>
                <a:cs typeface="Times New Roman" panose="02020603050405020304" pitchFamily="18" charset="0"/>
              </a:rPr>
              <a:t>Renal artery and vein</a:t>
            </a:r>
          </a:p>
        </p:txBody>
      </p:sp>
      <p:sp>
        <p:nvSpPr>
          <p:cNvPr id="19462" name="Text Box 81"/>
          <p:cNvSpPr txBox="1">
            <a:spLocks noChangeArrowheads="1"/>
          </p:cNvSpPr>
          <p:nvPr/>
        </p:nvSpPr>
        <p:spPr bwMode="auto">
          <a:xfrm>
            <a:off x="6480175" y="5488267"/>
            <a:ext cx="2400300" cy="387350"/>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Urinary bladder</a:t>
            </a:r>
          </a:p>
        </p:txBody>
      </p:sp>
      <p:sp>
        <p:nvSpPr>
          <p:cNvPr id="19463" name="Text Box 82"/>
          <p:cNvSpPr txBox="1">
            <a:spLocks noChangeArrowheads="1"/>
          </p:cNvSpPr>
          <p:nvPr/>
        </p:nvSpPr>
        <p:spPr bwMode="auto">
          <a:xfrm>
            <a:off x="7178675" y="4289705"/>
            <a:ext cx="1147763"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Kidney</a:t>
            </a:r>
          </a:p>
          <a:p>
            <a:pPr algn="ctr">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9464" name="Text Box 83"/>
          <p:cNvSpPr txBox="1">
            <a:spLocks noChangeArrowheads="1"/>
          </p:cNvSpPr>
          <p:nvPr/>
        </p:nvSpPr>
        <p:spPr bwMode="auto">
          <a:xfrm>
            <a:off x="407988" y="4721505"/>
            <a:ext cx="1147762"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Ureter</a:t>
            </a:r>
          </a:p>
        </p:txBody>
      </p:sp>
      <p:sp>
        <p:nvSpPr>
          <p:cNvPr id="19465" name="Text Box 84"/>
          <p:cNvSpPr txBox="1">
            <a:spLocks noChangeArrowheads="1"/>
          </p:cNvSpPr>
          <p:nvPr/>
        </p:nvSpPr>
        <p:spPr bwMode="auto">
          <a:xfrm>
            <a:off x="401638" y="5826405"/>
            <a:ext cx="1147762" cy="377825"/>
          </a:xfrm>
          <a:prstGeom prst="rect">
            <a:avLst/>
          </a:prstGeom>
          <a:noFill/>
          <a:ln w="9525">
            <a:noFill/>
            <a:miter lim="800000"/>
            <a:headEnd/>
            <a:tailEnd/>
          </a:ln>
        </p:spPr>
        <p:txBody>
          <a:bodyPr wrap="none" lIns="0" tIns="0" rIns="0" bIns="0"/>
          <a:lstStyle/>
          <a:p>
            <a:pPr algn="ctr">
              <a:lnSpc>
                <a:spcPct val="80000"/>
              </a:lnSpc>
            </a:pPr>
            <a:r>
              <a:rPr lang="en-US" b="1" dirty="0">
                <a:solidFill>
                  <a:srgbClr val="FF0000"/>
                </a:solidFill>
                <a:latin typeface="Times New Roman" panose="02020603050405020304" pitchFamily="18" charset="0"/>
                <a:cs typeface="Times New Roman" panose="02020603050405020304" pitchFamily="18" charset="0"/>
              </a:rPr>
              <a:t>Urethra</a:t>
            </a:r>
          </a:p>
        </p:txBody>
      </p:sp>
      <p:sp>
        <p:nvSpPr>
          <p:cNvPr id="19466" name="Line 85"/>
          <p:cNvSpPr>
            <a:spLocks noChangeShapeType="1"/>
          </p:cNvSpPr>
          <p:nvPr/>
        </p:nvSpPr>
        <p:spPr bwMode="auto">
          <a:xfrm>
            <a:off x="1309688" y="1902105"/>
            <a:ext cx="3811587" cy="1090612"/>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7" name="Line 87"/>
          <p:cNvSpPr>
            <a:spLocks noChangeShapeType="1"/>
          </p:cNvSpPr>
          <p:nvPr/>
        </p:nvSpPr>
        <p:spPr bwMode="auto">
          <a:xfrm>
            <a:off x="3563938" y="4067455"/>
            <a:ext cx="1530350" cy="230187"/>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8" name="Line 88"/>
          <p:cNvSpPr>
            <a:spLocks noChangeShapeType="1"/>
          </p:cNvSpPr>
          <p:nvPr/>
        </p:nvSpPr>
        <p:spPr bwMode="auto">
          <a:xfrm>
            <a:off x="1389063" y="4851680"/>
            <a:ext cx="3284537" cy="11112"/>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69" name="Line 89"/>
          <p:cNvSpPr>
            <a:spLocks noChangeShapeType="1"/>
          </p:cNvSpPr>
          <p:nvPr/>
        </p:nvSpPr>
        <p:spPr bwMode="auto">
          <a:xfrm>
            <a:off x="5405438" y="4418292"/>
            <a:ext cx="1717675" cy="9525"/>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0" name="Line 90"/>
          <p:cNvSpPr>
            <a:spLocks noChangeShapeType="1"/>
          </p:cNvSpPr>
          <p:nvPr/>
        </p:nvSpPr>
        <p:spPr bwMode="auto">
          <a:xfrm>
            <a:off x="1562100" y="5951817"/>
            <a:ext cx="3392488" cy="11113"/>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1" name="Line 91"/>
          <p:cNvSpPr>
            <a:spLocks noChangeShapeType="1"/>
          </p:cNvSpPr>
          <p:nvPr/>
        </p:nvSpPr>
        <p:spPr bwMode="auto">
          <a:xfrm>
            <a:off x="4940300" y="5580342"/>
            <a:ext cx="1431925" cy="9525"/>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2" name="Line 92"/>
          <p:cNvSpPr>
            <a:spLocks noChangeShapeType="1"/>
          </p:cNvSpPr>
          <p:nvPr/>
        </p:nvSpPr>
        <p:spPr bwMode="auto">
          <a:xfrm flipV="1">
            <a:off x="5099050" y="4237317"/>
            <a:ext cx="1588" cy="142875"/>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78" name="Rectangle 100"/>
          <p:cNvSpPr>
            <a:spLocks noChangeArrowheads="1"/>
          </p:cNvSpPr>
          <p:nvPr/>
        </p:nvSpPr>
        <p:spPr bwMode="auto">
          <a:xfrm>
            <a:off x="1325454" y="157381"/>
            <a:ext cx="6525773" cy="523220"/>
          </a:xfrm>
          <a:prstGeom prst="rect">
            <a:avLst/>
          </a:prstGeom>
          <a:noFill/>
          <a:ln w="9525">
            <a:noFill/>
            <a:miter lim="800000"/>
            <a:headEnd/>
            <a:tailEnd/>
          </a:ln>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Anatomy of the human excretory system</a:t>
            </a:r>
          </a:p>
        </p:txBody>
      </p:sp>
      <p:sp>
        <p:nvSpPr>
          <p:cNvPr id="19479" name="Oval 102"/>
          <p:cNvSpPr>
            <a:spLocks noChangeArrowheads="1"/>
          </p:cNvSpPr>
          <p:nvPr/>
        </p:nvSpPr>
        <p:spPr bwMode="auto">
          <a:xfrm>
            <a:off x="5124444" y="3410230"/>
            <a:ext cx="782638" cy="508000"/>
          </a:xfrm>
          <a:prstGeom prst="ellipse">
            <a:avLst/>
          </a:prstGeom>
          <a:solidFill>
            <a:schemeClr val="bg1">
              <a:lumMod val="95000"/>
            </a:schemeClr>
          </a:solidFill>
          <a:ln w="9525">
            <a:no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80" name="Oval 104"/>
          <p:cNvSpPr>
            <a:spLocks noChangeArrowheads="1"/>
          </p:cNvSpPr>
          <p:nvPr/>
        </p:nvSpPr>
        <p:spPr bwMode="auto">
          <a:xfrm>
            <a:off x="3954463" y="3411817"/>
            <a:ext cx="782637" cy="508000"/>
          </a:xfrm>
          <a:prstGeom prst="ellipse">
            <a:avLst/>
          </a:prstGeom>
          <a:solidFill>
            <a:schemeClr val="bg1">
              <a:lumMod val="95000"/>
            </a:schemeClr>
          </a:solidFill>
          <a:ln w="9525">
            <a:no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19481" name="Line 105"/>
          <p:cNvSpPr>
            <a:spLocks noChangeShapeType="1"/>
          </p:cNvSpPr>
          <p:nvPr/>
        </p:nvSpPr>
        <p:spPr bwMode="auto">
          <a:xfrm>
            <a:off x="1962150" y="3021292"/>
            <a:ext cx="2846388" cy="881063"/>
          </a:xfrm>
          <a:prstGeom prst="line">
            <a:avLst/>
          </a:prstGeom>
          <a:noFill/>
          <a:ln w="25400">
            <a:solidFill>
              <a:schemeClr val="tx1"/>
            </a:solidFill>
            <a:round/>
            <a:headEnd/>
            <a:tailEnd/>
          </a:ln>
        </p:spPr>
        <p:txBody>
          <a:bodyPr wrap="none" anchor="ctr"/>
          <a:lstStyle/>
          <a:p>
            <a:endParaRPr lang="en-GB">
              <a:solidFill>
                <a:srgbClr val="0000FF"/>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13</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0975" y="155575"/>
            <a:ext cx="8534400" cy="769938"/>
          </a:xfrm>
        </p:spPr>
        <p:txBody>
          <a:bodyPr/>
          <a:lstStyle/>
          <a:p>
            <a:pPr marL="0" indent="0" algn="ctr" eaLnBrk="1" hangingPunct="1"/>
            <a:r>
              <a:rPr lang="en-US" sz="2800" smtClean="0">
                <a:latin typeface="Times New Roman" panose="02020603050405020304" pitchFamily="18" charset="0"/>
                <a:cs typeface="Times New Roman" panose="02020603050405020304" pitchFamily="18" charset="0"/>
              </a:rPr>
              <a:t> The urinary system plays several major roles in homeostasis</a:t>
            </a:r>
            <a:br>
              <a:rPr lang="en-US" sz="2800" smtClean="0">
                <a:latin typeface="Times New Roman" panose="02020603050405020304" pitchFamily="18" charset="0"/>
                <a:cs typeface="Times New Roman" panose="02020603050405020304" pitchFamily="18" charset="0"/>
              </a:rPr>
            </a:br>
            <a:r>
              <a:rPr lang="ar-SA" sz="2800" smtClean="0">
                <a:solidFill>
                  <a:srgbClr val="FF0000"/>
                </a:solidFill>
                <a:latin typeface="Times New Roman" panose="02020603050405020304" pitchFamily="18" charset="0"/>
                <a:cs typeface="Times New Roman" panose="02020603050405020304" pitchFamily="18" charset="0"/>
              </a:rPr>
              <a:t> </a:t>
            </a:r>
            <a:r>
              <a:rPr lang="ar-SA" sz="2800" smtClean="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255588" y="1331913"/>
            <a:ext cx="8534400" cy="5041900"/>
          </a:xfrm>
        </p:spPr>
        <p:txBody>
          <a:bodyPr/>
          <a:lstStyle/>
          <a:p>
            <a:pPr marL="361950" indent="-361950" eaLnBrk="1" hangingPunct="1">
              <a:lnSpc>
                <a:spcPct val="80000"/>
              </a:lnSpc>
              <a:spcBef>
                <a:spcPct val="20000"/>
              </a:spcBef>
            </a:pPr>
            <a:r>
              <a:rPr lang="en-US" b="1" dirty="0" smtClean="0">
                <a:solidFill>
                  <a:srgbClr val="C00000"/>
                </a:solidFill>
                <a:latin typeface="Times New Roman" panose="02020603050405020304" pitchFamily="18" charset="0"/>
                <a:cs typeface="Times New Roman" panose="02020603050405020304" pitchFamily="18" charset="0"/>
              </a:rPr>
              <a:t>The excretory system</a:t>
            </a:r>
            <a:r>
              <a:rPr lang="ar-SA" b="1" dirty="0" smtClean="0">
                <a:solidFill>
                  <a:srgbClr val="C00000"/>
                </a:solidFill>
                <a:latin typeface="Times New Roman" panose="02020603050405020304" pitchFamily="18" charset="0"/>
                <a:cs typeface="Times New Roman" panose="02020603050405020304" pitchFamily="18" charset="0"/>
              </a:rPr>
              <a:t>				 </a:t>
            </a:r>
            <a:r>
              <a:rPr lang="en-US" b="1" dirty="0" smtClean="0">
                <a:solidFill>
                  <a:srgbClr val="C00000"/>
                </a:solidFill>
                <a:latin typeface="Times New Roman" panose="02020603050405020304" pitchFamily="18" charset="0"/>
                <a:cs typeface="Times New Roman" panose="02020603050405020304" pitchFamily="18" charset="0"/>
              </a:rPr>
              <a:t> </a:t>
            </a:r>
            <a:r>
              <a:rPr lang="ar-SA" b="1" dirty="0" smtClean="0">
                <a:solidFill>
                  <a:srgbClr val="C00000"/>
                </a:solidFill>
                <a:latin typeface="Times New Roman" panose="02020603050405020304" pitchFamily="18" charset="0"/>
                <a:cs typeface="Times New Roman" panose="02020603050405020304" pitchFamily="18" charset="0"/>
              </a:rPr>
              <a:t> </a:t>
            </a:r>
            <a:endParaRPr lang="en-US" b="1" dirty="0" smtClean="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Expels wastes</a:t>
            </a:r>
            <a:r>
              <a:rPr lang="ar-SA"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ar-SA" sz="2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Regulates water balance</a:t>
            </a:r>
            <a:r>
              <a:rPr lang="ar-SA" sz="2800" b="1" dirty="0" smtClean="0">
                <a:solidFill>
                  <a:srgbClr val="003300"/>
                </a:solidFill>
                <a:latin typeface="Times New Roman" panose="02020603050405020304" pitchFamily="18" charset="0"/>
                <a:cs typeface="Times New Roman" panose="02020603050405020304" pitchFamily="18" charset="0"/>
              </a:rPr>
              <a:t>	                        </a:t>
            </a:r>
            <a:r>
              <a:rPr lang="en-US" sz="2800" b="1" dirty="0" smtClean="0">
                <a:solidFill>
                  <a:srgbClr val="003300"/>
                </a:solidFill>
                <a:latin typeface="Times New Roman" panose="02020603050405020304" pitchFamily="18" charset="0"/>
                <a:cs typeface="Times New Roman" panose="02020603050405020304" pitchFamily="18" charset="0"/>
              </a:rPr>
              <a:t> </a:t>
            </a:r>
            <a:r>
              <a:rPr lang="ar-SA" sz="2800" b="1" dirty="0" smtClean="0">
                <a:solidFill>
                  <a:srgbClr val="003300"/>
                </a:solidFill>
                <a:latin typeface="Times New Roman" panose="02020603050405020304" pitchFamily="18" charset="0"/>
                <a:cs typeface="Times New Roman" panose="02020603050405020304" pitchFamily="18" charset="0"/>
              </a:rPr>
              <a:t> </a:t>
            </a:r>
            <a:endParaRPr lang="en-US" sz="2800" b="1" dirty="0" smtClean="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Regulates ion balance</a:t>
            </a:r>
            <a:r>
              <a:rPr lang="ar-SA" sz="2800" b="1" dirty="0" smtClean="0">
                <a:solidFill>
                  <a:srgbClr val="0000FF"/>
                </a:solidFill>
                <a:latin typeface="Times New Roman" panose="02020603050405020304" pitchFamily="18" charset="0"/>
                <a:cs typeface="Times New Roman" panose="02020603050405020304" pitchFamily="18" charset="0"/>
              </a:rPr>
              <a:t>	 	   	 	 </a:t>
            </a:r>
          </a:p>
          <a:p>
            <a:pPr marL="361950" indent="-361950" eaLnBrk="1" hangingPunct="1">
              <a:lnSpc>
                <a:spcPct val="80000"/>
              </a:lnSpc>
              <a:spcBef>
                <a:spcPct val="20000"/>
              </a:spcBef>
            </a:pPr>
            <a:r>
              <a:rPr lang="en-US" b="1" dirty="0" smtClean="0">
                <a:solidFill>
                  <a:srgbClr val="C00000"/>
                </a:solidFill>
                <a:latin typeface="Times New Roman" panose="02020603050405020304" pitchFamily="18" charset="0"/>
                <a:cs typeface="Times New Roman" panose="02020603050405020304" pitchFamily="18" charset="0"/>
              </a:rPr>
              <a:t>Nephrons</a:t>
            </a:r>
            <a:r>
              <a:rPr lang="en-US"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Functional units of the kidneys</a:t>
            </a:r>
            <a:r>
              <a:rPr lang="ar-SA" sz="2800" b="1"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a:t>
            </a:r>
            <a:r>
              <a:rPr lang="ar-SA"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Extract a filtrate from the blood</a:t>
            </a:r>
            <a:r>
              <a:rPr lang="ar-SA" sz="2800" b="1" dirty="0" smtClean="0">
                <a:solidFill>
                  <a:srgbClr val="003300"/>
                </a:solidFill>
                <a:latin typeface="Times New Roman" panose="02020603050405020304" pitchFamily="18" charset="0"/>
                <a:cs typeface="Times New Roman" panose="02020603050405020304" pitchFamily="18" charset="0"/>
              </a:rPr>
              <a:t>   </a:t>
            </a:r>
            <a:r>
              <a:rPr lang="en-US" sz="2800" b="1" dirty="0" smtClean="0">
                <a:solidFill>
                  <a:srgbClr val="003300"/>
                </a:solidFill>
                <a:latin typeface="Times New Roman" panose="02020603050405020304" pitchFamily="18" charset="0"/>
                <a:cs typeface="Times New Roman" panose="02020603050405020304" pitchFamily="18" charset="0"/>
              </a:rPr>
              <a:t> </a:t>
            </a:r>
            <a:r>
              <a:rPr lang="ar-SA" sz="2800" b="1" dirty="0" smtClean="0">
                <a:solidFill>
                  <a:srgbClr val="003300"/>
                </a:solidFill>
                <a:latin typeface="Times New Roman" panose="02020603050405020304" pitchFamily="18" charset="0"/>
                <a:cs typeface="Times New Roman" panose="02020603050405020304" pitchFamily="18" charset="0"/>
              </a:rPr>
              <a:t> </a:t>
            </a:r>
            <a:endParaRPr lang="en-US" sz="2800" b="1" dirty="0" smtClean="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Refine the filtrate to produce urine </a:t>
            </a:r>
            <a:r>
              <a:rPr lang="ar-SA"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361950" indent="-361950" eaLnBrk="1" hangingPunct="1">
              <a:lnSpc>
                <a:spcPct val="80000"/>
              </a:lnSpc>
              <a:spcBef>
                <a:spcPct val="20000"/>
              </a:spcBef>
              <a:buFont typeface="Wingdings" pitchFamily="2" charset="2"/>
              <a:buNone/>
            </a:pPr>
            <a:r>
              <a:rPr lang="ar-SA" b="1" dirty="0" smtClean="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1138238" lvl="1" indent="-349250" eaLnBrk="1" hangingPunct="1">
              <a:lnSpc>
                <a:spcPct val="80000"/>
              </a:lnSpc>
              <a:spcBef>
                <a:spcPct val="20000"/>
              </a:spcBef>
              <a:buFontTx/>
              <a:buChar char="–"/>
            </a:pPr>
            <a:endParaRPr lang="en-US" sz="2800" b="1" dirty="0" smtClean="0">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endParaRPr lang="en-US" sz="2800" b="1" dirty="0" smtClean="0">
              <a:latin typeface="Times New Roman" panose="02020603050405020304" pitchFamily="18" charset="0"/>
              <a:cs typeface="Times New Roman" panose="02020603050405020304" pitchFamily="18" charset="0"/>
            </a:endParaRPr>
          </a:p>
        </p:txBody>
      </p:sp>
      <p:sp>
        <p:nvSpPr>
          <p:cNvPr id="20484" name="Line 4"/>
          <p:cNvSpPr>
            <a:spLocks noChangeShapeType="1"/>
          </p:cNvSpPr>
          <p:nvPr/>
        </p:nvSpPr>
        <p:spPr bwMode="auto">
          <a:xfrm>
            <a:off x="225425" y="1011565"/>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20485"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lang="en-US" sz="1800" b="1" kern="0" dirty="0">
                <a:solidFill>
                  <a:srgbClr val="0000FF"/>
                </a:solidFill>
                <a:latin typeface="Times New Roman" pitchFamily="18" charset="0"/>
              </a:rPr>
              <a:t>1</a:t>
            </a:r>
            <a:r>
              <a:rPr kumimoji="0" lang="en-US" sz="1800" b="1" i="0" u="none" strike="noStrike" kern="0" cap="none" spc="0" normalizeH="0" baseline="0" noProof="0" dirty="0" smtClean="0">
                <a:ln>
                  <a:noFill/>
                </a:ln>
                <a:solidFill>
                  <a:srgbClr val="0000FF"/>
                </a:solidFill>
                <a:effectLst/>
                <a:uLnTx/>
                <a:uFillTx/>
                <a:latin typeface="Times New Roman" pitchFamily="18" charset="0"/>
              </a:rPr>
              <a:t>4</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7" descr="25_06bHumExcretorySystem-U"/>
          <p:cNvPicPr>
            <a:picLocks noChangeAspect="1" noChangeArrowheads="1"/>
          </p:cNvPicPr>
          <p:nvPr/>
        </p:nvPicPr>
        <p:blipFill>
          <a:blip r:embed="rId3" cstate="print"/>
          <a:srcRect/>
          <a:stretch>
            <a:fillRect/>
          </a:stretch>
        </p:blipFill>
        <p:spPr bwMode="auto">
          <a:xfrm>
            <a:off x="2698854" y="139700"/>
            <a:ext cx="5541963" cy="6578600"/>
          </a:xfrm>
          <a:prstGeom prst="rect">
            <a:avLst/>
          </a:prstGeom>
          <a:noFill/>
          <a:ln w="9525">
            <a:noFill/>
            <a:miter lim="800000"/>
            <a:headEnd/>
            <a:tailEnd/>
          </a:ln>
        </p:spPr>
      </p:pic>
      <p:sp>
        <p:nvSpPr>
          <p:cNvPr id="21507" name="Text Box 78"/>
          <p:cNvSpPr txBox="1">
            <a:spLocks noChangeArrowheads="1"/>
          </p:cNvSpPr>
          <p:nvPr/>
        </p:nvSpPr>
        <p:spPr bwMode="auto">
          <a:xfrm>
            <a:off x="2730604" y="3721100"/>
            <a:ext cx="2103438" cy="301625"/>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Renal pelvis</a:t>
            </a:r>
          </a:p>
          <a:p>
            <a:pPr algn="l">
              <a:lnSpc>
                <a:spcPct val="80000"/>
              </a:lnSpc>
            </a:pPr>
            <a:r>
              <a:rPr lang="ar-SA" b="1">
                <a:solidFill>
                  <a:srgbClr val="0000FF"/>
                </a:solidFill>
                <a:latin typeface="Times New Roman" panose="02020603050405020304" pitchFamily="18" charset="0"/>
                <a:cs typeface="Times New Roman" panose="02020603050405020304" pitchFamily="18" charset="0"/>
              </a:rPr>
              <a:t> </a:t>
            </a:r>
            <a:endParaRPr lang="en-US" b="1">
              <a:solidFill>
                <a:srgbClr val="0000FF"/>
              </a:solidFill>
              <a:latin typeface="Times New Roman" panose="02020603050405020304" pitchFamily="18" charset="0"/>
              <a:cs typeface="Times New Roman" panose="02020603050405020304" pitchFamily="18" charset="0"/>
            </a:endParaRPr>
          </a:p>
        </p:txBody>
      </p:sp>
      <p:sp>
        <p:nvSpPr>
          <p:cNvPr id="21508" name="Text Box 79"/>
          <p:cNvSpPr txBox="1">
            <a:spLocks noChangeArrowheads="1"/>
          </p:cNvSpPr>
          <p:nvPr/>
        </p:nvSpPr>
        <p:spPr bwMode="auto">
          <a:xfrm>
            <a:off x="2729017" y="4745038"/>
            <a:ext cx="2103437" cy="301625"/>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Ureter</a:t>
            </a:r>
          </a:p>
          <a:p>
            <a:pPr algn="l">
              <a:lnSpc>
                <a:spcPct val="80000"/>
              </a:lnSpc>
            </a:pPr>
            <a:r>
              <a:rPr lang="ar-SA" b="1">
                <a:solidFill>
                  <a:srgbClr val="0000FF"/>
                </a:solidFill>
                <a:latin typeface="Times New Roman" panose="02020603050405020304" pitchFamily="18" charset="0"/>
                <a:cs typeface="Times New Roman" panose="02020603050405020304" pitchFamily="18" charset="0"/>
              </a:rPr>
              <a:t> </a:t>
            </a:r>
            <a:endParaRPr lang="en-US" b="1">
              <a:solidFill>
                <a:srgbClr val="0000FF"/>
              </a:solidFill>
              <a:latin typeface="Times New Roman" panose="02020603050405020304" pitchFamily="18" charset="0"/>
              <a:cs typeface="Times New Roman" panose="02020603050405020304" pitchFamily="18" charset="0"/>
            </a:endParaRPr>
          </a:p>
        </p:txBody>
      </p:sp>
      <p:sp>
        <p:nvSpPr>
          <p:cNvPr id="21509" name="Text Box 80"/>
          <p:cNvSpPr txBox="1">
            <a:spLocks noChangeArrowheads="1"/>
          </p:cNvSpPr>
          <p:nvPr/>
        </p:nvSpPr>
        <p:spPr bwMode="auto">
          <a:xfrm>
            <a:off x="3343379" y="185738"/>
            <a:ext cx="2103438" cy="301625"/>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cortex</a:t>
            </a: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1510" name="Text Box 81"/>
          <p:cNvSpPr txBox="1">
            <a:spLocks noChangeArrowheads="1"/>
          </p:cNvSpPr>
          <p:nvPr/>
        </p:nvSpPr>
        <p:spPr bwMode="auto">
          <a:xfrm>
            <a:off x="3314804" y="765175"/>
            <a:ext cx="2103438" cy="301625"/>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Renal medulla</a:t>
            </a:r>
          </a:p>
          <a:p>
            <a:pPr algn="l">
              <a:lnSpc>
                <a:spcPct val="80000"/>
              </a:lnSpc>
            </a:pPr>
            <a:r>
              <a:rPr lang="ar-SA" b="1">
                <a:solidFill>
                  <a:srgbClr val="0000FF"/>
                </a:solidFill>
                <a:latin typeface="Times New Roman" panose="02020603050405020304" pitchFamily="18" charset="0"/>
                <a:cs typeface="Times New Roman" panose="02020603050405020304" pitchFamily="18" charset="0"/>
              </a:rPr>
              <a:t> </a:t>
            </a:r>
            <a:endParaRPr lang="en-US" b="1">
              <a:solidFill>
                <a:srgbClr val="0000FF"/>
              </a:solidFill>
              <a:latin typeface="Times New Roman" panose="02020603050405020304" pitchFamily="18" charset="0"/>
              <a:cs typeface="Times New Roman" panose="02020603050405020304" pitchFamily="18" charset="0"/>
            </a:endParaRPr>
          </a:p>
          <a:p>
            <a:pPr algn="l">
              <a:lnSpc>
                <a:spcPct val="80000"/>
              </a:lnSpc>
            </a:pPr>
            <a:endParaRPr lang="en-US" b="1">
              <a:solidFill>
                <a:srgbClr val="0000FF"/>
              </a:solidFill>
              <a:latin typeface="Times New Roman" panose="02020603050405020304" pitchFamily="18" charset="0"/>
              <a:cs typeface="Times New Roman" panose="02020603050405020304" pitchFamily="18" charset="0"/>
            </a:endParaRPr>
          </a:p>
        </p:txBody>
      </p:sp>
      <p:sp>
        <p:nvSpPr>
          <p:cNvPr id="21511" name="Line 82"/>
          <p:cNvSpPr>
            <a:spLocks noChangeShapeType="1"/>
          </p:cNvSpPr>
          <p:nvPr/>
        </p:nvSpPr>
        <p:spPr bwMode="auto">
          <a:xfrm>
            <a:off x="3646592" y="4887913"/>
            <a:ext cx="1181100"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2" name="Line 83"/>
          <p:cNvSpPr>
            <a:spLocks noChangeShapeType="1"/>
          </p:cNvSpPr>
          <p:nvPr/>
        </p:nvSpPr>
        <p:spPr bwMode="auto">
          <a:xfrm flipV="1">
            <a:off x="4554642" y="3632200"/>
            <a:ext cx="803275" cy="179388"/>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3" name="Line 84"/>
          <p:cNvSpPr>
            <a:spLocks noChangeShapeType="1"/>
          </p:cNvSpPr>
          <p:nvPr/>
        </p:nvSpPr>
        <p:spPr bwMode="auto">
          <a:xfrm>
            <a:off x="5464279" y="835025"/>
            <a:ext cx="515938"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4" name="Line 85"/>
          <p:cNvSpPr>
            <a:spLocks noChangeShapeType="1"/>
          </p:cNvSpPr>
          <p:nvPr/>
        </p:nvSpPr>
        <p:spPr bwMode="auto">
          <a:xfrm>
            <a:off x="5972279" y="838200"/>
            <a:ext cx="809625" cy="503238"/>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5" name="Line 86"/>
          <p:cNvSpPr>
            <a:spLocks noChangeShapeType="1"/>
          </p:cNvSpPr>
          <p:nvPr/>
        </p:nvSpPr>
        <p:spPr bwMode="auto">
          <a:xfrm>
            <a:off x="5197579" y="342900"/>
            <a:ext cx="768350" cy="3175"/>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6" name="Line 87"/>
          <p:cNvSpPr>
            <a:spLocks noChangeShapeType="1"/>
          </p:cNvSpPr>
          <p:nvPr/>
        </p:nvSpPr>
        <p:spPr bwMode="auto">
          <a:xfrm>
            <a:off x="5956404" y="342900"/>
            <a:ext cx="936625" cy="588963"/>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1517" name="Rectangle 88"/>
          <p:cNvSpPr>
            <a:spLocks noChangeArrowheads="1"/>
          </p:cNvSpPr>
          <p:nvPr/>
        </p:nvSpPr>
        <p:spPr bwMode="auto">
          <a:xfrm>
            <a:off x="15744" y="5931943"/>
            <a:ext cx="9080958" cy="523220"/>
          </a:xfrm>
          <a:prstGeom prst="rect">
            <a:avLst/>
          </a:prstGeom>
          <a:noFill/>
          <a:ln w="9525">
            <a:noFill/>
            <a:miter lim="800000"/>
            <a:headEnd/>
            <a:tailEnd/>
          </a:ln>
        </p:spPr>
        <p:txBody>
          <a:bodyPr wrap="square">
            <a:spAutoFit/>
          </a:bodyPr>
          <a:lstStyle/>
          <a:p>
            <a:pPr algn="ctr" eaLnBrk="1" hangingPunct="1">
              <a:spcBef>
                <a:spcPct val="50000"/>
              </a:spcBef>
            </a:pPr>
            <a:r>
              <a:rPr lang="en-US" sz="2800" b="1" dirty="0" smtClean="0">
                <a:solidFill>
                  <a:srgbClr val="009247"/>
                </a:solidFill>
                <a:latin typeface="Times New Roman" panose="02020603050405020304" pitchFamily="18" charset="0"/>
                <a:cs typeface="Times New Roman" panose="02020603050405020304" pitchFamily="18" charset="0"/>
              </a:rPr>
              <a:t>Anatomy </a:t>
            </a:r>
            <a:r>
              <a:rPr lang="en-US" sz="2800" b="1" dirty="0">
                <a:solidFill>
                  <a:srgbClr val="009247"/>
                </a:solidFill>
                <a:latin typeface="Times New Roman" panose="02020603050405020304" pitchFamily="18" charset="0"/>
                <a:cs typeface="Times New Roman" panose="02020603050405020304" pitchFamily="18" charset="0"/>
              </a:rPr>
              <a:t>of the human excretory </a:t>
            </a:r>
            <a:r>
              <a:rPr lang="en-US" sz="2800" b="1" dirty="0" smtClean="0">
                <a:solidFill>
                  <a:srgbClr val="009247"/>
                </a:solidFill>
                <a:latin typeface="Times New Roman" panose="02020603050405020304" pitchFamily="18" charset="0"/>
                <a:cs typeface="Times New Roman" panose="02020603050405020304" pitchFamily="18" charset="0"/>
              </a:rPr>
              <a:t>system (</a:t>
            </a:r>
            <a:r>
              <a:rPr lang="en-US" sz="2800" b="1" dirty="0" err="1">
                <a:solidFill>
                  <a:srgbClr val="009247"/>
                </a:solidFill>
                <a:latin typeface="Times New Roman" panose="02020603050405020304" pitchFamily="18" charset="0"/>
                <a:cs typeface="Times New Roman" panose="02020603050405020304" pitchFamily="18" charset="0"/>
              </a:rPr>
              <a:t>L.Sec</a:t>
            </a:r>
            <a:r>
              <a:rPr lang="en-US" sz="2800" b="1" dirty="0">
                <a:solidFill>
                  <a:srgbClr val="009247"/>
                </a:solidFill>
                <a:latin typeface="Times New Roman" panose="02020603050405020304" pitchFamily="18" charset="0"/>
                <a:cs typeface="Times New Roman" panose="02020603050405020304" pitchFamily="18" charset="0"/>
              </a:rPr>
              <a:t>. Kidney)</a:t>
            </a:r>
          </a:p>
        </p:txBody>
      </p:sp>
      <p:sp>
        <p:nvSpPr>
          <p:cNvPr id="14" name="Oval 1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15</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7" descr="25_06cHumExcretorySystem-U"/>
          <p:cNvPicPr>
            <a:picLocks noChangeAspect="1" noChangeArrowheads="1"/>
          </p:cNvPicPr>
          <p:nvPr/>
        </p:nvPicPr>
        <p:blipFill>
          <a:blip r:embed="rId3" cstate="print"/>
          <a:srcRect/>
          <a:stretch>
            <a:fillRect/>
          </a:stretch>
        </p:blipFill>
        <p:spPr bwMode="auto">
          <a:xfrm>
            <a:off x="373063" y="139700"/>
            <a:ext cx="8396287" cy="6578600"/>
          </a:xfrm>
          <a:prstGeom prst="rect">
            <a:avLst/>
          </a:prstGeom>
          <a:noFill/>
          <a:ln w="9525">
            <a:noFill/>
            <a:miter lim="800000"/>
            <a:headEnd/>
            <a:tailEnd/>
          </a:ln>
        </p:spPr>
      </p:pic>
      <p:sp>
        <p:nvSpPr>
          <p:cNvPr id="22531" name="Text Box 78"/>
          <p:cNvSpPr txBox="1">
            <a:spLocks noChangeArrowheads="1"/>
          </p:cNvSpPr>
          <p:nvPr/>
        </p:nvSpPr>
        <p:spPr bwMode="auto">
          <a:xfrm>
            <a:off x="6999288" y="1314450"/>
            <a:ext cx="1790700" cy="285750"/>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Renal cortex</a:t>
            </a:r>
          </a:p>
          <a:p>
            <a:pPr algn="l">
              <a:lnSpc>
                <a:spcPct val="80000"/>
              </a:lnSpc>
            </a:pPr>
            <a:r>
              <a:rPr lang="ar-SA" b="1">
                <a:solidFill>
                  <a:srgbClr val="0000FF"/>
                </a:solidFill>
                <a:latin typeface="Times New Roman" panose="02020603050405020304" pitchFamily="18" charset="0"/>
                <a:cs typeface="Times New Roman" panose="02020603050405020304" pitchFamily="18" charset="0"/>
              </a:rPr>
              <a:t> </a:t>
            </a:r>
            <a:endParaRPr lang="en-US" b="1">
              <a:solidFill>
                <a:srgbClr val="0000FF"/>
              </a:solidFill>
              <a:latin typeface="Times New Roman" panose="02020603050405020304" pitchFamily="18" charset="0"/>
              <a:cs typeface="Times New Roman" panose="02020603050405020304" pitchFamily="18" charset="0"/>
            </a:endParaRPr>
          </a:p>
        </p:txBody>
      </p:sp>
      <p:sp>
        <p:nvSpPr>
          <p:cNvPr id="22532" name="Text Box 79"/>
          <p:cNvSpPr txBox="1">
            <a:spLocks noChangeArrowheads="1"/>
          </p:cNvSpPr>
          <p:nvPr/>
        </p:nvSpPr>
        <p:spPr bwMode="auto">
          <a:xfrm>
            <a:off x="417513" y="369888"/>
            <a:ext cx="1395412" cy="534987"/>
          </a:xfrm>
          <a:prstGeom prst="rect">
            <a:avLst/>
          </a:prstGeom>
          <a:noFill/>
          <a:ln w="9525">
            <a:noFill/>
            <a:miter lim="800000"/>
            <a:headEnd/>
            <a:tailEnd/>
          </a:ln>
        </p:spPr>
        <p:txBody>
          <a:bodyPr wrap="none" lIns="0" tIns="0" rIns="0" bIns="0"/>
          <a:lstStyle/>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Bowman’s</a:t>
            </a:r>
          </a:p>
          <a:p>
            <a:pPr algn="l">
              <a:lnSpc>
                <a:spcPct val="90000"/>
              </a:lnSpc>
            </a:pPr>
            <a:r>
              <a:rPr lang="en-US" b="1" dirty="0">
                <a:solidFill>
                  <a:srgbClr val="0000FF"/>
                </a:solidFill>
                <a:latin typeface="Times New Roman" panose="02020603050405020304" pitchFamily="18" charset="0"/>
                <a:cs typeface="Times New Roman" panose="02020603050405020304" pitchFamily="18" charset="0"/>
              </a:rPr>
              <a:t>Capsule</a:t>
            </a:r>
          </a:p>
          <a:p>
            <a:pPr algn="l">
              <a:lnSpc>
                <a:spcPct val="9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3" name="Text Box 80"/>
          <p:cNvSpPr txBox="1">
            <a:spLocks noChangeArrowheads="1"/>
          </p:cNvSpPr>
          <p:nvPr/>
        </p:nvSpPr>
        <p:spPr bwMode="auto">
          <a:xfrm>
            <a:off x="4828678" y="5037574"/>
            <a:ext cx="871537" cy="732603"/>
          </a:xfrm>
          <a:prstGeom prst="rect">
            <a:avLst/>
          </a:prstGeom>
          <a:noFill/>
          <a:ln w="9525">
            <a:noFill/>
            <a:miter lim="800000"/>
            <a:headEnd/>
            <a:tailEnd/>
          </a:ln>
        </p:spPr>
        <p:txBody>
          <a:bodyPr wrap="none" lIns="0" tIns="0" rIns="0" bIns="0"/>
          <a:lstStyle/>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To </a:t>
            </a:r>
          </a:p>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renal</a:t>
            </a:r>
          </a:p>
          <a:p>
            <a:pPr algn="ctr">
              <a:lnSpc>
                <a:spcPct val="80000"/>
              </a:lnSpc>
            </a:pPr>
            <a:r>
              <a:rPr lang="en-US" b="1" dirty="0">
                <a:solidFill>
                  <a:srgbClr val="FFFF00"/>
                </a:solidFill>
                <a:latin typeface="Times New Roman" panose="02020603050405020304" pitchFamily="18" charset="0"/>
                <a:cs typeface="Times New Roman" panose="02020603050405020304" pitchFamily="18" charset="0"/>
              </a:rPr>
              <a:t>Pelvis</a:t>
            </a:r>
          </a:p>
          <a:p>
            <a:pPr algn="ctr">
              <a:lnSpc>
                <a:spcPct val="80000"/>
              </a:lnSpc>
            </a:pPr>
            <a:r>
              <a:rPr lang="ar-SA" b="1" dirty="0">
                <a:solidFill>
                  <a:srgbClr val="FFFF00"/>
                </a:solidFill>
                <a:latin typeface="Times New Roman" panose="02020603050405020304" pitchFamily="18" charset="0"/>
                <a:cs typeface="Times New Roman" panose="02020603050405020304" pitchFamily="18" charset="0"/>
              </a:rPr>
              <a:t> </a:t>
            </a:r>
          </a:p>
          <a:p>
            <a:pPr algn="ctr">
              <a:lnSpc>
                <a:spcPct val="8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4" name="Text Box 81"/>
          <p:cNvSpPr txBox="1">
            <a:spLocks noChangeArrowheads="1"/>
          </p:cNvSpPr>
          <p:nvPr/>
        </p:nvSpPr>
        <p:spPr bwMode="auto">
          <a:xfrm>
            <a:off x="5011738" y="3160713"/>
            <a:ext cx="1250950" cy="608012"/>
          </a:xfrm>
          <a:prstGeom prst="rect">
            <a:avLst/>
          </a:prstGeom>
          <a:noFill/>
          <a:ln w="9525">
            <a:noFill/>
            <a:miter lim="800000"/>
            <a:headEnd/>
            <a:tailEnd/>
          </a:ln>
        </p:spPr>
        <p:txBody>
          <a:bodyPr wrap="none" lIns="0" tIns="0" rIns="0" bIns="0"/>
          <a:lstStyle/>
          <a:p>
            <a:pPr algn="ctr">
              <a:lnSpc>
                <a:spcPct val="90000"/>
              </a:lnSpc>
            </a:pPr>
            <a:r>
              <a:rPr lang="en-US" b="1" dirty="0">
                <a:solidFill>
                  <a:srgbClr val="FFFF00"/>
                </a:solidFill>
                <a:latin typeface="Times New Roman" panose="02020603050405020304" pitchFamily="18" charset="0"/>
                <a:cs typeface="Times New Roman" panose="02020603050405020304" pitchFamily="18" charset="0"/>
              </a:rPr>
              <a:t>Collecting</a:t>
            </a:r>
          </a:p>
          <a:p>
            <a:pPr algn="ctr">
              <a:lnSpc>
                <a:spcPct val="90000"/>
              </a:lnSpc>
            </a:pPr>
            <a:r>
              <a:rPr lang="en-US" b="1" dirty="0">
                <a:solidFill>
                  <a:srgbClr val="FFFF00"/>
                </a:solidFill>
                <a:latin typeface="Times New Roman" panose="02020603050405020304" pitchFamily="18" charset="0"/>
                <a:cs typeface="Times New Roman" panose="02020603050405020304" pitchFamily="18" charset="0"/>
              </a:rPr>
              <a:t>Duct</a:t>
            </a:r>
          </a:p>
          <a:p>
            <a:pPr algn="ctr">
              <a:lnSpc>
                <a:spcPct val="9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5" name="Text Box 82"/>
          <p:cNvSpPr txBox="1">
            <a:spLocks noChangeArrowheads="1"/>
          </p:cNvSpPr>
          <p:nvPr/>
        </p:nvSpPr>
        <p:spPr bwMode="auto">
          <a:xfrm>
            <a:off x="409078" y="2167265"/>
            <a:ext cx="1790700" cy="285750"/>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artery</a:t>
            </a: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6" name="Text Box 83"/>
          <p:cNvSpPr txBox="1">
            <a:spLocks noChangeArrowheads="1"/>
          </p:cNvSpPr>
          <p:nvPr/>
        </p:nvSpPr>
        <p:spPr bwMode="auto">
          <a:xfrm>
            <a:off x="489604" y="2830513"/>
            <a:ext cx="1790700" cy="285750"/>
          </a:xfrm>
          <a:prstGeom prst="rect">
            <a:avLst/>
          </a:prstGeom>
          <a:noFill/>
          <a:ln w="9525">
            <a:noFill/>
            <a:miter lim="800000"/>
            <a:headEnd/>
            <a:tailEnd/>
          </a:ln>
        </p:spPr>
        <p:txBody>
          <a:bodyPr wrap="none" lIns="0" tIns="0" rIns="0" bIns="0"/>
          <a:lstStyle/>
          <a:p>
            <a:pPr algn="l">
              <a:lnSpc>
                <a:spcPct val="80000"/>
              </a:lnSpc>
            </a:pPr>
            <a:r>
              <a:rPr lang="en-US" b="1" dirty="0">
                <a:solidFill>
                  <a:srgbClr val="0000FF"/>
                </a:solidFill>
                <a:latin typeface="Times New Roman" panose="02020603050405020304" pitchFamily="18" charset="0"/>
                <a:cs typeface="Times New Roman" panose="02020603050405020304" pitchFamily="18" charset="0"/>
              </a:rPr>
              <a:t>Renal vein</a:t>
            </a:r>
          </a:p>
          <a:p>
            <a:pPr algn="l">
              <a:lnSpc>
                <a:spcPct val="80000"/>
              </a:lnSpc>
            </a:pPr>
            <a:r>
              <a:rPr lang="ar-SA" b="1" dirty="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537" name="Text Box 84"/>
          <p:cNvSpPr txBox="1">
            <a:spLocks noChangeArrowheads="1"/>
          </p:cNvSpPr>
          <p:nvPr/>
        </p:nvSpPr>
        <p:spPr bwMode="auto">
          <a:xfrm>
            <a:off x="5205413" y="1057275"/>
            <a:ext cx="823912" cy="236538"/>
          </a:xfrm>
          <a:prstGeom prst="rect">
            <a:avLst/>
          </a:prstGeom>
          <a:noFill/>
          <a:ln w="9525">
            <a:noFill/>
            <a:miter lim="800000"/>
            <a:headEnd/>
            <a:tailEnd/>
          </a:ln>
        </p:spPr>
        <p:txBody>
          <a:bodyPr wrap="none" lIns="0" tIns="0" rIns="0" bIns="0"/>
          <a:lstStyle/>
          <a:p>
            <a:pPr algn="l">
              <a:lnSpc>
                <a:spcPct val="80000"/>
              </a:lnSpc>
            </a:pPr>
            <a:r>
              <a:rPr lang="en-US" b="1" dirty="0">
                <a:solidFill>
                  <a:srgbClr val="FFFF00"/>
                </a:solidFill>
                <a:latin typeface="Times New Roman" panose="02020603050405020304" pitchFamily="18" charset="0"/>
                <a:cs typeface="Times New Roman" panose="02020603050405020304" pitchFamily="18" charset="0"/>
              </a:rPr>
              <a:t>Tubule</a:t>
            </a:r>
          </a:p>
          <a:p>
            <a:pPr algn="l">
              <a:lnSpc>
                <a:spcPct val="80000"/>
              </a:lnSpc>
            </a:pPr>
            <a:r>
              <a:rPr lang="ar-SA"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2538" name="Text Box 85"/>
          <p:cNvSpPr txBox="1">
            <a:spLocks noChangeArrowheads="1"/>
          </p:cNvSpPr>
          <p:nvPr/>
        </p:nvSpPr>
        <p:spPr bwMode="auto">
          <a:xfrm>
            <a:off x="7000875" y="4240213"/>
            <a:ext cx="1790700" cy="285750"/>
          </a:xfrm>
          <a:prstGeom prst="rect">
            <a:avLst/>
          </a:prstGeom>
          <a:noFill/>
          <a:ln w="9525">
            <a:noFill/>
            <a:miter lim="800000"/>
            <a:headEnd/>
            <a:tailEnd/>
          </a:ln>
        </p:spPr>
        <p:txBody>
          <a:bodyPr wrap="none" lIns="0" tIns="0" rIns="0" bIns="0"/>
          <a:lstStyle/>
          <a:p>
            <a:pPr algn="l">
              <a:lnSpc>
                <a:spcPct val="80000"/>
              </a:lnSpc>
            </a:pPr>
            <a:r>
              <a:rPr lang="en-US" b="1">
                <a:solidFill>
                  <a:srgbClr val="0000FF"/>
                </a:solidFill>
                <a:latin typeface="Times New Roman" panose="02020603050405020304" pitchFamily="18" charset="0"/>
                <a:cs typeface="Times New Roman" panose="02020603050405020304" pitchFamily="18" charset="0"/>
              </a:rPr>
              <a:t>Renal medulla</a:t>
            </a:r>
          </a:p>
          <a:p>
            <a:pPr algn="l">
              <a:lnSpc>
                <a:spcPct val="80000"/>
              </a:lnSpc>
            </a:pPr>
            <a:r>
              <a:rPr lang="ar-SA" b="1">
                <a:solidFill>
                  <a:srgbClr val="0000FF"/>
                </a:solidFill>
                <a:latin typeface="Times New Roman" panose="02020603050405020304" pitchFamily="18" charset="0"/>
                <a:cs typeface="Times New Roman" panose="02020603050405020304" pitchFamily="18" charset="0"/>
              </a:rPr>
              <a:t> </a:t>
            </a:r>
            <a:endParaRPr lang="en-US" b="1">
              <a:solidFill>
                <a:srgbClr val="0000FF"/>
              </a:solidFill>
              <a:latin typeface="Times New Roman" panose="02020603050405020304" pitchFamily="18" charset="0"/>
              <a:cs typeface="Times New Roman" panose="02020603050405020304" pitchFamily="18" charset="0"/>
            </a:endParaRPr>
          </a:p>
        </p:txBody>
      </p:sp>
      <p:sp>
        <p:nvSpPr>
          <p:cNvPr id="22539" name="AutoShape 86"/>
          <p:cNvSpPr>
            <a:spLocks/>
          </p:cNvSpPr>
          <p:nvPr/>
        </p:nvSpPr>
        <p:spPr bwMode="auto">
          <a:xfrm>
            <a:off x="6800850" y="600075"/>
            <a:ext cx="173038" cy="1857375"/>
          </a:xfrm>
          <a:prstGeom prst="rightBrace">
            <a:avLst>
              <a:gd name="adj1" fmla="val 89449"/>
              <a:gd name="adj2" fmla="val 44528"/>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0" name="AutoShape 87"/>
          <p:cNvSpPr>
            <a:spLocks/>
          </p:cNvSpPr>
          <p:nvPr/>
        </p:nvSpPr>
        <p:spPr bwMode="auto">
          <a:xfrm>
            <a:off x="6835775" y="2633663"/>
            <a:ext cx="115888" cy="3543300"/>
          </a:xfrm>
          <a:prstGeom prst="rightBrace">
            <a:avLst>
              <a:gd name="adj1" fmla="val 254793"/>
              <a:gd name="adj2" fmla="val 48074"/>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1" name="Line 88"/>
          <p:cNvSpPr>
            <a:spLocks noChangeShapeType="1"/>
          </p:cNvSpPr>
          <p:nvPr/>
        </p:nvSpPr>
        <p:spPr bwMode="auto">
          <a:xfrm>
            <a:off x="1419225" y="781050"/>
            <a:ext cx="1874838" cy="373063"/>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2" name="Line 89"/>
          <p:cNvSpPr>
            <a:spLocks noChangeShapeType="1"/>
          </p:cNvSpPr>
          <p:nvPr/>
        </p:nvSpPr>
        <p:spPr bwMode="auto">
          <a:xfrm>
            <a:off x="2114550" y="2320925"/>
            <a:ext cx="536575" cy="214313"/>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3" name="Line 90"/>
          <p:cNvSpPr>
            <a:spLocks noChangeShapeType="1"/>
          </p:cNvSpPr>
          <p:nvPr/>
        </p:nvSpPr>
        <p:spPr bwMode="auto">
          <a:xfrm flipV="1">
            <a:off x="1930400" y="2746375"/>
            <a:ext cx="728663" cy="198438"/>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4" name="Line 91"/>
          <p:cNvSpPr>
            <a:spLocks noChangeShapeType="1"/>
          </p:cNvSpPr>
          <p:nvPr/>
        </p:nvSpPr>
        <p:spPr bwMode="auto">
          <a:xfrm flipH="1">
            <a:off x="4783138" y="3292475"/>
            <a:ext cx="155575" cy="3175"/>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5" name="Line 92"/>
          <p:cNvSpPr>
            <a:spLocks noChangeShapeType="1"/>
          </p:cNvSpPr>
          <p:nvPr/>
        </p:nvSpPr>
        <p:spPr bwMode="auto">
          <a:xfrm flipH="1">
            <a:off x="4200525" y="1177925"/>
            <a:ext cx="949325" cy="79375"/>
          </a:xfrm>
          <a:prstGeom prst="line">
            <a:avLst/>
          </a:prstGeom>
          <a:noFill/>
          <a:ln w="25400">
            <a:solidFill>
              <a:schemeClr val="tx1"/>
            </a:solidFill>
            <a:round/>
            <a:headEnd/>
            <a:tailEnd/>
          </a:ln>
        </p:spPr>
        <p:txBody>
          <a:bodyPr wrap="none" anchor="ctr"/>
          <a:lstStyle/>
          <a:p>
            <a:endParaRPr lang="en-GB" b="1">
              <a:solidFill>
                <a:srgbClr val="0000FF"/>
              </a:solidFill>
              <a:latin typeface="Times New Roman" panose="02020603050405020304" pitchFamily="18" charset="0"/>
              <a:cs typeface="Times New Roman" panose="02020603050405020304" pitchFamily="18" charset="0"/>
            </a:endParaRPr>
          </a:p>
        </p:txBody>
      </p:sp>
      <p:sp>
        <p:nvSpPr>
          <p:cNvPr id="22546" name="Rectangle 93"/>
          <p:cNvSpPr>
            <a:spLocks noChangeArrowheads="1"/>
          </p:cNvSpPr>
          <p:nvPr/>
        </p:nvSpPr>
        <p:spPr bwMode="auto">
          <a:xfrm>
            <a:off x="0" y="4762550"/>
            <a:ext cx="3080360" cy="1692771"/>
          </a:xfrm>
          <a:prstGeom prst="rect">
            <a:avLst/>
          </a:prstGeom>
          <a:noFill/>
          <a:ln w="9525">
            <a:noFill/>
            <a:miter lim="800000"/>
            <a:headEnd/>
            <a:tailEnd/>
          </a:ln>
        </p:spPr>
        <p:txBody>
          <a:bodyPr wrap="square">
            <a:spAutoFit/>
          </a:bodyPr>
          <a:lstStyle/>
          <a:p>
            <a:pPr algn="ctr"/>
            <a:r>
              <a:rPr lang="en-US" sz="2600" b="1" dirty="0">
                <a:solidFill>
                  <a:srgbClr val="009247"/>
                </a:solidFill>
                <a:latin typeface="Times New Roman" panose="02020603050405020304" pitchFamily="18" charset="0"/>
                <a:cs typeface="Times New Roman" panose="02020603050405020304" pitchFamily="18" charset="0"/>
              </a:rPr>
              <a:t>Anatomy of the </a:t>
            </a:r>
            <a:r>
              <a:rPr lang="en-US" sz="2600" b="1" dirty="0" smtClean="0">
                <a:solidFill>
                  <a:srgbClr val="009247"/>
                </a:solidFill>
                <a:latin typeface="Times New Roman" panose="02020603050405020304" pitchFamily="18" charset="0"/>
                <a:cs typeface="Times New Roman" panose="02020603050405020304" pitchFamily="18" charset="0"/>
              </a:rPr>
              <a:t>human excretory system</a:t>
            </a:r>
          </a:p>
          <a:p>
            <a:pPr algn="ctr"/>
            <a:r>
              <a:rPr lang="en-US" sz="2600" b="1" dirty="0" smtClean="0">
                <a:solidFill>
                  <a:srgbClr val="009247"/>
                </a:solidFill>
                <a:latin typeface="Times New Roman" panose="02020603050405020304" pitchFamily="18" charset="0"/>
                <a:cs typeface="Times New Roman" panose="02020603050405020304" pitchFamily="18" charset="0"/>
              </a:rPr>
              <a:t>(C. Sec</a:t>
            </a:r>
            <a:r>
              <a:rPr lang="en-US" sz="2600" b="1" dirty="0">
                <a:solidFill>
                  <a:srgbClr val="009247"/>
                </a:solidFill>
                <a:latin typeface="Times New Roman" panose="02020603050405020304" pitchFamily="18" charset="0"/>
                <a:cs typeface="Times New Roman" panose="02020603050405020304" pitchFamily="18" charset="0"/>
              </a:rPr>
              <a:t>. </a:t>
            </a:r>
            <a:r>
              <a:rPr lang="en-US" sz="2600" b="1" dirty="0" smtClean="0">
                <a:solidFill>
                  <a:srgbClr val="009247"/>
                </a:solidFill>
                <a:latin typeface="Times New Roman" panose="02020603050405020304" pitchFamily="18" charset="0"/>
                <a:cs typeface="Times New Roman" panose="02020603050405020304" pitchFamily="18" charset="0"/>
              </a:rPr>
              <a:t>Kidney) </a:t>
            </a:r>
            <a:endParaRPr lang="en-US" sz="2600" b="1" dirty="0">
              <a:solidFill>
                <a:srgbClr val="009247"/>
              </a:solidFill>
              <a:latin typeface="Times New Roman" panose="02020603050405020304" pitchFamily="18" charset="0"/>
              <a:cs typeface="Times New Roman" panose="02020603050405020304" pitchFamily="18" charset="0"/>
            </a:endParaRPr>
          </a:p>
        </p:txBody>
      </p:sp>
      <p:sp>
        <p:nvSpPr>
          <p:cNvPr id="19" name="Oval 18"/>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16</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7" descr="25_06dHumExcretorySystem-U"/>
          <p:cNvPicPr>
            <a:picLocks noChangeAspect="1" noChangeArrowheads="1"/>
          </p:cNvPicPr>
          <p:nvPr/>
        </p:nvPicPr>
        <p:blipFill>
          <a:blip r:embed="rId3" cstate="print"/>
          <a:srcRect/>
          <a:stretch>
            <a:fillRect/>
          </a:stretch>
        </p:blipFill>
        <p:spPr bwMode="auto">
          <a:xfrm>
            <a:off x="1651000" y="139700"/>
            <a:ext cx="5840413" cy="6265863"/>
          </a:xfrm>
          <a:prstGeom prst="rect">
            <a:avLst/>
          </a:prstGeom>
          <a:noFill/>
          <a:ln w="9525">
            <a:noFill/>
            <a:miter lim="800000"/>
            <a:headEnd/>
            <a:tailEnd/>
          </a:ln>
        </p:spPr>
      </p:pic>
      <p:sp>
        <p:nvSpPr>
          <p:cNvPr id="23555" name="Text Box 78"/>
          <p:cNvSpPr txBox="1">
            <a:spLocks noChangeArrowheads="1"/>
          </p:cNvSpPr>
          <p:nvPr/>
        </p:nvSpPr>
        <p:spPr bwMode="auto">
          <a:xfrm>
            <a:off x="1911350" y="168275"/>
            <a:ext cx="1106488" cy="550863"/>
          </a:xfrm>
          <a:prstGeom prst="rect">
            <a:avLst/>
          </a:prstGeom>
          <a:noFill/>
          <a:ln w="9525">
            <a:noFill/>
            <a:miter lim="800000"/>
            <a:headEnd/>
            <a:tailEnd/>
          </a:ln>
        </p:spPr>
        <p:txBody>
          <a:bodyPr wrap="none" lIns="0" tIns="0" rIns="0" bIns="0"/>
          <a:lstStyle/>
          <a:p>
            <a:pPr algn="l">
              <a:lnSpc>
                <a:spcPct val="80000"/>
              </a:lnSpc>
            </a:pPr>
            <a:r>
              <a:rPr lang="en-US" sz="1600" b="1">
                <a:latin typeface="Times New Roman" panose="02020603050405020304" pitchFamily="18" charset="0"/>
                <a:cs typeface="Times New Roman" panose="02020603050405020304" pitchFamily="18" charset="0"/>
              </a:rPr>
              <a:t>Bowman’s</a:t>
            </a:r>
          </a:p>
          <a:p>
            <a:pPr algn="l">
              <a:lnSpc>
                <a:spcPct val="80000"/>
              </a:lnSpc>
            </a:pPr>
            <a:r>
              <a:rPr lang="en-US" sz="1600" b="1">
                <a:latin typeface="Times New Roman" panose="02020603050405020304" pitchFamily="18" charset="0"/>
                <a:cs typeface="Times New Roman" panose="02020603050405020304" pitchFamily="18" charset="0"/>
              </a:rPr>
              <a:t>capsule</a:t>
            </a:r>
          </a:p>
        </p:txBody>
      </p:sp>
      <p:sp>
        <p:nvSpPr>
          <p:cNvPr id="23556" name="Text Box 79"/>
          <p:cNvSpPr txBox="1">
            <a:spLocks noChangeArrowheads="1"/>
          </p:cNvSpPr>
          <p:nvPr/>
        </p:nvSpPr>
        <p:spPr bwMode="auto">
          <a:xfrm>
            <a:off x="1157553" y="917528"/>
            <a:ext cx="1262063" cy="831850"/>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Arteriole</a:t>
            </a:r>
          </a:p>
          <a:p>
            <a:pPr algn="ctr">
              <a:lnSpc>
                <a:spcPct val="90000"/>
              </a:lnSpc>
            </a:pPr>
            <a:r>
              <a:rPr lang="en-US" sz="1600" b="1" dirty="0">
                <a:latin typeface="Times New Roman" panose="02020603050405020304" pitchFamily="18" charset="0"/>
                <a:cs typeface="Times New Roman" panose="02020603050405020304" pitchFamily="18" charset="0"/>
              </a:rPr>
              <a:t>from renal</a:t>
            </a:r>
          </a:p>
          <a:p>
            <a:pPr algn="ctr">
              <a:lnSpc>
                <a:spcPct val="90000"/>
              </a:lnSpc>
            </a:pPr>
            <a:r>
              <a:rPr lang="en-US" sz="1600" b="1" dirty="0">
                <a:latin typeface="Times New Roman" panose="02020603050405020304" pitchFamily="18" charset="0"/>
                <a:cs typeface="Times New Roman" panose="02020603050405020304" pitchFamily="18" charset="0"/>
              </a:rPr>
              <a:t>artery</a:t>
            </a:r>
          </a:p>
        </p:txBody>
      </p:sp>
      <p:sp>
        <p:nvSpPr>
          <p:cNvPr id="23557" name="Text Box 80"/>
          <p:cNvSpPr txBox="1">
            <a:spLocks noChangeArrowheads="1"/>
          </p:cNvSpPr>
          <p:nvPr/>
        </p:nvSpPr>
        <p:spPr bwMode="auto">
          <a:xfrm>
            <a:off x="1698625" y="2005183"/>
            <a:ext cx="1119188" cy="812800"/>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Arteriole</a:t>
            </a:r>
          </a:p>
          <a:p>
            <a:pPr algn="ctr">
              <a:lnSpc>
                <a:spcPct val="90000"/>
              </a:lnSpc>
            </a:pPr>
            <a:r>
              <a:rPr lang="en-US" sz="1600" b="1" dirty="0">
                <a:latin typeface="Times New Roman" panose="02020603050405020304" pitchFamily="18" charset="0"/>
                <a:cs typeface="Times New Roman" panose="02020603050405020304" pitchFamily="18" charset="0"/>
              </a:rPr>
              <a:t>from</a:t>
            </a:r>
          </a:p>
          <a:p>
            <a:pPr algn="ctr">
              <a:lnSpc>
                <a:spcPct val="90000"/>
              </a:lnSpc>
            </a:pPr>
            <a:r>
              <a:rPr lang="en-US" sz="1600" b="1" dirty="0">
                <a:latin typeface="Times New Roman" panose="02020603050405020304" pitchFamily="18" charset="0"/>
                <a:cs typeface="Times New Roman" panose="02020603050405020304" pitchFamily="18" charset="0"/>
              </a:rPr>
              <a:t>glomerulus</a:t>
            </a:r>
          </a:p>
        </p:txBody>
      </p:sp>
      <p:sp>
        <p:nvSpPr>
          <p:cNvPr id="23558" name="Text Box 81"/>
          <p:cNvSpPr txBox="1">
            <a:spLocks noChangeArrowheads="1"/>
          </p:cNvSpPr>
          <p:nvPr/>
        </p:nvSpPr>
        <p:spPr bwMode="auto">
          <a:xfrm>
            <a:off x="3724275" y="431800"/>
            <a:ext cx="1217613" cy="300038"/>
          </a:xfrm>
          <a:prstGeom prst="rect">
            <a:avLst/>
          </a:prstGeom>
          <a:noFill/>
          <a:ln w="9525">
            <a:noFill/>
            <a:miter lim="800000"/>
            <a:headEnd/>
            <a:tailEnd/>
          </a:ln>
        </p:spPr>
        <p:txBody>
          <a:bodyPr wrap="none" lIns="0" tIns="0" rIns="0" bIns="0"/>
          <a:lstStyle/>
          <a:p>
            <a:pPr algn="l">
              <a:lnSpc>
                <a:spcPct val="90000"/>
              </a:lnSpc>
            </a:pPr>
            <a:r>
              <a:rPr lang="en-US" sz="1600" b="1">
                <a:latin typeface="Times New Roman" panose="02020603050405020304" pitchFamily="18" charset="0"/>
                <a:cs typeface="Times New Roman" panose="02020603050405020304" pitchFamily="18" charset="0"/>
              </a:rPr>
              <a:t>Glomerulus</a:t>
            </a:r>
          </a:p>
          <a:p>
            <a:pPr algn="l">
              <a:lnSpc>
                <a:spcPct val="90000"/>
              </a:lnSpc>
            </a:pPr>
            <a:r>
              <a:rPr lang="ar-SA" sz="1600" b="1">
                <a:latin typeface="Times New Roman" panose="02020603050405020304" pitchFamily="18" charset="0"/>
                <a:cs typeface="Times New Roman" panose="02020603050405020304" pitchFamily="18" charset="0"/>
              </a:rPr>
              <a:t>     </a:t>
            </a:r>
            <a:endParaRPr lang="en-US" sz="1600" b="1">
              <a:latin typeface="Times New Roman" panose="02020603050405020304" pitchFamily="18" charset="0"/>
              <a:cs typeface="Times New Roman" panose="02020603050405020304" pitchFamily="18" charset="0"/>
            </a:endParaRPr>
          </a:p>
        </p:txBody>
      </p:sp>
      <p:sp>
        <p:nvSpPr>
          <p:cNvPr id="23559" name="Text Box 82"/>
          <p:cNvSpPr txBox="1">
            <a:spLocks noChangeArrowheads="1"/>
          </p:cNvSpPr>
          <p:nvPr/>
        </p:nvSpPr>
        <p:spPr bwMode="auto">
          <a:xfrm>
            <a:off x="6434138" y="2236788"/>
            <a:ext cx="1282700" cy="455612"/>
          </a:xfrm>
          <a:prstGeom prst="rect">
            <a:avLst/>
          </a:prstGeom>
          <a:noFill/>
          <a:ln w="9525">
            <a:noFill/>
            <a:miter lim="800000"/>
            <a:headEnd/>
            <a:tailEnd/>
          </a:ln>
        </p:spPr>
        <p:txBody>
          <a:bodyPr wrap="none" lIns="0" tIns="0" rIns="0" bIns="0"/>
          <a:lstStyle/>
          <a:p>
            <a:pPr algn="l">
              <a:lnSpc>
                <a:spcPct val="90000"/>
              </a:lnSpc>
            </a:pPr>
            <a:r>
              <a:rPr lang="en-US" sz="1800" b="1" dirty="0" smtClean="0">
                <a:solidFill>
                  <a:srgbClr val="FF0000"/>
                </a:solidFill>
                <a:latin typeface="Times New Roman" panose="02020603050405020304" pitchFamily="18" charset="0"/>
                <a:cs typeface="Times New Roman" panose="02020603050405020304" pitchFamily="18" charset="0"/>
              </a:rPr>
              <a:t>Distal Tubule</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23560" name="Text Box 83"/>
          <p:cNvSpPr txBox="1">
            <a:spLocks noChangeArrowheads="1"/>
          </p:cNvSpPr>
          <p:nvPr/>
        </p:nvSpPr>
        <p:spPr bwMode="auto">
          <a:xfrm>
            <a:off x="5467350" y="314325"/>
            <a:ext cx="3108325" cy="344488"/>
          </a:xfrm>
          <a:prstGeom prst="rect">
            <a:avLst/>
          </a:prstGeom>
          <a:noFill/>
          <a:ln w="9525">
            <a:noFill/>
            <a:miter lim="800000"/>
            <a:headEnd/>
            <a:tailEnd/>
          </a:ln>
        </p:spPr>
        <p:txBody>
          <a:bodyPr wrap="none" lIns="0" tIns="0" rIns="0" bIns="0"/>
          <a:lstStyle/>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Proximal tubule</a:t>
            </a:r>
          </a:p>
        </p:txBody>
      </p:sp>
      <p:sp>
        <p:nvSpPr>
          <p:cNvPr id="23561" name="Text Box 84"/>
          <p:cNvSpPr txBox="1">
            <a:spLocks noChangeArrowheads="1"/>
          </p:cNvSpPr>
          <p:nvPr/>
        </p:nvSpPr>
        <p:spPr bwMode="auto">
          <a:xfrm>
            <a:off x="2154238" y="3094038"/>
            <a:ext cx="1179512" cy="550862"/>
          </a:xfrm>
          <a:prstGeom prst="rect">
            <a:avLst/>
          </a:prstGeom>
          <a:noFill/>
          <a:ln w="9525">
            <a:noFill/>
            <a:miter lim="800000"/>
            <a:headEnd/>
            <a:tailEnd/>
          </a:ln>
        </p:spPr>
        <p:txBody>
          <a:bodyPr wrap="none" lIns="0" tIns="0" rIns="0" bIns="0"/>
          <a:lstStyle/>
          <a:p>
            <a:pPr algn="l">
              <a:lnSpc>
                <a:spcPct val="90000"/>
              </a:lnSpc>
            </a:pPr>
            <a:r>
              <a:rPr lang="en-US" sz="1600" b="1">
                <a:latin typeface="Times New Roman" panose="02020603050405020304" pitchFamily="18" charset="0"/>
                <a:cs typeface="Times New Roman" panose="02020603050405020304" pitchFamily="18" charset="0"/>
              </a:rPr>
              <a:t>Branch of</a:t>
            </a:r>
          </a:p>
          <a:p>
            <a:pPr algn="l">
              <a:lnSpc>
                <a:spcPct val="90000"/>
              </a:lnSpc>
            </a:pPr>
            <a:r>
              <a:rPr lang="en-US" sz="1600" b="1">
                <a:latin typeface="Times New Roman" panose="02020603050405020304" pitchFamily="18" charset="0"/>
                <a:cs typeface="Times New Roman" panose="02020603050405020304" pitchFamily="18" charset="0"/>
              </a:rPr>
              <a:t>renal vein</a:t>
            </a:r>
          </a:p>
        </p:txBody>
      </p:sp>
      <p:sp>
        <p:nvSpPr>
          <p:cNvPr id="23562" name="Text Box 85"/>
          <p:cNvSpPr txBox="1">
            <a:spLocks noChangeArrowheads="1"/>
          </p:cNvSpPr>
          <p:nvPr/>
        </p:nvSpPr>
        <p:spPr bwMode="auto">
          <a:xfrm>
            <a:off x="6427788" y="755650"/>
            <a:ext cx="1217612" cy="300038"/>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Capillaries</a:t>
            </a:r>
          </a:p>
        </p:txBody>
      </p:sp>
      <p:sp>
        <p:nvSpPr>
          <p:cNvPr id="23563" name="Text Box 86"/>
          <p:cNvSpPr txBox="1">
            <a:spLocks noChangeArrowheads="1"/>
          </p:cNvSpPr>
          <p:nvPr/>
        </p:nvSpPr>
        <p:spPr bwMode="auto">
          <a:xfrm>
            <a:off x="6262299" y="2893624"/>
            <a:ext cx="992188" cy="831850"/>
          </a:xfrm>
          <a:prstGeom prst="rect">
            <a:avLst/>
          </a:prstGeom>
          <a:noFill/>
          <a:ln w="9525">
            <a:noFill/>
            <a:miter lim="800000"/>
            <a:headEnd/>
            <a:tailEnd/>
          </a:ln>
        </p:spPr>
        <p:txBody>
          <a:bodyPr wrap="none" lIns="0" tIns="0" rIns="0" bIns="0"/>
          <a:lstStyle/>
          <a:p>
            <a:pPr algn="ctr">
              <a:lnSpc>
                <a:spcPct val="90000"/>
              </a:lnSpc>
            </a:pPr>
            <a:r>
              <a:rPr lang="en-US" sz="1600" b="1" dirty="0">
                <a:latin typeface="Times New Roman" panose="02020603050405020304" pitchFamily="18" charset="0"/>
                <a:cs typeface="Times New Roman" panose="02020603050405020304" pitchFamily="18" charset="0"/>
              </a:rPr>
              <a:t>From</a:t>
            </a:r>
          </a:p>
          <a:p>
            <a:pPr algn="ctr">
              <a:lnSpc>
                <a:spcPct val="90000"/>
              </a:lnSpc>
            </a:pPr>
            <a:r>
              <a:rPr lang="en-US" sz="1600" b="1" dirty="0">
                <a:latin typeface="Times New Roman" panose="02020603050405020304" pitchFamily="18" charset="0"/>
                <a:cs typeface="Times New Roman" panose="02020603050405020304" pitchFamily="18" charset="0"/>
              </a:rPr>
              <a:t>another</a:t>
            </a:r>
          </a:p>
          <a:p>
            <a:pPr algn="ctr">
              <a:lnSpc>
                <a:spcPct val="90000"/>
              </a:lnSpc>
            </a:pPr>
            <a:r>
              <a:rPr lang="en-US" sz="1600" b="1" dirty="0">
                <a:latin typeface="Times New Roman" panose="02020603050405020304" pitchFamily="18" charset="0"/>
                <a:cs typeface="Times New Roman" panose="02020603050405020304" pitchFamily="18" charset="0"/>
              </a:rPr>
              <a:t>Nephron</a:t>
            </a:r>
          </a:p>
        </p:txBody>
      </p:sp>
      <p:sp>
        <p:nvSpPr>
          <p:cNvPr id="23564" name="Line 87"/>
          <p:cNvSpPr>
            <a:spLocks noChangeShapeType="1"/>
          </p:cNvSpPr>
          <p:nvPr/>
        </p:nvSpPr>
        <p:spPr bwMode="auto">
          <a:xfrm>
            <a:off x="2908301" y="314326"/>
            <a:ext cx="515938" cy="90170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5" name="Line 88"/>
          <p:cNvSpPr>
            <a:spLocks noChangeShapeType="1"/>
          </p:cNvSpPr>
          <p:nvPr/>
        </p:nvSpPr>
        <p:spPr bwMode="auto">
          <a:xfrm flipV="1">
            <a:off x="3652838" y="681038"/>
            <a:ext cx="388937" cy="747712"/>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6" name="Line 89"/>
          <p:cNvSpPr>
            <a:spLocks noChangeShapeType="1"/>
          </p:cNvSpPr>
          <p:nvPr/>
        </p:nvSpPr>
        <p:spPr bwMode="auto">
          <a:xfrm flipV="1">
            <a:off x="4927600" y="673100"/>
            <a:ext cx="292100" cy="48260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7" name="Line 90"/>
          <p:cNvSpPr>
            <a:spLocks noChangeShapeType="1"/>
          </p:cNvSpPr>
          <p:nvPr/>
        </p:nvSpPr>
        <p:spPr bwMode="auto">
          <a:xfrm flipV="1">
            <a:off x="5180013" y="889000"/>
            <a:ext cx="1203325" cy="3746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8" name="Line 91"/>
          <p:cNvSpPr>
            <a:spLocks noChangeShapeType="1"/>
          </p:cNvSpPr>
          <p:nvPr/>
        </p:nvSpPr>
        <p:spPr bwMode="auto">
          <a:xfrm flipH="1">
            <a:off x="5576888" y="889000"/>
            <a:ext cx="806450" cy="8413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69" name="Line 92"/>
          <p:cNvSpPr>
            <a:spLocks noChangeShapeType="1"/>
          </p:cNvSpPr>
          <p:nvPr/>
        </p:nvSpPr>
        <p:spPr bwMode="auto">
          <a:xfrm flipH="1" flipV="1">
            <a:off x="5473700" y="1912938"/>
            <a:ext cx="663575" cy="3365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0" name="Line 93"/>
          <p:cNvSpPr>
            <a:spLocks noChangeShapeType="1"/>
          </p:cNvSpPr>
          <p:nvPr/>
        </p:nvSpPr>
        <p:spPr bwMode="auto">
          <a:xfrm flipV="1">
            <a:off x="3176588" y="2801938"/>
            <a:ext cx="377825" cy="3714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1" name="Line 94"/>
          <p:cNvSpPr>
            <a:spLocks noChangeShapeType="1"/>
          </p:cNvSpPr>
          <p:nvPr/>
        </p:nvSpPr>
        <p:spPr bwMode="auto">
          <a:xfrm>
            <a:off x="2324100" y="1266825"/>
            <a:ext cx="214313" cy="31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2" name="Line 95"/>
          <p:cNvSpPr>
            <a:spLocks noChangeShapeType="1"/>
          </p:cNvSpPr>
          <p:nvPr/>
        </p:nvSpPr>
        <p:spPr bwMode="auto">
          <a:xfrm flipV="1">
            <a:off x="2533650" y="1127125"/>
            <a:ext cx="257175" cy="1460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3" name="Line 96"/>
          <p:cNvSpPr>
            <a:spLocks noChangeShapeType="1"/>
          </p:cNvSpPr>
          <p:nvPr/>
        </p:nvSpPr>
        <p:spPr bwMode="auto">
          <a:xfrm>
            <a:off x="2847975" y="2362200"/>
            <a:ext cx="136525" cy="31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4" name="Line 97"/>
          <p:cNvSpPr>
            <a:spLocks noChangeShapeType="1"/>
          </p:cNvSpPr>
          <p:nvPr/>
        </p:nvSpPr>
        <p:spPr bwMode="auto">
          <a:xfrm flipV="1">
            <a:off x="2971800" y="2200275"/>
            <a:ext cx="307975" cy="16827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5" name="Text Box 98"/>
          <p:cNvSpPr txBox="1">
            <a:spLocks noChangeArrowheads="1"/>
          </p:cNvSpPr>
          <p:nvPr/>
        </p:nvSpPr>
        <p:spPr bwMode="auto">
          <a:xfrm>
            <a:off x="2741831" y="4712136"/>
            <a:ext cx="1365250" cy="831850"/>
          </a:xfrm>
          <a:prstGeom prst="rect">
            <a:avLst/>
          </a:prstGeom>
          <a:noFill/>
          <a:ln w="9525">
            <a:noFill/>
            <a:miter lim="800000"/>
            <a:headEnd/>
            <a:tailEnd/>
          </a:ln>
        </p:spPr>
        <p:txBody>
          <a:bodyPr wrap="none" lIns="0" tIns="0" rIns="0" bIns="0"/>
          <a:lstStyle/>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Loop of </a:t>
            </a:r>
            <a:r>
              <a:rPr lang="en-US" sz="1800" b="1" dirty="0" err="1">
                <a:solidFill>
                  <a:srgbClr val="FF0000"/>
                </a:solidFill>
                <a:latin typeface="Times New Roman" panose="02020603050405020304" pitchFamily="18" charset="0"/>
                <a:cs typeface="Times New Roman" panose="02020603050405020304" pitchFamily="18" charset="0"/>
              </a:rPr>
              <a:t>Henle</a:t>
            </a:r>
            <a:endParaRPr lang="en-US" sz="1800" b="1" dirty="0">
              <a:solidFill>
                <a:srgbClr val="FF0000"/>
              </a:solidFill>
              <a:latin typeface="Times New Roman" panose="02020603050405020304" pitchFamily="18" charset="0"/>
              <a:cs typeface="Times New Roman" panose="02020603050405020304" pitchFamily="18" charset="0"/>
            </a:endParaRPr>
          </a:p>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with capillary</a:t>
            </a:r>
          </a:p>
          <a:p>
            <a:pPr algn="l">
              <a:lnSpc>
                <a:spcPct val="90000"/>
              </a:lnSpc>
            </a:pPr>
            <a:r>
              <a:rPr lang="en-US" sz="1800" b="1" dirty="0">
                <a:solidFill>
                  <a:srgbClr val="FF0000"/>
                </a:solidFill>
                <a:latin typeface="Times New Roman" panose="02020603050405020304" pitchFamily="18" charset="0"/>
                <a:cs typeface="Times New Roman" panose="02020603050405020304" pitchFamily="18" charset="0"/>
              </a:rPr>
              <a:t>network</a:t>
            </a:r>
          </a:p>
        </p:txBody>
      </p:sp>
      <p:sp>
        <p:nvSpPr>
          <p:cNvPr id="23576" name="Text Box 99"/>
          <p:cNvSpPr txBox="1">
            <a:spLocks noChangeArrowheads="1"/>
          </p:cNvSpPr>
          <p:nvPr/>
        </p:nvSpPr>
        <p:spPr bwMode="auto">
          <a:xfrm>
            <a:off x="6432550" y="4243435"/>
            <a:ext cx="1003300" cy="500063"/>
          </a:xfrm>
          <a:prstGeom prst="rect">
            <a:avLst/>
          </a:prstGeom>
          <a:noFill/>
          <a:ln w="9525">
            <a:noFill/>
            <a:miter lim="800000"/>
            <a:headEnd/>
            <a:tailEnd/>
          </a:ln>
        </p:spPr>
        <p:txBody>
          <a:bodyPr wrap="none" lIns="0" tIns="0" rIns="0" bIns="0"/>
          <a:lstStyle/>
          <a:p>
            <a:pPr algn="l">
              <a:lnSpc>
                <a:spcPct val="90000"/>
              </a:lnSpc>
            </a:pPr>
            <a:r>
              <a:rPr lang="en-US" sz="1600" b="1" dirty="0">
                <a:latin typeface="Times New Roman" panose="02020603050405020304" pitchFamily="18" charset="0"/>
                <a:cs typeface="Times New Roman" panose="02020603050405020304" pitchFamily="18" charset="0"/>
              </a:rPr>
              <a:t>Collecting</a:t>
            </a:r>
          </a:p>
          <a:p>
            <a:pPr algn="l">
              <a:lnSpc>
                <a:spcPct val="90000"/>
              </a:lnSpc>
            </a:pPr>
            <a:r>
              <a:rPr lang="en-US" sz="1600" b="1" dirty="0">
                <a:latin typeface="Times New Roman" panose="02020603050405020304" pitchFamily="18" charset="0"/>
                <a:cs typeface="Times New Roman" panose="02020603050405020304" pitchFamily="18" charset="0"/>
              </a:rPr>
              <a:t>Duct</a:t>
            </a:r>
          </a:p>
        </p:txBody>
      </p:sp>
      <p:sp>
        <p:nvSpPr>
          <p:cNvPr id="23577" name="AutoShape 100"/>
          <p:cNvSpPr>
            <a:spLocks/>
          </p:cNvSpPr>
          <p:nvPr/>
        </p:nvSpPr>
        <p:spPr bwMode="auto">
          <a:xfrm>
            <a:off x="4176713" y="3392535"/>
            <a:ext cx="107950" cy="2733675"/>
          </a:xfrm>
          <a:prstGeom prst="leftBrace">
            <a:avLst>
              <a:gd name="adj1" fmla="val 211029"/>
              <a:gd name="adj2" fmla="val 46866"/>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8" name="Line 101"/>
          <p:cNvSpPr>
            <a:spLocks noChangeShapeType="1"/>
          </p:cNvSpPr>
          <p:nvPr/>
        </p:nvSpPr>
        <p:spPr bwMode="auto">
          <a:xfrm flipH="1">
            <a:off x="5851525" y="4398963"/>
            <a:ext cx="511175" cy="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79" name="Oval 102"/>
          <p:cNvSpPr>
            <a:spLocks noChangeArrowheads="1"/>
          </p:cNvSpPr>
          <p:nvPr/>
        </p:nvSpPr>
        <p:spPr bwMode="auto">
          <a:xfrm>
            <a:off x="6137275" y="2219325"/>
            <a:ext cx="241300" cy="241300"/>
          </a:xfrm>
          <a:prstGeom prst="ellipse">
            <a:avLst/>
          </a:prstGeom>
          <a:solidFill>
            <a:srgbClr val="EF1A23"/>
          </a:solidFill>
          <a:ln w="9525">
            <a:no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80" name="Text Box 103"/>
          <p:cNvSpPr txBox="1">
            <a:spLocks noChangeArrowheads="1"/>
          </p:cNvSpPr>
          <p:nvPr/>
        </p:nvSpPr>
        <p:spPr bwMode="auto">
          <a:xfrm>
            <a:off x="6192838" y="2239963"/>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latin typeface="Times New Roman" panose="02020603050405020304" pitchFamily="18" charset="0"/>
                <a:cs typeface="Times New Roman" panose="02020603050405020304" pitchFamily="18" charset="0"/>
              </a:rPr>
              <a:t>3</a:t>
            </a:r>
          </a:p>
        </p:txBody>
      </p:sp>
      <p:sp>
        <p:nvSpPr>
          <p:cNvPr id="23581" name="Oval 104"/>
          <p:cNvSpPr>
            <a:spLocks noChangeArrowheads="1"/>
          </p:cNvSpPr>
          <p:nvPr/>
        </p:nvSpPr>
        <p:spPr bwMode="auto">
          <a:xfrm>
            <a:off x="5162550" y="387350"/>
            <a:ext cx="241300" cy="241300"/>
          </a:xfrm>
          <a:prstGeom prst="ellipse">
            <a:avLst/>
          </a:prstGeom>
          <a:solidFill>
            <a:srgbClr val="EF1A23"/>
          </a:solidFill>
          <a:ln w="9525">
            <a:no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82" name="Text Box 105"/>
          <p:cNvSpPr txBox="1">
            <a:spLocks noChangeArrowheads="1"/>
          </p:cNvSpPr>
          <p:nvPr/>
        </p:nvSpPr>
        <p:spPr bwMode="auto">
          <a:xfrm>
            <a:off x="5218113" y="407988"/>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latin typeface="Times New Roman" panose="02020603050405020304" pitchFamily="18" charset="0"/>
                <a:cs typeface="Times New Roman" panose="02020603050405020304" pitchFamily="18" charset="0"/>
              </a:rPr>
              <a:t>1</a:t>
            </a:r>
          </a:p>
        </p:txBody>
      </p:sp>
      <p:sp>
        <p:nvSpPr>
          <p:cNvPr id="23583" name="Oval 106"/>
          <p:cNvSpPr>
            <a:spLocks noChangeArrowheads="1"/>
          </p:cNvSpPr>
          <p:nvPr/>
        </p:nvSpPr>
        <p:spPr bwMode="auto">
          <a:xfrm>
            <a:off x="2463800" y="4756150"/>
            <a:ext cx="241300" cy="241300"/>
          </a:xfrm>
          <a:prstGeom prst="ellipse">
            <a:avLst/>
          </a:prstGeom>
          <a:solidFill>
            <a:srgbClr val="EF1A23"/>
          </a:solidFill>
          <a:ln w="9525">
            <a:no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3584" name="Text Box 107"/>
          <p:cNvSpPr txBox="1">
            <a:spLocks noChangeArrowheads="1"/>
          </p:cNvSpPr>
          <p:nvPr/>
        </p:nvSpPr>
        <p:spPr bwMode="auto">
          <a:xfrm>
            <a:off x="2519363" y="4792554"/>
            <a:ext cx="128587" cy="207962"/>
          </a:xfrm>
          <a:prstGeom prst="rect">
            <a:avLst/>
          </a:prstGeom>
          <a:noFill/>
          <a:ln w="9525">
            <a:noFill/>
            <a:miter lim="800000"/>
            <a:headEnd/>
            <a:tailEnd/>
          </a:ln>
        </p:spPr>
        <p:txBody>
          <a:bodyPr wrap="none" lIns="0" tIns="0" rIns="0" bIns="0"/>
          <a:lstStyle/>
          <a:p>
            <a:pPr algn="ctr">
              <a:lnSpc>
                <a:spcPct val="90000"/>
              </a:lnSpc>
            </a:pPr>
            <a:r>
              <a:rPr lang="en-US" sz="1500" b="1" dirty="0">
                <a:solidFill>
                  <a:schemeClr val="bg1"/>
                </a:solidFill>
                <a:latin typeface="Times New Roman" panose="02020603050405020304" pitchFamily="18" charset="0"/>
                <a:cs typeface="Times New Roman" panose="02020603050405020304" pitchFamily="18" charset="0"/>
              </a:rPr>
              <a:t>2</a:t>
            </a:r>
          </a:p>
        </p:txBody>
      </p:sp>
      <p:sp>
        <p:nvSpPr>
          <p:cNvPr id="23586" name="Rectangle 115"/>
          <p:cNvSpPr>
            <a:spLocks noChangeArrowheads="1"/>
          </p:cNvSpPr>
          <p:nvPr/>
        </p:nvSpPr>
        <p:spPr bwMode="auto">
          <a:xfrm>
            <a:off x="-126123" y="6285410"/>
            <a:ext cx="8860221" cy="461665"/>
          </a:xfrm>
          <a:prstGeom prst="rect">
            <a:avLst/>
          </a:prstGeom>
          <a:noFill/>
          <a:ln w="9525">
            <a:noFill/>
            <a:miter lim="800000"/>
            <a:headEnd/>
            <a:tailEnd/>
          </a:ln>
        </p:spPr>
        <p:txBody>
          <a:bodyPr wrap="square">
            <a:spAutoFit/>
          </a:bodyPr>
          <a:lstStyle/>
          <a:p>
            <a:pPr algn="ctr"/>
            <a:r>
              <a:rPr lang="en-US" b="1" dirty="0">
                <a:solidFill>
                  <a:srgbClr val="009247"/>
                </a:solidFill>
                <a:latin typeface="Times New Roman" panose="02020603050405020304" pitchFamily="18" charset="0"/>
                <a:cs typeface="Times New Roman" panose="02020603050405020304" pitchFamily="18" charset="0"/>
              </a:rPr>
              <a:t>Anatomy of the human excretory system (Diagram of a Nephron) </a:t>
            </a:r>
          </a:p>
        </p:txBody>
      </p:sp>
      <p:sp>
        <p:nvSpPr>
          <p:cNvPr id="35" name="Oval 3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17</a:t>
            </a: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9563" y="81181"/>
            <a:ext cx="8534400" cy="1092201"/>
          </a:xfrm>
        </p:spPr>
        <p:txBody>
          <a:bodyPr/>
          <a:lstStyle/>
          <a:p>
            <a:pPr marL="0" indent="0" algn="ctr" rtl="1" eaLnBrk="1" hangingPunct="1"/>
            <a:r>
              <a:rPr lang="ar-SA" sz="2000" dirty="0" smtClean="0">
                <a:solidFill>
                  <a:srgbClr val="FF0000"/>
                </a:solidFill>
              </a:rPr>
              <a:t> </a:t>
            </a:r>
            <a:r>
              <a:rPr lang="en-US" sz="2400" dirty="0" smtClean="0">
                <a:solidFill>
                  <a:srgbClr val="FF0000"/>
                </a:solidFill>
              </a:rPr>
              <a:t>Excretory Processes</a:t>
            </a:r>
            <a:r>
              <a:rPr lang="ar-SA" sz="2400" dirty="0" smtClean="0">
                <a:solidFill>
                  <a:srgbClr val="FF0000"/>
                </a:solidFill>
              </a:rPr>
              <a:t> </a:t>
            </a:r>
            <a:r>
              <a:rPr lang="en-US" sz="2400" dirty="0" smtClean="0"/>
              <a:t/>
            </a:r>
            <a:br>
              <a:rPr lang="en-US" sz="2400" dirty="0" smtClean="0"/>
            </a:br>
            <a:r>
              <a:rPr lang="en-US" sz="2400" dirty="0" smtClean="0"/>
              <a:t> </a:t>
            </a:r>
            <a:r>
              <a:rPr lang="en-US" sz="2400" dirty="0" smtClean="0">
                <a:solidFill>
                  <a:srgbClr val="009247"/>
                </a:solidFill>
              </a:rPr>
              <a:t>The key processes of the urinary system are filtration, reabsorption, secretion and excretion</a:t>
            </a:r>
            <a:br>
              <a:rPr lang="en-US" sz="2400" dirty="0" smtClean="0">
                <a:solidFill>
                  <a:srgbClr val="009247"/>
                </a:solidFill>
              </a:rPr>
            </a:br>
            <a:endParaRPr lang="en-US" sz="2800" dirty="0" smtClean="0">
              <a:solidFill>
                <a:srgbClr val="009247"/>
              </a:solidFill>
            </a:endParaRPr>
          </a:p>
        </p:txBody>
      </p:sp>
      <p:sp>
        <p:nvSpPr>
          <p:cNvPr id="24579" name="Rectangle 3"/>
          <p:cNvSpPr>
            <a:spLocks noGrp="1" noChangeArrowheads="1"/>
          </p:cNvSpPr>
          <p:nvPr>
            <p:ph type="body" idx="1"/>
          </p:nvPr>
        </p:nvSpPr>
        <p:spPr>
          <a:xfrm>
            <a:off x="198438" y="1316957"/>
            <a:ext cx="8759825" cy="5178258"/>
          </a:xfrm>
        </p:spPr>
        <p:txBody>
          <a:bodyPr/>
          <a:lstStyle/>
          <a:p>
            <a:pPr marL="457200" indent="-457200" eaLnBrk="1" hangingPunct="1">
              <a:lnSpc>
                <a:spcPct val="114000"/>
              </a:lnSpc>
              <a:spcBef>
                <a:spcPts val="600"/>
              </a:spcBef>
              <a:spcAft>
                <a:spcPts val="0"/>
              </a:spcAft>
              <a:buFont typeface="Times New Roman" pitchFamily="18" charset="0"/>
              <a:buAutoNum type="arabicParenR"/>
            </a:pPr>
            <a:r>
              <a:rPr lang="en-US" sz="2600" b="1" dirty="0" smtClean="0">
                <a:solidFill>
                  <a:srgbClr val="FF0000"/>
                </a:solidFill>
                <a:latin typeface="Times New Roman" panose="02020603050405020304" pitchFamily="18" charset="0"/>
                <a:cs typeface="Times New Roman" panose="02020603050405020304" pitchFamily="18" charset="0"/>
              </a:rPr>
              <a:t>Filtration</a:t>
            </a:r>
          </a:p>
          <a:p>
            <a:pPr marL="457200" lvl="1" indent="-15875" eaLnBrk="1" hangingPunct="1">
              <a:lnSpc>
                <a:spcPct val="114000"/>
              </a:lnSpc>
              <a:spcBef>
                <a:spcPts val="600"/>
              </a:spcBef>
              <a:spcAft>
                <a:spcPts val="0"/>
              </a:spcAft>
              <a:buFont typeface="Wingdings" pitchFamily="2" charset="2"/>
              <a:buNone/>
            </a:pPr>
            <a:r>
              <a:rPr lang="en-US" sz="2600" b="1" dirty="0" smtClean="0">
                <a:solidFill>
                  <a:srgbClr val="0000FF"/>
                </a:solidFill>
                <a:latin typeface="Times New Roman" panose="02020603050405020304" pitchFamily="18" charset="0"/>
                <a:cs typeface="Times New Roman" panose="02020603050405020304" pitchFamily="18" charset="0"/>
              </a:rPr>
              <a:t>Blood pressure forces water and many small solutes into the nephron </a:t>
            </a:r>
          </a:p>
          <a:p>
            <a:pPr marL="457200" indent="-457200" eaLnBrk="1" hangingPunct="1">
              <a:lnSpc>
                <a:spcPct val="114000"/>
              </a:lnSpc>
              <a:spcBef>
                <a:spcPts val="600"/>
              </a:spcBef>
              <a:spcAft>
                <a:spcPts val="0"/>
              </a:spcAft>
              <a:buFont typeface="Times New Roman" pitchFamily="18" charset="0"/>
              <a:buAutoNum type="arabicParenR"/>
            </a:pPr>
            <a:r>
              <a:rPr lang="en-US" sz="2600" b="1" dirty="0" smtClean="0">
                <a:solidFill>
                  <a:srgbClr val="FF0000"/>
                </a:solidFill>
                <a:latin typeface="Times New Roman" panose="02020603050405020304" pitchFamily="18" charset="0"/>
                <a:cs typeface="Times New Roman" panose="02020603050405020304" pitchFamily="18" charset="0"/>
              </a:rPr>
              <a:t>Reabsorption</a:t>
            </a:r>
            <a:r>
              <a:rPr lang="en-US" sz="2600" b="1" dirty="0" smtClean="0">
                <a:latin typeface="Times New Roman" panose="02020603050405020304" pitchFamily="18" charset="0"/>
                <a:cs typeface="Times New Roman" panose="02020603050405020304" pitchFamily="18" charset="0"/>
              </a:rPr>
              <a:t>					</a:t>
            </a:r>
          </a:p>
          <a:p>
            <a:pPr marL="898525" lvl="1" indent="-457200" eaLnBrk="1" hangingPunct="1">
              <a:lnSpc>
                <a:spcPct val="114000"/>
              </a:lnSpc>
              <a:spcBef>
                <a:spcPts val="600"/>
              </a:spcBef>
              <a:spcAft>
                <a:spcPts val="0"/>
              </a:spcAft>
              <a:buFont typeface="Wingdings" pitchFamily="2" charset="2"/>
              <a:buNone/>
            </a:pPr>
            <a:r>
              <a:rPr lang="en-US" sz="2600" b="1" dirty="0" smtClean="0">
                <a:solidFill>
                  <a:srgbClr val="0000FF"/>
                </a:solidFill>
                <a:latin typeface="Times New Roman" panose="02020603050405020304" pitchFamily="18" charset="0"/>
                <a:cs typeface="Times New Roman" panose="02020603050405020304" pitchFamily="18" charset="0"/>
              </a:rPr>
              <a:t>Valuable solutes are reclaimed from the filtrate</a:t>
            </a:r>
          </a:p>
          <a:p>
            <a:pPr marL="457200" indent="-457200" eaLnBrk="1" hangingPunct="1">
              <a:lnSpc>
                <a:spcPct val="114000"/>
              </a:lnSpc>
              <a:spcBef>
                <a:spcPts val="600"/>
              </a:spcBef>
              <a:spcAft>
                <a:spcPts val="0"/>
              </a:spcAft>
              <a:buFont typeface="Times New Roman" pitchFamily="18" charset="0"/>
              <a:buAutoNum type="arabicParenR"/>
            </a:pPr>
            <a:r>
              <a:rPr lang="en-US" sz="2600" b="1" dirty="0" smtClean="0">
                <a:solidFill>
                  <a:srgbClr val="FF0000"/>
                </a:solidFill>
                <a:latin typeface="Times New Roman" panose="02020603050405020304" pitchFamily="18" charset="0"/>
                <a:cs typeface="Times New Roman" panose="02020603050405020304" pitchFamily="18" charset="0"/>
              </a:rPr>
              <a:t>Secretion</a:t>
            </a:r>
            <a:r>
              <a:rPr lang="en-US" sz="2600" b="1" dirty="0" smtClean="0">
                <a:latin typeface="Times New Roman" panose="02020603050405020304" pitchFamily="18" charset="0"/>
                <a:cs typeface="Times New Roman" panose="02020603050405020304" pitchFamily="18" charset="0"/>
              </a:rPr>
              <a:t>  						</a:t>
            </a:r>
          </a:p>
          <a:p>
            <a:pPr marL="457200" indent="0">
              <a:lnSpc>
                <a:spcPct val="114000"/>
              </a:lnSpc>
              <a:spcBef>
                <a:spcPts val="600"/>
              </a:spcBef>
              <a:spcAft>
                <a:spcPts val="0"/>
              </a:spcAft>
              <a:buFont typeface="Wingdings" pitchFamily="2" charset="2"/>
              <a:buNone/>
            </a:pPr>
            <a:r>
              <a:rPr lang="en-US" sz="2600" b="1" dirty="0" smtClean="0">
                <a:solidFill>
                  <a:srgbClr val="0000FF"/>
                </a:solidFill>
                <a:latin typeface="Times New Roman" panose="02020603050405020304" pitchFamily="18" charset="0"/>
                <a:cs typeface="Times New Roman" panose="02020603050405020304" pitchFamily="18" charset="0"/>
              </a:rPr>
              <a:t>Excess toxins and other solutes from the body fluids  are added to the filtrate  </a:t>
            </a:r>
          </a:p>
          <a:p>
            <a:pPr marL="457200" indent="-457200">
              <a:lnSpc>
                <a:spcPct val="114000"/>
              </a:lnSpc>
              <a:spcBef>
                <a:spcPts val="600"/>
              </a:spcBef>
              <a:spcAft>
                <a:spcPts val="0"/>
              </a:spcAft>
              <a:buFont typeface="Wingdings" pitchFamily="2" charset="2"/>
              <a:buNone/>
            </a:pPr>
            <a:r>
              <a:rPr lang="en-US" sz="2600" b="1" dirty="0" smtClean="0">
                <a:latin typeface="Times New Roman" panose="02020603050405020304" pitchFamily="18" charset="0"/>
                <a:cs typeface="Times New Roman" panose="02020603050405020304" pitchFamily="18" charset="0"/>
              </a:rPr>
              <a:t> </a:t>
            </a:r>
            <a:r>
              <a:rPr lang="en-US" sz="2600" b="1" dirty="0" smtClean="0">
                <a:solidFill>
                  <a:srgbClr val="0060AF"/>
                </a:solidFill>
                <a:latin typeface="Times New Roman" panose="02020603050405020304" pitchFamily="18" charset="0"/>
                <a:cs typeface="Times New Roman" panose="02020603050405020304" pitchFamily="18" charset="0"/>
              </a:rPr>
              <a:t>4) </a:t>
            </a:r>
            <a:r>
              <a:rPr lang="en-US" sz="2600" b="1" dirty="0" smtClean="0">
                <a:solidFill>
                  <a:srgbClr val="FF0000"/>
                </a:solidFill>
                <a:latin typeface="Times New Roman" panose="02020603050405020304" pitchFamily="18" charset="0"/>
                <a:cs typeface="Times New Roman" panose="02020603050405020304" pitchFamily="18" charset="0"/>
              </a:rPr>
              <a:t>Excretion</a:t>
            </a:r>
            <a:r>
              <a:rPr lang="en-US" sz="2600" b="1" dirty="0" smtClean="0">
                <a:latin typeface="Times New Roman" panose="02020603050405020304" pitchFamily="18" charset="0"/>
                <a:cs typeface="Times New Roman" panose="02020603050405020304" pitchFamily="18" charset="0"/>
              </a:rPr>
              <a:t> 							</a:t>
            </a:r>
          </a:p>
          <a:p>
            <a:pPr marL="898525" lvl="1" indent="-457200" eaLnBrk="1" hangingPunct="1">
              <a:lnSpc>
                <a:spcPct val="114000"/>
              </a:lnSpc>
              <a:spcBef>
                <a:spcPts val="600"/>
              </a:spcBef>
              <a:spcAft>
                <a:spcPts val="0"/>
              </a:spcAft>
              <a:buFont typeface="Wingdings" pitchFamily="2" charset="2"/>
              <a:buNone/>
            </a:pPr>
            <a:r>
              <a:rPr lang="en-US" sz="2600" b="1" dirty="0" smtClean="0">
                <a:solidFill>
                  <a:srgbClr val="0000FF"/>
                </a:solidFill>
                <a:latin typeface="Times New Roman" panose="02020603050405020304" pitchFamily="18" charset="0"/>
                <a:cs typeface="Times New Roman" panose="02020603050405020304" pitchFamily="18" charset="0"/>
              </a:rPr>
              <a:t>The final product, urine, is excreted</a:t>
            </a:r>
          </a:p>
        </p:txBody>
      </p:sp>
      <p:sp>
        <p:nvSpPr>
          <p:cNvPr id="24580" name="Line 4"/>
          <p:cNvSpPr>
            <a:spLocks noChangeShapeType="1"/>
          </p:cNvSpPr>
          <p:nvPr/>
        </p:nvSpPr>
        <p:spPr bwMode="auto">
          <a:xfrm>
            <a:off x="182563" y="1164557"/>
            <a:ext cx="8775700" cy="0"/>
          </a:xfrm>
          <a:prstGeom prst="line">
            <a:avLst/>
          </a:prstGeom>
          <a:noFill/>
          <a:ln w="76200">
            <a:solidFill>
              <a:srgbClr val="A8B99B"/>
            </a:solidFill>
            <a:round/>
            <a:headEnd/>
            <a:tailEnd/>
          </a:ln>
        </p:spPr>
        <p:txBody>
          <a:bodyPr wrap="none" anchor="ctr"/>
          <a:lstStyle/>
          <a:p>
            <a:endParaRPr lang="en-GB"/>
          </a:p>
        </p:txBody>
      </p:sp>
      <p:sp>
        <p:nvSpPr>
          <p:cNvPr id="2458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18</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5_07UrinaryProcesses-U"/>
          <p:cNvPicPr>
            <a:picLocks noChangeAspect="1" noChangeArrowheads="1"/>
          </p:cNvPicPr>
          <p:nvPr/>
        </p:nvPicPr>
        <p:blipFill>
          <a:blip r:embed="rId3" cstate="print"/>
          <a:srcRect/>
          <a:stretch>
            <a:fillRect/>
          </a:stretch>
        </p:blipFill>
        <p:spPr bwMode="auto">
          <a:xfrm>
            <a:off x="300038" y="2263775"/>
            <a:ext cx="8542337" cy="1444625"/>
          </a:xfrm>
          <a:prstGeom prst="rect">
            <a:avLst/>
          </a:prstGeom>
          <a:noFill/>
          <a:ln w="9525">
            <a:noFill/>
            <a:miter lim="800000"/>
            <a:headEnd/>
            <a:tailEnd/>
          </a:ln>
        </p:spPr>
      </p:pic>
      <p:sp>
        <p:nvSpPr>
          <p:cNvPr id="25603" name="Text Box 7"/>
          <p:cNvSpPr txBox="1">
            <a:spLocks noChangeArrowheads="1"/>
          </p:cNvSpPr>
          <p:nvPr/>
        </p:nvSpPr>
        <p:spPr bwMode="auto">
          <a:xfrm>
            <a:off x="1161723" y="2312661"/>
            <a:ext cx="1417638" cy="155575"/>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Filtration</a:t>
            </a:r>
          </a:p>
        </p:txBody>
      </p:sp>
      <p:sp>
        <p:nvSpPr>
          <p:cNvPr id="25604" name="Text Box 8"/>
          <p:cNvSpPr txBox="1">
            <a:spLocks noChangeArrowheads="1"/>
          </p:cNvSpPr>
          <p:nvPr/>
        </p:nvSpPr>
        <p:spPr bwMode="auto">
          <a:xfrm>
            <a:off x="1831975" y="2787650"/>
            <a:ext cx="1831975" cy="138113"/>
          </a:xfrm>
          <a:prstGeom prst="rect">
            <a:avLst/>
          </a:prstGeom>
          <a:noFill/>
          <a:ln w="9525">
            <a:noFill/>
            <a:miter lim="800000"/>
            <a:headEnd/>
            <a:tailEnd/>
          </a:ln>
        </p:spPr>
        <p:txBody>
          <a:bodyPr wrap="none" lIns="0" tIns="0" rIns="0" bIns="0"/>
          <a:lstStyle/>
          <a:p>
            <a:pPr algn="ctr">
              <a:lnSpc>
                <a:spcPct val="80000"/>
              </a:lnSpc>
            </a:pPr>
            <a:r>
              <a:rPr lang="en-US" sz="1600" b="1">
                <a:latin typeface="Times New Roman" panose="02020603050405020304" pitchFamily="18" charset="0"/>
                <a:cs typeface="Times New Roman" panose="02020603050405020304" pitchFamily="18" charset="0"/>
              </a:rPr>
              <a:t>H</a:t>
            </a:r>
            <a:r>
              <a:rPr lang="en-US" sz="1600" b="1" baseline="-25000">
                <a:latin typeface="Times New Roman" panose="02020603050405020304" pitchFamily="18" charset="0"/>
                <a:cs typeface="Times New Roman" panose="02020603050405020304" pitchFamily="18" charset="0"/>
              </a:rPr>
              <a:t>2</a:t>
            </a:r>
            <a:r>
              <a:rPr lang="en-US" sz="1600" b="1">
                <a:latin typeface="Times New Roman" panose="02020603050405020304" pitchFamily="18" charset="0"/>
                <a:cs typeface="Times New Roman" panose="02020603050405020304" pitchFamily="18" charset="0"/>
              </a:rPr>
              <a:t>O, other small molecules</a:t>
            </a:r>
          </a:p>
          <a:p>
            <a:pPr algn="ctr">
              <a:lnSpc>
                <a:spcPct val="80000"/>
              </a:lnSpc>
            </a:pPr>
            <a:r>
              <a:rPr lang="ar-SA" sz="1800" b="1">
                <a:latin typeface="Times New Roman" panose="02020603050405020304" pitchFamily="18" charset="0"/>
                <a:cs typeface="Times New Roman" panose="02020603050405020304" pitchFamily="18" charset="0"/>
              </a:rPr>
              <a:t>       </a:t>
            </a:r>
            <a:endParaRPr lang="en-US" sz="1800" b="1">
              <a:latin typeface="Times New Roman" panose="02020603050405020304" pitchFamily="18" charset="0"/>
              <a:cs typeface="Times New Roman" panose="02020603050405020304" pitchFamily="18" charset="0"/>
            </a:endParaRPr>
          </a:p>
          <a:p>
            <a:pPr algn="ctr">
              <a:lnSpc>
                <a:spcPct val="80000"/>
              </a:lnSpc>
            </a:pPr>
            <a:endParaRPr lang="en-US" sz="1800" b="1">
              <a:latin typeface="Times New Roman" panose="02020603050405020304" pitchFamily="18" charset="0"/>
              <a:cs typeface="Times New Roman" panose="02020603050405020304" pitchFamily="18" charset="0"/>
            </a:endParaRPr>
          </a:p>
        </p:txBody>
      </p:sp>
      <p:sp>
        <p:nvSpPr>
          <p:cNvPr id="25605" name="Text Box 9"/>
          <p:cNvSpPr txBox="1">
            <a:spLocks noChangeArrowheads="1"/>
          </p:cNvSpPr>
          <p:nvPr/>
        </p:nvSpPr>
        <p:spPr bwMode="auto">
          <a:xfrm>
            <a:off x="1995488" y="3878263"/>
            <a:ext cx="1244600" cy="169862"/>
          </a:xfrm>
          <a:prstGeom prst="rect">
            <a:avLst/>
          </a:prstGeom>
          <a:noFill/>
          <a:ln w="9525">
            <a:noFill/>
            <a:miter lim="800000"/>
            <a:headEnd/>
            <a:tailEnd/>
          </a:ln>
        </p:spPr>
        <p:txBody>
          <a:bodyPr wrap="none" lIns="0" tIns="0" rIns="0" bIns="0"/>
          <a:lstStyle/>
          <a:p>
            <a:pPr algn="l">
              <a:lnSpc>
                <a:spcPct val="80000"/>
              </a:lnSpc>
            </a:pPr>
            <a:r>
              <a:rPr lang="en-US" sz="2000" b="1" dirty="0">
                <a:solidFill>
                  <a:srgbClr val="0000FF"/>
                </a:solidFill>
                <a:latin typeface="Times New Roman" panose="02020603050405020304" pitchFamily="18" charset="0"/>
                <a:cs typeface="Times New Roman" panose="02020603050405020304" pitchFamily="18" charset="0"/>
              </a:rPr>
              <a:t>Capillary</a:t>
            </a:r>
          </a:p>
          <a:p>
            <a:pPr algn="l">
              <a:lnSpc>
                <a:spcPct val="80000"/>
              </a:lnSpc>
            </a:pP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5606" name="Text Box 10"/>
          <p:cNvSpPr txBox="1">
            <a:spLocks noChangeArrowheads="1"/>
          </p:cNvSpPr>
          <p:nvPr/>
        </p:nvSpPr>
        <p:spPr bwMode="auto">
          <a:xfrm>
            <a:off x="2335552" y="1823385"/>
            <a:ext cx="1244600" cy="169862"/>
          </a:xfrm>
          <a:prstGeom prst="rect">
            <a:avLst/>
          </a:prstGeom>
          <a:noFill/>
          <a:ln w="9525">
            <a:noFill/>
            <a:miter lim="800000"/>
            <a:headEnd/>
            <a:tailEnd/>
          </a:ln>
        </p:spPr>
        <p:txBody>
          <a:bodyPr wrap="none" lIns="0" tIns="0" rIns="0" bIns="0"/>
          <a:lstStyle/>
          <a:p>
            <a:pPr algn="l">
              <a:lnSpc>
                <a:spcPct val="80000"/>
              </a:lnSpc>
            </a:pPr>
            <a:r>
              <a:rPr lang="en-US" sz="2000" b="1" dirty="0">
                <a:solidFill>
                  <a:srgbClr val="0000FF"/>
                </a:solidFill>
                <a:latin typeface="Times New Roman" panose="02020603050405020304" pitchFamily="18" charset="0"/>
                <a:cs typeface="Times New Roman" panose="02020603050405020304" pitchFamily="18" charset="0"/>
              </a:rPr>
              <a:t>Nephron</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tubule</a:t>
            </a:r>
          </a:p>
        </p:txBody>
      </p:sp>
      <p:sp>
        <p:nvSpPr>
          <p:cNvPr id="25607" name="Line 11"/>
          <p:cNvSpPr>
            <a:spLocks noChangeShapeType="1"/>
          </p:cNvSpPr>
          <p:nvPr/>
        </p:nvSpPr>
        <p:spPr bwMode="auto">
          <a:xfrm>
            <a:off x="1822449" y="3427413"/>
            <a:ext cx="417513" cy="354012"/>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5608" name="Line 12"/>
          <p:cNvSpPr>
            <a:spLocks noChangeShapeType="1"/>
          </p:cNvSpPr>
          <p:nvPr/>
        </p:nvSpPr>
        <p:spPr bwMode="auto">
          <a:xfrm flipV="1">
            <a:off x="2517775" y="2107165"/>
            <a:ext cx="404116" cy="663023"/>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25609" name="Text Box 13"/>
          <p:cNvSpPr txBox="1">
            <a:spLocks noChangeArrowheads="1"/>
          </p:cNvSpPr>
          <p:nvPr/>
        </p:nvSpPr>
        <p:spPr bwMode="auto">
          <a:xfrm>
            <a:off x="4206874" y="2312661"/>
            <a:ext cx="1197629" cy="254327"/>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Reabsorption</a:t>
            </a:r>
          </a:p>
        </p:txBody>
      </p:sp>
      <p:sp>
        <p:nvSpPr>
          <p:cNvPr id="25610" name="Text Box 14"/>
          <p:cNvSpPr txBox="1">
            <a:spLocks noChangeArrowheads="1"/>
          </p:cNvSpPr>
          <p:nvPr/>
        </p:nvSpPr>
        <p:spPr bwMode="auto">
          <a:xfrm>
            <a:off x="5617774" y="2298700"/>
            <a:ext cx="1244600" cy="169863"/>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Secretion</a:t>
            </a:r>
          </a:p>
        </p:txBody>
      </p:sp>
      <p:sp>
        <p:nvSpPr>
          <p:cNvPr id="25611" name="Text Box 15"/>
          <p:cNvSpPr txBox="1">
            <a:spLocks noChangeArrowheads="1"/>
          </p:cNvSpPr>
          <p:nvPr/>
        </p:nvSpPr>
        <p:spPr bwMode="auto">
          <a:xfrm>
            <a:off x="7639050" y="2781300"/>
            <a:ext cx="374650" cy="134938"/>
          </a:xfrm>
          <a:prstGeom prst="rect">
            <a:avLst/>
          </a:prstGeom>
          <a:noFill/>
          <a:ln w="9525">
            <a:noFill/>
            <a:miter lim="800000"/>
            <a:headEnd/>
            <a:tailEnd/>
          </a:ln>
        </p:spPr>
        <p:txBody>
          <a:bodyPr wrap="none" lIns="0" tIns="0" rIns="0" bIns="0"/>
          <a:lstStyle/>
          <a:p>
            <a:pPr algn="l">
              <a:lnSpc>
                <a:spcPct val="80000"/>
              </a:lnSpc>
            </a:pPr>
            <a:r>
              <a:rPr lang="en-US" sz="1500" b="1" dirty="0">
                <a:solidFill>
                  <a:srgbClr val="0000FF"/>
                </a:solidFill>
                <a:latin typeface="Times New Roman" panose="02020603050405020304" pitchFamily="18" charset="0"/>
                <a:cs typeface="Times New Roman" panose="02020603050405020304" pitchFamily="18" charset="0"/>
              </a:rPr>
              <a:t>Urine</a:t>
            </a:r>
          </a:p>
          <a:p>
            <a:pPr algn="l">
              <a:lnSpc>
                <a:spcPct val="80000"/>
              </a:lnSpc>
            </a:pPr>
            <a:r>
              <a:rPr lang="ar-SA" sz="1700" b="1" dirty="0">
                <a:solidFill>
                  <a:srgbClr val="0000FF"/>
                </a:solidFill>
                <a:latin typeface="Times New Roman" panose="02020603050405020304" pitchFamily="18" charset="0"/>
                <a:cs typeface="Times New Roman" panose="02020603050405020304" pitchFamily="18" charset="0"/>
              </a:rPr>
              <a:t> </a:t>
            </a:r>
            <a:r>
              <a:rPr lang="ar-SA" sz="1500" b="1" dirty="0">
                <a:solidFill>
                  <a:srgbClr val="0000FF"/>
                </a:solidFill>
                <a:latin typeface="Times New Roman" panose="02020603050405020304" pitchFamily="18" charset="0"/>
                <a:cs typeface="Times New Roman" panose="02020603050405020304" pitchFamily="18" charset="0"/>
              </a:rPr>
              <a:t> </a:t>
            </a:r>
            <a:r>
              <a:rPr lang="ar-SA" sz="1100" b="1" dirty="0">
                <a:solidFill>
                  <a:srgbClr val="0000FF"/>
                </a:solidFill>
                <a:latin typeface="Times New Roman" panose="02020603050405020304" pitchFamily="18" charset="0"/>
                <a:cs typeface="Times New Roman" panose="02020603050405020304" pitchFamily="18" charset="0"/>
              </a:rPr>
              <a:t> </a:t>
            </a:r>
            <a:endParaRPr lang="en-US" sz="1100" b="1" dirty="0">
              <a:solidFill>
                <a:srgbClr val="0000FF"/>
              </a:solidFill>
              <a:latin typeface="Times New Roman" panose="02020603050405020304" pitchFamily="18" charset="0"/>
              <a:cs typeface="Times New Roman" panose="02020603050405020304" pitchFamily="18" charset="0"/>
            </a:endParaRPr>
          </a:p>
        </p:txBody>
      </p:sp>
      <p:sp>
        <p:nvSpPr>
          <p:cNvPr id="25612" name="Text Box 16"/>
          <p:cNvSpPr txBox="1">
            <a:spLocks noChangeArrowheads="1"/>
          </p:cNvSpPr>
          <p:nvPr/>
        </p:nvSpPr>
        <p:spPr bwMode="auto">
          <a:xfrm>
            <a:off x="6809534" y="3878263"/>
            <a:ext cx="1512887" cy="261555"/>
          </a:xfrm>
          <a:prstGeom prst="rect">
            <a:avLst/>
          </a:prstGeom>
          <a:noFill/>
          <a:ln w="9525">
            <a:noFill/>
            <a:miter lim="800000"/>
            <a:headEnd/>
            <a:tailEnd/>
          </a:ln>
        </p:spPr>
        <p:txBody>
          <a:bodyPr wrap="none" lIns="0" tIns="0" rIns="0" bIns="0"/>
          <a:lstStyle/>
          <a:p>
            <a:pPr algn="l">
              <a:lnSpc>
                <a:spcPct val="80000"/>
              </a:lnSpc>
            </a:pPr>
            <a:r>
              <a:rPr lang="en-US" sz="2000" b="1" dirty="0">
                <a:solidFill>
                  <a:srgbClr val="0000FF"/>
                </a:solidFill>
                <a:latin typeface="Times New Roman" panose="02020603050405020304" pitchFamily="18" charset="0"/>
                <a:cs typeface="Times New Roman" panose="02020603050405020304" pitchFamily="18" charset="0"/>
              </a:rPr>
              <a:t>Interstitial fluid</a:t>
            </a:r>
          </a:p>
          <a:p>
            <a:pPr algn="l">
              <a:lnSpc>
                <a:spcPct val="80000"/>
              </a:lnSpc>
            </a:pP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5613" name="Text Box 17"/>
          <p:cNvSpPr txBox="1">
            <a:spLocks noChangeArrowheads="1"/>
          </p:cNvSpPr>
          <p:nvPr/>
        </p:nvSpPr>
        <p:spPr bwMode="auto">
          <a:xfrm>
            <a:off x="7323917" y="2327778"/>
            <a:ext cx="1244600" cy="211138"/>
          </a:xfrm>
          <a:prstGeom prst="rect">
            <a:avLst/>
          </a:prstGeom>
          <a:noFill/>
          <a:ln w="9525">
            <a:noFill/>
            <a:miter lim="800000"/>
            <a:headEnd/>
            <a:tailEnd/>
          </a:ln>
        </p:spPr>
        <p:txBody>
          <a:bodyPr wrap="none" lIns="0" tIns="0" rIns="0" bIns="0"/>
          <a:lstStyle/>
          <a:p>
            <a:pPr algn="l">
              <a:lnSpc>
                <a:spcPct val="80000"/>
              </a:lnSpc>
            </a:pPr>
            <a:r>
              <a:rPr lang="en-US" sz="1700" b="1" dirty="0">
                <a:solidFill>
                  <a:srgbClr val="FF0000"/>
                </a:solidFill>
                <a:latin typeface="Times New Roman" panose="02020603050405020304" pitchFamily="18" charset="0"/>
                <a:cs typeface="Times New Roman" panose="02020603050405020304" pitchFamily="18" charset="0"/>
              </a:rPr>
              <a:t>Excretion</a:t>
            </a:r>
          </a:p>
        </p:txBody>
      </p:sp>
      <p:sp>
        <p:nvSpPr>
          <p:cNvPr id="25619" name="Rectangle 25"/>
          <p:cNvSpPr>
            <a:spLocks noChangeArrowheads="1"/>
          </p:cNvSpPr>
          <p:nvPr/>
        </p:nvSpPr>
        <p:spPr bwMode="auto">
          <a:xfrm>
            <a:off x="1587453" y="276225"/>
            <a:ext cx="5978525" cy="954107"/>
          </a:xfrm>
          <a:prstGeom prst="rect">
            <a:avLst/>
          </a:prstGeom>
          <a:noFill/>
          <a:ln w="9525">
            <a:noFill/>
            <a:miter lim="800000"/>
            <a:headEnd/>
            <a:tailEnd/>
          </a:ln>
        </p:spPr>
        <p:txBody>
          <a:bodyPr>
            <a:spAutoFit/>
          </a:bodyPr>
          <a:lstStyle/>
          <a:p>
            <a:pPr algn="ctr"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Major </a:t>
            </a:r>
            <a:r>
              <a:rPr lang="en-US" sz="2800" b="1" dirty="0">
                <a:solidFill>
                  <a:srgbClr val="FF0000"/>
                </a:solidFill>
                <a:latin typeface="Times New Roman" panose="02020603050405020304" pitchFamily="18" charset="0"/>
                <a:cs typeface="Times New Roman" panose="02020603050405020304" pitchFamily="18" charset="0"/>
              </a:rPr>
              <a:t>Excretory Processes</a:t>
            </a:r>
            <a:r>
              <a:rPr lang="ar-SA" sz="2800" b="1" dirty="0">
                <a:solidFill>
                  <a:srgbClr val="FF0000"/>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of the urinary </a:t>
            </a:r>
            <a:r>
              <a:rPr lang="en-US" sz="2800" b="1" dirty="0" smtClean="0">
                <a:solidFill>
                  <a:schemeClr val="tx2"/>
                </a:solidFill>
                <a:latin typeface="Times New Roman" panose="02020603050405020304" pitchFamily="18" charset="0"/>
                <a:cs typeface="Times New Roman" panose="02020603050405020304" pitchFamily="18" charset="0"/>
              </a:rPr>
              <a:t>system</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latin typeface="Times New Roman" pitchFamily="18" charset="0"/>
              <a:cs typeface="Times New Roman" panose="02020603050405020304" pitchFamily="18" charset="0"/>
            </a:endParaRPr>
          </a:p>
        </p:txBody>
      </p:sp>
      <p:sp>
        <p:nvSpPr>
          <p:cNvPr id="25620" name="TextBox 19"/>
          <p:cNvSpPr txBox="1">
            <a:spLocks noChangeArrowheads="1"/>
          </p:cNvSpPr>
          <p:nvPr/>
        </p:nvSpPr>
        <p:spPr bwMode="auto">
          <a:xfrm>
            <a:off x="8377273" y="2425979"/>
            <a:ext cx="813043" cy="369332"/>
          </a:xfrm>
          <a:prstGeom prst="rect">
            <a:avLst/>
          </a:prstGeom>
          <a:noFill/>
          <a:ln w="9525">
            <a:noFill/>
            <a:miter lim="800000"/>
            <a:headEnd/>
            <a:tailEnd/>
          </a:ln>
        </p:spPr>
        <p:txBody>
          <a:bodyPr wrap="none">
            <a:spAutoFit/>
          </a:bodyPr>
          <a:lstStyle/>
          <a:p>
            <a:r>
              <a:rPr lang="en-US" sz="1800" b="1" dirty="0">
                <a:solidFill>
                  <a:srgbClr val="0000FF"/>
                </a:solidFill>
                <a:latin typeface="Times New Roman" panose="02020603050405020304" pitchFamily="18" charset="0"/>
                <a:cs typeface="Times New Roman" panose="02020603050405020304" pitchFamily="18" charset="0"/>
              </a:rPr>
              <a:t>tubule</a:t>
            </a:r>
            <a:endParaRPr lang="ar-SA" sz="1800" b="1" dirty="0">
              <a:solidFill>
                <a:srgbClr val="0000FF"/>
              </a:solidFill>
              <a:latin typeface="Times New Roman" panose="02020603050405020304" pitchFamily="18" charset="0"/>
              <a:cs typeface="Times New Roman" panose="02020603050405020304" pitchFamily="18" charset="0"/>
            </a:endParaRPr>
          </a:p>
        </p:txBody>
      </p:sp>
      <p:sp>
        <p:nvSpPr>
          <p:cNvPr id="21" name="Oval 20"/>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19</a:t>
            </a:r>
          </a:p>
        </p:txBody>
      </p:sp>
      <p:sp>
        <p:nvSpPr>
          <p:cNvPr id="2" name="Oval 1"/>
          <p:cNvSpPr/>
          <p:nvPr/>
        </p:nvSpPr>
        <p:spPr bwMode="auto">
          <a:xfrm>
            <a:off x="1490303" y="1888592"/>
            <a:ext cx="380239" cy="26126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mj-lt"/>
              </a:rPr>
              <a:t>1</a:t>
            </a:r>
          </a:p>
        </p:txBody>
      </p:sp>
      <p:sp>
        <p:nvSpPr>
          <p:cNvPr id="18" name="Oval 17"/>
          <p:cNvSpPr/>
          <p:nvPr/>
        </p:nvSpPr>
        <p:spPr bwMode="auto">
          <a:xfrm>
            <a:off x="4620291" y="1882236"/>
            <a:ext cx="380239" cy="26126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mj-lt"/>
              </a:rPr>
              <a:t>2</a:t>
            </a:r>
          </a:p>
        </p:txBody>
      </p:sp>
      <p:sp>
        <p:nvSpPr>
          <p:cNvPr id="19" name="Oval 18"/>
          <p:cNvSpPr/>
          <p:nvPr/>
        </p:nvSpPr>
        <p:spPr bwMode="auto">
          <a:xfrm>
            <a:off x="5836209" y="1882236"/>
            <a:ext cx="380239" cy="26126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mj-lt"/>
              </a:rPr>
              <a:t>3</a:t>
            </a:r>
          </a:p>
        </p:txBody>
      </p:sp>
      <p:sp>
        <p:nvSpPr>
          <p:cNvPr id="20" name="Oval 19"/>
          <p:cNvSpPr/>
          <p:nvPr/>
        </p:nvSpPr>
        <p:spPr bwMode="auto">
          <a:xfrm>
            <a:off x="7565978" y="1884252"/>
            <a:ext cx="380239" cy="26126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mj-lt"/>
              </a:rPr>
              <a:t>4</a:t>
            </a:r>
          </a:p>
        </p:txBody>
      </p:sp>
      <p:sp>
        <p:nvSpPr>
          <p:cNvPr id="22" name="Line 11"/>
          <p:cNvSpPr>
            <a:spLocks noChangeShapeType="1"/>
          </p:cNvSpPr>
          <p:nvPr/>
        </p:nvSpPr>
        <p:spPr bwMode="auto">
          <a:xfrm>
            <a:off x="6945780" y="3148727"/>
            <a:ext cx="620197" cy="679947"/>
          </a:xfrm>
          <a:prstGeom prst="line">
            <a:avLst/>
          </a:prstGeom>
          <a:noFill/>
          <a:ln w="2540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5"/>
          <p:cNvSpPr/>
          <p:nvPr/>
        </p:nvSpPr>
        <p:spPr>
          <a:xfrm>
            <a:off x="342999" y="2673398"/>
            <a:ext cx="8426548" cy="1274195"/>
          </a:xfrm>
          <a:prstGeom prst="rect">
            <a:avLst/>
          </a:prstGeom>
        </p:spPr>
        <p:txBody>
          <a:bodyPr wrap="square">
            <a:spAutoFit/>
          </a:bodyPr>
          <a:lstStyle/>
          <a:p>
            <a:pPr algn="ctr" eaLnBrk="1" hangingPunct="1">
              <a:lnSpc>
                <a:spcPct val="80000"/>
              </a:lnSpc>
            </a:pPr>
            <a:r>
              <a:rPr lang="en-US" sz="4800" b="1" dirty="0" smtClean="0">
                <a:solidFill>
                  <a:srgbClr val="C00000"/>
                </a:solidFill>
                <a:effectLst>
                  <a:outerShdw blurRad="38100" dist="38100" dir="2700000" algn="tl">
                    <a:srgbClr val="000000">
                      <a:alpha val="43137"/>
                    </a:srgbClr>
                  </a:outerShdw>
                </a:effectLst>
                <a:latin typeface="+mj-lt"/>
              </a:rPr>
              <a:t>Control of Body Temperature and Water Balance</a:t>
            </a:r>
          </a:p>
        </p:txBody>
      </p:sp>
    </p:spTree>
    <p:extLst>
      <p:ext uri="{BB962C8B-B14F-4D97-AF65-F5344CB8AC3E}">
        <p14:creationId xmlns="" xmlns:p14="http://schemas.microsoft.com/office/powerpoint/2010/main" val="1857929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17488" y="1131006"/>
            <a:ext cx="8751887" cy="5082471"/>
          </a:xfrm>
        </p:spPr>
        <p:txBody>
          <a:bodyPr/>
          <a:lstStyle/>
          <a:p>
            <a:pPr marL="261938" indent="-261938" eaLnBrk="1" hangingPunct="1">
              <a:lnSpc>
                <a:spcPct val="112000"/>
              </a:lnSpc>
              <a:spcBef>
                <a:spcPts val="600"/>
              </a:spcBef>
              <a:spcAft>
                <a:spcPts val="600"/>
              </a:spcAft>
            </a:pPr>
            <a:r>
              <a:rPr lang="en-US" b="1" dirty="0" smtClean="0">
                <a:solidFill>
                  <a:srgbClr val="FF0000"/>
                </a:solidFill>
                <a:latin typeface="Times New Roman" panose="02020603050405020304" pitchFamily="18" charset="0"/>
                <a:cs typeface="Times New Roman" panose="02020603050405020304" pitchFamily="18" charset="0"/>
              </a:rPr>
              <a:t>Reabsorption in the proximal and distal tubules removes Nutrients, Salt, Water</a:t>
            </a:r>
          </a:p>
          <a:p>
            <a:pPr marL="261938" indent="-261938" eaLnBrk="1" hangingPunct="1">
              <a:lnSpc>
                <a:spcPct val="112000"/>
              </a:lnSpc>
              <a:spcBef>
                <a:spcPts val="600"/>
              </a:spcBef>
              <a:spcAft>
                <a:spcPts val="600"/>
              </a:spcAft>
            </a:pPr>
            <a:r>
              <a:rPr lang="en-US" b="1" dirty="0" smtClean="0">
                <a:solidFill>
                  <a:srgbClr val="0000FF"/>
                </a:solidFill>
                <a:latin typeface="Times New Roman" panose="02020603050405020304" pitchFamily="18" charset="0"/>
                <a:cs typeface="Times New Roman" panose="02020603050405020304" pitchFamily="18" charset="0"/>
              </a:rPr>
              <a:t>pH is regulated by  </a:t>
            </a:r>
            <a:endParaRPr lang="ar-SA" b="1" dirty="0" smtClean="0">
              <a:solidFill>
                <a:srgbClr val="0000FF"/>
              </a:solidFill>
              <a:latin typeface="Times New Roman" panose="02020603050405020304" pitchFamily="18" charset="0"/>
              <a:cs typeface="Times New Roman" panose="02020603050405020304" pitchFamily="18" charset="0"/>
            </a:endParaRPr>
          </a:p>
          <a:p>
            <a:pPr marL="812800" lvl="1" indent="-363538" eaLnBrk="1" hangingPunct="1">
              <a:lnSpc>
                <a:spcPct val="112000"/>
              </a:lnSpc>
              <a:spcBef>
                <a:spcPts val="600"/>
              </a:spcBef>
              <a:spcAft>
                <a:spcPts val="600"/>
              </a:spcAft>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Reabsorption of HCO</a:t>
            </a:r>
            <a:r>
              <a:rPr lang="en-US" sz="2800" b="1" baseline="-25000" dirty="0" smtClean="0">
                <a:solidFill>
                  <a:srgbClr val="003300"/>
                </a:solidFill>
                <a:latin typeface="Times New Roman" panose="02020603050405020304" pitchFamily="18" charset="0"/>
                <a:cs typeface="Times New Roman" panose="02020603050405020304" pitchFamily="18" charset="0"/>
              </a:rPr>
              <a:t>3</a:t>
            </a:r>
            <a:r>
              <a:rPr lang="en-US" sz="2800" b="1" baseline="30000" dirty="0" smtClean="0">
                <a:solidFill>
                  <a:srgbClr val="003300"/>
                </a:solidFill>
                <a:latin typeface="Times New Roman" panose="02020603050405020304" pitchFamily="18" charset="0"/>
                <a:cs typeface="Times New Roman" panose="02020603050405020304" pitchFamily="18" charset="0"/>
              </a:rPr>
              <a:t>–        </a:t>
            </a:r>
            <a:endParaRPr lang="en-US" sz="2800" b="1" dirty="0" smtClean="0">
              <a:solidFill>
                <a:srgbClr val="003300"/>
              </a:solidFill>
              <a:latin typeface="Times New Roman" panose="02020603050405020304" pitchFamily="18" charset="0"/>
              <a:cs typeface="Times New Roman" panose="02020603050405020304" pitchFamily="18" charset="0"/>
            </a:endParaRPr>
          </a:p>
          <a:p>
            <a:pPr marL="812800" lvl="1" indent="-363538" eaLnBrk="1" hangingPunct="1">
              <a:lnSpc>
                <a:spcPct val="112000"/>
              </a:lnSpc>
              <a:spcBef>
                <a:spcPts val="600"/>
              </a:spcBef>
              <a:spcAft>
                <a:spcPts val="600"/>
              </a:spcAft>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Secretion of H</a:t>
            </a:r>
            <a:r>
              <a:rPr lang="en-US" sz="2800" b="1" baseline="30000" dirty="0" smtClean="0">
                <a:solidFill>
                  <a:srgbClr val="003300"/>
                </a:solidFill>
                <a:latin typeface="Times New Roman" panose="02020603050405020304" pitchFamily="18" charset="0"/>
                <a:cs typeface="Times New Roman" panose="02020603050405020304" pitchFamily="18" charset="0"/>
              </a:rPr>
              <a:t>+</a:t>
            </a:r>
            <a:endParaRPr lang="ar-SA" sz="2800" b="1" dirty="0" smtClean="0">
              <a:solidFill>
                <a:srgbClr val="003300"/>
              </a:solidFill>
              <a:latin typeface="Times New Roman" panose="02020603050405020304" pitchFamily="18" charset="0"/>
              <a:cs typeface="Times New Roman" panose="02020603050405020304" pitchFamily="18" charset="0"/>
            </a:endParaRPr>
          </a:p>
          <a:p>
            <a:pPr marL="261938" indent="-261938" eaLnBrk="1" hangingPunct="1">
              <a:lnSpc>
                <a:spcPct val="112000"/>
              </a:lnSpc>
              <a:spcBef>
                <a:spcPts val="600"/>
              </a:spcBef>
              <a:spcAft>
                <a:spcPts val="600"/>
              </a:spcAft>
            </a:pPr>
            <a:r>
              <a:rPr lang="en-US" b="1" dirty="0" smtClean="0">
                <a:solidFill>
                  <a:srgbClr val="FF0000"/>
                </a:solidFill>
                <a:latin typeface="Times New Roman" panose="02020603050405020304" pitchFamily="18" charset="0"/>
                <a:cs typeface="Times New Roman" panose="02020603050405020304" pitchFamily="18" charset="0"/>
              </a:rPr>
              <a:t>High NaCl concentration in the medulla promotes reabsorption of water.</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261938" indent="-261938" eaLnBrk="1" hangingPunct="1">
              <a:lnSpc>
                <a:spcPct val="112000"/>
              </a:lnSpc>
              <a:spcBef>
                <a:spcPts val="600"/>
              </a:spcBef>
              <a:spcAft>
                <a:spcPts val="600"/>
              </a:spcAft>
            </a:pPr>
            <a:r>
              <a:rPr lang="en-US" b="1" dirty="0" smtClean="0">
                <a:solidFill>
                  <a:srgbClr val="0000FF"/>
                </a:solidFill>
                <a:latin typeface="Times New Roman" panose="02020603050405020304" pitchFamily="18" charset="0"/>
                <a:cs typeface="Times New Roman" panose="02020603050405020304" pitchFamily="18" charset="0"/>
              </a:rPr>
              <a:t> Antidiuretic hormone (ADH) regulates the amount of water excreted by the kidneys</a:t>
            </a:r>
          </a:p>
        </p:txBody>
      </p:sp>
      <p:sp>
        <p:nvSpPr>
          <p:cNvPr id="26627" name="Rectangle 4"/>
          <p:cNvSpPr>
            <a:spLocks noGrp="1" noChangeArrowheads="1"/>
          </p:cNvSpPr>
          <p:nvPr>
            <p:ph type="title"/>
          </p:nvPr>
        </p:nvSpPr>
        <p:spPr>
          <a:xfrm>
            <a:off x="145832" y="103733"/>
            <a:ext cx="8823543" cy="664797"/>
          </a:xfrm>
          <a:noFill/>
        </p:spPr>
        <p:txBody>
          <a:bodyPr wrap="square">
            <a:spAutoFit/>
          </a:bodyPr>
          <a:lstStyle/>
          <a:p>
            <a:pPr marL="0" indent="0" algn="ctr" eaLnBrk="1" hangingPunct="1"/>
            <a:r>
              <a:rPr lang="en-US" sz="2400" dirty="0" smtClean="0">
                <a:latin typeface="Times New Roman" panose="02020603050405020304" pitchFamily="18" charset="0"/>
                <a:cs typeface="Times New Roman" panose="02020603050405020304" pitchFamily="18" charset="0"/>
              </a:rPr>
              <a:t>  Blood filtrate is refined to urine through reabsorption and secretion</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26628" name="Line 5"/>
          <p:cNvSpPr>
            <a:spLocks noChangeShapeType="1"/>
          </p:cNvSpPr>
          <p:nvPr/>
        </p:nvSpPr>
        <p:spPr bwMode="auto">
          <a:xfrm>
            <a:off x="145832" y="875959"/>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266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20</a:t>
            </a: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7103" y="112713"/>
            <a:ext cx="8534400" cy="498423"/>
          </a:xfrm>
        </p:spPr>
        <p:txBody>
          <a:bodyPr/>
          <a:lstStyle/>
          <a:p>
            <a:pPr marL="0" indent="0" algn="ctr" eaLnBrk="1" hangingPunct="1"/>
            <a:r>
              <a:rPr lang="en-US" sz="2800" dirty="0" smtClean="0">
                <a:latin typeface="Times New Roman" panose="02020603050405020304" pitchFamily="18" charset="0"/>
                <a:cs typeface="Times New Roman" panose="02020603050405020304" pitchFamily="18" charset="0"/>
              </a:rPr>
              <a:t>Dispose of nitrogenous wastes in animals</a:t>
            </a:r>
          </a:p>
        </p:txBody>
      </p:sp>
      <p:sp>
        <p:nvSpPr>
          <p:cNvPr id="27651" name="Rectangle 7"/>
          <p:cNvSpPr>
            <a:spLocks noGrp="1" noChangeArrowheads="1"/>
          </p:cNvSpPr>
          <p:nvPr>
            <p:ph type="body" idx="1"/>
          </p:nvPr>
        </p:nvSpPr>
        <p:spPr>
          <a:xfrm>
            <a:off x="122020" y="884115"/>
            <a:ext cx="8896350" cy="5663089"/>
          </a:xfrm>
          <a:noFill/>
        </p:spPr>
        <p:txBody>
          <a:bodyPr lIns="91440" tIns="45720" rIns="91440" bIns="45720">
            <a:spAutoFit/>
          </a:bodyPr>
          <a:lstStyle/>
          <a:p>
            <a:pPr marL="174625" indent="-174625" eaLnBrk="1" hangingPunct="1">
              <a:spcBef>
                <a:spcPts val="600"/>
              </a:spcBef>
              <a:spcAft>
                <a:spcPts val="0"/>
              </a:spcAft>
            </a:pPr>
            <a:r>
              <a:rPr lang="en-US" sz="2400" b="1" dirty="0" smtClean="0">
                <a:solidFill>
                  <a:srgbClr val="FF0000"/>
                </a:solidFill>
                <a:latin typeface="Times New Roman" panose="02020603050405020304" pitchFamily="18" charset="0"/>
                <a:cs typeface="Times New Roman" panose="02020603050405020304" pitchFamily="18" charset="0"/>
              </a:rPr>
              <a:t>Nitrogenous wastes </a:t>
            </a:r>
            <a:r>
              <a:rPr lang="en-US" sz="2400" b="1" dirty="0" smtClean="0">
                <a:solidFill>
                  <a:srgbClr val="0000FF"/>
                </a:solidFill>
                <a:latin typeface="Times New Roman" panose="02020603050405020304" pitchFamily="18" charset="0"/>
                <a:cs typeface="Times New Roman" panose="02020603050405020304" pitchFamily="18" charset="0"/>
              </a:rPr>
              <a:t>are toxic breakdown products of protein and nucleic acids (DNA and RNA)</a:t>
            </a:r>
          </a:p>
          <a:p>
            <a:pPr marL="174625" indent="-174625" eaLnBrk="1" hangingPunct="1">
              <a:spcBef>
                <a:spcPts val="600"/>
              </a:spcBef>
              <a:spcAft>
                <a:spcPts val="0"/>
              </a:spcAft>
            </a:pPr>
            <a:r>
              <a:rPr lang="en-US" sz="2400" b="1" dirty="0" smtClean="0">
                <a:solidFill>
                  <a:srgbClr val="FF0000"/>
                </a:solidFill>
                <a:latin typeface="Times New Roman" panose="02020603050405020304" pitchFamily="18" charset="0"/>
                <a:cs typeface="Times New Roman" panose="02020603050405020304" pitchFamily="18" charset="0"/>
              </a:rPr>
              <a:t>Animals dispose of nitrogenous wastes such as</a:t>
            </a:r>
          </a:p>
          <a:p>
            <a:pPr marL="174625" indent="-174625" eaLnBrk="1" hangingPunct="1">
              <a:spcBef>
                <a:spcPts val="600"/>
              </a:spcBef>
              <a:spcAft>
                <a:spcPts val="0"/>
              </a:spcAft>
              <a:buFont typeface="Wingdings" pitchFamily="2" charset="2"/>
              <a:buNone/>
            </a:pPr>
            <a:r>
              <a:rPr lang="en-US" sz="2400" b="1" dirty="0" smtClean="0">
                <a:solidFill>
                  <a:srgbClr val="FF0000"/>
                </a:solidFill>
                <a:latin typeface="Times New Roman" panose="02020603050405020304" pitchFamily="18" charset="0"/>
                <a:cs typeface="Times New Roman" panose="02020603050405020304" pitchFamily="18" charset="0"/>
              </a:rPr>
              <a:t>1) Ammonia (NH</a:t>
            </a:r>
            <a:r>
              <a:rPr lang="en-US" sz="2400" b="1" baseline="-25000" dirty="0" smtClean="0">
                <a:solidFill>
                  <a:srgbClr val="FF0000"/>
                </a:solidFill>
                <a:latin typeface="Times New Roman" panose="02020603050405020304" pitchFamily="18" charset="0"/>
                <a:cs typeface="Times New Roman" panose="02020603050405020304" pitchFamily="18" charset="0"/>
              </a:rPr>
              <a:t>3</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GB" sz="2400" b="1" dirty="0" smtClean="0">
              <a:solidFill>
                <a:srgbClr val="FF0000"/>
              </a:solidFill>
              <a:latin typeface="Times New Roman" panose="02020603050405020304" pitchFamily="18" charset="0"/>
              <a:cs typeface="Times New Roman" panose="02020603050405020304" pitchFamily="18" charset="0"/>
            </a:endParaRPr>
          </a:p>
          <a:p>
            <a:pPr marL="627063" eaLnBrk="1" hangingPunct="1">
              <a:spcBef>
                <a:spcPts val="600"/>
              </a:spcBef>
              <a:spcAft>
                <a:spcPts val="0"/>
              </a:spcAft>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Poisonous                   				</a:t>
            </a:r>
            <a:r>
              <a:rPr lang="ar-SA" sz="2400" b="1" dirty="0" smtClean="0">
                <a:solidFill>
                  <a:srgbClr val="0000FF"/>
                </a:solidFill>
                <a:latin typeface="Times New Roman" panose="02020603050405020304" pitchFamily="18" charset="0"/>
                <a:cs typeface="Times New Roman" panose="02020603050405020304" pitchFamily="18" charset="0"/>
              </a:rPr>
              <a:t>    </a:t>
            </a:r>
            <a:r>
              <a:rPr lang="en-GB" sz="2400" b="1" dirty="0" smtClean="0">
                <a:solidFill>
                  <a:srgbClr val="0000FF"/>
                </a:solidFill>
                <a:latin typeface="Times New Roman" panose="02020603050405020304" pitchFamily="18" charset="0"/>
                <a:cs typeface="Times New Roman" panose="02020603050405020304" pitchFamily="18" charset="0"/>
              </a:rPr>
              <a:t>     </a:t>
            </a:r>
            <a:r>
              <a:rPr lang="ar-SA" sz="2400" b="1" dirty="0" smtClean="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GB" sz="2400" b="1" dirty="0" smtClean="0">
              <a:solidFill>
                <a:srgbClr val="0000FF"/>
              </a:solidFill>
              <a:latin typeface="Times New Roman" panose="02020603050405020304" pitchFamily="18" charset="0"/>
              <a:cs typeface="Times New Roman" panose="02020603050405020304" pitchFamily="18" charset="0"/>
            </a:endParaRPr>
          </a:p>
          <a:p>
            <a:pPr marL="627063" eaLnBrk="1" hangingPunct="1">
              <a:spcBef>
                <a:spcPts val="600"/>
              </a:spcBef>
              <a:spcAft>
                <a:spcPts val="0"/>
              </a:spcAft>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Soluble in water    			 	</a:t>
            </a:r>
            <a:endParaRPr lang="en-GB" sz="2400" b="1" dirty="0" smtClean="0">
              <a:solidFill>
                <a:srgbClr val="0000FF"/>
              </a:solidFill>
              <a:latin typeface="Times New Roman" panose="02020603050405020304" pitchFamily="18" charset="0"/>
              <a:cs typeface="Times New Roman" panose="02020603050405020304" pitchFamily="18" charset="0"/>
            </a:endParaRPr>
          </a:p>
          <a:p>
            <a:pPr marL="627063" eaLnBrk="1" hangingPunct="1">
              <a:spcBef>
                <a:spcPts val="600"/>
              </a:spcBef>
              <a:spcAft>
                <a:spcPts val="0"/>
              </a:spcAft>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Easily disposed of by aquatic animals</a:t>
            </a:r>
            <a:endParaRPr lang="en-GB" sz="2400" b="1" dirty="0" smtClean="0">
              <a:solidFill>
                <a:srgbClr val="0000FF"/>
              </a:solidFill>
              <a:latin typeface="Times New Roman" panose="02020603050405020304" pitchFamily="18" charset="0"/>
              <a:cs typeface="Times New Roman" panose="02020603050405020304" pitchFamily="18" charset="0"/>
            </a:endParaRPr>
          </a:p>
          <a:p>
            <a:pPr marL="174625" indent="-174625" eaLnBrk="1" hangingPunct="1">
              <a:spcBef>
                <a:spcPts val="600"/>
              </a:spcBef>
              <a:spcAft>
                <a:spcPts val="0"/>
              </a:spcAft>
              <a:buFont typeface="Wingdings" pitchFamily="2" charset="2"/>
              <a:buNone/>
            </a:pPr>
            <a:r>
              <a:rPr lang="en-US" sz="2400" b="1" dirty="0" smtClean="0">
                <a:solidFill>
                  <a:srgbClr val="FF0000"/>
                </a:solidFill>
                <a:latin typeface="Times New Roman" panose="02020603050405020304" pitchFamily="18" charset="0"/>
                <a:cs typeface="Times New Roman" panose="02020603050405020304" pitchFamily="18" charset="0"/>
              </a:rPr>
              <a:t>2) Urea </a:t>
            </a:r>
          </a:p>
          <a:p>
            <a:pPr marL="735012" indent="-342900" eaLnBrk="1" hangingPunct="1">
              <a:spcBef>
                <a:spcPts val="600"/>
              </a:spcBef>
              <a:spcAft>
                <a:spcPts val="0"/>
              </a:spcAft>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Less toxic</a:t>
            </a:r>
          </a:p>
          <a:p>
            <a:pPr marL="735012" indent="-342900" eaLnBrk="1" hangingPunct="1">
              <a:spcBef>
                <a:spcPts val="600"/>
              </a:spcBef>
              <a:spcAft>
                <a:spcPts val="0"/>
              </a:spcAft>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Easier to store</a:t>
            </a:r>
          </a:p>
          <a:p>
            <a:pPr marL="735012" indent="-342900" eaLnBrk="1" hangingPunct="1">
              <a:spcBef>
                <a:spcPts val="600"/>
              </a:spcBef>
              <a:spcAft>
                <a:spcPts val="0"/>
              </a:spcAft>
              <a:buFont typeface="Arial" panose="020B0604020202020204" pitchFamily="34" charset="0"/>
              <a:buChar char="•"/>
            </a:pPr>
            <a:r>
              <a:rPr lang="en-GB" sz="2400" b="1" dirty="0">
                <a:solidFill>
                  <a:srgbClr val="0000FF"/>
                </a:solidFill>
                <a:latin typeface="Times New Roman" panose="02020603050405020304" pitchFamily="18" charset="0"/>
                <a:cs typeface="Times New Roman" panose="02020603050405020304" pitchFamily="18" charset="0"/>
              </a:rPr>
              <a:t>Some land animals save water by excreting uric acid (dry waste</a:t>
            </a:r>
            <a:r>
              <a:rPr lang="en-GB" sz="2400" b="1" dirty="0" smtClean="0">
                <a:solidFill>
                  <a:srgbClr val="0000FF"/>
                </a:solidFill>
                <a:latin typeface="Times New Roman" panose="02020603050405020304" pitchFamily="18" charset="0"/>
                <a:cs typeface="Times New Roman" panose="02020603050405020304" pitchFamily="18" charset="0"/>
              </a:rPr>
              <a:t>) </a:t>
            </a:r>
          </a:p>
          <a:p>
            <a:pPr marL="174625" indent="-174625" rtl="1" eaLnBrk="1" hangingPunct="1">
              <a:spcBef>
                <a:spcPts val="600"/>
              </a:spcBef>
              <a:spcAft>
                <a:spcPts val="0"/>
              </a:spcAft>
              <a:buFont typeface="Wingdings" pitchFamily="2" charset="2"/>
              <a:buNone/>
            </a:pPr>
            <a:r>
              <a:rPr lang="en-GB" sz="2400" b="1" dirty="0" smtClean="0">
                <a:latin typeface="Times New Roman" panose="02020603050405020304" pitchFamily="18" charset="0"/>
                <a:cs typeface="Times New Roman" panose="02020603050405020304" pitchFamily="18" charset="0"/>
              </a:rPr>
              <a:t> </a:t>
            </a:r>
            <a:r>
              <a:rPr lang="en-GB" sz="2400" b="1" dirty="0" smtClean="0">
                <a:solidFill>
                  <a:srgbClr val="FF0000"/>
                </a:solidFill>
                <a:latin typeface="Times New Roman" panose="02020603050405020304" pitchFamily="18" charset="0"/>
                <a:cs typeface="Times New Roman" panose="02020603050405020304" pitchFamily="18" charset="0"/>
              </a:rPr>
              <a:t>3) Urea and uric acid take energy to produce</a:t>
            </a:r>
          </a:p>
        </p:txBody>
      </p:sp>
      <p:sp>
        <p:nvSpPr>
          <p:cNvPr id="27652" name="Line 8"/>
          <p:cNvSpPr>
            <a:spLocks noChangeShapeType="1"/>
          </p:cNvSpPr>
          <p:nvPr/>
        </p:nvSpPr>
        <p:spPr bwMode="auto">
          <a:xfrm>
            <a:off x="156945" y="673304"/>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5" name="Oval 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21</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25_05NitrogenousWaste-U"/>
          <p:cNvPicPr>
            <a:picLocks noChangeAspect="1" noChangeArrowheads="1"/>
          </p:cNvPicPr>
          <p:nvPr/>
        </p:nvPicPr>
        <p:blipFill>
          <a:blip r:embed="rId3" cstate="print"/>
          <a:srcRect/>
          <a:stretch>
            <a:fillRect/>
          </a:stretch>
        </p:blipFill>
        <p:spPr bwMode="auto">
          <a:xfrm>
            <a:off x="703263" y="195263"/>
            <a:ext cx="8194675" cy="6578600"/>
          </a:xfrm>
          <a:prstGeom prst="rect">
            <a:avLst/>
          </a:prstGeom>
          <a:noFill/>
          <a:ln w="9525">
            <a:noFill/>
            <a:miter lim="800000"/>
            <a:headEnd/>
            <a:tailEnd/>
          </a:ln>
        </p:spPr>
      </p:pic>
      <p:sp>
        <p:nvSpPr>
          <p:cNvPr id="28675" name="Text Box 10"/>
          <p:cNvSpPr txBox="1">
            <a:spLocks noChangeArrowheads="1"/>
          </p:cNvSpPr>
          <p:nvPr/>
        </p:nvSpPr>
        <p:spPr bwMode="auto">
          <a:xfrm>
            <a:off x="4957763" y="306388"/>
            <a:ext cx="1736725" cy="185737"/>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Nitrogenous bases</a:t>
            </a:r>
          </a:p>
        </p:txBody>
      </p:sp>
      <p:sp>
        <p:nvSpPr>
          <p:cNvPr id="28676" name="Text Box 11"/>
          <p:cNvSpPr txBox="1">
            <a:spLocks noChangeArrowheads="1"/>
          </p:cNvSpPr>
          <p:nvPr/>
        </p:nvSpPr>
        <p:spPr bwMode="auto">
          <a:xfrm>
            <a:off x="4046756" y="1035595"/>
            <a:ext cx="1460500" cy="658813"/>
          </a:xfrm>
          <a:prstGeom prst="rect">
            <a:avLst/>
          </a:prstGeom>
          <a:noFill/>
          <a:ln w="9525">
            <a:noFill/>
            <a:miter lim="800000"/>
            <a:headEnd/>
            <a:tailEnd/>
          </a:ln>
        </p:spPr>
        <p:txBody>
          <a:bodyPr wrap="none" lIns="0" tIns="0" rIns="0" bIns="0"/>
          <a:lstStyle/>
          <a:p>
            <a:pPr algn="ctr"/>
            <a:r>
              <a:rPr lang="en-US" sz="1800" b="1" dirty="0">
                <a:solidFill>
                  <a:srgbClr val="860059"/>
                </a:solidFill>
                <a:latin typeface="Times New Roman" panose="02020603050405020304" pitchFamily="18" charset="0"/>
                <a:cs typeface="Times New Roman" panose="02020603050405020304" pitchFamily="18" charset="0"/>
              </a:rPr>
              <a:t>—NH</a:t>
            </a:r>
            <a:r>
              <a:rPr lang="en-US" sz="1800" b="1" baseline="-25000" dirty="0">
                <a:solidFill>
                  <a:srgbClr val="860059"/>
                </a:solidFill>
                <a:latin typeface="Times New Roman" panose="02020603050405020304" pitchFamily="18" charset="0"/>
                <a:cs typeface="Times New Roman" panose="02020603050405020304" pitchFamily="18" charset="0"/>
              </a:rPr>
              <a:t>2</a:t>
            </a:r>
            <a:endParaRPr lang="en-US" sz="1800" b="1" dirty="0">
              <a:solidFill>
                <a:srgbClr val="860059"/>
              </a:solidFill>
              <a:latin typeface="Times New Roman" panose="02020603050405020304" pitchFamily="18" charset="0"/>
              <a:cs typeface="Times New Roman" panose="02020603050405020304" pitchFamily="18" charset="0"/>
            </a:endParaRPr>
          </a:p>
          <a:p>
            <a:pPr algn="ctr"/>
            <a:r>
              <a:rPr lang="en-US" sz="1800" b="1" dirty="0">
                <a:solidFill>
                  <a:srgbClr val="860059"/>
                </a:solidFill>
                <a:latin typeface="Times New Roman" panose="02020603050405020304" pitchFamily="18" charset="0"/>
                <a:cs typeface="Times New Roman" panose="02020603050405020304" pitchFamily="18" charset="0"/>
              </a:rPr>
              <a:t>Amino groups</a:t>
            </a:r>
          </a:p>
        </p:txBody>
      </p:sp>
      <p:sp>
        <p:nvSpPr>
          <p:cNvPr id="28677" name="Text Box 12"/>
          <p:cNvSpPr txBox="1">
            <a:spLocks noChangeArrowheads="1"/>
          </p:cNvSpPr>
          <p:nvPr/>
        </p:nvSpPr>
        <p:spPr bwMode="auto">
          <a:xfrm>
            <a:off x="2898775" y="309563"/>
            <a:ext cx="1736725" cy="185737"/>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Amino acids</a:t>
            </a:r>
          </a:p>
        </p:txBody>
      </p:sp>
      <p:sp>
        <p:nvSpPr>
          <p:cNvPr id="28678" name="Text Box 13"/>
          <p:cNvSpPr txBox="1">
            <a:spLocks noChangeArrowheads="1"/>
          </p:cNvSpPr>
          <p:nvPr/>
        </p:nvSpPr>
        <p:spPr bwMode="auto">
          <a:xfrm>
            <a:off x="5846763" y="6353066"/>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Uric</a:t>
            </a:r>
            <a:r>
              <a:rPr lang="en-US" sz="1800" b="1"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acid</a:t>
            </a:r>
          </a:p>
        </p:txBody>
      </p:sp>
      <p:sp>
        <p:nvSpPr>
          <p:cNvPr id="28679" name="Text Box 14"/>
          <p:cNvSpPr txBox="1">
            <a:spLocks noChangeArrowheads="1"/>
          </p:cNvSpPr>
          <p:nvPr/>
        </p:nvSpPr>
        <p:spPr bwMode="auto">
          <a:xfrm>
            <a:off x="6305939" y="3759200"/>
            <a:ext cx="1892300" cy="620713"/>
          </a:xfrm>
          <a:prstGeom prst="rect">
            <a:avLst/>
          </a:prstGeom>
          <a:noFill/>
          <a:ln w="9525">
            <a:noFill/>
            <a:miter lim="800000"/>
            <a:headEnd/>
            <a:tailEnd/>
          </a:ln>
        </p:spPr>
        <p:txBody>
          <a:bodyPr wrap="none" lIns="0" tIns="0" rIns="0" bIns="0"/>
          <a:lstStyle/>
          <a:p>
            <a:pPr algn="ctr"/>
            <a:r>
              <a:rPr lang="en-US" sz="1800" b="1" dirty="0">
                <a:solidFill>
                  <a:srgbClr val="0000FF"/>
                </a:solidFill>
                <a:latin typeface="Times New Roman" panose="02020603050405020304" pitchFamily="18" charset="0"/>
                <a:cs typeface="Times New Roman" panose="02020603050405020304" pitchFamily="18" charset="0"/>
              </a:rPr>
              <a:t>Birds and many other</a:t>
            </a:r>
          </a:p>
          <a:p>
            <a:pPr algn="ctr"/>
            <a:r>
              <a:rPr lang="en-US" sz="1800" b="1" dirty="0">
                <a:solidFill>
                  <a:srgbClr val="0000FF"/>
                </a:solidFill>
                <a:latin typeface="Times New Roman" panose="02020603050405020304" pitchFamily="18" charset="0"/>
                <a:cs typeface="Times New Roman" panose="02020603050405020304" pitchFamily="18" charset="0"/>
              </a:rPr>
              <a:t>reptiles, insects, land</a:t>
            </a:r>
          </a:p>
          <a:p>
            <a:pPr algn="ctr"/>
            <a:r>
              <a:rPr lang="en-US" sz="1800" b="1" dirty="0">
                <a:solidFill>
                  <a:srgbClr val="0000FF"/>
                </a:solidFill>
                <a:latin typeface="Times New Roman" panose="02020603050405020304" pitchFamily="18" charset="0"/>
                <a:cs typeface="Times New Roman" panose="02020603050405020304" pitchFamily="18" charset="0"/>
              </a:rPr>
              <a:t>snails</a:t>
            </a:r>
          </a:p>
        </p:txBody>
      </p:sp>
      <p:sp>
        <p:nvSpPr>
          <p:cNvPr id="28680" name="Text Box 15"/>
          <p:cNvSpPr txBox="1">
            <a:spLocks noChangeArrowheads="1"/>
          </p:cNvSpPr>
          <p:nvPr/>
        </p:nvSpPr>
        <p:spPr bwMode="auto">
          <a:xfrm>
            <a:off x="7427913" y="309563"/>
            <a:ext cx="1152525" cy="188912"/>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Nucleic acids</a:t>
            </a:r>
          </a:p>
        </p:txBody>
      </p:sp>
      <p:sp>
        <p:nvSpPr>
          <p:cNvPr id="28681" name="Text Box 16"/>
          <p:cNvSpPr txBox="1">
            <a:spLocks noChangeArrowheads="1"/>
          </p:cNvSpPr>
          <p:nvPr/>
        </p:nvSpPr>
        <p:spPr bwMode="auto">
          <a:xfrm>
            <a:off x="735013" y="3048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Proteins</a:t>
            </a:r>
          </a:p>
        </p:txBody>
      </p:sp>
      <p:sp>
        <p:nvSpPr>
          <p:cNvPr id="28682" name="Text Box 17"/>
          <p:cNvSpPr txBox="1">
            <a:spLocks noChangeArrowheads="1"/>
          </p:cNvSpPr>
          <p:nvPr/>
        </p:nvSpPr>
        <p:spPr bwMode="auto">
          <a:xfrm>
            <a:off x="17827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Ammonia</a:t>
            </a:r>
          </a:p>
        </p:txBody>
      </p:sp>
      <p:sp>
        <p:nvSpPr>
          <p:cNvPr id="28683" name="Text Box 18"/>
          <p:cNvSpPr txBox="1">
            <a:spLocks noChangeArrowheads="1"/>
          </p:cNvSpPr>
          <p:nvPr/>
        </p:nvSpPr>
        <p:spPr bwMode="auto">
          <a:xfrm>
            <a:off x="38274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800" b="1" dirty="0">
                <a:solidFill>
                  <a:srgbClr val="FF0000"/>
                </a:solidFill>
                <a:latin typeface="Times New Roman" panose="02020603050405020304" pitchFamily="18" charset="0"/>
                <a:cs typeface="Times New Roman" panose="02020603050405020304" pitchFamily="18" charset="0"/>
              </a:rPr>
              <a:t>Urea</a:t>
            </a:r>
          </a:p>
        </p:txBody>
      </p:sp>
      <p:sp>
        <p:nvSpPr>
          <p:cNvPr id="28684" name="Text Box 19"/>
          <p:cNvSpPr txBox="1">
            <a:spLocks noChangeArrowheads="1"/>
          </p:cNvSpPr>
          <p:nvPr/>
        </p:nvSpPr>
        <p:spPr bwMode="auto">
          <a:xfrm>
            <a:off x="3904426" y="3739950"/>
            <a:ext cx="1987550" cy="782638"/>
          </a:xfrm>
          <a:prstGeom prst="rect">
            <a:avLst/>
          </a:prstGeom>
          <a:noFill/>
          <a:ln w="9525">
            <a:noFill/>
            <a:miter lim="800000"/>
            <a:headEnd/>
            <a:tailEnd/>
          </a:ln>
        </p:spPr>
        <p:txBody>
          <a:bodyPr wrap="none" lIns="0" tIns="0" rIns="0" bIns="0"/>
          <a:lstStyle/>
          <a:p>
            <a:pPr algn="ctr"/>
            <a:r>
              <a:rPr lang="en-US" sz="1800" b="1" dirty="0">
                <a:solidFill>
                  <a:srgbClr val="003300"/>
                </a:solidFill>
                <a:latin typeface="Times New Roman" panose="02020603050405020304" pitchFamily="18" charset="0"/>
                <a:cs typeface="Times New Roman" panose="02020603050405020304" pitchFamily="18" charset="0"/>
              </a:rPr>
              <a:t>Mammals, amphibians,</a:t>
            </a:r>
          </a:p>
          <a:p>
            <a:pPr algn="ctr"/>
            <a:r>
              <a:rPr lang="en-US" sz="1800" b="1" dirty="0">
                <a:solidFill>
                  <a:srgbClr val="003300"/>
                </a:solidFill>
                <a:latin typeface="Times New Roman" panose="02020603050405020304" pitchFamily="18" charset="0"/>
                <a:cs typeface="Times New Roman" panose="02020603050405020304" pitchFamily="18" charset="0"/>
              </a:rPr>
              <a:t>sharks, some bony</a:t>
            </a:r>
          </a:p>
          <a:p>
            <a:pPr algn="ctr"/>
            <a:r>
              <a:rPr lang="en-US" sz="1800" b="1" dirty="0">
                <a:solidFill>
                  <a:srgbClr val="003300"/>
                </a:solidFill>
                <a:latin typeface="Times New Roman" panose="02020603050405020304" pitchFamily="18" charset="0"/>
                <a:cs typeface="Times New Roman" panose="02020603050405020304" pitchFamily="18" charset="0"/>
              </a:rPr>
              <a:t>fishes</a:t>
            </a:r>
          </a:p>
        </p:txBody>
      </p:sp>
      <p:sp>
        <p:nvSpPr>
          <p:cNvPr id="28685" name="Text Box 20"/>
          <p:cNvSpPr txBox="1">
            <a:spLocks noChangeArrowheads="1"/>
          </p:cNvSpPr>
          <p:nvPr/>
        </p:nvSpPr>
        <p:spPr bwMode="auto">
          <a:xfrm>
            <a:off x="1474774" y="3759200"/>
            <a:ext cx="1987550" cy="449263"/>
          </a:xfrm>
          <a:prstGeom prst="rect">
            <a:avLst/>
          </a:prstGeom>
          <a:noFill/>
          <a:ln w="9525">
            <a:noFill/>
            <a:miter lim="800000"/>
            <a:headEnd/>
            <a:tailEnd/>
          </a:ln>
        </p:spPr>
        <p:txBody>
          <a:bodyPr wrap="none" lIns="0" tIns="0" rIns="0" bIns="0"/>
          <a:lstStyle/>
          <a:p>
            <a:pPr algn="l"/>
            <a:r>
              <a:rPr lang="en-US" sz="1800" b="1" dirty="0">
                <a:solidFill>
                  <a:srgbClr val="0000FF"/>
                </a:solidFill>
                <a:latin typeface="Times New Roman" panose="02020603050405020304" pitchFamily="18" charset="0"/>
                <a:cs typeface="Times New Roman" panose="02020603050405020304" pitchFamily="18" charset="0"/>
              </a:rPr>
              <a:t>Most aquatic animals,</a:t>
            </a:r>
          </a:p>
          <a:p>
            <a:pPr algn="l"/>
            <a:r>
              <a:rPr lang="en-US" sz="1800" b="1" dirty="0">
                <a:solidFill>
                  <a:srgbClr val="0000FF"/>
                </a:solidFill>
                <a:latin typeface="Times New Roman" panose="02020603050405020304" pitchFamily="18" charset="0"/>
                <a:cs typeface="Times New Roman" panose="02020603050405020304" pitchFamily="18" charset="0"/>
              </a:rPr>
              <a:t>including most fishes</a:t>
            </a:r>
          </a:p>
        </p:txBody>
      </p:sp>
      <p:sp>
        <p:nvSpPr>
          <p:cNvPr id="28686" name="Rectangle 21"/>
          <p:cNvSpPr>
            <a:spLocks noChangeArrowheads="1"/>
          </p:cNvSpPr>
          <p:nvPr/>
        </p:nvSpPr>
        <p:spPr bwMode="auto">
          <a:xfrm>
            <a:off x="95577" y="1092636"/>
            <a:ext cx="2442670" cy="1015663"/>
          </a:xfrm>
          <a:prstGeom prst="rect">
            <a:avLst/>
          </a:prstGeom>
          <a:noFill/>
          <a:ln w="9525">
            <a:noFill/>
            <a:miter lim="800000"/>
            <a:headEnd/>
            <a:tailEnd/>
          </a:ln>
        </p:spPr>
        <p:txBody>
          <a:bodyPr wrap="square">
            <a:spAutoFit/>
          </a:bodyPr>
          <a:lstStyle/>
          <a:p>
            <a:pPr algn="ctr"/>
            <a:r>
              <a:rPr lang="en-US" sz="2000" b="1" dirty="0">
                <a:solidFill>
                  <a:schemeClr val="tx2"/>
                </a:solidFill>
                <a:latin typeface="Times New Roman" panose="02020603050405020304" pitchFamily="18" charset="0"/>
                <a:cs typeface="Times New Roman" panose="02020603050405020304" pitchFamily="18" charset="0"/>
              </a:rPr>
              <a:t>Nitrogen-containing metabolic waste </a:t>
            </a:r>
            <a:r>
              <a:rPr lang="en-US" sz="2000" b="1" dirty="0" smtClean="0">
                <a:solidFill>
                  <a:schemeClr val="tx2"/>
                </a:solidFill>
                <a:latin typeface="Times New Roman" panose="02020603050405020304" pitchFamily="18" charset="0"/>
                <a:cs typeface="Times New Roman" panose="02020603050405020304" pitchFamily="18" charset="0"/>
              </a:rPr>
              <a:t>products</a:t>
            </a:r>
            <a:endParaRPr lang="en-US" sz="2000" b="1" dirty="0">
              <a:solidFill>
                <a:schemeClr val="tx2"/>
              </a:solidFill>
              <a:latin typeface="Times New Roman" panose="02020603050405020304" pitchFamily="18" charset="0"/>
              <a:cs typeface="Times New Roman" panose="02020603050405020304" pitchFamily="18" charset="0"/>
            </a:endParaRPr>
          </a:p>
        </p:txBody>
      </p:sp>
      <p:sp>
        <p:nvSpPr>
          <p:cNvPr id="28687" name="Text Box 32"/>
          <p:cNvSpPr txBox="1">
            <a:spLocks noChangeArrowheads="1"/>
          </p:cNvSpPr>
          <p:nvPr/>
        </p:nvSpPr>
        <p:spPr bwMode="auto">
          <a:xfrm>
            <a:off x="5859463" y="6615113"/>
            <a:ext cx="1736725" cy="185737"/>
          </a:xfrm>
          <a:prstGeom prst="rect">
            <a:avLst/>
          </a:prstGeom>
          <a:noFill/>
          <a:ln w="9525">
            <a:noFill/>
            <a:miter lim="800000"/>
            <a:headEnd/>
            <a:tailEnd/>
          </a:ln>
        </p:spPr>
        <p:txBody>
          <a:bodyPr wrap="none" lIns="0" tIns="0" rIns="0" bIns="0"/>
          <a:lstStyle/>
          <a:p>
            <a:pPr algn="ctr">
              <a:lnSpc>
                <a:spcPct val="80000"/>
              </a:lnSpc>
            </a:pPr>
            <a:endParaRPr lang="ar-SA" sz="1800" b="1">
              <a:latin typeface="Times New Roman" panose="02020603050405020304" pitchFamily="18" charset="0"/>
              <a:cs typeface="Times New Roman" panose="02020603050405020304" pitchFamily="18" charset="0"/>
            </a:endParaRPr>
          </a:p>
        </p:txBody>
      </p:sp>
      <p:sp>
        <p:nvSpPr>
          <p:cNvPr id="28688" name="Text Box 33"/>
          <p:cNvSpPr txBox="1">
            <a:spLocks noChangeArrowheads="1"/>
          </p:cNvSpPr>
          <p:nvPr/>
        </p:nvSpPr>
        <p:spPr bwMode="auto">
          <a:xfrm>
            <a:off x="3765550" y="6615113"/>
            <a:ext cx="1736725" cy="185737"/>
          </a:xfrm>
          <a:prstGeom prst="rect">
            <a:avLst/>
          </a:prstGeom>
          <a:noFill/>
          <a:ln w="9525">
            <a:noFill/>
            <a:miter lim="800000"/>
            <a:headEnd/>
            <a:tailEnd/>
          </a:ln>
        </p:spPr>
        <p:txBody>
          <a:bodyPr wrap="none" lIns="0" tIns="0" rIns="0" bIns="0"/>
          <a:lstStyle/>
          <a:p>
            <a:pPr algn="ctr">
              <a:lnSpc>
                <a:spcPct val="80000"/>
              </a:lnSpc>
            </a:pPr>
            <a:endParaRPr lang="ar-SA" sz="1800" b="1">
              <a:latin typeface="Times New Roman" panose="02020603050405020304" pitchFamily="18" charset="0"/>
              <a:cs typeface="Times New Roman" panose="02020603050405020304" pitchFamily="18" charset="0"/>
            </a:endParaRPr>
          </a:p>
        </p:txBody>
      </p:sp>
      <p:sp>
        <p:nvSpPr>
          <p:cNvPr id="17" name="Oval 1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22</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5425" y="1487488"/>
            <a:ext cx="8534400" cy="2674609"/>
          </a:xfrm>
        </p:spPr>
        <p:txBody>
          <a:bodyPr/>
          <a:lstStyle/>
          <a:p>
            <a:pPr marL="361950" indent="-361950">
              <a:lnSpc>
                <a:spcPct val="90000"/>
              </a:lnSpc>
            </a:pPr>
            <a:r>
              <a:rPr lang="en-US" b="1" dirty="0" smtClean="0">
                <a:solidFill>
                  <a:srgbClr val="0000FF"/>
                </a:solidFill>
                <a:latin typeface="Times New Roman" panose="02020603050405020304" pitchFamily="18" charset="0"/>
                <a:cs typeface="Times New Roman" panose="02020603050405020304" pitchFamily="18" charset="0"/>
              </a:rPr>
              <a:t>Compensating for kidney failure  </a:t>
            </a:r>
          </a:p>
          <a:p>
            <a:pPr marL="361950" indent="-361950">
              <a:lnSpc>
                <a:spcPct val="90000"/>
              </a:lnSpc>
            </a:pPr>
            <a:r>
              <a:rPr lang="en-US" b="1" dirty="0" smtClean="0">
                <a:solidFill>
                  <a:srgbClr val="0000FF"/>
                </a:solidFill>
                <a:latin typeface="Times New Roman" panose="02020603050405020304" pitchFamily="18" charset="0"/>
                <a:cs typeface="Times New Roman" panose="02020603050405020304" pitchFamily="18" charset="0"/>
              </a:rPr>
              <a:t>A dialysis machine   </a:t>
            </a:r>
          </a:p>
          <a:p>
            <a:pPr marL="1138238" lvl="1" indent="-349250">
              <a:lnSpc>
                <a:spcPct val="90000"/>
              </a:lnSpc>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Removes wastes from the blood </a:t>
            </a:r>
          </a:p>
          <a:p>
            <a:pPr marL="1138238" lvl="1" indent="-349250">
              <a:lnSpc>
                <a:spcPct val="90000"/>
              </a:lnSpc>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Maintains its solute concentration</a:t>
            </a:r>
          </a:p>
        </p:txBody>
      </p:sp>
      <p:sp>
        <p:nvSpPr>
          <p:cNvPr id="29699" name="Rectangle 3"/>
          <p:cNvSpPr>
            <a:spLocks noGrp="1" noChangeArrowheads="1"/>
          </p:cNvSpPr>
          <p:nvPr>
            <p:ph type="title"/>
          </p:nvPr>
        </p:nvSpPr>
        <p:spPr>
          <a:xfrm>
            <a:off x="307103" y="294512"/>
            <a:ext cx="8534400" cy="387798"/>
          </a:xfrm>
          <a:noFill/>
        </p:spPr>
        <p:txBody>
          <a:bodyPr>
            <a:spAutoFit/>
          </a:bodyPr>
          <a:lstStyle/>
          <a:p>
            <a:pPr marL="803275" indent="-803275" algn="ctr"/>
            <a:r>
              <a:rPr lang="en-US" sz="2800" dirty="0" smtClean="0"/>
              <a:t> Kidney dialysis can be a lifesaver</a:t>
            </a:r>
            <a:endParaRPr lang="en-US" sz="3200" dirty="0" smtClean="0"/>
          </a:p>
        </p:txBody>
      </p:sp>
      <p:sp>
        <p:nvSpPr>
          <p:cNvPr id="29700" name="Line 4"/>
          <p:cNvSpPr>
            <a:spLocks noChangeShapeType="1"/>
          </p:cNvSpPr>
          <p:nvPr/>
        </p:nvSpPr>
        <p:spPr bwMode="auto">
          <a:xfrm>
            <a:off x="157163" y="1010631"/>
            <a:ext cx="8775700" cy="0"/>
          </a:xfrm>
          <a:prstGeom prst="line">
            <a:avLst/>
          </a:prstGeom>
          <a:noFill/>
          <a:ln w="76200">
            <a:solidFill>
              <a:srgbClr val="A8B99B"/>
            </a:solidFill>
            <a:round/>
            <a:headEnd/>
            <a:tailEnd/>
          </a:ln>
        </p:spPr>
        <p:txBody>
          <a:bodyPr wrap="none" anchor="ctr"/>
          <a:lstStyle/>
          <a:p>
            <a:endParaRPr lang="en-GB"/>
          </a:p>
        </p:txBody>
      </p:sp>
      <p:sp>
        <p:nvSpPr>
          <p:cNvPr id="2970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23</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5_09KidneyDialysis-U"/>
          <p:cNvPicPr>
            <a:picLocks noChangeAspect="1" noChangeArrowheads="1"/>
          </p:cNvPicPr>
          <p:nvPr/>
        </p:nvPicPr>
        <p:blipFill>
          <a:blip r:embed="rId3" cstate="print"/>
          <a:srcRect/>
          <a:stretch>
            <a:fillRect/>
          </a:stretch>
        </p:blipFill>
        <p:spPr bwMode="auto">
          <a:xfrm>
            <a:off x="300038" y="136525"/>
            <a:ext cx="8542337" cy="6584950"/>
          </a:xfrm>
          <a:prstGeom prst="rect">
            <a:avLst/>
          </a:prstGeom>
          <a:noFill/>
          <a:ln w="9525">
            <a:noFill/>
            <a:miter lim="800000"/>
            <a:headEnd/>
            <a:tailEnd/>
          </a:ln>
        </p:spPr>
      </p:pic>
      <p:sp>
        <p:nvSpPr>
          <p:cNvPr id="30723" name="Text Box 3"/>
          <p:cNvSpPr txBox="1">
            <a:spLocks noChangeArrowheads="1"/>
          </p:cNvSpPr>
          <p:nvPr/>
        </p:nvSpPr>
        <p:spPr bwMode="auto">
          <a:xfrm>
            <a:off x="2794000" y="236538"/>
            <a:ext cx="2019300" cy="582612"/>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Line from artery</a:t>
            </a:r>
          </a:p>
          <a:p>
            <a:pPr algn="l">
              <a:lnSpc>
                <a:spcPct val="90000"/>
              </a:lnSpc>
            </a:pPr>
            <a:r>
              <a:rPr lang="en-US" sz="2000" b="1">
                <a:latin typeface="Times New Roman" panose="02020603050405020304" pitchFamily="18" charset="0"/>
                <a:cs typeface="Times New Roman" panose="02020603050405020304" pitchFamily="18" charset="0"/>
              </a:rPr>
              <a:t>to apparatus</a:t>
            </a:r>
          </a:p>
        </p:txBody>
      </p:sp>
      <p:sp>
        <p:nvSpPr>
          <p:cNvPr id="30724" name="Text Box 4"/>
          <p:cNvSpPr txBox="1">
            <a:spLocks noChangeArrowheads="1"/>
          </p:cNvSpPr>
          <p:nvPr/>
        </p:nvSpPr>
        <p:spPr bwMode="auto">
          <a:xfrm>
            <a:off x="5092700" y="895350"/>
            <a:ext cx="755650" cy="315913"/>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Pump</a:t>
            </a:r>
          </a:p>
          <a:p>
            <a:pPr algn="l">
              <a:lnSpc>
                <a:spcPct val="90000"/>
              </a:lnSpc>
            </a:pPr>
            <a:r>
              <a:rPr lang="ar-SA" sz="2000" b="1">
                <a:latin typeface="Times New Roman" panose="02020603050405020304" pitchFamily="18" charset="0"/>
                <a:cs typeface="Times New Roman" panose="02020603050405020304" pitchFamily="18" charset="0"/>
              </a:rPr>
              <a:t> </a:t>
            </a:r>
            <a:endParaRPr lang="en-US" sz="2000" b="1">
              <a:latin typeface="Times New Roman" panose="02020603050405020304" pitchFamily="18" charset="0"/>
              <a:cs typeface="Times New Roman" panose="02020603050405020304" pitchFamily="18" charset="0"/>
            </a:endParaRPr>
          </a:p>
        </p:txBody>
      </p:sp>
      <p:sp>
        <p:nvSpPr>
          <p:cNvPr id="30725" name="Text Box 5"/>
          <p:cNvSpPr txBox="1">
            <a:spLocks noChangeArrowheads="1"/>
          </p:cNvSpPr>
          <p:nvPr/>
        </p:nvSpPr>
        <p:spPr bwMode="auto">
          <a:xfrm>
            <a:off x="6154738" y="982663"/>
            <a:ext cx="2638425" cy="814387"/>
          </a:xfrm>
          <a:prstGeom prst="rect">
            <a:avLst/>
          </a:prstGeom>
          <a:noFill/>
          <a:ln w="9525">
            <a:noFill/>
            <a:miter lim="800000"/>
            <a:headEnd/>
            <a:tailEnd/>
          </a:ln>
        </p:spPr>
        <p:txBody>
          <a:bodyPr wrap="none" lIns="0" tIns="0" rIns="0" bIns="0"/>
          <a:lstStyle/>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Tubing made of a</a:t>
            </a:r>
          </a:p>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selectively permeable</a:t>
            </a:r>
          </a:p>
          <a:p>
            <a:pPr algn="l">
              <a:lnSpc>
                <a:spcPct val="90000"/>
              </a:lnSpc>
            </a:pPr>
            <a:r>
              <a:rPr lang="en-US" sz="2000" b="1">
                <a:solidFill>
                  <a:srgbClr val="FF0000"/>
                </a:solidFill>
                <a:latin typeface="Times New Roman" panose="02020603050405020304" pitchFamily="18" charset="0"/>
                <a:cs typeface="Times New Roman" panose="02020603050405020304" pitchFamily="18" charset="0"/>
              </a:rPr>
              <a:t>membrane</a:t>
            </a:r>
          </a:p>
        </p:txBody>
      </p:sp>
      <p:sp>
        <p:nvSpPr>
          <p:cNvPr id="30726" name="Text Box 6"/>
          <p:cNvSpPr txBox="1">
            <a:spLocks noChangeArrowheads="1"/>
          </p:cNvSpPr>
          <p:nvPr/>
        </p:nvSpPr>
        <p:spPr bwMode="auto">
          <a:xfrm>
            <a:off x="6378575" y="3765550"/>
            <a:ext cx="1143000" cy="582613"/>
          </a:xfrm>
          <a:prstGeom prst="rect">
            <a:avLst/>
          </a:prstGeom>
          <a:noFill/>
          <a:ln w="9525">
            <a:noFill/>
            <a:miter lim="800000"/>
            <a:headEnd/>
            <a:tailEnd/>
          </a:ln>
        </p:spPr>
        <p:txBody>
          <a:bodyPr wrap="none" lIns="0" tIns="0" rIns="0" bIns="0"/>
          <a:lstStyle/>
          <a:p>
            <a:pPr algn="ctr">
              <a:lnSpc>
                <a:spcPct val="90000"/>
              </a:lnSpc>
            </a:pPr>
            <a:r>
              <a:rPr lang="en-US" sz="2000" b="1">
                <a:latin typeface="Times New Roman" panose="02020603050405020304" pitchFamily="18" charset="0"/>
                <a:cs typeface="Times New Roman" panose="02020603050405020304" pitchFamily="18" charset="0"/>
              </a:rPr>
              <a:t>Dialyzing</a:t>
            </a:r>
          </a:p>
          <a:p>
            <a:pPr algn="ctr">
              <a:lnSpc>
                <a:spcPct val="90000"/>
              </a:lnSpc>
            </a:pPr>
            <a:r>
              <a:rPr lang="en-US" sz="2000" b="1">
                <a:latin typeface="Times New Roman" panose="02020603050405020304" pitchFamily="18" charset="0"/>
                <a:cs typeface="Times New Roman" panose="02020603050405020304" pitchFamily="18" charset="0"/>
              </a:rPr>
              <a:t>solution</a:t>
            </a:r>
          </a:p>
        </p:txBody>
      </p:sp>
      <p:sp>
        <p:nvSpPr>
          <p:cNvPr id="30727" name="Text Box 7"/>
          <p:cNvSpPr txBox="1">
            <a:spLocks noChangeArrowheads="1"/>
          </p:cNvSpPr>
          <p:nvPr/>
        </p:nvSpPr>
        <p:spPr bwMode="auto">
          <a:xfrm>
            <a:off x="3181350" y="4010025"/>
            <a:ext cx="1219200" cy="846138"/>
          </a:xfrm>
          <a:prstGeom prst="rect">
            <a:avLst/>
          </a:prstGeom>
          <a:noFill/>
          <a:ln w="9525">
            <a:noFill/>
            <a:miter lim="800000"/>
            <a:headEnd/>
            <a:tailEnd/>
          </a:ln>
        </p:spPr>
        <p:txBody>
          <a:bodyPr wrap="none" lIns="0" tIns="0" rIns="0" bIns="0"/>
          <a:lstStyle/>
          <a:p>
            <a:pPr algn="l">
              <a:lnSpc>
                <a:spcPct val="90000"/>
              </a:lnSpc>
            </a:pPr>
            <a:r>
              <a:rPr lang="en-US" sz="2000" b="1">
                <a:latin typeface="Times New Roman" panose="02020603050405020304" pitchFamily="18" charset="0"/>
                <a:cs typeface="Times New Roman" panose="02020603050405020304" pitchFamily="18" charset="0"/>
              </a:rPr>
              <a:t>Line from </a:t>
            </a:r>
          </a:p>
          <a:p>
            <a:pPr algn="l">
              <a:lnSpc>
                <a:spcPct val="90000"/>
              </a:lnSpc>
            </a:pPr>
            <a:r>
              <a:rPr lang="en-US" sz="2000" b="1">
                <a:latin typeface="Times New Roman" panose="02020603050405020304" pitchFamily="18" charset="0"/>
                <a:cs typeface="Times New Roman" panose="02020603050405020304" pitchFamily="18" charset="0"/>
              </a:rPr>
              <a:t>apparatus</a:t>
            </a:r>
          </a:p>
          <a:p>
            <a:pPr algn="l">
              <a:lnSpc>
                <a:spcPct val="90000"/>
              </a:lnSpc>
            </a:pPr>
            <a:r>
              <a:rPr lang="en-US" sz="2000" b="1">
                <a:latin typeface="Times New Roman" panose="02020603050405020304" pitchFamily="18" charset="0"/>
                <a:cs typeface="Times New Roman" panose="02020603050405020304" pitchFamily="18" charset="0"/>
              </a:rPr>
              <a:t>to vein</a:t>
            </a:r>
          </a:p>
        </p:txBody>
      </p:sp>
      <p:sp>
        <p:nvSpPr>
          <p:cNvPr id="30728" name="Text Box 8"/>
          <p:cNvSpPr txBox="1">
            <a:spLocks noChangeArrowheads="1"/>
          </p:cNvSpPr>
          <p:nvPr/>
        </p:nvSpPr>
        <p:spPr bwMode="auto">
          <a:xfrm>
            <a:off x="5040313" y="5383213"/>
            <a:ext cx="2019300" cy="582612"/>
          </a:xfrm>
          <a:prstGeom prst="rect">
            <a:avLst/>
          </a:prstGeom>
          <a:noFill/>
          <a:ln w="9525">
            <a:noFill/>
            <a:miter lim="800000"/>
            <a:headEnd/>
            <a:tailEnd/>
          </a:ln>
        </p:spPr>
        <p:txBody>
          <a:bodyPr wrap="none" lIns="0" tIns="0" rIns="0" bIns="0"/>
          <a:lstStyle/>
          <a:p>
            <a:pPr algn="ctr">
              <a:lnSpc>
                <a:spcPct val="90000"/>
              </a:lnSpc>
            </a:pPr>
            <a:r>
              <a:rPr lang="en-US" sz="2000" b="1" dirty="0">
                <a:latin typeface="Times New Roman" panose="02020603050405020304" pitchFamily="18" charset="0"/>
                <a:cs typeface="Times New Roman" panose="02020603050405020304" pitchFamily="18" charset="0"/>
              </a:rPr>
              <a:t>Fresh dialyzing</a:t>
            </a:r>
          </a:p>
          <a:p>
            <a:pPr algn="ctr">
              <a:lnSpc>
                <a:spcPct val="90000"/>
              </a:lnSpc>
            </a:pPr>
            <a:r>
              <a:rPr lang="en-US" sz="2000" b="1" dirty="0">
                <a:latin typeface="Times New Roman" panose="02020603050405020304" pitchFamily="18" charset="0"/>
                <a:cs typeface="Times New Roman" panose="02020603050405020304" pitchFamily="18" charset="0"/>
              </a:rPr>
              <a:t>solution</a:t>
            </a:r>
          </a:p>
        </p:txBody>
      </p:sp>
      <p:sp>
        <p:nvSpPr>
          <p:cNvPr id="30729" name="Text Box 9"/>
          <p:cNvSpPr txBox="1">
            <a:spLocks noChangeArrowheads="1"/>
          </p:cNvSpPr>
          <p:nvPr/>
        </p:nvSpPr>
        <p:spPr bwMode="auto">
          <a:xfrm>
            <a:off x="7035800" y="5399088"/>
            <a:ext cx="1927225" cy="1192212"/>
          </a:xfrm>
          <a:prstGeom prst="rect">
            <a:avLst/>
          </a:prstGeom>
          <a:noFill/>
          <a:ln w="9525">
            <a:noFill/>
            <a:miter lim="800000"/>
            <a:headEnd/>
            <a:tailEnd/>
          </a:ln>
        </p:spPr>
        <p:txBody>
          <a:bodyPr wrap="none" lIns="0" tIns="0" rIns="0" bIns="0"/>
          <a:lstStyle/>
          <a:p>
            <a:pPr algn="ctr">
              <a:lnSpc>
                <a:spcPct val="90000"/>
              </a:lnSpc>
            </a:pPr>
            <a:r>
              <a:rPr lang="en-US" sz="2000" b="1" dirty="0">
                <a:latin typeface="Times New Roman" panose="02020603050405020304" pitchFamily="18" charset="0"/>
                <a:cs typeface="Times New Roman" panose="02020603050405020304" pitchFamily="18" charset="0"/>
              </a:rPr>
              <a:t>Used dialyzing</a:t>
            </a:r>
          </a:p>
          <a:p>
            <a:pPr algn="ctr">
              <a:lnSpc>
                <a:spcPct val="90000"/>
              </a:lnSpc>
            </a:pPr>
            <a:r>
              <a:rPr lang="en-US" sz="2000" b="1" dirty="0">
                <a:latin typeface="Times New Roman" panose="02020603050405020304" pitchFamily="18" charset="0"/>
                <a:cs typeface="Times New Roman" panose="02020603050405020304" pitchFamily="18" charset="0"/>
              </a:rPr>
              <a:t>solution</a:t>
            </a:r>
          </a:p>
          <a:p>
            <a:pPr algn="ctr">
              <a:lnSpc>
                <a:spcPct val="90000"/>
              </a:lnSpc>
            </a:pPr>
            <a:r>
              <a:rPr lang="en-US" sz="2000" b="1" dirty="0">
                <a:latin typeface="Times New Roman" panose="02020603050405020304" pitchFamily="18" charset="0"/>
                <a:cs typeface="Times New Roman" panose="02020603050405020304" pitchFamily="18" charset="0"/>
              </a:rPr>
              <a:t>(with urea and</a:t>
            </a:r>
          </a:p>
          <a:p>
            <a:pPr algn="ctr">
              <a:lnSpc>
                <a:spcPct val="90000"/>
              </a:lnSpc>
            </a:pPr>
            <a:r>
              <a:rPr lang="en-US" sz="2000" b="1" dirty="0">
                <a:latin typeface="Times New Roman" panose="02020603050405020304" pitchFamily="18" charset="0"/>
                <a:cs typeface="Times New Roman" panose="02020603050405020304" pitchFamily="18" charset="0"/>
              </a:rPr>
              <a:t>excess ions)</a:t>
            </a:r>
          </a:p>
        </p:txBody>
      </p:sp>
      <p:sp>
        <p:nvSpPr>
          <p:cNvPr id="30730" name="Line 10"/>
          <p:cNvSpPr>
            <a:spLocks noChangeShapeType="1"/>
          </p:cNvSpPr>
          <p:nvPr/>
        </p:nvSpPr>
        <p:spPr bwMode="auto">
          <a:xfrm>
            <a:off x="4102100" y="787400"/>
            <a:ext cx="927100" cy="9588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1" name="Line 11"/>
          <p:cNvSpPr>
            <a:spLocks noChangeShapeType="1"/>
          </p:cNvSpPr>
          <p:nvPr/>
        </p:nvSpPr>
        <p:spPr bwMode="auto">
          <a:xfrm>
            <a:off x="6661150" y="1793875"/>
            <a:ext cx="0" cy="555625"/>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2" name="Line 12"/>
          <p:cNvSpPr>
            <a:spLocks noChangeShapeType="1"/>
          </p:cNvSpPr>
          <p:nvPr/>
        </p:nvSpPr>
        <p:spPr bwMode="auto">
          <a:xfrm flipH="1">
            <a:off x="3625850" y="3552825"/>
            <a:ext cx="263525" cy="463550"/>
          </a:xfrm>
          <a:prstGeom prst="line">
            <a:avLst/>
          </a:prstGeom>
          <a:noFill/>
          <a:ln w="2540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30733" name="Rectangle 19"/>
          <p:cNvSpPr>
            <a:spLocks noChangeArrowheads="1"/>
          </p:cNvSpPr>
          <p:nvPr/>
        </p:nvSpPr>
        <p:spPr bwMode="auto">
          <a:xfrm>
            <a:off x="1742283" y="6130925"/>
            <a:ext cx="2347117" cy="461665"/>
          </a:xfrm>
          <a:prstGeom prst="rect">
            <a:avLst/>
          </a:prstGeom>
          <a:noFill/>
          <a:ln w="9525">
            <a:noFill/>
            <a:miter lim="800000"/>
            <a:headEnd/>
            <a:tailEnd/>
          </a:ln>
        </p:spPr>
        <p:txBody>
          <a:bodyPr wrap="none">
            <a:spAutoFit/>
          </a:bodyPr>
          <a:lstStyle/>
          <a:p>
            <a:r>
              <a:rPr lang="en-US" b="1">
                <a:solidFill>
                  <a:schemeClr val="tx2"/>
                </a:solidFill>
                <a:latin typeface="Times New Roman" panose="02020603050405020304" pitchFamily="18" charset="0"/>
                <a:cs typeface="Times New Roman" panose="02020603050405020304" pitchFamily="18" charset="0"/>
              </a:rPr>
              <a:t>Kidney dialysis. </a:t>
            </a:r>
          </a:p>
        </p:txBody>
      </p:sp>
      <p:sp>
        <p:nvSpPr>
          <p:cNvPr id="14" name="Oval 1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24</a:t>
            </a: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21705" y="2569779"/>
            <a:ext cx="8775700" cy="1635509"/>
          </a:xfrm>
        </p:spPr>
        <p:txBody>
          <a:bodyPr lIns="91440" tIns="45720" rIns="91440" bIns="45720" anchor="ctr"/>
          <a:lstStyle/>
          <a:p>
            <a:pPr algn="ctr" eaLnBrk="1" hangingPunct="1">
              <a:defRPr/>
            </a:pPr>
            <a:r>
              <a:rPr lang="en-US" sz="6300" dirty="0" smtClean="0">
                <a:effectLst>
                  <a:outerShdw blurRad="38100" dist="38100" dir="2700000" algn="tl">
                    <a:srgbClr val="C0C0C0"/>
                  </a:outerShdw>
                </a:effectLst>
              </a:rPr>
              <a:t>Excretion in Plants</a:t>
            </a:r>
            <a:r>
              <a:rPr lang="en-US" sz="6300" dirty="0" smtClean="0">
                <a:solidFill>
                  <a:srgbClr val="FF0000"/>
                </a:solidFill>
                <a:effectLst>
                  <a:outerShdw blurRad="38100" dist="38100" dir="2700000" algn="tl">
                    <a:srgbClr val="C0C0C0"/>
                  </a:outerShdw>
                </a:effectLst>
              </a:rPr>
              <a:t> </a:t>
            </a:r>
          </a:p>
        </p:txBody>
      </p:sp>
      <p:sp>
        <p:nvSpPr>
          <p:cNvPr id="32771" name="Line 3"/>
          <p:cNvSpPr>
            <a:spLocks noChangeShapeType="1"/>
          </p:cNvSpPr>
          <p:nvPr/>
        </p:nvSpPr>
        <p:spPr bwMode="auto">
          <a:xfrm>
            <a:off x="158641" y="799939"/>
            <a:ext cx="8775700" cy="0"/>
          </a:xfrm>
          <a:prstGeom prst="line">
            <a:avLst/>
          </a:prstGeom>
          <a:noFill/>
          <a:ln w="76200">
            <a:solidFill>
              <a:srgbClr val="A8B99B"/>
            </a:solidFill>
            <a:round/>
            <a:headEnd/>
            <a:tailEnd/>
          </a:ln>
        </p:spPr>
        <p:txBody>
          <a:bodyPr wrap="none" anchor="ctr"/>
          <a:lstStyle/>
          <a:p>
            <a:endParaRPr lang="en-GB"/>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25</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Documents and Settings\hp\Desktop\Picture1.jpg"/>
          <p:cNvPicPr>
            <a:picLocks noChangeAspect="1" noChangeArrowheads="1"/>
          </p:cNvPicPr>
          <p:nvPr/>
        </p:nvPicPr>
        <p:blipFill>
          <a:blip r:embed="rId3" cstate="print"/>
          <a:srcRect/>
          <a:stretch>
            <a:fillRect/>
          </a:stretch>
        </p:blipFill>
        <p:spPr bwMode="auto">
          <a:xfrm>
            <a:off x="5136714" y="1285714"/>
            <a:ext cx="3754438" cy="3538537"/>
          </a:xfrm>
          <a:prstGeom prst="rect">
            <a:avLst/>
          </a:prstGeom>
          <a:noFill/>
          <a:ln w="9525">
            <a:noFill/>
            <a:miter lim="800000"/>
            <a:headEnd/>
            <a:tailEnd/>
          </a:ln>
        </p:spPr>
      </p:pic>
      <p:sp>
        <p:nvSpPr>
          <p:cNvPr id="33795" name="Rectangle 2"/>
          <p:cNvSpPr>
            <a:spLocks noGrp="1" noChangeArrowheads="1"/>
          </p:cNvSpPr>
          <p:nvPr>
            <p:ph type="body" idx="1"/>
          </p:nvPr>
        </p:nvSpPr>
        <p:spPr>
          <a:xfrm>
            <a:off x="189192" y="1059346"/>
            <a:ext cx="4871545" cy="5499100"/>
          </a:xfrm>
        </p:spPr>
        <p:txBody>
          <a:bodyPr/>
          <a:lstStyle/>
          <a:p>
            <a:pPr marL="228600" indent="-228600" eaLnBrk="1" hangingPunct="1">
              <a:buFont typeface="Wingdings" pitchFamily="2" charset="2"/>
              <a:buNone/>
            </a:pPr>
            <a:r>
              <a:rPr lang="en-US" sz="2600" b="1" dirty="0" smtClean="0">
                <a:solidFill>
                  <a:srgbClr val="FF0000"/>
                </a:solidFill>
                <a:latin typeface="Times New Roman" panose="02020603050405020304" pitchFamily="18" charset="0"/>
                <a:cs typeface="Times New Roman" panose="02020603050405020304" pitchFamily="18" charset="0"/>
              </a:rPr>
              <a:t>Excretion of Gases  </a:t>
            </a:r>
          </a:p>
          <a:p>
            <a:pPr marL="393700" lvl="1" indent="-282575" eaLnBrk="1" hangingPunct="1"/>
            <a:r>
              <a:rPr lang="en-US" sz="2600" b="1" dirty="0" smtClean="0">
                <a:solidFill>
                  <a:srgbClr val="0000FF"/>
                </a:solidFill>
                <a:latin typeface="Times New Roman" panose="02020603050405020304" pitchFamily="18" charset="0"/>
                <a:cs typeface="Times New Roman" panose="02020603050405020304" pitchFamily="18" charset="0"/>
              </a:rPr>
              <a:t>Excess of CO</a:t>
            </a:r>
            <a:r>
              <a:rPr lang="en-US" sz="2600" b="1" baseline="-25000" dirty="0" smtClean="0">
                <a:solidFill>
                  <a:srgbClr val="0000FF"/>
                </a:solidFill>
                <a:latin typeface="Times New Roman" panose="02020603050405020304" pitchFamily="18" charset="0"/>
                <a:cs typeface="Times New Roman" panose="02020603050405020304" pitchFamily="18" charset="0"/>
              </a:rPr>
              <a:t>2</a:t>
            </a:r>
            <a:r>
              <a:rPr lang="en-US" sz="2600" b="1" dirty="0" smtClean="0">
                <a:solidFill>
                  <a:srgbClr val="0000FF"/>
                </a:solidFill>
                <a:latin typeface="Times New Roman" panose="02020603050405020304" pitchFamily="18" charset="0"/>
                <a:cs typeface="Times New Roman" panose="02020603050405020304" pitchFamily="18" charset="0"/>
              </a:rPr>
              <a:t> or O</a:t>
            </a:r>
            <a:r>
              <a:rPr lang="en-US" sz="2600" b="1" baseline="-25000" dirty="0" smtClean="0">
                <a:solidFill>
                  <a:srgbClr val="0000FF"/>
                </a:solidFill>
                <a:latin typeface="Times New Roman" panose="02020603050405020304" pitchFamily="18" charset="0"/>
                <a:cs typeface="Times New Roman" panose="02020603050405020304" pitchFamily="18" charset="0"/>
              </a:rPr>
              <a:t>2</a:t>
            </a:r>
            <a:r>
              <a:rPr lang="en-US" sz="2600" b="1" dirty="0" smtClean="0">
                <a:solidFill>
                  <a:srgbClr val="0000FF"/>
                </a:solidFill>
                <a:latin typeface="Times New Roman" panose="02020603050405020304" pitchFamily="18" charset="0"/>
                <a:cs typeface="Times New Roman" panose="02020603050405020304" pitchFamily="18" charset="0"/>
              </a:rPr>
              <a:t> in the leaves exit through stomata to the air.</a:t>
            </a:r>
          </a:p>
          <a:p>
            <a:pPr marL="393700" lvl="1" indent="-282575" eaLnBrk="1" hangingPunct="1"/>
            <a:r>
              <a:rPr lang="en-US" sz="2600" b="1" dirty="0" smtClean="0">
                <a:solidFill>
                  <a:srgbClr val="003300"/>
                </a:solidFill>
                <a:latin typeface="Times New Roman" panose="02020603050405020304" pitchFamily="18" charset="0"/>
                <a:cs typeface="Times New Roman" panose="02020603050405020304" pitchFamily="18" charset="0"/>
              </a:rPr>
              <a:t>Or they are brought by phloem and xylem from anywhere in the plant body to where there are stomata to exit to the air</a:t>
            </a:r>
          </a:p>
          <a:p>
            <a:pPr marL="393700" lvl="1" indent="-282575" eaLnBrk="1" hangingPunct="1"/>
            <a:r>
              <a:rPr lang="en-US" sz="2600" b="1" dirty="0" smtClean="0">
                <a:solidFill>
                  <a:srgbClr val="0000FF"/>
                </a:solidFill>
                <a:latin typeface="Times New Roman" panose="02020603050405020304" pitchFamily="18" charset="0"/>
                <a:cs typeface="Times New Roman" panose="02020603050405020304" pitchFamily="18" charset="0"/>
              </a:rPr>
              <a:t>They can also penetrate external cell surfaces directly to the air</a:t>
            </a:r>
          </a:p>
        </p:txBody>
      </p:sp>
      <p:sp>
        <p:nvSpPr>
          <p:cNvPr id="2" name="Title 1"/>
          <p:cNvSpPr>
            <a:spLocks/>
          </p:cNvSpPr>
          <p:nvPr/>
        </p:nvSpPr>
        <p:spPr bwMode="auto">
          <a:xfrm>
            <a:off x="0" y="6705600"/>
            <a:ext cx="3200400" cy="533400"/>
          </a:xfrm>
          <a:prstGeom prst="rect">
            <a:avLst/>
          </a:prstGeom>
          <a:noFill/>
          <a:ln w="9525">
            <a:noFill/>
            <a:miter lim="800000"/>
            <a:headEnd/>
            <a:tailEnd/>
          </a:ln>
        </p:spPr>
        <p:txBody>
          <a:bodyPr anchor="ctr"/>
          <a:lstStyle/>
          <a:p>
            <a:pPr marL="450850" indent="-450850" algn="l" eaLnBrk="1" hangingPunct="1">
              <a:lnSpc>
                <a:spcPct val="90000"/>
              </a:lnSpc>
              <a:defRPr/>
            </a:pPr>
            <a:endParaRPr lang="ar-SA" sz="1500">
              <a:solidFill>
                <a:srgbClr val="FF0000"/>
              </a:solidFill>
              <a:effectLst>
                <a:outerShdw blurRad="38100" dist="38100" dir="2700000" algn="tl">
                  <a:srgbClr val="C0C0C0"/>
                </a:outerShdw>
              </a:effectLst>
              <a:latin typeface="Times New Roman" panose="02020603050405020304" pitchFamily="18" charset="0"/>
              <a:cs typeface="Times New Roman" pitchFamily="18" charset="0"/>
            </a:endParaRPr>
          </a:p>
        </p:txBody>
      </p:sp>
      <p:sp>
        <p:nvSpPr>
          <p:cNvPr id="3" name="Content Placeholder 2"/>
          <p:cNvSpPr>
            <a:spLocks/>
          </p:cNvSpPr>
          <p:nvPr/>
        </p:nvSpPr>
        <p:spPr bwMode="auto">
          <a:xfrm>
            <a:off x="76200" y="7315200"/>
            <a:ext cx="8686800" cy="1295400"/>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Wingdings" pitchFamily="2" charset="2"/>
              <a:buChar char="§"/>
              <a:defRPr/>
            </a:pPr>
            <a:endParaRPr lang="ar-SA" sz="160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146" name="Title 1"/>
          <p:cNvSpPr>
            <a:spLocks/>
          </p:cNvSpPr>
          <p:nvPr/>
        </p:nvSpPr>
        <p:spPr bwMode="auto">
          <a:xfrm>
            <a:off x="457200" y="126128"/>
            <a:ext cx="8229600" cy="543087"/>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Excretion in Plants </a:t>
            </a:r>
            <a:r>
              <a:rPr lang="en-US" sz="33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endParaRPr lang="en-US" sz="3300" b="1" dirty="0">
              <a:solidFill>
                <a:schemeClr val="tx2"/>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3799" name="Line 3"/>
          <p:cNvSpPr>
            <a:spLocks noChangeShapeType="1"/>
          </p:cNvSpPr>
          <p:nvPr/>
        </p:nvSpPr>
        <p:spPr bwMode="auto">
          <a:xfrm>
            <a:off x="182563" y="819804"/>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33800" name="Text Box 41"/>
          <p:cNvSpPr txBox="1">
            <a:spLocks noChangeArrowheads="1"/>
          </p:cNvSpPr>
          <p:nvPr/>
        </p:nvSpPr>
        <p:spPr bwMode="auto">
          <a:xfrm>
            <a:off x="7052936" y="4612222"/>
            <a:ext cx="530225" cy="338137"/>
          </a:xfrm>
          <a:prstGeom prst="rect">
            <a:avLst/>
          </a:prstGeom>
          <a:noFill/>
          <a:ln w="9525">
            <a:noFill/>
            <a:miter lim="800000"/>
            <a:headEnd/>
            <a:tailEnd/>
          </a:ln>
        </p:spPr>
        <p:txBody>
          <a:bodyPr wrap="none" lIns="0" tIns="0" rIns="0" bIns="0"/>
          <a:lstStyle/>
          <a:p>
            <a:pPr>
              <a:lnSpc>
                <a:spcPct val="90000"/>
              </a:lnSpc>
            </a:pPr>
            <a:r>
              <a:rPr lang="en-US" sz="2100" b="1" dirty="0">
                <a:solidFill>
                  <a:srgbClr val="C00000"/>
                </a:solidFill>
                <a:latin typeface="Times New Roman" panose="02020603050405020304" pitchFamily="18" charset="0"/>
                <a:cs typeface="Times New Roman" panose="02020603050405020304" pitchFamily="18" charset="0"/>
              </a:rPr>
              <a:t>CO</a:t>
            </a:r>
            <a:r>
              <a:rPr lang="en-US" sz="2100" b="1" baseline="-25000" dirty="0">
                <a:solidFill>
                  <a:srgbClr val="C00000"/>
                </a:solidFill>
                <a:latin typeface="Times New Roman" panose="02020603050405020304" pitchFamily="18" charset="0"/>
                <a:cs typeface="Times New Roman" panose="02020603050405020304" pitchFamily="18" charset="0"/>
              </a:rPr>
              <a:t>2</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33801" name="Text Box 42"/>
          <p:cNvSpPr txBox="1">
            <a:spLocks noChangeArrowheads="1"/>
          </p:cNvSpPr>
          <p:nvPr/>
        </p:nvSpPr>
        <p:spPr bwMode="auto">
          <a:xfrm>
            <a:off x="7942045" y="4628330"/>
            <a:ext cx="158750" cy="290512"/>
          </a:xfrm>
          <a:prstGeom prst="rect">
            <a:avLst/>
          </a:prstGeom>
          <a:noFill/>
          <a:ln w="9525">
            <a:noFill/>
            <a:miter lim="800000"/>
            <a:headEnd/>
            <a:tailEnd/>
          </a:ln>
        </p:spPr>
        <p:txBody>
          <a:bodyPr wrap="none" lIns="0" tIns="0" rIns="0" bIns="0"/>
          <a:lstStyle/>
          <a:p>
            <a:pPr>
              <a:lnSpc>
                <a:spcPct val="90000"/>
              </a:lnSpc>
            </a:pPr>
            <a:r>
              <a:rPr lang="en-US" sz="2100" b="1" dirty="0">
                <a:solidFill>
                  <a:srgbClr val="C00000"/>
                </a:solidFill>
                <a:latin typeface="Times New Roman" panose="02020603050405020304" pitchFamily="18" charset="0"/>
                <a:cs typeface="Times New Roman" panose="02020603050405020304" pitchFamily="18" charset="0"/>
              </a:rPr>
              <a:t>O</a:t>
            </a:r>
            <a:r>
              <a:rPr lang="en-US" sz="2100" b="1" baseline="-25000" dirty="0">
                <a:solidFill>
                  <a:srgbClr val="C00000"/>
                </a:solidFill>
                <a:latin typeface="Times New Roman" panose="02020603050405020304" pitchFamily="18" charset="0"/>
                <a:cs typeface="Times New Roman" panose="02020603050405020304" pitchFamily="18" charset="0"/>
              </a:rPr>
              <a:t>2</a:t>
            </a:r>
            <a:endParaRPr lang="en-US" sz="2100" b="1" dirty="0">
              <a:solidFill>
                <a:srgbClr val="C00000"/>
              </a:solidFill>
              <a:latin typeface="Times New Roman" panose="02020603050405020304" pitchFamily="18" charset="0"/>
              <a:cs typeface="Times New Roman" panose="02020603050405020304" pitchFamily="18" charset="0"/>
            </a:endParaRPr>
          </a:p>
        </p:txBody>
      </p:sp>
      <p:sp>
        <p:nvSpPr>
          <p:cNvPr id="10" name="Oval 9"/>
          <p:cNvSpPr/>
          <p:nvPr/>
        </p:nvSpPr>
        <p:spPr bwMode="auto">
          <a:xfrm>
            <a:off x="8524568" y="6484712"/>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26</a:t>
            </a: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6705600"/>
            <a:ext cx="3200400" cy="533400"/>
          </a:xfrm>
          <a:prstGeom prst="rect">
            <a:avLst/>
          </a:prstGeom>
          <a:noFill/>
          <a:ln w="9525">
            <a:noFill/>
            <a:miter lim="800000"/>
            <a:headEnd/>
            <a:tailEnd/>
          </a:ln>
        </p:spPr>
        <p:txBody>
          <a:bodyPr anchor="ctr"/>
          <a:lstStyle/>
          <a:p>
            <a:pPr marL="450850" indent="-450850" algn="l" eaLnBrk="1" hangingPunct="1">
              <a:lnSpc>
                <a:spcPct val="90000"/>
              </a:lnSpc>
              <a:defRPr/>
            </a:pPr>
            <a:endParaRPr lang="ar-SA" sz="150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p:cNvSpPr>
          <p:nvPr/>
        </p:nvSpPr>
        <p:spPr bwMode="auto">
          <a:xfrm>
            <a:off x="76200" y="7315200"/>
            <a:ext cx="8686800" cy="1295400"/>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Wingdings" pitchFamily="2" charset="2"/>
              <a:buChar char="§"/>
              <a:defRPr/>
            </a:pPr>
            <a:endParaRPr lang="ar-SA" sz="1600">
              <a:solidFill>
                <a:srgbClr val="FF0000"/>
              </a:solidFill>
              <a:effectLst>
                <a:outerShdw blurRad="38100" dist="38100" dir="2700000" algn="tl">
                  <a:srgbClr val="C0C0C0"/>
                </a:outerShdw>
              </a:effectLst>
              <a:latin typeface="Tahoma" pitchFamily="34" charset="0"/>
            </a:endParaRPr>
          </a:p>
        </p:txBody>
      </p:sp>
      <p:sp>
        <p:nvSpPr>
          <p:cNvPr id="34820" name="Content Placeholder 2"/>
          <p:cNvSpPr>
            <a:spLocks/>
          </p:cNvSpPr>
          <p:nvPr/>
        </p:nvSpPr>
        <p:spPr bwMode="auto">
          <a:xfrm>
            <a:off x="207963" y="1581525"/>
            <a:ext cx="5302250" cy="4687887"/>
          </a:xfrm>
          <a:prstGeom prst="rect">
            <a:avLst/>
          </a:prstGeom>
          <a:noFill/>
          <a:ln w="9525">
            <a:noFill/>
            <a:miter lim="800000"/>
            <a:headEnd/>
            <a:tailEnd/>
          </a:ln>
        </p:spPr>
        <p:txBody>
          <a:bodyPr/>
          <a:lstStyle/>
          <a:p>
            <a:pPr marL="393700" lvl="1" indent="-282575" algn="l" eaLnBrk="1" hangingPunct="1">
              <a:lnSpc>
                <a:spcPct val="85000"/>
              </a:lnSpc>
              <a:spcBef>
                <a:spcPct val="45000"/>
              </a:spcBef>
              <a:spcAft>
                <a:spcPct val="20000"/>
              </a:spcAft>
              <a:buClr>
                <a:schemeClr val="tx2"/>
              </a:buClr>
              <a:buFont typeface="Wingdings" pitchFamily="2" charset="2"/>
              <a:buChar char="§"/>
            </a:pPr>
            <a:r>
              <a:rPr lang="en-US" sz="2800" b="1" dirty="0">
                <a:solidFill>
                  <a:srgbClr val="FF0000"/>
                </a:solidFill>
                <a:latin typeface="Times New Roman" panose="02020603050405020304" pitchFamily="18" charset="0"/>
                <a:cs typeface="Times New Roman" panose="02020603050405020304" pitchFamily="18" charset="0"/>
              </a:rPr>
              <a:t>Guttation</a:t>
            </a:r>
          </a:p>
          <a:p>
            <a:pPr marL="628650" lvl="1" indent="-171450" algn="l" eaLnBrk="1" hangingPunct="1">
              <a:lnSpc>
                <a:spcPct val="85000"/>
              </a:lnSpc>
              <a:spcBef>
                <a:spcPct val="45000"/>
              </a:spcBef>
              <a:spcAft>
                <a:spcPct val="20000"/>
              </a:spcAft>
              <a:buClr>
                <a:schemeClr val="tx2"/>
              </a:buClr>
              <a:buFontTx/>
              <a:buChar char="-"/>
            </a:pPr>
            <a:r>
              <a:rPr lang="en-US" sz="2800" b="1" dirty="0">
                <a:solidFill>
                  <a:srgbClr val="0000FF"/>
                </a:solidFill>
                <a:latin typeface="Times New Roman" panose="02020603050405020304" pitchFamily="18" charset="0"/>
                <a:cs typeface="Times New Roman" panose="02020603050405020304" pitchFamily="18" charset="0"/>
              </a:rPr>
              <a:t>Secretion of water and its solutes by </a:t>
            </a:r>
            <a:r>
              <a:rPr lang="en-US" sz="2800" b="1" dirty="0">
                <a:solidFill>
                  <a:srgbClr val="FF0000"/>
                </a:solidFill>
                <a:latin typeface="Times New Roman" panose="02020603050405020304" pitchFamily="18" charset="0"/>
                <a:cs typeface="Times New Roman" panose="02020603050405020304" pitchFamily="18" charset="0"/>
              </a:rPr>
              <a:t>hydathodes </a:t>
            </a:r>
            <a:r>
              <a:rPr lang="en-US" sz="2800" b="1" dirty="0">
                <a:solidFill>
                  <a:srgbClr val="0000FF"/>
                </a:solidFill>
                <a:latin typeface="Times New Roman" panose="02020603050405020304" pitchFamily="18" charset="0"/>
                <a:cs typeface="Times New Roman" panose="02020603050405020304" pitchFamily="18" charset="0"/>
              </a:rPr>
              <a:t>found in the leafs epidermis of some plants in hummed environment. </a:t>
            </a:r>
          </a:p>
          <a:p>
            <a:pPr marL="393700" lvl="1" indent="-282575" algn="l" eaLnBrk="1" hangingPunct="1">
              <a:lnSpc>
                <a:spcPct val="85000"/>
              </a:lnSpc>
              <a:spcBef>
                <a:spcPct val="45000"/>
              </a:spcBef>
              <a:spcAft>
                <a:spcPct val="20000"/>
              </a:spcAft>
              <a:buClr>
                <a:schemeClr val="tx2"/>
              </a:buClr>
              <a:buFont typeface="Wingdings" pitchFamily="2" charset="2"/>
              <a:buChar char="§"/>
            </a:pPr>
            <a:r>
              <a:rPr lang="en-US" sz="2800" b="1" dirty="0">
                <a:solidFill>
                  <a:srgbClr val="FF0000"/>
                </a:solidFill>
                <a:latin typeface="Times New Roman" panose="02020603050405020304" pitchFamily="18" charset="0"/>
                <a:cs typeface="Times New Roman" panose="02020603050405020304" pitchFamily="18" charset="0"/>
              </a:rPr>
              <a:t>Transpiration</a:t>
            </a:r>
            <a:endParaRPr lang="ar-SA" sz="2800" b="1" dirty="0">
              <a:solidFill>
                <a:srgbClr val="FF0000"/>
              </a:solidFill>
              <a:latin typeface="Times New Roman" panose="02020603050405020304" pitchFamily="18" charset="0"/>
              <a:cs typeface="Times New Roman" panose="02020603050405020304" pitchFamily="18" charset="0"/>
            </a:endParaRPr>
          </a:p>
          <a:p>
            <a:pPr marL="628650" lvl="1" indent="-171450" algn="l" eaLnBrk="1" hangingPunct="1">
              <a:lnSpc>
                <a:spcPct val="85000"/>
              </a:lnSpc>
              <a:spcBef>
                <a:spcPct val="45000"/>
              </a:spcBef>
              <a:spcAft>
                <a:spcPct val="20000"/>
              </a:spcAft>
              <a:buClr>
                <a:schemeClr val="tx2"/>
              </a:buClr>
              <a:buFontTx/>
              <a:buChar char="-"/>
            </a:pPr>
            <a:r>
              <a:rPr lang="en-US" sz="2800" b="1" dirty="0">
                <a:solidFill>
                  <a:srgbClr val="0000FF"/>
                </a:solidFill>
                <a:latin typeface="Times New Roman" panose="02020603050405020304" pitchFamily="18" charset="0"/>
                <a:cs typeface="Times New Roman" panose="02020603050405020304" pitchFamily="18" charset="0"/>
              </a:rPr>
              <a:t>Water evaporates from the surface of leaves through stomata</a:t>
            </a:r>
          </a:p>
        </p:txBody>
      </p:sp>
      <p:sp>
        <p:nvSpPr>
          <p:cNvPr id="6146" name="Title 1"/>
          <p:cNvSpPr>
            <a:spLocks/>
          </p:cNvSpPr>
          <p:nvPr/>
        </p:nvSpPr>
        <p:spPr bwMode="auto">
          <a:xfrm>
            <a:off x="472966" y="94596"/>
            <a:ext cx="8229600" cy="569913"/>
          </a:xfrm>
          <a:prstGeom prst="rect">
            <a:avLst/>
          </a:prstGeom>
          <a:noFill/>
          <a:ln w="9525">
            <a:noFill/>
            <a:miter lim="800000"/>
            <a:headEnd/>
            <a:tailEnd/>
          </a:ln>
        </p:spPr>
        <p:txBody>
          <a:bodyPr anchor="ctr"/>
          <a:lstStyle/>
          <a:p>
            <a:pPr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itchFamily="18" charset="0"/>
              </a:rPr>
              <a:t>Excretion in Plants</a:t>
            </a:r>
          </a:p>
        </p:txBody>
      </p:sp>
      <p:sp>
        <p:nvSpPr>
          <p:cNvPr id="34822" name="Line 3"/>
          <p:cNvSpPr>
            <a:spLocks noChangeShapeType="1"/>
          </p:cNvSpPr>
          <p:nvPr/>
        </p:nvSpPr>
        <p:spPr bwMode="auto">
          <a:xfrm>
            <a:off x="198329" y="693676"/>
            <a:ext cx="8775700" cy="0"/>
          </a:xfrm>
          <a:prstGeom prst="line">
            <a:avLst/>
          </a:prstGeom>
          <a:noFill/>
          <a:ln w="76200">
            <a:solidFill>
              <a:srgbClr val="A8B99B"/>
            </a:solidFill>
            <a:round/>
            <a:headEnd/>
            <a:tailEnd/>
          </a:ln>
        </p:spPr>
        <p:txBody>
          <a:bodyPr wrap="none" anchor="ctr"/>
          <a:lstStyle/>
          <a:p>
            <a:endParaRPr lang="en-GB"/>
          </a:p>
        </p:txBody>
      </p:sp>
      <p:pic>
        <p:nvPicPr>
          <p:cNvPr id="34823" name="Picture 8" descr="صورة جديدة (1)"/>
          <p:cNvPicPr>
            <a:picLocks noChangeAspect="1" noChangeArrowheads="1"/>
          </p:cNvPicPr>
          <p:nvPr/>
        </p:nvPicPr>
        <p:blipFill>
          <a:blip r:embed="rId3" cstate="print"/>
          <a:srcRect/>
          <a:stretch>
            <a:fillRect/>
          </a:stretch>
        </p:blipFill>
        <p:spPr bwMode="auto">
          <a:xfrm>
            <a:off x="5905500" y="3817938"/>
            <a:ext cx="2994025" cy="2982912"/>
          </a:xfrm>
          <a:prstGeom prst="rect">
            <a:avLst/>
          </a:prstGeom>
          <a:noFill/>
          <a:ln w="9525">
            <a:noFill/>
            <a:miter lim="800000"/>
            <a:headEnd/>
            <a:tailEnd/>
          </a:ln>
        </p:spPr>
      </p:pic>
      <p:pic>
        <p:nvPicPr>
          <p:cNvPr id="34824" name="Picture 7" descr="http://biology.uwsp.edu/courses/botlab/images/Lab09Water/09F%20%20GuttationTomatoClose.JPG"/>
          <p:cNvPicPr>
            <a:picLocks noChangeAspect="1" noChangeArrowheads="1"/>
          </p:cNvPicPr>
          <p:nvPr/>
        </p:nvPicPr>
        <p:blipFill>
          <a:blip r:embed="rId4" cstate="print"/>
          <a:srcRect/>
          <a:stretch>
            <a:fillRect/>
          </a:stretch>
        </p:blipFill>
        <p:spPr bwMode="auto">
          <a:xfrm>
            <a:off x="5781675" y="1236663"/>
            <a:ext cx="3057525" cy="2293937"/>
          </a:xfrm>
          <a:prstGeom prst="rect">
            <a:avLst/>
          </a:prstGeom>
          <a:noFill/>
          <a:ln w="9525">
            <a:noFill/>
            <a:miter lim="800000"/>
            <a:headEnd/>
            <a:tailEnd/>
          </a:ln>
        </p:spPr>
      </p:pic>
      <p:sp>
        <p:nvSpPr>
          <p:cNvPr id="34825" name="Rectangle 10"/>
          <p:cNvSpPr>
            <a:spLocks noChangeArrowheads="1"/>
          </p:cNvSpPr>
          <p:nvPr/>
        </p:nvSpPr>
        <p:spPr bwMode="auto">
          <a:xfrm>
            <a:off x="257175" y="973901"/>
            <a:ext cx="3028330" cy="523220"/>
          </a:xfrm>
          <a:prstGeom prst="rect">
            <a:avLst/>
          </a:prstGeom>
          <a:noFill/>
          <a:ln w="9525">
            <a:noFill/>
            <a:miter lim="800000"/>
            <a:headEnd/>
            <a:tailEnd/>
          </a:ln>
        </p:spPr>
        <p:txBody>
          <a:bodyPr wrap="none">
            <a:spAutoFit/>
          </a:bodyPr>
          <a:lstStyle/>
          <a:p>
            <a:pPr algn="l">
              <a:spcBef>
                <a:spcPct val="20000"/>
              </a:spcBef>
              <a:buFont typeface="Arial" charset="0"/>
              <a:buNone/>
            </a:pPr>
            <a:r>
              <a:rPr lang="en-US" sz="2800" b="1" dirty="0">
                <a:solidFill>
                  <a:srgbClr val="C00000"/>
                </a:solidFill>
                <a:latin typeface="Times New Roman" panose="02020603050405020304" pitchFamily="18" charset="0"/>
                <a:cs typeface="Times New Roman" panose="02020603050405020304" pitchFamily="18" charset="0"/>
              </a:rPr>
              <a:t>Excretion of water</a:t>
            </a:r>
          </a:p>
        </p:txBody>
      </p:sp>
      <p:sp>
        <p:nvSpPr>
          <p:cNvPr id="720907" name="Rectangle 11"/>
          <p:cNvSpPr>
            <a:spLocks noChangeArrowheads="1"/>
          </p:cNvSpPr>
          <p:nvPr/>
        </p:nvSpPr>
        <p:spPr bwMode="auto">
          <a:xfrm>
            <a:off x="6511925" y="2837844"/>
            <a:ext cx="2387600" cy="304800"/>
          </a:xfrm>
          <a:prstGeom prst="rect">
            <a:avLst/>
          </a:prstGeom>
          <a:noFill/>
          <a:ln w="9525">
            <a:noFill/>
            <a:miter lim="800000"/>
            <a:headEnd/>
            <a:tailEnd/>
          </a:ln>
          <a:effectLst/>
        </p:spPr>
        <p:txBody>
          <a:bodyPr>
            <a:spAutoFit/>
          </a:bodyPr>
          <a:lstStyle/>
          <a:p>
            <a:pPr algn="ctr" eaLnBrk="1" hangingPunct="1">
              <a:defRPr/>
            </a:pPr>
            <a:r>
              <a:rPr lang="en-US" sz="1400" b="1" dirty="0">
                <a:solidFill>
                  <a:srgbClr val="FFFF00"/>
                </a:solidFill>
                <a:effectLst>
                  <a:outerShdw blurRad="38100" dist="38100" dir="2700000" algn="tl">
                    <a:srgbClr val="C0C0C0"/>
                  </a:outerShdw>
                </a:effectLst>
              </a:rPr>
              <a:t>Water droplets </a:t>
            </a:r>
            <a:r>
              <a:rPr lang="ar-SA" sz="1400" b="1" dirty="0">
                <a:solidFill>
                  <a:srgbClr val="FFFF00"/>
                </a:solidFill>
                <a:effectLst>
                  <a:outerShdw blurRad="38100" dist="38100" dir="2700000" algn="tl">
                    <a:srgbClr val="C0C0C0"/>
                  </a:outerShdw>
                </a:effectLst>
              </a:rPr>
              <a:t> </a:t>
            </a:r>
            <a:r>
              <a:rPr lang="en-US" sz="1400" b="1" dirty="0">
                <a:solidFill>
                  <a:srgbClr val="FFFF00"/>
                </a:solidFill>
                <a:effectLst>
                  <a:outerShdw blurRad="38100" dist="38100" dir="2700000" algn="tl">
                    <a:srgbClr val="C0C0C0"/>
                  </a:outerShdw>
                </a:effectLst>
              </a:rPr>
              <a:t> </a:t>
            </a:r>
          </a:p>
        </p:txBody>
      </p:sp>
      <p:sp>
        <p:nvSpPr>
          <p:cNvPr id="11" name="Oval 10"/>
          <p:cNvSpPr/>
          <p:nvPr/>
        </p:nvSpPr>
        <p:spPr bwMode="auto">
          <a:xfrm>
            <a:off x="0"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27</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182563" y="1279525"/>
            <a:ext cx="8775700" cy="3907330"/>
          </a:xfrm>
        </p:spPr>
        <p:txBody>
          <a:bodyPr lIns="91440" tIns="45720" rIns="91440" bIns="45720"/>
          <a:lstStyle/>
          <a:p>
            <a:pPr eaLnBrk="1" hangingPunct="1">
              <a:buFont typeface="Wingdings" pitchFamily="2" charset="2"/>
              <a:buNone/>
            </a:pPr>
            <a:r>
              <a:rPr lang="en-US" b="1" dirty="0" smtClean="0">
                <a:solidFill>
                  <a:srgbClr val="FF0000"/>
                </a:solidFill>
                <a:latin typeface="Times New Roman" panose="02020603050405020304" pitchFamily="18" charset="0"/>
                <a:cs typeface="Times New Roman" panose="02020603050405020304" pitchFamily="18" charset="0"/>
              </a:rPr>
              <a:t>Excretion of Nitrogenous Compounds</a:t>
            </a:r>
          </a:p>
          <a:p>
            <a:pPr eaLnBrk="1" hangingPunct="1">
              <a:buFont typeface="Arial" charset="0"/>
              <a:buChar char="–"/>
            </a:pPr>
            <a:r>
              <a:rPr lang="en-US" b="1" dirty="0" smtClean="0">
                <a:solidFill>
                  <a:srgbClr val="0000FF"/>
                </a:solidFill>
                <a:latin typeface="Times New Roman" panose="02020603050405020304" pitchFamily="18" charset="0"/>
                <a:cs typeface="Times New Roman" panose="02020603050405020304" pitchFamily="18" charset="0"/>
              </a:rPr>
              <a:t>Terrestrial plants convert excess </a:t>
            </a:r>
            <a:r>
              <a:rPr lang="en-US" b="1" dirty="0" smtClean="0">
                <a:solidFill>
                  <a:srgbClr val="FF0000"/>
                </a:solidFill>
                <a:latin typeface="Times New Roman" panose="02020603050405020304" pitchFamily="18" charset="0"/>
                <a:cs typeface="Times New Roman" panose="02020603050405020304" pitchFamily="18" charset="0"/>
              </a:rPr>
              <a:t>amino acids </a:t>
            </a:r>
            <a:r>
              <a:rPr lang="en-US" b="1" dirty="0" smtClean="0">
                <a:solidFill>
                  <a:srgbClr val="0000FF"/>
                </a:solidFill>
                <a:latin typeface="Times New Roman" panose="02020603050405020304" pitchFamily="18" charset="0"/>
                <a:cs typeface="Times New Roman" panose="02020603050405020304" pitchFamily="18" charset="0"/>
              </a:rPr>
              <a:t>into </a:t>
            </a:r>
            <a:r>
              <a:rPr lang="en-US" b="1" dirty="0" smtClean="0">
                <a:solidFill>
                  <a:srgbClr val="FF0000"/>
                </a:solidFill>
                <a:latin typeface="Times New Roman" panose="02020603050405020304" pitchFamily="18" charset="0"/>
                <a:cs typeface="Times New Roman" panose="02020603050405020304" pitchFamily="18" charset="0"/>
              </a:rPr>
              <a:t>uric acid and Keto acids </a:t>
            </a:r>
            <a:r>
              <a:rPr lang="en-US" b="1" dirty="0" smtClean="0">
                <a:solidFill>
                  <a:srgbClr val="0000FF"/>
                </a:solidFill>
                <a:latin typeface="Times New Roman" panose="02020603050405020304" pitchFamily="18" charset="0"/>
                <a:cs typeface="Times New Roman" panose="02020603050405020304" pitchFamily="18" charset="0"/>
              </a:rPr>
              <a:t>by deamination and deposited as crystals in the leafs</a:t>
            </a:r>
            <a:endParaRPr lang="ar-SA" b="1" dirty="0" smtClean="0">
              <a:solidFill>
                <a:srgbClr val="0000FF"/>
              </a:solidFill>
              <a:latin typeface="Times New Roman" panose="02020603050405020304" pitchFamily="18" charset="0"/>
              <a:cs typeface="Times New Roman" panose="02020603050405020304" pitchFamily="18" charset="0"/>
            </a:endParaRPr>
          </a:p>
          <a:p>
            <a:pPr eaLnBrk="1" hangingPunct="1">
              <a:buFont typeface="Arial" charset="0"/>
              <a:buChar char="–"/>
            </a:pPr>
            <a:r>
              <a:rPr lang="en-US" b="1" dirty="0" smtClean="0">
                <a:solidFill>
                  <a:srgbClr val="0000FF"/>
                </a:solidFill>
                <a:latin typeface="Times New Roman" panose="02020603050405020304" pitchFamily="18" charset="0"/>
                <a:cs typeface="Times New Roman" panose="02020603050405020304" pitchFamily="18" charset="0"/>
              </a:rPr>
              <a:t>In Aquatic plants the excess of amino acids are converted to </a:t>
            </a:r>
            <a:r>
              <a:rPr lang="en-US" b="1" dirty="0" smtClean="0">
                <a:solidFill>
                  <a:srgbClr val="FF0000"/>
                </a:solidFill>
                <a:latin typeface="Times New Roman" panose="02020603050405020304" pitchFamily="18" charset="0"/>
                <a:cs typeface="Times New Roman" panose="02020603050405020304" pitchFamily="18" charset="0"/>
              </a:rPr>
              <a:t>ammonia and keto acids</a:t>
            </a:r>
            <a:r>
              <a:rPr lang="en-US" b="1" dirty="0" smtClean="0">
                <a:solidFill>
                  <a:srgbClr val="0000FF"/>
                </a:solidFill>
                <a:latin typeface="Times New Roman" panose="02020603050405020304" pitchFamily="18" charset="0"/>
                <a:cs typeface="Times New Roman" panose="02020603050405020304" pitchFamily="18" charset="0"/>
              </a:rPr>
              <a:t>; ammonia exit outside the plant through stomata</a:t>
            </a:r>
          </a:p>
        </p:txBody>
      </p:sp>
      <p:sp>
        <p:nvSpPr>
          <p:cNvPr id="35843" name="Line 3"/>
          <p:cNvSpPr>
            <a:spLocks noChangeShapeType="1"/>
          </p:cNvSpPr>
          <p:nvPr/>
        </p:nvSpPr>
        <p:spPr bwMode="auto">
          <a:xfrm>
            <a:off x="182563" y="990600"/>
            <a:ext cx="8775700" cy="0"/>
          </a:xfrm>
          <a:prstGeom prst="line">
            <a:avLst/>
          </a:prstGeom>
          <a:noFill/>
          <a:ln w="76200">
            <a:solidFill>
              <a:srgbClr val="A8B99B"/>
            </a:solidFill>
            <a:round/>
            <a:headEnd/>
            <a:tailEnd/>
          </a:ln>
        </p:spPr>
        <p:txBody>
          <a:bodyPr wrap="none" anchor="ctr"/>
          <a:lstStyle/>
          <a:p>
            <a:endParaRPr lang="en-GB"/>
          </a:p>
        </p:txBody>
      </p:sp>
      <p:sp>
        <p:nvSpPr>
          <p:cNvPr id="6146" name="Title 1"/>
          <p:cNvSpPr>
            <a:spLocks/>
          </p:cNvSpPr>
          <p:nvPr/>
        </p:nvSpPr>
        <p:spPr bwMode="auto">
          <a:xfrm>
            <a:off x="457200" y="0"/>
            <a:ext cx="8229600" cy="914400"/>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itchFamily="18" charset="0"/>
              </a:rPr>
              <a:t>Excretion in Plants </a:t>
            </a:r>
            <a:r>
              <a:rPr lang="en-US" sz="3300" b="1" dirty="0">
                <a:solidFill>
                  <a:srgbClr val="FF0000"/>
                </a:solidFill>
                <a:effectLst>
                  <a:outerShdw blurRad="38100" dist="38100" dir="2700000" algn="tl">
                    <a:srgbClr val="C0C0C0"/>
                  </a:outerShdw>
                </a:effectLst>
                <a:latin typeface="Times New Roman" pitchFamily="18" charset="0"/>
              </a:rPr>
              <a:t> </a:t>
            </a:r>
            <a:endParaRPr lang="en-US" sz="3300" b="1" dirty="0">
              <a:solidFill>
                <a:schemeClr val="tx2"/>
              </a:solidFill>
              <a:effectLst>
                <a:outerShdw blurRad="38100" dist="38100" dir="2700000" algn="tl">
                  <a:srgbClr val="C0C0C0"/>
                </a:outerShdw>
              </a:effectLst>
              <a:latin typeface="Times New Roman"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28</a:t>
            </a: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182563" y="848706"/>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6146" name="Title 1"/>
          <p:cNvSpPr>
            <a:spLocks/>
          </p:cNvSpPr>
          <p:nvPr/>
        </p:nvSpPr>
        <p:spPr bwMode="auto">
          <a:xfrm>
            <a:off x="457200" y="0"/>
            <a:ext cx="8229600" cy="914400"/>
          </a:xfrm>
          <a:prstGeom prst="rect">
            <a:avLst/>
          </a:prstGeom>
          <a:noFill/>
          <a:ln w="9525">
            <a:noFill/>
            <a:miter lim="800000"/>
            <a:headEnd/>
            <a:tailEnd/>
          </a:ln>
        </p:spPr>
        <p:txBody>
          <a:bodyPr anchor="ctr"/>
          <a:lstStyle/>
          <a:p>
            <a:pPr marL="450850" indent="-450850" algn="ctr" eaLnBrk="1" hangingPunct="1">
              <a:lnSpc>
                <a:spcPct val="90000"/>
              </a:lnSpc>
              <a:defRPr/>
            </a:pPr>
            <a:r>
              <a:rPr lang="en-US" sz="33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Excretion in Plants</a:t>
            </a:r>
          </a:p>
        </p:txBody>
      </p:sp>
      <p:sp>
        <p:nvSpPr>
          <p:cNvPr id="36868" name="Rectangle 5"/>
          <p:cNvSpPr>
            <a:spLocks noChangeArrowheads="1"/>
          </p:cNvSpPr>
          <p:nvPr/>
        </p:nvSpPr>
        <p:spPr bwMode="auto">
          <a:xfrm>
            <a:off x="250825" y="1214438"/>
            <a:ext cx="4188904" cy="523220"/>
          </a:xfrm>
          <a:prstGeom prst="rect">
            <a:avLst/>
          </a:prstGeom>
          <a:noFill/>
          <a:ln w="9525">
            <a:noFill/>
            <a:miter lim="800000"/>
            <a:headEnd/>
            <a:tailEnd/>
          </a:ln>
        </p:spPr>
        <p:txBody>
          <a:bodyPr wrap="none">
            <a:spAutoFit/>
          </a:bodyPr>
          <a:lstStyle/>
          <a:p>
            <a:pPr algn="l" eaLnBrk="1" hangingPunct="1"/>
            <a:r>
              <a:rPr lang="en-US" sz="2800" b="1" dirty="0">
                <a:solidFill>
                  <a:srgbClr val="FF0000"/>
                </a:solidFill>
                <a:latin typeface="Times New Roman" panose="02020603050405020304" pitchFamily="18" charset="0"/>
                <a:cs typeface="Times New Roman" panose="02020603050405020304" pitchFamily="18" charset="0"/>
              </a:rPr>
              <a:t>Excretion by Salt glands   </a:t>
            </a:r>
          </a:p>
        </p:txBody>
      </p:sp>
      <p:sp>
        <p:nvSpPr>
          <p:cNvPr id="36869" name="Content Placeholder 2"/>
          <p:cNvSpPr>
            <a:spLocks/>
          </p:cNvSpPr>
          <p:nvPr/>
        </p:nvSpPr>
        <p:spPr bwMode="auto">
          <a:xfrm>
            <a:off x="344487" y="1882776"/>
            <a:ext cx="8613775" cy="1223032"/>
          </a:xfrm>
          <a:prstGeom prst="rect">
            <a:avLst/>
          </a:prstGeom>
          <a:noFill/>
          <a:ln w="9525">
            <a:noFill/>
            <a:miter lim="800000"/>
            <a:headEnd/>
            <a:tailEnd/>
          </a:ln>
        </p:spPr>
        <p:txBody>
          <a:bodyPr/>
          <a:lstStyle/>
          <a:p>
            <a:pPr marL="288925" indent="-288925" algn="l" eaLnBrk="1" hangingPunct="1">
              <a:spcBef>
                <a:spcPct val="45000"/>
              </a:spcBef>
              <a:spcAft>
                <a:spcPct val="20000"/>
              </a:spcAft>
              <a:buClr>
                <a:schemeClr val="tx2"/>
              </a:buClr>
              <a:buFont typeface="Arial" charset="0"/>
              <a:buChar char="–"/>
            </a:pPr>
            <a:r>
              <a:rPr lang="en-US" sz="2800" b="1" dirty="0">
                <a:solidFill>
                  <a:srgbClr val="0000FF"/>
                </a:solidFill>
                <a:latin typeface="+mj-lt"/>
                <a:cs typeface="Times New Roman" panose="02020603050405020304" pitchFamily="18" charset="0"/>
              </a:rPr>
              <a:t>Excretion of excess salts outside plant body by special salt glands as in </a:t>
            </a:r>
            <a:r>
              <a:rPr lang="en-US" sz="2800" b="1" dirty="0" smtClean="0">
                <a:solidFill>
                  <a:srgbClr val="FF0000"/>
                </a:solidFill>
                <a:latin typeface="+mj-lt"/>
                <a:cs typeface="Times New Roman" panose="02020603050405020304" pitchFamily="18" charset="0"/>
              </a:rPr>
              <a:t>halophytes</a:t>
            </a:r>
            <a:r>
              <a:rPr lang="en-US" sz="2800" b="1" dirty="0" smtClean="0">
                <a:solidFill>
                  <a:srgbClr val="0000FF"/>
                </a:solidFill>
                <a:latin typeface="+mj-lt"/>
                <a:cs typeface="Times New Roman" panose="02020603050405020304" pitchFamily="18" charset="0"/>
              </a:rPr>
              <a:t> </a:t>
            </a:r>
            <a:r>
              <a:rPr lang="en-US" sz="2800" b="1" dirty="0" smtClean="0">
                <a:solidFill>
                  <a:srgbClr val="009247"/>
                </a:solidFill>
                <a:latin typeface="+mj-lt"/>
                <a:cs typeface="Times New Roman" panose="02020603050405020304" pitchFamily="18" charset="0"/>
              </a:rPr>
              <a:t>(</a:t>
            </a:r>
            <a:r>
              <a:rPr lang="en-US" sz="2800" b="1" dirty="0" smtClean="0">
                <a:solidFill>
                  <a:srgbClr val="009247"/>
                </a:solidFill>
                <a:latin typeface="+mj-lt"/>
              </a:rPr>
              <a:t>plants grow </a:t>
            </a:r>
            <a:r>
              <a:rPr lang="en-US" sz="2800" b="1" dirty="0">
                <a:solidFill>
                  <a:srgbClr val="009247"/>
                </a:solidFill>
                <a:latin typeface="+mj-lt"/>
              </a:rPr>
              <a:t>in waters of high salinity</a:t>
            </a:r>
            <a:r>
              <a:rPr lang="en-US" sz="2800" b="1" dirty="0" smtClean="0">
                <a:solidFill>
                  <a:srgbClr val="009247"/>
                </a:solidFill>
                <a:latin typeface="+mj-lt"/>
                <a:cs typeface="Times New Roman" panose="02020603050405020304" pitchFamily="18" charset="0"/>
              </a:rPr>
              <a:t>).</a:t>
            </a:r>
            <a:endParaRPr lang="en-US" sz="2800" b="1" dirty="0">
              <a:solidFill>
                <a:srgbClr val="009247"/>
              </a:solidFill>
              <a:latin typeface="+mj-lt"/>
              <a:cs typeface="Times New Roman" panose="02020603050405020304" pitchFamily="18" charset="0"/>
            </a:endParaRPr>
          </a:p>
        </p:txBody>
      </p:sp>
      <p:pic>
        <p:nvPicPr>
          <p:cNvPr id="36870" name="Picture 7" descr="salt_extrusion_1"/>
          <p:cNvPicPr>
            <a:picLocks noChangeAspect="1" noChangeArrowheads="1"/>
          </p:cNvPicPr>
          <p:nvPr/>
        </p:nvPicPr>
        <p:blipFill>
          <a:blip r:embed="rId3" cstate="print"/>
          <a:srcRect/>
          <a:stretch>
            <a:fillRect/>
          </a:stretch>
        </p:blipFill>
        <p:spPr bwMode="auto">
          <a:xfrm>
            <a:off x="3614294" y="3443515"/>
            <a:ext cx="4225943" cy="3168889"/>
          </a:xfrm>
          <a:prstGeom prst="rect">
            <a:avLst/>
          </a:prstGeom>
          <a:noFill/>
          <a:ln w="9525">
            <a:noFill/>
            <a:miter lim="800000"/>
            <a:headEnd/>
            <a:tailEnd/>
          </a:ln>
        </p:spPr>
      </p:pic>
      <p:sp>
        <p:nvSpPr>
          <p:cNvPr id="36871" name="Rectangle 8"/>
          <p:cNvSpPr>
            <a:spLocks noChangeArrowheads="1"/>
          </p:cNvSpPr>
          <p:nvPr/>
        </p:nvSpPr>
        <p:spPr bwMode="auto">
          <a:xfrm>
            <a:off x="457201" y="4237940"/>
            <a:ext cx="2286010" cy="523220"/>
          </a:xfrm>
          <a:prstGeom prst="rect">
            <a:avLst/>
          </a:prstGeom>
          <a:noFill/>
          <a:ln w="9525">
            <a:noFill/>
            <a:miter lim="800000"/>
            <a:headEnd/>
            <a:tailEnd/>
          </a:ln>
        </p:spPr>
        <p:txBody>
          <a:bodyPr wrap="square">
            <a:spAutoFit/>
          </a:bodyPr>
          <a:lstStyle/>
          <a:p>
            <a:pPr algn="ctr" eaLnBrk="1" hangingPunct="1"/>
            <a:r>
              <a:rPr lang="en-US" sz="2800" b="1" dirty="0">
                <a:solidFill>
                  <a:srgbClr val="FF0000"/>
                </a:solidFill>
                <a:latin typeface="Times New Roman" panose="02020603050405020304" pitchFamily="18" charset="0"/>
                <a:cs typeface="Times New Roman" panose="02020603050405020304" pitchFamily="18" charset="0"/>
              </a:rPr>
              <a:t>Salt crystals</a:t>
            </a:r>
          </a:p>
        </p:txBody>
      </p:sp>
      <p:sp>
        <p:nvSpPr>
          <p:cNvPr id="36872" name="AutoShape 10"/>
          <p:cNvSpPr>
            <a:spLocks noChangeArrowheads="1"/>
          </p:cNvSpPr>
          <p:nvPr/>
        </p:nvSpPr>
        <p:spPr bwMode="auto">
          <a:xfrm>
            <a:off x="2743210" y="4430114"/>
            <a:ext cx="1878636" cy="78827"/>
          </a:xfrm>
          <a:prstGeom prst="rightArrow">
            <a:avLst>
              <a:gd name="adj1" fmla="val 50000"/>
              <a:gd name="adj2" fmla="val 417857"/>
            </a:avLst>
          </a:prstGeom>
          <a:solidFill>
            <a:srgbClr val="FFFFFF"/>
          </a:solidFill>
          <a:ln w="9525">
            <a:solidFill>
              <a:srgbClr val="000000"/>
            </a:solidFill>
            <a:miter lim="800000"/>
            <a:headEnd/>
            <a:tailEnd/>
          </a:ln>
        </p:spPr>
        <p:txBody>
          <a:bodyPr/>
          <a:lstStyle/>
          <a:p>
            <a:endParaRPr lang="en-GB">
              <a:latin typeface="Times New Roman" panose="02020603050405020304" pitchFamily="18" charset="0"/>
              <a:cs typeface="Times New Roman" panose="02020603050405020304" pitchFamily="18" charset="0"/>
            </a:endParaRPr>
          </a:p>
        </p:txBody>
      </p:sp>
      <p:sp>
        <p:nvSpPr>
          <p:cNvPr id="9" name="Oval 8"/>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29</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marL="0" indent="0" algn="ctr"/>
            <a:r>
              <a:rPr lang="en-US" dirty="0" smtClean="0">
                <a:solidFill>
                  <a:srgbClr val="0060AF"/>
                </a:solidFill>
              </a:rPr>
              <a:t>Control of Body Temperature and Water Balance as a part of </a:t>
            </a:r>
            <a:r>
              <a:rPr lang="en-US" dirty="0" smtClean="0">
                <a:solidFill>
                  <a:srgbClr val="FF0000"/>
                </a:solidFill>
              </a:rPr>
              <a:t>homeostasis</a:t>
            </a:r>
            <a:endParaRPr lang="ar-SA" dirty="0" smtClean="0"/>
          </a:p>
        </p:txBody>
      </p:sp>
      <p:sp>
        <p:nvSpPr>
          <p:cNvPr id="6147" name="Content Placeholder 2"/>
          <p:cNvSpPr>
            <a:spLocks noGrp="1"/>
          </p:cNvSpPr>
          <p:nvPr>
            <p:ph idx="1"/>
          </p:nvPr>
        </p:nvSpPr>
        <p:spPr/>
        <p:txBody>
          <a:bodyPr/>
          <a:lstStyle/>
          <a:p>
            <a:pPr marL="261938" indent="-261938" eaLnBrk="1" hangingPunct="1">
              <a:lnSpc>
                <a:spcPct val="80000"/>
              </a:lnSpc>
            </a:pPr>
            <a:r>
              <a:rPr lang="en-US" sz="3000" b="1" dirty="0" smtClean="0">
                <a:solidFill>
                  <a:srgbClr val="FF0000"/>
                </a:solidFill>
                <a:latin typeface="Times New Roman" panose="02020603050405020304" pitchFamily="18" charset="0"/>
                <a:cs typeface="Times New Roman" panose="02020603050405020304" pitchFamily="18" charset="0"/>
              </a:rPr>
              <a:t> Homeostasis means</a:t>
            </a:r>
          </a:p>
          <a:p>
            <a:pPr marL="623888" lvl="1" indent="-182563" eaLnBrk="1" hangingPunct="1">
              <a:lnSpc>
                <a:spcPct val="80000"/>
              </a:lnSpc>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Maintenance of steady internal conditions despite fluctuations in the external environment</a:t>
            </a:r>
          </a:p>
          <a:p>
            <a:pPr marL="261938" indent="-261938" eaLnBrk="1" hangingPunct="1">
              <a:lnSpc>
                <a:spcPct val="80000"/>
              </a:lnSpc>
            </a:pPr>
            <a:r>
              <a:rPr lang="en-US" sz="3000" b="1" dirty="0" smtClean="0">
                <a:solidFill>
                  <a:srgbClr val="FF0000"/>
                </a:solidFill>
                <a:latin typeface="Times New Roman" panose="02020603050405020304" pitchFamily="18" charset="0"/>
                <a:cs typeface="Times New Roman" panose="02020603050405020304" pitchFamily="18" charset="0"/>
              </a:rPr>
              <a:t>Examples of homeostasis</a:t>
            </a:r>
          </a:p>
          <a:p>
            <a:pPr marL="623888" lvl="1" indent="-182563" eaLnBrk="1" hangingPunct="1">
              <a:lnSpc>
                <a:spcPct val="80000"/>
              </a:lnSpc>
              <a:buFontTx/>
              <a:buChar char="–"/>
            </a:pPr>
            <a:r>
              <a:rPr lang="en-US" sz="2800" b="1" dirty="0" smtClean="0">
                <a:solidFill>
                  <a:srgbClr val="C00000"/>
                </a:solidFill>
                <a:latin typeface="Times New Roman" panose="02020603050405020304" pitchFamily="18" charset="0"/>
                <a:cs typeface="Times New Roman" panose="02020603050405020304" pitchFamily="18" charset="0"/>
              </a:rPr>
              <a:t> Thermoregulation: </a:t>
            </a:r>
            <a:r>
              <a:rPr lang="en-US" sz="2800" b="1" dirty="0" smtClean="0">
                <a:solidFill>
                  <a:srgbClr val="003300"/>
                </a:solidFill>
                <a:latin typeface="Times New Roman" panose="02020603050405020304" pitchFamily="18" charset="0"/>
                <a:cs typeface="Times New Roman" panose="02020603050405020304" pitchFamily="18" charset="0"/>
              </a:rPr>
              <a:t>the maintenance of internal temperature within narrow limits</a:t>
            </a:r>
          </a:p>
          <a:p>
            <a:pPr marL="623888" lvl="1" indent="-182563" eaLnBrk="1" hangingPunct="1">
              <a:lnSpc>
                <a:spcPct val="80000"/>
              </a:lnSpc>
              <a:buFontTx/>
              <a:buChar char="–"/>
            </a:pPr>
            <a:r>
              <a:rPr lang="en-US" sz="2800" b="1" dirty="0" smtClean="0">
                <a:solidFill>
                  <a:srgbClr val="C00000"/>
                </a:solidFill>
                <a:latin typeface="Times New Roman" panose="02020603050405020304" pitchFamily="18" charset="0"/>
                <a:cs typeface="Times New Roman" panose="02020603050405020304" pitchFamily="18" charset="0"/>
              </a:rPr>
              <a:t> Osmoregulation: </a:t>
            </a:r>
            <a:r>
              <a:rPr lang="en-US" sz="2800" b="1" dirty="0" smtClean="0">
                <a:solidFill>
                  <a:srgbClr val="0000FF"/>
                </a:solidFill>
                <a:latin typeface="Times New Roman" panose="02020603050405020304" pitchFamily="18" charset="0"/>
                <a:cs typeface="Times New Roman" panose="02020603050405020304" pitchFamily="18" charset="0"/>
              </a:rPr>
              <a:t>the control of the gain and loss of water and solutes </a:t>
            </a:r>
          </a:p>
          <a:p>
            <a:pPr marL="623888" lvl="1" indent="-182563" eaLnBrk="1" hangingPunct="1">
              <a:lnSpc>
                <a:spcPct val="80000"/>
              </a:lnSpc>
              <a:buFontTx/>
              <a:buChar char="–"/>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Excretion:</a:t>
            </a:r>
            <a:r>
              <a:rPr lang="en-US" sz="2800" b="1" dirty="0" smtClean="0">
                <a:solidFill>
                  <a:srgbClr val="003300"/>
                </a:solidFill>
                <a:latin typeface="Times New Roman" panose="02020603050405020304" pitchFamily="18" charset="0"/>
                <a:cs typeface="Times New Roman" panose="02020603050405020304" pitchFamily="18" charset="0"/>
              </a:rPr>
              <a:t> the disposal of nitrogen-containing wastes</a:t>
            </a:r>
          </a:p>
        </p:txBody>
      </p:sp>
      <p:sp>
        <p:nvSpPr>
          <p:cNvPr id="4" name="Oval 3"/>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rPr>
              <a:t>3</a:t>
            </a:r>
          </a:p>
        </p:txBody>
      </p:sp>
      <p:sp>
        <p:nvSpPr>
          <p:cNvPr id="5" name="Line 7"/>
          <p:cNvSpPr>
            <a:spLocks noChangeShapeType="1"/>
          </p:cNvSpPr>
          <p:nvPr/>
        </p:nvSpPr>
        <p:spPr bwMode="auto">
          <a:xfrm>
            <a:off x="182563" y="1118908"/>
            <a:ext cx="8775700" cy="0"/>
          </a:xfrm>
          <a:prstGeom prst="line">
            <a:avLst/>
          </a:prstGeom>
          <a:noFill/>
          <a:ln w="76200">
            <a:solidFill>
              <a:srgbClr val="A8B99B"/>
            </a:solidFill>
            <a:round/>
            <a:headEnd/>
            <a:tailEnd/>
          </a:ln>
        </p:spPr>
        <p:txBody>
          <a:bodyPr wrap="none" anchor="ctr"/>
          <a:lstStyle/>
          <a:p>
            <a:endParaRPr lang="en-GB"/>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1250"/>
                                        <p:tgtEl>
                                          <p:spTgt spid="614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wheel(1)">
                                      <p:cBhvr>
                                        <p:cTn id="10" dur="1250"/>
                                        <p:tgtEl>
                                          <p:spTgt spid="6147">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Effect transition="in" filter="wheel(1)">
                                      <p:cBhvr>
                                        <p:cTn id="13" dur="1250"/>
                                        <p:tgtEl>
                                          <p:spTgt spid="6147">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wheel(1)">
                                      <p:cBhvr>
                                        <p:cTn id="16" dur="1250"/>
                                        <p:tgtEl>
                                          <p:spTgt spid="6147">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wheel(1)">
                                      <p:cBhvr>
                                        <p:cTn id="19" dur="1250"/>
                                        <p:tgtEl>
                                          <p:spTgt spid="6147">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heel(1)">
                                      <p:cBhvr>
                                        <p:cTn id="22" dur="1250"/>
                                        <p:tgtEl>
                                          <p:spTgt spid="6147">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Effect transition="in" filter="wheel(1)">
                                      <p:cBhvr>
                                        <p:cTn id="25" dur="1250"/>
                                        <p:tgtEl>
                                          <p:spTgt spid="6147">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125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extLst/>
          </p:nvPr>
        </p:nvGraphicFramePr>
        <p:xfrm>
          <a:off x="188913" y="884238"/>
          <a:ext cx="8708571" cy="5362956"/>
        </p:xfrm>
        <a:graphic>
          <a:graphicData uri="http://schemas.openxmlformats.org/drawingml/2006/table">
            <a:tbl>
              <a:tblPr/>
              <a:tblGrid>
                <a:gridCol w="4619570"/>
                <a:gridCol w="4089001"/>
              </a:tblGrid>
              <a:tr h="45156">
                <a:tc>
                  <a:txBody>
                    <a:bodyPr/>
                    <a:lstStyle/>
                    <a:p>
                      <a:pPr marL="107950" algn="ctr" rtl="0">
                        <a:lnSpc>
                          <a:spcPct val="115000"/>
                        </a:lnSpc>
                        <a:spcAft>
                          <a:spcPts val="0"/>
                        </a:spcAft>
                      </a:pPr>
                      <a:r>
                        <a:rPr lang="ar-SA" sz="1800" b="1" dirty="0">
                          <a:solidFill>
                            <a:srgbClr val="FF0000"/>
                          </a:solidFill>
                          <a:latin typeface="Calibri"/>
                          <a:ea typeface="Calibri"/>
                          <a:cs typeface="Times New Roman"/>
                        </a:rPr>
                        <a:t>المصطلـــــــــــــــــــــــــــــــــح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1800" b="1" dirty="0">
                          <a:solidFill>
                            <a:srgbClr val="FF0000"/>
                          </a:solidFill>
                          <a:latin typeface="Calibri"/>
                          <a:ea typeface="Calibri"/>
                          <a:cs typeface="Times New Roman"/>
                        </a:rPr>
                        <a:t>تعريف المصطلــــــــــح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Homeostasis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الاتزان الحيوي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Maintenance Of Steady Internal Conditions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القدرة على الحفاظ على ظروف وأحوال داخلية مستقرة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Fluctuations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التقلبات</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Osmoregulation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لاخراج</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Nitrogen-Containing Wastes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المخلفات المحتوية على النتروجين</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Internal Temperature Within A Tolerable Range</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المحافظة على درجة حرارة الجسم الداخلية ضمن مدى يمكن تحمله</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Ectothermic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خارجية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Endothermic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داخلية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Conduction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التوصيل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Convection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الحمل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Radiation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الاشعاع</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Evaporation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التبخير</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9646710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4" name="جدول 3"/>
          <p:cNvGraphicFramePr>
            <a:graphicFrameLocks noGrp="1"/>
          </p:cNvGraphicFramePr>
          <p:nvPr>
            <p:extLst/>
          </p:nvPr>
        </p:nvGraphicFramePr>
        <p:xfrm>
          <a:off x="203200" y="1179513"/>
          <a:ext cx="8708571" cy="4416552"/>
        </p:xfrm>
        <a:graphic>
          <a:graphicData uri="http://schemas.openxmlformats.org/drawingml/2006/table">
            <a:tbl>
              <a:tblPr/>
              <a:tblGrid>
                <a:gridCol w="4715641"/>
                <a:gridCol w="3992930"/>
              </a:tblGrid>
              <a:tr h="45156">
                <a:tc>
                  <a:txBody>
                    <a:bodyPr/>
                    <a:lstStyle/>
                    <a:p>
                      <a:pPr marL="107950" algn="l" rtl="0">
                        <a:lnSpc>
                          <a:spcPct val="115000"/>
                        </a:lnSpc>
                        <a:spcAft>
                          <a:spcPts val="0"/>
                        </a:spcAft>
                      </a:pPr>
                      <a:r>
                        <a:rPr lang="en-US" sz="1800" b="1" dirty="0">
                          <a:latin typeface="Times New Roman"/>
                          <a:ea typeface="Calibri"/>
                          <a:cs typeface="Arial"/>
                        </a:rPr>
                        <a:t>Mechanisms Of Heat Exchange</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اليات</a:t>
                      </a:r>
                      <a:r>
                        <a:rPr lang="ar-SA" sz="1800" b="1" dirty="0">
                          <a:latin typeface="Calibri"/>
                          <a:ea typeface="Calibri"/>
                          <a:cs typeface="Times New Roman"/>
                        </a:rPr>
                        <a:t> تبادل الحرارة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Adaptations Promote 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التكيفات</a:t>
                      </a:r>
                      <a:r>
                        <a:rPr lang="ar-SA" sz="1800" b="1" dirty="0">
                          <a:latin typeface="Calibri"/>
                          <a:ea typeface="Calibri"/>
                          <a:cs typeface="Times New Roman"/>
                        </a:rPr>
                        <a:t> التي تشجع على التنظيم الحراري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Increased Metabolic Heat Production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زيادة </a:t>
                      </a:r>
                      <a:r>
                        <a:rPr lang="ar-SA" sz="1800" b="1" dirty="0" err="1">
                          <a:latin typeface="Calibri"/>
                          <a:ea typeface="Calibri"/>
                          <a:cs typeface="Times New Roman"/>
                        </a:rPr>
                        <a:t>انتاج</a:t>
                      </a:r>
                      <a:r>
                        <a:rPr lang="ar-SA" sz="1800" b="1" dirty="0">
                          <a:latin typeface="Calibri"/>
                          <a:ea typeface="Calibri"/>
                          <a:cs typeface="Times New Roman"/>
                        </a:rPr>
                        <a:t> الحرارة </a:t>
                      </a:r>
                      <a:r>
                        <a:rPr lang="ar-SA" sz="1800" b="1" dirty="0" err="1">
                          <a:latin typeface="Calibri"/>
                          <a:ea typeface="Calibri"/>
                          <a:cs typeface="Times New Roman"/>
                        </a:rPr>
                        <a:t>الايضية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Insulation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العزل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Circulatory Adaptations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التكيفات الخاصة بالدورة الدموية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Evaporative Cooling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التبريد بالتبخر</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Sweating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التعرق</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Panting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للهث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Behavioral Responses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الاستجابات السلوكية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dirty="0" smtClean="0">
                          <a:latin typeface="Times New Roman"/>
                          <a:ea typeface="Calibri"/>
                          <a:cs typeface="Arial"/>
                        </a:rPr>
                        <a:t>Osmoregulation and </a:t>
                      </a:r>
                      <a:r>
                        <a:rPr lang="en-US" sz="1800" b="1" dirty="0">
                          <a:latin typeface="Times New Roman"/>
                          <a:ea typeface="Calibri"/>
                          <a:cs typeface="Arial"/>
                        </a:rPr>
                        <a:t>Excretion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 والإخراج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dirty="0">
                          <a:latin typeface="Times New Roman"/>
                          <a:ea typeface="Calibri"/>
                          <a:cs typeface="Arial"/>
                        </a:rPr>
                        <a:t>Osmoconformers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الكائنات ذات التوافق الاسموزي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Same Internal Solute Concentration As Seawater</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نفس تركيز المواد الذائبة الداخلية كمياه البحر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dirty="0">
                          <a:latin typeface="Times New Roman"/>
                          <a:ea typeface="Calibri"/>
                          <a:cs typeface="Arial"/>
                        </a:rPr>
                        <a:t>Marine Invertebrates Are Osmoconformers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اللافقاريات البحرية كائنات ذات توافق </a:t>
                      </a:r>
                      <a:r>
                        <a:rPr lang="ar-SA" sz="1800" b="1" dirty="0" err="1">
                          <a:latin typeface="Calibri"/>
                          <a:ea typeface="Calibri"/>
                          <a:cs typeface="Times New Roman"/>
                        </a:rPr>
                        <a:t>اسموزي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extLst/>
          </p:nvPr>
        </p:nvGraphicFramePr>
        <p:xfrm>
          <a:off x="188913" y="773113"/>
          <a:ext cx="8708571" cy="350520"/>
        </p:xfrm>
        <a:graphic>
          <a:graphicData uri="http://schemas.openxmlformats.org/drawingml/2006/table">
            <a:tbl>
              <a:tblPr/>
              <a:tblGrid>
                <a:gridCol w="4729928"/>
                <a:gridCol w="3978643"/>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5576378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4" name="جدول 3"/>
          <p:cNvGraphicFramePr>
            <a:graphicFrameLocks noGrp="1"/>
          </p:cNvGraphicFramePr>
          <p:nvPr>
            <p:extLst/>
          </p:nvPr>
        </p:nvGraphicFramePr>
        <p:xfrm>
          <a:off x="246063" y="1236663"/>
          <a:ext cx="8709025" cy="5047488"/>
        </p:xfrm>
        <a:graphic>
          <a:graphicData uri="http://schemas.openxmlformats.org/drawingml/2006/table">
            <a:tbl>
              <a:tblPr/>
              <a:tblGrid>
                <a:gridCol w="4467827"/>
                <a:gridCol w="4241198"/>
              </a:tblGrid>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Osmoregulators Control Their Solute Concentrations</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الكائنات ذات التنظيم الاسموزي لها القدرة على التحكم في تراكيز موادها المذابة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Saltwater Fish</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اسماك المياه المالحة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Land Animals</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حيوانات اليابسة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Nitrogenous Wastes</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المخلفات </a:t>
                      </a:r>
                      <a:r>
                        <a:rPr kumimoji="0" lang="ar-SA"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النتروجينية</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1-Ammonia (Nh3</a:t>
                      </a:r>
                      <a:r>
                        <a:rPr kumimoji="0" lang="en-GB" sz="1800" b="1" i="0" u="none" strike="noStrike" cap="none" normalizeH="0" baseline="0" smtClean="0">
                          <a:ln>
                            <a:noFill/>
                          </a:ln>
                          <a:solidFill>
                            <a:schemeClr val="tx1"/>
                          </a:solidFill>
                          <a:effectLst/>
                          <a:latin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a:t>
                      </a:r>
                      <a:r>
                        <a:rPr kumimoji="0" lang="ar-SA"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امونيا (غاز النشادر</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Urea</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البولينا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Excretory System</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الجهاز الاخراجي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Expels Wastes</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يطرد المخلفات</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Regulates Water Balance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ينظم الاتزان المائي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Regulates Ion Balance</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ينظم الاتزان الايوني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Nephrons</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(النفرونات) الوحدات البولية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Functional Units Of The Kidneys</a:t>
                      </a:r>
                      <a:r>
                        <a:rPr kumimoji="0" lang="ar-SA" sz="1800" b="1" i="0" u="none" strike="noStrike" cap="none" normalizeH="0" baseline="0" dirty="0" smtClean="0">
                          <a:ln>
                            <a:noFill/>
                          </a:ln>
                          <a:solidFill>
                            <a:schemeClr val="tx1"/>
                          </a:solidFill>
                          <a:effectLst/>
                          <a:latin typeface="Times New Roman" pitchFamily="18" charset="0"/>
                          <a:cs typeface="Arial" charset="0"/>
                        </a:rPr>
                        <a:t>                </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الوحدات الوظيفية للكلى</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Extract A Filtrate From The Blood</a:t>
                      </a:r>
                      <a:r>
                        <a:rPr kumimoji="0" lang="ar-SA" sz="1800" b="1" i="0" u="none" strike="noStrike" cap="none" normalizeH="0" baseline="0" smtClean="0">
                          <a:ln>
                            <a:noFill/>
                          </a:ln>
                          <a:solidFill>
                            <a:schemeClr val="tx1"/>
                          </a:solidFill>
                          <a:effectLst/>
                          <a:latin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استخلاص المواد الراشحة من الدم</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Refine The Filtrate To Produce Urine</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تنقية المواد الراشحة لإنتاج  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Urine</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جدول 4"/>
          <p:cNvGraphicFramePr>
            <a:graphicFrameLocks noGrp="1"/>
          </p:cNvGraphicFramePr>
          <p:nvPr>
            <p:extLst/>
          </p:nvPr>
        </p:nvGraphicFramePr>
        <p:xfrm>
          <a:off x="246063" y="815975"/>
          <a:ext cx="8708571" cy="350520"/>
        </p:xfrm>
        <a:graphic>
          <a:graphicData uri="http://schemas.openxmlformats.org/drawingml/2006/table">
            <a:tbl>
              <a:tblPr/>
              <a:tblGrid>
                <a:gridCol w="4467827"/>
                <a:gridCol w="4240744"/>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098201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nvPr>
        </p:nvGraphicFramePr>
        <p:xfrm>
          <a:off x="231775" y="1222375"/>
          <a:ext cx="8709025" cy="5362956"/>
        </p:xfrm>
        <a:graphic>
          <a:graphicData uri="http://schemas.openxmlformats.org/drawingml/2006/table">
            <a:tbl>
              <a:tblPr/>
              <a:tblGrid>
                <a:gridCol w="4356100"/>
                <a:gridCol w="4352925"/>
              </a:tblGrid>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Ureters Drain The Kidneys</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يفرغ الحالبان الكليتين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Stored In The Urinary Bladder</a:t>
                      </a:r>
                      <a:r>
                        <a:rPr kumimoji="0" lang="ar-SA" sz="1800" b="1" i="0" u="none" strike="noStrike" cap="none" normalizeH="0" baseline="0" smtClean="0">
                          <a:ln>
                            <a:noFill/>
                          </a:ln>
                          <a:solidFill>
                            <a:schemeClr val="tx1"/>
                          </a:solidFill>
                          <a:effectLst/>
                          <a:latin typeface="Times New Roman" pitchFamily="18" charset="0"/>
                          <a:cs typeface="Arial" charset="0"/>
                        </a:rPr>
                        <a:t>                 </a:t>
                      </a:r>
                      <a:r>
                        <a:rPr kumimoji="0" lang="en-US" sz="1800" b="1" i="0" u="none" strike="noStrike" cap="none" normalizeH="0" baseline="0" smtClean="0">
                          <a:ln>
                            <a:noFill/>
                          </a:ln>
                          <a:solidFill>
                            <a:schemeClr val="tx1"/>
                          </a:solidFill>
                          <a:effectLst/>
                          <a:latin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يخزن في المثانة البولية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Expelled Through The Urethra</a:t>
                      </a:r>
                      <a:r>
                        <a:rPr kumimoji="0" lang="ar-SA" sz="1800" b="1" i="0" u="none" strike="noStrike" cap="none" normalizeH="0" baseline="0" smtClean="0">
                          <a:ln>
                            <a:noFill/>
                          </a:ln>
                          <a:solidFill>
                            <a:schemeClr val="tx1"/>
                          </a:solidFill>
                          <a:effectLst/>
                          <a:latin typeface="Times New Roman" pitchFamily="18" charset="0"/>
                          <a:cs typeface="Arial" charset="0"/>
                        </a:rPr>
                        <a:t>         </a:t>
                      </a:r>
                      <a:r>
                        <a:rPr kumimoji="0" lang="en-US" sz="1800" b="1" i="0" u="none" strike="noStrike" cap="none" normalizeH="0" baseline="0" smtClean="0">
                          <a:ln>
                            <a:noFill/>
                          </a:ln>
                          <a:solidFill>
                            <a:schemeClr val="tx1"/>
                          </a:solidFill>
                          <a:effectLst/>
                          <a:latin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يطرح من خلال المجرى البولي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Filtration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الترشيح</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Blood Pressure Forces Water And Many Small Solutes Into The Nephron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يدفع ضغط الدم الماء و العديد من المواد المذابة الصغيرة الى الوحدة البولية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Reabsorption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اعادة الامتصاص</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Valuable Solutes Are Reclaimed From The Filtrate</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يتم استعادة المواد الذائبة النافعة من الراشح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Secretion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الافراز</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Excess H</a:t>
                      </a:r>
                      <a:r>
                        <a:rPr kumimoji="0" lang="en-US" sz="1800" b="1" i="0" u="none" strike="noStrike" cap="none" normalizeH="0" baseline="30000" smtClean="0">
                          <a:ln>
                            <a:noFill/>
                          </a:ln>
                          <a:solidFill>
                            <a:schemeClr val="tx1"/>
                          </a:solidFill>
                          <a:effectLst/>
                          <a:latin typeface="Times New Roman" pitchFamily="18" charset="0"/>
                          <a:cs typeface="Arial" charset="0"/>
                        </a:rPr>
                        <a:t>+ </a:t>
                      </a:r>
                      <a:r>
                        <a:rPr kumimoji="0" lang="en-US" sz="1800" b="1" i="0" u="none" strike="noStrike" cap="none" normalizeH="0" baseline="0" smtClean="0">
                          <a:ln>
                            <a:noFill/>
                          </a:ln>
                          <a:solidFill>
                            <a:schemeClr val="tx1"/>
                          </a:solidFill>
                          <a:effectLst/>
                          <a:latin typeface="Times New Roman" pitchFamily="18" charset="0"/>
                          <a:cs typeface="Arial" charset="0"/>
                        </a:rPr>
                        <a:t>And Toxins Are Added To The Filtrate</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يضاف الفائض من ايون الهيدروجين و السموم الى الراشح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Excretion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الاخراج</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Final Product, Urine, Is Excreted</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اخراج المنتج النهائي وهو 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charset="0"/>
                        </a:rPr>
                        <a:t>Reabsorption In The Proximal And Distal Tubules Removes Nutrients, Salt, Water</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يزيح اعادة الامتصاص في الانيببات القريبة والبعيدة المواد المغذية والملح والماء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charset="0"/>
                        </a:rPr>
                        <a:t>pH is regulated by  </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يتم تنظيم الاس الهيدروجيني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14097634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31775" y="1208088"/>
          <a:ext cx="8708571" cy="4101084"/>
        </p:xfrm>
        <a:graphic>
          <a:graphicData uri="http://schemas.openxmlformats.org/drawingml/2006/table">
            <a:tbl>
              <a:tblPr/>
              <a:tblGrid>
                <a:gridCol w="4356026"/>
                <a:gridCol w="4352545"/>
              </a:tblGrid>
              <a:tr h="45156">
                <a:tc>
                  <a:txBody>
                    <a:bodyPr/>
                    <a:lstStyle/>
                    <a:p>
                      <a:pPr marL="107950" algn="l" rtl="0">
                        <a:lnSpc>
                          <a:spcPct val="115000"/>
                        </a:lnSpc>
                        <a:spcAft>
                          <a:spcPts val="0"/>
                        </a:spcAft>
                      </a:pPr>
                      <a:r>
                        <a:rPr lang="en-US" sz="1800" b="1" dirty="0">
                          <a:latin typeface="Times New Roman"/>
                          <a:ea typeface="Calibri"/>
                          <a:cs typeface="Arial"/>
                        </a:rPr>
                        <a:t>High </a:t>
                      </a:r>
                      <a:r>
                        <a:rPr lang="en-US" sz="1800" b="1" dirty="0" err="1">
                          <a:latin typeface="Times New Roman"/>
                          <a:ea typeface="Calibri"/>
                          <a:cs typeface="Arial"/>
                        </a:rPr>
                        <a:t>Nacl</a:t>
                      </a:r>
                      <a:r>
                        <a:rPr lang="en-US" sz="1800" b="1" dirty="0">
                          <a:latin typeface="Times New Roman"/>
                          <a:ea typeface="Calibri"/>
                          <a:cs typeface="Arial"/>
                        </a:rPr>
                        <a:t> Concentration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a:t>
                      </a:r>
                      <a:r>
                        <a:rPr lang="ar-SA" sz="1800" b="1" dirty="0" err="1">
                          <a:latin typeface="Calibri"/>
                          <a:ea typeface="Calibri"/>
                          <a:cs typeface="Times New Roman"/>
                        </a:rPr>
                        <a:t>كلوريد</a:t>
                      </a:r>
                      <a:r>
                        <a:rPr lang="ar-SA" sz="1800" b="1" dirty="0">
                          <a:latin typeface="Calibri"/>
                          <a:ea typeface="Calibri"/>
                          <a:cs typeface="Times New Roman"/>
                        </a:rPr>
                        <a:t> الصوديوم العالي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Antidiuretic Hormone (ADH)</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الهرمون المضاد للتبول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Regulates The Amount Of Water Excreted By The Kidneys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ينظم كمية الماء التي يتم التخلص منها عن طريق الكليتين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Compensating For Kidney Failure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التعويض عن الفشل الكلوي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 Dialysis Machine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جهاز غسل الكلى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Removes Wastes From The Blood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err="1">
                          <a:latin typeface="Calibri"/>
                          <a:ea typeface="Calibri"/>
                          <a:cs typeface="Times New Roman"/>
                        </a:rPr>
                        <a:t>ازاحة</a:t>
                      </a:r>
                      <a:r>
                        <a:rPr lang="ar-SA" sz="1800" b="1" dirty="0">
                          <a:latin typeface="Calibri"/>
                          <a:ea typeface="Calibri"/>
                          <a:cs typeface="Times New Roman"/>
                        </a:rPr>
                        <a:t> المخلفات من الدم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Solute Concentration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المواد المذابة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 In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الإخراج </a:t>
                      </a:r>
                      <a:r>
                        <a:rPr lang="ar-SA" sz="1800" b="1" dirty="0" err="1">
                          <a:latin typeface="Calibri"/>
                          <a:ea typeface="Calibri"/>
                          <a:cs typeface="Times New Roman"/>
                        </a:rPr>
                        <a:t>فى</a:t>
                      </a:r>
                      <a:r>
                        <a:rPr lang="ar-SA" sz="1800" b="1" dirty="0">
                          <a:latin typeface="Calibri"/>
                          <a:ea typeface="Calibri"/>
                          <a:cs typeface="Times New Roman"/>
                        </a:rPr>
                        <a:t> النبات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 Of Gases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إخراج الغازات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Exit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لخروجه</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Penetrate External Cell Surfaces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النفاذ مباشرة عبر سطوح الخلايا الخارجية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Guttation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الإدماع</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30170667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7488" y="1992313"/>
          <a:ext cx="8708571" cy="2839212"/>
        </p:xfrm>
        <a:graphic>
          <a:graphicData uri="http://schemas.openxmlformats.org/drawingml/2006/table">
            <a:tbl>
              <a:tblPr/>
              <a:tblGrid>
                <a:gridCol w="4356026"/>
                <a:gridCol w="4352545"/>
              </a:tblGrid>
              <a:tr h="45156">
                <a:tc>
                  <a:txBody>
                    <a:bodyPr/>
                    <a:lstStyle/>
                    <a:p>
                      <a:pPr marL="107950" algn="l" rtl="0">
                        <a:lnSpc>
                          <a:spcPct val="115000"/>
                        </a:lnSpc>
                        <a:spcAft>
                          <a:spcPts val="0"/>
                        </a:spcAft>
                      </a:pPr>
                      <a:r>
                        <a:rPr lang="en-US" sz="1800" b="1" dirty="0">
                          <a:latin typeface="Times New Roman"/>
                          <a:ea typeface="Calibri"/>
                          <a:cs typeface="Arial"/>
                        </a:rPr>
                        <a:t>Secretion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إفراز</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dirty="0">
                          <a:latin typeface="Times New Roman"/>
                          <a:ea typeface="Calibri"/>
                          <a:cs typeface="Arial"/>
                        </a:rPr>
                        <a:t>Hydathodes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الثغور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Humid Environment.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البيئة الرطبة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Terrestrial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الأرضية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Deamination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بعملية نزع الأمين</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Aquatic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Converted</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تحويل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Salt Glands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بالغدد الملحية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dirty="0">
                          <a:latin typeface="Times New Roman"/>
                          <a:ea typeface="Calibri"/>
                          <a:cs typeface="Arial"/>
                        </a:rPr>
                        <a:t>Halophytes</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غدد 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203200" y="157162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43050" name="Rectangle 1"/>
          <p:cNvSpPr>
            <a:spLocks noChangeArrowheads="1"/>
          </p:cNvSpPr>
          <p:nvPr/>
        </p:nvSpPr>
        <p:spPr bwMode="auto">
          <a:xfrm>
            <a:off x="2003425" y="522288"/>
            <a:ext cx="5502275"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rPr>
              <a:t>التحكم في درجة حرارة الجسم و الاتزان المائي</a:t>
            </a:r>
            <a:endParaRPr lang="en-US" sz="1800"/>
          </a:p>
        </p:txBody>
      </p:sp>
    </p:spTree>
    <p:extLst>
      <p:ext uri="{BB962C8B-B14F-4D97-AF65-F5344CB8AC3E}">
        <p14:creationId xmlns="" xmlns:p14="http://schemas.microsoft.com/office/powerpoint/2010/main" val="24921640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96850" y="1164011"/>
            <a:ext cx="8751888" cy="5057148"/>
          </a:xfrm>
        </p:spPr>
        <p:txBody>
          <a:bodyPr/>
          <a:lstStyle/>
          <a:p>
            <a:pPr marL="0" indent="0" eaLnBrk="1" hangingPunct="1">
              <a:lnSpc>
                <a:spcPct val="85000"/>
              </a:lnSpc>
              <a:spcBef>
                <a:spcPct val="20000"/>
              </a:spcBef>
              <a:buNone/>
            </a:pPr>
            <a:r>
              <a:rPr lang="en-US" b="1" dirty="0" smtClean="0">
                <a:solidFill>
                  <a:srgbClr val="C00000"/>
                </a:solidFill>
                <a:latin typeface="Times New Roman" panose="02020603050405020304" pitchFamily="18" charset="0"/>
                <a:cs typeface="Times New Roman" panose="02020603050405020304" pitchFamily="18" charset="0"/>
              </a:rPr>
              <a:t>Thermoregulation</a:t>
            </a:r>
            <a:r>
              <a:rPr lang="en-US" b="1" dirty="0" smtClean="0">
                <a:latin typeface="Times New Roman" panose="02020603050405020304" pitchFamily="18" charset="0"/>
                <a:cs typeface="Times New Roman" panose="02020603050405020304" pitchFamily="18" charset="0"/>
              </a:rPr>
              <a:t>                                                </a:t>
            </a:r>
            <a:r>
              <a:rPr lang="ar-SA" b="1" dirty="0" smtClean="0">
                <a:solidFill>
                  <a:srgbClr val="FF0000"/>
                </a:solidFill>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711200" lvl="1" indent="-269875"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The process by which animals maintain an internal temperature within a tolerable range</a:t>
            </a:r>
            <a:r>
              <a:rPr lang="ar-SA"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574675" indent="-261938" eaLnBrk="1" hangingPunct="1">
              <a:lnSpc>
                <a:spcPct val="85000"/>
              </a:lnSpc>
              <a:spcBef>
                <a:spcPct val="20000"/>
              </a:spcBef>
            </a:pPr>
            <a:r>
              <a:rPr lang="en-US" b="1" dirty="0" smtClean="0">
                <a:solidFill>
                  <a:srgbClr val="C00000"/>
                </a:solidFill>
                <a:latin typeface="Times New Roman" panose="02020603050405020304" pitchFamily="18" charset="0"/>
                <a:cs typeface="Times New Roman" panose="02020603050405020304" pitchFamily="18" charset="0"/>
              </a:rPr>
              <a:t>Ectothermic</a:t>
            </a:r>
            <a:r>
              <a:rPr lang="en-US" b="1" dirty="0" smtClean="0">
                <a:latin typeface="Times New Roman" panose="02020603050405020304" pitchFamily="18" charset="0"/>
                <a:cs typeface="Times New Roman" panose="02020603050405020304" pitchFamily="18" charset="0"/>
              </a:rPr>
              <a:t> animals                                </a:t>
            </a:r>
            <a:r>
              <a:rPr lang="ar-SA" b="1" dirty="0" smtClean="0">
                <a:solidFill>
                  <a:srgbClr val="FF0000"/>
                </a:solidFill>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976313" lvl="1" indent="-269875" eaLnBrk="1" hangingPunct="1">
              <a:lnSpc>
                <a:spcPct val="80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Absorb heat from their surroundings</a:t>
            </a:r>
          </a:p>
          <a:p>
            <a:pPr marL="976313" lvl="1" indent="-269875" eaLnBrk="1" hangingPunct="1">
              <a:lnSpc>
                <a:spcPct val="80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Many fish, most amphibians, lizards, most invertebrates</a:t>
            </a:r>
          </a:p>
          <a:p>
            <a:pPr marL="627063" indent="-261938" eaLnBrk="1" hangingPunct="1">
              <a:lnSpc>
                <a:spcPct val="85000"/>
              </a:lnSpc>
              <a:spcBef>
                <a:spcPct val="20000"/>
              </a:spcBef>
            </a:pPr>
            <a:r>
              <a:rPr lang="en-US" b="1" dirty="0" smtClean="0">
                <a:solidFill>
                  <a:srgbClr val="C00000"/>
                </a:solidFill>
                <a:latin typeface="Times New Roman" panose="02020603050405020304" pitchFamily="18" charset="0"/>
                <a:cs typeface="Times New Roman" panose="02020603050405020304" pitchFamily="18" charset="0"/>
              </a:rPr>
              <a:t>Endothermic</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animals</a:t>
            </a:r>
            <a:endParaRPr lang="en-US" b="1" dirty="0" smtClean="0">
              <a:latin typeface="Times New Roman" panose="02020603050405020304" pitchFamily="18" charset="0"/>
              <a:cs typeface="Times New Roman" panose="02020603050405020304" pitchFamily="18" charset="0"/>
            </a:endParaRPr>
          </a:p>
          <a:p>
            <a:pPr marL="976313" lvl="1" indent="-269875" eaLnBrk="1" hangingPunct="1">
              <a:lnSpc>
                <a:spcPct val="7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Derive body heat mainly from their metabolism</a:t>
            </a:r>
          </a:p>
          <a:p>
            <a:pPr marL="976313" lvl="1" indent="-269875" eaLnBrk="1" hangingPunct="1">
              <a:lnSpc>
                <a:spcPct val="7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Birds, mammals, a few reptiles and fish, many insects</a:t>
            </a:r>
          </a:p>
        </p:txBody>
      </p:sp>
      <p:sp>
        <p:nvSpPr>
          <p:cNvPr id="7171" name="Rectangle 4"/>
          <p:cNvSpPr>
            <a:spLocks noGrp="1" noChangeArrowheads="1"/>
          </p:cNvSpPr>
          <p:nvPr>
            <p:ph type="title"/>
          </p:nvPr>
        </p:nvSpPr>
        <p:spPr>
          <a:xfrm>
            <a:off x="180975" y="139700"/>
            <a:ext cx="8534400" cy="664797"/>
          </a:xfrm>
          <a:noFill/>
        </p:spPr>
        <p:txBody>
          <a:bodyPr>
            <a:spAutoFit/>
          </a:bodyPr>
          <a:lstStyle/>
          <a:p>
            <a:pPr marL="0" indent="0" algn="ctr" eaLnBrk="1" hangingPunct="1"/>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Thermoregulation: </a:t>
            </a:r>
            <a:r>
              <a:rPr lang="en-US" sz="2400" dirty="0" smtClean="0">
                <a:latin typeface="Times New Roman" panose="02020603050405020304" pitchFamily="18" charset="0"/>
                <a:cs typeface="Times New Roman" panose="02020603050405020304" pitchFamily="18" charset="0"/>
              </a:rPr>
              <a:t>An animal’s regulation of body temperature helps maintain homeostasis</a:t>
            </a:r>
            <a:r>
              <a:rPr lang="ar-SA" sz="2400" dirty="0" smtClean="0">
                <a:solidFill>
                  <a:srgbClr val="FF0000"/>
                </a:solidFill>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sp>
        <p:nvSpPr>
          <p:cNvPr id="7173" name="Line 7"/>
          <p:cNvSpPr>
            <a:spLocks noChangeShapeType="1"/>
          </p:cNvSpPr>
          <p:nvPr/>
        </p:nvSpPr>
        <p:spPr bwMode="auto">
          <a:xfrm>
            <a:off x="182563" y="961248"/>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7174"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4</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01286" y="1123671"/>
            <a:ext cx="8621712" cy="3206750"/>
          </a:xfrm>
        </p:spPr>
        <p:txBody>
          <a:bodyPr/>
          <a:lstStyle/>
          <a:p>
            <a:pPr marL="261938" indent="-261938" eaLnBrk="1" hangingPunct="1">
              <a:lnSpc>
                <a:spcPct val="90000"/>
              </a:lnSpc>
            </a:pPr>
            <a:r>
              <a:rPr lang="en-US" b="1" dirty="0" smtClean="0">
                <a:solidFill>
                  <a:srgbClr val="FF0000"/>
                </a:solidFill>
                <a:latin typeface="Times New Roman" panose="02020603050405020304" pitchFamily="18" charset="0"/>
                <a:cs typeface="Times New Roman" panose="02020603050405020304" pitchFamily="18" charset="0"/>
              </a:rPr>
              <a:t>Heat exchange with the environment may occur by</a:t>
            </a:r>
          </a:p>
          <a:p>
            <a:pPr marL="955675" lvl="1" indent="-514350" eaLnBrk="1" hangingPunct="1">
              <a:lnSpc>
                <a:spcPct val="90000"/>
              </a:lnSpc>
              <a:buFont typeface="+mj-lt"/>
              <a:buAutoNum type="arabicPeriod"/>
            </a:pPr>
            <a:r>
              <a:rPr lang="en-US" sz="2800" b="1" dirty="0" smtClean="0">
                <a:solidFill>
                  <a:srgbClr val="0000FF"/>
                </a:solidFill>
                <a:latin typeface="Times New Roman" panose="02020603050405020304" pitchFamily="18" charset="0"/>
                <a:cs typeface="Times New Roman" panose="02020603050405020304" pitchFamily="18" charset="0"/>
              </a:rPr>
              <a:t>Conduction</a:t>
            </a:r>
            <a:r>
              <a:rPr lang="en-US" sz="2800" b="1" dirty="0" smtClean="0">
                <a:solidFill>
                  <a:srgbClr val="FF0000"/>
                </a:solidFill>
                <a:latin typeface="Times New Roman" panose="02020603050405020304" pitchFamily="18" charset="0"/>
                <a:cs typeface="Times New Roman" panose="02020603050405020304" pitchFamily="18" charset="0"/>
              </a:rPr>
              <a:t>   </a:t>
            </a:r>
            <a:r>
              <a:rPr lang="ar-SA"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955675" lvl="1" indent="-514350" eaLnBrk="1" hangingPunct="1">
              <a:lnSpc>
                <a:spcPct val="90000"/>
              </a:lnSpc>
              <a:buFont typeface="+mj-lt"/>
              <a:buAutoNum type="arabicPeriod"/>
            </a:pPr>
            <a:r>
              <a:rPr lang="en-US" sz="2800" b="1" dirty="0" smtClean="0">
                <a:solidFill>
                  <a:srgbClr val="FF0000"/>
                </a:solidFill>
                <a:latin typeface="Times New Roman" panose="02020603050405020304" pitchFamily="18" charset="0"/>
                <a:cs typeface="Times New Roman" panose="02020603050405020304" pitchFamily="18" charset="0"/>
              </a:rPr>
              <a:t>Convection   </a:t>
            </a:r>
            <a:r>
              <a:rPr lang="ar-SA"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955675" lvl="1" indent="-514350" eaLnBrk="1" hangingPunct="1">
              <a:lnSpc>
                <a:spcPct val="90000"/>
              </a:lnSpc>
              <a:buFont typeface="+mj-lt"/>
              <a:buAutoNum type="arabicPeriod"/>
            </a:pPr>
            <a:r>
              <a:rPr lang="en-US" sz="2800" b="1" dirty="0" smtClean="0">
                <a:solidFill>
                  <a:srgbClr val="0000FF"/>
                </a:solidFill>
                <a:latin typeface="Times New Roman" panose="02020603050405020304" pitchFamily="18" charset="0"/>
                <a:cs typeface="Times New Roman" panose="02020603050405020304" pitchFamily="18" charset="0"/>
              </a:rPr>
              <a:t>Radiation</a:t>
            </a:r>
            <a:r>
              <a:rPr lang="en-US" sz="2800" b="1" dirty="0" smtClean="0">
                <a:solidFill>
                  <a:srgbClr val="FF0000"/>
                </a:solidFill>
                <a:latin typeface="Times New Roman" panose="02020603050405020304" pitchFamily="18" charset="0"/>
                <a:cs typeface="Times New Roman" panose="02020603050405020304" pitchFamily="18" charset="0"/>
              </a:rPr>
              <a:t>  </a:t>
            </a:r>
            <a:r>
              <a:rPr lang="ar-SA"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p>
          <a:p>
            <a:pPr marL="955675" lvl="1" indent="-514350" eaLnBrk="1" hangingPunct="1">
              <a:lnSpc>
                <a:spcPct val="90000"/>
              </a:lnSpc>
              <a:buFont typeface="+mj-lt"/>
              <a:buAutoNum type="arabicPeriod"/>
            </a:pPr>
            <a:r>
              <a:rPr lang="en-US" sz="2800" b="1" dirty="0" smtClean="0">
                <a:solidFill>
                  <a:srgbClr val="FF0000"/>
                </a:solidFill>
                <a:latin typeface="Times New Roman" panose="02020603050405020304" pitchFamily="18" charset="0"/>
                <a:cs typeface="Times New Roman" panose="02020603050405020304" pitchFamily="18" charset="0"/>
              </a:rPr>
              <a:t>Evaporation    </a:t>
            </a:r>
            <a:r>
              <a:rPr lang="ar-SA"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8195" name="Rectangle 18"/>
          <p:cNvSpPr>
            <a:spLocks noGrp="1" noChangeArrowheads="1"/>
          </p:cNvSpPr>
          <p:nvPr>
            <p:ph type="title"/>
          </p:nvPr>
        </p:nvSpPr>
        <p:spPr>
          <a:xfrm>
            <a:off x="291337" y="182563"/>
            <a:ext cx="8534400" cy="534987"/>
          </a:xfrm>
        </p:spPr>
        <p:txBody>
          <a:bodyPr/>
          <a:lstStyle/>
          <a:p>
            <a:pPr marL="0" indent="0" algn="ctr" eaLnBrk="1" hangingPunct="1"/>
            <a:r>
              <a:rPr lang="en-US" sz="2800" dirty="0" smtClean="0">
                <a:latin typeface="Times New Roman" panose="02020603050405020304" pitchFamily="18" charset="0"/>
                <a:cs typeface="Times New Roman" panose="02020603050405020304" pitchFamily="18" charset="0"/>
              </a:rPr>
              <a:t> Heat is gained or lost in four ways</a:t>
            </a:r>
          </a:p>
        </p:txBody>
      </p:sp>
      <p:sp>
        <p:nvSpPr>
          <p:cNvPr id="8196" name="Line 19"/>
          <p:cNvSpPr>
            <a:spLocks noChangeShapeType="1"/>
          </p:cNvSpPr>
          <p:nvPr/>
        </p:nvSpPr>
        <p:spPr bwMode="auto">
          <a:xfrm>
            <a:off x="182563" y="843119"/>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grpSp>
        <p:nvGrpSpPr>
          <p:cNvPr id="8197" name="Group 29"/>
          <p:cNvGrpSpPr>
            <a:grpSpLocks/>
          </p:cNvGrpSpPr>
          <p:nvPr/>
        </p:nvGrpSpPr>
        <p:grpSpPr bwMode="auto">
          <a:xfrm>
            <a:off x="3376769" y="3544889"/>
            <a:ext cx="5384800" cy="3105150"/>
            <a:chOff x="2286" y="2233"/>
            <a:chExt cx="3392" cy="1956"/>
          </a:xfrm>
        </p:grpSpPr>
        <p:pic>
          <p:nvPicPr>
            <p:cNvPr id="8199" name="Picture 23" descr="25_02HeatExchange-U"/>
            <p:cNvPicPr>
              <a:picLocks noChangeAspect="1" noChangeArrowheads="1"/>
            </p:cNvPicPr>
            <p:nvPr/>
          </p:nvPicPr>
          <p:blipFill>
            <a:blip r:embed="rId3" cstate="print"/>
            <a:srcRect/>
            <a:stretch>
              <a:fillRect/>
            </a:stretch>
          </p:blipFill>
          <p:spPr bwMode="auto">
            <a:xfrm>
              <a:off x="2286" y="2233"/>
              <a:ext cx="3264" cy="1956"/>
            </a:xfrm>
            <a:prstGeom prst="rect">
              <a:avLst/>
            </a:prstGeom>
            <a:noFill/>
            <a:ln w="9525">
              <a:noFill/>
              <a:miter lim="800000"/>
              <a:headEnd/>
              <a:tailEnd/>
            </a:ln>
          </p:spPr>
        </p:pic>
        <p:sp>
          <p:nvSpPr>
            <p:cNvPr id="8200" name="Text Box 24"/>
            <p:cNvSpPr txBox="1">
              <a:spLocks noChangeArrowheads="1"/>
            </p:cNvSpPr>
            <p:nvPr/>
          </p:nvSpPr>
          <p:spPr bwMode="auto">
            <a:xfrm>
              <a:off x="2549" y="2641"/>
              <a:ext cx="731" cy="224"/>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Convection</a:t>
              </a:r>
            </a:p>
            <a:p>
              <a:pPr algn="ctr">
                <a:lnSpc>
                  <a:spcPct val="80000"/>
                </a:lnSpc>
              </a:pPr>
              <a:r>
                <a:rPr lang="ar-SA"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201" name="Text Box 25"/>
            <p:cNvSpPr txBox="1">
              <a:spLocks noChangeArrowheads="1"/>
            </p:cNvSpPr>
            <p:nvPr/>
          </p:nvSpPr>
          <p:spPr bwMode="auto">
            <a:xfrm>
              <a:off x="3331" y="3914"/>
              <a:ext cx="1096" cy="198"/>
            </a:xfrm>
            <a:prstGeom prst="rect">
              <a:avLst/>
            </a:prstGeom>
            <a:noFill/>
            <a:ln w="9525">
              <a:noFill/>
              <a:miter lim="800000"/>
              <a:headEnd/>
              <a:tailEnd/>
            </a:ln>
          </p:spPr>
          <p:txBody>
            <a:bodyPr wrap="none" lIns="0" tIns="0" rIns="0" bIns="0"/>
            <a:lstStyle/>
            <a:p>
              <a:pPr algn="ctr">
                <a:lnSpc>
                  <a:spcPct val="80000"/>
                </a:lnSpc>
              </a:pPr>
              <a:r>
                <a:rPr lang="en-US" sz="2000" b="1" dirty="0">
                  <a:solidFill>
                    <a:schemeClr val="bg1"/>
                  </a:solidFill>
                  <a:latin typeface="Times New Roman" panose="02020603050405020304" pitchFamily="18" charset="0"/>
                  <a:cs typeface="Times New Roman" panose="02020603050405020304" pitchFamily="18" charset="0"/>
                </a:rPr>
                <a:t>Conduction</a:t>
              </a:r>
            </a:p>
            <a:p>
              <a:pPr algn="ctr">
                <a:lnSpc>
                  <a:spcPct val="80000"/>
                </a:lnSpc>
              </a:pPr>
              <a:r>
                <a:rPr lang="ar-SA" sz="2000" b="1" dirty="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202" name="Text Box 26"/>
            <p:cNvSpPr txBox="1">
              <a:spLocks noChangeArrowheads="1"/>
            </p:cNvSpPr>
            <p:nvPr/>
          </p:nvSpPr>
          <p:spPr bwMode="auto">
            <a:xfrm>
              <a:off x="4582" y="2672"/>
              <a:ext cx="1096" cy="169"/>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Evaporation</a:t>
              </a:r>
            </a:p>
            <a:p>
              <a:pPr algn="ctr">
                <a:lnSpc>
                  <a:spcPct val="80000"/>
                </a:lnSpc>
              </a:pPr>
              <a:r>
                <a:rPr lang="ar-SA" sz="2000" b="1" dirty="0">
                  <a:solidFill>
                    <a:srgbClr val="0000FF"/>
                  </a:solidFill>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8203" name="Text Box 27"/>
            <p:cNvSpPr txBox="1">
              <a:spLocks noChangeArrowheads="1"/>
            </p:cNvSpPr>
            <p:nvPr/>
          </p:nvSpPr>
          <p:spPr bwMode="auto">
            <a:xfrm>
              <a:off x="3639" y="2533"/>
              <a:ext cx="1096" cy="169"/>
            </a:xfrm>
            <a:prstGeom prst="rect">
              <a:avLst/>
            </a:prstGeom>
            <a:noFill/>
            <a:ln w="9525">
              <a:noFill/>
              <a:miter lim="800000"/>
              <a:headEnd/>
              <a:tailEnd/>
            </a:ln>
          </p:spPr>
          <p:txBody>
            <a:bodyPr wrap="none" lIns="0" tIns="0" rIns="0" bIns="0"/>
            <a:lstStyle/>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Radiation</a:t>
              </a:r>
            </a:p>
            <a:p>
              <a:pPr algn="ctr">
                <a:lnSpc>
                  <a:spcPct val="80000"/>
                </a:lnSpc>
              </a:pPr>
              <a:r>
                <a:rPr lang="en-US" sz="2000" b="1" dirty="0">
                  <a:solidFill>
                    <a:srgbClr val="0000FF"/>
                  </a:solidFill>
                  <a:latin typeface="Times New Roman" panose="02020603050405020304" pitchFamily="18" charset="0"/>
                  <a:cs typeface="Times New Roman" panose="02020603050405020304" pitchFamily="18" charset="0"/>
                </a:rPr>
                <a:t> </a:t>
              </a:r>
            </a:p>
          </p:txBody>
        </p:sp>
      </p:grpSp>
      <p:sp>
        <p:nvSpPr>
          <p:cNvPr id="8198" name="Rectangle 28"/>
          <p:cNvSpPr>
            <a:spLocks noChangeArrowheads="1"/>
          </p:cNvSpPr>
          <p:nvPr/>
        </p:nvSpPr>
        <p:spPr bwMode="auto">
          <a:xfrm>
            <a:off x="871538" y="4897438"/>
            <a:ext cx="2551112" cy="830997"/>
          </a:xfrm>
          <a:prstGeom prst="rect">
            <a:avLst/>
          </a:prstGeom>
          <a:noFill/>
          <a:ln w="9525">
            <a:noFill/>
            <a:miter lim="800000"/>
            <a:headEnd/>
            <a:tailEnd/>
          </a:ln>
        </p:spPr>
        <p:txBody>
          <a:bodyPr>
            <a:spAutoFit/>
          </a:bodyPr>
          <a:lstStyle/>
          <a:p>
            <a:pPr algn="ctr" eaLnBrk="1" hangingPunct="1">
              <a:spcBef>
                <a:spcPct val="30000"/>
              </a:spcBef>
            </a:pPr>
            <a:r>
              <a:rPr lang="en-US" b="1" dirty="0">
                <a:solidFill>
                  <a:schemeClr val="tx2"/>
                </a:solidFill>
                <a:latin typeface="Times New Roman" panose="02020603050405020304" pitchFamily="18" charset="0"/>
                <a:cs typeface="Times New Roman" panose="02020603050405020304" pitchFamily="18" charset="0"/>
              </a:rPr>
              <a:t>Mechanisms of heat </a:t>
            </a:r>
            <a:r>
              <a:rPr lang="en-US" b="1" dirty="0" smtClean="0">
                <a:solidFill>
                  <a:schemeClr val="tx2"/>
                </a:solidFill>
                <a:latin typeface="Times New Roman" panose="02020603050405020304" pitchFamily="18" charset="0"/>
                <a:cs typeface="Times New Roman" panose="02020603050405020304" pitchFamily="18" charset="0"/>
              </a:rPr>
              <a:t>exchange</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12" name="Oval 11"/>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5</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13973" y="164446"/>
            <a:ext cx="8963025" cy="387798"/>
          </a:xfrm>
          <a:noFill/>
        </p:spPr>
        <p:txBody>
          <a:bodyPr>
            <a:spAutoFit/>
          </a:bodyPr>
          <a:lstStyle/>
          <a:p>
            <a:pPr marL="0" indent="0" algn="ctr" eaLnBrk="1" hangingPunct="1"/>
            <a:r>
              <a:rPr lang="en-US" sz="2800" dirty="0" smtClean="0">
                <a:solidFill>
                  <a:srgbClr val="0060AF"/>
                </a:solidFill>
                <a:latin typeface="Times New Roman" panose="02020603050405020304" pitchFamily="18" charset="0"/>
                <a:cs typeface="Times New Roman" panose="02020603050405020304" pitchFamily="18" charset="0"/>
              </a:rPr>
              <a:t>  Adaptations that balance heat gain and loss</a:t>
            </a:r>
          </a:p>
        </p:txBody>
      </p:sp>
      <p:sp>
        <p:nvSpPr>
          <p:cNvPr id="9219" name="Rectangle 6"/>
          <p:cNvSpPr>
            <a:spLocks noGrp="1" noChangeArrowheads="1"/>
          </p:cNvSpPr>
          <p:nvPr>
            <p:ph type="body" idx="1"/>
          </p:nvPr>
        </p:nvSpPr>
        <p:spPr>
          <a:xfrm>
            <a:off x="203200" y="958836"/>
            <a:ext cx="8737600" cy="5205481"/>
          </a:xfrm>
        </p:spPr>
        <p:txBody>
          <a:bodyPr/>
          <a:lstStyle/>
          <a:p>
            <a:pPr marL="261938" indent="-261938" eaLnBrk="1" hangingPunct="1">
              <a:lnSpc>
                <a:spcPct val="114000"/>
              </a:lnSpc>
              <a:spcBef>
                <a:spcPts val="1200"/>
              </a:spcBef>
              <a:spcAft>
                <a:spcPts val="600"/>
              </a:spcAft>
            </a:pPr>
            <a:r>
              <a:rPr lang="en-US" b="1" dirty="0" smtClean="0">
                <a:solidFill>
                  <a:srgbClr val="FF0000"/>
                </a:solidFill>
                <a:latin typeface="Times New Roman" panose="02020603050405020304" pitchFamily="18" charset="0"/>
                <a:cs typeface="Times New Roman" panose="02020603050405020304" pitchFamily="18" charset="0"/>
              </a:rPr>
              <a:t>Five</a:t>
            </a:r>
            <a:r>
              <a:rPr lang="en-US" b="1" dirty="0" smtClean="0">
                <a:solidFill>
                  <a:srgbClr val="0000FF"/>
                </a:solidFill>
                <a:latin typeface="Times New Roman" panose="02020603050405020304" pitchFamily="18" charset="0"/>
                <a:cs typeface="Times New Roman" panose="02020603050405020304" pitchFamily="18" charset="0"/>
              </a:rPr>
              <a:t> general categories of adaptations promote thermoregulation</a:t>
            </a:r>
          </a:p>
          <a:p>
            <a:pPr marL="261938" indent="-261938" rtl="1" eaLnBrk="1" hangingPunct="1">
              <a:lnSpc>
                <a:spcPct val="114000"/>
              </a:lnSpc>
              <a:spcBef>
                <a:spcPts val="1200"/>
              </a:spcBef>
              <a:spcAft>
                <a:spcPts val="600"/>
              </a:spcAft>
              <a:buFont typeface="Wingdings" pitchFamily="2" charset="2"/>
              <a:buNone/>
            </a:pPr>
            <a:r>
              <a:rPr lang="en-US" b="1" dirty="0" smtClean="0">
                <a:solidFill>
                  <a:srgbClr val="C00000"/>
                </a:solidFill>
                <a:latin typeface="Times New Roman" panose="02020603050405020304" pitchFamily="18" charset="0"/>
                <a:cs typeface="Times New Roman" panose="02020603050405020304" pitchFamily="18" charset="0"/>
              </a:rPr>
              <a:t>1- </a:t>
            </a:r>
            <a:r>
              <a:rPr lang="en-US" b="1" u="sng" dirty="0" smtClean="0">
                <a:solidFill>
                  <a:srgbClr val="C00000"/>
                </a:solidFill>
                <a:latin typeface="Times New Roman" panose="02020603050405020304" pitchFamily="18" charset="0"/>
                <a:cs typeface="Times New Roman" panose="02020603050405020304" pitchFamily="18" charset="0"/>
              </a:rPr>
              <a:t>Increased metabolic heat production</a:t>
            </a:r>
          </a:p>
          <a:p>
            <a:pPr marL="711200" lvl="1" indent="-269875" eaLnBrk="1" hangingPunct="1">
              <a:lnSpc>
                <a:spcPct val="114000"/>
              </a:lnSpc>
              <a:spcBef>
                <a:spcPts val="1200"/>
              </a:spcBef>
              <a:spcAft>
                <a:spcPts val="600"/>
              </a:spcAft>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Hormonal changes boost metabolic rate in birds and mammals</a:t>
            </a:r>
          </a:p>
          <a:p>
            <a:pPr marL="711200" lvl="1" indent="-269875" eaLnBrk="1" hangingPunct="1">
              <a:lnSpc>
                <a:spcPct val="114000"/>
              </a:lnSpc>
              <a:spcBef>
                <a:spcPts val="1200"/>
              </a:spcBef>
              <a:spcAft>
                <a:spcPts val="600"/>
              </a:spcAft>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Shivering</a:t>
            </a:r>
          </a:p>
          <a:p>
            <a:pPr marL="711200" lvl="1" indent="-269875" eaLnBrk="1" hangingPunct="1">
              <a:lnSpc>
                <a:spcPct val="114000"/>
              </a:lnSpc>
              <a:spcBef>
                <a:spcPts val="1200"/>
              </a:spcBef>
              <a:spcAft>
                <a:spcPts val="600"/>
              </a:spcAft>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Increased physical activity</a:t>
            </a:r>
          </a:p>
          <a:p>
            <a:pPr marL="711200" lvl="1" indent="-269875" eaLnBrk="1" hangingPunct="1">
              <a:lnSpc>
                <a:spcPct val="114000"/>
              </a:lnSpc>
              <a:spcBef>
                <a:spcPts val="1200"/>
              </a:spcBef>
              <a:spcAft>
                <a:spcPts val="600"/>
              </a:spcAft>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Honeybees cluster and shiver</a:t>
            </a:r>
          </a:p>
        </p:txBody>
      </p:sp>
      <p:sp>
        <p:nvSpPr>
          <p:cNvPr id="9220" name="Line 9"/>
          <p:cNvSpPr>
            <a:spLocks noChangeShapeType="1"/>
          </p:cNvSpPr>
          <p:nvPr/>
        </p:nvSpPr>
        <p:spPr bwMode="auto">
          <a:xfrm>
            <a:off x="239713" y="664999"/>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9221" name="Line 10"/>
          <p:cNvSpPr>
            <a:spLocks noChangeShapeType="1"/>
          </p:cNvSpPr>
          <p:nvPr/>
        </p:nvSpPr>
        <p:spPr bwMode="auto">
          <a:xfrm>
            <a:off x="182563" y="6621463"/>
            <a:ext cx="8775700" cy="0"/>
          </a:xfrm>
          <a:prstGeom prst="line">
            <a:avLst/>
          </a:prstGeom>
          <a:noFill/>
          <a:ln w="19050">
            <a:solidFill>
              <a:schemeClr val="tx1"/>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9222" name="Text Box 11"/>
          <p:cNvSpPr txBox="1">
            <a:spLocks noChangeArrowheads="1"/>
          </p:cNvSpPr>
          <p:nvPr/>
        </p:nvSpPr>
        <p:spPr bwMode="auto">
          <a:xfrm>
            <a:off x="182563" y="6683375"/>
            <a:ext cx="8775700" cy="136525"/>
          </a:xfrm>
          <a:prstGeom prst="rect">
            <a:avLst/>
          </a:prstGeom>
          <a:noFill/>
          <a:ln w="9525">
            <a:noFill/>
            <a:miter lim="800000"/>
            <a:headEnd/>
            <a:tailEnd/>
          </a:ln>
        </p:spPr>
        <p:txBody>
          <a:bodyPr lIns="0" tIns="0" rIns="0" bIns="0" anchor="ctr"/>
          <a:lstStyle/>
          <a:p>
            <a:pPr algn="l">
              <a:spcBef>
                <a:spcPct val="50000"/>
              </a:spcBef>
            </a:pPr>
            <a:r>
              <a:rPr lang="en-US" sz="900" b="1">
                <a:latin typeface="Times New Roman" panose="02020603050405020304" pitchFamily="18" charset="0"/>
                <a:cs typeface="Times New Roman" panose="02020603050405020304" pitchFamily="18" charset="0"/>
              </a:rPr>
              <a:t>Copyright © 2009 Pearson Education, Inc.</a:t>
            </a:r>
            <a:endParaRPr lang="en-US" b="1">
              <a:latin typeface="Times New Roman" panose="02020603050405020304" pitchFamily="18" charset="0"/>
              <a:cs typeface="Times New Roman" panose="02020603050405020304" pitchFamily="18" charset="0"/>
            </a:endParaRPr>
          </a:p>
        </p:txBody>
      </p:sp>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6</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body" idx="1"/>
          </p:nvPr>
        </p:nvSpPr>
        <p:spPr>
          <a:xfrm>
            <a:off x="196850" y="1320848"/>
            <a:ext cx="8534400" cy="4867275"/>
          </a:xfrm>
        </p:spPr>
        <p:txBody>
          <a:bodyPr/>
          <a:lstStyle/>
          <a:p>
            <a:pPr marL="361950" indent="-361950" eaLnBrk="1" hangingPunct="1">
              <a:lnSpc>
                <a:spcPct val="85000"/>
              </a:lnSpc>
              <a:spcBef>
                <a:spcPct val="20000"/>
              </a:spcBef>
              <a:buFont typeface="Wingdings" pitchFamily="2" charset="2"/>
              <a:buNone/>
            </a:pPr>
            <a:r>
              <a:rPr lang="ar-SA" b="1" dirty="0" smtClean="0">
                <a:solidFill>
                  <a:srgbClr val="C00000"/>
                </a:solidFill>
                <a:latin typeface="Times New Roman" panose="02020603050405020304" pitchFamily="18" charset="0"/>
                <a:cs typeface="Times New Roman" panose="02020603050405020304" pitchFamily="18" charset="0"/>
              </a:rPr>
              <a:t>   </a:t>
            </a:r>
            <a:r>
              <a:rPr lang="en-US" b="1" dirty="0" smtClean="0">
                <a:solidFill>
                  <a:srgbClr val="C00000"/>
                </a:solidFill>
                <a:latin typeface="Times New Roman" panose="02020603050405020304" pitchFamily="18" charset="0"/>
                <a:cs typeface="Times New Roman" panose="02020603050405020304" pitchFamily="18" charset="0"/>
              </a:rPr>
              <a:t>2- </a:t>
            </a:r>
            <a:r>
              <a:rPr lang="en-US" b="1" u="sng" dirty="0" smtClean="0">
                <a:solidFill>
                  <a:srgbClr val="C00000"/>
                </a:solidFill>
                <a:latin typeface="Times New Roman" panose="02020603050405020304" pitchFamily="18" charset="0"/>
                <a:cs typeface="Times New Roman" panose="02020603050405020304" pitchFamily="18" charset="0"/>
              </a:rPr>
              <a:t>Insulation</a:t>
            </a:r>
            <a:r>
              <a:rPr lang="en-US" b="1" dirty="0" smtClean="0">
                <a:solidFill>
                  <a:srgbClr val="C00000"/>
                </a:solidFill>
                <a:latin typeface="Times New Roman" panose="02020603050405020304" pitchFamily="18" charset="0"/>
                <a:cs typeface="Times New Roman" panose="02020603050405020304" pitchFamily="18" charset="0"/>
              </a:rPr>
              <a:t> </a:t>
            </a:r>
            <a:r>
              <a:rPr lang="ar-SA" b="1" dirty="0" smtClean="0">
                <a:solidFill>
                  <a:srgbClr val="C00000"/>
                </a:solidFill>
                <a:latin typeface="Times New Roman" panose="02020603050405020304" pitchFamily="18" charset="0"/>
                <a:cs typeface="Times New Roman" panose="02020603050405020304" pitchFamily="18" charset="0"/>
              </a:rPr>
              <a:t> </a:t>
            </a:r>
            <a:endParaRPr lang="en-US" b="1" dirty="0" smtClean="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Hair</a:t>
            </a:r>
            <a:r>
              <a:rPr lang="en-US" sz="2800" b="1" dirty="0" smtClean="0">
                <a:latin typeface="Times New Roman" panose="02020603050405020304" pitchFamily="18" charset="0"/>
                <a:cs typeface="Times New Roman" panose="02020603050405020304" pitchFamily="18" charset="0"/>
              </a:rPr>
              <a:t>                    </a:t>
            </a:r>
          </a:p>
          <a:p>
            <a:pPr marL="1138238" lvl="1" indent="-349250"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Feathers </a:t>
            </a:r>
            <a:r>
              <a:rPr lang="ar-SA" sz="2800" b="1" dirty="0" smtClean="0">
                <a:solidFill>
                  <a:srgbClr val="003300"/>
                </a:solidFill>
                <a:latin typeface="Times New Roman" panose="02020603050405020304" pitchFamily="18" charset="0"/>
                <a:cs typeface="Times New Roman" panose="02020603050405020304" pitchFamily="18" charset="0"/>
              </a:rPr>
              <a:t> </a:t>
            </a:r>
            <a:endParaRPr lang="en-US" sz="2800" b="1" dirty="0" smtClean="0">
              <a:solidFill>
                <a:srgbClr val="0033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Fat layers </a:t>
            </a:r>
            <a:r>
              <a:rPr lang="ar-SA"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None/>
            </a:pPr>
            <a:endParaRPr lang="en-US" sz="1400" b="1" dirty="0" smtClean="0">
              <a:latin typeface="Times New Roman" panose="02020603050405020304" pitchFamily="18" charset="0"/>
              <a:cs typeface="Times New Roman" panose="02020603050405020304" pitchFamily="18" charset="0"/>
            </a:endParaRPr>
          </a:p>
          <a:p>
            <a:pPr marL="361950" indent="-361950" eaLnBrk="1" hangingPunct="1">
              <a:lnSpc>
                <a:spcPct val="85000"/>
              </a:lnSpc>
              <a:spcBef>
                <a:spcPct val="20000"/>
              </a:spcBef>
              <a:buFont typeface="Wingdings" pitchFamily="2" charset="2"/>
              <a:buNone/>
            </a:pPr>
            <a:r>
              <a:rPr lang="en-US" b="1" dirty="0" smtClean="0">
                <a:solidFill>
                  <a:srgbClr val="C00000"/>
                </a:solidFill>
                <a:latin typeface="Times New Roman" panose="02020603050405020304" pitchFamily="18" charset="0"/>
                <a:cs typeface="Times New Roman" panose="02020603050405020304" pitchFamily="18" charset="0"/>
              </a:rPr>
              <a:t>   3- </a:t>
            </a:r>
            <a:r>
              <a:rPr lang="en-US" b="1" u="sng" dirty="0" smtClean="0">
                <a:solidFill>
                  <a:srgbClr val="C00000"/>
                </a:solidFill>
                <a:latin typeface="Times New Roman" panose="02020603050405020304" pitchFamily="18" charset="0"/>
                <a:cs typeface="Times New Roman" panose="02020603050405020304" pitchFamily="18" charset="0"/>
              </a:rPr>
              <a:t>Circulatory adaptations</a:t>
            </a:r>
            <a:r>
              <a:rPr lang="en-US" b="1" dirty="0" smtClean="0">
                <a:solidFill>
                  <a:srgbClr val="C00000"/>
                </a:solidFill>
                <a:latin typeface="Times New Roman" panose="02020603050405020304" pitchFamily="18" charset="0"/>
                <a:cs typeface="Times New Roman" panose="02020603050405020304" pitchFamily="18" charset="0"/>
              </a:rPr>
              <a:t> </a:t>
            </a:r>
            <a:r>
              <a:rPr lang="ar-SA" b="1" dirty="0" smtClean="0">
                <a:solidFill>
                  <a:srgbClr val="C00000"/>
                </a:solidFill>
                <a:latin typeface="Times New Roman" panose="02020603050405020304" pitchFamily="18" charset="0"/>
                <a:cs typeface="Times New Roman" panose="02020603050405020304" pitchFamily="18" charset="0"/>
              </a:rPr>
              <a:t>  </a:t>
            </a:r>
            <a:endParaRPr lang="en-US" b="1" dirty="0" smtClean="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Increased or decreased blood flow to skin by changing diameter of skin blood vessels </a:t>
            </a:r>
          </a:p>
          <a:p>
            <a:pPr marL="1138238" lvl="1" indent="-349250"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Large ears in elephants</a:t>
            </a: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Countercurrent heat exchange</a:t>
            </a:r>
          </a:p>
        </p:txBody>
      </p:sp>
      <p:sp>
        <p:nvSpPr>
          <p:cNvPr id="10243" name="Line 9"/>
          <p:cNvSpPr>
            <a:spLocks noChangeShapeType="1"/>
          </p:cNvSpPr>
          <p:nvPr/>
        </p:nvSpPr>
        <p:spPr bwMode="auto">
          <a:xfrm>
            <a:off x="182563" y="1038818"/>
            <a:ext cx="8775700" cy="0"/>
          </a:xfrm>
          <a:prstGeom prst="line">
            <a:avLst/>
          </a:prstGeom>
          <a:noFill/>
          <a:ln w="76200">
            <a:solidFill>
              <a:srgbClr val="A8B99B"/>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0244" name="Line 1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GB">
              <a:latin typeface="Times New Roman" panose="02020603050405020304" pitchFamily="18" charset="0"/>
              <a:cs typeface="Times New Roman" panose="02020603050405020304" pitchFamily="18" charset="0"/>
            </a:endParaRPr>
          </a:p>
        </p:txBody>
      </p:sp>
      <p:sp>
        <p:nvSpPr>
          <p:cNvPr id="10245" name="Rectangle 13"/>
          <p:cNvSpPr>
            <a:spLocks noGrp="1" noChangeArrowheads="1"/>
          </p:cNvSpPr>
          <p:nvPr>
            <p:ph type="title"/>
          </p:nvPr>
        </p:nvSpPr>
        <p:spPr>
          <a:xfrm>
            <a:off x="303213" y="103188"/>
            <a:ext cx="8548687" cy="775597"/>
          </a:xfrm>
          <a:noFill/>
        </p:spPr>
        <p:txBody>
          <a:bodyPr>
            <a:spAutoFit/>
          </a:bodyPr>
          <a:lstStyle/>
          <a:p>
            <a:pPr marL="0" indent="0" algn="ctr" eaLnBrk="1" hangingPunct="1"/>
            <a:r>
              <a:rPr lang="en-US" sz="2800" dirty="0" smtClean="0">
                <a:latin typeface="Times New Roman" panose="02020603050405020304" pitchFamily="18" charset="0"/>
                <a:cs typeface="Times New Roman" panose="02020603050405020304" pitchFamily="18" charset="0"/>
              </a:rPr>
              <a:t> Thermoregulation involves adaptations that balance heat gain and loss</a:t>
            </a:r>
          </a:p>
        </p:txBody>
      </p:sp>
      <p:pic>
        <p:nvPicPr>
          <p:cNvPr id="10246" name="Picture 14" descr="25_03aElephantEars-L"/>
          <p:cNvPicPr>
            <a:picLocks noChangeAspect="1" noChangeArrowheads="1"/>
          </p:cNvPicPr>
          <p:nvPr/>
        </p:nvPicPr>
        <p:blipFill>
          <a:blip r:embed="rId3" cstate="print"/>
          <a:srcRect/>
          <a:stretch>
            <a:fillRect/>
          </a:stretch>
        </p:blipFill>
        <p:spPr bwMode="auto">
          <a:xfrm>
            <a:off x="5043647" y="1376548"/>
            <a:ext cx="3687603" cy="2244710"/>
          </a:xfrm>
          <a:prstGeom prst="rect">
            <a:avLst/>
          </a:prstGeom>
          <a:noFill/>
          <a:ln w="9525">
            <a:noFill/>
            <a:miter lim="800000"/>
            <a:headEnd/>
            <a:tailEnd/>
          </a:ln>
        </p:spPr>
      </p:pic>
      <p:sp>
        <p:nvSpPr>
          <p:cNvPr id="7" name="Oval 6"/>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7</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84150" y="1302997"/>
            <a:ext cx="8534400" cy="5201042"/>
          </a:xfrm>
        </p:spPr>
        <p:txBody>
          <a:bodyPr/>
          <a:lstStyle/>
          <a:p>
            <a:pPr marL="361950" indent="-361950" eaLnBrk="1" hangingPunct="1">
              <a:lnSpc>
                <a:spcPct val="85000"/>
              </a:lnSpc>
              <a:spcBef>
                <a:spcPct val="20000"/>
              </a:spcBef>
              <a:buFont typeface="Wingdings" pitchFamily="2" charset="2"/>
              <a:buNone/>
            </a:pPr>
            <a:r>
              <a:rPr lang="en-US" b="1" dirty="0" smtClean="0">
                <a:solidFill>
                  <a:srgbClr val="C00000"/>
                </a:solidFill>
                <a:latin typeface="Times New Roman" panose="02020603050405020304" pitchFamily="18" charset="0"/>
                <a:cs typeface="Times New Roman" panose="02020603050405020304" pitchFamily="18" charset="0"/>
              </a:rPr>
              <a:t>   4- </a:t>
            </a:r>
            <a:r>
              <a:rPr lang="en-US" b="1" u="sng" dirty="0" smtClean="0">
                <a:solidFill>
                  <a:srgbClr val="C00000"/>
                </a:solidFill>
                <a:latin typeface="Times New Roman" panose="02020603050405020304" pitchFamily="18" charset="0"/>
                <a:cs typeface="Times New Roman" panose="02020603050405020304" pitchFamily="18" charset="0"/>
              </a:rPr>
              <a:t>Evaporative cooling</a:t>
            </a:r>
            <a:r>
              <a:rPr lang="en-US" b="1" dirty="0" smtClean="0">
                <a:solidFill>
                  <a:srgbClr val="C00000"/>
                </a:solidFill>
                <a:latin typeface="Times New Roman" panose="02020603050405020304" pitchFamily="18" charset="0"/>
                <a:cs typeface="Times New Roman" panose="02020603050405020304" pitchFamily="18" charset="0"/>
              </a:rPr>
              <a:t>               </a:t>
            </a: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Sweating</a:t>
            </a:r>
          </a:p>
          <a:p>
            <a:pPr marL="1138238" lvl="1" indent="-349250"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Panting</a:t>
            </a:r>
          </a:p>
          <a:p>
            <a:pPr marL="1138238" lvl="1" indent="-349250" eaLnBrk="1" hangingPunct="1">
              <a:lnSpc>
                <a:spcPct val="85000"/>
              </a:lnSpc>
              <a:spcBef>
                <a:spcPct val="20000"/>
              </a:spcBef>
              <a:buFontTx/>
              <a:buNone/>
            </a:pPr>
            <a:r>
              <a:rPr lang="en-US" sz="1600" b="1" dirty="0" smtClean="0">
                <a:latin typeface="Times New Roman" panose="02020603050405020304" pitchFamily="18" charset="0"/>
                <a:cs typeface="Times New Roman" panose="02020603050405020304" pitchFamily="18" charset="0"/>
              </a:rPr>
              <a:t>   </a:t>
            </a:r>
            <a:endParaRPr lang="en-US" sz="1100" b="1" dirty="0" smtClean="0">
              <a:latin typeface="Times New Roman" panose="02020603050405020304" pitchFamily="18" charset="0"/>
              <a:cs typeface="Times New Roman" panose="02020603050405020304" pitchFamily="18" charset="0"/>
            </a:endParaRPr>
          </a:p>
          <a:p>
            <a:pPr marL="361950" indent="-361950" eaLnBrk="1" hangingPunct="1">
              <a:lnSpc>
                <a:spcPct val="85000"/>
              </a:lnSpc>
              <a:spcBef>
                <a:spcPct val="20000"/>
              </a:spcBef>
              <a:buFont typeface="Wingdings" pitchFamily="2" charset="2"/>
              <a:buNone/>
            </a:pPr>
            <a:r>
              <a:rPr lang="en-US" b="1" dirty="0" smtClean="0">
                <a:solidFill>
                  <a:srgbClr val="C00000"/>
                </a:solidFill>
                <a:latin typeface="Times New Roman" panose="02020603050405020304" pitchFamily="18" charset="0"/>
                <a:cs typeface="Times New Roman" panose="02020603050405020304" pitchFamily="18" charset="0"/>
              </a:rPr>
              <a:t>   5- </a:t>
            </a:r>
            <a:r>
              <a:rPr lang="en-US" b="1" u="sng" dirty="0" smtClean="0">
                <a:solidFill>
                  <a:srgbClr val="C00000"/>
                </a:solidFill>
                <a:latin typeface="Times New Roman" panose="02020603050405020304" pitchFamily="18" charset="0"/>
                <a:cs typeface="Times New Roman" panose="02020603050405020304" pitchFamily="18" charset="0"/>
              </a:rPr>
              <a:t>Behavioral responses</a:t>
            </a:r>
            <a:r>
              <a:rPr lang="en-US" b="1" dirty="0" smtClean="0">
                <a:solidFill>
                  <a:srgbClr val="C00000"/>
                </a:solidFill>
                <a:latin typeface="Times New Roman" panose="02020603050405020304" pitchFamily="18" charset="0"/>
                <a:cs typeface="Times New Roman" panose="02020603050405020304" pitchFamily="18" charset="0"/>
              </a:rPr>
              <a:t>        </a:t>
            </a:r>
            <a:r>
              <a:rPr lang="ar-SA" b="1" dirty="0" smtClean="0">
                <a:solidFill>
                  <a:srgbClr val="C00000"/>
                </a:solidFill>
                <a:latin typeface="Times New Roman" panose="02020603050405020304" pitchFamily="18" charset="0"/>
                <a:cs typeface="Times New Roman" panose="02020603050405020304" pitchFamily="18" charset="0"/>
              </a:rPr>
              <a:t> </a:t>
            </a:r>
            <a:endParaRPr lang="en-US" b="1" dirty="0" smtClean="0">
              <a:solidFill>
                <a:srgbClr val="C00000"/>
              </a:solidFill>
              <a:latin typeface="Times New Roman" panose="02020603050405020304" pitchFamily="18" charset="0"/>
              <a:cs typeface="Times New Roman" panose="02020603050405020304" pitchFamily="18" charset="0"/>
            </a:endParaRPr>
          </a:p>
          <a:p>
            <a:pPr marL="1138238" lvl="1" indent="-349250" eaLnBrk="1" hangingPunct="1">
              <a:lnSpc>
                <a:spcPct val="85000"/>
              </a:lnSpc>
              <a:spcBef>
                <a:spcPct val="20000"/>
              </a:spcBef>
              <a:buFontTx/>
              <a:buChar char="–"/>
            </a:pPr>
            <a:r>
              <a:rPr lang="en-US" sz="2800" b="1" dirty="0" smtClean="0">
                <a:solidFill>
                  <a:srgbClr val="0000FF"/>
                </a:solidFill>
                <a:latin typeface="Times New Roman" panose="02020603050405020304" pitchFamily="18" charset="0"/>
                <a:cs typeface="Times New Roman" panose="02020603050405020304" pitchFamily="18" charset="0"/>
              </a:rPr>
              <a:t>Used by endotherms and ectotherms </a:t>
            </a:r>
          </a:p>
          <a:p>
            <a:pPr marL="1138238" lvl="1" indent="-349250" eaLnBrk="1" hangingPunct="1">
              <a:lnSpc>
                <a:spcPct val="85000"/>
              </a:lnSpc>
              <a:spcBef>
                <a:spcPct val="20000"/>
              </a:spcBef>
              <a:buFontTx/>
              <a:buChar char="–"/>
            </a:pPr>
            <a:r>
              <a:rPr lang="en-US" sz="2800" b="1" dirty="0" smtClean="0">
                <a:solidFill>
                  <a:srgbClr val="003300"/>
                </a:solidFill>
                <a:latin typeface="Times New Roman" panose="02020603050405020304" pitchFamily="18" charset="0"/>
                <a:cs typeface="Times New Roman" panose="02020603050405020304" pitchFamily="18" charset="0"/>
              </a:rPr>
              <a:t>Examples</a:t>
            </a:r>
            <a:r>
              <a:rPr lang="ar-SA"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1828800" lvl="2" indent="-571500" eaLnBrk="1" hangingPunct="1">
              <a:lnSpc>
                <a:spcPct val="85000"/>
              </a:lnSpc>
              <a:spcBef>
                <a:spcPct val="200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Moving to the sun or shade</a:t>
            </a:r>
          </a:p>
          <a:p>
            <a:pPr marL="1828800" lvl="2" indent="-571500" eaLnBrk="1" hangingPunct="1">
              <a:lnSpc>
                <a:spcPct val="85000"/>
              </a:lnSpc>
              <a:spcBef>
                <a:spcPct val="20000"/>
              </a:spcBef>
              <a:buFont typeface="Arial" panose="020B0604020202020204" pitchFamily="34" charset="0"/>
              <a:buChar char="•"/>
            </a:pPr>
            <a:r>
              <a:rPr lang="en-US" sz="2800" b="1" dirty="0" smtClean="0">
                <a:solidFill>
                  <a:srgbClr val="003300"/>
                </a:solidFill>
                <a:latin typeface="Times New Roman" panose="02020603050405020304" pitchFamily="18" charset="0"/>
                <a:cs typeface="Times New Roman" panose="02020603050405020304" pitchFamily="18" charset="0"/>
              </a:rPr>
              <a:t>Migrating</a:t>
            </a:r>
          </a:p>
          <a:p>
            <a:pPr marL="1828800" lvl="2" indent="-571500" eaLnBrk="1" hangingPunct="1">
              <a:lnSpc>
                <a:spcPct val="85000"/>
              </a:lnSpc>
              <a:spcBef>
                <a:spcPct val="2000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Bathing</a:t>
            </a:r>
            <a:r>
              <a:rPr lang="en-US" sz="2800" b="1" dirty="0" smtClean="0">
                <a:latin typeface="Times New Roman" panose="02020603050405020304" pitchFamily="18" charset="0"/>
                <a:cs typeface="Times New Roman" panose="02020603050405020304" pitchFamily="18" charset="0"/>
              </a:rPr>
              <a:t> </a:t>
            </a:r>
          </a:p>
        </p:txBody>
      </p:sp>
      <p:sp>
        <p:nvSpPr>
          <p:cNvPr id="11267" name="Line 5"/>
          <p:cNvSpPr>
            <a:spLocks noChangeShapeType="1"/>
          </p:cNvSpPr>
          <p:nvPr/>
        </p:nvSpPr>
        <p:spPr bwMode="auto">
          <a:xfrm>
            <a:off x="128588" y="1116932"/>
            <a:ext cx="8775700" cy="0"/>
          </a:xfrm>
          <a:prstGeom prst="line">
            <a:avLst/>
          </a:prstGeom>
          <a:noFill/>
          <a:ln w="76200">
            <a:solidFill>
              <a:srgbClr val="A8B99B"/>
            </a:solidFill>
            <a:round/>
            <a:headEnd/>
            <a:tailEnd/>
          </a:ln>
        </p:spPr>
        <p:txBody>
          <a:bodyPr wrap="none" anchor="ctr"/>
          <a:lstStyle/>
          <a:p>
            <a:endParaRPr lang="en-GB" sz="2800" b="1">
              <a:latin typeface="Times New Roman" panose="02020603050405020304" pitchFamily="18" charset="0"/>
              <a:cs typeface="Times New Roman" panose="02020603050405020304" pitchFamily="18" charset="0"/>
            </a:endParaRPr>
          </a:p>
        </p:txBody>
      </p:sp>
      <p:sp>
        <p:nvSpPr>
          <p:cNvPr id="11268" name="Rectangle 9"/>
          <p:cNvSpPr>
            <a:spLocks noGrp="1" noChangeArrowheads="1"/>
          </p:cNvSpPr>
          <p:nvPr>
            <p:ph type="title"/>
          </p:nvPr>
        </p:nvSpPr>
        <p:spPr>
          <a:xfrm>
            <a:off x="238125" y="247650"/>
            <a:ext cx="8534400" cy="775597"/>
          </a:xfrm>
          <a:noFill/>
        </p:spPr>
        <p:txBody>
          <a:bodyPr>
            <a:spAutoFit/>
          </a:bodyPr>
          <a:lstStyle/>
          <a:p>
            <a:pPr marL="0" indent="0" algn="ctr" eaLnBrk="1" hangingPunct="1"/>
            <a:r>
              <a:rPr lang="en-US" sz="2800" dirty="0" smtClean="0">
                <a:latin typeface="Times New Roman" panose="02020603050405020304" pitchFamily="18" charset="0"/>
                <a:cs typeface="Times New Roman" panose="02020603050405020304" pitchFamily="18" charset="0"/>
              </a:rPr>
              <a:t> Thermoregulation involves adaptations that balance heat gain and loss</a:t>
            </a:r>
          </a:p>
        </p:txBody>
      </p:sp>
      <p:sp>
        <p:nvSpPr>
          <p:cNvPr id="5" name="Oval 4"/>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8</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idx="1"/>
          </p:nvPr>
        </p:nvSpPr>
        <p:spPr>
          <a:xfrm>
            <a:off x="287338" y="1279525"/>
            <a:ext cx="8534400" cy="677863"/>
          </a:xfrm>
          <a:noFill/>
        </p:spPr>
        <p:txBody>
          <a:bodyPr>
            <a:spAutoFit/>
          </a:bodyPr>
          <a:lstStyle/>
          <a:p>
            <a:pPr algn="ctr" rtl="1" eaLnBrk="1" hangingPunct="1">
              <a:buFont typeface="Wingdings" pitchFamily="2" charset="2"/>
              <a:buNone/>
            </a:pPr>
            <a:r>
              <a:rPr lang="ar-SA" sz="4400" b="1" smtClean="0">
                <a:solidFill>
                  <a:srgbClr val="FF0000"/>
                </a:solidFill>
                <a:latin typeface="Times New Roman" panose="02020603050405020304" pitchFamily="18" charset="0"/>
                <a:cs typeface="Times New Roman" panose="02020603050405020304" pitchFamily="18" charset="0"/>
              </a:rPr>
              <a:t> </a:t>
            </a:r>
            <a:endParaRPr lang="en-US" sz="4400" b="1" smtClean="0">
              <a:latin typeface="Times New Roman" panose="02020603050405020304" pitchFamily="18" charset="0"/>
              <a:cs typeface="Times New Roman" panose="02020603050405020304" pitchFamily="18" charset="0"/>
            </a:endParaRPr>
          </a:p>
        </p:txBody>
      </p:sp>
      <p:sp>
        <p:nvSpPr>
          <p:cNvPr id="12291" name="Line 5"/>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en-GB" b="1">
              <a:latin typeface="Times New Roman" panose="02020603050405020304" pitchFamily="18" charset="0"/>
              <a:cs typeface="Times New Roman" panose="02020603050405020304" pitchFamily="18" charset="0"/>
            </a:endParaRPr>
          </a:p>
        </p:txBody>
      </p:sp>
      <p:sp>
        <p:nvSpPr>
          <p:cNvPr id="12292" name="Rectangle 5"/>
          <p:cNvSpPr>
            <a:spLocks noChangeArrowheads="1"/>
          </p:cNvSpPr>
          <p:nvPr/>
        </p:nvSpPr>
        <p:spPr bwMode="auto">
          <a:xfrm>
            <a:off x="331086" y="1483754"/>
            <a:ext cx="8524568" cy="3323987"/>
          </a:xfrm>
          <a:prstGeom prst="rect">
            <a:avLst/>
          </a:prstGeom>
          <a:noFill/>
          <a:ln w="9525">
            <a:noFill/>
            <a:miter lim="800000"/>
            <a:headEnd/>
            <a:tailEnd/>
          </a:ln>
        </p:spPr>
        <p:txBody>
          <a:bodyPr wrap="square">
            <a:spAutoFit/>
          </a:bodyPr>
          <a:lstStyle/>
          <a:p>
            <a:pPr algn="just">
              <a:lnSpc>
                <a:spcPct val="150000"/>
              </a:lnSpc>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Osmoregulation</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is the active regulation of the</a:t>
            </a:r>
            <a:r>
              <a:rPr lang="en-US"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hlinkClick r:id="rId3" tooltip="Osmotic pressure"/>
              </a:rPr>
              <a:t>osmotic pressure</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of an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hlinkClick r:id="rId4" tooltip="Organism"/>
              </a:rPr>
              <a:t>organism’s fluids</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to </a:t>
            </a:r>
            <a:r>
              <a:rPr lang="en-US" sz="2800" b="1" dirty="0">
                <a:solidFill>
                  <a:srgbClr val="0000FF"/>
                </a:solidFill>
                <a:latin typeface="Times New Roman" panose="02020603050405020304" pitchFamily="18" charset="0"/>
                <a:cs typeface="Times New Roman" panose="02020603050405020304" pitchFamily="18" charset="0"/>
              </a:rPr>
              <a:t>maintain the</a:t>
            </a:r>
            <a:r>
              <a:rPr lang="en-US"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hlinkClick r:id="rId5" tooltip="Homeostasis"/>
              </a:rPr>
              <a:t>homeostasis</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of the organism's</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hlinkClick r:id="rId6" tooltip="Water"/>
              </a:rPr>
              <a:t>water content</a:t>
            </a:r>
            <a:r>
              <a:rPr lang="en-US" sz="2800" b="1" dirty="0" smtClean="0">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that is, </a:t>
            </a:r>
            <a:r>
              <a:rPr lang="en-US" sz="2800" b="1" dirty="0">
                <a:solidFill>
                  <a:srgbClr val="FF0000"/>
                </a:solidFill>
                <a:latin typeface="Times New Roman" panose="02020603050405020304" pitchFamily="18" charset="0"/>
                <a:cs typeface="Times New Roman" panose="02020603050405020304" pitchFamily="18" charset="0"/>
              </a:rPr>
              <a:t>it keeps the organism's fluids from becoming too diluted or too concentrated</a:t>
            </a:r>
            <a:r>
              <a:rPr lang="en-US" sz="2800" b="1" dirty="0">
                <a:solidFill>
                  <a:srgbClr val="0000FF"/>
                </a:solidFill>
                <a:latin typeface="Times New Roman" panose="02020603050405020304" pitchFamily="18" charset="0"/>
                <a:cs typeface="Times New Roman" panose="02020603050405020304" pitchFamily="18" charset="0"/>
              </a:rPr>
              <a:t>.</a:t>
            </a:r>
            <a:endParaRPr lang="ar-SA" sz="2800" b="1" dirty="0">
              <a:solidFill>
                <a:srgbClr val="0000FF"/>
              </a:solidFill>
              <a:latin typeface="Times New Roman" panose="02020603050405020304" pitchFamily="18" charset="0"/>
              <a:cs typeface="Times New Roman" panose="02020603050405020304" pitchFamily="18" charset="0"/>
            </a:endParaRPr>
          </a:p>
        </p:txBody>
      </p:sp>
      <p:sp>
        <p:nvSpPr>
          <p:cNvPr id="12293" name="Rectangle 6"/>
          <p:cNvSpPr>
            <a:spLocks noChangeArrowheads="1"/>
          </p:cNvSpPr>
          <p:nvPr/>
        </p:nvSpPr>
        <p:spPr bwMode="auto">
          <a:xfrm>
            <a:off x="1227950" y="241300"/>
            <a:ext cx="6765159" cy="523220"/>
          </a:xfrm>
          <a:prstGeom prst="rect">
            <a:avLst/>
          </a:prstGeom>
          <a:noFill/>
          <a:ln w="9525">
            <a:noFill/>
            <a:miter lim="800000"/>
            <a:headEnd/>
            <a:tailEnd/>
          </a:ln>
        </p:spPr>
        <p:txBody>
          <a:bodyPr wrap="square">
            <a:spAutoFit/>
          </a:bodyPr>
          <a:lstStyle/>
          <a:p>
            <a:pPr algn="ctr" eaLnBrk="1" hangingPunct="1">
              <a:buFont typeface="Wingdings" pitchFamily="2" charset="2"/>
              <a:buNone/>
            </a:pPr>
            <a:r>
              <a:rPr lang="en-US" sz="2800" b="1" dirty="0" smtClean="0">
                <a:solidFill>
                  <a:srgbClr val="FF0000"/>
                </a:solidFill>
                <a:latin typeface="Times New Roman" panose="02020603050405020304" pitchFamily="18" charset="0"/>
                <a:cs typeface="Times New Roman" panose="02020603050405020304" pitchFamily="18" charset="0"/>
              </a:rPr>
              <a:t>Osmoregulation </a:t>
            </a:r>
            <a:r>
              <a:rPr lang="en-US" sz="2800" b="1" dirty="0" smtClean="0">
                <a:latin typeface="Times New Roman" panose="02020603050405020304" pitchFamily="18" charset="0"/>
                <a:cs typeface="Times New Roman" panose="02020603050405020304" pitchFamily="18" charset="0"/>
              </a:rPr>
              <a:t>and </a:t>
            </a:r>
            <a:r>
              <a:rPr lang="en-US" sz="2800" b="1" dirty="0" smtClean="0">
                <a:solidFill>
                  <a:srgbClr val="0060AF"/>
                </a:solidFill>
                <a:latin typeface="Times New Roman" panose="02020603050405020304" pitchFamily="18" charset="0"/>
                <a:cs typeface="Times New Roman" panose="02020603050405020304" pitchFamily="18" charset="0"/>
              </a:rPr>
              <a:t>Excretion</a:t>
            </a:r>
            <a:endParaRPr lang="en-US" sz="2800" b="1" dirty="0">
              <a:solidFill>
                <a:srgbClr val="0060AF"/>
              </a:solidFill>
              <a:latin typeface="Times New Roman" panose="02020603050405020304" pitchFamily="18" charset="0"/>
              <a:cs typeface="Times New Roman" panose="02020603050405020304" pitchFamily="18" charset="0"/>
            </a:endParaRPr>
          </a:p>
        </p:txBody>
      </p:sp>
      <p:sp>
        <p:nvSpPr>
          <p:cNvPr id="6" name="Oval 5"/>
          <p:cNvSpPr/>
          <p:nvPr/>
        </p:nvSpPr>
        <p:spPr bwMode="auto">
          <a:xfrm>
            <a:off x="8524568" y="6504039"/>
            <a:ext cx="619432" cy="353961"/>
          </a:xfrm>
          <a:prstGeom prst="ellipse">
            <a:avLst/>
          </a:prstGeom>
          <a:solidFill>
            <a:srgbClr val="E1FFFF">
              <a:alpha val="74902"/>
            </a:srgb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1019175"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9</a:t>
            </a:r>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TotalTime>
  <Words>4357</Words>
  <Application>Microsoft Office PowerPoint</Application>
  <PresentationFormat>عرض على الشاشة (3:4)‏</PresentationFormat>
  <Paragraphs>594</Paragraphs>
  <Slides>35</Slides>
  <Notes>33</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1_CC4eActiveLectureQuestions</vt:lpstr>
      <vt:lpstr>الشريحة 1</vt:lpstr>
      <vt:lpstr>الشريحة 2</vt:lpstr>
      <vt:lpstr>Control of Body Temperature and Water Balance as a part of homeostasis</vt:lpstr>
      <vt:lpstr> Thermoregulation: An animal’s regulation of body temperature helps maintain homeostasis </vt:lpstr>
      <vt:lpstr> Heat is gained or lost in four ways</vt:lpstr>
      <vt:lpstr>  Adaptations that balance heat gain and loss</vt:lpstr>
      <vt:lpstr> Thermoregulation involves adaptations that balance heat gain and loss</vt:lpstr>
      <vt:lpstr> Thermoregulation involves adaptations that balance heat gain and loss</vt:lpstr>
      <vt:lpstr>الشريحة 9</vt:lpstr>
      <vt:lpstr> Animals balance the gain and loss of water and solutes through osmoregulation</vt:lpstr>
      <vt:lpstr>EXCRETION </vt:lpstr>
      <vt:lpstr>The Mammalian Excretory System</vt:lpstr>
      <vt:lpstr>الشريحة 13</vt:lpstr>
      <vt:lpstr> The urinary system plays several major roles in homeostasis   </vt:lpstr>
      <vt:lpstr>الشريحة 15</vt:lpstr>
      <vt:lpstr>الشريحة 16</vt:lpstr>
      <vt:lpstr>الشريحة 17</vt:lpstr>
      <vt:lpstr> Excretory Processes   The key processes of the urinary system are filtration, reabsorption, secretion and excretion </vt:lpstr>
      <vt:lpstr>الشريحة 19</vt:lpstr>
      <vt:lpstr>  Blood filtrate is refined to urine through reabsorption and secretion</vt:lpstr>
      <vt:lpstr>Dispose of nitrogenous wastes in animals</vt:lpstr>
      <vt:lpstr>الشريحة 22</vt:lpstr>
      <vt:lpstr> Kidney dialysis can be a lifesaver</vt:lpstr>
      <vt:lpstr>الشريحة 24</vt:lpstr>
      <vt:lpstr>Excretion in Plants </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HP PC</cp:lastModifiedBy>
  <cp:revision>773</cp:revision>
  <cp:lastPrinted>2005-03-31T15:55:04Z</cp:lastPrinted>
  <dcterms:created xsi:type="dcterms:W3CDTF">2004-07-21T00:54:38Z</dcterms:created>
  <dcterms:modified xsi:type="dcterms:W3CDTF">2017-12-02T17:33:39Z</dcterms:modified>
</cp:coreProperties>
</file>