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5"/>
  </p:sldMasterIdLst>
  <p:notesMasterIdLst>
    <p:notesMasterId r:id="rId27"/>
  </p:notesMasterIdLst>
  <p:handoutMasterIdLst>
    <p:handoutMasterId r:id="rId28"/>
  </p:handoutMasterIdLst>
  <p:sldIdLst>
    <p:sldId id="338" r:id="rId6"/>
    <p:sldId id="440" r:id="rId7"/>
    <p:sldId id="453" r:id="rId8"/>
    <p:sldId id="454" r:id="rId9"/>
    <p:sldId id="455" r:id="rId10"/>
    <p:sldId id="456" r:id="rId11"/>
    <p:sldId id="461" r:id="rId12"/>
    <p:sldId id="457" r:id="rId13"/>
    <p:sldId id="458" r:id="rId14"/>
    <p:sldId id="459" r:id="rId15"/>
    <p:sldId id="460" r:id="rId16"/>
    <p:sldId id="462" r:id="rId17"/>
    <p:sldId id="463" r:id="rId18"/>
    <p:sldId id="464" r:id="rId19"/>
    <p:sldId id="465" r:id="rId20"/>
    <p:sldId id="466" r:id="rId21"/>
    <p:sldId id="467" r:id="rId22"/>
    <p:sldId id="468" r:id="rId23"/>
    <p:sldId id="469" r:id="rId24"/>
    <p:sldId id="470" r:id="rId25"/>
    <p:sldId id="355"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E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90929"/>
  </p:normalViewPr>
  <p:slideViewPr>
    <p:cSldViewPr>
      <p:cViewPr varScale="1">
        <p:scale>
          <a:sx n="67" d="100"/>
          <a:sy n="67" d="100"/>
        </p:scale>
        <p:origin x="-1434"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5300"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1"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899AA68-DFAB-4193-B0F8-7B7B387FBA42}" type="slidenum">
              <a:rPr lang="en-US"/>
              <a:pPr>
                <a:defRPr/>
              </a:pPr>
              <a:t>‹#›</a:t>
            </a:fld>
            <a:endParaRPr lang="en-US"/>
          </a:p>
        </p:txBody>
      </p:sp>
    </p:spTree>
    <p:extLst>
      <p:ext uri="{BB962C8B-B14F-4D97-AF65-F5344CB8AC3E}">
        <p14:creationId xmlns:p14="http://schemas.microsoft.com/office/powerpoint/2010/main" val="372001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03" name="Rectangle 1027"/>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1029"/>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1030"/>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07" name="Rectangle 1031"/>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7C58FF5-257F-47D4-914A-C3DE4C7BF3FD}" type="slidenum">
              <a:rPr lang="en-US"/>
              <a:pPr>
                <a:defRPr/>
              </a:pPr>
              <a:t>‹#›</a:t>
            </a:fld>
            <a:endParaRPr lang="en-US"/>
          </a:p>
        </p:txBody>
      </p:sp>
    </p:spTree>
    <p:extLst>
      <p:ext uri="{BB962C8B-B14F-4D97-AF65-F5344CB8AC3E}">
        <p14:creationId xmlns:p14="http://schemas.microsoft.com/office/powerpoint/2010/main" val="712310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2</a:t>
            </a:fld>
            <a:endParaRPr lang="en-US"/>
          </a:p>
        </p:txBody>
      </p:sp>
    </p:spTree>
    <p:extLst>
      <p:ext uri="{BB962C8B-B14F-4D97-AF65-F5344CB8AC3E}">
        <p14:creationId xmlns:p14="http://schemas.microsoft.com/office/powerpoint/2010/main" val="398864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11</a:t>
            </a:fld>
            <a:endParaRPr lang="en-US"/>
          </a:p>
        </p:txBody>
      </p:sp>
    </p:spTree>
    <p:extLst>
      <p:ext uri="{BB962C8B-B14F-4D97-AF65-F5344CB8AC3E}">
        <p14:creationId xmlns:p14="http://schemas.microsoft.com/office/powerpoint/2010/main" val="381499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12</a:t>
            </a:fld>
            <a:endParaRPr lang="en-US"/>
          </a:p>
        </p:txBody>
      </p:sp>
    </p:spTree>
    <p:extLst>
      <p:ext uri="{BB962C8B-B14F-4D97-AF65-F5344CB8AC3E}">
        <p14:creationId xmlns:p14="http://schemas.microsoft.com/office/powerpoint/2010/main" val="70910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13</a:t>
            </a:fld>
            <a:endParaRPr lang="en-US"/>
          </a:p>
        </p:txBody>
      </p:sp>
    </p:spTree>
    <p:extLst>
      <p:ext uri="{BB962C8B-B14F-4D97-AF65-F5344CB8AC3E}">
        <p14:creationId xmlns:p14="http://schemas.microsoft.com/office/powerpoint/2010/main" val="116049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14</a:t>
            </a:fld>
            <a:endParaRPr lang="en-US"/>
          </a:p>
        </p:txBody>
      </p:sp>
    </p:spTree>
    <p:extLst>
      <p:ext uri="{BB962C8B-B14F-4D97-AF65-F5344CB8AC3E}">
        <p14:creationId xmlns:p14="http://schemas.microsoft.com/office/powerpoint/2010/main" val="137806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15</a:t>
            </a:fld>
            <a:endParaRPr lang="en-US"/>
          </a:p>
        </p:txBody>
      </p:sp>
    </p:spTree>
    <p:extLst>
      <p:ext uri="{BB962C8B-B14F-4D97-AF65-F5344CB8AC3E}">
        <p14:creationId xmlns:p14="http://schemas.microsoft.com/office/powerpoint/2010/main" val="283740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16</a:t>
            </a:fld>
            <a:endParaRPr lang="en-US"/>
          </a:p>
        </p:txBody>
      </p:sp>
    </p:spTree>
    <p:extLst>
      <p:ext uri="{BB962C8B-B14F-4D97-AF65-F5344CB8AC3E}">
        <p14:creationId xmlns:p14="http://schemas.microsoft.com/office/powerpoint/2010/main" val="221854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17</a:t>
            </a:fld>
            <a:endParaRPr lang="en-US"/>
          </a:p>
        </p:txBody>
      </p:sp>
    </p:spTree>
    <p:extLst>
      <p:ext uri="{BB962C8B-B14F-4D97-AF65-F5344CB8AC3E}">
        <p14:creationId xmlns:p14="http://schemas.microsoft.com/office/powerpoint/2010/main" val="189725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18</a:t>
            </a:fld>
            <a:endParaRPr lang="en-US"/>
          </a:p>
        </p:txBody>
      </p:sp>
    </p:spTree>
    <p:extLst>
      <p:ext uri="{BB962C8B-B14F-4D97-AF65-F5344CB8AC3E}">
        <p14:creationId xmlns:p14="http://schemas.microsoft.com/office/powerpoint/2010/main" val="133399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19</a:t>
            </a:fld>
            <a:endParaRPr lang="en-US"/>
          </a:p>
        </p:txBody>
      </p:sp>
    </p:spTree>
    <p:extLst>
      <p:ext uri="{BB962C8B-B14F-4D97-AF65-F5344CB8AC3E}">
        <p14:creationId xmlns:p14="http://schemas.microsoft.com/office/powerpoint/2010/main" val="375528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20</a:t>
            </a:fld>
            <a:endParaRPr lang="en-US"/>
          </a:p>
        </p:txBody>
      </p:sp>
    </p:spTree>
    <p:extLst>
      <p:ext uri="{BB962C8B-B14F-4D97-AF65-F5344CB8AC3E}">
        <p14:creationId xmlns:p14="http://schemas.microsoft.com/office/powerpoint/2010/main" val="187319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3</a:t>
            </a:fld>
            <a:endParaRPr lang="en-US"/>
          </a:p>
        </p:txBody>
      </p:sp>
    </p:spTree>
    <p:extLst>
      <p:ext uri="{BB962C8B-B14F-4D97-AF65-F5344CB8AC3E}">
        <p14:creationId xmlns:p14="http://schemas.microsoft.com/office/powerpoint/2010/main" val="247391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4</a:t>
            </a:fld>
            <a:endParaRPr lang="en-US"/>
          </a:p>
        </p:txBody>
      </p:sp>
    </p:spTree>
    <p:extLst>
      <p:ext uri="{BB962C8B-B14F-4D97-AF65-F5344CB8AC3E}">
        <p14:creationId xmlns:p14="http://schemas.microsoft.com/office/powerpoint/2010/main" val="362233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5</a:t>
            </a:fld>
            <a:endParaRPr lang="en-US"/>
          </a:p>
        </p:txBody>
      </p:sp>
    </p:spTree>
    <p:extLst>
      <p:ext uri="{BB962C8B-B14F-4D97-AF65-F5344CB8AC3E}">
        <p14:creationId xmlns:p14="http://schemas.microsoft.com/office/powerpoint/2010/main" val="408762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6</a:t>
            </a:fld>
            <a:endParaRPr lang="en-US"/>
          </a:p>
        </p:txBody>
      </p:sp>
    </p:spTree>
    <p:extLst>
      <p:ext uri="{BB962C8B-B14F-4D97-AF65-F5344CB8AC3E}">
        <p14:creationId xmlns:p14="http://schemas.microsoft.com/office/powerpoint/2010/main" val="195922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7</a:t>
            </a:fld>
            <a:endParaRPr lang="en-US"/>
          </a:p>
        </p:txBody>
      </p:sp>
    </p:spTree>
    <p:extLst>
      <p:ext uri="{BB962C8B-B14F-4D97-AF65-F5344CB8AC3E}">
        <p14:creationId xmlns:p14="http://schemas.microsoft.com/office/powerpoint/2010/main" val="365167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8</a:t>
            </a:fld>
            <a:endParaRPr lang="en-US"/>
          </a:p>
        </p:txBody>
      </p:sp>
    </p:spTree>
    <p:extLst>
      <p:ext uri="{BB962C8B-B14F-4D97-AF65-F5344CB8AC3E}">
        <p14:creationId xmlns:p14="http://schemas.microsoft.com/office/powerpoint/2010/main" val="116110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9</a:t>
            </a:fld>
            <a:endParaRPr lang="en-US"/>
          </a:p>
        </p:txBody>
      </p:sp>
    </p:spTree>
    <p:extLst>
      <p:ext uri="{BB962C8B-B14F-4D97-AF65-F5344CB8AC3E}">
        <p14:creationId xmlns:p14="http://schemas.microsoft.com/office/powerpoint/2010/main" val="67057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58FF5-257F-47D4-914A-C3DE4C7BF3FD}" type="slidenum">
              <a:rPr lang="en-US" smtClean="0"/>
              <a:pPr>
                <a:defRPr/>
              </a:pPr>
              <a:t>10</a:t>
            </a:fld>
            <a:endParaRPr lang="en-US"/>
          </a:p>
        </p:txBody>
      </p:sp>
    </p:spTree>
    <p:extLst>
      <p:ext uri="{BB962C8B-B14F-4D97-AF65-F5344CB8AC3E}">
        <p14:creationId xmlns:p14="http://schemas.microsoft.com/office/powerpoint/2010/main" val="515515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A650362-E9EF-4864-937B-0145750A312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5A67E6-153B-4E99-A7D9-F1230FA67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056ACB8-85EF-465D-A923-FF29408485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0A3C97-74ED-4583-9507-B5127C3DBF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9D2EF5-2EEF-43EC-90E6-EA15323353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778E25D-6B25-461B-BE9C-0610DF57AE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452EEDA-6C73-4087-836D-46BB398F78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41F4BC9-10BA-4F5C-A4AB-55E4199A8E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FC800C0-0705-4A5B-8EE4-9B2C94F7E8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546A3CF-361F-4BB0-A48E-4A22FAE1EB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A6065F5-4551-4C6F-A9B9-EAA9F3F5BA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D10D20F-4E85-43A9-AA1E-FD4345348AB6}"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66" r:id="rId1"/>
    <p:sldLayoutId id="2147483858" r:id="rId2"/>
    <p:sldLayoutId id="2147483867" r:id="rId3"/>
    <p:sldLayoutId id="2147483859" r:id="rId4"/>
    <p:sldLayoutId id="2147483860" r:id="rId5"/>
    <p:sldLayoutId id="2147483861" r:id="rId6"/>
    <p:sldLayoutId id="2147483862" r:id="rId7"/>
    <p:sldLayoutId id="2147483863" r:id="rId8"/>
    <p:sldLayoutId id="2147483868" r:id="rId9"/>
    <p:sldLayoutId id="2147483864" r:id="rId10"/>
    <p:sldLayoutId id="2147483865"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nnate_immunit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9552" y="980728"/>
            <a:ext cx="7992888" cy="324036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marL="273050" lvl="0" indent="-273050" algn="ctr" rtl="1">
              <a:buClr>
                <a:srgbClr val="0BD0D9"/>
              </a:buClr>
              <a:buSzPct val="95000"/>
              <a:defRPr/>
            </a:pPr>
            <a:endParaRPr lang="en-US" sz="4800" b="1" dirty="0" smtClean="0">
              <a:latin typeface="Andalus" pitchFamily="18" charset="-78"/>
              <a:cs typeface="Andalus" pitchFamily="18" charset="-78"/>
            </a:endParaRPr>
          </a:p>
          <a:p>
            <a:pPr marL="273050" lvl="0" indent="-273050" algn="ctr" rtl="1">
              <a:buClr>
                <a:srgbClr val="0BD0D9"/>
              </a:buClr>
              <a:buSzPct val="95000"/>
              <a:defRPr/>
            </a:pPr>
            <a:r>
              <a:rPr lang="ar-SA" sz="4800" b="1" dirty="0" smtClean="0">
                <a:latin typeface="Andalus" pitchFamily="18" charset="-78"/>
                <a:cs typeface="Andalus" pitchFamily="18" charset="-78"/>
              </a:rPr>
              <a:t>علم </a:t>
            </a:r>
            <a:r>
              <a:rPr lang="ar-SA" sz="4800" b="1" dirty="0">
                <a:latin typeface="Andalus" pitchFamily="18" charset="-78"/>
                <a:cs typeface="Andalus" pitchFamily="18" charset="-78"/>
              </a:rPr>
              <a:t>الأحياء الدقيقة</a:t>
            </a:r>
          </a:p>
          <a:p>
            <a:pPr marL="273050" lvl="0" indent="-273050" algn="ctr" rtl="1">
              <a:buClr>
                <a:srgbClr val="0BD0D9"/>
              </a:buClr>
              <a:buSzPct val="95000"/>
              <a:defRPr/>
            </a:pPr>
            <a:r>
              <a:rPr lang="en-US" sz="4800" b="1" dirty="0" smtClean="0">
                <a:latin typeface="Andalus" pitchFamily="18" charset="-78"/>
                <a:cs typeface="Andalus" pitchFamily="18" charset="-78"/>
              </a:rPr>
              <a:t>Microbiology</a:t>
            </a:r>
          </a:p>
          <a:p>
            <a:pPr marL="273050" lvl="0" indent="-273050" algn="ctr" rtl="1">
              <a:buClr>
                <a:srgbClr val="0BD0D9"/>
              </a:buClr>
              <a:buSzPct val="95000"/>
              <a:defRPr/>
            </a:pPr>
            <a:r>
              <a:rPr lang="en-US" sz="4800" b="1" i="1" dirty="0" smtClean="0">
                <a:latin typeface="Andalus" pitchFamily="18" charset="-78"/>
                <a:cs typeface="Andalus" pitchFamily="18" charset="-78"/>
              </a:rPr>
              <a:t>Introduction to Virology</a:t>
            </a:r>
          </a:p>
          <a:p>
            <a:pPr marL="273050" lvl="0" indent="-273050" algn="ctr" rtl="1">
              <a:buClr>
                <a:srgbClr val="0BD0D9"/>
              </a:buClr>
              <a:buSzPct val="95000"/>
              <a:defRPr/>
            </a:pPr>
            <a:r>
              <a:rPr lang="en-US" sz="4800" b="1" i="1" dirty="0" smtClean="0">
                <a:latin typeface="Andalus" pitchFamily="18" charset="-78"/>
                <a:cs typeface="Andalus" pitchFamily="18" charset="-78"/>
              </a:rPr>
              <a:t>&amp; Immunology</a:t>
            </a:r>
          </a:p>
          <a:p>
            <a:pPr marL="273050" lvl="0" indent="-273050" algn="ctr" rtl="1">
              <a:buClr>
                <a:srgbClr val="0BD0D9"/>
              </a:buClr>
              <a:buSzPct val="95000"/>
              <a:defRPr/>
            </a:pPr>
            <a:endParaRPr lang="en-US" sz="4800" b="1" dirty="0">
              <a:latin typeface="Andalus" pitchFamily="18" charset="-78"/>
              <a:cs typeface="Andalus" pitchFamily="18"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65104"/>
            <a:ext cx="2771800" cy="249289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150" y="4365104"/>
            <a:ext cx="2831113" cy="24928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92696"/>
            <a:ext cx="8784976" cy="1368152"/>
          </a:xfrm>
        </p:spPr>
        <p:txBody>
          <a:bodyPr/>
          <a:lstStyle/>
          <a:p>
            <a:pPr algn="ctr"/>
            <a:r>
              <a:rPr lang="en-US" sz="4400" b="1" dirty="0">
                <a:solidFill>
                  <a:schemeClr val="tx1"/>
                </a:solidFill>
                <a:latin typeface="Times New Roman" panose="02020603050405020304" pitchFamily="18" charset="0"/>
                <a:cs typeface="Times New Roman" panose="02020603050405020304" pitchFamily="18" charset="0"/>
              </a:rPr>
              <a:t>Mechanism of V</a:t>
            </a:r>
            <a:r>
              <a:rPr lang="en-US" sz="4400" b="1" dirty="0" smtClean="0">
                <a:solidFill>
                  <a:schemeClr val="tx1"/>
                </a:solidFill>
                <a:latin typeface="Times New Roman" panose="02020603050405020304" pitchFamily="18" charset="0"/>
                <a:cs typeface="Times New Roman" panose="02020603050405020304" pitchFamily="18" charset="0"/>
              </a:rPr>
              <a:t>iral </a:t>
            </a:r>
            <a:r>
              <a:rPr lang="en-US" sz="4400" b="1" dirty="0">
                <a:solidFill>
                  <a:schemeClr val="tx1"/>
                </a:solidFill>
                <a:latin typeface="Times New Roman" panose="02020603050405020304" pitchFamily="18" charset="0"/>
                <a:cs typeface="Times New Roman" panose="02020603050405020304" pitchFamily="18" charset="0"/>
              </a:rPr>
              <a:t>infection</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smtClean="0">
                <a:solidFill>
                  <a:schemeClr val="tx1"/>
                </a:solidFill>
                <a:latin typeface="Times New Roman" panose="02020603050405020304" pitchFamily="18" charset="0"/>
                <a:cs typeface="Times New Roman" panose="02020603050405020304" pitchFamily="18" charset="0"/>
              </a:rPr>
              <a:t>(Reproduction) </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9512" y="2348880"/>
            <a:ext cx="8784976" cy="432048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a:bodyPr>
          <a:lstStyle/>
          <a:p>
            <a:pPr marL="361950" indent="-361950" algn="just" eaLnBrk="1" fontAlgn="auto" hangingPunct="1">
              <a:spcAft>
                <a:spcPts val="0"/>
              </a:spcAft>
              <a:buFont typeface="Arial" panose="020B0604020202020204" pitchFamily="34" charset="0"/>
              <a:buChar char="•"/>
              <a:defRPr/>
            </a:pPr>
            <a:r>
              <a:rPr lang="en-US" b="1" u="sng" dirty="0" smtClean="0">
                <a:cs typeface="Times New Roman" panose="02020603050405020304" pitchFamily="18" charset="0"/>
              </a:rPr>
              <a:t>Synthesis </a:t>
            </a:r>
            <a:r>
              <a:rPr lang="en-US" b="1" u="sng" dirty="0">
                <a:cs typeface="Times New Roman" panose="02020603050405020304" pitchFamily="18" charset="0"/>
              </a:rPr>
              <a:t>of virus components</a:t>
            </a:r>
            <a:r>
              <a:rPr lang="en-US" dirty="0">
                <a:cs typeface="Times New Roman" panose="02020603050405020304" pitchFamily="18" charset="0"/>
              </a:rPr>
              <a:t>. the viral nucleic acid forces the cell to replicate the virus constituents ( nucleic acid and protein ) . This new synthesis is completed in few hours. </a:t>
            </a:r>
          </a:p>
          <a:p>
            <a:pPr marL="361950" indent="-361950" algn="just" eaLnBrk="1" fontAlgn="auto" hangingPunct="1">
              <a:spcAft>
                <a:spcPts val="0"/>
              </a:spcAft>
              <a:buFont typeface="Arial" panose="020B0604020202020204" pitchFamily="34" charset="0"/>
              <a:buChar char="•"/>
              <a:defRPr/>
            </a:pPr>
            <a:r>
              <a:rPr lang="en-US" b="1" u="sng" dirty="0" smtClean="0">
                <a:cs typeface="Times New Roman" panose="02020603050405020304" pitchFamily="18" charset="0"/>
              </a:rPr>
              <a:t>Excretion </a:t>
            </a:r>
            <a:r>
              <a:rPr lang="en-US" b="1" u="sng" dirty="0">
                <a:cs typeface="Times New Roman" panose="02020603050405020304" pitchFamily="18" charset="0"/>
              </a:rPr>
              <a:t>of the </a:t>
            </a:r>
            <a:r>
              <a:rPr lang="en-US" b="1" u="sng" dirty="0" smtClean="0">
                <a:cs typeface="Times New Roman" panose="02020603050405020304" pitchFamily="18" charset="0"/>
              </a:rPr>
              <a:t>virus</a:t>
            </a:r>
            <a:r>
              <a:rPr lang="en-US" dirty="0" smtClean="0">
                <a:cs typeface="Times New Roman" panose="02020603050405020304" pitchFamily="18" charset="0"/>
              </a:rPr>
              <a:t>: </a:t>
            </a:r>
            <a:r>
              <a:rPr lang="en-US" dirty="0">
                <a:cs typeface="Times New Roman" panose="02020603050405020304" pitchFamily="18" charset="0"/>
              </a:rPr>
              <a:t>In some </a:t>
            </a:r>
            <a:r>
              <a:rPr lang="en-US" dirty="0" smtClean="0">
                <a:cs typeface="Times New Roman" panose="02020603050405020304" pitchFamily="18" charset="0"/>
              </a:rPr>
              <a:t>viral </a:t>
            </a:r>
            <a:r>
              <a:rPr lang="en-US" dirty="0">
                <a:cs typeface="Times New Roman" panose="02020603050405020304" pitchFamily="18" charset="0"/>
              </a:rPr>
              <a:t>diseases the excretion or release of the virus is accompanied by the disintegration of the cell, while in others both the nucleus and cytoplasm remain contact. </a:t>
            </a:r>
            <a:endParaRPr lang="ar-SA" dirty="0">
              <a:cs typeface="Times New Roman" panose="02020603050405020304" pitchFamily="18" charset="0"/>
            </a:endParaRPr>
          </a:p>
          <a:p>
            <a:pPr algn="just" eaLnBrk="1" fontAlgn="auto" hangingPunct="1">
              <a:spcAft>
                <a:spcPts val="0"/>
              </a:spcAft>
              <a:defRPr/>
            </a:pPr>
            <a:endParaRPr lang="en-US" dirty="0">
              <a:cs typeface="Times New Roman" panose="02020603050405020304" pitchFamily="18" charset="0"/>
            </a:endParaRPr>
          </a:p>
          <a:p>
            <a:pPr algn="just"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3845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3011"/>
          <a:stretch>
            <a:fillRect/>
          </a:stretch>
        </p:blipFill>
        <p:spPr bwMode="auto">
          <a:xfrm>
            <a:off x="539552" y="575783"/>
            <a:ext cx="8208912" cy="602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071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92696"/>
            <a:ext cx="8784976" cy="1368152"/>
          </a:xfrm>
        </p:spPr>
        <p:txBody>
          <a:bodyPr/>
          <a:lstStyle/>
          <a:p>
            <a:pPr algn="ctr" eaLnBrk="1" hangingPunct="1">
              <a:defRPr/>
            </a:pPr>
            <a:r>
              <a:rPr lang="en-US" sz="4400" b="1" dirty="0">
                <a:solidFill>
                  <a:schemeClr val="tx1"/>
                </a:solidFill>
                <a:latin typeface="Times New Roman" panose="02020603050405020304" pitchFamily="18" charset="0"/>
                <a:cs typeface="Times New Roman" panose="02020603050405020304" pitchFamily="18" charset="0"/>
              </a:rPr>
              <a:t>Immunology</a:t>
            </a:r>
            <a:r>
              <a:rPr lang="en-US" sz="4400" dirty="0">
                <a:cs typeface="Times New Roman" pitchFamily="18" charset="0"/>
              </a:rPr>
              <a:t/>
            </a:r>
            <a:br>
              <a:rPr lang="en-US" sz="4400" dirty="0">
                <a:cs typeface="Times New Roman" pitchFamily="18" charset="0"/>
              </a:rPr>
            </a:br>
            <a:endParaRPr lang="ar-SA" sz="4400" dirty="0"/>
          </a:p>
        </p:txBody>
      </p:sp>
      <p:sp>
        <p:nvSpPr>
          <p:cNvPr id="4" name="Subtitle 2"/>
          <p:cNvSpPr txBox="1">
            <a:spLocks/>
          </p:cNvSpPr>
          <p:nvPr/>
        </p:nvSpPr>
        <p:spPr bwMode="auto">
          <a:xfrm>
            <a:off x="190241" y="1534431"/>
            <a:ext cx="8784976" cy="432048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a:bodyPr>
          <a:lstStyle/>
          <a:p>
            <a:pPr marL="342900" indent="-342900" algn="just" eaLnBrk="1" hangingPunct="1">
              <a:buFont typeface="Arial" panose="020B0604020202020204" pitchFamily="34" charset="0"/>
              <a:buChar char="•"/>
              <a:defRPr/>
            </a:pPr>
            <a:r>
              <a:rPr lang="en-US" b="1" dirty="0"/>
              <a:t>Immunology</a:t>
            </a:r>
            <a:r>
              <a:rPr lang="en-US" dirty="0"/>
              <a:t> is a branch of biomedical science that covers the study of all aspects of the immune system in all organisms.</a:t>
            </a:r>
          </a:p>
          <a:p>
            <a:pPr marL="342900" indent="-342900" algn="just" eaLnBrk="1" hangingPunct="1">
              <a:buFont typeface="Arial" panose="020B0604020202020204" pitchFamily="34" charset="0"/>
              <a:buChar char="•"/>
              <a:defRPr/>
            </a:pPr>
            <a:r>
              <a:rPr lang="en-US" dirty="0" smtClean="0"/>
              <a:t>It </a:t>
            </a:r>
            <a:r>
              <a:rPr lang="en-US" dirty="0"/>
              <a:t>deals with the physiological functioning of the immune system in states of both health and diseases</a:t>
            </a:r>
            <a:r>
              <a:rPr lang="en-US" dirty="0" smtClean="0"/>
              <a:t>.</a:t>
            </a:r>
          </a:p>
          <a:p>
            <a:pPr marL="342900" indent="-342900" algn="just" eaLnBrk="1" hangingPunct="1">
              <a:buFont typeface="Arial" panose="020B0604020202020204" pitchFamily="34" charset="0"/>
              <a:buChar char="•"/>
              <a:defRPr/>
            </a:pPr>
            <a:r>
              <a:rPr lang="en-US" b="1" dirty="0" smtClean="0">
                <a:cs typeface="Times New Roman" panose="02020603050405020304" pitchFamily="18" charset="0"/>
              </a:rPr>
              <a:t>Immunity:</a:t>
            </a:r>
            <a:r>
              <a:rPr lang="en-US" dirty="0" smtClean="0">
                <a:cs typeface="Times New Roman" panose="02020603050405020304" pitchFamily="18" charset="0"/>
              </a:rPr>
              <a:t> </a:t>
            </a:r>
            <a:r>
              <a:rPr lang="en-US" dirty="0">
                <a:cs typeface="Arial" panose="020B0604020202020204" pitchFamily="34" charset="0"/>
              </a:rPr>
              <a:t>is a biological term that describes a state of having sufficient biological defenses to avoid infection, disease, or other unwanted biological invasion. </a:t>
            </a:r>
            <a:endParaRPr lang="ar-SA" dirty="0"/>
          </a:p>
          <a:p>
            <a:pPr eaLnBrk="1" fontAlgn="auto" hangingPunct="1">
              <a:spcAft>
                <a:spcPts val="0"/>
              </a:spcAft>
              <a:defRPr/>
            </a:pPr>
            <a:endParaRPr lang="en-US" dirty="0">
              <a:cs typeface="Times New Roman" panose="02020603050405020304" pitchFamily="18" charset="0"/>
            </a:endParaRPr>
          </a:p>
          <a:p>
            <a:pPr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1"/>
          <p:cNvSpPr>
            <a:spLocks noChangeArrowheads="1"/>
          </p:cNvSpPr>
          <p:nvPr/>
        </p:nvSpPr>
        <p:spPr bwMode="auto">
          <a:xfrm>
            <a:off x="3267992" y="4215131"/>
            <a:ext cx="1723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sz="2800" b="1" dirty="0" smtClean="0">
                <a:latin typeface="Times New Roman" panose="02020603050405020304" pitchFamily="18" charset="0"/>
                <a:cs typeface="Times New Roman" panose="02020603050405020304" pitchFamily="18" charset="0"/>
              </a:rPr>
              <a:t>Immunity</a:t>
            </a:r>
            <a:endParaRPr lang="en-US" sz="2800" b="1" dirty="0">
              <a:latin typeface="Times New Roman" panose="02020603050405020304" pitchFamily="18" charset="0"/>
              <a:cs typeface="Times New Roman" panose="02020603050405020304" pitchFamily="18" charset="0"/>
              <a:hlinkClick r:id="rId3" tooltip="Innate immunity"/>
            </a:endParaRPr>
          </a:p>
        </p:txBody>
      </p:sp>
      <p:sp>
        <p:nvSpPr>
          <p:cNvPr id="6" name="Rectangle 4"/>
          <p:cNvSpPr>
            <a:spLocks noChangeArrowheads="1"/>
          </p:cNvSpPr>
          <p:nvPr/>
        </p:nvSpPr>
        <p:spPr bwMode="auto">
          <a:xfrm>
            <a:off x="179511" y="5332299"/>
            <a:ext cx="32406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r>
              <a:rPr lang="en-US" sz="2800" b="1" dirty="0" smtClean="0">
                <a:latin typeface="Times New Roman" panose="02020603050405020304" pitchFamily="18" charset="0"/>
                <a:cs typeface="Times New Roman" panose="02020603050405020304" pitchFamily="18" charset="0"/>
              </a:rPr>
              <a:t>Innate </a:t>
            </a:r>
            <a:r>
              <a:rPr lang="en-US" sz="2800" b="1" dirty="0">
                <a:latin typeface="Times New Roman" panose="02020603050405020304" pitchFamily="18" charset="0"/>
                <a:cs typeface="Times New Roman" panose="02020603050405020304" pitchFamily="18" charset="0"/>
              </a:rPr>
              <a:t>immunity</a:t>
            </a:r>
            <a:endParaRPr lang="ar-SA" sz="2800" dirty="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5292081" y="5348132"/>
            <a:ext cx="3693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sz="2800" b="1" dirty="0" smtClean="0">
                <a:latin typeface="Times New Roman" panose="02020603050405020304" pitchFamily="18" charset="0"/>
                <a:cs typeface="Times New Roman" panose="02020603050405020304" pitchFamily="18" charset="0"/>
              </a:rPr>
              <a:t>Adaptive </a:t>
            </a:r>
            <a:r>
              <a:rPr lang="en-US" sz="2800" b="1" dirty="0">
                <a:latin typeface="Times New Roman" panose="02020603050405020304" pitchFamily="18" charset="0"/>
                <a:cs typeface="Times New Roman" panose="02020603050405020304" pitchFamily="18" charset="0"/>
              </a:rPr>
              <a:t>immunity </a:t>
            </a:r>
            <a:endParaRPr lang="ar-SA" sz="2800" b="1"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1212785" y="4667623"/>
            <a:ext cx="1991063" cy="6646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27397" y="4698353"/>
            <a:ext cx="2225541" cy="6491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11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700807"/>
            <a:ext cx="8784976" cy="936105"/>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smtClean="0">
                <a:solidFill>
                  <a:schemeClr val="tx1"/>
                </a:solidFill>
                <a:latin typeface="Times New Roman" panose="02020603050405020304" pitchFamily="18" charset="0"/>
                <a:cs typeface="Times New Roman" panose="02020603050405020304" pitchFamily="18" charset="0"/>
              </a:rPr>
              <a:t>Innate </a:t>
            </a:r>
            <a:r>
              <a:rPr lang="en-US" sz="4400" b="1" dirty="0">
                <a:solidFill>
                  <a:schemeClr val="tx1"/>
                </a:solidFill>
                <a:latin typeface="Times New Roman" panose="02020603050405020304" pitchFamily="18" charset="0"/>
                <a:cs typeface="Times New Roman" panose="02020603050405020304" pitchFamily="18" charset="0"/>
              </a:rPr>
              <a:t>immunity</a:t>
            </a: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4" name="Subtitle 2"/>
          <p:cNvSpPr txBox="1">
            <a:spLocks/>
          </p:cNvSpPr>
          <p:nvPr/>
        </p:nvSpPr>
        <p:spPr bwMode="auto">
          <a:xfrm>
            <a:off x="190241" y="1534431"/>
            <a:ext cx="8784976" cy="432048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a:bodyPr>
          <a:lstStyle/>
          <a:p>
            <a:pPr marL="342900" indent="-342900" algn="just" eaLnBrk="1" hangingPunct="1">
              <a:buFont typeface="Arial" panose="020B0604020202020204" pitchFamily="34" charset="0"/>
              <a:buChar char="•"/>
              <a:defRPr/>
            </a:pPr>
            <a:r>
              <a:rPr lang="en-US" dirty="0">
                <a:ea typeface="BatangChe" pitchFamily="49" charset="-127"/>
              </a:rPr>
              <a:t>The innate immune system, also known as non-specific immune system.</a:t>
            </a:r>
          </a:p>
          <a:p>
            <a:pPr marL="342900" indent="-342900" algn="just" eaLnBrk="1" hangingPunct="1">
              <a:buFont typeface="Arial" panose="020B0604020202020204" pitchFamily="34" charset="0"/>
              <a:buChar char="•"/>
              <a:defRPr/>
            </a:pPr>
            <a:r>
              <a:rPr lang="en-US" dirty="0" smtClean="0">
                <a:ea typeface="BatangChe" pitchFamily="49" charset="-127"/>
              </a:rPr>
              <a:t>It </a:t>
            </a:r>
            <a:r>
              <a:rPr lang="en-US" dirty="0">
                <a:ea typeface="BatangChe" pitchFamily="49" charset="-127"/>
              </a:rPr>
              <a:t>is first line of defense, comprises the cells and mechanisms that defend the host against infections by other organisms. </a:t>
            </a:r>
          </a:p>
          <a:p>
            <a:pPr marL="342900" indent="-342900" algn="just" eaLnBrk="1" hangingPunct="1">
              <a:buFont typeface="Arial" panose="020B0604020202020204" pitchFamily="34" charset="0"/>
              <a:buChar char="•"/>
              <a:defRPr/>
            </a:pPr>
            <a:r>
              <a:rPr lang="en-US" dirty="0">
                <a:ea typeface="BatangChe" pitchFamily="49" charset="-127"/>
              </a:rPr>
              <a:t>Innate immune systems provide immediate defense against infection, and are found in all classes of plant and animal life.</a:t>
            </a:r>
          </a:p>
          <a:p>
            <a:pPr marL="342900" indent="-342900" algn="just" eaLnBrk="1" hangingPunct="1">
              <a:buFont typeface="Arial" panose="020B0604020202020204" pitchFamily="34" charset="0"/>
              <a:buChar char="•"/>
              <a:defRPr/>
            </a:pPr>
            <a:endParaRPr lang="en-US" dirty="0" smtClean="0">
              <a:cs typeface="Times New Roman" panose="02020603050405020304" pitchFamily="18" charset="0"/>
            </a:endParaRPr>
          </a:p>
          <a:p>
            <a:pPr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6174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1152128"/>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Adaptive (acquired) immunity </a:t>
            </a: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4" name="Subtitle 2"/>
          <p:cNvSpPr txBox="1">
            <a:spLocks/>
          </p:cNvSpPr>
          <p:nvPr/>
        </p:nvSpPr>
        <p:spPr bwMode="auto">
          <a:xfrm>
            <a:off x="190241" y="1844824"/>
            <a:ext cx="8784976" cy="4752527"/>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fontScale="85000" lnSpcReduction="20000"/>
          </a:bodyPr>
          <a:lstStyle/>
          <a:p>
            <a:pPr marL="457200" indent="-457200" eaLnBrk="1" hangingPunct="1">
              <a:buFont typeface="Arial" panose="020B0604020202020204" pitchFamily="34" charset="0"/>
              <a:buChar char="•"/>
              <a:defRPr/>
            </a:pPr>
            <a:r>
              <a:rPr lang="en-US" sz="3300" dirty="0"/>
              <a:t>The adaptive immune system, also known as the specific immune system.</a:t>
            </a:r>
          </a:p>
          <a:p>
            <a:pPr marL="457200" indent="-457200" eaLnBrk="1" hangingPunct="1">
              <a:buFont typeface="Arial" panose="020B0604020202020204" pitchFamily="34" charset="0"/>
              <a:buChar char="•"/>
              <a:defRPr/>
            </a:pPr>
            <a:r>
              <a:rPr lang="en-US" sz="3300" dirty="0" smtClean="0"/>
              <a:t>It </a:t>
            </a:r>
            <a:r>
              <a:rPr lang="en-US" sz="3300" dirty="0"/>
              <a:t>is composed of highly specialized, systemic cells and processes that eliminate or prevent pathogenic growth.</a:t>
            </a:r>
          </a:p>
          <a:p>
            <a:pPr marL="457200" indent="-457200" eaLnBrk="1" hangingPunct="1">
              <a:buFont typeface="Arial" panose="020B0604020202020204" pitchFamily="34" charset="0"/>
              <a:buChar char="•"/>
              <a:defRPr/>
            </a:pPr>
            <a:r>
              <a:rPr lang="en-US" sz="3300" dirty="0" smtClean="0"/>
              <a:t>It </a:t>
            </a:r>
            <a:r>
              <a:rPr lang="en-US" sz="3300" dirty="0"/>
              <a:t>is activated by the “non-specific” and evolutionarily older innate immune system. </a:t>
            </a:r>
            <a:endParaRPr lang="en-US" sz="3300" dirty="0" smtClean="0"/>
          </a:p>
          <a:p>
            <a:pPr marL="457200" indent="-457200" eaLnBrk="1" hangingPunct="1">
              <a:buFont typeface="Arial" panose="020B0604020202020204" pitchFamily="34" charset="0"/>
              <a:buChar char="•"/>
              <a:defRPr/>
            </a:pPr>
            <a:r>
              <a:rPr lang="en-US" sz="3300" dirty="0" smtClean="0"/>
              <a:t>It </a:t>
            </a:r>
            <a:r>
              <a:rPr lang="en-US" sz="3300" dirty="0"/>
              <a:t>is adaptive immunity because the body's immune system prepares itself for future challenges.</a:t>
            </a:r>
          </a:p>
          <a:p>
            <a:pPr marL="457200" indent="-457200" eaLnBrk="1" hangingPunct="1">
              <a:buFont typeface="Arial" panose="020B0604020202020204" pitchFamily="34" charset="0"/>
              <a:buChar char="•"/>
              <a:defRPr/>
            </a:pPr>
            <a:r>
              <a:rPr lang="en-US" sz="3300" dirty="0"/>
              <a:t>The adaptive immune response provides the vertebrate immune system with the ability to recognize and remember specific pathogens (to generate immunity), and </a:t>
            </a:r>
            <a:r>
              <a:rPr lang="en-US" sz="3300" dirty="0" smtClean="0"/>
              <a:t>to stand stronger against attacks </a:t>
            </a:r>
            <a:r>
              <a:rPr lang="en-US" sz="3300" dirty="0"/>
              <a:t>each time the pathogen is encountered. </a:t>
            </a:r>
          </a:p>
          <a:p>
            <a:pPr marL="342900" indent="-342900" algn="just" eaLnBrk="1" hangingPunct="1">
              <a:buFont typeface="Arial" panose="020B0604020202020204" pitchFamily="34" charset="0"/>
              <a:buChar char="•"/>
              <a:defRPr/>
            </a:pPr>
            <a:endParaRPr lang="en-US" dirty="0" smtClean="0">
              <a:cs typeface="Times New Roman" panose="02020603050405020304" pitchFamily="18" charset="0"/>
            </a:endParaRPr>
          </a:p>
          <a:p>
            <a:pPr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75354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936104"/>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Types of Immunity</a:t>
            </a: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4" name="Subtitle 2"/>
          <p:cNvSpPr txBox="1">
            <a:spLocks/>
          </p:cNvSpPr>
          <p:nvPr/>
        </p:nvSpPr>
        <p:spPr bwMode="auto">
          <a:xfrm>
            <a:off x="190241" y="1268761"/>
            <a:ext cx="8784976" cy="108012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lnSpcReduction="10000"/>
          </a:bodyPr>
          <a:lstStyle/>
          <a:p>
            <a:pPr marL="342900" indent="-342900" eaLnBrk="1" hangingPunct="1">
              <a:buFont typeface="Arial" panose="020B0604020202020204" pitchFamily="34" charset="0"/>
              <a:buChar char="•"/>
              <a:defRPr/>
            </a:pPr>
            <a:r>
              <a:rPr lang="en-US" dirty="0">
                <a:cs typeface="Times New Roman" panose="02020603050405020304" pitchFamily="18" charset="0"/>
              </a:rPr>
              <a:t>When attacked an organism has several means in which it can prepare to defend itself in event of attack.</a:t>
            </a:r>
            <a:br>
              <a:rPr lang="en-US" dirty="0">
                <a:cs typeface="Times New Roman" panose="02020603050405020304" pitchFamily="18" charset="0"/>
              </a:rPr>
            </a:br>
            <a:endParaRPr lang="en-US" dirty="0" smtClean="0">
              <a:cs typeface="Times New Roman" panose="02020603050405020304" pitchFamily="18" charset="0"/>
            </a:endParaRPr>
          </a:p>
          <a:p>
            <a:pPr eaLnBrk="1" hangingPunct="1">
              <a:defRPr/>
            </a:pPr>
            <a:endParaRPr lang="ar-SA" sz="3200" dirty="0">
              <a:cs typeface="Times New Roman" panose="02020603050405020304" pitchFamily="18" charset="0"/>
            </a:endParaRPr>
          </a:p>
          <a:p>
            <a:pPr marL="273050" marR="0" lvl="0" indent="-273050"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cs typeface="Times New Roman" panose="02020603050405020304" pitchFamily="18" charset="0"/>
            </a:endParaRPr>
          </a:p>
          <a:p>
            <a:pPr marL="273050" marR="0" lvl="0" indent="-273050"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cs typeface="Times New Roman" panose="02020603050405020304" pitchFamily="18" charset="0"/>
            </a:endParaRPr>
          </a:p>
        </p:txBody>
      </p:sp>
      <p:sp>
        <p:nvSpPr>
          <p:cNvPr id="6" name="Rectangle 3"/>
          <p:cNvSpPr>
            <a:spLocks noChangeArrowheads="1"/>
          </p:cNvSpPr>
          <p:nvPr/>
        </p:nvSpPr>
        <p:spPr bwMode="auto">
          <a:xfrm>
            <a:off x="148502" y="2132856"/>
            <a:ext cx="882671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sz="2400" b="1" i="1" dirty="0">
                <a:latin typeface="Times New Roman" panose="02020603050405020304" pitchFamily="18" charset="0"/>
                <a:cs typeface="Times New Roman" panose="02020603050405020304" pitchFamily="18" charset="0"/>
              </a:rPr>
              <a:t>Active Immunity</a:t>
            </a:r>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Vaccines</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lgn="l" rtl="0" eaLnBrk="1" hangingPunct="1">
              <a:spcBef>
                <a:spcPct val="0"/>
              </a:spcBef>
            </a:pPr>
            <a:r>
              <a:rPr lang="en-US" sz="2400" dirty="0" smtClean="0">
                <a:latin typeface="Times New Roman" panose="02020603050405020304" pitchFamily="18" charset="0"/>
                <a:cs typeface="Times New Roman" panose="02020603050405020304" pitchFamily="18" charset="0"/>
              </a:rPr>
              <a:t>Active </a:t>
            </a:r>
            <a:r>
              <a:rPr lang="en-US" sz="2400" dirty="0">
                <a:latin typeface="Times New Roman" panose="02020603050405020304" pitchFamily="18" charset="0"/>
                <a:cs typeface="Times New Roman" panose="02020603050405020304" pitchFamily="18" charset="0"/>
              </a:rPr>
              <a:t>immunity is acquired from vaccinations or from infection against a pathogen. The next time you encounter the same pathogen your body has built memory against it and will be able to fight it much more efficiently. </a:t>
            </a:r>
          </a:p>
          <a:p>
            <a:pPr marL="342900" indent="-342900" algn="l" rtl="0" eaLnBrk="1" hangingPunct="1">
              <a:spcBef>
                <a:spcPct val="0"/>
              </a:spcBef>
            </a:pPr>
            <a:r>
              <a:rPr lang="en-US" sz="2400" dirty="0" smtClean="0">
                <a:latin typeface="Times New Roman" panose="02020603050405020304" pitchFamily="18" charset="0"/>
                <a:cs typeface="Times New Roman" panose="02020603050405020304" pitchFamily="18" charset="0"/>
              </a:rPr>
              <a:t>Used </a:t>
            </a:r>
            <a:r>
              <a:rPr lang="en-US" sz="2400" dirty="0">
                <a:latin typeface="Times New Roman" panose="02020603050405020304" pitchFamily="18" charset="0"/>
                <a:cs typeface="Times New Roman" panose="02020603050405020304" pitchFamily="18" charset="0"/>
              </a:rPr>
              <a:t>for health purposes to expose our bodies to a particular antigen. These antigens are usually killed or severely weakened to decrease their potency. After destroying these pathogens, the body stores some T cells as memory cells, due to the fact they code for a particular antigen and can be when needed. This memory in T cells can be a means of artificially acquiring immunity while a genuine attack by a pathogen is a naturally acquired type of immunity.</a:t>
            </a:r>
          </a:p>
        </p:txBody>
      </p:sp>
    </p:spTree>
    <p:extLst>
      <p:ext uri="{BB962C8B-B14F-4D97-AF65-F5344CB8AC3E}">
        <p14:creationId xmlns:p14="http://schemas.microsoft.com/office/powerpoint/2010/main" val="641996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936104"/>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Types of Immunity</a:t>
            </a: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4" name="Subtitle 2"/>
          <p:cNvSpPr txBox="1">
            <a:spLocks/>
          </p:cNvSpPr>
          <p:nvPr/>
        </p:nvSpPr>
        <p:spPr bwMode="auto">
          <a:xfrm>
            <a:off x="190241" y="1268761"/>
            <a:ext cx="8784976" cy="108012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lnSpcReduction="10000"/>
          </a:bodyPr>
          <a:lstStyle/>
          <a:p>
            <a:pPr marL="342900" indent="-342900" eaLnBrk="1" hangingPunct="1">
              <a:buFont typeface="Arial" panose="020B0604020202020204" pitchFamily="34" charset="0"/>
              <a:buChar char="•"/>
              <a:defRPr/>
            </a:pPr>
            <a:r>
              <a:rPr lang="en-US" dirty="0">
                <a:cs typeface="Times New Roman" panose="02020603050405020304" pitchFamily="18" charset="0"/>
              </a:rPr>
              <a:t>When attacked an organism has several means in which it can prepare to defend itself in event of attack.</a:t>
            </a:r>
            <a:br>
              <a:rPr lang="en-US" dirty="0">
                <a:cs typeface="Times New Roman" panose="02020603050405020304" pitchFamily="18" charset="0"/>
              </a:rPr>
            </a:br>
            <a:endParaRPr lang="en-US" dirty="0" smtClean="0">
              <a:cs typeface="Times New Roman" panose="02020603050405020304" pitchFamily="18" charset="0"/>
            </a:endParaRPr>
          </a:p>
          <a:p>
            <a:pPr eaLnBrk="1" hangingPunct="1">
              <a:defRPr/>
            </a:pPr>
            <a:endParaRPr lang="ar-SA" sz="3200" dirty="0">
              <a:cs typeface="Times New Roman" panose="02020603050405020304" pitchFamily="18" charset="0"/>
            </a:endParaRPr>
          </a:p>
          <a:p>
            <a:pPr marL="273050" marR="0" lvl="0" indent="-273050"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cs typeface="Times New Roman" panose="02020603050405020304" pitchFamily="18" charset="0"/>
            </a:endParaRPr>
          </a:p>
          <a:p>
            <a:pPr marL="273050" marR="0" lvl="0" indent="-273050"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cs typeface="Times New Roman" panose="02020603050405020304" pitchFamily="18" charset="0"/>
            </a:endParaRPr>
          </a:p>
        </p:txBody>
      </p:sp>
      <p:sp>
        <p:nvSpPr>
          <p:cNvPr id="6" name="Rectangle 3"/>
          <p:cNvSpPr>
            <a:spLocks noChangeArrowheads="1"/>
          </p:cNvSpPr>
          <p:nvPr/>
        </p:nvSpPr>
        <p:spPr bwMode="auto">
          <a:xfrm>
            <a:off x="148502" y="2132856"/>
            <a:ext cx="882671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None/>
            </a:pPr>
            <a:r>
              <a:rPr lang="en-US" sz="2400" b="1" i="1" dirty="0" smtClean="0">
                <a:latin typeface="Times New Roman" panose="02020603050405020304" pitchFamily="18" charset="0"/>
                <a:cs typeface="Times New Roman" panose="02020603050405020304" pitchFamily="18" charset="0"/>
              </a:rPr>
              <a:t>Passive Immunity:</a:t>
            </a:r>
          </a:p>
          <a:p>
            <a:pPr marL="342900" indent="-342900" algn="l" rtl="0" eaLnBrk="1" hangingPunct="1">
              <a:spcBef>
                <a:spcPct val="0"/>
              </a:spcBef>
            </a:pPr>
            <a:r>
              <a:rPr lang="en-US" sz="2400" dirty="0">
                <a:latin typeface="Times New Roman" panose="02020603050405020304" pitchFamily="18" charset="0"/>
                <a:cs typeface="Times New Roman" panose="02020603050405020304" pitchFamily="18" charset="0"/>
              </a:rPr>
              <a:t>Passive immunity is primarily through a mother to a baby or fetus. </a:t>
            </a:r>
          </a:p>
          <a:p>
            <a:pPr marL="342900" indent="-342900" algn="l" rtl="0" eaLnBrk="1" hangingPunct="1">
              <a:spcBef>
                <a:spcPct val="0"/>
              </a:spcBef>
            </a:pPr>
            <a:r>
              <a:rPr lang="en-US" sz="2400" dirty="0">
                <a:latin typeface="Times New Roman" panose="02020603050405020304" pitchFamily="18" charset="0"/>
                <a:cs typeface="Times New Roman" panose="02020603050405020304" pitchFamily="18" charset="0"/>
              </a:rPr>
              <a:t>Through the placenta the mother transfers her immunity (</a:t>
            </a:r>
            <a:r>
              <a:rPr lang="en-US" sz="2400" dirty="0" err="1">
                <a:latin typeface="Times New Roman" panose="02020603050405020304" pitchFamily="18" charset="0"/>
                <a:cs typeface="Times New Roman" panose="02020603050405020304" pitchFamily="18" charset="0"/>
              </a:rPr>
              <a:t>IgG</a:t>
            </a:r>
            <a:r>
              <a:rPr lang="en-US" sz="2400" dirty="0">
                <a:latin typeface="Times New Roman" panose="02020603050405020304" pitchFamily="18" charset="0"/>
                <a:cs typeface="Times New Roman" panose="02020603050405020304" pitchFamily="18" charset="0"/>
              </a:rPr>
              <a:t> antibodies) to her fetus. </a:t>
            </a:r>
          </a:p>
          <a:p>
            <a:pPr marL="342900" indent="-342900" algn="l" rtl="0" eaLnBrk="1" hangingPunct="1">
              <a:spcBef>
                <a:spcPct val="0"/>
              </a:spcBef>
            </a:pPr>
            <a:r>
              <a:rPr lang="en-US" sz="2400" dirty="0">
                <a:latin typeface="Times New Roman" panose="02020603050405020304" pitchFamily="18" charset="0"/>
                <a:cs typeface="Times New Roman" panose="02020603050405020304" pitchFamily="18" charset="0"/>
              </a:rPr>
              <a:t>Also through breast milk she can.</a:t>
            </a:r>
          </a:p>
          <a:p>
            <a:pPr marL="342900" indent="-342900" algn="l" rtl="0" eaLnBrk="1" hangingPunct="1">
              <a:spcBef>
                <a:spcPct val="0"/>
              </a:spcBef>
            </a:pPr>
            <a:r>
              <a:rPr lang="en-US" sz="2400" dirty="0">
                <a:latin typeface="Times New Roman" panose="02020603050405020304" pitchFamily="18" charset="0"/>
                <a:cs typeface="Times New Roman" panose="02020603050405020304" pitchFamily="18" charset="0"/>
              </a:rPr>
              <a:t>The baby has her/his immunity from the mother but it only lasts a few months because the baby hasn't developed his/her own immunity. </a:t>
            </a:r>
          </a:p>
          <a:p>
            <a:pPr algn="l" rtl="0" eaLnBrk="1" hangingPunct="1">
              <a:spcBef>
                <a:spcPct val="0"/>
              </a:spcBef>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eaLnBrk="1" hangingPunct="1">
              <a:spcBef>
                <a:spcPct val="0"/>
              </a:spcBef>
              <a:buFontTx/>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09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936104"/>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7" name="Title 1"/>
          <p:cNvSpPr txBox="1">
            <a:spLocks/>
          </p:cNvSpPr>
          <p:nvPr/>
        </p:nvSpPr>
        <p:spPr bwMode="auto">
          <a:xfrm>
            <a:off x="457200" y="274638"/>
            <a:ext cx="8229600" cy="99412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a:lstStyle>
          <a:p>
            <a:r>
              <a:rPr lang="en-US" dirty="0" smtClean="0">
                <a:solidFill>
                  <a:schemeClr val="tx1"/>
                </a:solidFill>
                <a:latin typeface="Times New Roman" panose="02020603050405020304" pitchFamily="18" charset="0"/>
                <a:cs typeface="Times New Roman" panose="02020603050405020304" pitchFamily="18" charset="0"/>
              </a:rPr>
              <a:t>Antigens and antibodies</a:t>
            </a:r>
            <a:endParaRPr lang="ar-SA" dirty="0" smtClean="0">
              <a:solidFill>
                <a:schemeClr val="tx1"/>
              </a:solidFill>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idx="1"/>
          </p:nvPr>
        </p:nvSpPr>
        <p:spPr>
          <a:xfrm>
            <a:off x="179512" y="1484784"/>
            <a:ext cx="4357687" cy="5184575"/>
          </a:xfrm>
          <a:ln>
            <a:solidFill>
              <a:schemeClr val="accent1"/>
            </a:solidFill>
            <a:miter lim="800000"/>
            <a:headEnd/>
            <a:tailEnd/>
          </a:ln>
        </p:spPr>
        <p:txBody>
          <a:bodyPr/>
          <a:lstStyle/>
          <a:p>
            <a:pPr algn="l" rtl="0">
              <a:buFont typeface="Arial" panose="020B0604020202020204" pitchFamily="34" charset="0"/>
              <a:buNone/>
            </a:pPr>
            <a:r>
              <a:rPr lang="en-US" sz="2200" b="1" dirty="0" smtClean="0">
                <a:latin typeface="Times New Roman" panose="02020603050405020304" pitchFamily="18" charset="0"/>
                <a:cs typeface="Times New Roman" panose="02020603050405020304" pitchFamily="18" charset="0"/>
              </a:rPr>
              <a:t>Antigens </a:t>
            </a:r>
          </a:p>
          <a:p>
            <a:pPr algn="l" rtl="0">
              <a:buClrTx/>
            </a:pPr>
            <a:r>
              <a:rPr lang="en-US" sz="2200" dirty="0" smtClean="0">
                <a:latin typeface="Times New Roman" panose="02020603050405020304" pitchFamily="18" charset="0"/>
                <a:cs typeface="Times New Roman" panose="02020603050405020304" pitchFamily="18" charset="0"/>
              </a:rPr>
              <a:t>Antigens These  are any foreign substance which can stimulate the immune system of our body.</a:t>
            </a:r>
          </a:p>
          <a:p>
            <a:pPr algn="l" rtl="0">
              <a:buClrTx/>
            </a:pPr>
            <a:r>
              <a:rPr lang="en-US" sz="2200" dirty="0" smtClean="0">
                <a:latin typeface="Times New Roman" panose="02020603050405020304" pitchFamily="18" charset="0"/>
                <a:cs typeface="Times New Roman" panose="02020603050405020304" pitchFamily="18" charset="0"/>
              </a:rPr>
              <a:t>They may be pollen, pathogens, spores, proteins, carbohydrates, nucleic acids or lipids. </a:t>
            </a:r>
          </a:p>
          <a:p>
            <a:pPr algn="l" rtl="0">
              <a:buClrTx/>
            </a:pPr>
            <a:r>
              <a:rPr lang="en-US" sz="2200" dirty="0" smtClean="0">
                <a:latin typeface="Times New Roman" panose="02020603050405020304" pitchFamily="18" charset="0"/>
                <a:cs typeface="Times New Roman" panose="02020603050405020304" pitchFamily="18" charset="0"/>
              </a:rPr>
              <a:t>In short, antigens are the harmful substances which may disrupt the normal functioning of our body. </a:t>
            </a:r>
          </a:p>
          <a:p>
            <a:pPr algn="l" rtl="0">
              <a:buClrTx/>
            </a:pPr>
            <a:r>
              <a:rPr lang="en-US" sz="2200" dirty="0" smtClean="0">
                <a:latin typeface="Times New Roman" panose="02020603050405020304" pitchFamily="18" charset="0"/>
                <a:cs typeface="Times New Roman" panose="02020603050405020304" pitchFamily="18" charset="0"/>
              </a:rPr>
              <a:t>In order to stop this disruption, our body produces antibody to protect itself and destroy the antigens.</a:t>
            </a:r>
            <a:endParaRPr lang="ar-SA" sz="2200" dirty="0" smtClean="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bwMode="auto">
          <a:xfrm>
            <a:off x="4644008" y="1484784"/>
            <a:ext cx="4320480" cy="5184576"/>
          </a:xfrm>
          <a:prstGeom prst="rect">
            <a:avLst/>
          </a:prstGeom>
          <a:noFill/>
          <a:ln w="9525">
            <a:solidFill>
              <a:schemeClr val="accent1"/>
            </a:solidFill>
            <a:miter lim="800000"/>
            <a:headEnd/>
            <a:tailEnd/>
          </a:ln>
        </p:spPr>
        <p:txBody>
          <a:bodyPr/>
          <a:lstStyle/>
          <a:p>
            <a:pPr marL="342900" indent="-342900">
              <a:spcBef>
                <a:spcPct val="20000"/>
              </a:spcBef>
              <a:defRPr/>
            </a:pPr>
            <a:r>
              <a:rPr lang="en-US" sz="2200" b="1" dirty="0">
                <a:cs typeface="Times New Roman" panose="02020603050405020304" pitchFamily="18" charset="0"/>
              </a:rPr>
              <a:t>Antibodies </a:t>
            </a:r>
          </a:p>
          <a:p>
            <a:pPr marL="342900" indent="-342900">
              <a:spcBef>
                <a:spcPct val="20000"/>
              </a:spcBef>
              <a:buFont typeface="Arial" pitchFamily="34" charset="0"/>
              <a:buChar char="•"/>
              <a:defRPr/>
            </a:pPr>
            <a:r>
              <a:rPr lang="en-US" sz="2200" dirty="0">
                <a:cs typeface="Times New Roman" panose="02020603050405020304" pitchFamily="18" charset="0"/>
              </a:rPr>
              <a:t>Antibodies are a protein found in our body, also known as </a:t>
            </a:r>
            <a:r>
              <a:rPr lang="en-US" sz="2200" b="1" dirty="0">
                <a:cs typeface="Times New Roman" panose="02020603050405020304" pitchFamily="18" charset="0"/>
              </a:rPr>
              <a:t>Immunoglobins (</a:t>
            </a:r>
            <a:r>
              <a:rPr lang="en-US" sz="2200" b="1" dirty="0" err="1">
                <a:cs typeface="Times New Roman" panose="02020603050405020304" pitchFamily="18" charset="0"/>
              </a:rPr>
              <a:t>Ig</a:t>
            </a:r>
            <a:r>
              <a:rPr lang="en-US" sz="2200" b="1" dirty="0">
                <a:cs typeface="Times New Roman" panose="02020603050405020304" pitchFamily="18" charset="0"/>
              </a:rPr>
              <a:t>)</a:t>
            </a:r>
            <a:r>
              <a:rPr lang="en-US" sz="2200" dirty="0">
                <a:cs typeface="Times New Roman" panose="02020603050405020304" pitchFamily="18" charset="0"/>
              </a:rPr>
              <a:t>. </a:t>
            </a:r>
          </a:p>
          <a:p>
            <a:pPr marL="342900" indent="-342900">
              <a:spcBef>
                <a:spcPct val="20000"/>
              </a:spcBef>
              <a:buFont typeface="Arial" pitchFamily="34" charset="0"/>
              <a:buChar char="•"/>
              <a:defRPr/>
            </a:pPr>
            <a:r>
              <a:rPr lang="en-US" sz="2200" dirty="0">
                <a:cs typeface="Times New Roman" panose="02020603050405020304" pitchFamily="18" charset="0"/>
              </a:rPr>
              <a:t>They are serum proteins, meaning they are usually found in blood and belong to a clan of proteins called </a:t>
            </a:r>
            <a:r>
              <a:rPr lang="en-US" sz="2200" i="1" dirty="0">
                <a:cs typeface="Times New Roman" panose="02020603050405020304" pitchFamily="18" charset="0"/>
              </a:rPr>
              <a:t>gamma globulins</a:t>
            </a:r>
            <a:r>
              <a:rPr lang="en-US" sz="2200" dirty="0">
                <a:cs typeface="Times New Roman" panose="02020603050405020304" pitchFamily="18" charset="0"/>
              </a:rPr>
              <a:t>.</a:t>
            </a:r>
          </a:p>
          <a:p>
            <a:pPr marL="342900" indent="-342900">
              <a:spcBef>
                <a:spcPct val="20000"/>
              </a:spcBef>
              <a:buFont typeface="Arial" pitchFamily="34" charset="0"/>
              <a:buChar char="•"/>
              <a:defRPr/>
            </a:pPr>
            <a:r>
              <a:rPr lang="en-US" sz="2200" dirty="0">
                <a:cs typeface="Times New Roman" panose="02020603050405020304" pitchFamily="18" charset="0"/>
              </a:rPr>
              <a:t>This protein is produced in response to antigens.</a:t>
            </a:r>
          </a:p>
          <a:p>
            <a:pPr marL="342900" indent="-342900">
              <a:spcBef>
                <a:spcPct val="20000"/>
              </a:spcBef>
              <a:buFont typeface="Arial" pitchFamily="34" charset="0"/>
              <a:buChar char="•"/>
              <a:defRPr/>
            </a:pPr>
            <a:r>
              <a:rPr lang="en-US" sz="2200" dirty="0"/>
              <a:t>G</a:t>
            </a:r>
            <a:r>
              <a:rPr lang="en-US" sz="2200" dirty="0" smtClean="0"/>
              <a:t>lycoprotein </a:t>
            </a:r>
            <a:r>
              <a:rPr lang="en-US" sz="2200" dirty="0"/>
              <a:t>molecules produced by plasma cells (white blood cells).</a:t>
            </a:r>
            <a:endParaRPr lang="ar-SA" sz="2200" dirty="0">
              <a:cs typeface="Times New Roman" panose="02020603050405020304" pitchFamily="18" charset="0"/>
            </a:endParaRPr>
          </a:p>
        </p:txBody>
      </p:sp>
    </p:spTree>
    <p:extLst>
      <p:ext uri="{BB962C8B-B14F-4D97-AF65-F5344CB8AC3E}">
        <p14:creationId xmlns:p14="http://schemas.microsoft.com/office/powerpoint/2010/main" val="115999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936104"/>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7" name="Title 1"/>
          <p:cNvSpPr txBox="1">
            <a:spLocks/>
          </p:cNvSpPr>
          <p:nvPr/>
        </p:nvSpPr>
        <p:spPr bwMode="auto">
          <a:xfrm>
            <a:off x="457200" y="274638"/>
            <a:ext cx="8229600" cy="99412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a:lstStyle>
          <a:p>
            <a:pPr algn="ctr" rtl="0">
              <a:defRPr/>
            </a:pPr>
            <a:r>
              <a:rPr lang="en-US" sz="4400" b="1" dirty="0">
                <a:solidFill>
                  <a:schemeClr val="tx1"/>
                </a:solidFill>
                <a:latin typeface="Times New Roman" panose="02020603050405020304" pitchFamily="18" charset="0"/>
                <a:cs typeface="Times New Roman" panose="02020603050405020304" pitchFamily="18" charset="0"/>
              </a:rPr>
              <a:t>Structure of an Antibody</a:t>
            </a:r>
          </a:p>
        </p:txBody>
      </p:sp>
      <p:sp>
        <p:nvSpPr>
          <p:cNvPr id="8" name="Content Placeholder 2"/>
          <p:cNvSpPr>
            <a:spLocks noGrp="1"/>
          </p:cNvSpPr>
          <p:nvPr>
            <p:ph idx="1"/>
          </p:nvPr>
        </p:nvSpPr>
        <p:spPr>
          <a:xfrm>
            <a:off x="179512" y="1268760"/>
            <a:ext cx="4357687" cy="5400599"/>
          </a:xfrm>
          <a:ln>
            <a:solidFill>
              <a:schemeClr val="accent1"/>
            </a:solidFill>
            <a:miter lim="800000"/>
            <a:headEnd/>
            <a:tailEnd/>
          </a:ln>
        </p:spPr>
        <p:txBody>
          <a:bodyPr/>
          <a:lstStyle/>
          <a:p>
            <a:pPr marL="0" indent="0" algn="l">
              <a:buNone/>
              <a:defRPr/>
            </a:pPr>
            <a:r>
              <a:rPr lang="en-US" sz="1900" dirty="0" smtClean="0">
                <a:latin typeface="Times New Roman" panose="02020603050405020304" pitchFamily="18" charset="0"/>
                <a:cs typeface="Times New Roman" panose="02020603050405020304" pitchFamily="18" charset="0"/>
              </a:rPr>
              <a:t>* Antibodies </a:t>
            </a:r>
            <a:r>
              <a:rPr lang="en-US" sz="1900" dirty="0">
                <a:latin typeface="Times New Roman" panose="02020603050405020304" pitchFamily="18" charset="0"/>
                <a:cs typeface="Times New Roman" panose="02020603050405020304" pitchFamily="18" charset="0"/>
              </a:rPr>
              <a:t>are Y-shaped proteins with four polypeptide chains. </a:t>
            </a:r>
          </a:p>
          <a:p>
            <a:pPr marL="0" indent="0" algn="l">
              <a:buNone/>
              <a:defRPr/>
            </a:pPr>
            <a:r>
              <a:rPr lang="en-US" sz="1900" dirty="0" smtClean="0">
                <a:latin typeface="Times New Roman" panose="02020603050405020304" pitchFamily="18" charset="0"/>
                <a:cs typeface="Times New Roman" panose="02020603050405020304" pitchFamily="18" charset="0"/>
              </a:rPr>
              <a:t>* The </a:t>
            </a:r>
            <a:r>
              <a:rPr lang="en-US" sz="1900" dirty="0">
                <a:latin typeface="Times New Roman" panose="02020603050405020304" pitchFamily="18" charset="0"/>
                <a:cs typeface="Times New Roman" panose="02020603050405020304" pitchFamily="18" charset="0"/>
              </a:rPr>
              <a:t>two polypeptide chains are long and identical whereas the other two are also identical but short.</a:t>
            </a:r>
          </a:p>
          <a:p>
            <a:pPr marL="0" indent="0" algn="l">
              <a:buNone/>
              <a:defRPr/>
            </a:pPr>
            <a:r>
              <a:rPr lang="en-US" sz="1900" dirty="0" smtClean="0">
                <a:latin typeface="Times New Roman" panose="02020603050405020304" pitchFamily="18" charset="0"/>
                <a:cs typeface="Times New Roman" panose="02020603050405020304" pitchFamily="18" charset="0"/>
              </a:rPr>
              <a:t>* The </a:t>
            </a:r>
            <a:r>
              <a:rPr lang="en-US" sz="1900" dirty="0">
                <a:latin typeface="Times New Roman" panose="02020603050405020304" pitchFamily="18" charset="0"/>
                <a:cs typeface="Times New Roman" panose="02020603050405020304" pitchFamily="18" charset="0"/>
              </a:rPr>
              <a:t>long chains are known as </a:t>
            </a:r>
            <a:r>
              <a:rPr lang="en-US" sz="1900" i="1" dirty="0" smtClean="0">
                <a:latin typeface="Times New Roman" panose="02020603050405020304" pitchFamily="18" charset="0"/>
                <a:cs typeface="Times New Roman" panose="02020603050405020304" pitchFamily="18" charset="0"/>
              </a:rPr>
              <a:t>Heavy</a:t>
            </a:r>
          </a:p>
          <a:p>
            <a:pPr marL="0" indent="0" algn="l">
              <a:buNone/>
              <a:defRPr/>
            </a:pPr>
            <a:r>
              <a:rPr lang="en-US" sz="1900" i="1" dirty="0" smtClean="0">
                <a:latin typeface="Times New Roman" panose="02020603050405020304" pitchFamily="18" charset="0"/>
                <a:cs typeface="Times New Roman" panose="02020603050405020304" pitchFamily="18" charset="0"/>
              </a:rPr>
              <a:t>chains </a:t>
            </a:r>
            <a:r>
              <a:rPr lang="en-US" sz="1900" i="1" dirty="0">
                <a:latin typeface="Times New Roman" panose="02020603050405020304" pitchFamily="18" charset="0"/>
                <a:cs typeface="Times New Roman" panose="02020603050405020304" pitchFamily="18" charset="0"/>
              </a:rPr>
              <a:t>or H chains</a:t>
            </a:r>
            <a:r>
              <a:rPr lang="en-US" sz="1900" dirty="0">
                <a:latin typeface="Times New Roman" panose="02020603050405020304" pitchFamily="18" charset="0"/>
                <a:cs typeface="Times New Roman" panose="02020603050405020304" pitchFamily="18" charset="0"/>
              </a:rPr>
              <a:t> and the short chains are known as </a:t>
            </a:r>
            <a:r>
              <a:rPr lang="en-US" sz="1900" i="1" dirty="0">
                <a:latin typeface="Times New Roman" panose="02020603050405020304" pitchFamily="18" charset="0"/>
                <a:cs typeface="Times New Roman" panose="02020603050405020304" pitchFamily="18" charset="0"/>
              </a:rPr>
              <a:t>Light chains or L-chains</a:t>
            </a:r>
            <a:r>
              <a:rPr lang="en-US" sz="1900" dirty="0">
                <a:latin typeface="Times New Roman" panose="02020603050405020304" pitchFamily="18" charset="0"/>
                <a:cs typeface="Times New Roman" panose="02020603050405020304" pitchFamily="18" charset="0"/>
              </a:rPr>
              <a:t>.</a:t>
            </a:r>
          </a:p>
          <a:p>
            <a:pPr marL="0" indent="0" algn="l">
              <a:buNone/>
              <a:defRPr/>
            </a:pPr>
            <a:r>
              <a:rPr lang="en-US" sz="1900" dirty="0" smtClean="0">
                <a:latin typeface="Times New Roman" panose="02020603050405020304" pitchFamily="18" charset="0"/>
                <a:cs typeface="Times New Roman" panose="02020603050405020304" pitchFamily="18" charset="0"/>
              </a:rPr>
              <a:t>* Both </a:t>
            </a:r>
            <a:r>
              <a:rPr lang="en-US" sz="1900" dirty="0">
                <a:latin typeface="Times New Roman" panose="02020603050405020304" pitchFamily="18" charset="0"/>
                <a:cs typeface="Times New Roman" panose="02020603050405020304" pitchFamily="18" charset="0"/>
              </a:rPr>
              <a:t>the chains are held together </a:t>
            </a:r>
            <a:r>
              <a:rPr lang="en-US" sz="1900" dirty="0" smtClean="0">
                <a:latin typeface="Times New Roman" panose="02020603050405020304" pitchFamily="18" charset="0"/>
                <a:cs typeface="Times New Roman" panose="02020603050405020304" pitchFamily="18" charset="0"/>
              </a:rPr>
              <a:t>by</a:t>
            </a:r>
          </a:p>
          <a:p>
            <a:pPr marL="0" indent="0" algn="l">
              <a:buNone/>
              <a:defRPr/>
            </a:pPr>
            <a:r>
              <a:rPr lang="en-US" sz="1900" i="1" dirty="0" err="1" smtClean="0">
                <a:latin typeface="Times New Roman" panose="02020603050405020304" pitchFamily="18" charset="0"/>
                <a:cs typeface="Times New Roman" panose="02020603050405020304" pitchFamily="18" charset="0"/>
              </a:rPr>
              <a:t>disulphide</a:t>
            </a:r>
            <a:r>
              <a:rPr lang="en-US" sz="1900" i="1" dirty="0" smtClean="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bonds</a:t>
            </a:r>
            <a:r>
              <a:rPr lang="en-US" sz="1900" dirty="0">
                <a:latin typeface="Times New Roman" panose="02020603050405020304" pitchFamily="18" charset="0"/>
                <a:cs typeface="Times New Roman" panose="02020603050405020304" pitchFamily="18" charset="0"/>
              </a:rPr>
              <a:t> like magnets. </a:t>
            </a:r>
          </a:p>
          <a:p>
            <a:pPr marL="0" indent="0" algn="l">
              <a:buNone/>
              <a:defRPr/>
            </a:pPr>
            <a:r>
              <a:rPr lang="en-US" sz="1900" dirty="0" smtClean="0">
                <a:latin typeface="Times New Roman" panose="02020603050405020304" pitchFamily="18" charset="0"/>
                <a:cs typeface="Times New Roman" panose="02020603050405020304" pitchFamily="18" charset="0"/>
              </a:rPr>
              <a:t>* Both </a:t>
            </a:r>
            <a:r>
              <a:rPr lang="en-US" sz="1900" dirty="0">
                <a:latin typeface="Times New Roman" panose="02020603050405020304" pitchFamily="18" charset="0"/>
                <a:cs typeface="Times New Roman" panose="02020603050405020304" pitchFamily="18" charset="0"/>
              </a:rPr>
              <a:t>chains have a distinct region and a variable region. This variable region is the one where all the action occurs. It acts like a lock and key mechanism, and is used to combine with antigens in a death wrap. This action site is also known as </a:t>
            </a:r>
            <a:r>
              <a:rPr lang="en-US" sz="1900" dirty="0" smtClean="0">
                <a:latin typeface="Times New Roman" panose="02020603050405020304" pitchFamily="18" charset="0"/>
                <a:cs typeface="Times New Roman" panose="02020603050405020304" pitchFamily="18" charset="0"/>
              </a:rPr>
              <a:t>“</a:t>
            </a:r>
            <a:r>
              <a:rPr lang="en-US" sz="1900" b="1" dirty="0" err="1" smtClean="0">
                <a:latin typeface="Times New Roman" panose="02020603050405020304" pitchFamily="18" charset="0"/>
                <a:cs typeface="Times New Roman" panose="02020603050405020304" pitchFamily="18" charset="0"/>
              </a:rPr>
              <a:t>Paratopes</a:t>
            </a:r>
            <a:r>
              <a:rPr lang="en-US" sz="1900" b="1" dirty="0" smtClean="0">
                <a:latin typeface="Times New Roman" panose="02020603050405020304" pitchFamily="18" charset="0"/>
                <a:cs typeface="Times New Roman" panose="02020603050405020304" pitchFamily="18" charset="0"/>
              </a:rPr>
              <a:t>”</a:t>
            </a:r>
            <a:r>
              <a:rPr lang="en-US" sz="1900" dirty="0" smtClean="0"/>
              <a:t>.</a:t>
            </a:r>
            <a:endParaRPr lang="en-US" sz="1900" b="1" dirty="0" smtClean="0">
              <a:latin typeface="Times New Roman" panose="02020603050405020304" pitchFamily="18" charset="0"/>
              <a:cs typeface="Times New Roman" panose="02020603050405020304" pitchFamily="18" charset="0"/>
            </a:endParaRPr>
          </a:p>
        </p:txBody>
      </p:sp>
      <p:pic>
        <p:nvPicPr>
          <p:cNvPr id="6" name="Picture 2" descr="http://www.interactive-biology.com/wp-content/uploads/2012/05/Parts-of-an-Antibod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7" y="1268761"/>
            <a:ext cx="3871912" cy="54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044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936104"/>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7" name="Title 1"/>
          <p:cNvSpPr txBox="1">
            <a:spLocks/>
          </p:cNvSpPr>
          <p:nvPr/>
        </p:nvSpPr>
        <p:spPr bwMode="auto">
          <a:xfrm>
            <a:off x="457200" y="274638"/>
            <a:ext cx="8229600" cy="99412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a:lstStyle>
          <a:p>
            <a:pPr algn="ctr" rtl="0">
              <a:defRPr/>
            </a:pPr>
            <a:r>
              <a:rPr lang="en-US" sz="4400" b="1" dirty="0">
                <a:solidFill>
                  <a:schemeClr val="tx1"/>
                </a:solidFill>
                <a:latin typeface="Times New Roman" panose="02020603050405020304" pitchFamily="18" charset="0"/>
                <a:cs typeface="Times New Roman" panose="02020603050405020304" pitchFamily="18" charset="0"/>
              </a:rPr>
              <a:t>Structure of an Antibody</a:t>
            </a:r>
          </a:p>
        </p:txBody>
      </p:sp>
      <p:pic>
        <p:nvPicPr>
          <p:cNvPr id="9" name="Picture 4" descr="http://www.namrata.co/wp-content/uploads/2012/04/immunoglobulins-structur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50" y="1556791"/>
            <a:ext cx="8237150" cy="51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4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071" y="404664"/>
            <a:ext cx="8229600" cy="1143000"/>
          </a:xfrm>
        </p:spPr>
        <p:txBody>
          <a:bodyPr/>
          <a:lstStyle/>
          <a:p>
            <a:pPr algn="ctr"/>
            <a:r>
              <a:rPr lang="en-US" altLang="en-US" sz="5400" b="1" dirty="0">
                <a:solidFill>
                  <a:schemeClr val="tx1"/>
                </a:solidFill>
                <a:latin typeface="Aparajita" panose="020B0604020202020204" pitchFamily="34" charset="0"/>
                <a:cs typeface="Times New Roman" panose="02020603050405020304" pitchFamily="18" charset="0"/>
              </a:rPr>
              <a:t>What is a virus?</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285750" y="1772816"/>
            <a:ext cx="8429625" cy="4176464"/>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a:bodyPr>
          <a:lstStyle/>
          <a:p>
            <a:pPr marL="457200" indent="-457200" algn="just" eaLnBrk="1" hangingPunct="1">
              <a:buFont typeface="Arial" panose="020B0604020202020204" pitchFamily="34" charset="0"/>
              <a:buChar char="•"/>
              <a:defRPr/>
            </a:pPr>
            <a:r>
              <a:rPr lang="en-US" sz="2000" dirty="0">
                <a:cs typeface="Times New Roman" panose="02020603050405020304" pitchFamily="18" charset="0"/>
              </a:rPr>
              <a:t>Viruses may be defined as </a:t>
            </a:r>
            <a:r>
              <a:rPr lang="en-US" sz="2000" b="1" dirty="0">
                <a:cs typeface="Times New Roman" panose="02020603050405020304" pitchFamily="18" charset="0"/>
              </a:rPr>
              <a:t>acellular organisms</a:t>
            </a:r>
            <a:r>
              <a:rPr lang="en-US" sz="2000" dirty="0">
                <a:cs typeface="Times New Roman" panose="02020603050405020304" pitchFamily="18" charset="0"/>
              </a:rPr>
              <a:t> whose </a:t>
            </a:r>
            <a:r>
              <a:rPr lang="en-US" sz="2000" b="1" dirty="0">
                <a:cs typeface="Times New Roman" panose="02020603050405020304" pitchFamily="18" charset="0"/>
              </a:rPr>
              <a:t>genomes</a:t>
            </a:r>
            <a:r>
              <a:rPr lang="en-US" sz="2000" dirty="0">
                <a:cs typeface="Times New Roman" panose="02020603050405020304" pitchFamily="18" charset="0"/>
              </a:rPr>
              <a:t> consist of nucleic </a:t>
            </a:r>
            <a:r>
              <a:rPr lang="en-US" sz="2000" dirty="0" smtClean="0">
                <a:cs typeface="Times New Roman" panose="02020603050405020304" pitchFamily="18" charset="0"/>
              </a:rPr>
              <a:t>acid (</a:t>
            </a:r>
            <a:r>
              <a:rPr lang="en-US" sz="2000" b="1" dirty="0" smtClean="0">
                <a:cs typeface="Times New Roman" panose="02020603050405020304" pitchFamily="18" charset="0"/>
              </a:rPr>
              <a:t>DNA or RNA</a:t>
            </a:r>
            <a:r>
              <a:rPr lang="en-US" sz="2000" dirty="0" smtClean="0">
                <a:cs typeface="Times New Roman" panose="02020603050405020304" pitchFamily="18" charset="0"/>
              </a:rPr>
              <a:t>), </a:t>
            </a:r>
            <a:r>
              <a:rPr lang="en-US" sz="2000" dirty="0">
                <a:cs typeface="Times New Roman" panose="02020603050405020304" pitchFamily="18" charset="0"/>
              </a:rPr>
              <a:t>and which </a:t>
            </a:r>
            <a:r>
              <a:rPr lang="en-US" sz="2000" b="1" dirty="0" smtClean="0">
                <a:cs typeface="Times New Roman" panose="02020603050405020304" pitchFamily="18" charset="0"/>
              </a:rPr>
              <a:t>obligatory </a:t>
            </a:r>
            <a:r>
              <a:rPr lang="en-US" sz="2000" b="1" dirty="0">
                <a:cs typeface="Times New Roman" panose="02020603050405020304" pitchFamily="18" charset="0"/>
              </a:rPr>
              <a:t>replicate inside host cells</a:t>
            </a:r>
            <a:r>
              <a:rPr lang="en-US" sz="2000" dirty="0">
                <a:cs typeface="Times New Roman" panose="02020603050405020304" pitchFamily="18" charset="0"/>
              </a:rPr>
              <a:t> using host metabolic machinery and ribosomes to form a pool of </a:t>
            </a:r>
            <a:r>
              <a:rPr lang="en-US" sz="2000" dirty="0" smtClean="0">
                <a:cs typeface="Times New Roman" panose="02020603050405020304" pitchFamily="18" charset="0"/>
              </a:rPr>
              <a:t>components.</a:t>
            </a:r>
          </a:p>
          <a:p>
            <a:pPr marL="457200" indent="-457200" algn="just" eaLnBrk="1" hangingPunct="1">
              <a:buFont typeface="Arial" panose="020B0604020202020204" pitchFamily="34" charset="0"/>
              <a:buChar char="•"/>
              <a:defRPr/>
            </a:pPr>
            <a:r>
              <a:rPr lang="en-US" sz="2000" dirty="0" smtClean="0">
                <a:cs typeface="Times New Roman" panose="02020603050405020304" pitchFamily="18" charset="0"/>
              </a:rPr>
              <a:t>Components assemble </a:t>
            </a:r>
            <a:r>
              <a:rPr lang="en-US" sz="2000" dirty="0">
                <a:cs typeface="Times New Roman" panose="02020603050405020304" pitchFamily="18" charset="0"/>
              </a:rPr>
              <a:t>into particles called </a:t>
            </a:r>
            <a:r>
              <a:rPr lang="en-US" sz="2000" dirty="0" smtClean="0">
                <a:cs typeface="Times New Roman" panose="02020603050405020304" pitchFamily="18" charset="0"/>
              </a:rPr>
              <a:t>“</a:t>
            </a:r>
            <a:r>
              <a:rPr lang="en-US" sz="2000" b="1" dirty="0" smtClean="0">
                <a:cs typeface="Times New Roman" panose="02020603050405020304" pitchFamily="18" charset="0"/>
              </a:rPr>
              <a:t>VIRIONS</a:t>
            </a:r>
            <a:r>
              <a:rPr lang="en-US" sz="2000" dirty="0" smtClean="0">
                <a:cs typeface="Times New Roman" panose="02020603050405020304" pitchFamily="18" charset="0"/>
              </a:rPr>
              <a:t>”, </a:t>
            </a:r>
            <a:r>
              <a:rPr lang="en-US" sz="2000" dirty="0">
                <a:cs typeface="Times New Roman" panose="02020603050405020304" pitchFamily="18" charset="0"/>
              </a:rPr>
              <a:t>which serve to protect the genome and to transfer it to other cells</a:t>
            </a:r>
            <a:r>
              <a:rPr lang="en-US" sz="2000" dirty="0" smtClean="0">
                <a:cs typeface="Times New Roman" panose="02020603050405020304" pitchFamily="18" charset="0"/>
              </a:rPr>
              <a:t>.</a:t>
            </a:r>
            <a:endParaRPr lang="ar-SA" sz="2000" dirty="0" smtClean="0">
              <a:cs typeface="Times New Roman" panose="02020603050405020304" pitchFamily="18" charset="0"/>
            </a:endParaRPr>
          </a:p>
          <a:p>
            <a:pPr algn="just" eaLnBrk="1" hangingPunct="1">
              <a:defRPr/>
            </a:pPr>
            <a:endParaRPr lang="ar-SA" sz="2000" dirty="0">
              <a:cs typeface="Times New Roman" panose="02020603050405020304" pitchFamily="18" charset="0"/>
            </a:endParaRPr>
          </a:p>
          <a:p>
            <a:pPr marL="457200" indent="-457200" algn="just" eaLnBrk="1" fontAlgn="auto" hangingPunct="1">
              <a:spcAft>
                <a:spcPts val="0"/>
              </a:spcAft>
              <a:buFont typeface="Arial" panose="020B0604020202020204" pitchFamily="34" charset="0"/>
              <a:buChar char="•"/>
              <a:defRPr/>
            </a:pPr>
            <a:r>
              <a:rPr lang="en-US" sz="2000" dirty="0" smtClean="0">
                <a:cs typeface="Times New Roman" panose="02020603050405020304" pitchFamily="18" charset="0"/>
              </a:rPr>
              <a:t>Acellular </a:t>
            </a:r>
            <a:r>
              <a:rPr lang="en-US" sz="2000" dirty="0">
                <a:cs typeface="Times New Roman" panose="02020603050405020304" pitchFamily="18" charset="0"/>
              </a:rPr>
              <a:t>forms, most range in size from </a:t>
            </a:r>
            <a:r>
              <a:rPr lang="en-US" sz="2000" b="1" dirty="0">
                <a:cs typeface="Times New Roman" panose="02020603050405020304" pitchFamily="18" charset="0"/>
              </a:rPr>
              <a:t>5 to 300 nanometers (nm</a:t>
            </a:r>
            <a:r>
              <a:rPr lang="en-US" sz="2000" b="1" dirty="0" smtClean="0">
                <a:cs typeface="Times New Roman" panose="02020603050405020304" pitchFamily="18" charset="0"/>
              </a:rPr>
              <a:t>)</a:t>
            </a:r>
            <a:r>
              <a:rPr lang="en-US" sz="2000" dirty="0" smtClean="0">
                <a:cs typeface="Times New Roman" panose="02020603050405020304" pitchFamily="18" charset="0"/>
              </a:rPr>
              <a:t> </a:t>
            </a:r>
            <a:r>
              <a:rPr lang="en-US" sz="2000" dirty="0">
                <a:cs typeface="Times New Roman" panose="02020603050405020304" pitchFamily="18" charset="0"/>
              </a:rPr>
              <a:t>in </a:t>
            </a:r>
            <a:r>
              <a:rPr lang="en-US" sz="2000" dirty="0" smtClean="0">
                <a:cs typeface="Times New Roman" panose="02020603050405020304" pitchFamily="18" charset="0"/>
              </a:rPr>
              <a:t>diameter</a:t>
            </a:r>
            <a:r>
              <a:rPr lang="en-US" sz="2000" dirty="0">
                <a:cs typeface="Times New Roman" panose="02020603050405020304" pitchFamily="18" charset="0"/>
              </a:rPr>
              <a:t> </a:t>
            </a:r>
            <a:r>
              <a:rPr lang="en-US" sz="2000" dirty="0" smtClean="0">
                <a:cs typeface="Times New Roman" panose="02020603050405020304" pitchFamily="18" charset="0"/>
              </a:rPr>
              <a:t>with </a:t>
            </a:r>
            <a:r>
              <a:rPr lang="en-US" sz="2000" dirty="0">
                <a:cs typeface="Times New Roman" panose="02020603050405020304" pitchFamily="18" charset="0"/>
              </a:rPr>
              <a:t>s</a:t>
            </a:r>
            <a:r>
              <a:rPr lang="en-US" sz="2000" dirty="0" smtClean="0">
                <a:cs typeface="Times New Roman" panose="02020603050405020304" pitchFamily="18" charset="0"/>
              </a:rPr>
              <a:t>ome </a:t>
            </a:r>
            <a:r>
              <a:rPr lang="en-US" sz="2000" dirty="0" err="1">
                <a:cs typeface="Times New Roman" panose="02020603050405020304" pitchFamily="18" charset="0"/>
              </a:rPr>
              <a:t>Paramyxoviruses</a:t>
            </a:r>
            <a:r>
              <a:rPr lang="en-US" sz="2000" dirty="0">
                <a:cs typeface="Times New Roman" panose="02020603050405020304" pitchFamily="18" charset="0"/>
              </a:rPr>
              <a:t> can be up to 14,000nm long</a:t>
            </a:r>
            <a:r>
              <a:rPr lang="en-US" sz="2000" dirty="0" smtClean="0">
                <a:cs typeface="Times New Roman" panose="02020603050405020304" pitchFamily="18" charset="0"/>
              </a:rPr>
              <a:t>. </a:t>
            </a:r>
            <a:r>
              <a:rPr lang="en-US" sz="2000" dirty="0" smtClean="0"/>
              <a:t>(</a:t>
            </a:r>
            <a:r>
              <a:rPr lang="en-US" sz="2000" b="1" dirty="0"/>
              <a:t>n= </a:t>
            </a:r>
            <a:r>
              <a:rPr lang="en-US" sz="2000" b="1" dirty="0" err="1"/>
              <a:t>Nano</a:t>
            </a:r>
            <a:r>
              <a:rPr lang="en-US" sz="2000" b="1" dirty="0"/>
              <a:t>  =10</a:t>
            </a:r>
            <a:r>
              <a:rPr lang="en-US" sz="2000" b="1" baseline="30000" dirty="0"/>
              <a:t>-9 </a:t>
            </a:r>
            <a:r>
              <a:rPr lang="en-US" sz="2000" b="1" dirty="0"/>
              <a:t>m</a:t>
            </a:r>
            <a:r>
              <a:rPr lang="en-US" sz="2000" b="1" baseline="30000" dirty="0"/>
              <a:t>  </a:t>
            </a:r>
            <a:r>
              <a:rPr lang="en-US" sz="2000" b="1" dirty="0"/>
              <a:t>; µ= micro =10</a:t>
            </a:r>
            <a:r>
              <a:rPr lang="en-US" sz="2000" b="1" baseline="30000" dirty="0"/>
              <a:t>-6 </a:t>
            </a:r>
            <a:r>
              <a:rPr lang="en-US" sz="2000" b="1" dirty="0"/>
              <a:t>m; m= </a:t>
            </a:r>
            <a:r>
              <a:rPr lang="en-US" sz="2000" b="1" dirty="0" err="1"/>
              <a:t>milli</a:t>
            </a:r>
            <a:r>
              <a:rPr lang="en-US" sz="2000" b="1" dirty="0"/>
              <a:t>  =10</a:t>
            </a:r>
            <a:r>
              <a:rPr lang="en-US" sz="2000" b="1" baseline="30000" dirty="0"/>
              <a:t>-3 </a:t>
            </a:r>
            <a:r>
              <a:rPr lang="en-US" sz="2000" b="1" dirty="0"/>
              <a:t>m</a:t>
            </a:r>
            <a:r>
              <a:rPr lang="en-US" sz="2000" dirty="0" smtClean="0"/>
              <a:t>).</a:t>
            </a:r>
            <a:endParaRPr lang="en-US" sz="2000" dirty="0"/>
          </a:p>
          <a:p>
            <a:pPr marL="457200" indent="-457200" algn="just" eaLnBrk="1" fontAlgn="auto" hangingPunct="1">
              <a:spcAft>
                <a:spcPts val="0"/>
              </a:spcAft>
              <a:buFont typeface="Arial" panose="020B0604020202020204" pitchFamily="34" charset="0"/>
              <a:buChar char="•"/>
              <a:defRPr/>
            </a:pPr>
            <a:endParaRPr lang="en-US" sz="2000" dirty="0">
              <a:cs typeface="Times New Roman" panose="02020603050405020304" pitchFamily="18" charset="0"/>
            </a:endParaRPr>
          </a:p>
          <a:p>
            <a:pPr marL="457200" indent="-457200" algn="just" eaLnBrk="1" fontAlgn="auto" hangingPunct="1">
              <a:spcAft>
                <a:spcPts val="0"/>
              </a:spcAft>
              <a:buFont typeface="Arial" panose="020B0604020202020204" pitchFamily="34" charset="0"/>
              <a:buChar char="•"/>
              <a:defRPr/>
            </a:pPr>
            <a:r>
              <a:rPr lang="en-US" sz="2000" dirty="0">
                <a:cs typeface="Times New Roman" panose="02020603050405020304" pitchFamily="18" charset="0"/>
              </a:rPr>
              <a:t>S</a:t>
            </a:r>
            <a:r>
              <a:rPr lang="en-US" sz="2000" dirty="0" smtClean="0">
                <a:cs typeface="Times New Roman" panose="02020603050405020304" pitchFamily="18" charset="0"/>
              </a:rPr>
              <a:t>o </a:t>
            </a:r>
            <a:r>
              <a:rPr lang="en-US" sz="2000" dirty="0">
                <a:cs typeface="Times New Roman" panose="02020603050405020304" pitchFamily="18" charset="0"/>
              </a:rPr>
              <a:t>small that they readily pass through a very fine porcelain </a:t>
            </a:r>
            <a:r>
              <a:rPr lang="en-US" sz="2000" dirty="0" smtClean="0">
                <a:cs typeface="Times New Roman" panose="02020603050405020304" pitchFamily="18" charset="0"/>
              </a:rPr>
              <a:t>filter.</a:t>
            </a:r>
          </a:p>
          <a:p>
            <a:pPr marL="457200" indent="-457200" algn="just" eaLnBrk="1" fontAlgn="auto" hangingPunct="1">
              <a:spcAft>
                <a:spcPts val="0"/>
              </a:spcAft>
              <a:buFont typeface="Arial" panose="020B0604020202020204" pitchFamily="34" charset="0"/>
              <a:buChar char="•"/>
              <a:defRPr/>
            </a:pPr>
            <a:r>
              <a:rPr lang="en-US" sz="2000" dirty="0" smtClean="0">
                <a:cs typeface="Times New Roman" panose="02020603050405020304" pitchFamily="18" charset="0"/>
              </a:rPr>
              <a:t>Two </a:t>
            </a:r>
            <a:r>
              <a:rPr lang="en-US" sz="2000" dirty="0">
                <a:cs typeface="Times New Roman" panose="02020603050405020304" pitchFamily="18" charset="0"/>
              </a:rPr>
              <a:t>types recognized to belong to this forms </a:t>
            </a:r>
            <a:r>
              <a:rPr lang="en-US" sz="2000" dirty="0" smtClean="0">
                <a:cs typeface="Times New Roman" panose="02020603050405020304" pitchFamily="18" charset="0"/>
              </a:rPr>
              <a:t>:</a:t>
            </a:r>
            <a:r>
              <a:rPr lang="en-US" sz="2000" b="1" dirty="0" smtClean="0">
                <a:cs typeface="Times New Roman" panose="02020603050405020304" pitchFamily="18" charset="0"/>
              </a:rPr>
              <a:t>Viruses</a:t>
            </a:r>
            <a:r>
              <a:rPr lang="en-US" sz="2000" dirty="0" smtClean="0">
                <a:cs typeface="Times New Roman" panose="02020603050405020304" pitchFamily="18" charset="0"/>
              </a:rPr>
              <a:t> and </a:t>
            </a:r>
            <a:r>
              <a:rPr lang="en-US" sz="2000" b="1" dirty="0" smtClean="0">
                <a:cs typeface="Times New Roman" panose="02020603050405020304" pitchFamily="18" charset="0"/>
              </a:rPr>
              <a:t>Bacteriophages</a:t>
            </a:r>
            <a:r>
              <a:rPr lang="en-US" sz="2000" dirty="0">
                <a:cs typeface="Times New Roman" panose="02020603050405020304" pitchFamily="18" charset="0"/>
              </a:rPr>
              <a:t>. </a:t>
            </a:r>
            <a:endParaRPr kumimoji="0" lang="en-US" sz="2000" b="1" i="0" u="none" strike="noStrike" kern="120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2295860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8880"/>
            <a:ext cx="8784976" cy="936104"/>
          </a:xfrm>
        </p:spPr>
        <p:txBody>
          <a:bodyPr/>
          <a:lstStyle/>
          <a:p>
            <a:pPr algn="ctr" eaLnBrk="1" hangingPunct="1">
              <a:defRPr/>
            </a:pP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Types of antibodies</a:t>
            </a:r>
            <a:r>
              <a:rPr lang="ar-SA" sz="4400" dirty="0"/>
              <a:t/>
            </a:r>
            <a:br>
              <a:rPr lang="ar-SA" sz="4400" dirty="0"/>
            </a:br>
            <a:r>
              <a:rPr lang="ar-SA" sz="4400" dirty="0">
                <a:latin typeface="Times New Roman" panose="02020603050405020304" pitchFamily="18" charset="0"/>
                <a:cs typeface="Times New Roman" panose="02020603050405020304" pitchFamily="18" charset="0"/>
              </a:rPr>
              <a:t/>
            </a:r>
            <a:br>
              <a:rPr lang="ar-SA" sz="4400" dirty="0">
                <a:latin typeface="Times New Roman" panose="02020603050405020304" pitchFamily="18" charset="0"/>
                <a:cs typeface="Times New Roman" panose="02020603050405020304" pitchFamily="18" charset="0"/>
              </a:rPr>
            </a:br>
            <a:r>
              <a:rPr lang="en-US" sz="4400" dirty="0">
                <a:cs typeface="Times New Roman" pitchFamily="18" charset="0"/>
              </a:rPr>
              <a:t/>
            </a:r>
            <a:br>
              <a:rPr lang="en-US" sz="4400" dirty="0">
                <a:cs typeface="Times New Roman" pitchFamily="18" charset="0"/>
              </a:rPr>
            </a:br>
            <a:endParaRPr lang="ar-SA" sz="4400" dirty="0"/>
          </a:p>
        </p:txBody>
      </p:sp>
      <p:sp>
        <p:nvSpPr>
          <p:cNvPr id="4" name="Subtitle 2"/>
          <p:cNvSpPr txBox="1">
            <a:spLocks/>
          </p:cNvSpPr>
          <p:nvPr/>
        </p:nvSpPr>
        <p:spPr bwMode="auto">
          <a:xfrm>
            <a:off x="190240" y="1268760"/>
            <a:ext cx="8953759" cy="558924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fontScale="47500" lnSpcReduction="20000"/>
          </a:bodyPr>
          <a:lstStyle/>
          <a:p>
            <a:pPr marL="457200" indent="-457200">
              <a:buFont typeface="Arial" panose="020B0604020202020204" pitchFamily="34" charset="0"/>
              <a:buChar char="•"/>
            </a:pPr>
            <a:r>
              <a:rPr lang="en-US" sz="5100" dirty="0">
                <a:cs typeface="Times New Roman" panose="02020603050405020304" pitchFamily="18" charset="0"/>
              </a:rPr>
              <a:t>There are</a:t>
            </a:r>
            <a:r>
              <a:rPr lang="en-US" sz="5100" b="1" dirty="0">
                <a:cs typeface="Times New Roman" panose="02020603050405020304" pitchFamily="18" charset="0"/>
              </a:rPr>
              <a:t> five types</a:t>
            </a:r>
            <a:r>
              <a:rPr lang="en-US" sz="5100" dirty="0">
                <a:cs typeface="Times New Roman" panose="02020603050405020304" pitchFamily="18" charset="0"/>
              </a:rPr>
              <a:t> of antibodies</a:t>
            </a:r>
            <a:r>
              <a:rPr lang="en-US" sz="5100" dirty="0" smtClean="0">
                <a:cs typeface="Times New Roman" panose="02020603050405020304" pitchFamily="18" charset="0"/>
              </a:rPr>
              <a:t>:</a:t>
            </a:r>
          </a:p>
          <a:p>
            <a:endParaRPr lang="en-US" sz="5100" dirty="0">
              <a:cs typeface="Times New Roman" panose="02020603050405020304" pitchFamily="18" charset="0"/>
            </a:endParaRPr>
          </a:p>
          <a:p>
            <a:pPr marL="914400" lvl="1" indent="-457200">
              <a:buFont typeface="Arial" panose="020B0604020202020204" pitchFamily="34" charset="0"/>
              <a:buChar char="•"/>
            </a:pPr>
            <a:r>
              <a:rPr lang="en-US" sz="5100" b="1" dirty="0" smtClean="0">
                <a:cs typeface="Times New Roman" panose="02020603050405020304" pitchFamily="18" charset="0"/>
              </a:rPr>
              <a:t>IgA</a:t>
            </a:r>
            <a:r>
              <a:rPr lang="en-US" sz="5100" dirty="0" smtClean="0">
                <a:cs typeface="Times New Roman" panose="02020603050405020304" pitchFamily="18" charset="0"/>
              </a:rPr>
              <a:t>- This immunoglobin </a:t>
            </a:r>
            <a:r>
              <a:rPr lang="en-US" sz="5100" dirty="0">
                <a:cs typeface="Times New Roman" panose="02020603050405020304" pitchFamily="18" charset="0"/>
              </a:rPr>
              <a:t>protects the body against gastro-intestinal and respiratory problems. It is commonly found in milk and saliva</a:t>
            </a:r>
            <a:r>
              <a:rPr lang="en-US" sz="5100" dirty="0" smtClean="0">
                <a:cs typeface="Times New Roman" panose="02020603050405020304" pitchFamily="18" charset="0"/>
              </a:rPr>
              <a:t>.</a:t>
            </a:r>
          </a:p>
          <a:p>
            <a:pPr lvl="1"/>
            <a:endParaRPr lang="en-US" sz="5100" dirty="0">
              <a:cs typeface="Times New Roman" panose="02020603050405020304" pitchFamily="18" charset="0"/>
            </a:endParaRPr>
          </a:p>
          <a:p>
            <a:pPr marL="914400" lvl="1" indent="-457200">
              <a:buFont typeface="Arial" panose="020B0604020202020204" pitchFamily="34" charset="0"/>
              <a:buChar char="•"/>
            </a:pPr>
            <a:r>
              <a:rPr lang="en-US" sz="5100" b="1" dirty="0" err="1" smtClean="0">
                <a:cs typeface="Times New Roman" panose="02020603050405020304" pitchFamily="18" charset="0"/>
              </a:rPr>
              <a:t>IgD</a:t>
            </a:r>
            <a:r>
              <a:rPr lang="en-US" sz="5100" dirty="0" smtClean="0">
                <a:cs typeface="Times New Roman" panose="02020603050405020304" pitchFamily="18" charset="0"/>
              </a:rPr>
              <a:t>- This </a:t>
            </a:r>
            <a:r>
              <a:rPr lang="en-US" sz="5100" dirty="0">
                <a:cs typeface="Times New Roman" panose="02020603050405020304" pitchFamily="18" charset="0"/>
              </a:rPr>
              <a:t>antibody activates the B cell after interacting with any antigen</a:t>
            </a:r>
            <a:r>
              <a:rPr lang="en-US" sz="5100" dirty="0" smtClean="0">
                <a:cs typeface="Times New Roman" panose="02020603050405020304" pitchFamily="18" charset="0"/>
              </a:rPr>
              <a:t>.</a:t>
            </a:r>
          </a:p>
          <a:p>
            <a:pPr lvl="1"/>
            <a:endParaRPr lang="en-US" sz="5100" dirty="0">
              <a:cs typeface="Times New Roman" panose="02020603050405020304" pitchFamily="18" charset="0"/>
            </a:endParaRPr>
          </a:p>
          <a:p>
            <a:pPr marL="914400" lvl="1" indent="-457200">
              <a:buFont typeface="Arial" panose="020B0604020202020204" pitchFamily="34" charset="0"/>
              <a:buChar char="•"/>
            </a:pPr>
            <a:r>
              <a:rPr lang="en-US" sz="5100" b="1" dirty="0" err="1" smtClean="0">
                <a:cs typeface="Times New Roman" panose="02020603050405020304" pitchFamily="18" charset="0"/>
              </a:rPr>
              <a:t>IgE</a:t>
            </a:r>
            <a:r>
              <a:rPr lang="en-US" sz="5100" dirty="0" smtClean="0">
                <a:cs typeface="Times New Roman" panose="02020603050405020304" pitchFamily="18" charset="0"/>
              </a:rPr>
              <a:t>- This </a:t>
            </a:r>
            <a:r>
              <a:rPr lang="en-US" sz="5100" dirty="0">
                <a:cs typeface="Times New Roman" panose="02020603050405020304" pitchFamily="18" charset="0"/>
              </a:rPr>
              <a:t>antibody controls allergic reactions</a:t>
            </a:r>
            <a:r>
              <a:rPr lang="en-US" sz="5100" dirty="0" smtClean="0">
                <a:cs typeface="Times New Roman" panose="02020603050405020304" pitchFamily="18" charset="0"/>
              </a:rPr>
              <a:t>.</a:t>
            </a:r>
          </a:p>
          <a:p>
            <a:pPr lvl="1"/>
            <a:endParaRPr lang="en-US" sz="5100" dirty="0">
              <a:cs typeface="Times New Roman" panose="02020603050405020304" pitchFamily="18" charset="0"/>
            </a:endParaRPr>
          </a:p>
          <a:p>
            <a:pPr marL="914400" lvl="1" indent="-457200">
              <a:buFont typeface="Arial" panose="020B0604020202020204" pitchFamily="34" charset="0"/>
              <a:buChar char="•"/>
            </a:pPr>
            <a:r>
              <a:rPr lang="en-US" sz="5100" b="1" dirty="0" err="1" smtClean="0">
                <a:cs typeface="Times New Roman" panose="02020603050405020304" pitchFamily="18" charset="0"/>
              </a:rPr>
              <a:t>IgG</a:t>
            </a:r>
            <a:r>
              <a:rPr lang="en-US" sz="5100" dirty="0" smtClean="0">
                <a:cs typeface="Times New Roman" panose="02020603050405020304" pitchFamily="18" charset="0"/>
              </a:rPr>
              <a:t>- These </a:t>
            </a:r>
            <a:r>
              <a:rPr lang="en-US" sz="5100" dirty="0">
                <a:cs typeface="Times New Roman" panose="02020603050405020304" pitchFamily="18" charset="0"/>
              </a:rPr>
              <a:t>are extremely important antibodies which stimulate phagocytes. They are the ones that a mother passes on internally to a child for </a:t>
            </a:r>
            <a:r>
              <a:rPr lang="en-US" sz="5100" dirty="0" smtClean="0">
                <a:cs typeface="Times New Roman" panose="02020603050405020304" pitchFamily="18" charset="0"/>
              </a:rPr>
              <a:t>immunity.</a:t>
            </a:r>
          </a:p>
          <a:p>
            <a:pPr lvl="1"/>
            <a:endParaRPr lang="en-US" sz="5100" dirty="0">
              <a:cs typeface="Times New Roman" panose="02020603050405020304" pitchFamily="18" charset="0"/>
            </a:endParaRPr>
          </a:p>
          <a:p>
            <a:pPr marL="914400" lvl="1" indent="-457200">
              <a:buFont typeface="Arial" panose="020B0604020202020204" pitchFamily="34" charset="0"/>
              <a:buChar char="•"/>
            </a:pPr>
            <a:r>
              <a:rPr lang="en-US" sz="5100" b="1" dirty="0" err="1" smtClean="0">
                <a:cs typeface="Times New Roman" panose="02020603050405020304" pitchFamily="18" charset="0"/>
              </a:rPr>
              <a:t>IgM</a:t>
            </a:r>
            <a:r>
              <a:rPr lang="en-US" sz="5100" dirty="0" smtClean="0">
                <a:cs typeface="Times New Roman" panose="02020603050405020304" pitchFamily="18" charset="0"/>
              </a:rPr>
              <a:t>- This </a:t>
            </a:r>
            <a:r>
              <a:rPr lang="en-US" sz="5100" dirty="0">
                <a:cs typeface="Times New Roman" panose="02020603050405020304" pitchFamily="18" charset="0"/>
              </a:rPr>
              <a:t>is the largest antibody. It also helps in the activation of </a:t>
            </a:r>
            <a:r>
              <a:rPr lang="en-US" sz="5100" dirty="0" smtClean="0">
                <a:cs typeface="Times New Roman" panose="02020603050405020304" pitchFamily="18" charset="0"/>
              </a:rPr>
              <a:t>B-cells.</a:t>
            </a:r>
            <a:endParaRPr lang="ar-SA" sz="5100" dirty="0">
              <a:cs typeface="Times New Roman" panose="02020603050405020304" pitchFamily="18" charset="0"/>
            </a:endParaRPr>
          </a:p>
          <a:p>
            <a:pPr eaLnBrk="1" hangingPunct="1">
              <a:defRPr/>
            </a:pPr>
            <a:r>
              <a:rPr lang="en-US" dirty="0">
                <a:cs typeface="Times New Roman" panose="02020603050405020304" pitchFamily="18" charset="0"/>
              </a:rPr>
              <a:t/>
            </a:r>
            <a:br>
              <a:rPr lang="en-US" dirty="0">
                <a:cs typeface="Times New Roman" panose="02020603050405020304" pitchFamily="18" charset="0"/>
              </a:rPr>
            </a:br>
            <a:endParaRPr lang="en-US" dirty="0" smtClean="0">
              <a:cs typeface="Times New Roman" panose="02020603050405020304" pitchFamily="18" charset="0"/>
            </a:endParaRPr>
          </a:p>
          <a:p>
            <a:pPr eaLnBrk="1" hangingPunct="1">
              <a:defRPr/>
            </a:pPr>
            <a:endParaRPr lang="ar-SA" sz="3200" dirty="0">
              <a:cs typeface="Times New Roman" panose="02020603050405020304" pitchFamily="18" charset="0"/>
            </a:endParaRPr>
          </a:p>
          <a:p>
            <a:pPr marL="273050" marR="0" lvl="0" indent="-273050"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cs typeface="Times New Roman" panose="02020603050405020304" pitchFamily="18" charset="0"/>
            </a:endParaRPr>
          </a:p>
          <a:p>
            <a:pPr marL="273050" marR="0" lvl="0" indent="-273050"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cs typeface="Times New Roman" panose="02020603050405020304" pitchFamily="18" charset="0"/>
            </a:endParaRPr>
          </a:p>
        </p:txBody>
      </p:sp>
      <p:sp>
        <p:nvSpPr>
          <p:cNvPr id="6" name="Rectangle 3"/>
          <p:cNvSpPr>
            <a:spLocks noChangeArrowheads="1"/>
          </p:cNvSpPr>
          <p:nvPr/>
        </p:nvSpPr>
        <p:spPr bwMode="auto">
          <a:xfrm>
            <a:off x="148502" y="2132856"/>
            <a:ext cx="88267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342900" indent="-342900" algn="l" rtl="0" eaLnBrk="1" hangingPunct="1">
              <a:spcBef>
                <a:spcPct val="0"/>
              </a:spcBef>
            </a:pPr>
            <a:endParaRPr lang="en-US" sz="2400" dirty="0">
              <a:latin typeface="Times New Roman" panose="02020603050405020304" pitchFamily="18" charset="0"/>
              <a:cs typeface="Times New Roman" panose="02020603050405020304" pitchFamily="18" charset="0"/>
            </a:endParaRPr>
          </a:p>
          <a:p>
            <a:pPr algn="l" rtl="0" eaLnBrk="1" hangingPunct="1">
              <a:spcBef>
                <a:spcPct val="0"/>
              </a:spcBef>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eaLnBrk="1" hangingPunct="1">
              <a:spcBef>
                <a:spcPct val="0"/>
              </a:spcBef>
              <a:buFontTx/>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329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305800" cy="1143000"/>
          </a:xfrm>
        </p:spPr>
        <p:txBody>
          <a:bodyPr>
            <a:normAutofit/>
          </a:bodyPr>
          <a:lstStyle/>
          <a:p>
            <a:pPr algn="ctr"/>
            <a:r>
              <a:rPr lang="en-US" sz="4800" b="1" dirty="0" smtClean="0">
                <a:solidFill>
                  <a:schemeClr val="tx1"/>
                </a:solidFill>
                <a:latin typeface="Times New Roman" pitchFamily="18" charset="0"/>
                <a:cs typeface="Times New Roman" pitchFamily="18" charset="0"/>
              </a:rPr>
              <a:t>QUESTIONS??</a:t>
            </a:r>
            <a:endParaRPr lang="en-US" sz="4800" b="1" dirty="0">
              <a:solidFill>
                <a:schemeClr val="tx1"/>
              </a:solidFill>
              <a:latin typeface="Times New Roman" pitchFamily="18" charset="0"/>
              <a:cs typeface="Times New Roman" pitchFamily="18" charset="0"/>
            </a:endParaRPr>
          </a:p>
        </p:txBody>
      </p:sp>
      <p:pic>
        <p:nvPicPr>
          <p:cNvPr id="3" name="Picture 2" descr="Questions.jpg"/>
          <p:cNvPicPr>
            <a:picLocks noChangeAspect="1"/>
          </p:cNvPicPr>
          <p:nvPr/>
        </p:nvPicPr>
        <p:blipFill>
          <a:blip r:embed="rId2" cstate="print"/>
          <a:stretch>
            <a:fillRect/>
          </a:stretch>
        </p:blipFill>
        <p:spPr>
          <a:xfrm>
            <a:off x="2555776" y="2060848"/>
            <a:ext cx="4152800" cy="4152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849"/>
            <a:ext cx="8229600" cy="1197283"/>
          </a:xfrm>
        </p:spPr>
        <p:txBody>
          <a:bodyPr/>
          <a:lstStyle/>
          <a:p>
            <a:pPr algn="ctr"/>
            <a:r>
              <a:rPr lang="en-US" altLang="en-US" sz="5400" b="1" dirty="0">
                <a:solidFill>
                  <a:schemeClr val="tx1"/>
                </a:solidFill>
                <a:latin typeface="Aparajita" panose="020B0604020202020204" pitchFamily="34" charset="0"/>
                <a:cs typeface="Times New Roman" panose="02020603050405020304" pitchFamily="18" charset="0"/>
              </a:rPr>
              <a:t>What is a virus?</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9512" y="1902133"/>
            <a:ext cx="8784976" cy="4191163"/>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Autofit/>
          </a:bodyPr>
          <a:lstStyle/>
          <a:p>
            <a:pPr marL="457200" indent="-457200" algn="just" eaLnBrk="1" fontAlgn="auto" hangingPunct="1">
              <a:lnSpc>
                <a:spcPct val="160000"/>
              </a:lnSpc>
              <a:spcAft>
                <a:spcPts val="0"/>
              </a:spcAft>
              <a:buFont typeface="Arial" panose="020B0604020202020204" pitchFamily="34" charset="0"/>
              <a:buChar char="•"/>
              <a:defRPr/>
            </a:pPr>
            <a:r>
              <a:rPr lang="en-US" sz="2000" dirty="0"/>
              <a:t>Viruses are </a:t>
            </a:r>
            <a:r>
              <a:rPr lang="en-US" sz="2000" b="1" dirty="0"/>
              <a:t>obligate intracellular </a:t>
            </a:r>
            <a:r>
              <a:rPr lang="en-US" sz="2000" b="1" dirty="0" smtClean="0"/>
              <a:t>parasitic microorganisms </a:t>
            </a:r>
            <a:r>
              <a:rPr lang="en-US" sz="2000" dirty="0"/>
              <a:t>which are smaller than bacteria and so could pass through bacterial filters.</a:t>
            </a:r>
          </a:p>
          <a:p>
            <a:pPr marL="457200" indent="-457200" algn="just" eaLnBrk="1" fontAlgn="auto" hangingPunct="1">
              <a:lnSpc>
                <a:spcPct val="160000"/>
              </a:lnSpc>
              <a:spcAft>
                <a:spcPts val="0"/>
              </a:spcAft>
              <a:buFont typeface="Arial" panose="020B0604020202020204" pitchFamily="34" charset="0"/>
              <a:buChar char="•"/>
              <a:defRPr/>
            </a:pPr>
            <a:r>
              <a:rPr lang="en-US" sz="2000" dirty="0" smtClean="0"/>
              <a:t>They </a:t>
            </a:r>
            <a:r>
              <a:rPr lang="en-US" sz="2000" dirty="0"/>
              <a:t>form a groups which </a:t>
            </a:r>
            <a:r>
              <a:rPr lang="en-US" sz="2000" b="1" dirty="0"/>
              <a:t>live on other living systems </a:t>
            </a:r>
            <a:r>
              <a:rPr lang="en-US" sz="2000" dirty="0"/>
              <a:t>such as humans, animals , insects , plants </a:t>
            </a:r>
            <a:r>
              <a:rPr lang="en-US" sz="2000" dirty="0" smtClean="0"/>
              <a:t>, fishes and bacteria.</a:t>
            </a:r>
            <a:endParaRPr lang="en-US" sz="2000" dirty="0"/>
          </a:p>
          <a:p>
            <a:pPr marL="457200" indent="-457200" algn="just" eaLnBrk="1" fontAlgn="auto" hangingPunct="1">
              <a:lnSpc>
                <a:spcPct val="160000"/>
              </a:lnSpc>
              <a:spcAft>
                <a:spcPts val="0"/>
              </a:spcAft>
              <a:buFont typeface="Arial" panose="020B0604020202020204" pitchFamily="34" charset="0"/>
              <a:buChar char="•"/>
              <a:defRPr/>
            </a:pPr>
            <a:r>
              <a:rPr lang="en-US" sz="2000" dirty="0" smtClean="0"/>
              <a:t>The </a:t>
            </a:r>
            <a:r>
              <a:rPr lang="en-US" sz="2000" dirty="0"/>
              <a:t>largest ones coming somewhat closer to the smallest </a:t>
            </a:r>
            <a:r>
              <a:rPr lang="en-US" sz="2000" dirty="0" smtClean="0"/>
              <a:t>bacterium. </a:t>
            </a:r>
            <a:endParaRPr lang="en-US" sz="2000" dirty="0"/>
          </a:p>
          <a:p>
            <a:pPr marL="457200" indent="-457200" algn="just" eaLnBrk="1" fontAlgn="auto" hangingPunct="1">
              <a:lnSpc>
                <a:spcPct val="160000"/>
              </a:lnSpc>
              <a:spcAft>
                <a:spcPts val="0"/>
              </a:spcAft>
              <a:buFont typeface="Arial" panose="020B0604020202020204" pitchFamily="34" charset="0"/>
              <a:buChar char="•"/>
              <a:defRPr/>
            </a:pPr>
            <a:r>
              <a:rPr lang="en-US" sz="2000" dirty="0"/>
              <a:t>These viruses are highly selective and specific to their hosts. </a:t>
            </a:r>
          </a:p>
          <a:p>
            <a:pPr marL="457200" indent="-457200" algn="just" eaLnBrk="1" fontAlgn="auto" hangingPunct="1">
              <a:lnSpc>
                <a:spcPct val="160000"/>
              </a:lnSpc>
              <a:spcAft>
                <a:spcPts val="0"/>
              </a:spcAft>
              <a:buFont typeface="Arial" panose="020B0604020202020204" pitchFamily="34" charset="0"/>
              <a:buChar char="•"/>
              <a:defRPr/>
            </a:pPr>
            <a:r>
              <a:rPr lang="en-US" sz="2000" dirty="0"/>
              <a:t>They are known to be responsible for </a:t>
            </a:r>
            <a:r>
              <a:rPr lang="en-US" sz="2000" b="1" dirty="0"/>
              <a:t>several diseases of </a:t>
            </a:r>
            <a:r>
              <a:rPr lang="en-US" sz="2000" b="1" dirty="0" smtClean="0"/>
              <a:t>humans, </a:t>
            </a:r>
            <a:r>
              <a:rPr lang="en-US" sz="2000" b="1" dirty="0"/>
              <a:t>animal, plant, </a:t>
            </a:r>
            <a:r>
              <a:rPr lang="en-US" sz="2000" dirty="0"/>
              <a:t>etc. </a:t>
            </a:r>
            <a:endParaRPr kumimoji="0" lang="en-US" sz="2000" b="1" i="0" u="none" strike="noStrike" kern="1200" cap="none" spc="0" normalizeH="0" baseline="0" noProof="0" dirty="0" smtClean="0">
              <a:ln>
                <a:noFill/>
              </a:ln>
              <a:solidFill>
                <a:schemeClr val="tx1"/>
              </a:solidFill>
              <a:effectLst/>
              <a:uLnTx/>
              <a:uFillTx/>
              <a:latin typeface="+mn-lt"/>
            </a:endParaRPr>
          </a:p>
          <a:p>
            <a:pPr marL="273050" marR="0" lvl="0" indent="-273050" algn="just" defTabSz="914400" rtl="0" eaLnBrk="1" fontAlgn="auto" latinLnBrk="0" hangingPunct="1">
              <a:lnSpc>
                <a:spcPct val="160000"/>
              </a:lnSpc>
              <a:spcBef>
                <a:spcPct val="20000"/>
              </a:spcBef>
              <a:spcAft>
                <a:spcPts val="0"/>
              </a:spcAft>
              <a:buClr>
                <a:srgbClr val="0BD0D9"/>
              </a:buClr>
              <a:buSzPct val="95000"/>
              <a:buFont typeface="Arial" pitchFamily="34" charset="0"/>
              <a:buChar char="•"/>
              <a:tabLst/>
              <a:defRPr/>
            </a:pPr>
            <a:endParaRPr kumimoji="0" lang="ar-SA" sz="2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55200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229600" cy="779934"/>
          </a:xfrm>
        </p:spPr>
        <p:txBody>
          <a:bodyPr/>
          <a:lstStyle/>
          <a:p>
            <a:pPr algn="ctr"/>
            <a:r>
              <a:rPr lang="en-US" altLang="en-US" sz="4800" b="1" dirty="0">
                <a:solidFill>
                  <a:schemeClr val="tx1"/>
                </a:solidFill>
                <a:latin typeface="Times New Roman" panose="02020603050405020304" pitchFamily="18" charset="0"/>
                <a:cs typeface="Times New Roman" panose="02020603050405020304" pitchFamily="18" charset="0"/>
              </a:rPr>
              <a:t>Viruses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9512" y="1412776"/>
            <a:ext cx="8640960" cy="4968552"/>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a:bodyPr>
          <a:lstStyle/>
          <a:p>
            <a:pPr marL="457200" indent="-457200" algn="just" eaLnBrk="1" fontAlgn="auto" hangingPunct="1">
              <a:spcAft>
                <a:spcPts val="0"/>
              </a:spcAft>
              <a:buFont typeface="Arial" panose="020B0604020202020204" pitchFamily="34" charset="0"/>
              <a:buChar char="•"/>
              <a:defRPr/>
            </a:pPr>
            <a:r>
              <a:rPr lang="en-US" sz="2000" b="1" dirty="0"/>
              <a:t>Viruses</a:t>
            </a:r>
            <a:r>
              <a:rPr lang="en-US" sz="2000" dirty="0"/>
              <a:t> are </a:t>
            </a:r>
            <a:r>
              <a:rPr lang="en-US" sz="2000" b="1" dirty="0"/>
              <a:t>infectious agents </a:t>
            </a:r>
            <a:r>
              <a:rPr lang="en-US" sz="2000" dirty="0"/>
              <a:t>with both living and nonliving characteristics. </a:t>
            </a:r>
            <a:endParaRPr lang="en-US" sz="2000" dirty="0" smtClean="0"/>
          </a:p>
          <a:p>
            <a:pPr algn="just" eaLnBrk="1" fontAlgn="auto" hangingPunct="1">
              <a:spcAft>
                <a:spcPts val="0"/>
              </a:spcAft>
              <a:defRPr/>
            </a:pPr>
            <a:endParaRPr lang="en-US" sz="2000" dirty="0"/>
          </a:p>
          <a:p>
            <a:pPr marL="457200" indent="-457200" algn="just" eaLnBrk="1" fontAlgn="auto" hangingPunct="1">
              <a:spcAft>
                <a:spcPts val="0"/>
              </a:spcAft>
              <a:buFont typeface="Arial" panose="020B0604020202020204" pitchFamily="34" charset="0"/>
              <a:buChar char="•"/>
              <a:defRPr/>
            </a:pPr>
            <a:r>
              <a:rPr lang="en-US" sz="2000" dirty="0" smtClean="0"/>
              <a:t>Living </a:t>
            </a:r>
            <a:r>
              <a:rPr lang="en-US" sz="2000" dirty="0"/>
              <a:t>characteristics of viruses</a:t>
            </a:r>
            <a:r>
              <a:rPr lang="en-US" sz="2000" b="1" dirty="0"/>
              <a:t> </a:t>
            </a:r>
            <a:endParaRPr lang="en-US" sz="2000" dirty="0" smtClean="0"/>
          </a:p>
          <a:p>
            <a:pPr marL="914400" lvl="1" indent="-457200" algn="just" eaLnBrk="1" fontAlgn="auto" hangingPunct="1">
              <a:spcAft>
                <a:spcPts val="0"/>
              </a:spcAft>
              <a:buFont typeface="Arial" panose="020B0604020202020204" pitchFamily="34" charset="0"/>
              <a:buChar char="•"/>
              <a:defRPr/>
            </a:pPr>
            <a:r>
              <a:rPr lang="en-US" sz="2000" dirty="0" smtClean="0"/>
              <a:t>They </a:t>
            </a:r>
            <a:r>
              <a:rPr lang="en-US" sz="2000" dirty="0"/>
              <a:t>reproduce at </a:t>
            </a:r>
            <a:r>
              <a:rPr lang="en-US" sz="2000" dirty="0" smtClean="0"/>
              <a:t>an </a:t>
            </a:r>
            <a:r>
              <a:rPr lang="en-US" sz="2000" dirty="0"/>
              <a:t>incredible rate, but only in living host cells. </a:t>
            </a:r>
            <a:endParaRPr lang="en-US" sz="2000" dirty="0" smtClean="0"/>
          </a:p>
          <a:p>
            <a:pPr marL="914400" lvl="1" indent="-457200" algn="just" eaLnBrk="1" fontAlgn="auto" hangingPunct="1">
              <a:spcAft>
                <a:spcPts val="0"/>
              </a:spcAft>
              <a:buFont typeface="Arial" panose="020B0604020202020204" pitchFamily="34" charset="0"/>
              <a:buChar char="•"/>
              <a:defRPr/>
            </a:pPr>
            <a:r>
              <a:rPr lang="en-US" sz="2000" dirty="0" smtClean="0"/>
              <a:t>They </a:t>
            </a:r>
            <a:r>
              <a:rPr lang="en-US" sz="2000" dirty="0"/>
              <a:t>can mutate</a:t>
            </a:r>
            <a:r>
              <a:rPr lang="en-US" sz="2000" dirty="0" smtClean="0"/>
              <a:t>.</a:t>
            </a:r>
          </a:p>
          <a:p>
            <a:pPr lvl="1" algn="just" eaLnBrk="1" fontAlgn="auto" hangingPunct="1">
              <a:spcAft>
                <a:spcPts val="0"/>
              </a:spcAft>
              <a:defRPr/>
            </a:pPr>
            <a:r>
              <a:rPr lang="en-US" sz="2000" dirty="0" smtClean="0"/>
              <a:t> </a:t>
            </a:r>
            <a:endParaRPr lang="en-US" sz="2000" dirty="0"/>
          </a:p>
          <a:p>
            <a:pPr marL="457200" indent="-457200" algn="just" eaLnBrk="1" fontAlgn="auto" hangingPunct="1">
              <a:spcAft>
                <a:spcPts val="0"/>
              </a:spcAft>
              <a:buFont typeface="Arial" panose="020B0604020202020204" pitchFamily="34" charset="0"/>
              <a:buChar char="•"/>
              <a:defRPr/>
            </a:pPr>
            <a:r>
              <a:rPr lang="en-US" sz="2000" dirty="0" smtClean="0"/>
              <a:t>Non-living </a:t>
            </a:r>
            <a:r>
              <a:rPr lang="en-US" sz="2000" dirty="0"/>
              <a:t>characteristics of viruses </a:t>
            </a:r>
            <a:endParaRPr lang="en-US" sz="2000" dirty="0" smtClean="0"/>
          </a:p>
          <a:p>
            <a:pPr marL="914400" lvl="1" indent="-457200" algn="just" eaLnBrk="1" fontAlgn="auto" hangingPunct="1">
              <a:spcAft>
                <a:spcPts val="0"/>
              </a:spcAft>
              <a:buFont typeface="Arial" panose="020B0604020202020204" pitchFamily="34" charset="0"/>
              <a:buChar char="•"/>
              <a:defRPr/>
            </a:pPr>
            <a:r>
              <a:rPr lang="en-US" sz="2000" dirty="0" smtClean="0"/>
              <a:t>They </a:t>
            </a:r>
            <a:r>
              <a:rPr lang="en-US" sz="2000" dirty="0"/>
              <a:t>are acellular, that is, they contain no cytoplasm or cellular organelles. </a:t>
            </a:r>
            <a:endParaRPr lang="en-US" sz="2000" dirty="0" smtClean="0"/>
          </a:p>
          <a:p>
            <a:pPr marL="914400" lvl="1" indent="-457200" algn="just" eaLnBrk="1" fontAlgn="auto" hangingPunct="1">
              <a:spcAft>
                <a:spcPts val="0"/>
              </a:spcAft>
              <a:buFont typeface="Arial" panose="020B0604020202020204" pitchFamily="34" charset="0"/>
              <a:buChar char="•"/>
              <a:defRPr/>
            </a:pPr>
            <a:r>
              <a:rPr lang="en-US" sz="2000" dirty="0" smtClean="0"/>
              <a:t>They </a:t>
            </a:r>
            <a:r>
              <a:rPr lang="en-US" sz="2000" dirty="0"/>
              <a:t>carry out no metabolism on their own and must replicate using the host cell's metabolic machinery. In other words, viruses don't grow and divide. Instead, new viral components are synthesized and assembled within the infected host </a:t>
            </a:r>
            <a:r>
              <a:rPr lang="en-US" sz="2000" dirty="0" smtClean="0"/>
              <a:t>cell.</a:t>
            </a:r>
          </a:p>
          <a:p>
            <a:pPr marL="914400" lvl="1" indent="-457200" algn="just" eaLnBrk="1" fontAlgn="auto" hangingPunct="1">
              <a:spcAft>
                <a:spcPts val="0"/>
              </a:spcAft>
              <a:buFont typeface="Arial" panose="020B0604020202020204" pitchFamily="34" charset="0"/>
              <a:buChar char="•"/>
              <a:defRPr/>
            </a:pPr>
            <a:endParaRPr lang="en-US" sz="2000" dirty="0" smtClean="0"/>
          </a:p>
          <a:p>
            <a:pPr marL="914400" lvl="1" indent="-457200" algn="just" eaLnBrk="1" fontAlgn="auto" hangingPunct="1">
              <a:spcAft>
                <a:spcPts val="0"/>
              </a:spcAft>
              <a:buFont typeface="Arial" panose="020B0604020202020204" pitchFamily="34" charset="0"/>
              <a:buChar char="•"/>
              <a:defRPr/>
            </a:pPr>
            <a:r>
              <a:rPr lang="en-US" sz="2000" b="1" dirty="0" smtClean="0"/>
              <a:t>The </a:t>
            </a:r>
            <a:r>
              <a:rPr lang="en-US" sz="2000" b="1" dirty="0"/>
              <a:t>vast majority of viruses possess either DNA or RNA but not both. </a:t>
            </a:r>
          </a:p>
          <a:p>
            <a:pPr algn="just" eaLnBrk="1" hangingPunct="1">
              <a:defRPr/>
            </a:pPr>
            <a:endParaRPr lang="ar-SA" sz="20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000"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4701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229600" cy="779934"/>
          </a:xfrm>
        </p:spPr>
        <p:txBody>
          <a:bodyPr/>
          <a:lstStyle/>
          <a:p>
            <a:pPr algn="ctr"/>
            <a:r>
              <a:rPr lang="en-US" altLang="en-US" sz="4800" b="1" dirty="0">
                <a:solidFill>
                  <a:schemeClr val="tx1"/>
                </a:solidFill>
                <a:latin typeface="Times New Roman" panose="02020603050405020304" pitchFamily="18" charset="0"/>
                <a:cs typeface="Times New Roman" panose="02020603050405020304" pitchFamily="18" charset="0"/>
              </a:rPr>
              <a:t>Nature of viruses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9512" y="2276872"/>
            <a:ext cx="8784976" cy="1656184"/>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a:bodyPr>
          <a:lstStyle/>
          <a:p>
            <a:pPr marL="457200" indent="-457200" algn="just" eaLnBrk="1" hangingPunct="1">
              <a:buFont typeface="Arial" panose="020B0604020202020204" pitchFamily="34" charset="0"/>
              <a:buChar char="•"/>
              <a:defRPr/>
            </a:pPr>
            <a:r>
              <a:rPr lang="en-US" sz="2800" dirty="0">
                <a:cs typeface="Arial" pitchFamily="34" charset="0"/>
              </a:rPr>
              <a:t>Viruses cannot be grown on </a:t>
            </a:r>
            <a:r>
              <a:rPr lang="en-US" sz="2800" b="1" dirty="0">
                <a:cs typeface="Arial" pitchFamily="34" charset="0"/>
              </a:rPr>
              <a:t>artificial media</a:t>
            </a:r>
            <a:r>
              <a:rPr lang="en-US" sz="2800" dirty="0">
                <a:cs typeface="Arial" pitchFamily="34" charset="0"/>
              </a:rPr>
              <a:t>. </a:t>
            </a:r>
          </a:p>
          <a:p>
            <a:pPr marL="457200" indent="-457200" algn="just" eaLnBrk="1" hangingPunct="1">
              <a:buFont typeface="Arial" panose="020B0604020202020204" pitchFamily="34" charset="0"/>
              <a:buChar char="•"/>
              <a:defRPr/>
            </a:pPr>
            <a:r>
              <a:rPr lang="en-US" sz="2800" dirty="0">
                <a:cs typeface="Arial" pitchFamily="34" charset="0"/>
              </a:rPr>
              <a:t>They can only grow in </a:t>
            </a:r>
            <a:r>
              <a:rPr lang="en-US" sz="2800" b="1" dirty="0">
                <a:cs typeface="Arial" pitchFamily="34" charset="0"/>
              </a:rPr>
              <a:t>living organisms </a:t>
            </a:r>
            <a:r>
              <a:rPr lang="en-US" sz="2800" dirty="0">
                <a:cs typeface="Arial" pitchFamily="34" charset="0"/>
              </a:rPr>
              <a:t>or </a:t>
            </a:r>
            <a:r>
              <a:rPr lang="en-US" sz="2800" b="1" dirty="0">
                <a:cs typeface="Arial" pitchFamily="34" charset="0"/>
              </a:rPr>
              <a:t>tissue cells </a:t>
            </a:r>
            <a:r>
              <a:rPr lang="en-US" sz="2800" dirty="0">
                <a:cs typeface="Arial" pitchFamily="34" charset="0"/>
              </a:rPr>
              <a:t>which are kept alive in suitable medium. </a:t>
            </a:r>
            <a:endParaRPr lang="ar-SA" sz="2800" dirty="0"/>
          </a:p>
          <a:p>
            <a:pPr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4210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04664"/>
            <a:ext cx="8229600" cy="779934"/>
          </a:xfrm>
        </p:spPr>
        <p:txBody>
          <a:bodyPr/>
          <a:lstStyle/>
          <a:p>
            <a:pPr algn="ctr"/>
            <a:r>
              <a:rPr lang="en-US" altLang="en-US" sz="4800" b="1" dirty="0">
                <a:solidFill>
                  <a:schemeClr val="tx1"/>
                </a:solidFill>
                <a:latin typeface="Times New Roman" panose="02020603050405020304" pitchFamily="18" charset="0"/>
                <a:cs typeface="Times New Roman" panose="02020603050405020304" pitchFamily="18" charset="0"/>
              </a:rPr>
              <a:t>Morphology of </a:t>
            </a:r>
            <a:r>
              <a:rPr lang="en-US" altLang="en-US" sz="4800" b="1" dirty="0" smtClean="0">
                <a:solidFill>
                  <a:schemeClr val="tx1"/>
                </a:solidFill>
                <a:latin typeface="Times New Roman" panose="02020603050405020304" pitchFamily="18" charset="0"/>
                <a:cs typeface="Times New Roman" panose="02020603050405020304" pitchFamily="18" charset="0"/>
              </a:rPr>
              <a:t>Viruses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48084" y="1556792"/>
            <a:ext cx="8784976" cy="468052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fontScale="92500" lnSpcReduction="20000"/>
          </a:bodyPr>
          <a:lstStyle/>
          <a:p>
            <a:pPr marL="457200" indent="-457200" algn="just" eaLnBrk="1" fontAlgn="auto" hangingPunct="1">
              <a:lnSpc>
                <a:spcPct val="150000"/>
              </a:lnSpc>
              <a:spcAft>
                <a:spcPts val="0"/>
              </a:spcAft>
              <a:buFont typeface="Arial" panose="020B0604020202020204" pitchFamily="34" charset="0"/>
              <a:buChar char="•"/>
              <a:defRPr/>
            </a:pPr>
            <a:r>
              <a:rPr lang="en-US" dirty="0"/>
              <a:t>According to the shape, viruses can be classified into the following groups : </a:t>
            </a:r>
          </a:p>
          <a:p>
            <a:pPr marL="457200" indent="-457200" algn="just" eaLnBrk="1" fontAlgn="auto" hangingPunct="1">
              <a:lnSpc>
                <a:spcPct val="150000"/>
              </a:lnSpc>
              <a:spcAft>
                <a:spcPts val="0"/>
              </a:spcAft>
              <a:buFont typeface="Arial" panose="020B0604020202020204" pitchFamily="34" charset="0"/>
              <a:buChar char="•"/>
              <a:defRPr/>
            </a:pPr>
            <a:r>
              <a:rPr lang="en-US" b="1" dirty="0"/>
              <a:t>Spherical</a:t>
            </a:r>
            <a:r>
              <a:rPr lang="en-US" dirty="0"/>
              <a:t>. With a size ranging from 18 to 150 </a:t>
            </a:r>
            <a:r>
              <a:rPr lang="en-US" dirty="0" smtClean="0"/>
              <a:t>nm</a:t>
            </a:r>
            <a:r>
              <a:rPr lang="en-US" dirty="0" smtClean="0">
                <a:solidFill>
                  <a:srgbClr val="FF0000"/>
                </a:solidFill>
              </a:rPr>
              <a:t> </a:t>
            </a:r>
            <a:r>
              <a:rPr lang="en-US" dirty="0"/>
              <a:t>This includes , as example , the viruses of influenza.  </a:t>
            </a:r>
          </a:p>
          <a:p>
            <a:pPr marL="457200" indent="-457200" algn="just" eaLnBrk="1" fontAlgn="auto" hangingPunct="1">
              <a:lnSpc>
                <a:spcPct val="150000"/>
              </a:lnSpc>
              <a:spcAft>
                <a:spcPts val="0"/>
              </a:spcAft>
              <a:buFont typeface="Arial" panose="020B0604020202020204" pitchFamily="34" charset="0"/>
              <a:buChar char="•"/>
              <a:defRPr/>
            </a:pPr>
            <a:r>
              <a:rPr lang="en-US" b="1" dirty="0"/>
              <a:t>Rod-shaped</a:t>
            </a:r>
            <a:r>
              <a:rPr lang="en-US" dirty="0"/>
              <a:t>. They are 300 </a:t>
            </a:r>
            <a:r>
              <a:rPr lang="en-US" dirty="0" smtClean="0"/>
              <a:t>nm  </a:t>
            </a:r>
            <a:r>
              <a:rPr lang="en-US" dirty="0"/>
              <a:t>in length and 15 </a:t>
            </a:r>
            <a:r>
              <a:rPr lang="en-US" dirty="0" smtClean="0"/>
              <a:t>nm </a:t>
            </a:r>
            <a:r>
              <a:rPr lang="en-US" dirty="0"/>
              <a:t>in width. It is represented by the tobacco mosaic virus.  </a:t>
            </a:r>
          </a:p>
          <a:p>
            <a:pPr marL="457200" indent="-457200" algn="just" eaLnBrk="1" fontAlgn="auto" hangingPunct="1">
              <a:lnSpc>
                <a:spcPct val="150000"/>
              </a:lnSpc>
              <a:spcAft>
                <a:spcPts val="0"/>
              </a:spcAft>
              <a:buFont typeface="Arial" panose="020B0604020202020204" pitchFamily="34" charset="0"/>
              <a:buChar char="•"/>
              <a:defRPr/>
            </a:pPr>
            <a:r>
              <a:rPr lang="en-US" b="1" dirty="0"/>
              <a:t>Cuboid</a:t>
            </a:r>
            <a:r>
              <a:rPr lang="en-US" dirty="0"/>
              <a:t>. With a size ranging from 210 to 305 </a:t>
            </a:r>
            <a:r>
              <a:rPr lang="en-US" dirty="0" smtClean="0"/>
              <a:t>nm. </a:t>
            </a:r>
            <a:r>
              <a:rPr lang="en-US" dirty="0"/>
              <a:t>This form is found in cowpox and canary pox viruses.</a:t>
            </a:r>
          </a:p>
          <a:p>
            <a:pPr marL="457200" indent="-457200" algn="just" eaLnBrk="1" fontAlgn="auto" hangingPunct="1">
              <a:lnSpc>
                <a:spcPct val="150000"/>
              </a:lnSpc>
              <a:spcAft>
                <a:spcPts val="0"/>
              </a:spcAft>
              <a:buFont typeface="Arial" panose="020B0604020202020204" pitchFamily="34" charset="0"/>
              <a:buChar char="•"/>
              <a:defRPr/>
            </a:pPr>
            <a:r>
              <a:rPr lang="en-US" b="1" dirty="0"/>
              <a:t>Spermatozoid-shaped</a:t>
            </a:r>
            <a:r>
              <a:rPr lang="en-US" dirty="0"/>
              <a:t>.  The size varies from 10 to 225 </a:t>
            </a:r>
            <a:r>
              <a:rPr lang="en-US" dirty="0" smtClean="0"/>
              <a:t>nm. </a:t>
            </a:r>
            <a:r>
              <a:rPr lang="en-US" dirty="0"/>
              <a:t>This form is </a:t>
            </a:r>
            <a:r>
              <a:rPr lang="en-US" dirty="0" smtClean="0"/>
              <a:t>a characteristic </a:t>
            </a:r>
            <a:r>
              <a:rPr lang="en-US" dirty="0"/>
              <a:t>of phages. </a:t>
            </a:r>
          </a:p>
          <a:p>
            <a:pPr algn="just" eaLnBrk="1" hangingPunct="1">
              <a:lnSpc>
                <a:spcPct val="150000"/>
              </a:lnSpc>
              <a:defRPr/>
            </a:pPr>
            <a:endParaRPr lang="ar-SA" dirty="0">
              <a:cs typeface="Times New Roman" panose="02020603050405020304" pitchFamily="18" charset="0"/>
            </a:endParaRPr>
          </a:p>
          <a:p>
            <a:pPr marL="273050" marR="0" lvl="0" indent="-273050" algn="just" defTabSz="914400" rtl="0" eaLnBrk="1" fontAlgn="auto" latinLnBrk="0" hangingPunct="1">
              <a:lnSpc>
                <a:spcPct val="150000"/>
              </a:lnSpc>
              <a:spcBef>
                <a:spcPct val="20000"/>
              </a:spcBef>
              <a:spcAft>
                <a:spcPts val="0"/>
              </a:spcAft>
              <a:buClr>
                <a:srgbClr val="0BD0D9"/>
              </a:buClr>
              <a:buSzPct val="95000"/>
              <a:buFont typeface="Arial" pitchFamily="34" charset="0"/>
              <a:buNone/>
              <a:tabLst/>
              <a:defRPr/>
            </a:pPr>
            <a:endParaRPr kumimoji="0" lang="en-US" b="1" i="0" u="none" strike="noStrike" kern="1200" cap="none" spc="0" normalizeH="0" baseline="0" noProof="0" dirty="0" smtClean="0">
              <a:ln>
                <a:noFill/>
              </a:ln>
              <a:solidFill>
                <a:schemeClr val="tx1"/>
              </a:solidFill>
              <a:effectLst/>
              <a:uLnTx/>
              <a:uFillTx/>
              <a:latin typeface="+mn-lt"/>
            </a:endParaRPr>
          </a:p>
          <a:p>
            <a:pPr marL="273050" marR="0" lvl="0" indent="-273050" algn="just" defTabSz="914400" rtl="0" eaLnBrk="1" fontAlgn="auto" latinLnBrk="0" hangingPunct="1">
              <a:lnSpc>
                <a:spcPct val="150000"/>
              </a:lnSpc>
              <a:spcBef>
                <a:spcPct val="20000"/>
              </a:spcBef>
              <a:spcAft>
                <a:spcPts val="0"/>
              </a:spcAft>
              <a:buClr>
                <a:srgbClr val="0BD0D9"/>
              </a:buClr>
              <a:buSzPct val="95000"/>
              <a:buFont typeface="Arial" pitchFamily="34" charset="0"/>
              <a:buChar char="•"/>
              <a:tabLst/>
              <a:defRPr/>
            </a:pPr>
            <a:endParaRPr kumimoji="0" lang="ar-SA" b="0" i="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48156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yyyyy\Desktop\Picture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0688"/>
            <a:ext cx="8784976" cy="5976664"/>
          </a:xfrm>
          <a:prstGeom prst="rect">
            <a:avLst/>
          </a:prstGeom>
          <a:ln w="1905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4884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2696"/>
            <a:ext cx="8229600" cy="779934"/>
          </a:xfrm>
        </p:spPr>
        <p:txBody>
          <a:bodyPr/>
          <a:lstStyle/>
          <a:p>
            <a:pPr algn="ctr"/>
            <a:r>
              <a:rPr lang="en-US" sz="4800" b="1" dirty="0">
                <a:solidFill>
                  <a:schemeClr val="tx1"/>
                </a:solidFill>
                <a:latin typeface="Times New Roman" panose="02020603050405020304" pitchFamily="18" charset="0"/>
                <a:cs typeface="Times New Roman" panose="02020603050405020304" pitchFamily="18" charset="0"/>
              </a:rPr>
              <a:t>Composition of </a:t>
            </a:r>
            <a:r>
              <a:rPr lang="en-US" sz="4800" b="1" dirty="0" smtClean="0">
                <a:solidFill>
                  <a:schemeClr val="tx1"/>
                </a:solidFill>
                <a:latin typeface="Times New Roman" panose="02020603050405020304" pitchFamily="18" charset="0"/>
                <a:cs typeface="Times New Roman" panose="02020603050405020304" pitchFamily="18" charset="0"/>
              </a:rPr>
              <a:t>Viruses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9512" y="1628800"/>
            <a:ext cx="8784976" cy="504056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fontScale="25000" lnSpcReduction="20000"/>
          </a:bodyPr>
          <a:lstStyle/>
          <a:p>
            <a:pPr marL="685800" indent="-685800" algn="just" eaLnBrk="1" hangingPunct="1">
              <a:lnSpc>
                <a:spcPct val="170000"/>
              </a:lnSpc>
              <a:buFont typeface="Arial" panose="020B0604020202020204" pitchFamily="34" charset="0"/>
              <a:buChar char="•"/>
            </a:pPr>
            <a:r>
              <a:rPr lang="en-US" altLang="en-US" sz="8000" dirty="0">
                <a:cs typeface="Times New Roman" panose="02020603050405020304" pitchFamily="18" charset="0"/>
              </a:rPr>
              <a:t>Viruses have the same general chemical characteristics , being composed of molecules of nucleic acid </a:t>
            </a:r>
            <a:r>
              <a:rPr lang="en-US" altLang="en-US" sz="8000" dirty="0" smtClean="0">
                <a:cs typeface="Times New Roman" panose="02020603050405020304" pitchFamily="18" charset="0"/>
              </a:rPr>
              <a:t>(</a:t>
            </a:r>
            <a:r>
              <a:rPr lang="en-US" altLang="en-US" sz="8000" b="1" dirty="0" smtClean="0">
                <a:cs typeface="Times New Roman" panose="02020603050405020304" pitchFamily="18" charset="0"/>
              </a:rPr>
              <a:t>RNA </a:t>
            </a:r>
            <a:r>
              <a:rPr lang="en-US" altLang="en-US" sz="8000" b="1" dirty="0">
                <a:cs typeface="Times New Roman" panose="02020603050405020304" pitchFamily="18" charset="0"/>
              </a:rPr>
              <a:t>or </a:t>
            </a:r>
            <a:r>
              <a:rPr lang="en-US" altLang="en-US" sz="8000" b="1" dirty="0" smtClean="0">
                <a:cs typeface="Times New Roman" panose="02020603050405020304" pitchFamily="18" charset="0"/>
              </a:rPr>
              <a:t>DNA</a:t>
            </a:r>
            <a:r>
              <a:rPr lang="en-US" altLang="en-US" sz="8000" dirty="0" smtClean="0">
                <a:cs typeface="Times New Roman" panose="02020603050405020304" pitchFamily="18" charset="0"/>
              </a:rPr>
              <a:t>) </a:t>
            </a:r>
            <a:r>
              <a:rPr lang="en-US" altLang="en-US" sz="8000" dirty="0">
                <a:cs typeface="Times New Roman" panose="02020603050405020304" pitchFamily="18" charset="0"/>
              </a:rPr>
              <a:t>and </a:t>
            </a:r>
            <a:r>
              <a:rPr lang="en-US" altLang="en-US" sz="8000" b="1" dirty="0">
                <a:cs typeface="Times New Roman" panose="02020603050405020304" pitchFamily="18" charset="0"/>
              </a:rPr>
              <a:t>protein</a:t>
            </a:r>
            <a:r>
              <a:rPr lang="en-US" altLang="en-US" sz="8000" dirty="0">
                <a:cs typeface="Times New Roman" panose="02020603050405020304" pitchFamily="18" charset="0"/>
              </a:rPr>
              <a:t>.</a:t>
            </a:r>
          </a:p>
          <a:p>
            <a:pPr marL="685800" indent="-685800" algn="just" eaLnBrk="1" hangingPunct="1">
              <a:lnSpc>
                <a:spcPct val="170000"/>
              </a:lnSpc>
              <a:buFont typeface="Arial" panose="020B0604020202020204" pitchFamily="34" charset="0"/>
              <a:buChar char="•"/>
            </a:pPr>
            <a:r>
              <a:rPr lang="en-US" altLang="en-US" sz="8000" dirty="0">
                <a:cs typeface="Times New Roman" panose="02020603050405020304" pitchFamily="18" charset="0"/>
              </a:rPr>
              <a:t> The virus unit or particle is called a </a:t>
            </a:r>
            <a:r>
              <a:rPr lang="en-US" altLang="en-US" sz="8000" dirty="0" smtClean="0">
                <a:cs typeface="Times New Roman" panose="02020603050405020304" pitchFamily="18" charset="0"/>
              </a:rPr>
              <a:t>“</a:t>
            </a:r>
            <a:r>
              <a:rPr lang="en-US" sz="8000" b="1" dirty="0">
                <a:cs typeface="Times New Roman" panose="02020603050405020304" pitchFamily="18" charset="0"/>
              </a:rPr>
              <a:t>VIRIONS</a:t>
            </a:r>
            <a:r>
              <a:rPr lang="en-US" altLang="en-US" sz="8000" dirty="0" smtClean="0">
                <a:cs typeface="Times New Roman" panose="02020603050405020304" pitchFamily="18" charset="0"/>
              </a:rPr>
              <a:t>”. </a:t>
            </a:r>
            <a:endParaRPr lang="en-US" altLang="en-US" sz="8000" dirty="0">
              <a:cs typeface="Times New Roman" panose="02020603050405020304" pitchFamily="18" charset="0"/>
            </a:endParaRPr>
          </a:p>
          <a:p>
            <a:pPr marL="685800" indent="-685800" algn="just" eaLnBrk="1" hangingPunct="1">
              <a:lnSpc>
                <a:spcPct val="170000"/>
              </a:lnSpc>
              <a:buFont typeface="Arial" panose="020B0604020202020204" pitchFamily="34" charset="0"/>
              <a:buChar char="•"/>
            </a:pPr>
            <a:r>
              <a:rPr lang="en-US" altLang="en-US" sz="8000" dirty="0">
                <a:cs typeface="Times New Roman" panose="02020603050405020304" pitchFamily="18" charset="0"/>
              </a:rPr>
              <a:t>This </a:t>
            </a:r>
            <a:r>
              <a:rPr lang="en-US" altLang="en-US" sz="8000" dirty="0" smtClean="0">
                <a:cs typeface="Times New Roman" panose="02020603050405020304" pitchFamily="18" charset="0"/>
              </a:rPr>
              <a:t>“</a:t>
            </a:r>
            <a:r>
              <a:rPr lang="en-US" altLang="en-US" sz="8000" b="1" dirty="0" err="1" smtClean="0">
                <a:cs typeface="Times New Roman" panose="02020603050405020304" pitchFamily="18" charset="0"/>
              </a:rPr>
              <a:t>Virion</a:t>
            </a:r>
            <a:r>
              <a:rPr lang="en-US" altLang="en-US" sz="8000" dirty="0" smtClean="0">
                <a:cs typeface="Times New Roman" panose="02020603050405020304" pitchFamily="18" charset="0"/>
              </a:rPr>
              <a:t>” </a:t>
            </a:r>
            <a:r>
              <a:rPr lang="en-US" altLang="en-US" sz="8000" dirty="0">
                <a:cs typeface="Times New Roman" panose="02020603050405020304" pitchFamily="18" charset="0"/>
              </a:rPr>
              <a:t>is composed of folded strands of </a:t>
            </a:r>
            <a:r>
              <a:rPr lang="en-US" altLang="en-US" sz="8000" b="1" dirty="0">
                <a:cs typeface="Times New Roman" panose="02020603050405020304" pitchFamily="18" charset="0"/>
              </a:rPr>
              <a:t>nucleic acid</a:t>
            </a:r>
            <a:r>
              <a:rPr lang="en-US" altLang="en-US" sz="8000" dirty="0">
                <a:cs typeface="Times New Roman" panose="02020603050405020304" pitchFamily="18" charset="0"/>
              </a:rPr>
              <a:t> inside a coat made of regularly arranged </a:t>
            </a:r>
            <a:r>
              <a:rPr lang="en-US" altLang="en-US" sz="8000" b="1" dirty="0">
                <a:cs typeface="Times New Roman" panose="02020603050405020304" pitchFamily="18" charset="0"/>
              </a:rPr>
              <a:t>protein subunits </a:t>
            </a:r>
            <a:r>
              <a:rPr lang="en-US" altLang="en-US" sz="8000" dirty="0" smtClean="0">
                <a:cs typeface="Times New Roman" panose="02020603050405020304" pitchFamily="18" charset="0"/>
              </a:rPr>
              <a:t>(</a:t>
            </a:r>
            <a:r>
              <a:rPr lang="en-US" altLang="en-US" sz="8000" b="1" dirty="0" err="1" smtClean="0">
                <a:cs typeface="Times New Roman" panose="02020603050405020304" pitchFamily="18" charset="0"/>
              </a:rPr>
              <a:t>Capsoids</a:t>
            </a:r>
            <a:r>
              <a:rPr lang="en-US" altLang="en-US" sz="8000" dirty="0">
                <a:cs typeface="Times New Roman" panose="02020603050405020304" pitchFamily="18" charset="0"/>
              </a:rPr>
              <a:t>). </a:t>
            </a:r>
          </a:p>
          <a:p>
            <a:pPr marL="685800" indent="-685800" algn="just" eaLnBrk="1" hangingPunct="1">
              <a:lnSpc>
                <a:spcPct val="170000"/>
              </a:lnSpc>
              <a:buFont typeface="Arial" panose="020B0604020202020204" pitchFamily="34" charset="0"/>
              <a:buChar char="•"/>
            </a:pPr>
            <a:r>
              <a:rPr lang="en-US" altLang="en-US" sz="8000" dirty="0">
                <a:cs typeface="Times New Roman" panose="02020603050405020304" pitchFamily="18" charset="0"/>
              </a:rPr>
              <a:t>The simple types of viruses are only nucleoproteins, while the most complex types (as cowpox) contain in addition other compounds such as lipids, carbohydrates and sometimes traces of metals and vitamin-like substances. </a:t>
            </a:r>
          </a:p>
          <a:p>
            <a:pPr marL="685800" indent="-685800" algn="just" eaLnBrk="1" hangingPunct="1">
              <a:lnSpc>
                <a:spcPct val="170000"/>
              </a:lnSpc>
              <a:buFont typeface="Arial" panose="020B0604020202020204" pitchFamily="34" charset="0"/>
              <a:buChar char="•"/>
            </a:pPr>
            <a:r>
              <a:rPr lang="en-US" altLang="en-US" sz="8000" dirty="0" smtClean="0">
                <a:cs typeface="Times New Roman" panose="02020603050405020304" pitchFamily="18" charset="0"/>
              </a:rPr>
              <a:t>The </a:t>
            </a:r>
            <a:r>
              <a:rPr lang="en-US" altLang="en-US" sz="8000" b="1" dirty="0">
                <a:cs typeface="Times New Roman" panose="02020603050405020304" pitchFamily="18" charset="0"/>
              </a:rPr>
              <a:t>plant</a:t>
            </a:r>
            <a:r>
              <a:rPr lang="en-US" altLang="en-US" sz="8000" dirty="0">
                <a:cs typeface="Times New Roman" panose="02020603050405020304" pitchFamily="18" charset="0"/>
              </a:rPr>
              <a:t> viruses </a:t>
            </a:r>
            <a:r>
              <a:rPr lang="en-US" altLang="en-US" sz="8000" dirty="0" smtClean="0">
                <a:cs typeface="Times New Roman" panose="02020603050405020304" pitchFamily="18" charset="0"/>
              </a:rPr>
              <a:t>mostly contain </a:t>
            </a:r>
            <a:r>
              <a:rPr lang="en-US" altLang="en-US" sz="8000" b="1" dirty="0" smtClean="0">
                <a:cs typeface="Times New Roman" panose="02020603050405020304" pitchFamily="18" charset="0"/>
              </a:rPr>
              <a:t>RNA</a:t>
            </a:r>
            <a:r>
              <a:rPr lang="en-US" altLang="en-US" sz="8000" dirty="0" smtClean="0">
                <a:cs typeface="Times New Roman" panose="02020603050405020304" pitchFamily="18" charset="0"/>
              </a:rPr>
              <a:t> </a:t>
            </a:r>
            <a:r>
              <a:rPr lang="en-US" altLang="en-US" sz="8000" dirty="0">
                <a:cs typeface="Times New Roman" panose="02020603050405020304" pitchFamily="18" charset="0"/>
              </a:rPr>
              <a:t>while the </a:t>
            </a:r>
            <a:r>
              <a:rPr lang="en-US" altLang="en-US" sz="8000" b="1" dirty="0">
                <a:cs typeface="Times New Roman" panose="02020603050405020304" pitchFamily="18" charset="0"/>
              </a:rPr>
              <a:t>animal</a:t>
            </a:r>
            <a:r>
              <a:rPr lang="en-US" altLang="en-US" sz="8000" dirty="0">
                <a:cs typeface="Times New Roman" panose="02020603050405020304" pitchFamily="18" charset="0"/>
              </a:rPr>
              <a:t> viruses may contain either </a:t>
            </a:r>
            <a:r>
              <a:rPr lang="en-US" altLang="en-US" sz="8000" b="1" dirty="0">
                <a:cs typeface="Times New Roman" panose="02020603050405020304" pitchFamily="18" charset="0"/>
              </a:rPr>
              <a:t>RNA</a:t>
            </a:r>
            <a:r>
              <a:rPr lang="en-US" altLang="en-US" sz="8000" dirty="0">
                <a:cs typeface="Times New Roman" panose="02020603050405020304" pitchFamily="18" charset="0"/>
              </a:rPr>
              <a:t> or </a:t>
            </a:r>
            <a:r>
              <a:rPr lang="en-US" altLang="en-US" sz="8000" b="1" dirty="0">
                <a:cs typeface="Times New Roman" panose="02020603050405020304" pitchFamily="18" charset="0"/>
              </a:rPr>
              <a:t>DNA</a:t>
            </a:r>
            <a:r>
              <a:rPr lang="en-US" altLang="en-US" sz="8000" dirty="0">
                <a:cs typeface="Times New Roman" panose="02020603050405020304" pitchFamily="18" charset="0"/>
              </a:rPr>
              <a:t> . </a:t>
            </a:r>
          </a:p>
          <a:p>
            <a:pPr marL="685800" indent="-685800" algn="just" eaLnBrk="1" hangingPunct="1">
              <a:lnSpc>
                <a:spcPct val="170000"/>
              </a:lnSpc>
              <a:buFont typeface="Arial" panose="020B0604020202020204" pitchFamily="34" charset="0"/>
              <a:buChar char="•"/>
            </a:pPr>
            <a:r>
              <a:rPr lang="en-US" altLang="en-US" sz="8000" dirty="0">
                <a:cs typeface="Times New Roman" panose="02020603050405020304" pitchFamily="18" charset="0"/>
              </a:rPr>
              <a:t>Bacterial viruses or </a:t>
            </a:r>
            <a:r>
              <a:rPr lang="en-US" altLang="en-US" sz="8000" b="1" dirty="0">
                <a:cs typeface="Times New Roman" panose="02020603050405020304" pitchFamily="18" charset="0"/>
              </a:rPr>
              <a:t>phages</a:t>
            </a:r>
            <a:r>
              <a:rPr lang="en-US" altLang="en-US" sz="8000" dirty="0">
                <a:cs typeface="Times New Roman" panose="02020603050405020304" pitchFamily="18" charset="0"/>
              </a:rPr>
              <a:t> usually contain </a:t>
            </a:r>
            <a:r>
              <a:rPr lang="en-US" altLang="en-US" sz="8000" b="1" dirty="0">
                <a:cs typeface="Times New Roman" panose="02020603050405020304" pitchFamily="18" charset="0"/>
              </a:rPr>
              <a:t>DNA</a:t>
            </a:r>
            <a:r>
              <a:rPr lang="en-US" altLang="en-US" sz="8000" dirty="0">
                <a:cs typeface="Times New Roman" panose="02020603050405020304" pitchFamily="18" charset="0"/>
              </a:rPr>
              <a:t>. </a:t>
            </a:r>
          </a:p>
          <a:p>
            <a:pPr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3676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92696"/>
            <a:ext cx="8784976" cy="1512168"/>
          </a:xfrm>
        </p:spPr>
        <p:txBody>
          <a:bodyPr/>
          <a:lstStyle/>
          <a:p>
            <a:pPr algn="ctr"/>
            <a:r>
              <a:rPr lang="en-US" sz="4400" b="1" dirty="0">
                <a:solidFill>
                  <a:schemeClr val="tx1"/>
                </a:solidFill>
                <a:latin typeface="Times New Roman" panose="02020603050405020304" pitchFamily="18" charset="0"/>
                <a:cs typeface="Times New Roman" panose="02020603050405020304" pitchFamily="18" charset="0"/>
              </a:rPr>
              <a:t>Mechanism of V</a:t>
            </a:r>
            <a:r>
              <a:rPr lang="en-US" sz="4400" b="1" dirty="0" smtClean="0">
                <a:solidFill>
                  <a:schemeClr val="tx1"/>
                </a:solidFill>
                <a:latin typeface="Times New Roman" panose="02020603050405020304" pitchFamily="18" charset="0"/>
                <a:cs typeface="Times New Roman" panose="02020603050405020304" pitchFamily="18" charset="0"/>
              </a:rPr>
              <a:t>iral </a:t>
            </a:r>
            <a:r>
              <a:rPr lang="en-US" sz="4400" b="1" dirty="0">
                <a:solidFill>
                  <a:schemeClr val="tx1"/>
                </a:solidFill>
                <a:latin typeface="Times New Roman" panose="02020603050405020304" pitchFamily="18" charset="0"/>
                <a:cs typeface="Times New Roman" panose="02020603050405020304" pitchFamily="18" charset="0"/>
              </a:rPr>
              <a:t>infection</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smtClean="0">
                <a:solidFill>
                  <a:schemeClr val="tx1"/>
                </a:solidFill>
                <a:latin typeface="Times New Roman" panose="02020603050405020304" pitchFamily="18" charset="0"/>
                <a:cs typeface="Times New Roman" panose="02020603050405020304" pitchFamily="18" charset="0"/>
              </a:rPr>
              <a:t>(Reproduction) </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9512" y="2348880"/>
            <a:ext cx="8784976" cy="4320480"/>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rmAutofit lnSpcReduction="10000"/>
          </a:bodyPr>
          <a:lstStyle/>
          <a:p>
            <a:pPr marL="361950" indent="-361950" algn="just" eaLnBrk="1" fontAlgn="auto" hangingPunct="1">
              <a:spcAft>
                <a:spcPts val="0"/>
              </a:spcAft>
              <a:buFont typeface="Arial" panose="020B0604020202020204" pitchFamily="34" charset="0"/>
              <a:buChar char="•"/>
              <a:defRPr/>
            </a:pPr>
            <a:r>
              <a:rPr lang="en-US" b="1" u="sng" dirty="0" smtClean="0">
                <a:cs typeface="Times New Roman" panose="02020603050405020304" pitchFamily="18" charset="0"/>
              </a:rPr>
              <a:t>Adsorption</a:t>
            </a:r>
            <a:r>
              <a:rPr lang="en-US" b="1" dirty="0" smtClean="0">
                <a:cs typeface="Times New Roman" panose="02020603050405020304" pitchFamily="18" charset="0"/>
              </a:rPr>
              <a:t>: </a:t>
            </a:r>
            <a:r>
              <a:rPr lang="en-US" dirty="0" smtClean="0">
                <a:cs typeface="Times New Roman" panose="02020603050405020304" pitchFamily="18" charset="0"/>
              </a:rPr>
              <a:t>The </a:t>
            </a:r>
            <a:r>
              <a:rPr lang="en-US" dirty="0">
                <a:cs typeface="Times New Roman" panose="02020603050405020304" pitchFamily="18" charset="0"/>
              </a:rPr>
              <a:t>infective virus has to be bound at first to certain receptors on the outer surface of the host cell.</a:t>
            </a:r>
          </a:p>
          <a:p>
            <a:pPr marL="361950" indent="-361950" algn="just" eaLnBrk="1" fontAlgn="auto" hangingPunct="1">
              <a:spcAft>
                <a:spcPts val="0"/>
              </a:spcAft>
              <a:buFont typeface="Arial" panose="020B0604020202020204" pitchFamily="34" charset="0"/>
              <a:buChar char="•"/>
              <a:defRPr/>
            </a:pPr>
            <a:r>
              <a:rPr lang="en-US" b="1" u="sng" dirty="0" smtClean="0">
                <a:cs typeface="Times New Roman" panose="02020603050405020304" pitchFamily="18" charset="0"/>
              </a:rPr>
              <a:t>Penetration</a:t>
            </a:r>
            <a:r>
              <a:rPr lang="en-US" dirty="0">
                <a:cs typeface="Times New Roman" panose="02020603050405020304" pitchFamily="18" charset="0"/>
              </a:rPr>
              <a:t>: There are two views concerning this phase : </a:t>
            </a:r>
          </a:p>
          <a:p>
            <a:pPr marL="800100" lvl="1" indent="-342900" algn="just" eaLnBrk="1" fontAlgn="auto" hangingPunct="1">
              <a:spcAft>
                <a:spcPts val="0"/>
              </a:spcAft>
              <a:buFont typeface="Arial" panose="020B0604020202020204" pitchFamily="34" charset="0"/>
              <a:buChar char="•"/>
              <a:defRPr/>
            </a:pPr>
            <a:r>
              <a:rPr lang="en-US" dirty="0">
                <a:cs typeface="Times New Roman" panose="02020603050405020304" pitchFamily="18" charset="0"/>
              </a:rPr>
              <a:t>The whole virus consisting of nucleic acid and protein penetrates into the cell , although the protein part has no role on the further steps of infection. </a:t>
            </a:r>
          </a:p>
          <a:p>
            <a:pPr marL="790575" indent="-342900" algn="just" eaLnBrk="1" fontAlgn="auto" hangingPunct="1">
              <a:spcAft>
                <a:spcPts val="0"/>
              </a:spcAft>
              <a:buFont typeface="Arial" panose="020B0604020202020204" pitchFamily="34" charset="0"/>
              <a:buChar char="•"/>
              <a:defRPr/>
            </a:pPr>
            <a:r>
              <a:rPr lang="en-US" dirty="0">
                <a:cs typeface="Times New Roman" panose="02020603050405020304" pitchFamily="18" charset="0"/>
              </a:rPr>
              <a:t>Only the nucleic acid part penetrates into the cell, i.e. the virus has to get rid of its protein coat before penetration</a:t>
            </a:r>
          </a:p>
          <a:p>
            <a:pPr marL="361950" indent="-361950" algn="just" eaLnBrk="1" fontAlgn="auto" hangingPunct="1">
              <a:spcAft>
                <a:spcPts val="0"/>
              </a:spcAft>
              <a:buFont typeface="Arial" panose="020B0604020202020204" pitchFamily="34" charset="0"/>
              <a:buChar char="•"/>
              <a:defRPr/>
            </a:pPr>
            <a:r>
              <a:rPr lang="en-US" b="1" u="sng" dirty="0" smtClean="0">
                <a:cs typeface="Times New Roman" panose="02020603050405020304" pitchFamily="18" charset="0"/>
              </a:rPr>
              <a:t>Blocking </a:t>
            </a:r>
            <a:r>
              <a:rPr lang="en-US" b="1" u="sng" dirty="0">
                <a:cs typeface="Times New Roman" panose="02020603050405020304" pitchFamily="18" charset="0"/>
              </a:rPr>
              <a:t>of cell </a:t>
            </a:r>
            <a:r>
              <a:rPr lang="en-US" b="1" u="sng" dirty="0" err="1" smtClean="0">
                <a:cs typeface="Times New Roman" panose="02020603050405020304" pitchFamily="18" charset="0"/>
              </a:rPr>
              <a:t>information</a:t>
            </a:r>
            <a:r>
              <a:rPr lang="en-US" dirty="0" err="1" smtClean="0">
                <a:cs typeface="Times New Roman" panose="02020603050405020304" pitchFamily="18" charset="0"/>
              </a:rPr>
              <a:t>:The</a:t>
            </a:r>
            <a:r>
              <a:rPr lang="en-US" dirty="0" smtClean="0">
                <a:cs typeface="Times New Roman" panose="02020603050405020304" pitchFamily="18" charset="0"/>
              </a:rPr>
              <a:t> </a:t>
            </a:r>
            <a:r>
              <a:rPr lang="en-US" dirty="0">
                <a:cs typeface="Times New Roman" panose="02020603050405020304" pitchFamily="18" charset="0"/>
              </a:rPr>
              <a:t>introduction of viral nucleic acid in the host cell inhibits and blocks the original genetic information in the DNA of the chromosomes, and the nucleus has no longer any control on the cell activity. </a:t>
            </a:r>
          </a:p>
          <a:p>
            <a:pPr algn="just" eaLnBrk="1" hangingPunct="1">
              <a:defRPr/>
            </a:pPr>
            <a:endParaRPr lang="ar-SA" sz="3200" dirty="0">
              <a:cs typeface="Times New Roman" panose="02020603050405020304" pitchFamily="18" charset="0"/>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None/>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just" defTabSz="914400" rtl="0" eaLnBrk="1" fontAlgn="auto" latinLnBrk="0" hangingPunct="1">
              <a:lnSpc>
                <a:spcPct val="100000"/>
              </a:lnSpc>
              <a:spcBef>
                <a:spcPct val="20000"/>
              </a:spcBef>
              <a:spcAft>
                <a:spcPts val="0"/>
              </a:spcAft>
              <a:buClr>
                <a:srgbClr val="0BD0D9"/>
              </a:buClr>
              <a:buSzPct val="95000"/>
              <a:buFont typeface="Arial" pitchFamily="34" charset="0"/>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62660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269ADAEBE1C241AD59B87024C743E7" ma:contentTypeVersion="0" ma:contentTypeDescription="Create a new document." ma:contentTypeScope="" ma:versionID="b8add1493b006c5ae43dea1cc9c3779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E3D19-86C1-4F00-A78F-C432EC13E97D}">
  <ds:schemaRef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2353C8B-D018-43EB-913A-542B00E13979}">
  <ds:schemaRefs>
    <ds:schemaRef ds:uri="http://schemas.microsoft.com/office/2006/metadata/longProperties"/>
  </ds:schemaRefs>
</ds:datastoreItem>
</file>

<file path=customXml/itemProps3.xml><?xml version="1.0" encoding="utf-8"?>
<ds:datastoreItem xmlns:ds="http://schemas.openxmlformats.org/officeDocument/2006/customXml" ds:itemID="{58BC0C3B-0D86-4E3E-A539-3FFBA7DF5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8458AF14-2F1D-4ED2-9764-37ECD74F32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5712</TotalTime>
  <Words>1641</Words>
  <Application>Microsoft Office PowerPoint</Application>
  <PresentationFormat>On-screen Show (4:3)</PresentationFormat>
  <Paragraphs>160</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PowerPoint Presentation</vt:lpstr>
      <vt:lpstr>What is a virus?</vt:lpstr>
      <vt:lpstr>What is a virus?</vt:lpstr>
      <vt:lpstr>Viruses</vt:lpstr>
      <vt:lpstr>Nature of viruses</vt:lpstr>
      <vt:lpstr>Morphology of Viruses</vt:lpstr>
      <vt:lpstr>PowerPoint Presentation</vt:lpstr>
      <vt:lpstr>Composition of Viruses</vt:lpstr>
      <vt:lpstr>Mechanism of Viral infection (Reproduction) </vt:lpstr>
      <vt:lpstr>Mechanism of Viral infection (Reproduction) </vt:lpstr>
      <vt:lpstr>PowerPoint Presentation</vt:lpstr>
      <vt:lpstr>Immunology </vt:lpstr>
      <vt:lpstr>     Innate immunity  </vt:lpstr>
      <vt:lpstr>     Adaptive (acquired) immunity    </vt:lpstr>
      <vt:lpstr>     Types of Immunity   </vt:lpstr>
      <vt:lpstr>     Types of Immunity   </vt:lpstr>
      <vt:lpstr>        </vt:lpstr>
      <vt:lpstr>        </vt:lpstr>
      <vt:lpstr>        </vt:lpstr>
      <vt:lpstr>     Types of antibodies   </vt:lpstr>
      <vt:lpstr>QUESTIONS??</vt:lpstr>
    </vt:vector>
  </TitlesOfParts>
  <Company>Illinois Valley Comm.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World and You</dc:title>
  <dc:creator>snett</dc:creator>
  <cp:lastModifiedBy>ابو ايهم</cp:lastModifiedBy>
  <cp:revision>341</cp:revision>
  <dcterms:created xsi:type="dcterms:W3CDTF">1999-08-16T21:13:34Z</dcterms:created>
  <dcterms:modified xsi:type="dcterms:W3CDTF">2018-11-19T06:24:10Z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nett@ivcc.edu</vt:lpwstr>
  </property>
  <property fmtid="{D5CDD505-2E9C-101B-9397-08002B2CF9AE}" pid="8" name="HomePage">
    <vt:lpwstr>www.ivcc.edu/nett/</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y fmtid="{D5CDD505-2E9C-101B-9397-08002B2CF9AE}" pid="22" name="ContentType">
    <vt:lpwstr>Document</vt:lpwstr>
  </property>
</Properties>
</file>