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96" r:id="rId4"/>
    <p:sldId id="332" r:id="rId5"/>
    <p:sldId id="337" r:id="rId6"/>
    <p:sldId id="335" r:id="rId7"/>
    <p:sldId id="336" r:id="rId8"/>
    <p:sldId id="333" r:id="rId9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6" autoAdjust="0"/>
    <p:restoredTop sz="94632" autoAdjust="0"/>
  </p:normalViewPr>
  <p:slideViewPr>
    <p:cSldViewPr snapToGrid="0">
      <p:cViewPr varScale="1">
        <p:scale>
          <a:sx n="74" d="100"/>
          <a:sy n="74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6D0DD-BB68-439B-87A0-DBBD39BFA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3463C9-AC23-4F6F-8C45-B5478694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663F5-C90A-4992-A590-B1D81D8D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D9957-9FFD-4763-874A-FEEF6E9D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DA54F8-42D8-4FD4-A136-C610DEFA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7036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C6D73-61D0-497D-A648-40AC016F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838BAA-58C0-4C40-ACCB-474827FC1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74715-77D2-4777-81E1-10DC3AA8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545108-02BA-4E78-A7A9-787C7378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8004F3-5B9D-4476-983E-09F58D07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1287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7DE541-9B2D-4F91-95C7-2BC432999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3F5B8D-9B08-462A-9B41-85F0279D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7DE61-7653-4D17-9724-68C7D06B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BAFD5-3DB2-48F1-905C-52B9F1FA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1DD24-C032-4266-9B96-36A188E9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9442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03AE8-F094-4AA3-B98B-9EFE10F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9EE47-9424-43CB-860A-3A0C4789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1E173-F6CC-4F00-A8CC-6BA93C3F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5C4A7-0779-4AB3-BB3D-C6C0E226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45A0E9-60D7-428E-8AB3-BDDFFC3E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057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0CACF-9DFE-4513-9943-38AF910B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95091C-F8F6-4030-9587-A92FAC24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58382-A593-4959-A2A0-1851318F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ABC6D-D978-472E-AE8E-52F3178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144E1F-447E-4752-90EE-D9050E7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924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1C9E5-3E0D-4D31-99A0-4D84AF0A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90CE7-ACB0-4AC2-A41E-E16927A6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17A632-4075-43F1-8A4B-FE3A2C52C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181C01-D467-4826-B5C6-01059A6F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D54C1-06C2-4B5F-AFA8-DE774110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229BE7-E745-4EE5-9C70-C48BA311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0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E8D02-00C7-4F14-83E6-67458108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29CFA9-27FA-4963-812C-D32DA5B1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8790B6-8470-436E-B566-EE16B3C08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5681E5-9366-4573-AEA0-0BEE50F9F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EF1362-DACA-4E0D-9066-697D621A8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B48172-0A77-4532-AFDA-812B7715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C9FF6D-9BB8-4B67-B71E-E35E925E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731C89-B060-4593-BBCA-AD8B432F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759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C2922-0790-425A-B789-76C039B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8D853E-8B81-4AEC-AEDD-3D9A5CC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7ACAE1-9D7A-402F-A1D6-53ECFD6F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926D1D-42F4-474E-9F10-FE7DA9C8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6475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CBF12E-69BC-4311-905F-F686C7DF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B4F16F-B479-4B5D-9461-CB607248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7AF9E9-86DA-433D-B416-855B89B1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269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526CF-3F8D-4EE7-8514-5BC8E7E0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B502B-85F1-4281-92FA-DFFE28E8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21B25-9C3E-417E-A737-B5C084A46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F18679-5DC6-4848-94F1-613AC48A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C9128A-726B-44AF-9DA3-C77EE76C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A7C3C6-6D9E-4E35-B3BE-D2F55A1E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091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7AE92-B3EC-4163-AC18-30D724FD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E7F94C-C360-447B-91A4-88ECBC53F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453FA0-D3C5-4A54-9111-137B12F3F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D4247E-1E50-487A-A45E-F9C093C5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3654E-19DB-4A60-A8AF-8E5952CA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34E02C-AE74-43A5-8043-A5F7956A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0601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C7A1F2-DCED-42E0-870C-CD41EB9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16F24D-DC68-4F79-A728-0BA7E6CF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A98AA-D555-4327-BC8A-BACAF611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7FFC5-95DC-42F9-BB8D-FE4F920DF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6402B-A9FE-4ED2-82FD-136E6FC7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060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3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7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5" Type="http://schemas.openxmlformats.org/officeDocument/2006/relationships/image" Target="../media/image19.svg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17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15" Type="http://schemas.openxmlformats.org/officeDocument/2006/relationships/image" Target="../media/image19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" y="2493271"/>
            <a:ext cx="12192003" cy="3645793"/>
            <a:chOff x="-2" y="2493271"/>
            <a:chExt cx="12192003" cy="36457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" r="88703"/>
            <a:stretch/>
          </p:blipFill>
          <p:spPr>
            <a:xfrm rot="16200000">
              <a:off x="5826818" y="-426146"/>
              <a:ext cx="538363" cy="121920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8928694" y="2493271"/>
              <a:ext cx="3058294" cy="364579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77181" y="5458838"/>
            <a:ext cx="6269574" cy="411072"/>
            <a:chOff x="3077181" y="5458838"/>
            <a:chExt cx="6269574" cy="411072"/>
          </a:xfrm>
        </p:grpSpPr>
        <p:sp>
          <p:nvSpPr>
            <p:cNvPr id="23" name="Rectangle 22"/>
            <p:cNvSpPr/>
            <p:nvPr/>
          </p:nvSpPr>
          <p:spPr>
            <a:xfrm>
              <a:off x="7629618" y="5458838"/>
              <a:ext cx="17171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 الأول / الثاني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7181" y="5469800"/>
              <a:ext cx="18646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الكتاب صفحة 13 - 28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5678" r="24678" b="53704"/>
          <a:stretch/>
        </p:blipFill>
        <p:spPr>
          <a:xfrm>
            <a:off x="1138155" y="2774935"/>
            <a:ext cx="2518711" cy="244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7923390" y="1541745"/>
            <a:ext cx="1784102" cy="2294666"/>
            <a:chOff x="6504564" y="4780824"/>
            <a:chExt cx="1784102" cy="22946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5" t="1806" r="11297" b="72399"/>
            <a:stretch/>
          </p:blipFill>
          <p:spPr>
            <a:xfrm>
              <a:off x="6504564" y="4780824"/>
              <a:ext cx="1784102" cy="2294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" t="42368" r="56052" b="36822"/>
            <a:stretch/>
          </p:blipFill>
          <p:spPr>
            <a:xfrm flipH="1">
              <a:off x="6666327" y="5282883"/>
              <a:ext cx="1486885" cy="104988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23865" y="1586450"/>
            <a:ext cx="3659689" cy="1986460"/>
            <a:chOff x="4223865" y="1505549"/>
            <a:chExt cx="3659689" cy="13681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5193B94-7528-44AC-BF13-ED01144500B0}"/>
                </a:ext>
              </a:extLst>
            </p:cNvPr>
            <p:cNvSpPr txBox="1"/>
            <p:nvPr/>
          </p:nvSpPr>
          <p:spPr>
            <a:xfrm>
              <a:off x="4223865" y="1505549"/>
              <a:ext cx="3659689" cy="13681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 anchor="t">
              <a:spAutoFit/>
            </a:bodyPr>
            <a:lstStyle/>
            <a:p>
              <a:pPr algn="ctr" rtl="1">
                <a:lnSpc>
                  <a:spcPct val="150000"/>
                </a:lnSpc>
              </a:pPr>
              <a:endPara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DDBCC05-A418-439F-B8FD-9A72517E17D6}"/>
                </a:ext>
              </a:extLst>
            </p:cNvPr>
            <p:cNvSpPr txBox="1"/>
            <p:nvPr/>
          </p:nvSpPr>
          <p:spPr>
            <a:xfrm>
              <a:off x="4359487" y="1585159"/>
              <a:ext cx="3494513" cy="1144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BH" sz="54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الإنارة</a:t>
              </a:r>
            </a:p>
            <a:p>
              <a:pPr algn="ctr" rtl="1"/>
              <a:r>
                <a:rPr lang="ar-BH" sz="24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«الدرس الثاني : التحليل- وصف التصميم – المواصفات »</a:t>
              </a:r>
              <a:endPara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4CEA8D0-BFCB-43DB-A1B8-F80EFF947686}"/>
              </a:ext>
            </a:extLst>
          </p:cNvPr>
          <p:cNvSpPr/>
          <p:nvPr/>
        </p:nvSpPr>
        <p:spPr>
          <a:xfrm>
            <a:off x="4650430" y="3808667"/>
            <a:ext cx="2852175" cy="1472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</a:t>
            </a: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للصف الثالث الإبتدائي</a:t>
            </a:r>
          </a:p>
        </p:txBody>
      </p:sp>
    </p:spTree>
    <p:extLst>
      <p:ext uri="{BB962C8B-B14F-4D97-AF65-F5344CB8AC3E}">
        <p14:creationId xmlns:p14="http://schemas.microsoft.com/office/powerpoint/2010/main" val="138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" y="6442533"/>
            <a:ext cx="12192001" cy="415467"/>
            <a:chOff x="-412847" y="6217475"/>
            <a:chExt cx="12192001" cy="415467"/>
          </a:xfrm>
        </p:grpSpPr>
        <p:sp>
          <p:nvSpPr>
            <p:cNvPr id="18" name="Rectangle 17"/>
            <p:cNvSpPr/>
            <p:nvPr/>
          </p:nvSpPr>
          <p:spPr>
            <a:xfrm>
              <a:off x="-412847" y="6263610"/>
              <a:ext cx="12146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-412847" y="6217475"/>
              <a:ext cx="121920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35780" r="23456" b="25972"/>
          <a:stretch/>
        </p:blipFill>
        <p:spPr>
          <a:xfrm>
            <a:off x="-45579" y="5677103"/>
            <a:ext cx="990601" cy="11808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5407E0-4EB0-4FF5-8496-FDC6EA455C9B}"/>
              </a:ext>
            </a:extLst>
          </p:cNvPr>
          <p:cNvSpPr/>
          <p:nvPr/>
        </p:nvSpPr>
        <p:spPr>
          <a:xfrm>
            <a:off x="1476166" y="3053081"/>
            <a:ext cx="9239665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يحلل التلميذ اللعبة التعليمية الكهربائية من حيث طريقة عملها 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بالدائرة الكهربائية ومكوناتها.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أن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يصمم التلميذ لعبة كهربائية موظفا الدائرة الكهربائية مع توضيح البيانات عليها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98782" y="1723360"/>
            <a:ext cx="4548855" cy="693833"/>
            <a:chOff x="3427305" y="1175764"/>
            <a:chExt cx="4548855" cy="554130"/>
          </a:xfrm>
          <a:solidFill>
            <a:srgbClr val="C00000"/>
          </a:solidFill>
        </p:grpSpPr>
        <p:sp>
          <p:nvSpPr>
            <p:cNvPr id="15" name="Rectangle 14"/>
            <p:cNvSpPr/>
            <p:nvPr/>
          </p:nvSpPr>
          <p:spPr>
            <a:xfrm>
              <a:off x="3427305" y="1182336"/>
              <a:ext cx="4548855" cy="547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أهداف الدرس الثاني</a:t>
              </a:r>
              <a:endParaRPr lang="hi-IN" sz="3000" b="1" dirty="0">
                <a:solidFill>
                  <a:schemeClr val="bg1"/>
                </a:solidFill>
                <a:latin typeface="Sakkal Majalla" panose="02000000000000000000" pitchFamily="2" charset="-78"/>
              </a:endParaRPr>
            </a:p>
          </p:txBody>
        </p:sp>
        <p:pic>
          <p:nvPicPr>
            <p:cNvPr id="16" name="Graphic 1" descr="Bullseye">
              <a:extLst>
                <a:ext uri="{FF2B5EF4-FFF2-40B4-BE49-F238E27FC236}">
                  <a16:creationId xmlns="" xmlns:a16="http://schemas.microsoft.com/office/drawing/2014/main" id="{58B029B6-E7F1-4B87-AF1F-534CBD54D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7211" y="1175764"/>
              <a:ext cx="668949" cy="5473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9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68CDE2-C73F-4602-B2BB-1E840471E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9525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8354" y="2420781"/>
            <a:ext cx="4704604" cy="3074521"/>
            <a:chOff x="188354" y="2420781"/>
            <a:chExt cx="4704604" cy="307452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1042" t="24683" r="41297" b="40204"/>
            <a:stretch/>
          </p:blipFill>
          <p:spPr>
            <a:xfrm>
              <a:off x="188354" y="2420781"/>
              <a:ext cx="4704604" cy="3074521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/>
            <a:srcRect l="963" t="29105" r="61399" b="44713"/>
            <a:stretch/>
          </p:blipFill>
          <p:spPr>
            <a:xfrm>
              <a:off x="222309" y="4130647"/>
              <a:ext cx="4609398" cy="1342105"/>
            </a:xfrm>
            <a:prstGeom prst="rect">
              <a:avLst/>
            </a:prstGeom>
            <a:effectLst/>
          </p:spPr>
        </p:pic>
      </p:grpSp>
      <p:grpSp>
        <p:nvGrpSpPr>
          <p:cNvPr id="30" name="Group 29"/>
          <p:cNvGrpSpPr/>
          <p:nvPr/>
        </p:nvGrpSpPr>
        <p:grpSpPr>
          <a:xfrm>
            <a:off x="-182094" y="5277739"/>
            <a:ext cx="12374094" cy="1670256"/>
            <a:chOff x="-182094" y="5187744"/>
            <a:chExt cx="12374094" cy="167025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82094" y="518774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0" y="-79411"/>
            <a:ext cx="12198137" cy="1071895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938037" y="46449"/>
            <a:ext cx="277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لعبة لوحة كهربائية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87937" y="89996"/>
            <a:ext cx="2467284" cy="830997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(3) 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24)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1575" y="2420781"/>
            <a:ext cx="6493198" cy="3093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نفحص النموذج الموجود في الكتاب صفحة 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نكتب في صندوق البحث كلمة لعبة لوحة تعليمية كهربائية أو </a:t>
            </a:r>
            <a:r>
              <a:rPr lang="en-US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electric educational board game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انظر للمثال)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أتأمل الألعاب المختلفة للتعرف على مجالات تطبيق أكثر مع ملاحظة طريقة توصيل الأسلاك الكهربائية لتلهمني بشكل أكبر للأبداع.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583550" y="1023778"/>
            <a:ext cx="3471223" cy="621803"/>
            <a:chOff x="7768951" y="2926249"/>
            <a:chExt cx="3471223" cy="684787"/>
          </a:xfrm>
          <a:noFill/>
          <a:effectLst/>
        </p:grpSpPr>
        <p:sp>
          <p:nvSpPr>
            <p:cNvPr id="29" name="TextBox 28"/>
            <p:cNvSpPr txBox="1"/>
            <p:nvPr/>
          </p:nvSpPr>
          <p:spPr>
            <a:xfrm>
              <a:off x="8201699" y="2991560"/>
              <a:ext cx="3038475" cy="584774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أولا: نبحث ونستكشف</a:t>
              </a:r>
            </a:p>
          </p:txBody>
        </p:sp>
        <p:pic>
          <p:nvPicPr>
            <p:cNvPr id="46" name="Picture 2" descr="Magnifying Glass Document - Free vector graphic on Pixab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8951" y="2926249"/>
              <a:ext cx="865496" cy="684787"/>
            </a:xfrm>
            <a:prstGeom prst="rect">
              <a:avLst/>
            </a:prstGeom>
            <a:grpFill/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1E7AC77-A364-45B0-88DB-B3EB1DC3C8E8}"/>
              </a:ext>
            </a:extLst>
          </p:cNvPr>
          <p:cNvSpPr/>
          <p:nvPr/>
        </p:nvSpPr>
        <p:spPr>
          <a:xfrm>
            <a:off x="132804" y="1735122"/>
            <a:ext cx="1192197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 algn="r" rtl="1"/>
            <a:r>
              <a:rPr lang="ar-B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قبل أن نصمّم لعبتنا الخاصة، </a:t>
            </a:r>
            <a:r>
              <a:rPr lang="ar-B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رأيك </a:t>
            </a:r>
            <a:r>
              <a:rPr lang="ar-B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نطلع على تصاميم متنوعة </a:t>
            </a:r>
            <a:r>
              <a:rPr lang="ar-B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لألعاب </a:t>
            </a:r>
            <a:r>
              <a:rPr lang="ar-B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كهربائية  على شبكة </a:t>
            </a:r>
            <a:r>
              <a:rPr lang="ar-BH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الإنترنت</a:t>
            </a:r>
            <a:r>
              <a:rPr lang="ar-B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6BD58B3-6526-4F06-A1C1-4F8B0A7B168C}"/>
              </a:ext>
            </a:extLst>
          </p:cNvPr>
          <p:cNvGrpSpPr/>
          <p:nvPr/>
        </p:nvGrpSpPr>
        <p:grpSpPr>
          <a:xfrm>
            <a:off x="4458487" y="-28709"/>
            <a:ext cx="1042312" cy="1042312"/>
            <a:chOff x="3241371" y="-79762"/>
            <a:chExt cx="1200329" cy="1200329"/>
          </a:xfrm>
        </p:grpSpPr>
        <p:pic>
          <p:nvPicPr>
            <p:cNvPr id="48" name="Graphic 47" descr="Cloud Computing">
              <a:extLst>
                <a:ext uri="{FF2B5EF4-FFF2-40B4-BE49-F238E27FC236}">
                  <a16:creationId xmlns:a16="http://schemas.microsoft.com/office/drawing/2014/main" xmlns="" id="{0687AC76-DF0B-4CE0-92BF-2BAEB3DC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241371" y="-79762"/>
              <a:ext cx="1200329" cy="1200329"/>
            </a:xfrm>
            <a:prstGeom prst="rect">
              <a:avLst/>
            </a:prstGeom>
          </p:spPr>
        </p:pic>
        <p:pic>
          <p:nvPicPr>
            <p:cNvPr id="49" name="Graphic 48" descr="Earth globe Africa and Europe">
              <a:extLst>
                <a:ext uri="{FF2B5EF4-FFF2-40B4-BE49-F238E27FC236}">
                  <a16:creationId xmlns:a16="http://schemas.microsoft.com/office/drawing/2014/main" xmlns="" id="{064BA8D1-81E2-440D-AE3C-9F2EFCB92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443438" y="560015"/>
              <a:ext cx="303540" cy="303540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66018" y="107726"/>
            <a:ext cx="436910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الهدف1: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يحلل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اللعبة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 الكهربائية من حيث طريقة عملها ب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الدائرة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الكهربائية.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8506" y="5396413"/>
            <a:ext cx="11246267" cy="1027487"/>
            <a:chOff x="808506" y="5396413"/>
            <a:chExt cx="11246267" cy="102748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9B2227B-CF05-4037-A356-F6ED0407107F}"/>
                </a:ext>
              </a:extLst>
            </p:cNvPr>
            <p:cNvSpPr/>
            <p:nvPr/>
          </p:nvSpPr>
          <p:spPr>
            <a:xfrm>
              <a:off x="808506" y="5469793"/>
              <a:ext cx="11246267" cy="954107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/>
            <a:p>
              <a:pPr marL="95250" indent="-95250" algn="r" rtl="1">
                <a:buFont typeface="Arial" panose="020B0604020202020204" pitchFamily="34" charset="0"/>
                <a:buChar char="•"/>
              </a:pPr>
              <a:r>
                <a:rPr lang="ar-BH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أتأمل </a:t>
              </a:r>
              <a:r>
                <a:rPr lang="ar-BH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التصاميم المتنوعة للعبة الكهربائية  التي احصل عليها </a:t>
              </a:r>
              <a:r>
                <a:rPr lang="ar-BH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بالبحث           وأفكر </a:t>
              </a:r>
              <a:r>
                <a:rPr lang="ar-BH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كيفية صنعها</a:t>
              </a:r>
              <a:r>
                <a:rPr lang="ar-BH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لكي </a:t>
              </a:r>
              <a:r>
                <a:rPr lang="ar-BH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أهـيّئ، </a:t>
              </a:r>
              <a:r>
                <a:rPr lang="ar-BH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وأثري عقلي قبل تصميم لعبتي المبتكرة </a:t>
              </a:r>
              <a:r>
                <a:rPr lang="ar-BH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بأفكاري </a:t>
              </a:r>
              <a:r>
                <a:rPr lang="ar-BH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الخاصة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26913" y="5396413"/>
              <a:ext cx="2082689" cy="907398"/>
              <a:chOff x="4926913" y="5396413"/>
              <a:chExt cx="2082689" cy="907398"/>
            </a:xfrm>
          </p:grpSpPr>
          <p:pic>
            <p:nvPicPr>
              <p:cNvPr id="43" name="Graphic 42" descr="Head with gears">
                <a:extLst>
                  <a:ext uri="{FF2B5EF4-FFF2-40B4-BE49-F238E27FC236}">
                    <a16:creationId xmlns:a16="http://schemas.microsoft.com/office/drawing/2014/main" xmlns="" id="{8E7D0B4C-C154-4CEF-ACF3-8A2A8576D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926913" y="5396413"/>
                <a:ext cx="640322" cy="640322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6172998" y="5815826"/>
                <a:ext cx="836604" cy="487985"/>
                <a:chOff x="4522604" y="5868898"/>
                <a:chExt cx="836604" cy="487985"/>
              </a:xfrm>
            </p:grpSpPr>
            <p:pic>
              <p:nvPicPr>
                <p:cNvPr id="44" name="Graphic 43" descr="Lightbulb and gear">
                  <a:extLst>
                    <a:ext uri="{FF2B5EF4-FFF2-40B4-BE49-F238E27FC236}">
                      <a16:creationId xmlns:a16="http://schemas.microsoft.com/office/drawing/2014/main" xmlns="" id="{683265A2-5028-4C82-AF14-43175C2C4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2957" y="5890632"/>
                  <a:ext cx="466251" cy="466251"/>
                </a:xfrm>
                <a:prstGeom prst="rect">
                  <a:avLst/>
                </a:prstGeom>
              </p:spPr>
            </p:pic>
            <p:pic>
              <p:nvPicPr>
                <p:cNvPr id="45" name="Graphic 44" descr="Grinning face with no fill">
                  <a:extLst>
                    <a:ext uri="{FF2B5EF4-FFF2-40B4-BE49-F238E27FC236}">
                      <a16:creationId xmlns:a16="http://schemas.microsoft.com/office/drawing/2014/main" xmlns="" id="{F04D30C0-92F8-4446-9567-A7C07CED48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604" y="5868898"/>
                  <a:ext cx="466251" cy="46625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5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26" grpId="0" animBg="1"/>
      <p:bldP spid="25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68CDE2-C73F-4602-B2BB-1E840471E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9525"/>
            <a:ext cx="12192000" cy="68579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630971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79411"/>
            <a:ext cx="12187814" cy="1071895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2957" y="46816"/>
            <a:ext cx="277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لعبة لوحة كهربائية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87937" y="89996"/>
            <a:ext cx="2467284" cy="830997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(3) 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24)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6BD58B3-6526-4F06-A1C1-4F8B0A7B168C}"/>
              </a:ext>
            </a:extLst>
          </p:cNvPr>
          <p:cNvGrpSpPr/>
          <p:nvPr/>
        </p:nvGrpSpPr>
        <p:grpSpPr>
          <a:xfrm>
            <a:off x="4316896" y="-15662"/>
            <a:ext cx="1042312" cy="1042312"/>
            <a:chOff x="3241371" y="-79762"/>
            <a:chExt cx="1200329" cy="1200329"/>
          </a:xfrm>
        </p:grpSpPr>
        <p:pic>
          <p:nvPicPr>
            <p:cNvPr id="48" name="Graphic 47" descr="Cloud Computing">
              <a:extLst>
                <a:ext uri="{FF2B5EF4-FFF2-40B4-BE49-F238E27FC236}">
                  <a16:creationId xmlns:a16="http://schemas.microsoft.com/office/drawing/2014/main" xmlns="" id="{0687AC76-DF0B-4CE0-92BF-2BAEB3DC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241371" y="-79762"/>
              <a:ext cx="1200329" cy="1200329"/>
            </a:xfrm>
            <a:prstGeom prst="rect">
              <a:avLst/>
            </a:prstGeom>
          </p:spPr>
        </p:pic>
        <p:pic>
          <p:nvPicPr>
            <p:cNvPr id="49" name="Graphic 48" descr="Earth globe Africa and Europe">
              <a:extLst>
                <a:ext uri="{FF2B5EF4-FFF2-40B4-BE49-F238E27FC236}">
                  <a16:creationId xmlns:a16="http://schemas.microsoft.com/office/drawing/2014/main" xmlns="" id="{064BA8D1-81E2-440D-AE3C-9F2EFCB92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443438" y="560015"/>
              <a:ext cx="303540" cy="303540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01075" y="126987"/>
            <a:ext cx="414731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الهدف1: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يحلل الطالب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اللعبة التعليمية الكهربائية من حيث طريقة عملها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بالدائرة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الكهربائية.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81242" y="1666687"/>
            <a:ext cx="609886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فحص النموذج الموجود في الكتاب نلاحظ مايلي: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55943" y="2572621"/>
            <a:ext cx="7099082" cy="209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 algn="r" rtl="1"/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نّ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اللعبة اختبار مدى معرفة المستخدم لأدوات صنع لعبة اللوحة الكهربائية.</a:t>
            </a:r>
          </a:p>
          <a:p>
            <a:pPr algn="r" rtl="1"/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أنّ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الخطوط المنقطة 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تعبّر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طريقة توصيل الأسلاك الكهربائية من خلف اللوحة.</a:t>
            </a:r>
          </a:p>
          <a:p>
            <a:pPr algn="r" rtl="1"/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أنّ </a:t>
            </a:r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البطارية تثبت من الخلف وتوصل بمسمارين لكشف صحة الإجابة.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74830" y="2096629"/>
            <a:ext cx="4217532" cy="3534342"/>
            <a:chOff x="3842658" y="1992087"/>
            <a:chExt cx="4659086" cy="3905408"/>
          </a:xfrm>
          <a:effectLst/>
        </p:grpSpPr>
        <p:sp>
          <p:nvSpPr>
            <p:cNvPr id="53" name="Bevel 52"/>
            <p:cNvSpPr/>
            <p:nvPr/>
          </p:nvSpPr>
          <p:spPr>
            <a:xfrm>
              <a:off x="3842658" y="1992087"/>
              <a:ext cx="4659086" cy="3570514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5" t="42237" r="25757" b="35397"/>
            <a:stretch/>
          </p:blipFill>
          <p:spPr>
            <a:xfrm>
              <a:off x="4230459" y="2372240"/>
              <a:ext cx="3886200" cy="3525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8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50" grpId="0" animBg="1"/>
      <p:bldP spid="4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68CDE2-C73F-4602-B2BB-1E840471E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2466" y="-7590"/>
            <a:ext cx="12192000" cy="68579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323" y="5686628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79411"/>
            <a:ext cx="12187814" cy="1071895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2957" y="46816"/>
            <a:ext cx="277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أصمّم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لعبة لوحة كهربائية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2805" y="83985"/>
            <a:ext cx="402483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يصمّم التلميذ 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كهربائية موظفا الدائرة الكهربائية مع توضيح البيانات عليها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507" y="2629942"/>
            <a:ext cx="9235747" cy="1892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أصمم لعبة كهربائية حول المهن وأدوات المهن لأخي بالصف الأول الابتدائي 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أصمم لعبة كهربائية حول أنواع الأشجار كمشروع لمادة العلوم.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أصمم لعبة كهربائية حول أجزاء المنزل لألعب بها مع إخواني.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73311" y="1072789"/>
            <a:ext cx="3681462" cy="837511"/>
            <a:chOff x="8373311" y="1072789"/>
            <a:chExt cx="3681462" cy="837511"/>
          </a:xfrm>
        </p:grpSpPr>
        <p:sp>
          <p:nvSpPr>
            <p:cNvPr id="24" name="TextBox 23"/>
            <p:cNvSpPr txBox="1"/>
            <p:nvPr/>
          </p:nvSpPr>
          <p:spPr>
            <a:xfrm>
              <a:off x="9016298" y="1240825"/>
              <a:ext cx="3038475" cy="53098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ثانياً: </a:t>
              </a:r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هدف التصميم </a:t>
              </a:r>
              <a:endPara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0" t="35182" r="36837" b="22388"/>
            <a:stretch/>
          </p:blipFill>
          <p:spPr>
            <a:xfrm>
              <a:off x="8373311" y="1072789"/>
              <a:ext cx="787659" cy="83751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6C77C2-75B4-49F1-A588-A7BB99AA90E7}"/>
              </a:ext>
            </a:extLst>
          </p:cNvPr>
          <p:cNvSpPr/>
          <p:nvPr/>
        </p:nvSpPr>
        <p:spPr>
          <a:xfrm>
            <a:off x="10660411" y="2061128"/>
            <a:ext cx="1541913" cy="5253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أمثلة:</a:t>
            </a:r>
            <a:endParaRPr lang="en-US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70702" y="83985"/>
            <a:ext cx="1112588" cy="719227"/>
            <a:chOff x="3979817" y="39047"/>
            <a:chExt cx="1345956" cy="870087"/>
          </a:xfrm>
        </p:grpSpPr>
        <p:pic>
          <p:nvPicPr>
            <p:cNvPr id="29" name="Graphic 20" descr="Blackboard">
              <a:extLst>
                <a:ext uri="{FF2B5EF4-FFF2-40B4-BE49-F238E27FC236}">
                  <a16:creationId xmlns:a16="http://schemas.microsoft.com/office/drawing/2014/main" xmlns="" id="{4822A81E-A5D3-4D77-952A-12DA4E94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79817" y="126961"/>
              <a:ext cx="782173" cy="782173"/>
            </a:xfrm>
            <a:prstGeom prst="rect">
              <a:avLst/>
            </a:prstGeom>
          </p:spPr>
        </p:pic>
        <p:pic>
          <p:nvPicPr>
            <p:cNvPr id="32" name="Graphic 21" descr="Pencil">
              <a:extLst>
                <a:ext uri="{FF2B5EF4-FFF2-40B4-BE49-F238E27FC236}">
                  <a16:creationId xmlns:a16="http://schemas.microsoft.com/office/drawing/2014/main" xmlns="" id="{CA94E6C8-A43A-40BB-AA66-4A1F618D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40354" y="39047"/>
              <a:ext cx="585419" cy="585419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32806" y="1122935"/>
            <a:ext cx="807574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قبل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 وإنتاج أي منتج يجب أن يحدد المصمم هدفه من المنتج،  فيعبر عن هدفه في </a:t>
            </a:r>
            <a:r>
              <a:rPr lang="ar-BH" sz="28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التصميم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تساعده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أفكار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وتفاصيل تصاميمه.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9545" y="4797553"/>
            <a:ext cx="8182314" cy="1200329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أصمم لعبة كهربائية حول ______________________________________ وأنتجها.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024865-B814-43B5-9390-89758E318448}"/>
              </a:ext>
            </a:extLst>
          </p:cNvPr>
          <p:cNvSpPr/>
          <p:nvPr/>
        </p:nvSpPr>
        <p:spPr>
          <a:xfrm>
            <a:off x="8767140" y="4683317"/>
            <a:ext cx="311655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</a:t>
            </a:r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الآن </a:t>
            </a:r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بتحديد </a:t>
            </a:r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 والشخص الذي سيستخدم  لعبتك </a:t>
            </a:r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لنبدأ </a:t>
            </a:r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بتصميمها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800" b="1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7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  <p:bldP spid="22" grpId="0" animBg="1"/>
      <p:bldP spid="40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68CDE2-C73F-4602-B2BB-1E840471E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32060" y="89996"/>
            <a:ext cx="12192000" cy="68579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856" y="-70972"/>
            <a:ext cx="12187814" cy="1071895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2957" y="46816"/>
            <a:ext cx="277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أصمم لعبة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لوحة كهربائية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87937" y="89996"/>
            <a:ext cx="2467284" cy="830997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(3) 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24)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8238" y="106012"/>
            <a:ext cx="36858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يصمّم التلميذ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كهربائية موظفا الدائرة الكهربائية مع توضيح البيانات عليها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0003" y="3227893"/>
            <a:ext cx="8922350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تكون لعبة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تعليمية مسلية يتعلم منها التلميذ المهارات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المطلوبة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توظف فيها الدائرة الكهربائية البسيطة.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إتقان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طريقة توصيل الأسلاك الكهربائية بصورة علمية صحيحة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وتثبيتها بقوة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تمتاز بالديمومة من خلال مراعاة قوة المواد وطرق الوصل وطرق التشطيب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73311" y="1072789"/>
            <a:ext cx="3681462" cy="837511"/>
            <a:chOff x="8373311" y="1072789"/>
            <a:chExt cx="3681462" cy="837511"/>
          </a:xfrm>
        </p:grpSpPr>
        <p:sp>
          <p:nvSpPr>
            <p:cNvPr id="24" name="TextBox 23"/>
            <p:cNvSpPr txBox="1"/>
            <p:nvPr/>
          </p:nvSpPr>
          <p:spPr>
            <a:xfrm>
              <a:off x="9016298" y="1240825"/>
              <a:ext cx="3038475" cy="53098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ثالثا: </a:t>
              </a:r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المواصفات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0" t="35182" r="36837" b="22388"/>
            <a:stretch/>
          </p:blipFill>
          <p:spPr>
            <a:xfrm>
              <a:off x="8373311" y="1072789"/>
              <a:ext cx="787659" cy="83751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6C77C2-75B4-49F1-A588-A7BB99AA90E7}"/>
              </a:ext>
            </a:extLst>
          </p:cNvPr>
          <p:cNvSpPr/>
          <p:nvPr/>
        </p:nvSpPr>
        <p:spPr>
          <a:xfrm>
            <a:off x="342869" y="2394392"/>
            <a:ext cx="1129661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مواصفات تصميم نـمـوذج لعبة </a:t>
            </a:r>
            <a:r>
              <a:rPr lang="ar-BH" sz="2800" b="1" dirty="0">
                <a:highlight>
                  <a:srgbClr val="FFFF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تعليمية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كهربائية عن </a:t>
            </a:r>
            <a:r>
              <a:rPr lang="ar-BH" sz="2800" b="1" dirty="0">
                <a:highlight>
                  <a:srgbClr val="FFFF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المهن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u="sng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u="sng" dirty="0" smtClean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ستخدمها  </a:t>
            </a:r>
            <a:r>
              <a:rPr lang="ar-BH" sz="2800" b="1" u="sng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800" b="1" dirty="0">
                <a:ln w="0"/>
                <a:highlight>
                  <a:srgbClr val="FFFF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درس المواطنة </a:t>
            </a:r>
            <a:r>
              <a:rPr lang="ar-BH" sz="2800" b="1" u="sng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قبل يوم العمال </a:t>
            </a:r>
            <a:endParaRPr lang="en-US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DC7EF8-96D7-4D00-AC16-AB895170AEA0}"/>
              </a:ext>
            </a:extLst>
          </p:cNvPr>
          <p:cNvSpPr/>
          <p:nvPr/>
        </p:nvSpPr>
        <p:spPr>
          <a:xfrm>
            <a:off x="496245" y="1219825"/>
            <a:ext cx="788105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BH" sz="2400" b="1" dirty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هي الشروط أو الصفات المطلوبة للمنتج الذي نريد أن نصممه</a:t>
            </a:r>
            <a:r>
              <a:rPr lang="ar-BH" sz="2400" b="1" dirty="0" smtClean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، والتي تمكننا </a:t>
            </a:r>
            <a:r>
              <a:rPr lang="ar-BH" sz="2400" b="1" dirty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من تحديد مواصفاتة قبل البدء في تصميمه.</a:t>
            </a:r>
            <a:endParaRPr lang="en-US" sz="2400" b="1" dirty="0">
              <a:ln w="1905"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13494" y="228541"/>
            <a:ext cx="1112588" cy="719227"/>
            <a:chOff x="3979817" y="39047"/>
            <a:chExt cx="1345956" cy="870087"/>
          </a:xfrm>
        </p:grpSpPr>
        <p:pic>
          <p:nvPicPr>
            <p:cNvPr id="29" name="Graphic 20" descr="Blackboard">
              <a:extLst>
                <a:ext uri="{FF2B5EF4-FFF2-40B4-BE49-F238E27FC236}">
                  <a16:creationId xmlns:a16="http://schemas.microsoft.com/office/drawing/2014/main" xmlns="" id="{4822A81E-A5D3-4D77-952A-12DA4E94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79817" y="126961"/>
              <a:ext cx="782173" cy="782173"/>
            </a:xfrm>
            <a:prstGeom prst="rect">
              <a:avLst/>
            </a:prstGeom>
          </p:spPr>
        </p:pic>
        <p:pic>
          <p:nvPicPr>
            <p:cNvPr id="32" name="Graphic 21" descr="Pencil">
              <a:extLst>
                <a:ext uri="{FF2B5EF4-FFF2-40B4-BE49-F238E27FC236}">
                  <a16:creationId xmlns:a16="http://schemas.microsoft.com/office/drawing/2014/main" xmlns="" id="{CA94E6C8-A43A-40BB-AA66-4A1F618D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40354" y="39047"/>
              <a:ext cx="585419" cy="585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4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50" grpId="0" animBg="1"/>
      <p:bldP spid="2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14AEA36-5D91-40D4-8DA3-51164D254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10323" y="71271"/>
            <a:ext cx="12192000" cy="68579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79411"/>
            <a:ext cx="12187814" cy="1071895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>
                <a:latin typeface="Sakkal Majalla" panose="02000000000000000000" pitchFamily="2" charset="-78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2957" y="46816"/>
            <a:ext cx="2770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أصمم 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لعبة لوحة كهربائية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87937" y="89996"/>
            <a:ext cx="2467284" cy="830997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(3) 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24)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2804" y="83985"/>
            <a:ext cx="43317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يصمّم التلميذ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كهربائية موظفا الدائرة الكهربائية مع توضيح البيانات عليها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73311" y="1072789"/>
            <a:ext cx="3681462" cy="837511"/>
            <a:chOff x="8373311" y="1072789"/>
            <a:chExt cx="3681462" cy="837511"/>
          </a:xfrm>
        </p:grpSpPr>
        <p:sp>
          <p:nvSpPr>
            <p:cNvPr id="24" name="TextBox 23"/>
            <p:cNvSpPr txBox="1"/>
            <p:nvPr/>
          </p:nvSpPr>
          <p:spPr>
            <a:xfrm>
              <a:off x="9016298" y="1240825"/>
              <a:ext cx="3038475" cy="53098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ثالثا: </a:t>
              </a:r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المواصفات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0" t="35182" r="36837" b="22388"/>
            <a:stretch/>
          </p:blipFill>
          <p:spPr>
            <a:xfrm>
              <a:off x="8373311" y="1072789"/>
              <a:ext cx="787659" cy="837511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DC7EF8-96D7-4D00-AC16-AB895170AEA0}"/>
              </a:ext>
            </a:extLst>
          </p:cNvPr>
          <p:cNvSpPr/>
          <p:nvPr/>
        </p:nvSpPr>
        <p:spPr>
          <a:xfrm>
            <a:off x="370419" y="1231623"/>
            <a:ext cx="788105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BH" sz="2400" b="1" dirty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هي الشروط أو الصفات المطلوبة للمنتج الذي نريد أن نصممه</a:t>
            </a:r>
            <a:r>
              <a:rPr lang="ar-BH" sz="2400" b="1" dirty="0" smtClean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، والتي تمكننا </a:t>
            </a:r>
            <a:r>
              <a:rPr lang="ar-BH" sz="2400" b="1" dirty="0">
                <a:ln w="1905"/>
                <a:latin typeface="Sakkal Majalla" panose="02000000000000000000" pitchFamily="2" charset="-78"/>
                <a:cs typeface="Sakkal Majalla" panose="02000000000000000000" pitchFamily="2" charset="-78"/>
              </a:rPr>
              <a:t>من تحديد مواصفاتة قبل البدء في تصميمه.</a:t>
            </a:r>
            <a:endParaRPr lang="en-US" sz="2400" b="1" dirty="0">
              <a:ln w="1905"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70702" y="83985"/>
            <a:ext cx="1112588" cy="719227"/>
            <a:chOff x="3979817" y="39047"/>
            <a:chExt cx="1345956" cy="870087"/>
          </a:xfrm>
        </p:grpSpPr>
        <p:pic>
          <p:nvPicPr>
            <p:cNvPr id="29" name="Graphic 20" descr="Blackboard">
              <a:extLst>
                <a:ext uri="{FF2B5EF4-FFF2-40B4-BE49-F238E27FC236}">
                  <a16:creationId xmlns:a16="http://schemas.microsoft.com/office/drawing/2014/main" xmlns="" id="{4822A81E-A5D3-4D77-952A-12DA4E94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79817" y="126961"/>
              <a:ext cx="782173" cy="782173"/>
            </a:xfrm>
            <a:prstGeom prst="rect">
              <a:avLst/>
            </a:prstGeom>
          </p:spPr>
        </p:pic>
        <p:pic>
          <p:nvPicPr>
            <p:cNvPr id="32" name="Graphic 21" descr="Pencil">
              <a:extLst>
                <a:ext uri="{FF2B5EF4-FFF2-40B4-BE49-F238E27FC236}">
                  <a16:creationId xmlns:a16="http://schemas.microsoft.com/office/drawing/2014/main" xmlns="" id="{CA94E6C8-A43A-40BB-AA66-4A1F618D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40354" y="39047"/>
              <a:ext cx="585419" cy="58541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2207230" y="3770403"/>
            <a:ext cx="7777537" cy="1692771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_______________________________________________________________.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_______________________________________________________________.</a:t>
            </a:r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_______________________________________________________________.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_______________________________________________________________.</a:t>
            </a:r>
            <a:endParaRPr lang="en-US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0024865-B814-43B5-9390-89758E318448}"/>
              </a:ext>
            </a:extLst>
          </p:cNvPr>
          <p:cNvSpPr/>
          <p:nvPr/>
        </p:nvSpPr>
        <p:spPr>
          <a:xfrm>
            <a:off x="4283396" y="3214900"/>
            <a:ext cx="579051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</a:t>
            </a:r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الآن </a:t>
            </a:r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بتحديد هذه الأمور للعبتك لنبدأ </a:t>
            </a:r>
            <a:r>
              <a:rPr lang="ar-BH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بتصميمها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800" b="1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36C77C2-75B4-49F1-A588-A7BB99AA90E7}"/>
              </a:ext>
            </a:extLst>
          </p:cNvPr>
          <p:cNvSpPr/>
          <p:nvPr/>
        </p:nvSpPr>
        <p:spPr>
          <a:xfrm>
            <a:off x="1229823" y="2487203"/>
            <a:ext cx="9686773" cy="523220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BH" sz="28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مواصفات تصميم </a:t>
            </a: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نـمـوذج لعبة ___________ كهربائية عن ______ </a:t>
            </a:r>
            <a:r>
              <a:rPr lang="ar-BH" sz="28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أستخدمها  </a:t>
            </a:r>
            <a:r>
              <a:rPr lang="ar-BH" sz="2800" b="1" dirty="0">
                <a:ln w="0"/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____________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8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50" grpId="0" animBg="1"/>
      <p:bldP spid="27" grpId="0" animBg="1"/>
      <p:bldP spid="40" grpId="0" animBg="1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D03B03-81ED-4965-879A-9C1BC2A7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35780" r="23456" b="25972"/>
          <a:stretch/>
        </p:blipFill>
        <p:spPr>
          <a:xfrm>
            <a:off x="4580978" y="1181149"/>
            <a:ext cx="3058294" cy="26309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68193" y="4826942"/>
            <a:ext cx="8718996" cy="954107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الدرس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متمنين لكم التفوق و النجاح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C3809BC-A3C9-4757-BF1F-6D2979EEC85B}"/>
              </a:ext>
            </a:extLst>
          </p:cNvPr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78DFFEB-7DC2-4471-8A65-D732B4ED8D2D}"/>
                </a:ext>
              </a:extLst>
            </p:cNvPr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0B7E0E2C-185F-4F18-AA9A-0090FDEE3D51}"/>
                  </a:ext>
                </a:extLst>
              </p:cNvPr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93CB40B7-2801-4DD1-968B-5ABC0EDAFD3A}"/>
                  </a:ext>
                </a:extLst>
              </p:cNvPr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                                                              التصميم والتقانة – الصف الثالث الإبتدائي- وحدة الإنارة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8F91592-2070-43EA-AC6D-855C6A013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9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673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almudshki</dc:creator>
  <cp:lastModifiedBy>Anissa Ibrahim Alsadoon</cp:lastModifiedBy>
  <cp:revision>128</cp:revision>
  <dcterms:created xsi:type="dcterms:W3CDTF">2020-09-16T17:02:07Z</dcterms:created>
  <dcterms:modified xsi:type="dcterms:W3CDTF">2020-10-13T12:56:53Z</dcterms:modified>
</cp:coreProperties>
</file>