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96" r:id="rId4"/>
    <p:sldId id="332" r:id="rId5"/>
    <p:sldId id="337" r:id="rId6"/>
    <p:sldId id="335" r:id="rId7"/>
    <p:sldId id="336" r:id="rId8"/>
    <p:sldId id="333" r:id="rId9"/>
  </p:sldIdLst>
  <p:sldSz cx="12192000" cy="6858000"/>
  <p:notesSz cx="6858000" cy="9144000"/>
  <p:defaultTextStyle>
    <a:defPPr>
      <a:defRPr lang="ar-B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06" autoAdjust="0"/>
    <p:restoredTop sz="94632" autoAdjust="0"/>
  </p:normalViewPr>
  <p:slideViewPr>
    <p:cSldViewPr snapToGrid="0">
      <p:cViewPr varScale="1">
        <p:scale>
          <a:sx n="74" d="100"/>
          <a:sy n="74" d="100"/>
        </p:scale>
        <p:origin x="42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D6D0DD-BB68-439B-87A0-DBBD39BFAA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03463C9-AC23-4F6F-8C45-B54786945C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57663F5-C90A-4992-A590-B1D81D8D6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26/02/1442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DD9957-9FFD-4763-874A-FEEF6E9D9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5DA54F8-42D8-4FD4-A136-C610DEFA4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070366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1C6D73-61D0-497D-A648-40AC016F3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C838BAA-58C0-4C40-ACCB-474827FC15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3E74715-77D2-4777-81E1-10DC3AA86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26/02/1442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545108-02BA-4E78-A7A9-787C73788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98004F3-5B9D-4476-983E-09F58D07C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12876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07DE541-9B2D-4F91-95C7-2BC4329991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43F5B8D-9B08-462A-9B41-85F0279D34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227DE61-7653-4D17-9724-68C7D06B2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26/02/1442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DBAFD5-3DB2-48F1-905C-52B9F1FAB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11DD24-C032-4266-9B96-36A188E96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94421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103AE8-F094-4AA3-B98B-9EFE10F3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B99EE47-9424-43CB-860A-3A0C47894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DF1E173-F6CC-4F00-A8CC-6BA93C3FC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26/02/1442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2F5C4A7-0779-4AB3-BB3D-C6C0E2262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45A0E9-60D7-428E-8AB3-BDDFFC3E1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70578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E0CACF-9DFE-4513-9943-38AF910B6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895091C-F8F6-4030-9587-A92FAC24B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558382-A593-4959-A2A0-1851318FC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26/02/1442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41ABC6D-D978-472E-AE8E-52F31789C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144E1F-447E-4752-90EE-D9050E78F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92460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E1C9E5-3E0D-4D31-99A0-4D84AF0A7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7690CE7-ACB0-4AC2-A41E-E16927A679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817A632-4075-43F1-8A4B-FE3A2C52CF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D181C01-D467-4826-B5C6-01059A6F1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26/02/1442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89D54C1-06C2-4B5F-AFA8-DE7741102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D229BE7-E745-4EE5-9C70-C48BA3110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54005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0E8D02-00C7-4F14-83E6-67458108C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629CFA9-27FA-4963-812C-D32DA5B1F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A8790B6-8470-436E-B566-EE16B3C080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45681E5-9366-4573-AEA0-0BEE50F9F7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4EF1362-DACA-4E0D-9066-697D621A8A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8B48172-0A77-4532-AFDA-812B7715F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26/02/1442</a:t>
            </a:fld>
            <a:endParaRPr lang="ar-B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7C9FF6D-9BB8-4B67-B71E-E35E925E5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B731C89-B060-4593-BBCA-AD8B432F3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75941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FC2922-0790-425A-B789-76C039BC7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E8D853E-8B81-4AEC-AEDD-3D9A5CCA1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26/02/1442</a:t>
            </a:fld>
            <a:endParaRPr lang="ar-B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7ACAE1-9D7A-402F-A1D6-53ECFD6FB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8926D1D-42F4-474E-9F10-FE7DA9C83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664759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6CBF12E-69BC-4311-905F-F686C7DFB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26/02/1442</a:t>
            </a:fld>
            <a:endParaRPr lang="ar-B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1B4F16F-B479-4B5D-9461-CB6072482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B7AF9E9-86DA-433D-B416-855B89B1D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26976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C526CF-3F8D-4EE7-8514-5BC8E7E0E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78B502B-85F1-4281-92FA-DFFE28E89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6021B25-9C3E-417E-A737-B5C084A46B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5F18679-5DC6-4848-94F1-613AC48A0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26/02/1442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BC9128A-726B-44AF-9DA3-C77EE76C7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8A7C3C6-6D9E-4E35-B3BE-D2F55A1EB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09114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C7AE92-B3EC-4163-AC18-30D724FD4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1E7F94C-C360-447B-91A4-88ECBC53F4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D453FA0-D3C5-4A54-9111-137B12F3F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1D4247E-1E50-487A-A45E-F9C093C5D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26/02/1442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303654E-19DB-4A60-A8AF-8E5952CA5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834E02C-AE74-43A5-8043-A5F7956AD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306018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4C7A1F2-DCED-42E0-870C-CD41EB98B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116F24D-DC68-4F79-A728-0BA7E6CF0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2A98AA-D555-4327-BC8A-BACAF611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F109A-AC91-486A-B13E-D177D6089EFF}" type="datetimeFigureOut">
              <a:rPr lang="ar-BH" smtClean="0"/>
              <a:t>26/02/1442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47FFC5-95DC-42F9-BB8D-FE4F920DF0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E6402B-A9FE-4ED2-82FD-136E6FC75D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006080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NUL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8" Type="http://schemas.openxmlformats.org/officeDocument/2006/relationships/image" Target="../media/image13.png"/><Relationship Id="rId13" Type="http://schemas.openxmlformats.org/officeDocument/2006/relationships/image" Target="../media/image17.sv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17" Type="http://schemas.openxmlformats.org/officeDocument/2006/relationships/image" Target="../media/image21.sv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5.svg"/><Relationship Id="rId5" Type="http://schemas.openxmlformats.org/officeDocument/2006/relationships/image" Target="../media/image5.png"/><Relationship Id="rId15" Type="http://schemas.openxmlformats.org/officeDocument/2006/relationships/image" Target="../media/image19.svg"/><Relationship Id="rId19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6.png"/><Relationship Id="rId3" Type="http://schemas.openxmlformats.org/officeDocument/2006/relationships/image" Target="../media/image5.png"/><Relationship Id="rId17" Type="http://schemas.openxmlformats.org/officeDocument/2006/relationships/image" Target="../media/image21.sv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15" Type="http://schemas.openxmlformats.org/officeDocument/2006/relationships/image" Target="../media/image19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-2" y="2493271"/>
            <a:ext cx="12192003" cy="3645793"/>
            <a:chOff x="-2" y="2493271"/>
            <a:chExt cx="12192003" cy="3645793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6" r="88703"/>
            <a:stretch/>
          </p:blipFill>
          <p:spPr>
            <a:xfrm rot="16200000">
              <a:off x="5826818" y="-426146"/>
              <a:ext cx="538363" cy="12192003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8928694" y="2493271"/>
              <a:ext cx="3058294" cy="3645793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3077181" y="5458838"/>
            <a:ext cx="6269574" cy="411072"/>
            <a:chOff x="3077181" y="5458838"/>
            <a:chExt cx="6269574" cy="411072"/>
          </a:xfrm>
        </p:grpSpPr>
        <p:sp>
          <p:nvSpPr>
            <p:cNvPr id="23" name="Rectangle 22"/>
            <p:cNvSpPr/>
            <p:nvPr/>
          </p:nvSpPr>
          <p:spPr>
            <a:xfrm>
              <a:off x="7629618" y="5458838"/>
              <a:ext cx="171713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/>
              <a:r>
                <a:rPr lang="ar-BH" sz="20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 / الثاني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077181" y="5469800"/>
              <a:ext cx="186461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/>
              <a:r>
                <a:rPr lang="ar-BH" sz="20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الكتاب صفحة 13 - 28</a:t>
              </a:r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1" t="5678" r="24678" b="53704"/>
          <a:stretch/>
        </p:blipFill>
        <p:spPr>
          <a:xfrm>
            <a:off x="1138155" y="2774935"/>
            <a:ext cx="2518711" cy="2444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7923390" y="1541745"/>
            <a:ext cx="1784102" cy="2294666"/>
            <a:chOff x="6504564" y="4780824"/>
            <a:chExt cx="1784102" cy="2294666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35" t="1806" r="11297" b="72399"/>
            <a:stretch/>
          </p:blipFill>
          <p:spPr>
            <a:xfrm>
              <a:off x="6504564" y="4780824"/>
              <a:ext cx="1784102" cy="2294666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77" t="42368" r="56052" b="36822"/>
            <a:stretch/>
          </p:blipFill>
          <p:spPr>
            <a:xfrm flipH="1">
              <a:off x="6666327" y="5282883"/>
              <a:ext cx="1486885" cy="1049886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4223865" y="1586450"/>
            <a:ext cx="3659689" cy="1986460"/>
            <a:chOff x="4223865" y="1505549"/>
            <a:chExt cx="3659689" cy="136819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5193B94-7528-44AC-BF13-ED01144500B0}"/>
                </a:ext>
              </a:extLst>
            </p:cNvPr>
            <p:cNvSpPr txBox="1"/>
            <p:nvPr/>
          </p:nvSpPr>
          <p:spPr>
            <a:xfrm>
              <a:off x="4223865" y="1505549"/>
              <a:ext cx="3659689" cy="1368195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 rtlCol="0" anchor="t">
              <a:spAutoFit/>
            </a:bodyPr>
            <a:lstStyle/>
            <a:p>
              <a:pPr algn="ctr" rtl="1">
                <a:lnSpc>
                  <a:spcPct val="150000"/>
                </a:lnSpc>
              </a:pPr>
              <a:endPara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8DDBCC05-A418-439F-B8FD-9A72517E17D6}"/>
                </a:ext>
              </a:extLst>
            </p:cNvPr>
            <p:cNvSpPr txBox="1"/>
            <p:nvPr/>
          </p:nvSpPr>
          <p:spPr>
            <a:xfrm>
              <a:off x="4359487" y="1585159"/>
              <a:ext cx="3494513" cy="11447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rtl="1"/>
              <a:r>
                <a:rPr lang="ar-BH" sz="5400" b="1" dirty="0" smtClean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الإنارة</a:t>
              </a:r>
            </a:p>
            <a:p>
              <a:pPr algn="ctr" rtl="1"/>
              <a:r>
                <a:rPr lang="ar-BH" sz="2400" b="1" dirty="0" smtClean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«الدرس الثاني : التحليل- وصف التصميم – المواصفات »</a:t>
              </a:r>
              <a:endPara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14CEA8D0-BFCB-43DB-A1B8-F80EFF947686}"/>
              </a:ext>
            </a:extLst>
          </p:cNvPr>
          <p:cNvSpPr/>
          <p:nvPr/>
        </p:nvSpPr>
        <p:spPr>
          <a:xfrm>
            <a:off x="4650430" y="3808667"/>
            <a:ext cx="2852175" cy="147274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التصميم والتقانة</a:t>
            </a:r>
          </a:p>
          <a:p>
            <a:pPr algn="ctr" rtl="1">
              <a:lnSpc>
                <a:spcPct val="150000"/>
              </a:lnSpc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للصف الثالث الإبتدائي</a:t>
            </a:r>
          </a:p>
        </p:txBody>
      </p:sp>
    </p:spTree>
    <p:extLst>
      <p:ext uri="{BB962C8B-B14F-4D97-AF65-F5344CB8AC3E}">
        <p14:creationId xmlns:p14="http://schemas.microsoft.com/office/powerpoint/2010/main" val="1383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-1" y="6442533"/>
            <a:ext cx="12192001" cy="415467"/>
            <a:chOff x="-412847" y="6217475"/>
            <a:chExt cx="12192001" cy="415467"/>
          </a:xfrm>
        </p:grpSpPr>
        <p:sp>
          <p:nvSpPr>
            <p:cNvPr id="18" name="Rectangle 17"/>
            <p:cNvSpPr/>
            <p:nvPr/>
          </p:nvSpPr>
          <p:spPr>
            <a:xfrm>
              <a:off x="-412847" y="6263610"/>
              <a:ext cx="121464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BH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</a: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-412847" y="6217475"/>
              <a:ext cx="12192001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1" t="35780" r="23456" b="25972"/>
          <a:stretch/>
        </p:blipFill>
        <p:spPr>
          <a:xfrm>
            <a:off x="-45579" y="5677103"/>
            <a:ext cx="990601" cy="118089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85407E0-4EB0-4FF5-8496-FDC6EA455C9B}"/>
              </a:ext>
            </a:extLst>
          </p:cNvPr>
          <p:cNvSpPr/>
          <p:nvPr/>
        </p:nvSpPr>
        <p:spPr>
          <a:xfrm>
            <a:off x="1476166" y="3053081"/>
            <a:ext cx="9239665" cy="12926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sz="2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1. </a:t>
            </a:r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يحلل التلميذ اللعبة التعليمية الكهربائية من حيث طريقة عملها </a:t>
            </a:r>
            <a:r>
              <a:rPr lang="ar-BH" sz="2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بالدائرة الكهربائية ومكوناتها.</a:t>
            </a:r>
            <a:endParaRPr lang="ar-BH" sz="2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BH" sz="2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2. أن </a:t>
            </a:r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يصمم التلميذ لعبة كهربائية موظفا الدائرة الكهربائية مع توضيح البيانات عليها</a:t>
            </a:r>
            <a:r>
              <a:rPr lang="ar-BH" sz="2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BH" sz="2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798782" y="1723360"/>
            <a:ext cx="4548855" cy="693833"/>
            <a:chOff x="3427305" y="1175764"/>
            <a:chExt cx="4548855" cy="554130"/>
          </a:xfrm>
          <a:solidFill>
            <a:srgbClr val="C00000"/>
          </a:solidFill>
        </p:grpSpPr>
        <p:sp>
          <p:nvSpPr>
            <p:cNvPr id="15" name="Rectangle 14"/>
            <p:cNvSpPr/>
            <p:nvPr/>
          </p:nvSpPr>
          <p:spPr>
            <a:xfrm>
              <a:off x="3427305" y="1182336"/>
              <a:ext cx="4548855" cy="5475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000" b="1" dirty="0" smtClean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أهداف الدرس الثاني</a:t>
              </a:r>
              <a:endParaRPr lang="hi-IN" sz="3000" b="1" dirty="0">
                <a:solidFill>
                  <a:schemeClr val="bg1"/>
                </a:solidFill>
                <a:latin typeface="Sakkal Majalla" panose="02000000000000000000" pitchFamily="2" charset="-78"/>
              </a:endParaRPr>
            </a:p>
          </p:txBody>
        </p:sp>
        <p:pic>
          <p:nvPicPr>
            <p:cNvPr id="16" name="Graphic 1" descr="Bullseye">
              <a:extLst>
                <a:ext uri="{FF2B5EF4-FFF2-40B4-BE49-F238E27FC236}">
                  <a16:creationId xmlns="" xmlns:a16="http://schemas.microsoft.com/office/drawing/2014/main" id="{58B029B6-E7F1-4B87-AF1F-534CBD54D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307211" y="1175764"/>
              <a:ext cx="668949" cy="54737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09705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F68CDE2-C73F-4602-B2BB-1E840471E0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0" y="9525"/>
            <a:ext cx="12192000" cy="6857999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88354" y="2420781"/>
            <a:ext cx="4704604" cy="3074521"/>
            <a:chOff x="188354" y="2420781"/>
            <a:chExt cx="4704604" cy="3074521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3"/>
            <a:srcRect l="31042" t="24683" r="41297" b="40204"/>
            <a:stretch/>
          </p:blipFill>
          <p:spPr>
            <a:xfrm>
              <a:off x="188354" y="2420781"/>
              <a:ext cx="4704604" cy="3074521"/>
            </a:xfrm>
            <a:prstGeom prst="rect">
              <a:avLst/>
            </a:prstGeom>
            <a:ln w="25400">
              <a:solidFill>
                <a:srgbClr val="FF0000"/>
              </a:solidFill>
            </a:ln>
            <a:effectLst/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4"/>
            <a:srcRect l="963" t="29105" r="61399" b="44713"/>
            <a:stretch/>
          </p:blipFill>
          <p:spPr>
            <a:xfrm>
              <a:off x="222309" y="4130647"/>
              <a:ext cx="4609398" cy="1342105"/>
            </a:xfrm>
            <a:prstGeom prst="rect">
              <a:avLst/>
            </a:prstGeom>
            <a:effectLst/>
          </p:spPr>
        </p:pic>
      </p:grpSp>
      <p:grpSp>
        <p:nvGrpSpPr>
          <p:cNvPr id="30" name="Group 29"/>
          <p:cNvGrpSpPr/>
          <p:nvPr/>
        </p:nvGrpSpPr>
        <p:grpSpPr>
          <a:xfrm>
            <a:off x="-182094" y="5277739"/>
            <a:ext cx="12374094" cy="1670256"/>
            <a:chOff x="-182094" y="5187744"/>
            <a:chExt cx="12374094" cy="1670256"/>
          </a:xfrm>
        </p:grpSpPr>
        <p:grpSp>
          <p:nvGrpSpPr>
            <p:cNvPr id="31" name="Group 30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ectangle 35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  </a:r>
              </a:p>
            </p:txBody>
          </p:sp>
        </p:grpSp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82094" y="5187744"/>
              <a:ext cx="990601" cy="1180896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0" y="-79411"/>
            <a:ext cx="12198137" cy="1071895"/>
            <a:chOff x="10323" y="-79411"/>
            <a:chExt cx="12187814" cy="1106066"/>
          </a:xfrm>
        </p:grpSpPr>
        <p:sp>
          <p:nvSpPr>
            <p:cNvPr id="38" name="Rectangle 37"/>
            <p:cNvSpPr/>
            <p:nvPr/>
          </p:nvSpPr>
          <p:spPr>
            <a:xfrm>
              <a:off x="10323" y="-5300"/>
              <a:ext cx="12187814" cy="10319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481" y="-79411"/>
              <a:ext cx="877518" cy="1045911"/>
            </a:xfrm>
            <a:prstGeom prst="rect">
              <a:avLst/>
            </a:prstGeom>
          </p:spPr>
        </p:pic>
      </p:grpSp>
      <p:sp>
        <p:nvSpPr>
          <p:cNvPr id="41" name="Rectangle 40"/>
          <p:cNvSpPr/>
          <p:nvPr/>
        </p:nvSpPr>
        <p:spPr>
          <a:xfrm>
            <a:off x="4938037" y="46449"/>
            <a:ext cx="27706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28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أحلل</a:t>
            </a:r>
            <a:endParaRPr lang="ar-BH" sz="2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لعبة لوحة كهربائية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687937" y="89996"/>
            <a:ext cx="2467284" cy="830997"/>
          </a:xfrm>
          <a:prstGeom prst="rect">
            <a:avLst/>
          </a:prstGeom>
          <a:solidFill>
            <a:srgbClr val="FF9900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(3) </a:t>
            </a:r>
          </a:p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(انظر الكتاب صفحة </a:t>
            </a:r>
            <a:r>
              <a:rPr lang="ar-BH" sz="24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24)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561575" y="2420781"/>
            <a:ext cx="6493198" cy="30931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نفحص النموذج الموجود في الكتاب صفحة </a:t>
            </a:r>
            <a:r>
              <a:rPr lang="ar-BH" sz="2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24</a:t>
            </a:r>
            <a:endParaRPr lang="ar-BH" sz="2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نكتب في صندوق البحث كلمة لعبة لوحة تعليمية كهربائية أو </a:t>
            </a:r>
            <a:r>
              <a:rPr lang="en-US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electric educational board game</a:t>
            </a:r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600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( انظر للمثال)</a:t>
            </a:r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r" rtl="1">
              <a:lnSpc>
                <a:spcPct val="150000"/>
              </a:lnSpc>
            </a:pPr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أتأمل الألعاب المختلفة للتعرف على مجالات تطبيق أكثر مع ملاحظة طريقة توصيل الأسلاك الكهربائية لتلهمني بشكل أكبر للأبداع.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8583550" y="1023778"/>
            <a:ext cx="3471223" cy="621803"/>
            <a:chOff x="7768951" y="2926249"/>
            <a:chExt cx="3471223" cy="684787"/>
          </a:xfrm>
          <a:noFill/>
          <a:effectLst/>
        </p:grpSpPr>
        <p:sp>
          <p:nvSpPr>
            <p:cNvPr id="29" name="TextBox 28"/>
            <p:cNvSpPr txBox="1"/>
            <p:nvPr/>
          </p:nvSpPr>
          <p:spPr>
            <a:xfrm>
              <a:off x="8201699" y="2991560"/>
              <a:ext cx="3038475" cy="584774"/>
            </a:xfrm>
            <a:prstGeom prst="rect">
              <a:avLst/>
            </a:prstGeom>
            <a:solidFill>
              <a:srgbClr val="0070C0"/>
            </a:solidFill>
            <a:effectLst/>
          </p:spPr>
          <p:txBody>
            <a:bodyPr wrap="square" rtlCol="0" anchor="ctr">
              <a:spAutoFit/>
            </a:bodyPr>
            <a:lstStyle/>
            <a:p>
              <a:pPr algn="r" rtl="1"/>
              <a:r>
                <a:rPr lang="ar-BH" sz="28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أولا: نبحث ونستكشف</a:t>
              </a:r>
            </a:p>
          </p:txBody>
        </p:sp>
        <p:pic>
          <p:nvPicPr>
            <p:cNvPr id="46" name="Picture 2" descr="Magnifying Glass Document - Free vector graphic on Pixabay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768951" y="2926249"/>
              <a:ext cx="865496" cy="684787"/>
            </a:xfrm>
            <a:prstGeom prst="rect">
              <a:avLst/>
            </a:prstGeom>
            <a:grpFill/>
          </p:spPr>
        </p:pic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01E7AC77-A364-45B0-88DB-B3EB1DC3C8E8}"/>
              </a:ext>
            </a:extLst>
          </p:cNvPr>
          <p:cNvSpPr/>
          <p:nvPr/>
        </p:nvSpPr>
        <p:spPr>
          <a:xfrm>
            <a:off x="132804" y="1735122"/>
            <a:ext cx="11921970" cy="553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/>
        </p:spPr>
        <p:txBody>
          <a:bodyPr wrap="square">
            <a:spAutoFit/>
          </a:bodyPr>
          <a:lstStyle/>
          <a:p>
            <a:pPr algn="r" rtl="1"/>
            <a:r>
              <a:rPr lang="ar-BH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قبل أن نصمّم لعبتنا الخاصة، </a:t>
            </a:r>
            <a:r>
              <a:rPr lang="ar-BH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رأيك </a:t>
            </a:r>
            <a:r>
              <a:rPr lang="ar-BH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 نطلع على تصاميم متنوعة </a:t>
            </a:r>
            <a:r>
              <a:rPr lang="ar-BH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لألعاب </a:t>
            </a:r>
            <a:r>
              <a:rPr lang="ar-BH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كهربائية  على شبكة </a:t>
            </a:r>
            <a:r>
              <a:rPr lang="ar-BH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الإنترنت</a:t>
            </a:r>
            <a:r>
              <a:rPr lang="ar-BH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36BD58B3-6526-4F06-A1C1-4F8B0A7B168C}"/>
              </a:ext>
            </a:extLst>
          </p:cNvPr>
          <p:cNvGrpSpPr/>
          <p:nvPr/>
        </p:nvGrpSpPr>
        <p:grpSpPr>
          <a:xfrm>
            <a:off x="4458487" y="-28709"/>
            <a:ext cx="1042312" cy="1042312"/>
            <a:chOff x="3241371" y="-79762"/>
            <a:chExt cx="1200329" cy="1200329"/>
          </a:xfrm>
        </p:grpSpPr>
        <p:pic>
          <p:nvPicPr>
            <p:cNvPr id="48" name="Graphic 47" descr="Cloud Computing">
              <a:extLst>
                <a:ext uri="{FF2B5EF4-FFF2-40B4-BE49-F238E27FC236}">
                  <a16:creationId xmlns:a16="http://schemas.microsoft.com/office/drawing/2014/main" xmlns="" id="{0687AC76-DF0B-4CE0-92BF-2BAEB3DCA9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3241371" y="-79762"/>
              <a:ext cx="1200329" cy="1200329"/>
            </a:xfrm>
            <a:prstGeom prst="rect">
              <a:avLst/>
            </a:prstGeom>
          </p:spPr>
        </p:pic>
        <p:pic>
          <p:nvPicPr>
            <p:cNvPr id="49" name="Graphic 48" descr="Earth globe Africa and Europe">
              <a:extLst>
                <a:ext uri="{FF2B5EF4-FFF2-40B4-BE49-F238E27FC236}">
                  <a16:creationId xmlns:a16="http://schemas.microsoft.com/office/drawing/2014/main" xmlns="" id="{064BA8D1-81E2-440D-AE3C-9F2EFCB92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p:blipFill>
          <p:spPr>
            <a:xfrm>
              <a:off x="3443438" y="560015"/>
              <a:ext cx="303540" cy="303540"/>
            </a:xfrm>
            <a:prstGeom prst="rect">
              <a:avLst/>
            </a:prstGeom>
          </p:spPr>
        </p:pic>
      </p:grpSp>
      <p:sp>
        <p:nvSpPr>
          <p:cNvPr id="50" name="Rectangle 49"/>
          <p:cNvSpPr/>
          <p:nvPr/>
        </p:nvSpPr>
        <p:spPr>
          <a:xfrm>
            <a:off x="66018" y="107726"/>
            <a:ext cx="4369105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الهدف1: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يحلل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الطالب اللعبة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التعليمية الكهربائية من حيث طريقة عملها ب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الدائرة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الكهربائية.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808506" y="5396413"/>
            <a:ext cx="11246267" cy="1027487"/>
            <a:chOff x="808506" y="5396413"/>
            <a:chExt cx="11246267" cy="1027487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59B2227B-CF05-4037-A356-F6ED0407107F}"/>
                </a:ext>
              </a:extLst>
            </p:cNvPr>
            <p:cNvSpPr/>
            <p:nvPr/>
          </p:nvSpPr>
          <p:spPr>
            <a:xfrm>
              <a:off x="808506" y="5469793"/>
              <a:ext cx="11246267" cy="954107"/>
            </a:xfrm>
            <a:prstGeom prst="rect">
              <a:avLst/>
            </a:prstGeom>
            <a:solidFill>
              <a:srgbClr val="FFFF00"/>
            </a:solidFill>
            <a:effectLst/>
          </p:spPr>
          <p:txBody>
            <a:bodyPr wrap="square">
              <a:spAutoFit/>
            </a:bodyPr>
            <a:lstStyle/>
            <a:p>
              <a:pPr marL="95250" indent="-95250" algn="r" rtl="1">
                <a:buFont typeface="Arial" panose="020B0604020202020204" pitchFamily="34" charset="0"/>
                <a:buChar char="•"/>
              </a:pPr>
              <a:r>
                <a:rPr lang="ar-BH" sz="27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أتأمل </a:t>
              </a:r>
              <a:r>
                <a:rPr lang="ar-BH" sz="2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التصاميم المتنوعة للعبة الكهربائية  التي احصل عليها </a:t>
              </a:r>
              <a:r>
                <a:rPr lang="ar-BH" sz="27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بالبحث           وأفكر </a:t>
              </a:r>
              <a:r>
                <a:rPr lang="ar-BH" sz="2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في كيفية صنعها</a:t>
              </a:r>
              <a:r>
                <a:rPr lang="ar-BH" sz="27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، لكي </a:t>
              </a:r>
              <a:r>
                <a:rPr lang="ar-BH" sz="27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أهـيّئ، </a:t>
              </a:r>
              <a:r>
                <a:rPr lang="ar-BH" sz="2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وأثري عقلي قبل تصميم لعبتي المبتكرة </a:t>
              </a:r>
              <a:r>
                <a:rPr lang="ar-BH" sz="27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بأفكاري </a:t>
              </a:r>
              <a:r>
                <a:rPr lang="ar-BH" sz="2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الخاصة</a:t>
              </a: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4926913" y="5396413"/>
              <a:ext cx="2082689" cy="907398"/>
              <a:chOff x="4926913" y="5396413"/>
              <a:chExt cx="2082689" cy="907398"/>
            </a:xfrm>
          </p:grpSpPr>
          <p:pic>
            <p:nvPicPr>
              <p:cNvPr id="43" name="Graphic 42" descr="Head with gears">
                <a:extLst>
                  <a:ext uri="{FF2B5EF4-FFF2-40B4-BE49-F238E27FC236}">
                    <a16:creationId xmlns:a16="http://schemas.microsoft.com/office/drawing/2014/main" xmlns="" id="{8E7D0B4C-C154-4CEF-ACF3-8A2A8576D6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4926913" y="5396413"/>
                <a:ext cx="640322" cy="640322"/>
              </a:xfrm>
              <a:prstGeom prst="rect">
                <a:avLst/>
              </a:prstGeom>
            </p:spPr>
          </p:pic>
          <p:grpSp>
            <p:nvGrpSpPr>
              <p:cNvPr id="3" name="Group 2"/>
              <p:cNvGrpSpPr/>
              <p:nvPr/>
            </p:nvGrpSpPr>
            <p:grpSpPr>
              <a:xfrm>
                <a:off x="6172998" y="5815826"/>
                <a:ext cx="836604" cy="487985"/>
                <a:chOff x="4522604" y="5868898"/>
                <a:chExt cx="836604" cy="487985"/>
              </a:xfrm>
            </p:grpSpPr>
            <p:pic>
              <p:nvPicPr>
                <p:cNvPr id="44" name="Graphic 43" descr="Lightbulb and gear">
                  <a:extLst>
                    <a:ext uri="{FF2B5EF4-FFF2-40B4-BE49-F238E27FC236}">
                      <a16:creationId xmlns:a16="http://schemas.microsoft.com/office/drawing/2014/main" xmlns="" id="{683265A2-5028-4C82-AF14-43175C2C40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92957" y="5890632"/>
                  <a:ext cx="466251" cy="466251"/>
                </a:xfrm>
                <a:prstGeom prst="rect">
                  <a:avLst/>
                </a:prstGeom>
              </p:spPr>
            </p:pic>
            <p:pic>
              <p:nvPicPr>
                <p:cNvPr id="45" name="Graphic 44" descr="Grinning face with no fill">
                  <a:extLst>
                    <a:ext uri="{FF2B5EF4-FFF2-40B4-BE49-F238E27FC236}">
                      <a16:creationId xmlns:a16="http://schemas.microsoft.com/office/drawing/2014/main" xmlns="" id="{F04D30C0-92F8-4446-9567-A7C07CED48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22604" y="5868898"/>
                  <a:ext cx="466251" cy="466251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252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 animBg="1"/>
      <p:bldP spid="26" grpId="0" animBg="1"/>
      <p:bldP spid="25" grpId="0" animBg="1"/>
      <p:bldP spid="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F68CDE2-C73F-4602-B2BB-1E840471E0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0" y="9525"/>
            <a:ext cx="12192000" cy="6857999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-1" y="5630971"/>
            <a:ext cx="12192001" cy="1180896"/>
            <a:chOff x="-1" y="5677104"/>
            <a:chExt cx="12192001" cy="1180896"/>
          </a:xfrm>
        </p:grpSpPr>
        <p:grpSp>
          <p:nvGrpSpPr>
            <p:cNvPr id="31" name="Group 30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ectangle 35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  </a:r>
              </a:p>
            </p:txBody>
          </p:sp>
        </p:grpSp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0323" y="-79411"/>
            <a:ext cx="12187814" cy="1071895"/>
            <a:chOff x="10323" y="-79411"/>
            <a:chExt cx="12187814" cy="1106066"/>
          </a:xfrm>
        </p:grpSpPr>
        <p:sp>
          <p:nvSpPr>
            <p:cNvPr id="38" name="Rectangle 37"/>
            <p:cNvSpPr/>
            <p:nvPr/>
          </p:nvSpPr>
          <p:spPr>
            <a:xfrm>
              <a:off x="10323" y="-5300"/>
              <a:ext cx="12187814" cy="10319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481" y="-79411"/>
              <a:ext cx="877518" cy="1045911"/>
            </a:xfrm>
            <a:prstGeom prst="rect">
              <a:avLst/>
            </a:prstGeom>
          </p:spPr>
        </p:pic>
      </p:grpSp>
      <p:sp>
        <p:nvSpPr>
          <p:cNvPr id="41" name="Rectangle 40"/>
          <p:cNvSpPr/>
          <p:nvPr/>
        </p:nvSpPr>
        <p:spPr>
          <a:xfrm>
            <a:off x="4892957" y="46816"/>
            <a:ext cx="27706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28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أحلل</a:t>
            </a:r>
            <a:endParaRPr lang="ar-BH" sz="2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لعبة لوحة كهربائية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687937" y="89996"/>
            <a:ext cx="2467284" cy="830997"/>
          </a:xfrm>
          <a:prstGeom prst="rect">
            <a:avLst/>
          </a:prstGeom>
          <a:solidFill>
            <a:srgbClr val="FF9900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(3) </a:t>
            </a:r>
          </a:p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(انظر الكتاب صفحة </a:t>
            </a:r>
            <a:r>
              <a:rPr lang="ar-BH" sz="24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24)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36BD58B3-6526-4F06-A1C1-4F8B0A7B168C}"/>
              </a:ext>
            </a:extLst>
          </p:cNvPr>
          <p:cNvGrpSpPr/>
          <p:nvPr/>
        </p:nvGrpSpPr>
        <p:grpSpPr>
          <a:xfrm>
            <a:off x="4316896" y="-15662"/>
            <a:ext cx="1042312" cy="1042312"/>
            <a:chOff x="3241371" y="-79762"/>
            <a:chExt cx="1200329" cy="1200329"/>
          </a:xfrm>
        </p:grpSpPr>
        <p:pic>
          <p:nvPicPr>
            <p:cNvPr id="48" name="Graphic 47" descr="Cloud Computing">
              <a:extLst>
                <a:ext uri="{FF2B5EF4-FFF2-40B4-BE49-F238E27FC236}">
                  <a16:creationId xmlns:a16="http://schemas.microsoft.com/office/drawing/2014/main" xmlns="" id="{0687AC76-DF0B-4CE0-92BF-2BAEB3DCA9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3241371" y="-79762"/>
              <a:ext cx="1200329" cy="1200329"/>
            </a:xfrm>
            <a:prstGeom prst="rect">
              <a:avLst/>
            </a:prstGeom>
          </p:spPr>
        </p:pic>
        <p:pic>
          <p:nvPicPr>
            <p:cNvPr id="49" name="Graphic 48" descr="Earth globe Africa and Europe">
              <a:extLst>
                <a:ext uri="{FF2B5EF4-FFF2-40B4-BE49-F238E27FC236}">
                  <a16:creationId xmlns:a16="http://schemas.microsoft.com/office/drawing/2014/main" xmlns="" id="{064BA8D1-81E2-440D-AE3C-9F2EFCB92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p:blipFill>
          <p:spPr>
            <a:xfrm>
              <a:off x="3443438" y="560015"/>
              <a:ext cx="303540" cy="303540"/>
            </a:xfrm>
            <a:prstGeom prst="rect">
              <a:avLst/>
            </a:prstGeom>
          </p:spPr>
        </p:pic>
      </p:grpSp>
      <p:sp>
        <p:nvSpPr>
          <p:cNvPr id="50" name="Rectangle 49"/>
          <p:cNvSpPr/>
          <p:nvPr/>
        </p:nvSpPr>
        <p:spPr>
          <a:xfrm>
            <a:off x="101075" y="126987"/>
            <a:ext cx="4147314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الهدف1: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يحلل الطالب 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اللعبة التعليمية الكهربائية من حيث طريقة عملها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بالدائرة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الكهربائية.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381242" y="1666687"/>
            <a:ext cx="6098864" cy="523220"/>
          </a:xfrm>
          <a:prstGeom prst="rect">
            <a:avLst/>
          </a:prstGeom>
          <a:solidFill>
            <a:schemeClr val="accent5">
              <a:lumMod val="75000"/>
            </a:schemeClr>
          </a:solidFill>
          <a:effectLst/>
        </p:spPr>
        <p:txBody>
          <a:bodyPr wrap="square" rtlCol="0" anchor="ctr">
            <a:spAutoFit/>
          </a:bodyPr>
          <a:lstStyle/>
          <a:p>
            <a:pPr algn="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خلال فحص النموذج الموجود في الكتاب نلاحظ مايلي: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755943" y="2572621"/>
            <a:ext cx="7099082" cy="20928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/>
        </p:spPr>
        <p:txBody>
          <a:bodyPr wrap="square">
            <a:spAutoFit/>
          </a:bodyPr>
          <a:lstStyle/>
          <a:p>
            <a:pPr algn="r" rtl="1"/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</a:t>
            </a:r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BH" sz="2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نّ</a:t>
            </a:r>
            <a:r>
              <a:rPr lang="ar-BH" sz="2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 من اللعبة اختبار مدى معرفة المستخدم لأدوات صنع لعبة اللوحة الكهربائية.</a:t>
            </a:r>
          </a:p>
          <a:p>
            <a:pPr algn="r" rtl="1"/>
            <a:r>
              <a:rPr lang="ar-BH" sz="2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2- </a:t>
            </a:r>
            <a:r>
              <a:rPr lang="ar-BH" sz="2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أنّ </a:t>
            </a:r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الخطوط المنقطة </a:t>
            </a:r>
            <a:r>
              <a:rPr lang="ar-BH" sz="2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تعبّر </a:t>
            </a:r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عن طريقة توصيل الأسلاك الكهربائية من خلف اللوحة.</a:t>
            </a:r>
          </a:p>
          <a:p>
            <a:pPr algn="r" rtl="1"/>
            <a:r>
              <a:rPr lang="ar-BH" sz="2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3- </a:t>
            </a:r>
            <a:r>
              <a:rPr lang="ar-BH" sz="2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أنّ </a:t>
            </a:r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البطارية تثبت من الخلف وتوصل بمسمارين لكشف صحة الإجابة. 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274830" y="2096629"/>
            <a:ext cx="4217532" cy="3534342"/>
            <a:chOff x="3842658" y="1992087"/>
            <a:chExt cx="4659086" cy="3905408"/>
          </a:xfrm>
          <a:effectLst/>
        </p:grpSpPr>
        <p:sp>
          <p:nvSpPr>
            <p:cNvPr id="53" name="Bevel 52"/>
            <p:cNvSpPr/>
            <p:nvPr/>
          </p:nvSpPr>
          <p:spPr>
            <a:xfrm>
              <a:off x="3842658" y="1992087"/>
              <a:ext cx="4659086" cy="3570514"/>
            </a:xfrm>
            <a:prstGeom prst="bevel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pic>
          <p:nvPicPr>
            <p:cNvPr id="54" name="Picture 53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75" t="42237" r="25757" b="35397"/>
            <a:stretch/>
          </p:blipFill>
          <p:spPr>
            <a:xfrm>
              <a:off x="4230459" y="2372240"/>
              <a:ext cx="3886200" cy="3525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786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 animBg="1"/>
      <p:bldP spid="50" grpId="0" animBg="1"/>
      <p:bldP spid="40" grpId="0" animBg="1"/>
      <p:bldP spid="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F68CDE2-C73F-4602-B2BB-1E840471E0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-12466" y="-7590"/>
            <a:ext cx="12192000" cy="6857999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10323" y="5686628"/>
            <a:ext cx="12192001" cy="1180896"/>
            <a:chOff x="-1" y="5677104"/>
            <a:chExt cx="12192001" cy="1180896"/>
          </a:xfrm>
        </p:grpSpPr>
        <p:grpSp>
          <p:nvGrpSpPr>
            <p:cNvPr id="31" name="Group 30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ectangle 35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  </a:r>
              </a:p>
            </p:txBody>
          </p:sp>
        </p:grpSp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0323" y="-79411"/>
            <a:ext cx="12187814" cy="1071895"/>
            <a:chOff x="10323" y="-79411"/>
            <a:chExt cx="12187814" cy="1106066"/>
          </a:xfrm>
        </p:grpSpPr>
        <p:sp>
          <p:nvSpPr>
            <p:cNvPr id="38" name="Rectangle 37"/>
            <p:cNvSpPr/>
            <p:nvPr/>
          </p:nvSpPr>
          <p:spPr>
            <a:xfrm>
              <a:off x="10323" y="-5300"/>
              <a:ext cx="12187814" cy="10319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481" y="-79411"/>
              <a:ext cx="877518" cy="1045911"/>
            </a:xfrm>
            <a:prstGeom prst="rect">
              <a:avLst/>
            </a:prstGeom>
          </p:spPr>
        </p:pic>
      </p:grpSp>
      <p:sp>
        <p:nvSpPr>
          <p:cNvPr id="41" name="Rectangle 40"/>
          <p:cNvSpPr/>
          <p:nvPr/>
        </p:nvSpPr>
        <p:spPr>
          <a:xfrm>
            <a:off x="4892957" y="46816"/>
            <a:ext cx="27706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28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أصمّم</a:t>
            </a:r>
            <a:endParaRPr lang="ar-BH" sz="2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لعبة لوحة كهربائية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32805" y="83985"/>
            <a:ext cx="4024832" cy="7694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الهدف2: </a:t>
            </a:r>
            <a:r>
              <a:rPr lang="ar-BH" sz="2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</a:t>
            </a:r>
            <a:r>
              <a:rPr lang="ar-BH" sz="2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يصمّم التلميذ </a:t>
            </a:r>
            <a:r>
              <a:rPr lang="ar-BH" sz="2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لعبة كهربائية موظفا الدائرة الكهربائية مع توضيح البيانات عليها</a:t>
            </a:r>
            <a:r>
              <a:rPr lang="ar-BH" sz="2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BH" sz="2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682507" y="2629942"/>
            <a:ext cx="9235747" cy="18928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/>
        </p:spPr>
        <p:txBody>
          <a:bodyPr wrap="square">
            <a:spAutoFit/>
          </a:bodyPr>
          <a:lstStyle/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ar-BH" sz="2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أصمم لعبة كهربائية حول المهن وأدوات المهن لأخي بالصف الأول الابتدائي .</a:t>
            </a:r>
            <a:endParaRPr lang="ar-BH" sz="2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أصمم لعبة كهربائية حول أنواع الأشجار كمشروع لمادة العلوم.</a:t>
            </a:r>
            <a:endParaRPr lang="ar-BH" sz="2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أصمم لعبة كهربائية حول أجزاء المنزل لألعب بها مع إخواني.</a:t>
            </a:r>
            <a:endParaRPr lang="ar-BH" sz="2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8373311" y="1072789"/>
            <a:ext cx="3681462" cy="837511"/>
            <a:chOff x="8373311" y="1072789"/>
            <a:chExt cx="3681462" cy="837511"/>
          </a:xfrm>
        </p:grpSpPr>
        <p:sp>
          <p:nvSpPr>
            <p:cNvPr id="24" name="TextBox 23"/>
            <p:cNvSpPr txBox="1"/>
            <p:nvPr/>
          </p:nvSpPr>
          <p:spPr>
            <a:xfrm>
              <a:off x="9016298" y="1240825"/>
              <a:ext cx="3038475" cy="530989"/>
            </a:xfrm>
            <a:prstGeom prst="rect">
              <a:avLst/>
            </a:prstGeom>
            <a:solidFill>
              <a:srgbClr val="0070C0"/>
            </a:solidFill>
            <a:effectLst/>
          </p:spPr>
          <p:txBody>
            <a:bodyPr wrap="square" rtlCol="0" anchor="ctr">
              <a:spAutoFit/>
            </a:bodyPr>
            <a:lstStyle/>
            <a:p>
              <a:pPr algn="r" rtl="1"/>
              <a:r>
                <a:rPr lang="ar-BH" sz="28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ثانياً: </a:t>
              </a:r>
              <a:r>
                <a:rPr lang="ar-BH" sz="2800" b="1" dirty="0" smtClean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تحديد هدف التصميم </a:t>
              </a:r>
              <a:endPara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720" t="35182" r="36837" b="22388"/>
            <a:stretch/>
          </p:blipFill>
          <p:spPr>
            <a:xfrm>
              <a:off x="8373311" y="1072789"/>
              <a:ext cx="787659" cy="837511"/>
            </a:xfrm>
            <a:prstGeom prst="rect">
              <a:avLst/>
            </a:prstGeom>
          </p:spPr>
        </p:pic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36C77C2-75B4-49F1-A588-A7BB99AA90E7}"/>
              </a:ext>
            </a:extLst>
          </p:cNvPr>
          <p:cNvSpPr/>
          <p:nvPr/>
        </p:nvSpPr>
        <p:spPr>
          <a:xfrm>
            <a:off x="10660411" y="2061128"/>
            <a:ext cx="1541913" cy="525388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 rtl="1">
              <a:spcBef>
                <a:spcPct val="50000"/>
              </a:spcBef>
              <a:defRPr/>
            </a:pPr>
            <a:r>
              <a:rPr lang="ar-BH" sz="2800" b="1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أمثلة:</a:t>
            </a:r>
            <a:endParaRPr lang="en-US" sz="28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470702" y="83985"/>
            <a:ext cx="1112588" cy="719227"/>
            <a:chOff x="3979817" y="39047"/>
            <a:chExt cx="1345956" cy="870087"/>
          </a:xfrm>
        </p:grpSpPr>
        <p:pic>
          <p:nvPicPr>
            <p:cNvPr id="29" name="Graphic 20" descr="Blackboard">
              <a:extLst>
                <a:ext uri="{FF2B5EF4-FFF2-40B4-BE49-F238E27FC236}">
                  <a16:creationId xmlns:a16="http://schemas.microsoft.com/office/drawing/2014/main" xmlns="" id="{4822A81E-A5D3-4D77-952A-12DA4E945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3979817" y="126961"/>
              <a:ext cx="782173" cy="782173"/>
            </a:xfrm>
            <a:prstGeom prst="rect">
              <a:avLst/>
            </a:prstGeom>
          </p:spPr>
        </p:pic>
        <p:pic>
          <p:nvPicPr>
            <p:cNvPr id="32" name="Graphic 21" descr="Pencil">
              <a:extLst>
                <a:ext uri="{FF2B5EF4-FFF2-40B4-BE49-F238E27FC236}">
                  <a16:creationId xmlns:a16="http://schemas.microsoft.com/office/drawing/2014/main" xmlns="" id="{CA94E6C8-A43A-40BB-AA66-4A1F618D15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4740354" y="39047"/>
              <a:ext cx="585419" cy="585419"/>
            </a:xfrm>
            <a:prstGeom prst="rect">
              <a:avLst/>
            </a:prstGeom>
          </p:spPr>
        </p:pic>
      </p:grpSp>
      <p:sp>
        <p:nvSpPr>
          <p:cNvPr id="40" name="TextBox 39"/>
          <p:cNvSpPr txBox="1"/>
          <p:nvPr/>
        </p:nvSpPr>
        <p:spPr>
          <a:xfrm>
            <a:off x="132806" y="1122935"/>
            <a:ext cx="8075742" cy="138499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BH" sz="2800" b="1" dirty="0">
                <a:latin typeface="Sakkal Majalla" pitchFamily="2" charset="-78"/>
                <a:cs typeface="Sakkal Majalla" pitchFamily="2" charset="-78"/>
              </a:rPr>
              <a:t>قبل</a:t>
            </a:r>
            <a:r>
              <a:rPr lang="en-US" sz="28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تصميم وإنتاج أي منتج يجب أن يحدد المصمم هدفه من المنتج،  فيعبر عن هدفه في </a:t>
            </a:r>
            <a:r>
              <a:rPr lang="ar-BH" sz="2800" b="1" dirty="0">
                <a:solidFill>
                  <a:schemeClr val="accent4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جملة التصميم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التي تساعده في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توجيه أفكار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وتفاصيل تصاميمه.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79545" y="4797553"/>
            <a:ext cx="8182314" cy="1200329"/>
          </a:xfrm>
          <a:prstGeom prst="rect">
            <a:avLst/>
          </a:prstGeom>
          <a:solidFill>
            <a:srgbClr val="FFFF99"/>
          </a:solidFill>
          <a:effectLst/>
        </p:spPr>
        <p:txBody>
          <a:bodyPr wrap="square">
            <a:spAutoFit/>
          </a:bodyPr>
          <a:lstStyle/>
          <a:p>
            <a:pPr algn="ctr" rtl="1"/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أصمم لعبة كهربائية حول ______________________________________ وأنتجها.</a:t>
            </a: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F0024865-B814-43B5-9390-89758E318448}"/>
              </a:ext>
            </a:extLst>
          </p:cNvPr>
          <p:cNvSpPr/>
          <p:nvPr/>
        </p:nvSpPr>
        <p:spPr>
          <a:xfrm>
            <a:off x="8767140" y="4683317"/>
            <a:ext cx="3116557" cy="13849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rtl="1"/>
            <a:r>
              <a:rPr lang="ar-BH" sz="2800" b="1" dirty="0" smtClean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طب</a:t>
            </a:r>
            <a:r>
              <a:rPr lang="ar-BH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2800" b="1" dirty="0" smtClean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 الآن </a:t>
            </a:r>
            <a:r>
              <a:rPr lang="ar-BH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بتحديد </a:t>
            </a:r>
            <a:r>
              <a:rPr lang="ar-BH" sz="2800" b="1" dirty="0" smtClean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 والشخص الذي سيستخدم  لعبتك </a:t>
            </a:r>
            <a:r>
              <a:rPr lang="ar-BH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لنبدأ </a:t>
            </a:r>
            <a:r>
              <a:rPr lang="ar-BH" sz="2800" b="1" dirty="0" smtClean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بتصميمها</a:t>
            </a:r>
            <a:r>
              <a:rPr lang="en-US" sz="2800" b="1" dirty="0" smtClean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en-US" sz="2800" b="1" dirty="0">
              <a:ln w="0"/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874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50" grpId="0" animBg="1"/>
      <p:bldP spid="22" grpId="0" animBg="1"/>
      <p:bldP spid="40" grpId="0" animBg="1"/>
      <p:bldP spid="43" grpId="0" animBg="1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F68CDE2-C73F-4602-B2BB-1E840471E0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32060" y="89996"/>
            <a:ext cx="12192000" cy="6857999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-1" y="5677104"/>
            <a:ext cx="12192001" cy="1180896"/>
            <a:chOff x="-1" y="5677104"/>
            <a:chExt cx="12192001" cy="1180896"/>
          </a:xfrm>
        </p:grpSpPr>
        <p:grpSp>
          <p:nvGrpSpPr>
            <p:cNvPr id="31" name="Group 30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ectangle 35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  </a:r>
              </a:p>
            </p:txBody>
          </p:sp>
        </p:grpSp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7856" y="-70972"/>
            <a:ext cx="12187814" cy="1071895"/>
            <a:chOff x="10323" y="-79411"/>
            <a:chExt cx="12187814" cy="1106066"/>
          </a:xfrm>
        </p:grpSpPr>
        <p:sp>
          <p:nvSpPr>
            <p:cNvPr id="38" name="Rectangle 37"/>
            <p:cNvSpPr/>
            <p:nvPr/>
          </p:nvSpPr>
          <p:spPr>
            <a:xfrm>
              <a:off x="10323" y="-5300"/>
              <a:ext cx="12187814" cy="10319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481" y="-79411"/>
              <a:ext cx="877518" cy="1045911"/>
            </a:xfrm>
            <a:prstGeom prst="rect">
              <a:avLst/>
            </a:prstGeom>
          </p:spPr>
        </p:pic>
      </p:grpSp>
      <p:sp>
        <p:nvSpPr>
          <p:cNvPr id="41" name="Rectangle 40"/>
          <p:cNvSpPr/>
          <p:nvPr/>
        </p:nvSpPr>
        <p:spPr>
          <a:xfrm>
            <a:off x="4892957" y="46816"/>
            <a:ext cx="27706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28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أصمم لعبة </a:t>
            </a:r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لوحة كهربائية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687937" y="89996"/>
            <a:ext cx="2467284" cy="830997"/>
          </a:xfrm>
          <a:prstGeom prst="rect">
            <a:avLst/>
          </a:prstGeom>
          <a:solidFill>
            <a:srgbClr val="FF9900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(3) </a:t>
            </a:r>
          </a:p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(انظر الكتاب صفحة </a:t>
            </a:r>
            <a:r>
              <a:rPr lang="ar-BH" sz="24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24)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88238" y="106012"/>
            <a:ext cx="3685804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الهدف2: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يصمّم التلميذ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لعبة كهربائية موظفا الدائرة الكهربائية مع توضيح البيانات عليها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BH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530003" y="3227893"/>
            <a:ext cx="8922350" cy="24929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/>
        </p:spPr>
        <p:txBody>
          <a:bodyPr wrap="square">
            <a:spAutoFit/>
          </a:bodyPr>
          <a:lstStyle/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تكون لعبة </a:t>
            </a:r>
            <a:r>
              <a:rPr lang="ar-BH" sz="2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تعليمية مسلية يتعلم منها التلميذ المهارات </a:t>
            </a:r>
            <a:r>
              <a:rPr lang="ar-BH" sz="2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المطلوبة</a:t>
            </a: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BH" sz="2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أن توظف فيها الدائرة الكهربائية البسيطة.</a:t>
            </a:r>
            <a:endParaRPr lang="ar-BH" sz="2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إتقان </a:t>
            </a: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طريقة توصيل الأسلاك الكهربائية بصورة علمية صحيحة </a:t>
            </a:r>
            <a:r>
              <a:rPr lang="ar-BH" sz="2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وتثبيتها بقوة </a:t>
            </a: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تمتاز بالديمومة من خلال مراعاة قوة المواد وطرق الوصل وطرق التشطيب</a:t>
            </a:r>
            <a:r>
              <a:rPr lang="ar-BH" sz="2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2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8373311" y="1072789"/>
            <a:ext cx="3681462" cy="837511"/>
            <a:chOff x="8373311" y="1072789"/>
            <a:chExt cx="3681462" cy="837511"/>
          </a:xfrm>
        </p:grpSpPr>
        <p:sp>
          <p:nvSpPr>
            <p:cNvPr id="24" name="TextBox 23"/>
            <p:cNvSpPr txBox="1"/>
            <p:nvPr/>
          </p:nvSpPr>
          <p:spPr>
            <a:xfrm>
              <a:off x="9016298" y="1240825"/>
              <a:ext cx="3038475" cy="530989"/>
            </a:xfrm>
            <a:prstGeom prst="rect">
              <a:avLst/>
            </a:prstGeom>
            <a:solidFill>
              <a:srgbClr val="0070C0"/>
            </a:solidFill>
            <a:effectLst/>
          </p:spPr>
          <p:txBody>
            <a:bodyPr wrap="square" rtlCol="0" anchor="ctr">
              <a:spAutoFit/>
            </a:bodyPr>
            <a:lstStyle/>
            <a:p>
              <a:pPr algn="r" rtl="1"/>
              <a:r>
                <a:rPr lang="ar-BH" sz="2800" b="1" dirty="0" smtClean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ثالثا: </a:t>
              </a:r>
              <a:r>
                <a:rPr lang="ar-BH" sz="28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تحديد المواصفات</a:t>
              </a: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720" t="35182" r="36837" b="22388"/>
            <a:stretch/>
          </p:blipFill>
          <p:spPr>
            <a:xfrm>
              <a:off x="8373311" y="1072789"/>
              <a:ext cx="787659" cy="837511"/>
            </a:xfrm>
            <a:prstGeom prst="rect">
              <a:avLst/>
            </a:prstGeom>
          </p:spPr>
        </p:pic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36C77C2-75B4-49F1-A588-A7BB99AA90E7}"/>
              </a:ext>
            </a:extLst>
          </p:cNvPr>
          <p:cNvSpPr/>
          <p:nvPr/>
        </p:nvSpPr>
        <p:spPr>
          <a:xfrm>
            <a:off x="342869" y="2394392"/>
            <a:ext cx="11296619" cy="52322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 rtl="1">
              <a:spcBef>
                <a:spcPct val="50000"/>
              </a:spcBef>
              <a:defRPr/>
            </a:pPr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مثال: </a:t>
            </a:r>
            <a:r>
              <a:rPr lang="ar-BH" sz="28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مواصفات تصميم نـمـوذج لعبة </a:t>
            </a:r>
            <a:r>
              <a:rPr lang="ar-BH" sz="2800" b="1" dirty="0">
                <a:highlight>
                  <a:srgbClr val="FFFF99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تعليمية</a:t>
            </a:r>
            <a:r>
              <a:rPr lang="ar-BH" sz="28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كهربائية عن </a:t>
            </a:r>
            <a:r>
              <a:rPr lang="ar-BH" sz="2800" b="1" dirty="0">
                <a:highlight>
                  <a:srgbClr val="FFFF99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المهن</a:t>
            </a:r>
            <a:r>
              <a:rPr lang="ar-BH" sz="28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u="sng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BH" sz="2800" b="1" u="sng" dirty="0" smtClean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ستخدمها  </a:t>
            </a:r>
            <a:r>
              <a:rPr lang="ar-BH" sz="2800" b="1" u="sng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في </a:t>
            </a:r>
            <a:r>
              <a:rPr lang="ar-BH" sz="2800" b="1" dirty="0">
                <a:ln w="0"/>
                <a:highlight>
                  <a:srgbClr val="FFFF99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درس المواطنة </a:t>
            </a:r>
            <a:r>
              <a:rPr lang="ar-BH" sz="2800" b="1" u="sng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قبل يوم العمال </a:t>
            </a:r>
            <a:endParaRPr lang="en-US" sz="28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7ADC7EF8-96D7-4D00-AC16-AB895170AEA0}"/>
              </a:ext>
            </a:extLst>
          </p:cNvPr>
          <p:cNvSpPr/>
          <p:nvPr/>
        </p:nvSpPr>
        <p:spPr>
          <a:xfrm>
            <a:off x="496245" y="1219825"/>
            <a:ext cx="7881054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r" rtl="1" eaLnBrk="1" hangingPunct="1">
              <a:defRPr/>
            </a:pPr>
            <a:r>
              <a:rPr lang="ar-BH" sz="2400" b="1" dirty="0">
                <a:ln w="1905"/>
                <a:latin typeface="Sakkal Majalla" panose="02000000000000000000" pitchFamily="2" charset="-78"/>
                <a:cs typeface="Sakkal Majalla" panose="02000000000000000000" pitchFamily="2" charset="-78"/>
              </a:rPr>
              <a:t>هي الشروط أو الصفات المطلوبة للمنتج الذي نريد أن نصممه</a:t>
            </a:r>
            <a:r>
              <a:rPr lang="ar-BH" sz="2400" b="1" dirty="0" smtClean="0">
                <a:ln w="1905"/>
                <a:latin typeface="Sakkal Majalla" panose="02000000000000000000" pitchFamily="2" charset="-78"/>
                <a:cs typeface="Sakkal Majalla" panose="02000000000000000000" pitchFamily="2" charset="-78"/>
              </a:rPr>
              <a:t>، والتي تمكننا </a:t>
            </a:r>
            <a:r>
              <a:rPr lang="ar-BH" sz="2400" b="1" dirty="0">
                <a:ln w="1905"/>
                <a:latin typeface="Sakkal Majalla" panose="02000000000000000000" pitchFamily="2" charset="-78"/>
                <a:cs typeface="Sakkal Majalla" panose="02000000000000000000" pitchFamily="2" charset="-78"/>
              </a:rPr>
              <a:t>من تحديد مواصفاتة قبل البدء في تصميمه.</a:t>
            </a:r>
            <a:endParaRPr lang="en-US" sz="2400" b="1" dirty="0">
              <a:ln w="1905"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113494" y="228541"/>
            <a:ext cx="1112588" cy="719227"/>
            <a:chOff x="3979817" y="39047"/>
            <a:chExt cx="1345956" cy="870087"/>
          </a:xfrm>
        </p:grpSpPr>
        <p:pic>
          <p:nvPicPr>
            <p:cNvPr id="29" name="Graphic 20" descr="Blackboard">
              <a:extLst>
                <a:ext uri="{FF2B5EF4-FFF2-40B4-BE49-F238E27FC236}">
                  <a16:creationId xmlns:a16="http://schemas.microsoft.com/office/drawing/2014/main" xmlns="" id="{4822A81E-A5D3-4D77-952A-12DA4E945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3979817" y="126961"/>
              <a:ext cx="782173" cy="782173"/>
            </a:xfrm>
            <a:prstGeom prst="rect">
              <a:avLst/>
            </a:prstGeom>
          </p:spPr>
        </p:pic>
        <p:pic>
          <p:nvPicPr>
            <p:cNvPr id="32" name="Graphic 21" descr="Pencil">
              <a:extLst>
                <a:ext uri="{FF2B5EF4-FFF2-40B4-BE49-F238E27FC236}">
                  <a16:creationId xmlns:a16="http://schemas.microsoft.com/office/drawing/2014/main" xmlns="" id="{CA94E6C8-A43A-40BB-AA66-4A1F618D15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4740354" y="39047"/>
              <a:ext cx="585419" cy="5854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643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 animBg="1"/>
      <p:bldP spid="50" grpId="0" animBg="1"/>
      <p:bldP spid="22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F14AEA36-5D91-40D4-8DA3-51164D2546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10323" y="71271"/>
            <a:ext cx="12192000" cy="6857999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-1" y="5677104"/>
            <a:ext cx="12192001" cy="1180896"/>
            <a:chOff x="-1" y="5677104"/>
            <a:chExt cx="12192001" cy="1180896"/>
          </a:xfrm>
        </p:grpSpPr>
        <p:grpSp>
          <p:nvGrpSpPr>
            <p:cNvPr id="31" name="Group 30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ectangle 35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  </a:r>
              </a:p>
            </p:txBody>
          </p:sp>
        </p:grpSp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0323" y="-79411"/>
            <a:ext cx="12187814" cy="1071895"/>
            <a:chOff x="10323" y="-79411"/>
            <a:chExt cx="12187814" cy="1106066"/>
          </a:xfrm>
        </p:grpSpPr>
        <p:sp>
          <p:nvSpPr>
            <p:cNvPr id="38" name="Rectangle 37"/>
            <p:cNvSpPr/>
            <p:nvPr/>
          </p:nvSpPr>
          <p:spPr>
            <a:xfrm>
              <a:off x="10323" y="-5300"/>
              <a:ext cx="12187814" cy="10319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>
                <a:latin typeface="Sakkal Majalla" panose="02000000000000000000" pitchFamily="2" charset="-78"/>
              </a:endParaRP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481" y="-79411"/>
              <a:ext cx="877518" cy="1045911"/>
            </a:xfrm>
            <a:prstGeom prst="rect">
              <a:avLst/>
            </a:prstGeom>
          </p:spPr>
        </p:pic>
      </p:grpSp>
      <p:sp>
        <p:nvSpPr>
          <p:cNvPr id="41" name="Rectangle 40"/>
          <p:cNvSpPr/>
          <p:nvPr/>
        </p:nvSpPr>
        <p:spPr>
          <a:xfrm>
            <a:off x="4892957" y="46816"/>
            <a:ext cx="27706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28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أصمم </a:t>
            </a:r>
            <a:endParaRPr lang="ar-BH" sz="2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لعبة لوحة كهربائية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687937" y="89996"/>
            <a:ext cx="2467284" cy="830997"/>
          </a:xfrm>
          <a:prstGeom prst="rect">
            <a:avLst/>
          </a:prstGeom>
          <a:solidFill>
            <a:srgbClr val="FF9900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(3) </a:t>
            </a:r>
          </a:p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(انظر الكتاب صفحة </a:t>
            </a:r>
            <a:r>
              <a:rPr lang="ar-BH" sz="24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24)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32804" y="83985"/>
            <a:ext cx="4331759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4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الهدف2: </a:t>
            </a:r>
            <a:r>
              <a:rPr lang="ar-BH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</a:t>
            </a:r>
            <a:r>
              <a:rPr lang="ar-BH" sz="2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يصمّم التلميذ </a:t>
            </a:r>
            <a:r>
              <a:rPr lang="ar-BH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لعبة كهربائية موظفا الدائرة الكهربائية مع توضيح البيانات عليها</a:t>
            </a:r>
            <a:r>
              <a:rPr lang="ar-BH" sz="2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BH" sz="2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8373311" y="1072789"/>
            <a:ext cx="3681462" cy="837511"/>
            <a:chOff x="8373311" y="1072789"/>
            <a:chExt cx="3681462" cy="837511"/>
          </a:xfrm>
        </p:grpSpPr>
        <p:sp>
          <p:nvSpPr>
            <p:cNvPr id="24" name="TextBox 23"/>
            <p:cNvSpPr txBox="1"/>
            <p:nvPr/>
          </p:nvSpPr>
          <p:spPr>
            <a:xfrm>
              <a:off x="9016298" y="1240825"/>
              <a:ext cx="3038475" cy="530989"/>
            </a:xfrm>
            <a:prstGeom prst="rect">
              <a:avLst/>
            </a:prstGeom>
            <a:solidFill>
              <a:srgbClr val="0070C0"/>
            </a:solidFill>
            <a:effectLst/>
          </p:spPr>
          <p:txBody>
            <a:bodyPr wrap="square" rtlCol="0" anchor="ctr">
              <a:spAutoFit/>
            </a:bodyPr>
            <a:lstStyle/>
            <a:p>
              <a:pPr algn="r" rtl="1"/>
              <a:r>
                <a:rPr lang="ar-BH" sz="2800" b="1" dirty="0" smtClean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ثالثا: </a:t>
              </a:r>
              <a:r>
                <a:rPr lang="ar-BH" sz="28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تحديد المواصفات</a:t>
              </a: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720" t="35182" r="36837" b="22388"/>
            <a:stretch/>
          </p:blipFill>
          <p:spPr>
            <a:xfrm>
              <a:off x="8373311" y="1072789"/>
              <a:ext cx="787659" cy="837511"/>
            </a:xfrm>
            <a:prstGeom prst="rect">
              <a:avLst/>
            </a:prstGeom>
          </p:spPr>
        </p:pic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7ADC7EF8-96D7-4D00-AC16-AB895170AEA0}"/>
              </a:ext>
            </a:extLst>
          </p:cNvPr>
          <p:cNvSpPr/>
          <p:nvPr/>
        </p:nvSpPr>
        <p:spPr>
          <a:xfrm>
            <a:off x="370419" y="1231623"/>
            <a:ext cx="7881054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r" rtl="1" eaLnBrk="1" hangingPunct="1">
              <a:defRPr/>
            </a:pPr>
            <a:r>
              <a:rPr lang="ar-BH" sz="2400" b="1" dirty="0">
                <a:ln w="1905"/>
                <a:latin typeface="Sakkal Majalla" panose="02000000000000000000" pitchFamily="2" charset="-78"/>
                <a:cs typeface="Sakkal Majalla" panose="02000000000000000000" pitchFamily="2" charset="-78"/>
              </a:rPr>
              <a:t>هي الشروط أو الصفات المطلوبة للمنتج الذي نريد أن نصممه</a:t>
            </a:r>
            <a:r>
              <a:rPr lang="ar-BH" sz="2400" b="1" dirty="0" smtClean="0">
                <a:ln w="1905"/>
                <a:latin typeface="Sakkal Majalla" panose="02000000000000000000" pitchFamily="2" charset="-78"/>
                <a:cs typeface="Sakkal Majalla" panose="02000000000000000000" pitchFamily="2" charset="-78"/>
              </a:rPr>
              <a:t>، والتي تمكننا </a:t>
            </a:r>
            <a:r>
              <a:rPr lang="ar-BH" sz="2400" b="1" dirty="0">
                <a:ln w="1905"/>
                <a:latin typeface="Sakkal Majalla" panose="02000000000000000000" pitchFamily="2" charset="-78"/>
                <a:cs typeface="Sakkal Majalla" panose="02000000000000000000" pitchFamily="2" charset="-78"/>
              </a:rPr>
              <a:t>من تحديد مواصفاتة قبل البدء في تصميمه.</a:t>
            </a:r>
            <a:endParaRPr lang="en-US" sz="2400" b="1" dirty="0">
              <a:ln w="1905"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470702" y="83985"/>
            <a:ext cx="1112588" cy="719227"/>
            <a:chOff x="3979817" y="39047"/>
            <a:chExt cx="1345956" cy="870087"/>
          </a:xfrm>
        </p:grpSpPr>
        <p:pic>
          <p:nvPicPr>
            <p:cNvPr id="29" name="Graphic 20" descr="Blackboard">
              <a:extLst>
                <a:ext uri="{FF2B5EF4-FFF2-40B4-BE49-F238E27FC236}">
                  <a16:creationId xmlns:a16="http://schemas.microsoft.com/office/drawing/2014/main" xmlns="" id="{4822A81E-A5D3-4D77-952A-12DA4E945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3979817" y="126961"/>
              <a:ext cx="782173" cy="782173"/>
            </a:xfrm>
            <a:prstGeom prst="rect">
              <a:avLst/>
            </a:prstGeom>
          </p:spPr>
        </p:pic>
        <p:pic>
          <p:nvPicPr>
            <p:cNvPr id="32" name="Graphic 21" descr="Pencil">
              <a:extLst>
                <a:ext uri="{FF2B5EF4-FFF2-40B4-BE49-F238E27FC236}">
                  <a16:creationId xmlns:a16="http://schemas.microsoft.com/office/drawing/2014/main" xmlns="" id="{CA94E6C8-A43A-40BB-AA66-4A1F618D15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4740354" y="39047"/>
              <a:ext cx="585419" cy="585419"/>
            </a:xfrm>
            <a:prstGeom prst="rect">
              <a:avLst/>
            </a:prstGeom>
          </p:spPr>
        </p:pic>
      </p:grpSp>
      <p:sp>
        <p:nvSpPr>
          <p:cNvPr id="40" name="Rectangle 39"/>
          <p:cNvSpPr/>
          <p:nvPr/>
        </p:nvSpPr>
        <p:spPr>
          <a:xfrm>
            <a:off x="2207230" y="3770403"/>
            <a:ext cx="7777537" cy="1692771"/>
          </a:xfrm>
          <a:prstGeom prst="rect">
            <a:avLst/>
          </a:prstGeom>
          <a:solidFill>
            <a:srgbClr val="FFFF99"/>
          </a:solidFill>
          <a:effectLst/>
        </p:spPr>
        <p:txBody>
          <a:bodyPr wrap="square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_______________________________________________________________.</a:t>
            </a:r>
            <a:endParaRPr lang="ar-BH" sz="2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_______________________________________________________________.</a:t>
            </a:r>
            <a:endParaRPr lang="ar-BH" sz="2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_______________________________________________________________.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BH" sz="2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_______________________________________________________________.</a:t>
            </a:r>
            <a:endParaRPr lang="en-US" sz="2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F0024865-B814-43B5-9390-89758E318448}"/>
              </a:ext>
            </a:extLst>
          </p:cNvPr>
          <p:cNvSpPr/>
          <p:nvPr/>
        </p:nvSpPr>
        <p:spPr>
          <a:xfrm>
            <a:off x="4283396" y="3214900"/>
            <a:ext cx="5790516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r" rtl="1"/>
            <a:r>
              <a:rPr lang="ar-BH" sz="2800" b="1" dirty="0" smtClean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طب</a:t>
            </a:r>
            <a:r>
              <a:rPr lang="ar-BH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2800" b="1" dirty="0" smtClean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 الآن </a:t>
            </a:r>
            <a:r>
              <a:rPr lang="ar-BH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بتحديد هذه الأمور للعبتك لنبدأ </a:t>
            </a:r>
            <a:r>
              <a:rPr lang="ar-BH" sz="2800" b="1" dirty="0" smtClean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بتصميمها</a:t>
            </a:r>
            <a:r>
              <a:rPr lang="en-US" sz="2800" b="1" dirty="0" smtClean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en-US" sz="2800" b="1" dirty="0">
              <a:ln w="0"/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736C77C2-75B4-49F1-A588-A7BB99AA90E7}"/>
              </a:ext>
            </a:extLst>
          </p:cNvPr>
          <p:cNvSpPr/>
          <p:nvPr/>
        </p:nvSpPr>
        <p:spPr>
          <a:xfrm>
            <a:off x="1229823" y="2487203"/>
            <a:ext cx="9686773" cy="523220"/>
          </a:xfrm>
          <a:prstGeom prst="rect">
            <a:avLst/>
          </a:prstGeom>
          <a:solidFill>
            <a:srgbClr val="FFFF99"/>
          </a:solidFill>
          <a:effectLst/>
        </p:spPr>
        <p:txBody>
          <a:bodyPr wrap="square">
            <a:spAutoFit/>
          </a:bodyPr>
          <a:lstStyle/>
          <a:p>
            <a:pPr algn="ctr" rtl="1">
              <a:spcBef>
                <a:spcPct val="50000"/>
              </a:spcBef>
              <a:defRPr/>
            </a:pPr>
            <a:r>
              <a:rPr lang="ar-BH" sz="2800" b="1" dirty="0">
                <a:solidFill>
                  <a:schemeClr val="accent4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مواصفات تصميم </a:t>
            </a:r>
            <a:r>
              <a:rPr lang="ar-BH" sz="28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نـمـوذج لعبة ___________ كهربائية عن ______ </a:t>
            </a:r>
            <a:r>
              <a:rPr lang="ar-BH" sz="28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أستخدمها  </a:t>
            </a:r>
            <a:r>
              <a:rPr lang="ar-BH" sz="2800" b="1" dirty="0">
                <a:ln w="0"/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____________</a:t>
            </a:r>
            <a:endParaRPr lang="en-US" sz="28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9181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 animBg="1"/>
      <p:bldP spid="50" grpId="0" animBg="1"/>
      <p:bldP spid="27" grpId="0" animBg="1"/>
      <p:bldP spid="40" grpId="0" animBg="1"/>
      <p:bldP spid="43" grpId="0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BD03B03-81ED-4965-879A-9C1BC2A7C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1" t="35780" r="23456" b="25972"/>
          <a:stretch/>
        </p:blipFill>
        <p:spPr>
          <a:xfrm>
            <a:off x="4580978" y="1181149"/>
            <a:ext cx="3058294" cy="263099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468193" y="4826942"/>
            <a:ext cx="8718996" cy="954107"/>
          </a:xfrm>
          <a:prstGeom prst="rect">
            <a:avLst/>
          </a:prstGeom>
          <a:solidFill>
            <a:srgbClr val="0033CC"/>
          </a:solidFill>
        </p:spPr>
        <p:txBody>
          <a:bodyPr wrap="square">
            <a:spAutoFit/>
          </a:bodyPr>
          <a:lstStyle/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نهاية الدرس </a:t>
            </a:r>
            <a:r>
              <a:rPr lang="ar-BH" sz="28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الثاني</a:t>
            </a:r>
            <a:endParaRPr lang="ar-BH" sz="2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متمنين لكم التفوق و النجاح </a:t>
            </a:r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</a:t>
            </a:r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3C3809BC-A3C9-4757-BF1F-6D2979EEC85B}"/>
              </a:ext>
            </a:extLst>
          </p:cNvPr>
          <p:cNvGrpSpPr/>
          <p:nvPr/>
        </p:nvGrpSpPr>
        <p:grpSpPr>
          <a:xfrm>
            <a:off x="-1" y="5677104"/>
            <a:ext cx="12192001" cy="1180896"/>
            <a:chOff x="-1" y="5677104"/>
            <a:chExt cx="12192001" cy="1180896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C78DFFEB-7DC2-4471-8A65-D732B4ED8D2D}"/>
                </a:ext>
              </a:extLst>
            </p:cNvPr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="" xmlns:a16="http://schemas.microsoft.com/office/drawing/2014/main" id="{0B7E0E2C-185F-4F18-AA9A-0090FDEE3D51}"/>
                  </a:ext>
                </a:extLst>
              </p:cNvPr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ectangle 7">
                <a:extLst>
                  <a:ext uri="{FF2B5EF4-FFF2-40B4-BE49-F238E27FC236}">
                    <a16:creationId xmlns="" xmlns:a16="http://schemas.microsoft.com/office/drawing/2014/main" id="{93CB40B7-2801-4DD1-968B-5ABC0EDAFD3A}"/>
                  </a:ext>
                </a:extLst>
              </p:cNvPr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  </a:r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38F91592-2070-43EA-AC6D-855C6A0136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5902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673</Words>
  <Application>Microsoft Office PowerPoint</Application>
  <PresentationFormat>Widescreen</PresentationFormat>
  <Paragraphs>73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Mangal</vt:lpstr>
      <vt:lpstr>Sakkal Majalla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reem almudshki</dc:creator>
  <cp:lastModifiedBy>Anissa Ibrahim Alsadoon</cp:lastModifiedBy>
  <cp:revision>128</cp:revision>
  <dcterms:created xsi:type="dcterms:W3CDTF">2020-09-16T17:02:07Z</dcterms:created>
  <dcterms:modified xsi:type="dcterms:W3CDTF">2020-10-13T12:56:53Z</dcterms:modified>
</cp:coreProperties>
</file>