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6" r:id="rId1"/>
    <p:sldMasterId id="2147483718" r:id="rId2"/>
    <p:sldMasterId id="2147483730" r:id="rId3"/>
  </p:sldMasterIdLst>
  <p:sldIdLst>
    <p:sldId id="300" r:id="rId4"/>
    <p:sldId id="297" r:id="rId5"/>
    <p:sldId id="294" r:id="rId6"/>
    <p:sldId id="299" r:id="rId7"/>
    <p:sldId id="296" r:id="rId8"/>
    <p:sldId id="258" r:id="rId9"/>
    <p:sldId id="295" r:id="rId10"/>
    <p:sldId id="259" r:id="rId11"/>
    <p:sldId id="261" r:id="rId12"/>
    <p:sldId id="262" r:id="rId13"/>
    <p:sldId id="263" r:id="rId14"/>
    <p:sldId id="298" r:id="rId15"/>
  </p:sldIdLst>
  <p:sldSz cx="9144000" cy="6858000" type="screen4x3"/>
  <p:notesSz cx="6858000" cy="9144000"/>
  <p:custDataLst>
    <p:tags r:id="rId16"/>
  </p:custDataLst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EBE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966D-6802-4BC4-BF7E-0ACDAFC1E07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307BC-74F4-439E-9B8E-5833EF268E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966D-6802-4BC4-BF7E-0ACDAFC1E07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307BC-74F4-439E-9B8E-5833EF268E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966D-6802-4BC4-BF7E-0ACDAFC1E07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307BC-74F4-439E-9B8E-5833EF268E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عنوان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20" name="عنوان فرعي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19" name="عنصر نائب للتاريخ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9/2/2023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1" name="عنصر نائب لرقم الشريحة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9/2/2023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ستطيل مستدير الزوايا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9/2/2023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9/2/2023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9/2/2023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9/2/2023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9/2/2023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comb dir="vert"/>
    <p:sndAc>
      <p:stSnd>
        <p:snd r:embed="rId1" name="arrow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9/2/2023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966D-6802-4BC4-BF7E-0ACDAFC1E07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307BC-74F4-439E-9B8E-5833EF268E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ذو زاوية واحدة مستديرة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9/2/2023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/>
              <a:t>انقر فوق الأيقونة لإضافة صورة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9/2/2023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9/2/2023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2466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2466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2466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8" tIns="45624" rIns="91248" bIns="45624" rtlCol="0" anchor="ctr"/>
          <a:lstStyle/>
          <a:p>
            <a:pPr algn="ctr" defTabSz="912466"/>
            <a:endParaRPr lang="en-US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499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8" tIns="45624" rIns="91248" bIns="45624" rtlCol="0" anchor="ctr"/>
          <a:lstStyle/>
          <a:p>
            <a:pPr algn="ctr" defTabSz="912466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77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77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62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6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7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3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9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6" y="1516840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6C7A8B54-5BE1-48A8-A322-41B78996835A}" type="datetimeFigureOut">
              <a:rPr lang="ar-EG" smtClean="0"/>
              <a:pPr/>
              <a:t>17/02/1445</a:t>
            </a:fld>
            <a:endParaRPr lang="ar-EG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8" tIns="45624" rIns="91248" bIns="45624" rtlCol="0" anchor="ctr"/>
          <a:lstStyle/>
          <a:p>
            <a:pPr algn="ctr" defTabSz="912466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78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EG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78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DA42930-387D-4B99-9E38-3444A803A0C5}" type="slidenum">
              <a:rPr lang="ar-EG" smtClean="0">
                <a:solidFill>
                  <a:srgbClr val="0F6FC6"/>
                </a:solidFill>
              </a:rPr>
              <a:pPr/>
              <a:t>‹#›</a:t>
            </a:fld>
            <a:endParaRPr lang="ar-EG">
              <a:solidFill>
                <a:srgbClr val="0F6FC6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8" tIns="45624" rIns="91248" bIns="45624" rtlCol="0" anchor="ctr"/>
          <a:lstStyle/>
          <a:p>
            <a:pPr algn="ctr" defTabSz="912466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354773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8B54-5BE1-48A8-A322-41B78996835A}" type="datetimeFigureOut">
              <a:rPr lang="ar-EG" smtClean="0"/>
              <a:pPr/>
              <a:t>17/02/1445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2930-387D-4B99-9E38-3444A803A0C5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234892573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41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57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23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24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86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4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11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73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3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498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8B54-5BE1-48A8-A322-41B78996835A}" type="datetimeFigureOut">
              <a:rPr lang="ar-EG" smtClean="0"/>
              <a:pPr/>
              <a:t>17/02/1445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2930-387D-4B99-9E38-3444A803A0C5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75252627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8B54-5BE1-48A8-A322-41B78996835A}" type="datetimeFigureOut">
              <a:rPr lang="ar-EG" smtClean="0"/>
              <a:pPr/>
              <a:t>17/02/1445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>
              <a:solidFill>
                <a:srgbClr val="0F6FC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2930-387D-4B99-9E38-3444A803A0C5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793146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6233" indent="0">
              <a:buNone/>
              <a:defRPr sz="2000" b="1"/>
            </a:lvl2pPr>
            <a:lvl3pPr marL="912466" indent="0">
              <a:buNone/>
              <a:defRPr sz="1800" b="1"/>
            </a:lvl3pPr>
            <a:lvl4pPr marL="1368699" indent="0">
              <a:buNone/>
              <a:defRPr sz="1600" b="1"/>
            </a:lvl4pPr>
            <a:lvl5pPr marL="1824933" indent="0">
              <a:buNone/>
              <a:defRPr sz="1600" b="1"/>
            </a:lvl5pPr>
            <a:lvl6pPr marL="2281163" indent="0">
              <a:buNone/>
              <a:defRPr sz="1600" b="1"/>
            </a:lvl6pPr>
            <a:lvl7pPr marL="2737399" indent="0">
              <a:buNone/>
              <a:defRPr sz="1600" b="1"/>
            </a:lvl7pPr>
            <a:lvl8pPr marL="3193630" indent="0">
              <a:buNone/>
              <a:defRPr sz="1600" b="1"/>
            </a:lvl8pPr>
            <a:lvl9pPr marL="3649861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49" y="2316014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6233" indent="0">
              <a:buNone/>
              <a:defRPr sz="2000" b="1"/>
            </a:lvl2pPr>
            <a:lvl3pPr marL="912466" indent="0">
              <a:buNone/>
              <a:defRPr sz="1800" b="1"/>
            </a:lvl3pPr>
            <a:lvl4pPr marL="1368699" indent="0">
              <a:buNone/>
              <a:defRPr sz="1600" b="1"/>
            </a:lvl4pPr>
            <a:lvl5pPr marL="1824933" indent="0">
              <a:buNone/>
              <a:defRPr sz="1600" b="1"/>
            </a:lvl5pPr>
            <a:lvl6pPr marL="2281163" indent="0">
              <a:buNone/>
              <a:defRPr sz="1600" b="1"/>
            </a:lvl6pPr>
            <a:lvl7pPr marL="2737399" indent="0">
              <a:buNone/>
              <a:defRPr sz="1600" b="1"/>
            </a:lvl7pPr>
            <a:lvl8pPr marL="3193630" indent="0">
              <a:buNone/>
              <a:defRPr sz="1600" b="1"/>
            </a:lvl8pPr>
            <a:lvl9pPr marL="3649861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8B54-5BE1-48A8-A322-41B78996835A}" type="datetimeFigureOut">
              <a:rPr lang="ar-EG" smtClean="0"/>
              <a:pPr/>
              <a:t>17/02/1445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>
              <a:solidFill>
                <a:srgbClr val="0F6FC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2930-387D-4B99-9E38-3444A803A0C5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32634845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8B54-5BE1-48A8-A322-41B78996835A}" type="datetimeFigureOut">
              <a:rPr lang="ar-EG" smtClean="0"/>
              <a:pPr/>
              <a:t>17/02/1445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>
              <a:solidFill>
                <a:srgbClr val="0F6FC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2930-387D-4B99-9E38-3444A803A0C5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98814668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8B54-5BE1-48A8-A322-41B78996835A}" type="datetimeFigureOut">
              <a:rPr lang="ar-EG" smtClean="0"/>
              <a:pPr/>
              <a:t>17/02/1445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>
              <a:solidFill>
                <a:srgbClr val="0F6FC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2930-387D-4B99-9E38-3444A803A0C5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85081971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966D-6802-4BC4-BF7E-0ACDAFC1E07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307BC-74F4-439E-9B8E-5833EF268E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2466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2466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2466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8" tIns="45624" rIns="91248" bIns="45624" rtlCol="0" anchor="ctr"/>
          <a:lstStyle/>
          <a:p>
            <a:pPr algn="ctr" defTabSz="912466"/>
            <a:endParaRPr lang="en-US">
              <a:solidFill>
                <a:prstClr val="white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8" tIns="45624" rIns="91248" bIns="45624" rtlCol="0" anchor="ctr"/>
          <a:lstStyle/>
          <a:p>
            <a:pPr algn="ctr" defTabSz="912466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8B54-5BE1-48A8-A322-41B78996835A}" type="datetimeFigureOut">
              <a:rPr lang="ar-EG" smtClean="0"/>
              <a:pPr/>
              <a:t>17/02/1445</a:t>
            </a:fld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2930-387D-4B99-9E38-3444A803A0C5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58" name="Rectangle 57"/>
          <p:cNvSpPr/>
          <p:nvPr/>
        </p:nvSpPr>
        <p:spPr>
          <a:xfrm>
            <a:off x="905571" y="601895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8" tIns="45624" rIns="91248" bIns="45624" rtlCol="0" anchor="ctr"/>
          <a:lstStyle/>
          <a:p>
            <a:pPr algn="ctr" defTabSz="912466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9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8" tIns="45624" rIns="91248" bIns="45624" rtlCol="0" anchor="ctr"/>
          <a:lstStyle/>
          <a:p>
            <a:pPr algn="ctr" defTabSz="912466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47"/>
            <a:ext cx="3493664" cy="365125"/>
          </a:xfrm>
        </p:spPr>
        <p:txBody>
          <a:bodyPr>
            <a:normAutofit/>
          </a:bodyPr>
          <a:lstStyle/>
          <a:p>
            <a:endParaRPr lang="ar-EG">
              <a:solidFill>
                <a:srgbClr val="0F6FC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6" y="2657437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6233" indent="0">
              <a:buNone/>
              <a:defRPr sz="1200"/>
            </a:lvl2pPr>
            <a:lvl3pPr marL="912466" indent="0">
              <a:buNone/>
              <a:defRPr sz="1000"/>
            </a:lvl3pPr>
            <a:lvl4pPr marL="1368699" indent="0">
              <a:buNone/>
              <a:defRPr sz="900"/>
            </a:lvl4pPr>
            <a:lvl5pPr marL="1824933" indent="0">
              <a:buNone/>
              <a:defRPr sz="900"/>
            </a:lvl5pPr>
            <a:lvl6pPr marL="2281163" indent="0">
              <a:buNone/>
              <a:defRPr sz="900"/>
            </a:lvl6pPr>
            <a:lvl7pPr marL="2737399" indent="0">
              <a:buNone/>
              <a:defRPr sz="900"/>
            </a:lvl7pPr>
            <a:lvl8pPr marL="3193630" indent="0">
              <a:buNone/>
              <a:defRPr sz="900"/>
            </a:lvl8pPr>
            <a:lvl9pPr marL="3649861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4062027416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2466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2466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2466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8" tIns="45624" rIns="91248" bIns="45624" rtlCol="0" anchor="ctr"/>
          <a:lstStyle/>
          <a:p>
            <a:pPr algn="ctr" defTabSz="912466"/>
            <a:endParaRPr lang="en-US">
              <a:solidFill>
                <a:prstClr val="white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8" tIns="45624" rIns="91248" bIns="45624" rtlCol="0" anchor="ctr"/>
          <a:lstStyle/>
          <a:p>
            <a:pPr algn="ctr" defTabSz="912466"/>
            <a:endParaRPr lang="en-US">
              <a:solidFill>
                <a:prstClr val="white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905571" y="601895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8" tIns="45624" rIns="91248" bIns="45624" rtlCol="0" anchor="ctr"/>
          <a:lstStyle/>
          <a:p>
            <a:pPr algn="ctr" defTabSz="912466"/>
            <a:endParaRPr lang="en-US">
              <a:solidFill>
                <a:prstClr val="white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8" tIns="45624" rIns="91248" bIns="45624" rtlCol="0" anchor="ctr"/>
          <a:lstStyle/>
          <a:p>
            <a:pPr algn="ctr" defTabSz="912466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10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6233" indent="0">
              <a:buNone/>
              <a:defRPr sz="2800"/>
            </a:lvl2pPr>
            <a:lvl3pPr marL="912466" indent="0">
              <a:buNone/>
              <a:defRPr sz="2400"/>
            </a:lvl3pPr>
            <a:lvl4pPr marL="1368699" indent="0">
              <a:buNone/>
              <a:defRPr sz="2000"/>
            </a:lvl4pPr>
            <a:lvl5pPr marL="1824933" indent="0">
              <a:buNone/>
              <a:defRPr sz="2000"/>
            </a:lvl5pPr>
            <a:lvl6pPr marL="2281163" indent="0">
              <a:buNone/>
              <a:defRPr sz="2000"/>
            </a:lvl6pPr>
            <a:lvl7pPr marL="2737399" indent="0">
              <a:buNone/>
              <a:defRPr sz="2000"/>
            </a:lvl7pPr>
            <a:lvl8pPr marL="3193630" indent="0">
              <a:buNone/>
              <a:defRPr sz="2000"/>
            </a:lvl8pPr>
            <a:lvl9pPr marL="3649861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42" y="4133089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6233" indent="0">
              <a:buNone/>
              <a:defRPr sz="1200"/>
            </a:lvl2pPr>
            <a:lvl3pPr marL="912466" indent="0">
              <a:buNone/>
              <a:defRPr sz="1000"/>
            </a:lvl3pPr>
            <a:lvl4pPr marL="1368699" indent="0">
              <a:buNone/>
              <a:defRPr sz="900"/>
            </a:lvl4pPr>
            <a:lvl5pPr marL="1824933" indent="0">
              <a:buNone/>
              <a:defRPr sz="900"/>
            </a:lvl5pPr>
            <a:lvl6pPr marL="2281163" indent="0">
              <a:buNone/>
              <a:defRPr sz="900"/>
            </a:lvl6pPr>
            <a:lvl7pPr marL="2737399" indent="0">
              <a:buNone/>
              <a:defRPr sz="900"/>
            </a:lvl7pPr>
            <a:lvl8pPr marL="3193630" indent="0">
              <a:buNone/>
              <a:defRPr sz="900"/>
            </a:lvl8pPr>
            <a:lvl9pPr marL="3649861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8B54-5BE1-48A8-A322-41B78996835A}" type="datetimeFigureOut">
              <a:rPr lang="ar-EG" smtClean="0"/>
              <a:pPr/>
              <a:t>17/02/1445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47"/>
            <a:ext cx="3493664" cy="365125"/>
          </a:xfrm>
        </p:spPr>
        <p:txBody>
          <a:bodyPr>
            <a:normAutofit/>
          </a:bodyPr>
          <a:lstStyle/>
          <a:p>
            <a:endParaRPr lang="ar-EG">
              <a:solidFill>
                <a:srgbClr val="0F6FC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2930-387D-4B99-9E38-3444A803A0C5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75904444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8B54-5BE1-48A8-A322-41B78996835A}" type="datetimeFigureOut">
              <a:rPr lang="ar-EG" smtClean="0"/>
              <a:pPr/>
              <a:t>17/02/1445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2930-387D-4B99-9E38-3444A803A0C5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331139788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12" y="1030149"/>
            <a:ext cx="1484453" cy="4780344"/>
          </a:xfrm>
        </p:spPr>
        <p:txBody>
          <a:bodyPr vert="eaVert" anchor="ctr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7" y="1030149"/>
            <a:ext cx="5423704" cy="4780344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8B54-5BE1-48A8-A322-41B78996835A}" type="datetimeFigureOut">
              <a:rPr lang="ar-EG" smtClean="0"/>
              <a:pPr/>
              <a:t>17/02/1445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2930-387D-4B99-9E38-3444A803A0C5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90336102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عنوان ومحتوى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/>
          <p:nvPr userDrawn="1"/>
        </p:nvSpPr>
        <p:spPr>
          <a:xfrm rot="21129326">
            <a:off x="1141651" y="756765"/>
            <a:ext cx="7121067" cy="5090421"/>
          </a:xfrm>
          <a:prstGeom prst="horizontalScroll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248" tIns="45624" rIns="91248" bIns="45624" rtlCol="0" anchor="ctr"/>
          <a:lstStyle/>
          <a:p>
            <a:pPr algn="ctr" defTabSz="912466">
              <a:defRPr/>
            </a:pPr>
            <a:endParaRPr lang="en-US" kern="0" dirty="0">
              <a:solidFill>
                <a:prstClr val="white"/>
              </a:solidFill>
              <a:latin typeface="Franklin Gothic Book"/>
            </a:endParaRPr>
          </a:p>
        </p:txBody>
      </p:sp>
      <p:pic>
        <p:nvPicPr>
          <p:cNvPr id="8" name="Picture 2" descr="C:\Users\Administrator\Desktop\Pushpin Dev\Assets\pushpinLeft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prstClr val="black"/>
              <a:srgbClr val="465E9C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435684">
            <a:off x="1496004" y="5637474"/>
            <a:ext cx="567831" cy="567830"/>
          </a:xfrm>
          <a:prstGeom prst="rect">
            <a:avLst/>
          </a:prstGeom>
          <a:noFill/>
        </p:spPr>
      </p:pic>
      <p:pic>
        <p:nvPicPr>
          <p:cNvPr id="9" name="Picture 2" descr="C:\Users\Administrator\Desktop\Pushpin Dev\Assets\pushpinLeft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prstClr val="black"/>
              <a:srgbClr val="465E9C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4096196">
            <a:off x="7351661" y="358175"/>
            <a:ext cx="566928" cy="5669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616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58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57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58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18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58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69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58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58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29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966D-6802-4BC4-BF7E-0ACDAFC1E07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307BC-74F4-439E-9B8E-5833EF268E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58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69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58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048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58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27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58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32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966D-6802-4BC4-BF7E-0ACDAFC1E07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307BC-74F4-439E-9B8E-5833EF268E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966D-6802-4BC4-BF7E-0ACDAFC1E07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307BC-74F4-439E-9B8E-5833EF268E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966D-6802-4BC4-BF7E-0ACDAFC1E07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307BC-74F4-439E-9B8E-5833EF268E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966D-6802-4BC4-BF7E-0ACDAFC1E07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307BC-74F4-439E-9B8E-5833EF268E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966D-6802-4BC4-BF7E-0ACDAFC1E07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307BC-74F4-439E-9B8E-5833EF268E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audio" Target="../media/audio2.wav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2966D-6802-4BC4-BF7E-0ACDAFC1E07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307BC-74F4-439E-9B8E-5833EF268EC7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عنصر نائب للعنوان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  <a:p>
            <a:pPr lvl="1" eaLnBrk="1" latinLnBrk="0" hangingPunct="1"/>
            <a:r>
              <a:rPr kumimoji="0" lang="ar-SA"/>
              <a:t>المستوى الثاني</a:t>
            </a:r>
          </a:p>
          <a:p>
            <a:pPr lvl="2" eaLnBrk="1" latinLnBrk="0" hangingPunct="1"/>
            <a:r>
              <a:rPr kumimoji="0" lang="ar-SA"/>
              <a:t>المستوى الثالث</a:t>
            </a:r>
          </a:p>
          <a:p>
            <a:pPr lvl="3" eaLnBrk="1" latinLnBrk="0" hangingPunct="1"/>
            <a:r>
              <a:rPr kumimoji="0" lang="ar-SA"/>
              <a:t>المستوى الرابع</a:t>
            </a:r>
          </a:p>
          <a:p>
            <a:pPr lvl="4" eaLnBrk="1" latinLnBrk="0" hangingPunct="1"/>
            <a:r>
              <a:rPr kumimoji="0" lang="ar-SA"/>
              <a:t>المستوى الخامس</a:t>
            </a:r>
            <a:endParaRPr kumimoji="0" lang="en-US"/>
          </a:p>
        </p:txBody>
      </p:sp>
      <p:sp>
        <p:nvSpPr>
          <p:cNvPr id="25" name="عنصر نائب للتاريخ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9/2/2023</a:t>
            </a:fld>
            <a:endParaRPr lang="en-US"/>
          </a:p>
        </p:txBody>
      </p:sp>
      <p:sp>
        <p:nvSpPr>
          <p:cNvPr id="18" name="عنصر نائب للتذييل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kumimoji="0"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ransition spd="slow">
    <p:comb dir="vert"/>
    <p:sndAc>
      <p:stSnd>
        <p:snd r:embed="rId13" name="arrow.wav"/>
      </p:stSnd>
    </p:sndAc>
  </p:transition>
  <p:txStyles>
    <p:titleStyle>
      <a:lvl1pPr algn="l" rtl="1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r" rtl="1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r" rtl="1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r" rtl="1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r" rtl="1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rtl="1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r" rtl="1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r" rtl="1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r" rtl="1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2466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2466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2466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2466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466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99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8" tIns="45624" rIns="91248" bIns="45624" rtlCol="0" anchor="ctr"/>
          <a:lstStyle/>
          <a:p>
            <a:pPr algn="ctr" defTabSz="912466"/>
            <a:endParaRPr lang="en-US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8" tIns="45624" rIns="91248" bIns="45624" rtlCol="0" anchor="ctr"/>
          <a:lstStyle/>
          <a:p>
            <a:pPr algn="ctr" defTabSz="912466"/>
            <a:endParaRPr lang="en-US">
              <a:solidFill>
                <a:prstClr val="white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8" tIns="45624" rIns="91248" bIns="45624" rtlCol="0" anchor="ctr"/>
          <a:lstStyle/>
          <a:p>
            <a:pPr algn="ctr" defTabSz="912466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248" tIns="45624" rIns="91248" bIns="45624" rtlCol="0" anchor="b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7"/>
            <a:ext cx="6777317" cy="3508977"/>
          </a:xfrm>
          <a:prstGeom prst="rect">
            <a:avLst/>
          </a:prstGeom>
        </p:spPr>
        <p:txBody>
          <a:bodyPr vert="horz" lIns="91248" tIns="45624" rIns="91248" bIns="45624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9" y="224504"/>
            <a:ext cx="2133600" cy="365125"/>
          </a:xfrm>
          <a:prstGeom prst="rect">
            <a:avLst/>
          </a:prstGeom>
        </p:spPr>
        <p:txBody>
          <a:bodyPr vert="horz" lIns="91248" tIns="45624" rIns="91248" bIns="45624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pPr defTabSz="912466"/>
            <a:fld id="{6C7A8B54-5BE1-48A8-A322-41B78996835A}" type="datetimeFigureOut">
              <a:rPr lang="ar-EG" smtClean="0"/>
              <a:pPr defTabSz="912466"/>
              <a:t>17/02/1445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72"/>
            <a:ext cx="3502152" cy="365125"/>
          </a:xfrm>
          <a:prstGeom prst="rect">
            <a:avLst/>
          </a:prstGeom>
        </p:spPr>
        <p:txBody>
          <a:bodyPr vert="horz" lIns="91248" tIns="45624" rIns="91248" bIns="45624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defTabSz="912466"/>
            <a:endParaRPr lang="ar-EG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503"/>
            <a:ext cx="1332156" cy="365125"/>
          </a:xfrm>
          <a:prstGeom prst="rect">
            <a:avLst/>
          </a:prstGeom>
        </p:spPr>
        <p:txBody>
          <a:bodyPr vert="horz" lIns="91248" tIns="45624" rIns="91248" bIns="45624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pPr defTabSz="912466"/>
            <a:fld id="{7DA42930-387D-4B99-9E38-3444A803A0C5}" type="slidenum">
              <a:rPr lang="ar-EG" smtClean="0"/>
              <a:pPr defTabSz="912466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84860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51" r:id="rId21"/>
  </p:sldLayoutIdLst>
  <p:transition spd="med">
    <p:dissolve/>
    <p:sndAc>
      <p:stSnd>
        <p:snd r:embed="rId23" name="chimes.wav"/>
      </p:stSnd>
    </p:sndAc>
  </p:transition>
  <p:txStyles>
    <p:titleStyle>
      <a:lvl1pPr algn="l" defTabSz="912466" rtl="1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173" indent="-273739" algn="r" defTabSz="912466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8726" indent="-273739" algn="r" defTabSz="912466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2466" indent="-228116" algn="r" defTabSz="912466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2330" indent="-228116" algn="r" defTabSz="912466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3073" indent="-228116" algn="r" defTabSz="912466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4692" indent="-228116" algn="r" defTabSz="912466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5434" indent="-228116" algn="r" defTabSz="912466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16177" indent="-228116" algn="r" defTabSz="912466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16920" indent="-228116" algn="r" defTabSz="912466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2466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233" algn="r" defTabSz="912466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466" algn="r" defTabSz="912466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699" algn="r" defTabSz="912466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933" algn="r" defTabSz="912466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163" algn="r" defTabSz="912466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399" algn="r" defTabSz="912466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630" algn="r" defTabSz="912466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861" algn="r" defTabSz="912466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.jpg"/><Relationship Id="rId7" Type="http://schemas.microsoft.com/office/2007/relationships/hdphoto" Target="../media/hdphoto1.wdp"/><Relationship Id="rId12" Type="http://schemas.microsoft.com/office/2007/relationships/hdphoto" Target="../media/hdphoto4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.png"/><Relationship Id="rId11" Type="http://schemas.openxmlformats.org/officeDocument/2006/relationships/image" Target="../media/image11.jpeg"/><Relationship Id="rId5" Type="http://schemas.microsoft.com/office/2007/relationships/hdphoto" Target="../media/hdphoto2.wdp"/><Relationship Id="rId10" Type="http://schemas.microsoft.com/office/2007/relationships/hdphoto" Target="../media/hdphoto3.wdp"/><Relationship Id="rId4" Type="http://schemas.openxmlformats.org/officeDocument/2006/relationships/image" Target="../media/image8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audio" Target="../media/audio1.wav"/><Relationship Id="rId7" Type="http://schemas.microsoft.com/office/2007/relationships/hdphoto" Target="../media/hdphoto9.wdp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1.xml"/><Relationship Id="rId6" Type="http://schemas.openxmlformats.org/officeDocument/2006/relationships/image" Target="../media/image23.jpeg"/><Relationship Id="rId5" Type="http://schemas.openxmlformats.org/officeDocument/2006/relationships/image" Target="../media/image15.jpg"/><Relationship Id="rId4" Type="http://schemas.openxmlformats.org/officeDocument/2006/relationships/audio" Target="../media/audio2.wav"/><Relationship Id="rId9" Type="http://schemas.microsoft.com/office/2007/relationships/hdphoto" Target="../media/hdphoto10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2.xml"/><Relationship Id="rId5" Type="http://schemas.openxmlformats.org/officeDocument/2006/relationships/image" Target="../media/image15.jp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3.xml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.xml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.xml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.xml"/><Relationship Id="rId6" Type="http://schemas.microsoft.com/office/2007/relationships/hdphoto" Target="../media/hdphoto5.wdp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8.xml"/><Relationship Id="rId6" Type="http://schemas.microsoft.com/office/2007/relationships/hdphoto" Target="../media/hdphoto6.wdp"/><Relationship Id="rId5" Type="http://schemas.openxmlformats.org/officeDocument/2006/relationships/image" Target="../media/image17.pn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9.xml"/><Relationship Id="rId6" Type="http://schemas.microsoft.com/office/2007/relationships/hdphoto" Target="../media/hdphoto7.wdp"/><Relationship Id="rId5" Type="http://schemas.openxmlformats.org/officeDocument/2006/relationships/image" Target="../media/image19.pn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0.xml"/><Relationship Id="rId6" Type="http://schemas.openxmlformats.org/officeDocument/2006/relationships/image" Target="../media/image21.png"/><Relationship Id="rId5" Type="http://schemas.openxmlformats.org/officeDocument/2006/relationships/image" Target="../media/image15.jpg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مجموعة 40"/>
          <p:cNvGrpSpPr/>
          <p:nvPr/>
        </p:nvGrpSpPr>
        <p:grpSpPr>
          <a:xfrm>
            <a:off x="1691680" y="161070"/>
            <a:ext cx="4457700" cy="1179698"/>
            <a:chOff x="2274540" y="0"/>
            <a:chExt cx="4457700" cy="845423"/>
          </a:xfrm>
        </p:grpSpPr>
        <p:pic>
          <p:nvPicPr>
            <p:cNvPr id="42" name="صورة 41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43" name="مستطيل 8"/>
            <p:cNvSpPr/>
            <p:nvPr/>
          </p:nvSpPr>
          <p:spPr>
            <a:xfrm>
              <a:off x="2761516" y="116632"/>
              <a:ext cx="3320141" cy="709566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wrap="none">
              <a:spAutoFit/>
            </a:bodyPr>
            <a:lstStyle/>
            <a:p>
              <a:pPr algn="ctr" defTabSz="912466"/>
              <a:r>
                <a:rPr lang="ar-SA" sz="3600" b="1" dirty="0">
                  <a:ln w="10541" cmpd="sng">
                    <a:solidFill>
                      <a:srgbClr val="0F6FC6">
                        <a:shade val="88000"/>
                        <a:satMod val="110000"/>
                      </a:srgb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استراتيجية خريطة المفاهيم</a:t>
              </a:r>
              <a:endParaRPr lang="ar-EG" sz="3600" b="1" dirty="0">
                <a:ln w="10541" cmpd="sng">
                  <a:solidFill>
                    <a:srgbClr val="0F6FC6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44" name="مجموعة 43"/>
          <p:cNvGrpSpPr/>
          <p:nvPr/>
        </p:nvGrpSpPr>
        <p:grpSpPr>
          <a:xfrm>
            <a:off x="5652120" y="116632"/>
            <a:ext cx="3672408" cy="913749"/>
            <a:chOff x="786462" y="0"/>
            <a:chExt cx="7358305" cy="845423"/>
          </a:xfrm>
        </p:grpSpPr>
        <p:pic>
          <p:nvPicPr>
            <p:cNvPr id="45" name="صورة 44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0706" y="0"/>
              <a:ext cx="5534756" cy="845423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46" name="مستطيل 8"/>
            <p:cNvSpPr/>
            <p:nvPr/>
          </p:nvSpPr>
          <p:spPr>
            <a:xfrm>
              <a:off x="786462" y="193651"/>
              <a:ext cx="7358305" cy="472584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wrap="square">
              <a:spAutoFit/>
            </a:bodyPr>
            <a:lstStyle/>
            <a:p>
              <a:pPr algn="ctr" defTabSz="970811"/>
              <a:r>
                <a:rPr lang="ar-SA" sz="2400" b="1" dirty="0">
                  <a:solidFill>
                    <a:srgbClr val="002060"/>
                  </a:solidFill>
                </a:rPr>
                <a:t>النباتات و أجزاؤها</a:t>
              </a:r>
            </a:p>
          </p:txBody>
        </p:sp>
      </p:grpSp>
      <p:pic>
        <p:nvPicPr>
          <p:cNvPr id="52" name="صورة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044844" y="5795469"/>
            <a:ext cx="898858" cy="1029121"/>
          </a:xfrm>
          <a:prstGeom prst="rect">
            <a:avLst/>
          </a:prstGeom>
        </p:spPr>
      </p:pic>
      <p:pic>
        <p:nvPicPr>
          <p:cNvPr id="53" name="صورة 52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733256"/>
            <a:ext cx="981642" cy="1063446"/>
          </a:xfrm>
          <a:prstGeom prst="rect">
            <a:avLst/>
          </a:prstGeom>
        </p:spPr>
      </p:pic>
      <p:grpSp>
        <p:nvGrpSpPr>
          <p:cNvPr id="2" name="مجموعة 1"/>
          <p:cNvGrpSpPr/>
          <p:nvPr/>
        </p:nvGrpSpPr>
        <p:grpSpPr>
          <a:xfrm>
            <a:off x="701001" y="998154"/>
            <a:ext cx="7759431" cy="4932664"/>
            <a:chOff x="-1027191" y="998154"/>
            <a:chExt cx="7759431" cy="4932664"/>
          </a:xfrm>
        </p:grpSpPr>
        <p:grpSp>
          <p:nvGrpSpPr>
            <p:cNvPr id="16" name="مجموعة 15"/>
            <p:cNvGrpSpPr/>
            <p:nvPr/>
          </p:nvGrpSpPr>
          <p:grpSpPr>
            <a:xfrm>
              <a:off x="-1027191" y="998154"/>
              <a:ext cx="7759431" cy="4932664"/>
              <a:chOff x="543220" y="1116452"/>
              <a:chExt cx="8610409" cy="5120860"/>
            </a:xfrm>
          </p:grpSpPr>
          <p:pic>
            <p:nvPicPr>
              <p:cNvPr id="18" name="صورة 17"/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sharpenSoften amount="5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3220" y="1116452"/>
                <a:ext cx="8610409" cy="5120860"/>
              </a:xfrm>
              <a:prstGeom prst="rect">
                <a:avLst/>
              </a:prstGeom>
            </p:spPr>
          </p:pic>
          <p:sp>
            <p:nvSpPr>
              <p:cNvPr id="19" name="مربع نص 18"/>
              <p:cNvSpPr txBox="1"/>
              <p:nvPr/>
            </p:nvSpPr>
            <p:spPr>
              <a:xfrm>
                <a:off x="4784679" y="1227442"/>
                <a:ext cx="4075162" cy="4888643"/>
              </a:xfrm>
              <a:prstGeom prst="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b="1" dirty="0">
                    <a:solidFill>
                      <a:srgbClr val="C00000"/>
                    </a:solidFill>
                  </a:rPr>
                  <a:t>أعرض علي الطلاب بعض المفاهيم المألوفة لدي جميل الطلاب</a:t>
                </a:r>
              </a:p>
              <a:p>
                <a:pPr algn="ctr"/>
                <a:r>
                  <a:rPr lang="ar-SA" sz="2000" b="1" dirty="0">
                    <a:solidFill>
                      <a:srgbClr val="C00000"/>
                    </a:solidFill>
                  </a:rPr>
                  <a:t>أطلب منهم أن يكتبوا مفاهيم أخري ذاعت علاقة بكل واحدة من هذه المفاهيم</a:t>
                </a:r>
              </a:p>
              <a:p>
                <a:pPr algn="ctr"/>
                <a:r>
                  <a:rPr lang="ar-SA" sz="2000" b="1" dirty="0">
                    <a:solidFill>
                      <a:srgbClr val="C00000"/>
                    </a:solidFill>
                  </a:rPr>
                  <a:t>اطلب منهم أن يرتبوا المفاهيم العشرة السابقة في كل مفهوم رئيسي </a:t>
                </a:r>
              </a:p>
              <a:p>
                <a:pPr algn="ctr"/>
                <a:r>
                  <a:rPr lang="ar-SA" sz="2000" b="1" dirty="0">
                    <a:solidFill>
                      <a:srgbClr val="C00000"/>
                    </a:solidFill>
                  </a:rPr>
                  <a:t>أخير الطلاب أن يكتبوا في أعلي ورقة كبيرة وباستخدام قلم الرصاص</a:t>
                </a:r>
              </a:p>
              <a:p>
                <a:pPr algn="ctr"/>
                <a:r>
                  <a:rPr lang="ar-SA" sz="2000" b="1" dirty="0">
                    <a:solidFill>
                      <a:srgbClr val="C00000"/>
                    </a:solidFill>
                  </a:rPr>
                  <a:t>أخبرهم أن يربطوا المفاهيم مع بعضها</a:t>
                </a:r>
              </a:p>
              <a:p>
                <a:pPr algn="ctr"/>
                <a:r>
                  <a:rPr lang="ar-SA" sz="2000" b="1" dirty="0">
                    <a:solidFill>
                      <a:srgbClr val="C00000"/>
                    </a:solidFill>
                  </a:rPr>
                  <a:t>وضح لهم أن الخريطة </a:t>
                </a:r>
                <a:r>
                  <a:rPr lang="ar-SA" sz="2000" b="1" dirty="0" err="1">
                    <a:solidFill>
                      <a:srgbClr val="C00000"/>
                    </a:solidFill>
                  </a:rPr>
                  <a:t>المفاهيمية</a:t>
                </a:r>
                <a:r>
                  <a:rPr lang="ar-SA" sz="2000" b="1" dirty="0">
                    <a:solidFill>
                      <a:srgbClr val="C00000"/>
                    </a:solidFill>
                  </a:rPr>
                  <a:t> تبدأ بقيمة الهرم من مفهوم رئيسي ثم عامة </a:t>
                </a:r>
              </a:p>
              <a:p>
                <a:pPr algn="ctr"/>
                <a:r>
                  <a:rPr lang="ar-SA" sz="2000" b="1" dirty="0">
                    <a:solidFill>
                      <a:srgbClr val="C00000"/>
                    </a:solidFill>
                  </a:rPr>
                  <a:t>أمنح الطلاب زمنا كافيا وشجعهم علي بناء تفرعات للمفاهيم</a:t>
                </a:r>
              </a:p>
              <a:p>
                <a:pPr algn="ctr"/>
                <a:r>
                  <a:rPr lang="ar-SA" sz="2000" b="1" dirty="0">
                    <a:solidFill>
                      <a:srgbClr val="C00000"/>
                    </a:solidFill>
                  </a:rPr>
                  <a:t>ذكرهم أن الدائرة الرئيسية لا تزيد كلماتها عن أثنين</a:t>
                </a:r>
              </a:p>
            </p:txBody>
          </p:sp>
        </p:grpSp>
        <p:pic>
          <p:nvPicPr>
            <p:cNvPr id="20" name="صورة 19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harpenSoften amount="5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78822" y="1980896"/>
              <a:ext cx="2896759" cy="29671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1453623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/>
          <p:cNvSpPr txBox="1"/>
          <p:nvPr/>
        </p:nvSpPr>
        <p:spPr>
          <a:xfrm>
            <a:off x="3275856" y="620688"/>
            <a:ext cx="522523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مَا الْأَجْزَاءُ الَّتِيْ تُؤْكَلُ مِنَ الْنَّبَاتِ ؟ </a:t>
            </a:r>
          </a:p>
        </p:txBody>
      </p:sp>
      <p:sp>
        <p:nvSpPr>
          <p:cNvPr id="13" name="مربع نص 12"/>
          <p:cNvSpPr txBox="1"/>
          <p:nvPr/>
        </p:nvSpPr>
        <p:spPr>
          <a:xfrm>
            <a:off x="3275856" y="1357298"/>
            <a:ext cx="5225234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يُمْكِنُنِيْ أَنْ آِكُلَ أَجْزَاءِ مُخْتَلِفَةٍ مِنَ الْنَّبَاتِ ، لَكِنْ أَجْزَاءِ بَعْضٍ الْنَّبَاتَاتِ لَا تُؤْكَلُ ، </a:t>
            </a:r>
          </a:p>
          <a:p>
            <a:r>
              <a:rPr lang="ar-SA" sz="28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وَ</a:t>
            </a:r>
            <a:r>
              <a:rPr lang="ar-SA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بَعْضُهَا قَدْ يُسَبِّبُ الْمَرَضَ . </a:t>
            </a:r>
          </a:p>
        </p:txBody>
      </p:sp>
      <p:sp>
        <p:nvSpPr>
          <p:cNvPr id="14" name="مربع نص 13"/>
          <p:cNvSpPr txBox="1"/>
          <p:nvPr/>
        </p:nvSpPr>
        <p:spPr>
          <a:xfrm>
            <a:off x="5786446" y="3483005"/>
            <a:ext cx="264320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عِنْدَمَا آَكُلُ </a:t>
            </a:r>
            <a:r>
              <a:rPr lang="ar-SA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الْخُسِّ</a:t>
            </a:r>
            <a:r>
              <a:rPr lang="ar-SA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،</a:t>
            </a:r>
            <a:r>
              <a:rPr lang="ar-SA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ar-SA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فَإِنِّيَ آَكُلُ أَوْرَاقَهُ .</a:t>
            </a:r>
            <a:r>
              <a:rPr lang="ar-SA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5" name="مربع نص 14"/>
          <p:cNvSpPr txBox="1"/>
          <p:nvPr/>
        </p:nvSpPr>
        <p:spPr>
          <a:xfrm>
            <a:off x="251520" y="3068960"/>
            <a:ext cx="350043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عندما آكل</a:t>
            </a:r>
            <a:r>
              <a:rPr lang="ar-S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الجزر</a:t>
            </a:r>
            <a:r>
              <a:rPr lang="ar-S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فإني آكل جذوه .</a:t>
            </a:r>
          </a:p>
        </p:txBody>
      </p:sp>
      <p:sp>
        <p:nvSpPr>
          <p:cNvPr id="16" name="مربع نص 15"/>
          <p:cNvSpPr txBox="1"/>
          <p:nvPr/>
        </p:nvSpPr>
        <p:spPr>
          <a:xfrm>
            <a:off x="1979712" y="5158933"/>
            <a:ext cx="508235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مَا الْجُزْءَ الَّذِيْ آَكِلُهُ مِنْ الْنَّخْلَةِ ؟ </a:t>
            </a:r>
          </a:p>
        </p:txBody>
      </p:sp>
      <p:pic>
        <p:nvPicPr>
          <p:cNvPr id="17" name="صورة 16" descr="تنزيل (1).jpg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1600" y="980728"/>
            <a:ext cx="2133600" cy="2133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صورة 17" descr="images (3).jpg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67944" y="3140968"/>
            <a:ext cx="2057400" cy="1800201"/>
          </a:xfrm>
          <a:prstGeom prst="rect">
            <a:avLst/>
          </a:prstGeom>
        </p:spPr>
      </p:pic>
      <p:sp>
        <p:nvSpPr>
          <p:cNvPr id="19" name="مخطط انسيابي: محطة طرفية 18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n>
                  <a:solidFill>
                    <a:srgbClr val="7030A0"/>
                  </a:solidFill>
                </a:ln>
              </a:rPr>
              <a:t>5</a:t>
            </a:r>
          </a:p>
        </p:txBody>
      </p:sp>
      <p:sp>
        <p:nvSpPr>
          <p:cNvPr id="20" name="شارة رتبة 19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شارة رتبة 20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spd="slow">
    <p:push dir="u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/>
          <p:cNvSpPr txBox="1"/>
          <p:nvPr/>
        </p:nvSpPr>
        <p:spPr>
          <a:xfrm>
            <a:off x="1285852" y="1580599"/>
            <a:ext cx="6715172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– </a:t>
            </a:r>
            <a:r>
              <a:rPr lang="ar-SA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الْخُصِّ</a:t>
            </a:r>
            <a:r>
              <a:rPr lang="ar-SA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ar-S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كَيْفَ يُسَاعِدُ كُلُّ جُزْءٍ مِنْ أَجْزَاءِ الْنَّبَاتِ عَلَىَ بَقَائِهِ حَيّا ؟ </a:t>
            </a:r>
            <a:br>
              <a:rPr lang="ar-S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ar-SA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– </a:t>
            </a:r>
            <a:r>
              <a:rPr lang="ar-SA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مَا أَهَمِّيَّةُ الْأَوْرَاقِ بِالْنِّسْبَةِ لِلْنَّبَاتِ ؟ </a:t>
            </a:r>
            <a:br>
              <a:rPr lang="ar-S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ar-SA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– </a:t>
            </a:r>
            <a:r>
              <a:rPr lang="ar-SA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أُصَنِّفَ</a:t>
            </a:r>
            <a:r>
              <a:rPr lang="ar-SA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ar-S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كَيْفَ تَخْتَلِفُ الْنَّبَاتَاتِ ؟ </a:t>
            </a:r>
          </a:p>
        </p:txBody>
      </p:sp>
      <p:sp>
        <p:nvSpPr>
          <p:cNvPr id="13" name="مربع نص 12"/>
          <p:cNvSpPr txBox="1"/>
          <p:nvPr/>
        </p:nvSpPr>
        <p:spPr>
          <a:xfrm>
            <a:off x="1785918" y="3933056"/>
            <a:ext cx="600079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أَعْمَلَ مُلْصَقا </a:t>
            </a:r>
            <a:r>
              <a:rPr lang="ar-SA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بِهِ</a:t>
            </a:r>
            <a:r>
              <a:rPr lang="ar-SA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أَجْزَاءُ الْنَّبَاتِ الْمُخْتَلِفَةِ . </a:t>
            </a:r>
          </a:p>
        </p:txBody>
      </p:sp>
      <p:sp>
        <p:nvSpPr>
          <p:cNvPr id="14" name="مربع نص 13"/>
          <p:cNvSpPr txBox="1"/>
          <p:nvPr/>
        </p:nvSpPr>
        <p:spPr>
          <a:xfrm>
            <a:off x="1214414" y="5477162"/>
            <a:ext cx="664373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أَخْتَارُ نَبَاتَيْنِ مُخْتَلِفِيْنَ . أَقْيَسُ طُوِّلُ سَاقَ كُلَّ مِنْهُمَا ، ثُمَّ أُقَارِنُ بَيْنَ طَوَلَيْهُما .</a:t>
            </a:r>
          </a:p>
        </p:txBody>
      </p:sp>
      <p:sp>
        <p:nvSpPr>
          <p:cNvPr id="15" name="مخطط انسيابي: محطة طرفية 14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n>
                  <a:solidFill>
                    <a:srgbClr val="7030A0"/>
                  </a:solidFill>
                </a:ln>
              </a:rPr>
              <a:t>6</a:t>
            </a:r>
          </a:p>
        </p:txBody>
      </p:sp>
      <p:sp>
        <p:nvSpPr>
          <p:cNvPr id="16" name="شارة رتبة 15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شارة رتبة 16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مخطط انسيابي: تحضير 18"/>
          <p:cNvSpPr/>
          <p:nvPr/>
        </p:nvSpPr>
        <p:spPr>
          <a:xfrm>
            <a:off x="4211960" y="620688"/>
            <a:ext cx="4176464" cy="720080"/>
          </a:xfrm>
          <a:prstGeom prst="flowChartPreparatio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3600" b="1" dirty="0" err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أُفَكّرُ </a:t>
            </a:r>
            <a:r>
              <a:rPr lang="ar-EG" sz="36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، وَأتَحَدَّثُ </a:t>
            </a:r>
            <a:endParaRPr lang="en-US" sz="3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0" name="مخطط انسيابي: محطة طرفية 19"/>
          <p:cNvSpPr/>
          <p:nvPr/>
        </p:nvSpPr>
        <p:spPr>
          <a:xfrm>
            <a:off x="4644008" y="3103240"/>
            <a:ext cx="3505200" cy="685800"/>
          </a:xfrm>
          <a:prstGeom prst="flowChartTermina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العُـلُـومُ وَالفَنُّ</a:t>
            </a:r>
          </a:p>
        </p:txBody>
      </p:sp>
      <p:sp>
        <p:nvSpPr>
          <p:cNvPr id="21" name="مخطط انسيابي: محطة طرفية 20"/>
          <p:cNvSpPr/>
          <p:nvPr/>
        </p:nvSpPr>
        <p:spPr>
          <a:xfrm>
            <a:off x="4644008" y="4509120"/>
            <a:ext cx="3505200" cy="685800"/>
          </a:xfrm>
          <a:prstGeom prst="flowChartTermina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العُـلُـومُ وَالريَاضِيَّاتُ</a:t>
            </a:r>
          </a:p>
        </p:txBody>
      </p:sp>
    </p:spTree>
    <p:custDataLst>
      <p:tags r:id="rId1"/>
    </p:custDataLst>
  </p:cSld>
  <p:clrMapOvr>
    <a:masterClrMapping/>
  </p:clrMapOvr>
  <p:transition spd="slow">
    <p:push dir="u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9" grpId="1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5"/>
          <p:cNvSpPr txBox="1"/>
          <p:nvPr/>
        </p:nvSpPr>
        <p:spPr>
          <a:xfrm>
            <a:off x="1891982" y="332656"/>
            <a:ext cx="5360035" cy="92964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SA" sz="4800" dirty="0">
                <a:solidFill>
                  <a:srgbClr val="FF0000"/>
                </a:solidFill>
                <a:effectLst/>
                <a:ea typeface="Calibri"/>
                <a:cs typeface="Arial"/>
              </a:rPr>
              <a:t>الواجب</a:t>
            </a:r>
            <a:endParaRPr lang="en-US" sz="1100" dirty="0">
              <a:effectLst/>
              <a:ea typeface="Calibri"/>
              <a:cs typeface="Arial"/>
            </a:endParaRPr>
          </a:p>
        </p:txBody>
      </p:sp>
      <p:sp>
        <p:nvSpPr>
          <p:cNvPr id="12" name="مربع نص 30"/>
          <p:cNvSpPr txBox="1"/>
          <p:nvPr/>
        </p:nvSpPr>
        <p:spPr>
          <a:xfrm>
            <a:off x="1025525" y="2479635"/>
            <a:ext cx="7061835" cy="3829685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0"/>
              </a:spcAft>
            </a:pPr>
            <a:r>
              <a:rPr lang="ar-SA" sz="3600" b="1" kern="1200" dirty="0">
                <a:solidFill>
                  <a:srgbClr val="7030A0"/>
                </a:solidFill>
                <a:effectLst/>
              </a:rPr>
              <a:t>(  </a:t>
            </a:r>
            <a:r>
              <a:rPr lang="ar-EG" sz="2400" b="1" kern="1200" dirty="0">
                <a:solidFill>
                  <a:srgbClr val="7030A0"/>
                </a:solidFill>
                <a:effectLst/>
              </a:rPr>
              <a:t>الأوراق</a:t>
            </a:r>
            <a:r>
              <a:rPr lang="ar-EG" sz="3600" b="1" kern="1200" dirty="0">
                <a:solidFill>
                  <a:srgbClr val="7030A0"/>
                </a:solidFill>
                <a:effectLst/>
              </a:rPr>
              <a:t> </a:t>
            </a:r>
            <a:r>
              <a:rPr lang="ar-SA" sz="3600" b="1" kern="1200" dirty="0">
                <a:solidFill>
                  <a:srgbClr val="7030A0"/>
                </a:solidFill>
                <a:effectLst/>
              </a:rPr>
              <a:t> ــ  </a:t>
            </a:r>
            <a:r>
              <a:rPr lang="ar-EG" sz="2400" b="1" kern="1200" dirty="0">
                <a:solidFill>
                  <a:srgbClr val="7030A0"/>
                </a:solidFill>
                <a:effectLst/>
              </a:rPr>
              <a:t>الغذاء</a:t>
            </a:r>
            <a:r>
              <a:rPr lang="ar-EG" sz="3600" b="1" kern="1200" dirty="0">
                <a:solidFill>
                  <a:srgbClr val="7030A0"/>
                </a:solidFill>
                <a:effectLst/>
              </a:rPr>
              <a:t>  </a:t>
            </a:r>
            <a:r>
              <a:rPr lang="ar-SA" sz="3600" b="1" kern="1200" dirty="0">
                <a:solidFill>
                  <a:srgbClr val="7030A0"/>
                </a:solidFill>
                <a:effectLst/>
              </a:rPr>
              <a:t> ــ </a:t>
            </a:r>
            <a:r>
              <a:rPr lang="ar-EG" sz="2400" b="1" kern="1200" dirty="0">
                <a:solidFill>
                  <a:srgbClr val="7030A0"/>
                </a:solidFill>
                <a:effectLst/>
              </a:rPr>
              <a:t>الجذور</a:t>
            </a:r>
            <a:r>
              <a:rPr lang="ar-EG" sz="3600" b="1" kern="1200" dirty="0">
                <a:solidFill>
                  <a:srgbClr val="7030A0"/>
                </a:solidFill>
                <a:effectLst/>
              </a:rPr>
              <a:t> </a:t>
            </a:r>
            <a:r>
              <a:rPr lang="ar-SA" sz="3600" b="1" kern="1200" dirty="0">
                <a:solidFill>
                  <a:srgbClr val="7030A0"/>
                </a:solidFill>
                <a:effectLst/>
              </a:rPr>
              <a:t> ــ </a:t>
            </a:r>
            <a:r>
              <a:rPr lang="ar-EG" sz="2400" b="1" kern="1200" dirty="0">
                <a:solidFill>
                  <a:srgbClr val="7030A0"/>
                </a:solidFill>
                <a:effectLst/>
              </a:rPr>
              <a:t>طاقة الشمس</a:t>
            </a:r>
            <a:r>
              <a:rPr lang="ar-SA" sz="3600" b="1" kern="1200" dirty="0">
                <a:solidFill>
                  <a:srgbClr val="7030A0"/>
                </a:solidFill>
                <a:effectLst/>
              </a:rPr>
              <a:t> )</a:t>
            </a:r>
            <a:endParaRPr lang="en-US" sz="1100" dirty="0">
              <a:effectLst/>
              <a:ea typeface="Calibri"/>
            </a:endParaRPr>
          </a:p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SA" sz="4800" b="1" kern="1200" dirty="0">
                <a:solidFill>
                  <a:srgbClr val="0000FF"/>
                </a:solidFill>
                <a:effectLst/>
              </a:rPr>
              <a:t>أَجْزَاءِ الْنَّبَاتِ هِيَ : ................. ،</a:t>
            </a:r>
            <a:endParaRPr lang="en-US" sz="1100" dirty="0">
              <a:effectLst/>
              <a:ea typeface="Calibri"/>
            </a:endParaRPr>
          </a:p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SA" sz="4800" b="1" kern="1200" dirty="0">
                <a:solidFill>
                  <a:srgbClr val="0000FF"/>
                </a:solidFill>
                <a:effectLst/>
              </a:rPr>
              <a:t> وَ الْسَّاقَ ، وَ ............... ، </a:t>
            </a:r>
            <a:endParaRPr lang="en-US" sz="1100" dirty="0">
              <a:effectLst/>
              <a:ea typeface="Calibri"/>
            </a:endParaRPr>
          </a:p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SA" sz="4800" b="1" kern="1200" dirty="0">
                <a:solidFill>
                  <a:srgbClr val="0000FF"/>
                </a:solidFill>
                <a:effectLst/>
              </a:rPr>
              <a:t>وَ الْأَزْهَارِ ، وَ الْثِّمَارِ .</a:t>
            </a:r>
            <a:endParaRPr lang="en-US" sz="1100" dirty="0">
              <a:effectLst/>
              <a:ea typeface="Calibri"/>
            </a:endParaRPr>
          </a:p>
        </p:txBody>
      </p:sp>
      <p:sp>
        <p:nvSpPr>
          <p:cNvPr id="18" name="مربع نص 8"/>
          <p:cNvSpPr txBox="1"/>
          <p:nvPr/>
        </p:nvSpPr>
        <p:spPr>
          <a:xfrm>
            <a:off x="1024890" y="1407120"/>
            <a:ext cx="7094220" cy="88265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800" b="1">
                <a:solidFill>
                  <a:srgbClr val="FF0000"/>
                </a:solidFill>
                <a:effectLst/>
                <a:ea typeface="Calibri"/>
              </a:rPr>
              <a:t>س:أكمل التعريف التالي بالكلمات التي بين القوسين؟</a:t>
            </a:r>
            <a:endParaRPr lang="en-US" sz="1100">
              <a:effectLst/>
              <a:ea typeface="Calibri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effectLst/>
                <a:ea typeface="Calibri"/>
              </a:rPr>
              <a:t> </a:t>
            </a:r>
          </a:p>
        </p:txBody>
      </p:sp>
      <p:sp>
        <p:nvSpPr>
          <p:cNvPr id="22" name="مخطط انسيابي: محطة طرفية 21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n>
                  <a:solidFill>
                    <a:srgbClr val="7030A0"/>
                  </a:solidFill>
                </a:ln>
              </a:rPr>
              <a:t>6</a:t>
            </a:r>
          </a:p>
        </p:txBody>
      </p:sp>
      <p:sp>
        <p:nvSpPr>
          <p:cNvPr id="23" name="شارة رتبة 22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شارة رتبة 23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237811"/>
      </p:ext>
    </p:extLst>
  </p:cSld>
  <p:clrMapOvr>
    <a:masterClrMapping/>
  </p:clrMapOvr>
  <p:transition spd="slow">
    <p:push dir="u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build="p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صورة 11" descr="الوصف: أجزاء النبات.png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5" y="1927186"/>
            <a:ext cx="4457700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مربع نص 24"/>
          <p:cNvSpPr txBox="1"/>
          <p:nvPr/>
        </p:nvSpPr>
        <p:spPr>
          <a:xfrm>
            <a:off x="4808566" y="1700808"/>
            <a:ext cx="3939897" cy="398843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1">
            <a:noAutofit/>
          </a:bodyPr>
          <a:lstStyle/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SA" sz="4800" b="1" kern="1200">
                <a:ln>
                  <a:noFill/>
                </a:ln>
                <a:gradFill>
                  <a:gsLst>
                    <a:gs pos="0">
                      <a:srgbClr val="A54200"/>
                    </a:gs>
                    <a:gs pos="78000">
                      <a:srgbClr val="FF8C19"/>
                    </a:gs>
                    <a:gs pos="100000">
                      <a:srgbClr val="FFF1E9"/>
                    </a:gs>
                  </a:gsLst>
                  <a:lin ang="5400000" scaled="0"/>
                </a:gradFill>
                <a:effectLst>
                  <a:outerShdw blurRad="69850" dist="43180" dir="5400000" sx="0" sy="0">
                    <a:srgbClr val="000000">
                      <a:alpha val="65000"/>
                    </a:srgbClr>
                  </a:outerShdw>
                </a:effectLst>
              </a:rPr>
              <a:t>للنباتات روائح مختلفة ، وأشكال وأحجام مختلفة. </a:t>
            </a:r>
            <a:r>
              <a:rPr lang="ar-SA" sz="4800" b="1" kern="1200">
                <a:ln>
                  <a:noFill/>
                </a:ln>
                <a:solidFill>
                  <a:srgbClr val="FF0000"/>
                </a:solidFill>
                <a:effectLst>
                  <a:outerShdw blurRad="69850" dist="43180" dir="5400000" sx="0" sy="0">
                    <a:srgbClr val="000000">
                      <a:alpha val="65000"/>
                    </a:srgbClr>
                  </a:outerShdw>
                </a:effectLst>
              </a:rPr>
              <a:t>فيم  تتشابه النباتات ؟</a:t>
            </a:r>
            <a:endParaRPr lang="en-US" sz="1100">
              <a:effectLst/>
              <a:ea typeface="Calibri"/>
            </a:endParaRPr>
          </a:p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SA" sz="3600" b="1">
                <a:ln>
                  <a:noFill/>
                </a:ln>
                <a:solidFill>
                  <a:srgbClr val="002060"/>
                </a:solidFill>
                <a:effectLst>
                  <a:outerShdw blurRad="69850" dist="43180" dir="5400000" sx="0" sy="0">
                    <a:srgbClr val="000000">
                      <a:alpha val="65000"/>
                    </a:srgbClr>
                  </a:outerShdw>
                </a:effectLst>
                <a:ea typeface="Times New Roman"/>
              </a:rPr>
              <a:t>ولم تبقى ثابتة على الارض؟</a:t>
            </a:r>
            <a:endParaRPr lang="en-US" sz="1100">
              <a:effectLst/>
              <a:ea typeface="Calibri"/>
            </a:endParaRPr>
          </a:p>
          <a:p>
            <a:pPr marL="228600" algn="r" rtl="1">
              <a:lnSpc>
                <a:spcPct val="115000"/>
              </a:lnSpc>
              <a:spcAft>
                <a:spcPts val="1000"/>
              </a:spcAft>
            </a:pPr>
            <a:r>
              <a:rPr lang="ar-SA" sz="1200">
                <a:ln>
                  <a:noFill/>
                </a:ln>
                <a:gradFill>
                  <a:gsLst>
                    <a:gs pos="0">
                      <a:srgbClr val="A54200"/>
                    </a:gs>
                    <a:gs pos="78000">
                      <a:srgbClr val="FF8C19"/>
                    </a:gs>
                    <a:gs pos="100000">
                      <a:srgbClr val="FFF1E9"/>
                    </a:gs>
                  </a:gsLst>
                  <a:lin ang="5400000" scaled="0"/>
                </a:gradFill>
                <a:effectLst>
                  <a:outerShdw blurRad="69850" dist="43180" dir="5400000" sx="0" sy="0">
                    <a:srgbClr val="000000">
                      <a:alpha val="65000"/>
                    </a:srgbClr>
                  </a:outerShdw>
                </a:effectLst>
                <a:ea typeface="Times New Roman"/>
              </a:rPr>
              <a:t> </a:t>
            </a:r>
            <a:endParaRPr lang="en-US" sz="1100">
              <a:effectLst/>
              <a:ea typeface="Calibri"/>
            </a:endParaRPr>
          </a:p>
        </p:txBody>
      </p:sp>
      <p:sp>
        <p:nvSpPr>
          <p:cNvPr id="13" name="مربع نص 5"/>
          <p:cNvSpPr txBox="1"/>
          <p:nvPr/>
        </p:nvSpPr>
        <p:spPr>
          <a:xfrm>
            <a:off x="1891982" y="332656"/>
            <a:ext cx="5360035" cy="92964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SA" sz="4800" dirty="0">
                <a:solidFill>
                  <a:srgbClr val="FF0000"/>
                </a:solidFill>
                <a:effectLst/>
                <a:ea typeface="Calibri"/>
                <a:cs typeface="Arial"/>
              </a:rPr>
              <a:t>تمهيد </a:t>
            </a:r>
            <a:endParaRPr lang="en-US" sz="1100" dirty="0">
              <a:effectLst/>
              <a:ea typeface="Calibri"/>
              <a:cs typeface="Arial"/>
            </a:endParaRPr>
          </a:p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Arial"/>
              </a:rPr>
              <a:t> 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0" y="369502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ar-S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endParaRPr kumimoji="0" lang="ar-S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مخطط انسيابي: محطة طرفية 16"/>
          <p:cNvSpPr/>
          <p:nvPr/>
        </p:nvSpPr>
        <p:spPr>
          <a:xfrm>
            <a:off x="3781400" y="6339136"/>
            <a:ext cx="1656184" cy="474240"/>
          </a:xfrm>
          <a:prstGeom prst="flowChartTerminator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800" dirty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18" name="شارة رتبة 17">
            <a:hlinkClick r:id="" action="ppaction://hlinkshowjump?jump=previousslide"/>
          </p:cNvPr>
          <p:cNvSpPr/>
          <p:nvPr/>
        </p:nvSpPr>
        <p:spPr>
          <a:xfrm>
            <a:off x="5509592" y="6311752"/>
            <a:ext cx="1800200" cy="474240"/>
          </a:xfrm>
          <a:prstGeom prst="chevron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شارة رتبة 23">
            <a:hlinkClick r:id="" action="ppaction://hlinkshowjump?jump=nextslide"/>
          </p:cNvPr>
          <p:cNvSpPr/>
          <p:nvPr/>
        </p:nvSpPr>
        <p:spPr>
          <a:xfrm rot="10800000" flipV="1">
            <a:off x="1981200" y="6338291"/>
            <a:ext cx="1801368" cy="475084"/>
          </a:xfrm>
          <a:prstGeom prst="chevron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7097478"/>
      </p:ext>
    </p:extLst>
  </p:cSld>
  <p:clrMapOvr>
    <a:masterClrMapping/>
  </p:clrMapOvr>
  <p:transition spd="slow">
    <p:push dir="u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مستدير الزوايا 9"/>
          <p:cNvSpPr/>
          <p:nvPr/>
        </p:nvSpPr>
        <p:spPr>
          <a:xfrm>
            <a:off x="2058591" y="1916832"/>
            <a:ext cx="4760595" cy="1008380"/>
          </a:xfrm>
          <a:prstGeom prst="round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SA" sz="3600" dirty="0">
                <a:ln>
                  <a:noFill/>
                </a:ln>
                <a:gradFill>
                  <a:gsLst>
                    <a:gs pos="0">
                      <a:srgbClr val="A54200"/>
                    </a:gs>
                    <a:gs pos="78000">
                      <a:srgbClr val="FF8C19"/>
                    </a:gs>
                    <a:gs pos="100000">
                      <a:srgbClr val="FFF1E9"/>
                    </a:gs>
                  </a:gsLst>
                  <a:lin ang="5400000" scaled="0"/>
                </a:gradFill>
                <a:effectLst>
                  <a:outerShdw blurRad="69850" dist="43180" dir="5400000" sx="0" sy="0">
                    <a:srgbClr val="000000">
                      <a:alpha val="65000"/>
                    </a:srgbClr>
                  </a:outerShdw>
                </a:effectLst>
                <a:ea typeface="Calibri"/>
                <a:cs typeface="Arial"/>
              </a:rPr>
              <a:t>انواع الساق في النبات </a:t>
            </a:r>
            <a:endParaRPr lang="en-US" sz="1100" dirty="0">
              <a:effectLst/>
              <a:ea typeface="Calibri"/>
              <a:cs typeface="Arial"/>
            </a:endParaRPr>
          </a:p>
        </p:txBody>
      </p:sp>
      <p:sp>
        <p:nvSpPr>
          <p:cNvPr id="11" name="مخطط انسيابي: معالجة متعاقبة 10"/>
          <p:cNvSpPr/>
          <p:nvPr/>
        </p:nvSpPr>
        <p:spPr>
          <a:xfrm>
            <a:off x="6362621" y="5180097"/>
            <a:ext cx="1560195" cy="645795"/>
          </a:xfrm>
          <a:prstGeom prst="flowChartAlternateProcess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Arial"/>
              </a:rPr>
              <a:t> </a:t>
            </a:r>
          </a:p>
        </p:txBody>
      </p:sp>
      <p:sp>
        <p:nvSpPr>
          <p:cNvPr id="12" name="مخطط انسيابي: معالجة متعاقبة 11"/>
          <p:cNvSpPr/>
          <p:nvPr/>
        </p:nvSpPr>
        <p:spPr>
          <a:xfrm>
            <a:off x="6363256" y="3776747"/>
            <a:ext cx="1465580" cy="772160"/>
          </a:xfrm>
          <a:prstGeom prst="flowChartAlternateProcess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Arial"/>
              </a:rPr>
              <a:t> </a:t>
            </a:r>
          </a:p>
        </p:txBody>
      </p:sp>
      <p:sp>
        <p:nvSpPr>
          <p:cNvPr id="19" name="مخطط انسيابي: معالجة متعاقبة 18"/>
          <p:cNvSpPr/>
          <p:nvPr/>
        </p:nvSpPr>
        <p:spPr>
          <a:xfrm>
            <a:off x="1162923" y="5195972"/>
            <a:ext cx="1686560" cy="677545"/>
          </a:xfrm>
          <a:prstGeom prst="flowChartAlternateProcess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Arial"/>
              </a:rPr>
              <a:t> </a:t>
            </a:r>
          </a:p>
        </p:txBody>
      </p:sp>
      <p:sp>
        <p:nvSpPr>
          <p:cNvPr id="20" name="مخطط انسيابي: معالجة متعاقبة 19"/>
          <p:cNvSpPr/>
          <p:nvPr/>
        </p:nvSpPr>
        <p:spPr>
          <a:xfrm>
            <a:off x="1240393" y="3604027"/>
            <a:ext cx="1531620" cy="740410"/>
          </a:xfrm>
          <a:prstGeom prst="flowChartAlternateProcess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Arial"/>
              </a:rPr>
              <a:t> </a:t>
            </a:r>
          </a:p>
        </p:txBody>
      </p:sp>
      <p:cxnSp>
        <p:nvCxnSpPr>
          <p:cNvPr id="21" name="رابط كسهم مستقيم 20"/>
          <p:cNvCxnSpPr/>
          <p:nvPr/>
        </p:nvCxnSpPr>
        <p:spPr>
          <a:xfrm>
            <a:off x="7135416" y="4549542"/>
            <a:ext cx="0" cy="64579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رابط كسهم مستقيم 21"/>
          <p:cNvCxnSpPr/>
          <p:nvPr/>
        </p:nvCxnSpPr>
        <p:spPr>
          <a:xfrm>
            <a:off x="7135416" y="3225567"/>
            <a:ext cx="0" cy="53530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رابط كسهم مستقيم 22"/>
          <p:cNvCxnSpPr/>
          <p:nvPr/>
        </p:nvCxnSpPr>
        <p:spPr>
          <a:xfrm>
            <a:off x="1979851" y="4345072"/>
            <a:ext cx="0" cy="8509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رابط كسهم مستقيم 23"/>
          <p:cNvCxnSpPr/>
          <p:nvPr/>
        </p:nvCxnSpPr>
        <p:spPr>
          <a:xfrm>
            <a:off x="1979851" y="3162067"/>
            <a:ext cx="0" cy="4413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مربع نص 42"/>
          <p:cNvSpPr txBox="1"/>
          <p:nvPr/>
        </p:nvSpPr>
        <p:spPr>
          <a:xfrm>
            <a:off x="285848" y="1395566"/>
            <a:ext cx="8355965" cy="47244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>
                <a:solidFill>
                  <a:srgbClr val="FF0000"/>
                </a:solidFill>
                <a:effectLst/>
                <a:ea typeface="Calibri"/>
                <a:cs typeface="Arial"/>
              </a:rPr>
              <a:t>س: أكمل خريطة المفاهيم التالية؟ (رفيعة ـ عميقة ـ كبيرة)</a:t>
            </a:r>
            <a:endParaRPr lang="en-US" sz="1100">
              <a:solidFill>
                <a:srgbClr val="FF0000"/>
              </a:solidFill>
              <a:effectLst/>
              <a:ea typeface="Calibri"/>
              <a:cs typeface="Arial"/>
            </a:endParaRPr>
          </a:p>
        </p:txBody>
      </p:sp>
      <p:cxnSp>
        <p:nvCxnSpPr>
          <p:cNvPr id="26" name="رابط مستقيم 25"/>
          <p:cNvCxnSpPr/>
          <p:nvPr/>
        </p:nvCxnSpPr>
        <p:spPr>
          <a:xfrm>
            <a:off x="4549696" y="2925847"/>
            <a:ext cx="0" cy="23622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رابط مستقيم 26"/>
          <p:cNvCxnSpPr/>
          <p:nvPr/>
        </p:nvCxnSpPr>
        <p:spPr>
          <a:xfrm>
            <a:off x="1979851" y="3162067"/>
            <a:ext cx="5154930" cy="6286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وسيلة شرح مع سهم إلى اليسار 27"/>
          <p:cNvSpPr/>
          <p:nvPr/>
        </p:nvSpPr>
        <p:spPr>
          <a:xfrm rot="19137903">
            <a:off x="7827437" y="4516710"/>
            <a:ext cx="1162685" cy="700405"/>
          </a:xfrm>
          <a:prstGeom prst="leftArrowCallou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SA" sz="1800" b="1">
                <a:effectLst/>
                <a:latin typeface="Calibri"/>
                <a:ea typeface="Calibri"/>
                <a:cs typeface="Arial"/>
              </a:rPr>
              <a:t>الامثلة</a:t>
            </a:r>
            <a:endParaRPr lang="en-US" sz="1100">
              <a:effectLst/>
              <a:latin typeface="Calibri"/>
              <a:ea typeface="Calibri"/>
              <a:cs typeface="Arial"/>
            </a:endParaRPr>
          </a:p>
        </p:txBody>
      </p:sp>
      <p:sp>
        <p:nvSpPr>
          <p:cNvPr id="3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6386009" y="-57001"/>
            <a:ext cx="275799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اسم المجموعة :</a:t>
            </a:r>
          </a:p>
        </p:txBody>
      </p:sp>
      <p:sp>
        <p:nvSpPr>
          <p:cNvPr id="30" name="مستطيل 29"/>
          <p:cNvSpPr/>
          <p:nvPr/>
        </p:nvSpPr>
        <p:spPr>
          <a:xfrm>
            <a:off x="6898413" y="447056"/>
            <a:ext cx="2233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اسم الطالب:</a:t>
            </a:r>
          </a:p>
        </p:txBody>
      </p:sp>
      <p:sp>
        <p:nvSpPr>
          <p:cNvPr id="31" name="مربع نص 30"/>
          <p:cNvSpPr txBox="1"/>
          <p:nvPr/>
        </p:nvSpPr>
        <p:spPr>
          <a:xfrm>
            <a:off x="2794191" y="116632"/>
            <a:ext cx="31459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استراتيجية</a:t>
            </a:r>
            <a:r>
              <a:rPr lang="ar-S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 : خريطة المفاهيم</a:t>
            </a:r>
          </a:p>
        </p:txBody>
      </p:sp>
      <p:sp>
        <p:nvSpPr>
          <p:cNvPr id="32" name="مربع نص 31"/>
          <p:cNvSpPr txBox="1"/>
          <p:nvPr/>
        </p:nvSpPr>
        <p:spPr>
          <a:xfrm>
            <a:off x="0" y="332656"/>
            <a:ext cx="237626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0000FF"/>
                </a:solidFill>
                <a:latin typeface="Sakkal Majalla" pitchFamily="2" charset="-78"/>
                <a:cs typeface="Sakkal Majalla" pitchFamily="2" charset="-78"/>
              </a:rPr>
              <a:t>النباتات و أجزاؤها</a:t>
            </a:r>
          </a:p>
        </p:txBody>
      </p:sp>
      <p:sp>
        <p:nvSpPr>
          <p:cNvPr id="33" name="مربع نص 32"/>
          <p:cNvSpPr txBox="1"/>
          <p:nvPr/>
        </p:nvSpPr>
        <p:spPr>
          <a:xfrm>
            <a:off x="1415195" y="5919664"/>
            <a:ext cx="275799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أتقن</a:t>
            </a:r>
            <a:endParaRPr lang="ar-SA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4040249" y="6309321"/>
            <a:ext cx="147254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نشاط 1</a:t>
            </a:r>
          </a:p>
        </p:txBody>
      </p:sp>
      <p:sp>
        <p:nvSpPr>
          <p:cNvPr id="35" name="مربع نص 34"/>
          <p:cNvSpPr txBox="1"/>
          <p:nvPr/>
        </p:nvSpPr>
        <p:spPr>
          <a:xfrm>
            <a:off x="6366661" y="5949280"/>
            <a:ext cx="27579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معلم المادة  :</a:t>
            </a:r>
          </a:p>
        </p:txBody>
      </p:sp>
      <p:sp>
        <p:nvSpPr>
          <p:cNvPr id="36" name="مربع نص 35"/>
          <p:cNvSpPr txBox="1"/>
          <p:nvPr/>
        </p:nvSpPr>
        <p:spPr>
          <a:xfrm>
            <a:off x="6400947" y="6434172"/>
            <a:ext cx="27579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مدير المدرسة:</a:t>
            </a:r>
          </a:p>
        </p:txBody>
      </p:sp>
      <p:sp>
        <p:nvSpPr>
          <p:cNvPr id="37" name="مربع نص 36"/>
          <p:cNvSpPr txBox="1"/>
          <p:nvPr/>
        </p:nvSpPr>
        <p:spPr>
          <a:xfrm>
            <a:off x="-445935" y="5919664"/>
            <a:ext cx="275799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لم يتقن</a:t>
            </a:r>
            <a:endParaRPr lang="ar-SA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ransition spd="slow">
    <p:push dir="u"/>
    <p:sndAc>
      <p:stSnd>
        <p:snd r:embed="rId3" name="arrow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6386009" y="-57001"/>
            <a:ext cx="275799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اسم المجموعة :</a:t>
            </a:r>
          </a:p>
        </p:txBody>
      </p:sp>
      <p:sp>
        <p:nvSpPr>
          <p:cNvPr id="30" name="مستطيل 29"/>
          <p:cNvSpPr/>
          <p:nvPr/>
        </p:nvSpPr>
        <p:spPr>
          <a:xfrm>
            <a:off x="6898413" y="447056"/>
            <a:ext cx="2233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اسم الطالب:</a:t>
            </a:r>
          </a:p>
        </p:txBody>
      </p:sp>
      <p:sp>
        <p:nvSpPr>
          <p:cNvPr id="31" name="مربع نص 30"/>
          <p:cNvSpPr txBox="1"/>
          <p:nvPr/>
        </p:nvSpPr>
        <p:spPr>
          <a:xfrm>
            <a:off x="2794191" y="116632"/>
            <a:ext cx="31459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استراتيجية</a:t>
            </a:r>
            <a:r>
              <a:rPr lang="ar-S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 : خريطة المفاهيم</a:t>
            </a:r>
          </a:p>
        </p:txBody>
      </p:sp>
      <p:sp>
        <p:nvSpPr>
          <p:cNvPr id="32" name="مربع نص 31"/>
          <p:cNvSpPr txBox="1"/>
          <p:nvPr/>
        </p:nvSpPr>
        <p:spPr>
          <a:xfrm>
            <a:off x="0" y="332656"/>
            <a:ext cx="237626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0000FF"/>
                </a:solidFill>
                <a:latin typeface="Sakkal Majalla" pitchFamily="2" charset="-78"/>
                <a:cs typeface="Sakkal Majalla" pitchFamily="2" charset="-78"/>
              </a:rPr>
              <a:t>النباتات و أجزاؤها</a:t>
            </a:r>
          </a:p>
        </p:txBody>
      </p:sp>
      <p:sp>
        <p:nvSpPr>
          <p:cNvPr id="33" name="مربع نص 32"/>
          <p:cNvSpPr txBox="1"/>
          <p:nvPr/>
        </p:nvSpPr>
        <p:spPr>
          <a:xfrm>
            <a:off x="1415195" y="5919664"/>
            <a:ext cx="275799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أتقن</a:t>
            </a:r>
            <a:endParaRPr lang="ar-SA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4040249" y="6309321"/>
            <a:ext cx="147254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نشاط 2</a:t>
            </a:r>
          </a:p>
        </p:txBody>
      </p:sp>
      <p:sp>
        <p:nvSpPr>
          <p:cNvPr id="35" name="مربع نص 34"/>
          <p:cNvSpPr txBox="1"/>
          <p:nvPr/>
        </p:nvSpPr>
        <p:spPr>
          <a:xfrm>
            <a:off x="6366661" y="5949280"/>
            <a:ext cx="27579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معلم المادة  :</a:t>
            </a:r>
          </a:p>
        </p:txBody>
      </p:sp>
      <p:sp>
        <p:nvSpPr>
          <p:cNvPr id="36" name="مربع نص 35"/>
          <p:cNvSpPr txBox="1"/>
          <p:nvPr/>
        </p:nvSpPr>
        <p:spPr>
          <a:xfrm>
            <a:off x="6400947" y="6434172"/>
            <a:ext cx="27579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مدير المدرسة:</a:t>
            </a:r>
          </a:p>
        </p:txBody>
      </p:sp>
      <p:sp>
        <p:nvSpPr>
          <p:cNvPr id="37" name="مربع نص 36"/>
          <p:cNvSpPr txBox="1"/>
          <p:nvPr/>
        </p:nvSpPr>
        <p:spPr>
          <a:xfrm>
            <a:off x="-445935" y="5919664"/>
            <a:ext cx="275799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لم يتقن</a:t>
            </a:r>
            <a:endParaRPr lang="ar-SA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38" name="مستطيل مستدير الزوايا 37"/>
          <p:cNvSpPr/>
          <p:nvPr/>
        </p:nvSpPr>
        <p:spPr>
          <a:xfrm>
            <a:off x="3874696" y="4719663"/>
            <a:ext cx="976630" cy="66103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effectLst/>
                <a:ea typeface="Calibri"/>
              </a:rPr>
              <a:t> </a:t>
            </a:r>
          </a:p>
        </p:txBody>
      </p:sp>
      <p:sp>
        <p:nvSpPr>
          <p:cNvPr id="39" name="مستطيل مستدير الزوايا 38"/>
          <p:cNvSpPr/>
          <p:nvPr/>
        </p:nvSpPr>
        <p:spPr>
          <a:xfrm>
            <a:off x="7502451" y="4719345"/>
            <a:ext cx="944880" cy="66167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effectLst/>
                <a:ea typeface="Calibri"/>
              </a:rPr>
              <a:t> </a:t>
            </a:r>
          </a:p>
        </p:txBody>
      </p:sp>
      <p:sp>
        <p:nvSpPr>
          <p:cNvPr id="40" name="مستطيل مستدير الزوايا 39"/>
          <p:cNvSpPr/>
          <p:nvPr/>
        </p:nvSpPr>
        <p:spPr>
          <a:xfrm>
            <a:off x="5799381" y="4719663"/>
            <a:ext cx="1008380" cy="661035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effectLst/>
                <a:ea typeface="Calibri"/>
              </a:rPr>
              <a:t> </a:t>
            </a:r>
          </a:p>
        </p:txBody>
      </p:sp>
      <p:sp>
        <p:nvSpPr>
          <p:cNvPr id="41" name="مستطيل مستدير الزوايا 40"/>
          <p:cNvSpPr/>
          <p:nvPr/>
        </p:nvSpPr>
        <p:spPr>
          <a:xfrm>
            <a:off x="2159561" y="4719345"/>
            <a:ext cx="1039495" cy="66167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en-US" sz="1800" b="1">
                <a:effectLst/>
                <a:ea typeface="Calibri"/>
              </a:rPr>
              <a:t> </a:t>
            </a:r>
            <a:endParaRPr lang="en-US" sz="1100">
              <a:effectLst/>
              <a:ea typeface="Calibri"/>
            </a:endParaRPr>
          </a:p>
        </p:txBody>
      </p:sp>
      <p:sp>
        <p:nvSpPr>
          <p:cNvPr id="42" name="مستطيل مستدير الزوايا 41"/>
          <p:cNvSpPr/>
          <p:nvPr/>
        </p:nvSpPr>
        <p:spPr>
          <a:xfrm>
            <a:off x="2661211" y="3079775"/>
            <a:ext cx="3263265" cy="66167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SA" sz="2200">
                <a:effectLst/>
                <a:ea typeface="Calibri"/>
              </a:rPr>
              <a:t>أجزاء النبات الرئيسة</a:t>
            </a:r>
            <a:endParaRPr lang="en-US" sz="1100">
              <a:effectLst/>
              <a:ea typeface="Calibri"/>
            </a:endParaRPr>
          </a:p>
        </p:txBody>
      </p:sp>
      <p:sp>
        <p:nvSpPr>
          <p:cNvPr id="43" name="مستطيل مستدير الزوايا 42"/>
          <p:cNvSpPr/>
          <p:nvPr/>
        </p:nvSpPr>
        <p:spPr>
          <a:xfrm>
            <a:off x="755576" y="4719345"/>
            <a:ext cx="960755" cy="66167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en-US" sz="2200">
                <a:effectLst/>
                <a:ea typeface="Calibri"/>
              </a:rPr>
              <a:t> </a:t>
            </a:r>
            <a:endParaRPr lang="en-US" sz="1100">
              <a:effectLst/>
              <a:ea typeface="Calibri"/>
            </a:endParaRPr>
          </a:p>
        </p:txBody>
      </p:sp>
      <p:sp>
        <p:nvSpPr>
          <p:cNvPr id="44" name="مربع نص 24"/>
          <p:cNvSpPr txBox="1"/>
          <p:nvPr/>
        </p:nvSpPr>
        <p:spPr>
          <a:xfrm>
            <a:off x="251520" y="1628800"/>
            <a:ext cx="8761993" cy="118237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SA" sz="3600" b="1" kern="1200">
                <a:solidFill>
                  <a:srgbClr val="FF0000"/>
                </a:solidFill>
                <a:effectLst/>
                <a:latin typeface="Calibri"/>
              </a:rPr>
              <a:t>س:أكمل المخطط التالي بالكلمات الصحيحة فيما يأتي ؟</a:t>
            </a:r>
            <a:endParaRPr lang="en-US" sz="1100">
              <a:effectLst/>
              <a:latin typeface="Calibri"/>
              <a:ea typeface="Calibri"/>
            </a:endParaRPr>
          </a:p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SA" sz="2400" b="1" kern="1200">
                <a:solidFill>
                  <a:srgbClr val="7030A0"/>
                </a:solidFill>
                <a:effectLst/>
                <a:latin typeface="Calibri"/>
              </a:rPr>
              <a:t>(الارجل ـ الساق ـ الجزور ـ العينين ـ الازهارـ الثمار ـ الاوراق)</a:t>
            </a:r>
            <a:endParaRPr lang="en-US" sz="1100">
              <a:effectLst/>
              <a:latin typeface="Calibri"/>
              <a:ea typeface="Calibri"/>
            </a:endParaRPr>
          </a:p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en-US" sz="2400">
                <a:solidFill>
                  <a:srgbClr val="7030A0"/>
                </a:solidFill>
                <a:effectLst/>
                <a:latin typeface="Times New Roman"/>
                <a:ea typeface="Times New Roman"/>
              </a:rPr>
              <a:t> </a:t>
            </a:r>
            <a:endParaRPr lang="en-US" sz="1100">
              <a:effectLst/>
              <a:latin typeface="Calibri"/>
              <a:ea typeface="Calibri"/>
            </a:endParaRPr>
          </a:p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en-US" sz="2200">
                <a:effectLst/>
                <a:latin typeface="Calibri"/>
                <a:ea typeface="Calibri"/>
              </a:rPr>
              <a:t> </a:t>
            </a:r>
            <a:endParaRPr lang="en-US" sz="1100">
              <a:effectLst/>
              <a:latin typeface="Calibri"/>
              <a:ea typeface="Calibri"/>
            </a:endParaRPr>
          </a:p>
        </p:txBody>
      </p:sp>
      <p:cxnSp>
        <p:nvCxnSpPr>
          <p:cNvPr id="45" name="رابط مستقيم 44"/>
          <p:cNvCxnSpPr/>
          <p:nvPr/>
        </p:nvCxnSpPr>
        <p:spPr>
          <a:xfrm>
            <a:off x="1226746" y="4182770"/>
            <a:ext cx="6778625" cy="3111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رابط كسهم مستقيم 45"/>
          <p:cNvCxnSpPr/>
          <p:nvPr/>
        </p:nvCxnSpPr>
        <p:spPr>
          <a:xfrm>
            <a:off x="8002831" y="4211027"/>
            <a:ext cx="0" cy="4889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رابط كسهم مستقيم 46"/>
          <p:cNvCxnSpPr/>
          <p:nvPr/>
        </p:nvCxnSpPr>
        <p:spPr>
          <a:xfrm>
            <a:off x="1220396" y="4211027"/>
            <a:ext cx="0" cy="4889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رابط كسهم مستقيم 47"/>
          <p:cNvCxnSpPr/>
          <p:nvPr/>
        </p:nvCxnSpPr>
        <p:spPr>
          <a:xfrm>
            <a:off x="2698041" y="4211027"/>
            <a:ext cx="0" cy="4889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رابط كسهم مستقيم 48"/>
          <p:cNvCxnSpPr/>
          <p:nvPr/>
        </p:nvCxnSpPr>
        <p:spPr>
          <a:xfrm>
            <a:off x="4316021" y="4211027"/>
            <a:ext cx="0" cy="4889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0" name="رابط كسهم مستقيم 49"/>
          <p:cNvCxnSpPr/>
          <p:nvPr/>
        </p:nvCxnSpPr>
        <p:spPr>
          <a:xfrm>
            <a:off x="6313096" y="4211027"/>
            <a:ext cx="0" cy="4889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رابط كسهم مستقيم 50"/>
          <p:cNvCxnSpPr/>
          <p:nvPr/>
        </p:nvCxnSpPr>
        <p:spPr>
          <a:xfrm>
            <a:off x="4310941" y="3735095"/>
            <a:ext cx="0" cy="4889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Rectangle 15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2227440"/>
      </p:ext>
    </p:extLst>
  </p:cSld>
  <p:clrMapOvr>
    <a:masterClrMapping/>
  </p:clrMapOvr>
  <p:transition spd="slow">
    <p:push dir="u"/>
    <p:sndAc>
      <p:stSnd>
        <p:snd r:embed="rId3" name="arrow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6386009" y="-57001"/>
            <a:ext cx="275799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اسم المجموعة :</a:t>
            </a:r>
          </a:p>
        </p:txBody>
      </p:sp>
      <p:sp>
        <p:nvSpPr>
          <p:cNvPr id="30" name="مستطيل 29"/>
          <p:cNvSpPr/>
          <p:nvPr/>
        </p:nvSpPr>
        <p:spPr>
          <a:xfrm>
            <a:off x="6898413" y="447056"/>
            <a:ext cx="2233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اسم الطالب:</a:t>
            </a:r>
          </a:p>
        </p:txBody>
      </p:sp>
      <p:sp>
        <p:nvSpPr>
          <p:cNvPr id="31" name="مربع نص 30"/>
          <p:cNvSpPr txBox="1"/>
          <p:nvPr/>
        </p:nvSpPr>
        <p:spPr>
          <a:xfrm>
            <a:off x="2794191" y="116632"/>
            <a:ext cx="31459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استراتيجية</a:t>
            </a:r>
            <a:r>
              <a:rPr lang="ar-S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 : خريطة المفاهيم</a:t>
            </a:r>
          </a:p>
        </p:txBody>
      </p:sp>
      <p:sp>
        <p:nvSpPr>
          <p:cNvPr id="32" name="مربع نص 31"/>
          <p:cNvSpPr txBox="1"/>
          <p:nvPr/>
        </p:nvSpPr>
        <p:spPr>
          <a:xfrm>
            <a:off x="0" y="332656"/>
            <a:ext cx="237626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0000FF"/>
                </a:solidFill>
                <a:latin typeface="Sakkal Majalla" pitchFamily="2" charset="-78"/>
                <a:cs typeface="Sakkal Majalla" pitchFamily="2" charset="-78"/>
              </a:rPr>
              <a:t>النباتات و أجزاؤها</a:t>
            </a:r>
          </a:p>
        </p:txBody>
      </p:sp>
      <p:sp>
        <p:nvSpPr>
          <p:cNvPr id="33" name="مربع نص 32"/>
          <p:cNvSpPr txBox="1"/>
          <p:nvPr/>
        </p:nvSpPr>
        <p:spPr>
          <a:xfrm>
            <a:off x="1415195" y="5919664"/>
            <a:ext cx="275799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أتقن</a:t>
            </a:r>
            <a:endParaRPr lang="ar-SA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4040249" y="6309321"/>
            <a:ext cx="147254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نشاط 3</a:t>
            </a:r>
          </a:p>
        </p:txBody>
      </p:sp>
      <p:sp>
        <p:nvSpPr>
          <p:cNvPr id="35" name="مربع نص 34"/>
          <p:cNvSpPr txBox="1"/>
          <p:nvPr/>
        </p:nvSpPr>
        <p:spPr>
          <a:xfrm>
            <a:off x="6317746" y="5949280"/>
            <a:ext cx="27579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معلم المادة  :</a:t>
            </a:r>
          </a:p>
        </p:txBody>
      </p:sp>
      <p:sp>
        <p:nvSpPr>
          <p:cNvPr id="36" name="مربع نص 35"/>
          <p:cNvSpPr txBox="1"/>
          <p:nvPr/>
        </p:nvSpPr>
        <p:spPr>
          <a:xfrm>
            <a:off x="6372200" y="6434172"/>
            <a:ext cx="27579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مدير المدرسة:</a:t>
            </a:r>
          </a:p>
        </p:txBody>
      </p:sp>
      <p:sp>
        <p:nvSpPr>
          <p:cNvPr id="37" name="مربع نص 36"/>
          <p:cNvSpPr txBox="1"/>
          <p:nvPr/>
        </p:nvSpPr>
        <p:spPr>
          <a:xfrm>
            <a:off x="-445935" y="5919664"/>
            <a:ext cx="275799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لم يتقن</a:t>
            </a:r>
            <a:endParaRPr lang="ar-SA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graphicFrame>
        <p:nvGraphicFramePr>
          <p:cNvPr id="9" name="جدول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9265382"/>
              </p:ext>
            </p:extLst>
          </p:nvPr>
        </p:nvGraphicFramePr>
        <p:xfrm>
          <a:off x="4503261" y="2281863"/>
          <a:ext cx="183515" cy="2070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5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7010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9" name="مربع نص 44"/>
          <p:cNvSpPr txBox="1"/>
          <p:nvPr/>
        </p:nvSpPr>
        <p:spPr>
          <a:xfrm>
            <a:off x="434976" y="1484784"/>
            <a:ext cx="7945437" cy="47307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srgbClr val="FF0000"/>
                </a:solidFill>
                <a:effectLst/>
                <a:ea typeface="Calibri"/>
                <a:cs typeface="Arial"/>
              </a:rPr>
              <a:t>س: أكمل خريطة المفاهيم التالية؟ (مربع ـ طويل الساق ـ مثلث ـ قصير الساق)</a:t>
            </a:r>
            <a:endParaRPr lang="en-US" sz="1100" dirty="0">
              <a:effectLst/>
              <a:ea typeface="Calibri"/>
              <a:cs typeface="Arial"/>
            </a:endParaRPr>
          </a:p>
        </p:txBody>
      </p:sp>
      <p:sp>
        <p:nvSpPr>
          <p:cNvPr id="50" name="مستطيل مستدير الزوايا 49"/>
          <p:cNvSpPr/>
          <p:nvPr/>
        </p:nvSpPr>
        <p:spPr>
          <a:xfrm>
            <a:off x="1833563" y="2060848"/>
            <a:ext cx="4760913" cy="100965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EG" sz="2800" b="1" kern="1200" dirty="0">
                <a:ln>
                  <a:noFill/>
                </a:ln>
                <a:gradFill>
                  <a:gsLst>
                    <a:gs pos="0">
                      <a:srgbClr val="A54200"/>
                    </a:gs>
                    <a:gs pos="78000">
                      <a:srgbClr val="FF8C19"/>
                    </a:gs>
                    <a:gs pos="100000">
                      <a:srgbClr val="FFF1E9"/>
                    </a:gs>
                  </a:gsLst>
                  <a:lin ang="5400000" scaled="0"/>
                </a:gradFill>
                <a:effectLst>
                  <a:outerShdw blurRad="69850" dist="43180" dir="5400000" sx="0" sy="0">
                    <a:srgbClr val="000000">
                      <a:alpha val="65000"/>
                    </a:srgbClr>
                  </a:outerShdw>
                </a:effectLst>
                <a:ea typeface="+mn-ea"/>
                <a:cs typeface="Arial"/>
              </a:rPr>
              <a:t>أشكال النبات</a:t>
            </a:r>
            <a:endParaRPr lang="en-US" sz="1100" dirty="0">
              <a:effectLst/>
              <a:ea typeface="Calibri"/>
              <a:cs typeface="Arial"/>
            </a:endParaRPr>
          </a:p>
        </p:txBody>
      </p:sp>
      <p:sp>
        <p:nvSpPr>
          <p:cNvPr id="51" name="شكل بيضاوي 50"/>
          <p:cNvSpPr/>
          <p:nvPr/>
        </p:nvSpPr>
        <p:spPr>
          <a:xfrm>
            <a:off x="6059488" y="3668986"/>
            <a:ext cx="2293938" cy="773112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Arial"/>
              </a:rPr>
              <a:t> </a:t>
            </a:r>
          </a:p>
        </p:txBody>
      </p:sp>
      <p:sp>
        <p:nvSpPr>
          <p:cNvPr id="52" name="شكل بيضاوي 51"/>
          <p:cNvSpPr/>
          <p:nvPr/>
        </p:nvSpPr>
        <p:spPr>
          <a:xfrm>
            <a:off x="333376" y="3673748"/>
            <a:ext cx="2292350" cy="773113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Arial"/>
              </a:rPr>
              <a:t> </a:t>
            </a:r>
          </a:p>
        </p:txBody>
      </p:sp>
      <p:sp>
        <p:nvSpPr>
          <p:cNvPr id="53" name="مخطط انسيابي: معالجة متعاقبة 52"/>
          <p:cNvSpPr/>
          <p:nvPr/>
        </p:nvSpPr>
        <p:spPr>
          <a:xfrm>
            <a:off x="6607176" y="4883423"/>
            <a:ext cx="1198562" cy="787400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Arial"/>
              </a:rPr>
              <a:t> </a:t>
            </a:r>
          </a:p>
        </p:txBody>
      </p:sp>
      <p:sp>
        <p:nvSpPr>
          <p:cNvPr id="54" name="مخطط انسيابي: معالجة متعاقبة 53"/>
          <p:cNvSpPr/>
          <p:nvPr/>
        </p:nvSpPr>
        <p:spPr>
          <a:xfrm>
            <a:off x="881064" y="4888186"/>
            <a:ext cx="1196975" cy="787400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Arial"/>
              </a:rPr>
              <a:t> </a:t>
            </a:r>
          </a:p>
        </p:txBody>
      </p:sp>
      <p:cxnSp>
        <p:nvCxnSpPr>
          <p:cNvPr id="55" name="رابط كسهم مستقيم 54"/>
          <p:cNvCxnSpPr/>
          <p:nvPr/>
        </p:nvCxnSpPr>
        <p:spPr>
          <a:xfrm>
            <a:off x="6599238" y="3075261"/>
            <a:ext cx="379413" cy="5984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رابط كسهم مستقيم 55"/>
          <p:cNvCxnSpPr/>
          <p:nvPr/>
        </p:nvCxnSpPr>
        <p:spPr>
          <a:xfrm flipH="1">
            <a:off x="1417638" y="3075261"/>
            <a:ext cx="452438" cy="5984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رابط كسهم مستقيم 56"/>
          <p:cNvCxnSpPr/>
          <p:nvPr/>
        </p:nvCxnSpPr>
        <p:spPr>
          <a:xfrm>
            <a:off x="7215188" y="4446861"/>
            <a:ext cx="14288" cy="4413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رابط كسهم مستقيم 57"/>
          <p:cNvCxnSpPr>
            <a:stCxn id="52" idx="4"/>
            <a:endCxn id="54" idx="0"/>
          </p:cNvCxnSpPr>
          <p:nvPr/>
        </p:nvCxnSpPr>
        <p:spPr>
          <a:xfrm>
            <a:off x="1479551" y="4446861"/>
            <a:ext cx="1" cy="4413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وسيلة شرح مع سهم إلى اليسار 58"/>
          <p:cNvSpPr/>
          <p:nvPr/>
        </p:nvSpPr>
        <p:spPr>
          <a:xfrm rot="19137903">
            <a:off x="7827932" y="4520300"/>
            <a:ext cx="1162050" cy="701675"/>
          </a:xfrm>
          <a:prstGeom prst="leftArrowCallou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SA" sz="1800" b="1">
                <a:effectLst/>
                <a:latin typeface="Calibri"/>
                <a:ea typeface="Calibri"/>
                <a:cs typeface="Arial"/>
              </a:rPr>
              <a:t>الامثلة</a:t>
            </a:r>
            <a:endParaRPr lang="en-US" sz="1100">
              <a:effectLst/>
              <a:latin typeface="Calibri"/>
              <a:ea typeface="Calibri"/>
              <a:cs typeface="Arial"/>
            </a:endParaRPr>
          </a:p>
        </p:txBody>
      </p:sp>
      <p:sp>
        <p:nvSpPr>
          <p:cNvPr id="15" name="Rectangle 43"/>
          <p:cNvSpPr>
            <a:spLocks noChangeArrowheads="1"/>
          </p:cNvSpPr>
          <p:nvPr/>
        </p:nvSpPr>
        <p:spPr bwMode="auto">
          <a:xfrm>
            <a:off x="4503738" y="3435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ar-S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</a:br>
            <a:endParaRPr kumimoji="0" lang="ar-S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5111269"/>
      </p:ext>
    </p:extLst>
  </p:cSld>
  <p:clrMapOvr>
    <a:masterClrMapping/>
  </p:clrMapOvr>
  <p:transition spd="slow">
    <p:push dir="u"/>
    <p:sndAc>
      <p:stSnd>
        <p:snd r:embed="rId3" name="arrow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 descr="تنزيل.jpg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528" y="332656"/>
            <a:ext cx="8496944" cy="6192688"/>
          </a:xfrm>
          <a:prstGeom prst="rect">
            <a:avLst/>
          </a:prstGeom>
        </p:spPr>
      </p:pic>
      <p:sp>
        <p:nvSpPr>
          <p:cNvPr id="19" name="مستطيل 18"/>
          <p:cNvSpPr/>
          <p:nvPr/>
        </p:nvSpPr>
        <p:spPr>
          <a:xfrm>
            <a:off x="5812791" y="332656"/>
            <a:ext cx="3079689" cy="923330"/>
          </a:xfrm>
          <a:prstGeom prst="rect">
            <a:avLst/>
          </a:prstGeom>
          <a:effectLst>
            <a:glow rad="101600">
              <a:srgbClr val="7030A0">
                <a:alpha val="60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ar-SA" sz="5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الدَّرْسُ الثَّاني</a:t>
            </a:r>
            <a:endParaRPr lang="ar-SA" dirty="0">
              <a:solidFill>
                <a:srgbClr val="FF0000"/>
              </a:solidFill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1138236" y="2132856"/>
            <a:ext cx="714169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96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النَّباتاتُ وأَجْزَاءُهَا</a:t>
            </a:r>
            <a:endParaRPr lang="ar-SA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611560" y="4476683"/>
            <a:ext cx="7889498" cy="120032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SA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لِمَاذَا لَا تَسْقُطُ هَذِهِ الْشَّجَرَةَ </a:t>
            </a:r>
            <a:r>
              <a:rPr lang="ar-SA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؟</a:t>
            </a:r>
            <a:r>
              <a:rPr lang="ar-SA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  <a:r>
              <a:rPr lang="ar-SA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و ماَ الَّذِيْ يُثَبِّتُهَا فِيْ الْأَرْضِ ؟ </a:t>
            </a:r>
            <a:endParaRPr 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مخطط انسيابي: محطة طرفية 20"/>
          <p:cNvSpPr/>
          <p:nvPr/>
        </p:nvSpPr>
        <p:spPr>
          <a:xfrm>
            <a:off x="3781400" y="6339136"/>
            <a:ext cx="1656184" cy="474240"/>
          </a:xfrm>
          <a:prstGeom prst="flowChartTerminator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800" dirty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22" name="شارة رتبة 21">
            <a:hlinkClick r:id="" action="ppaction://hlinkshowjump?jump=previousslide"/>
          </p:cNvPr>
          <p:cNvSpPr/>
          <p:nvPr/>
        </p:nvSpPr>
        <p:spPr>
          <a:xfrm>
            <a:off x="5509592" y="6311752"/>
            <a:ext cx="1800200" cy="474240"/>
          </a:xfrm>
          <a:prstGeom prst="chevron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شارة رتبة 22">
            <a:hlinkClick r:id="" action="ppaction://hlinkshowjump?jump=nextslide"/>
          </p:cNvPr>
          <p:cNvSpPr/>
          <p:nvPr/>
        </p:nvSpPr>
        <p:spPr>
          <a:xfrm rot="10800000" flipV="1">
            <a:off x="1981200" y="6338291"/>
            <a:ext cx="1801368" cy="475084"/>
          </a:xfrm>
          <a:prstGeom prst="chevron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spd="slow">
    <p:push dir="u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95536" y="1038622"/>
            <a:ext cx="1500198" cy="3224725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0040" y="4350990"/>
            <a:ext cx="1691680" cy="1238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مستطيل 14"/>
          <p:cNvSpPr/>
          <p:nvPr/>
        </p:nvSpPr>
        <p:spPr>
          <a:xfrm>
            <a:off x="533696" y="836712"/>
            <a:ext cx="82867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  <a:latin typeface="Times New Roman" pitchFamily="18" charset="0"/>
              </a:rPr>
              <a:t>مَا أَجْزَاءِ الْنَّبَاتِ ؟ </a:t>
            </a:r>
            <a:br>
              <a:rPr lang="ar-SA" sz="3200" b="1" dirty="0">
                <a:latin typeface="Times New Roman" pitchFamily="18" charset="0"/>
              </a:rPr>
            </a:br>
            <a:r>
              <a:rPr lang="ar-SA" sz="3200" b="1" dirty="0">
                <a:solidFill>
                  <a:srgbClr val="00B0F0"/>
                </a:solidFill>
                <a:latin typeface="Times New Roman" pitchFamily="18" charset="0"/>
              </a:rPr>
              <a:t>1 – أَسْحَبُ الْنَّبَاتِ مِنْ الْتُّرْبَةِ بِرِفْقٍ . </a:t>
            </a:r>
          </a:p>
          <a:p>
            <a:br>
              <a:rPr lang="ar-SA" sz="3200" b="1" dirty="0">
                <a:latin typeface="Times New Roman" pitchFamily="18" charset="0"/>
              </a:rPr>
            </a:br>
            <a:r>
              <a:rPr lang="ar-SA" sz="3200" b="1" dirty="0">
                <a:solidFill>
                  <a:srgbClr val="FF0000"/>
                </a:solidFill>
                <a:latin typeface="Times New Roman" pitchFamily="18" charset="0"/>
              </a:rPr>
              <a:t>2 – </a:t>
            </a:r>
            <a:r>
              <a:rPr lang="ar-SA" sz="3200" b="1" u="sng" dirty="0">
                <a:solidFill>
                  <a:srgbClr val="FF0000"/>
                </a:solidFill>
                <a:latin typeface="Times New Roman" pitchFamily="18" charset="0"/>
              </a:rPr>
              <a:t>أُلَاحِظُ</a:t>
            </a:r>
            <a:r>
              <a:rPr lang="ar-SA" sz="3200" b="1" dirty="0">
                <a:latin typeface="Times New Roman" pitchFamily="18" charset="0"/>
              </a:rPr>
              <a:t> </a:t>
            </a:r>
            <a:r>
              <a:rPr lang="ar-SA" sz="3200" b="1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ar-SA" sz="3200" b="1" dirty="0">
                <a:solidFill>
                  <a:srgbClr val="7030A0"/>
                </a:solidFill>
                <a:latin typeface="Times New Roman" pitchFamily="18" charset="0"/>
              </a:rPr>
              <a:t>أُسْتُخْدِمَ عَدَسَةْ مُكَبَّرَةً ، وَ أَنْظُرُ إِلَىَ سَاقِ</a:t>
            </a:r>
          </a:p>
          <a:p>
            <a:r>
              <a:rPr lang="ar-SA" sz="3200" b="1" dirty="0">
                <a:solidFill>
                  <a:srgbClr val="7030A0"/>
                </a:solidFill>
                <a:latin typeface="Times New Roman" pitchFamily="18" charset="0"/>
              </a:rPr>
              <a:t>         الْنَّبَاتِ وَ أَوْرَاقَهُ وَ جُذُوْرَهُ . </a:t>
            </a:r>
            <a:br>
              <a:rPr lang="ar-SA" sz="3200" b="1" dirty="0">
                <a:latin typeface="Times New Roman" pitchFamily="18" charset="0"/>
              </a:rPr>
            </a:br>
            <a:r>
              <a:rPr lang="ar-SA" sz="3200" b="1" dirty="0">
                <a:solidFill>
                  <a:srgbClr val="FF0000"/>
                </a:solidFill>
                <a:latin typeface="Times New Roman" pitchFamily="18" charset="0"/>
              </a:rPr>
              <a:t>3 – </a:t>
            </a:r>
            <a:r>
              <a:rPr lang="ar-SA" sz="3200" b="1" u="sng" dirty="0">
                <a:solidFill>
                  <a:srgbClr val="FF0000"/>
                </a:solidFill>
                <a:latin typeface="Times New Roman" pitchFamily="18" charset="0"/>
              </a:rPr>
              <a:t>أَتَوَاصَلُ</a:t>
            </a:r>
            <a:r>
              <a:rPr lang="ar-SA" sz="3200" b="1" dirty="0">
                <a:latin typeface="Times New Roman" pitchFamily="18" charset="0"/>
              </a:rPr>
              <a:t> </a:t>
            </a:r>
            <a:r>
              <a:rPr lang="ar-SA" sz="3200" b="1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  <a:r>
              <a:rPr lang="ar-SA" sz="3200" b="1" dirty="0">
                <a:latin typeface="Times New Roman" pitchFamily="18" charset="0"/>
              </a:rPr>
              <a:t> </a:t>
            </a:r>
            <a:r>
              <a:rPr lang="ar-SA" sz="3200" b="1" dirty="0">
                <a:solidFill>
                  <a:srgbClr val="00B0F0"/>
                </a:solidFill>
                <a:latin typeface="Times New Roman" pitchFamily="18" charset="0"/>
              </a:rPr>
              <a:t>أَرْسُمُ شَكْلِا لِلْنَّبَاتِ بِأَجْزَائهِ الْمُخْتَلِفَةِ .</a:t>
            </a:r>
            <a:br>
              <a:rPr lang="ar-SA" sz="3200" b="1" dirty="0">
                <a:solidFill>
                  <a:srgbClr val="00B0F0"/>
                </a:solidFill>
                <a:latin typeface="Times New Roman" pitchFamily="18" charset="0"/>
              </a:rPr>
            </a:br>
            <a:r>
              <a:rPr lang="en-US" sz="3200" b="1" dirty="0">
                <a:solidFill>
                  <a:srgbClr val="00B0F0"/>
                </a:solidFill>
                <a:latin typeface="Times New Roman" pitchFamily="18" charset="0"/>
              </a:rPr>
              <a:t>                   </a:t>
            </a:r>
            <a:r>
              <a:rPr lang="ar-SA" sz="3200" b="1" dirty="0">
                <a:solidFill>
                  <a:srgbClr val="0000FF"/>
                </a:solidFill>
                <a:latin typeface="Times New Roman" pitchFamily="18" charset="0"/>
              </a:rPr>
              <a:t>أسْتَكْشِفُ أَكْثَرَ . </a:t>
            </a:r>
            <a:br>
              <a:rPr lang="ar-SA" sz="3200" b="1" dirty="0">
                <a:latin typeface="Times New Roman" pitchFamily="18" charset="0"/>
              </a:rPr>
            </a:br>
            <a:r>
              <a:rPr lang="ar-SA" sz="3200" b="1" dirty="0">
                <a:solidFill>
                  <a:srgbClr val="FF0000"/>
                </a:solidFill>
                <a:latin typeface="Times New Roman" pitchFamily="18" charset="0"/>
              </a:rPr>
              <a:t>4 – </a:t>
            </a:r>
            <a:r>
              <a:rPr lang="ar-SA" sz="3200" b="1" u="sng" dirty="0">
                <a:solidFill>
                  <a:srgbClr val="FF0000"/>
                </a:solidFill>
                <a:latin typeface="Times New Roman" pitchFamily="18" charset="0"/>
              </a:rPr>
              <a:t>أَسْتَنْتِجُ</a:t>
            </a:r>
            <a:r>
              <a:rPr lang="ar-SA" sz="3200" b="1" dirty="0">
                <a:latin typeface="Times New Roman" pitchFamily="18" charset="0"/>
              </a:rPr>
              <a:t> </a:t>
            </a:r>
            <a:r>
              <a:rPr lang="ar-SA" sz="3200" b="1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  <a:r>
              <a:rPr lang="ar-SA" sz="3200" b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ar-SA" sz="3200" b="1" dirty="0">
                <a:solidFill>
                  <a:srgbClr val="00B0F0"/>
                </a:solidFill>
                <a:latin typeface="Times New Roman" pitchFamily="18" charset="0"/>
              </a:rPr>
              <a:t>لِمَاذَا خَلَقَ الْلَّهُ الْنَّبَاتِ مُكَوَّنا مِنْ</a:t>
            </a:r>
          </a:p>
          <a:p>
            <a:r>
              <a:rPr lang="ar-SA" sz="3200" b="1" dirty="0">
                <a:solidFill>
                  <a:srgbClr val="00B0F0"/>
                </a:solidFill>
                <a:latin typeface="Times New Roman" pitchFamily="18" charset="0"/>
              </a:rPr>
              <a:t>         أَجْزَاءِ مُخْتَلِفَةٍ ؟ </a:t>
            </a:r>
            <a:r>
              <a:rPr lang="en-US" sz="3200" b="1" dirty="0">
                <a:solidFill>
                  <a:srgbClr val="00B0F0"/>
                </a:solidFill>
                <a:latin typeface="Times New Roman" pitchFamily="18" charset="0"/>
              </a:rPr>
              <a:t> </a:t>
            </a:r>
            <a:endParaRPr lang="ar-SA" sz="3200" b="1" dirty="0">
              <a:solidFill>
                <a:srgbClr val="00B0F0"/>
              </a:solidFill>
              <a:latin typeface="Times New Roman" pitchFamily="18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6300192" y="124624"/>
            <a:ext cx="2743200" cy="64008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7030A0"/>
            </a:solidFill>
          </a:ln>
          <a:effectLst>
            <a:glow rad="101600">
              <a:srgbClr val="7030A0">
                <a:alpha val="60000"/>
              </a:srgbClr>
            </a:glow>
            <a:outerShdw blurRad="57150" dist="38100" dir="5400000" algn="ctr" rotWithShape="0">
              <a:schemeClr val="accent3">
                <a:shade val="9000"/>
                <a:satMod val="105000"/>
                <a:alpha val="48000"/>
              </a:scheme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أستكشف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100608" y="118373"/>
            <a:ext cx="2743200" cy="64633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7030A0"/>
            </a:solidFill>
          </a:ln>
          <a:effectLst>
            <a:glow rad="101600">
              <a:srgbClr val="7030A0">
                <a:alpha val="60000"/>
              </a:srgbClr>
            </a:glow>
            <a:outerShdw blurRad="57150" dist="38100" dir="5400000" algn="ctr" rotWithShape="0">
              <a:schemeClr val="accent3">
                <a:shade val="9000"/>
                <a:satMod val="105000"/>
                <a:alpha val="48000"/>
              </a:scheme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نشاط استقصائي</a:t>
            </a:r>
          </a:p>
        </p:txBody>
      </p:sp>
      <p:sp>
        <p:nvSpPr>
          <p:cNvPr id="13" name="مخطط انسيابي: محطة طرفية 12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n>
                  <a:solidFill>
                    <a:srgbClr val="7030A0"/>
                  </a:solidFill>
                </a:ln>
              </a:rPr>
              <a:t>2</a:t>
            </a:r>
          </a:p>
        </p:txBody>
      </p:sp>
      <p:sp>
        <p:nvSpPr>
          <p:cNvPr id="14" name="شارة رتبة 13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شارة رتبة 17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8884449"/>
      </p:ext>
    </p:extLst>
  </p:cSld>
  <p:clrMapOvr>
    <a:masterClrMapping/>
  </p:clrMapOvr>
  <p:transition spd="slow">
    <p:push dir="u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 animBg="1"/>
      <p:bldP spid="1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4" name="Picture 2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643042" y="2498008"/>
            <a:ext cx="6238894" cy="350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مستطيل 8"/>
          <p:cNvSpPr/>
          <p:nvPr/>
        </p:nvSpPr>
        <p:spPr>
          <a:xfrm>
            <a:off x="2483768" y="571480"/>
            <a:ext cx="60887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مَا أَجْزَاءِ الْنَّبَاتِ ؟ </a:t>
            </a:r>
            <a:br>
              <a:rPr lang="ar-S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ar-SA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أَجْزَاءِ الْنَّبَاتِ هِيَ : الْجُذُوْرُ ، </a:t>
            </a:r>
            <a:r>
              <a:rPr lang="ar-SA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وَ</a:t>
            </a:r>
            <a:r>
              <a:rPr lang="ar-SA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الْسَّاقَ ، </a:t>
            </a:r>
            <a:r>
              <a:rPr lang="ar-SA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وَ</a:t>
            </a:r>
            <a:r>
              <a:rPr lang="ar-SA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الْأَوْرَاقَ ، </a:t>
            </a:r>
          </a:p>
          <a:p>
            <a:pPr algn="ctr"/>
            <a:r>
              <a:rPr lang="ar-SA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وَ</a:t>
            </a:r>
            <a:r>
              <a:rPr lang="ar-SA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الْأَزْهَارِ ، </a:t>
            </a:r>
            <a:r>
              <a:rPr lang="ar-SA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وَ</a:t>
            </a:r>
            <a:r>
              <a:rPr lang="ar-SA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الْثِّمَارِ . </a:t>
            </a:r>
            <a:br>
              <a:rPr lang="ar-SA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ar-SA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وَ</a:t>
            </a:r>
            <a:r>
              <a:rPr lang="ar-SA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تَخْتَلِفُ هَذِهِ الْأَجْزَاءِ مِنْ نَبَاتٍ إِلَىَ آَخِرِ 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285728"/>
            <a:ext cx="2605094" cy="2526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4" name="مستطيل 33"/>
          <p:cNvSpPr/>
          <p:nvPr/>
        </p:nvSpPr>
        <p:spPr>
          <a:xfrm>
            <a:off x="4067944" y="2164794"/>
            <a:ext cx="3214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مَا بَعْضَ أَجْزَاءِ الْنَّبَاتِ ؟ </a:t>
            </a:r>
          </a:p>
        </p:txBody>
      </p:sp>
      <p:grpSp>
        <p:nvGrpSpPr>
          <p:cNvPr id="66" name="مجموعة 65"/>
          <p:cNvGrpSpPr/>
          <p:nvPr/>
        </p:nvGrpSpPr>
        <p:grpSpPr>
          <a:xfrm>
            <a:off x="2071670" y="3071810"/>
            <a:ext cx="3143272" cy="369332"/>
            <a:chOff x="2071670" y="3071810"/>
            <a:chExt cx="3143272" cy="369332"/>
          </a:xfrm>
        </p:grpSpPr>
        <p:sp>
          <p:nvSpPr>
            <p:cNvPr id="36" name="مستطيل 35"/>
            <p:cNvSpPr/>
            <p:nvPr/>
          </p:nvSpPr>
          <p:spPr>
            <a:xfrm>
              <a:off x="2071670" y="3071810"/>
              <a:ext cx="128586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SA" b="1" dirty="0">
                  <a:solidFill>
                    <a:srgbClr val="0000FF"/>
                  </a:solidFill>
                </a:rPr>
                <a:t>الْأَوْرَاقِ </a:t>
              </a:r>
            </a:p>
          </p:txBody>
        </p:sp>
        <p:cxnSp>
          <p:nvCxnSpPr>
            <p:cNvPr id="40" name="رابط كسهم مستقيم 39"/>
            <p:cNvCxnSpPr/>
            <p:nvPr/>
          </p:nvCxnSpPr>
          <p:spPr>
            <a:xfrm flipV="1">
              <a:off x="3357554" y="3144836"/>
              <a:ext cx="1857388" cy="1412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رابط كسهم مستقيم 63"/>
            <p:cNvCxnSpPr/>
            <p:nvPr/>
          </p:nvCxnSpPr>
          <p:spPr>
            <a:xfrm>
              <a:off x="3500430" y="3286124"/>
              <a:ext cx="1643074" cy="14287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مجموعة 57"/>
          <p:cNvGrpSpPr/>
          <p:nvPr/>
        </p:nvGrpSpPr>
        <p:grpSpPr>
          <a:xfrm>
            <a:off x="6786578" y="3000372"/>
            <a:ext cx="1928810" cy="369332"/>
            <a:chOff x="6786578" y="3000372"/>
            <a:chExt cx="1928810" cy="369332"/>
          </a:xfrm>
        </p:grpSpPr>
        <p:sp>
          <p:nvSpPr>
            <p:cNvPr id="37" name="مستطيل 36"/>
            <p:cNvSpPr/>
            <p:nvPr/>
          </p:nvSpPr>
          <p:spPr>
            <a:xfrm>
              <a:off x="7643834" y="3000372"/>
              <a:ext cx="107155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SA" b="1" dirty="0">
                  <a:solidFill>
                    <a:srgbClr val="0000FF"/>
                  </a:solidFill>
                </a:rPr>
                <a:t>الْأَزْهَارِ </a:t>
              </a:r>
            </a:p>
          </p:txBody>
        </p:sp>
        <p:cxnSp>
          <p:nvCxnSpPr>
            <p:cNvPr id="45" name="رابط كسهم مستقيم 44"/>
            <p:cNvCxnSpPr/>
            <p:nvPr/>
          </p:nvCxnSpPr>
          <p:spPr>
            <a:xfrm rot="10800000" flipV="1">
              <a:off x="6786578" y="3214686"/>
              <a:ext cx="1000132" cy="14287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مجموعة 60"/>
          <p:cNvGrpSpPr/>
          <p:nvPr/>
        </p:nvGrpSpPr>
        <p:grpSpPr>
          <a:xfrm>
            <a:off x="5643570" y="4143380"/>
            <a:ext cx="3143256" cy="369332"/>
            <a:chOff x="5643570" y="4143380"/>
            <a:chExt cx="3143256" cy="369332"/>
          </a:xfrm>
        </p:grpSpPr>
        <p:sp>
          <p:nvSpPr>
            <p:cNvPr id="35" name="مستطيل 34"/>
            <p:cNvSpPr/>
            <p:nvPr/>
          </p:nvSpPr>
          <p:spPr>
            <a:xfrm>
              <a:off x="7643834" y="4143380"/>
              <a:ext cx="11429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SA" b="1" dirty="0">
                  <a:solidFill>
                    <a:srgbClr val="0000FF"/>
                  </a:solidFill>
                </a:rPr>
                <a:t>الْسَّاقُ </a:t>
              </a:r>
            </a:p>
          </p:txBody>
        </p:sp>
        <p:cxnSp>
          <p:nvCxnSpPr>
            <p:cNvPr id="48" name="رابط كسهم مستقيم 47"/>
            <p:cNvCxnSpPr/>
            <p:nvPr/>
          </p:nvCxnSpPr>
          <p:spPr>
            <a:xfrm rot="10800000">
              <a:off x="5643570" y="4286256"/>
              <a:ext cx="2286016" cy="7143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مجموعة 59"/>
          <p:cNvGrpSpPr/>
          <p:nvPr/>
        </p:nvGrpSpPr>
        <p:grpSpPr>
          <a:xfrm>
            <a:off x="2571736" y="3786190"/>
            <a:ext cx="3857652" cy="369332"/>
            <a:chOff x="2571736" y="3786190"/>
            <a:chExt cx="3857652" cy="369332"/>
          </a:xfrm>
        </p:grpSpPr>
        <p:cxnSp>
          <p:nvCxnSpPr>
            <p:cNvPr id="50" name="رابط كسهم مستقيم 49"/>
            <p:cNvCxnSpPr/>
            <p:nvPr/>
          </p:nvCxnSpPr>
          <p:spPr>
            <a:xfrm>
              <a:off x="3357554" y="4000504"/>
              <a:ext cx="1928826" cy="14287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9" name="مجموعة 58"/>
            <p:cNvGrpSpPr/>
            <p:nvPr/>
          </p:nvGrpSpPr>
          <p:grpSpPr>
            <a:xfrm>
              <a:off x="2571736" y="3786190"/>
              <a:ext cx="3857652" cy="369332"/>
              <a:chOff x="2571736" y="3786190"/>
              <a:chExt cx="3857652" cy="369332"/>
            </a:xfrm>
          </p:grpSpPr>
          <p:sp>
            <p:nvSpPr>
              <p:cNvPr id="38" name="مستطيل 37"/>
              <p:cNvSpPr/>
              <p:nvPr/>
            </p:nvSpPr>
            <p:spPr>
              <a:xfrm>
                <a:off x="2571736" y="3786190"/>
                <a:ext cx="8290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b="1" dirty="0">
                    <a:solidFill>
                      <a:srgbClr val="0000FF"/>
                    </a:solidFill>
                  </a:rPr>
                  <a:t>الْثِّمَارِ </a:t>
                </a:r>
              </a:p>
            </p:txBody>
          </p:sp>
          <p:cxnSp>
            <p:nvCxnSpPr>
              <p:cNvPr id="51" name="رابط كسهم مستقيم 50"/>
              <p:cNvCxnSpPr/>
              <p:nvPr/>
            </p:nvCxnSpPr>
            <p:spPr>
              <a:xfrm>
                <a:off x="3357554" y="4000504"/>
                <a:ext cx="3071834" cy="1588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2" name="مجموعة 61"/>
          <p:cNvGrpSpPr/>
          <p:nvPr/>
        </p:nvGrpSpPr>
        <p:grpSpPr>
          <a:xfrm>
            <a:off x="5643570" y="4929198"/>
            <a:ext cx="3071834" cy="428628"/>
            <a:chOff x="5643570" y="4929198"/>
            <a:chExt cx="3071834" cy="428628"/>
          </a:xfrm>
        </p:grpSpPr>
        <p:cxnSp>
          <p:nvCxnSpPr>
            <p:cNvPr id="54" name="رابط كسهم مستقيم 53"/>
            <p:cNvCxnSpPr/>
            <p:nvPr/>
          </p:nvCxnSpPr>
          <p:spPr>
            <a:xfrm rot="10800000">
              <a:off x="5643570" y="4929198"/>
              <a:ext cx="2214578" cy="28575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مستطيل 55"/>
            <p:cNvSpPr/>
            <p:nvPr/>
          </p:nvSpPr>
          <p:spPr>
            <a:xfrm>
              <a:off x="7778929" y="4988494"/>
              <a:ext cx="93647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SA" b="1" dirty="0">
                  <a:solidFill>
                    <a:srgbClr val="0000FF"/>
                  </a:solidFill>
                </a:rPr>
                <a:t>الْجُذُوْرُ </a:t>
              </a:r>
            </a:p>
          </p:txBody>
        </p:sp>
      </p:grpSp>
      <p:sp>
        <p:nvSpPr>
          <p:cNvPr id="63" name="مستطيل 62"/>
          <p:cNvSpPr/>
          <p:nvPr/>
        </p:nvSpPr>
        <p:spPr>
          <a:xfrm>
            <a:off x="1500166" y="5143512"/>
            <a:ext cx="2857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مَا أَجْزَاءِ الْنَّبَاتِ الَّتِيْ أَرَاهَا فِيْ الْصُّوَرَة؟ </a:t>
            </a:r>
            <a:endParaRPr lang="en-US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مخطط انسيابي: محطة طرفية 31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n>
                  <a:solidFill>
                    <a:srgbClr val="7030A0"/>
                  </a:solidFill>
                </a:ln>
              </a:rPr>
              <a:t>3</a:t>
            </a:r>
          </a:p>
        </p:txBody>
      </p:sp>
      <p:sp>
        <p:nvSpPr>
          <p:cNvPr id="33" name="شارة رتبة 32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شارة رتبة 3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spd="slow">
    <p:push dir="u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4" grpId="0"/>
      <p:bldP spid="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4929198"/>
            <a:ext cx="8524904" cy="1547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00034" y="714356"/>
            <a:ext cx="3000396" cy="459435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4" name="مربع نص 13"/>
          <p:cNvSpPr txBox="1"/>
          <p:nvPr/>
        </p:nvSpPr>
        <p:spPr>
          <a:xfrm>
            <a:off x="4067944" y="476672"/>
            <a:ext cx="428628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كَيْفَ تَخْتَلِفُ الْنَّبَاتَاتِ بَعْضُهَا عَنْ بَعْضٍ ؟</a:t>
            </a:r>
            <a:endParaRPr lang="ar-SA" sz="2400" dirty="0">
              <a:solidFill>
                <a:srgbClr val="00B0F0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3995936" y="1196752"/>
            <a:ext cx="468052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تَخْتَلِفُ الْنَّبَاتَاتِ فِيْ </a:t>
            </a:r>
            <a:r>
              <a:rPr lang="ar-SA" sz="20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أَشْكَالِهَا</a:t>
            </a:r>
            <a:r>
              <a:rPr lang="ar-SA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. </a:t>
            </a:r>
            <a:br>
              <a:rPr lang="ar-SA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ar-SA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فَبَعْضُ الْنَّبَاتَاتِ لَهُ أَزْهَارِ مُلَوَّنَةٍ ، </a:t>
            </a:r>
            <a:r>
              <a:rPr lang="ar-SA" sz="2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وَ</a:t>
            </a:r>
            <a:r>
              <a:rPr lang="ar-SA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بَعْضُهَا لَيْسَ لَهُ أَزْهَارِ </a:t>
            </a:r>
            <a:endParaRPr lang="ar-SA" sz="2000" dirty="0">
              <a:solidFill>
                <a:srgbClr val="00B050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4143372" y="2276872"/>
            <a:ext cx="453308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كَمَا تَخْتَلِفُ الْنَّبَاتَاتِ فِيْ شَكْلِ الْأَوْرَاقِ </a:t>
            </a:r>
            <a:r>
              <a:rPr lang="ar-SA" sz="20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وَ</a:t>
            </a:r>
            <a:r>
              <a:rPr lang="ar-SA" sz="2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000" b="1" u="sng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سْمَكَ الْسَّاقُ</a:t>
            </a:r>
            <a:r>
              <a:rPr lang="ar-SA" sz="2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. </a:t>
            </a:r>
            <a:br>
              <a:rPr lang="ar-SA" sz="2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ar-SA" sz="2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بَعْضٍ الْنَّبَاتَاتِ لَهُ سَاقٌ رَفِيْعَةٍ ، </a:t>
            </a:r>
            <a:r>
              <a:rPr lang="ar-SA" sz="20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وَ</a:t>
            </a:r>
            <a:r>
              <a:rPr lang="ar-SA" sz="2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بَعْضُهَا لَهُ سَاقٌ كَبِيْرَةً تُسَمَّىَ جَذَعا .</a:t>
            </a:r>
            <a:endParaRPr lang="ar-SA" sz="2000" dirty="0">
              <a:solidFill>
                <a:schemeClr val="accent2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4390176" y="3500438"/>
            <a:ext cx="42862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كَمَا تَخْتَلِفُ الْنَّبَاتَاتِ أَيْضا فِيْ طُوَلِهَا ، فَبَعْضُهَا طَوِيْلٌ مِثْلَ الْأَشْجَارِ ، </a:t>
            </a:r>
            <a:r>
              <a:rPr lang="ar-SA" sz="2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وَ</a:t>
            </a:r>
            <a:r>
              <a:rPr lang="ar-SA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بَعْضُهَا قَصِيْرٌ مِثْلُ الْأَعْشَابِ .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4071934" y="4365104"/>
            <a:ext cx="428628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فِيْمَ تَتَشَابَهُ الْنَّبَاتَاتِ ؟ </a:t>
            </a:r>
            <a:r>
              <a:rPr lang="ar-SA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وَ</a:t>
            </a:r>
            <a:r>
              <a:rPr lang="ar-SA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فِيْمَ تَخْتَلِفُ ؟ </a:t>
            </a:r>
          </a:p>
        </p:txBody>
      </p:sp>
      <p:sp>
        <p:nvSpPr>
          <p:cNvPr id="20" name="مربع نص 19"/>
          <p:cNvSpPr txBox="1"/>
          <p:nvPr/>
        </p:nvSpPr>
        <p:spPr>
          <a:xfrm>
            <a:off x="500034" y="4671964"/>
            <a:ext cx="278608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كَيْفَ أَعْرِفُ أَنّ الْأَشْجَارِ طَوِيْلَةً ؟</a:t>
            </a:r>
          </a:p>
        </p:txBody>
      </p:sp>
      <p:sp>
        <p:nvSpPr>
          <p:cNvPr id="18" name="مخطط انسيابي: محطة طرفية 17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n>
                  <a:solidFill>
                    <a:srgbClr val="7030A0"/>
                  </a:solidFill>
                </a:ln>
              </a:rPr>
              <a:t>4</a:t>
            </a:r>
          </a:p>
        </p:txBody>
      </p:sp>
      <p:sp>
        <p:nvSpPr>
          <p:cNvPr id="21" name="شارة رتبة 20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شارة رتبة 21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spd="slow">
    <p:push dir="u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6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تصميم مخص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واجهة">
  <a:themeElements>
    <a:clrScheme name="دفق الهواء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1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حضري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أوستن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1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حضري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أحمد</Template>
  <TotalTime>303</TotalTime>
  <Words>661</Words>
  <Application>Microsoft Office PowerPoint</Application>
  <PresentationFormat>On-screen Show (4:3)</PresentationFormat>
  <Paragraphs>157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Arial</vt:lpstr>
      <vt:lpstr>Calibri</vt:lpstr>
      <vt:lpstr>Franklin Gothic Book</vt:lpstr>
      <vt:lpstr>Sakkal Majalla</vt:lpstr>
      <vt:lpstr>Times New Roman</vt:lpstr>
      <vt:lpstr>Traditional Arabic</vt:lpstr>
      <vt:lpstr>Verdana</vt:lpstr>
      <vt:lpstr>Wingdings 2</vt:lpstr>
      <vt:lpstr>تصميم مخصص</vt:lpstr>
      <vt:lpstr>واجهة</vt:lpstr>
      <vt:lpstr>أوستن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عمرو و محمد نور عيني</dc:creator>
  <cp:lastModifiedBy>star</cp:lastModifiedBy>
  <cp:revision>66</cp:revision>
  <dcterms:created xsi:type="dcterms:W3CDTF">2011-03-17T07:07:04Z</dcterms:created>
  <dcterms:modified xsi:type="dcterms:W3CDTF">2023-09-02T10:17:50Z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09F4DAA5-B697-40B1-9AFA-C3C785E04F7E</vt:lpwstr>
  </property>
  <property fmtid="{D5CDD505-2E9C-101B-9397-08002B2CF9AE}" pid="3" name="ArticulatePath">
    <vt:lpwstr>النباتات وأجزاءها -د 2 - وحدة  1</vt:lpwstr>
  </property>
</Properties>
</file>