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6" r:id="rId1"/>
    <p:sldMasterId id="2147483718" r:id="rId2"/>
    <p:sldMasterId id="2147483730" r:id="rId3"/>
  </p:sldMasterIdLst>
  <p:sldIdLst>
    <p:sldId id="300" r:id="rId4"/>
    <p:sldId id="297" r:id="rId5"/>
    <p:sldId id="294" r:id="rId6"/>
    <p:sldId id="299" r:id="rId7"/>
    <p:sldId id="296" r:id="rId8"/>
    <p:sldId id="258" r:id="rId9"/>
    <p:sldId id="295" r:id="rId10"/>
    <p:sldId id="259" r:id="rId11"/>
    <p:sldId id="261" r:id="rId12"/>
    <p:sldId id="262" r:id="rId13"/>
    <p:sldId id="263" r:id="rId14"/>
    <p:sldId id="298" r:id="rId15"/>
  </p:sldIdLst>
  <p:sldSz cx="9144000" cy="6858000" type="screen4x3"/>
  <p:notesSz cx="6858000" cy="9144000"/>
  <p:custDataLst>
    <p:tags r:id="rId16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B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mb dir="vert"/>
    <p:sndAc>
      <p:stSnd>
        <p:snd r:embed="rId1" name="arrow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/>
              <a:t>انقر فوق الأيقونة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499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7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7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6" y="1516840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7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A42930-387D-4B99-9E38-3444A803A0C5}" type="slidenum">
              <a:rPr lang="ar-EG" smtClean="0">
                <a:solidFill>
                  <a:srgbClr val="0F6FC6"/>
                </a:solidFill>
              </a:rPr>
              <a:pPr/>
              <a:t>‹#›</a:t>
            </a:fld>
            <a:endParaRPr lang="ar-EG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54773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4892573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4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57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5252627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3146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9" y="2316014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6233" indent="0">
              <a:buNone/>
              <a:defRPr sz="2000" b="1"/>
            </a:lvl2pPr>
            <a:lvl3pPr marL="912466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63" indent="0">
              <a:buNone/>
              <a:defRPr sz="1600" b="1"/>
            </a:lvl6pPr>
            <a:lvl7pPr marL="2737399" indent="0">
              <a:buNone/>
              <a:defRPr sz="1600" b="1"/>
            </a:lvl7pPr>
            <a:lvl8pPr marL="3193630" indent="0">
              <a:buNone/>
              <a:defRPr sz="1600" b="1"/>
            </a:lvl8pPr>
            <a:lvl9pPr marL="3649861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32634845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8814668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5081971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58" name="Rectangle 57"/>
          <p:cNvSpPr/>
          <p:nvPr/>
        </p:nvSpPr>
        <p:spPr>
          <a:xfrm>
            <a:off x="905571" y="60189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9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7"/>
            <a:ext cx="3493664" cy="365125"/>
          </a:xfrm>
        </p:spPr>
        <p:txBody>
          <a:bodyPr>
            <a:normAutofit/>
          </a:bodyPr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6" y="2657437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062027416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9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6233" indent="0">
              <a:buNone/>
              <a:defRPr sz="2800"/>
            </a:lvl2pPr>
            <a:lvl3pPr marL="912466" indent="0">
              <a:buNone/>
              <a:defRPr sz="2400"/>
            </a:lvl3pPr>
            <a:lvl4pPr marL="1368699" indent="0">
              <a:buNone/>
              <a:defRPr sz="2000"/>
            </a:lvl4pPr>
            <a:lvl5pPr marL="1824933" indent="0">
              <a:buNone/>
              <a:defRPr sz="2000"/>
            </a:lvl5pPr>
            <a:lvl6pPr marL="2281163" indent="0">
              <a:buNone/>
              <a:defRPr sz="2000"/>
            </a:lvl6pPr>
            <a:lvl7pPr marL="2737399" indent="0">
              <a:buNone/>
              <a:defRPr sz="2000"/>
            </a:lvl7pPr>
            <a:lvl8pPr marL="3193630" indent="0">
              <a:buNone/>
              <a:defRPr sz="2000"/>
            </a:lvl8pPr>
            <a:lvl9pPr marL="3649861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42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6233" indent="0">
              <a:buNone/>
              <a:defRPr sz="1200"/>
            </a:lvl2pPr>
            <a:lvl3pPr marL="912466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63" indent="0">
              <a:buNone/>
              <a:defRPr sz="900"/>
            </a:lvl6pPr>
            <a:lvl7pPr marL="2737399" indent="0">
              <a:buNone/>
              <a:defRPr sz="900"/>
            </a:lvl7pPr>
            <a:lvl8pPr marL="3193630" indent="0">
              <a:buNone/>
              <a:defRPr sz="900"/>
            </a:lvl8pPr>
            <a:lvl9pPr marL="3649861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7"/>
            <a:ext cx="3493664" cy="365125"/>
          </a:xfrm>
        </p:spPr>
        <p:txBody>
          <a:bodyPr>
            <a:normAutofit/>
          </a:bodyPr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5904444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1139788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2" y="1030149"/>
            <a:ext cx="1484453" cy="4780344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9"/>
            <a:ext cx="5423704" cy="47803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B54-5BE1-48A8-A322-41B78996835A}" type="datetimeFigureOut">
              <a:rPr lang="ar-EG" smtClean="0"/>
              <a:pPr/>
              <a:t>17/02/1445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2930-387D-4B99-9E38-3444A803A0C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0336102"/>
      </p:ext>
    </p:extLst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 rot="21129326">
            <a:off x="1141651" y="756765"/>
            <a:ext cx="7121067" cy="5090421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248" tIns="45624" rIns="91248" bIns="45624" rtlCol="0" anchor="ctr"/>
          <a:lstStyle/>
          <a:p>
            <a:pPr algn="ctr" defTabSz="912466">
              <a:defRPr/>
            </a:pPr>
            <a:endParaRPr lang="en-US" kern="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435684">
            <a:off x="1496004" y="5637474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4096196">
            <a:off x="7351661" y="358175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1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58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audio" Target="../media/audio2.wav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66D-6802-4BC4-BF7E-0ACDAFC1E072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07BC-74F4-439E-9B8E-5833EF268EC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9/2/2023</a:t>
            </a:fld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comb dir="vert"/>
    <p:sndAc>
      <p:stSnd>
        <p:snd r:embed="rId13" name="arrow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466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6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6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4" rIns="91248" bIns="45624" rtlCol="0" anchor="ctr"/>
          <a:lstStyle/>
          <a:p>
            <a:pPr algn="ctr" defTabSz="91246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248" tIns="45624" rIns="91248" bIns="45624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7"/>
            <a:ext cx="6777317" cy="3508977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9" y="224504"/>
            <a:ext cx="2133600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2466"/>
            <a:fld id="{6C7A8B54-5BE1-48A8-A322-41B78996835A}" type="datetimeFigureOut">
              <a:rPr lang="ar-EG" smtClean="0"/>
              <a:pPr defTabSz="912466"/>
              <a:t>17/02/1445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72"/>
            <a:ext cx="3502152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2466"/>
            <a:endParaRPr lang="ar-EG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03"/>
            <a:ext cx="1332156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2466"/>
            <a:fld id="{7DA42930-387D-4B99-9E38-3444A803A0C5}" type="slidenum">
              <a:rPr lang="ar-EG" smtClean="0"/>
              <a:pPr defTabSz="912466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486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</p:sldLayoutIdLst>
  <p:transition spd="med">
    <p:dissolve/>
    <p:sndAc>
      <p:stSnd>
        <p:snd r:embed="rId23" name="chimes.wav"/>
      </p:stSnd>
    </p:sndAc>
  </p:transition>
  <p:txStyles>
    <p:titleStyle>
      <a:lvl1pPr algn="l" defTabSz="912466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173" indent="-273739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8726" indent="-273739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2466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2330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3073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4692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5434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16177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16920" indent="-228116" algn="r" defTabSz="912466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3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6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9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3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63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99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30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61" algn="r" defTabSz="91246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microsoft.com/office/2007/relationships/hdphoto" Target="../media/hdphoto9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23.jpeg"/><Relationship Id="rId5" Type="http://schemas.openxmlformats.org/officeDocument/2006/relationships/image" Target="../media/image15.jpg"/><Relationship Id="rId4" Type="http://schemas.openxmlformats.org/officeDocument/2006/relationships/audio" Target="../media/audio2.wav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openxmlformats.org/officeDocument/2006/relationships/image" Target="../media/image15.jp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15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مجموعة 40"/>
          <p:cNvGrpSpPr/>
          <p:nvPr/>
        </p:nvGrpSpPr>
        <p:grpSpPr>
          <a:xfrm>
            <a:off x="1691680" y="161070"/>
            <a:ext cx="4457700" cy="1179698"/>
            <a:chOff x="2274540" y="0"/>
            <a:chExt cx="4457700" cy="845423"/>
          </a:xfrm>
        </p:grpSpPr>
        <p:pic>
          <p:nvPicPr>
            <p:cNvPr id="42" name="صورة 4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43" name="مستطيل 8"/>
            <p:cNvSpPr/>
            <p:nvPr/>
          </p:nvSpPr>
          <p:spPr>
            <a:xfrm>
              <a:off x="2761516" y="116632"/>
              <a:ext cx="3320141" cy="709566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</a:bodyPr>
            <a:lstStyle/>
            <a:p>
              <a:pPr algn="ctr" defTabSz="912466"/>
              <a:r>
                <a:rPr lang="ar-SA" sz="3600" b="1" dirty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خريطة المفاهيم</a:t>
              </a:r>
              <a:endParaRPr lang="ar-EG" sz="3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4" name="مجموعة 43"/>
          <p:cNvGrpSpPr/>
          <p:nvPr/>
        </p:nvGrpSpPr>
        <p:grpSpPr>
          <a:xfrm>
            <a:off x="5652120" y="116632"/>
            <a:ext cx="3672408" cy="913749"/>
            <a:chOff x="786462" y="0"/>
            <a:chExt cx="7358305" cy="845423"/>
          </a:xfrm>
        </p:grpSpPr>
        <p:pic>
          <p:nvPicPr>
            <p:cNvPr id="45" name="صورة 4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706" y="0"/>
              <a:ext cx="5534756" cy="845423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46" name="مستطيل 8"/>
            <p:cNvSpPr/>
            <p:nvPr/>
          </p:nvSpPr>
          <p:spPr>
            <a:xfrm>
              <a:off x="786462" y="193651"/>
              <a:ext cx="7358305" cy="47258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>
              <a:spAutoFit/>
            </a:bodyPr>
            <a:lstStyle/>
            <a:p>
              <a:pPr algn="ctr" defTabSz="970811"/>
              <a:r>
                <a:rPr lang="ar-SA" sz="2400" b="1" dirty="0">
                  <a:solidFill>
                    <a:srgbClr val="002060"/>
                  </a:solidFill>
                </a:rPr>
                <a:t>النباتات و أجزاؤها</a:t>
              </a:r>
            </a:p>
          </p:txBody>
        </p:sp>
      </p:grpSp>
      <p:pic>
        <p:nvPicPr>
          <p:cNvPr id="52" name="صورة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044844" y="5795469"/>
            <a:ext cx="898858" cy="1029121"/>
          </a:xfrm>
          <a:prstGeom prst="rect">
            <a:avLst/>
          </a:prstGeom>
        </p:spPr>
      </p:pic>
      <p:pic>
        <p:nvPicPr>
          <p:cNvPr id="53" name="صورة 5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981642" cy="1063446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701001" y="998154"/>
            <a:ext cx="7759431" cy="4932664"/>
            <a:chOff x="-1027191" y="998154"/>
            <a:chExt cx="7759431" cy="4932664"/>
          </a:xfrm>
        </p:grpSpPr>
        <p:grpSp>
          <p:nvGrpSpPr>
            <p:cNvPr id="16" name="مجموعة 15"/>
            <p:cNvGrpSpPr/>
            <p:nvPr/>
          </p:nvGrpSpPr>
          <p:grpSpPr>
            <a:xfrm>
              <a:off x="-1027191" y="998154"/>
              <a:ext cx="7759431" cy="4932664"/>
              <a:chOff x="543220" y="1116452"/>
              <a:chExt cx="8610409" cy="5120860"/>
            </a:xfrm>
          </p:grpSpPr>
          <p:pic>
            <p:nvPicPr>
              <p:cNvPr id="18" name="صورة 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220" y="1116452"/>
                <a:ext cx="8610409" cy="5120860"/>
              </a:xfrm>
              <a:prstGeom prst="rect">
                <a:avLst/>
              </a:prstGeom>
            </p:spPr>
          </p:pic>
          <p:sp>
            <p:nvSpPr>
              <p:cNvPr id="19" name="مربع نص 18"/>
              <p:cNvSpPr txBox="1"/>
              <p:nvPr/>
            </p:nvSpPr>
            <p:spPr>
              <a:xfrm>
                <a:off x="4784679" y="1227442"/>
                <a:ext cx="4075162" cy="488864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أعرض علي الطلاب بعض المفاهيم المألوفة لدي جميل الطلاب</a:t>
                </a:r>
              </a:p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أطلب منهم أن يكتبوا مفاهيم أخري ذاعت علاقة بكل واحدة من هذه المفاهيم</a:t>
                </a:r>
              </a:p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اطلب منهم أن يرتبوا المفاهيم العشرة السابقة في كل مفهوم رئيسي </a:t>
                </a:r>
              </a:p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أخير الطلاب أن يكتبوا في أعلي ورقة كبيرة وباستخدام قلم الرصاص</a:t>
                </a:r>
              </a:p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أخبرهم أن يربطوا المفاهيم مع بعضها</a:t>
                </a:r>
              </a:p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وضح لهم أن الخريطة </a:t>
                </a:r>
                <a:r>
                  <a:rPr lang="ar-SA" sz="2000" b="1" dirty="0" err="1">
                    <a:solidFill>
                      <a:srgbClr val="C00000"/>
                    </a:solidFill>
                  </a:rPr>
                  <a:t>المفاهيمية</a:t>
                </a:r>
                <a:r>
                  <a:rPr lang="ar-SA" sz="2000" b="1" dirty="0">
                    <a:solidFill>
                      <a:srgbClr val="C00000"/>
                    </a:solidFill>
                  </a:rPr>
                  <a:t> تبدأ بقيمة الهرم من مفهوم رئيسي ثم عامة </a:t>
                </a:r>
              </a:p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أمنح الطلاب زمنا كافيا وشجعهم علي بناء تفرعات للمفاهيم</a:t>
                </a:r>
              </a:p>
              <a:p>
                <a:pPr algn="ctr"/>
                <a:r>
                  <a:rPr lang="ar-SA" sz="2000" b="1" dirty="0">
                    <a:solidFill>
                      <a:srgbClr val="C00000"/>
                    </a:solidFill>
                  </a:rPr>
                  <a:t>ذكرهم أن الدائرة الرئيسية لا تزيد كلماتها عن أثنين</a:t>
                </a:r>
              </a:p>
            </p:txBody>
          </p:sp>
        </p:grpSp>
        <p:pic>
          <p:nvPicPr>
            <p:cNvPr id="20" name="صورة 19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822" y="1980896"/>
              <a:ext cx="2896759" cy="2967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45362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3275856" y="620688"/>
            <a:ext cx="52252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مَا الْأَجْزَاءُ الَّتِيْ تُؤْكَلُ مِنَ الْنَّبَاتِ ؟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275856" y="1357298"/>
            <a:ext cx="522523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يُمْكِنُنِيْ أَنْ آِكُلَ أَجْزَاءِ مُخْتَلِفَةٍ مِنَ الْنَّبَاتِ ، لَكِنْ أَجْزَاءِ بَعْضٍ الْنَّبَاتَاتِ لَا تُؤْكَلُ ، </a:t>
            </a:r>
          </a:p>
          <a:p>
            <a:r>
              <a:rPr lang="ar-SA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بَعْضُهَا قَدْ يُسَبِّبُ الْمَرَضَ .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786446" y="3483005"/>
            <a:ext cx="26432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عِنْدَمَا آَكُلُ </a:t>
            </a:r>
            <a:r>
              <a:rPr lang="ar-S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الْخُسِّ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ar-S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فَإِنِّيَ آَكُلُ أَوْرَاقَهُ .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251520" y="3068960"/>
            <a:ext cx="35004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عندما آكل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الجزر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فإني آكل جذوه 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1979712" y="5158933"/>
            <a:ext cx="50823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مَا الْجُزْءَ الَّذِيْ آَكِلُهُ مِنْ الْنَّخْلَةِ ؟ </a:t>
            </a:r>
          </a:p>
        </p:txBody>
      </p:sp>
      <p:pic>
        <p:nvPicPr>
          <p:cNvPr id="17" name="صورة 16" descr="تنزيل (1)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980728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17" descr="images (3)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44" y="3140968"/>
            <a:ext cx="2057400" cy="1800201"/>
          </a:xfrm>
          <a:prstGeom prst="rect">
            <a:avLst/>
          </a:prstGeom>
        </p:spPr>
      </p:pic>
      <p:sp>
        <p:nvSpPr>
          <p:cNvPr id="19" name="مخطط انسيابي: محطة طرفية 18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7030A0"/>
                  </a:solidFill>
                </a:ln>
              </a:rPr>
              <a:t>5</a:t>
            </a:r>
          </a:p>
        </p:txBody>
      </p:sp>
      <p:sp>
        <p:nvSpPr>
          <p:cNvPr id="20" name="شارة رتبة 19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شارة رتبة 20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1285852" y="1580599"/>
            <a:ext cx="67151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ar-SA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الْخُصِّ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كَيْفَ يُسَاعِدُ كُلُّ جُزْءٍ مِنْ أَجْزَاءِ الْنَّبَاتِ عَلَىَ بَقَائِهِ حَيّا ؟ </a:t>
            </a:r>
            <a:br>
              <a:rPr lang="ar-S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ar-SA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مَا أَهَمِّيَّةُ الْأَوْرَاقِ بِالْنِّسْبَةِ لِلْنَّبَاتِ ؟ </a:t>
            </a:r>
            <a:br>
              <a:rPr lang="ar-S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ar-SA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أُصَنِّفَ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كَيْفَ تَخْتَلِفُ الْنَّبَاتَاتِ ؟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785918" y="3933056"/>
            <a:ext cx="6000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أَعْمَلَ مُلْصَقا </a:t>
            </a:r>
            <a:r>
              <a:rPr lang="ar-SA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بِهِ</a:t>
            </a:r>
            <a:r>
              <a:rPr lang="ar-S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أَجْزَاءُ الْنَّبَاتِ الْمُخْتَلِفَةِ .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214414" y="5477162"/>
            <a:ext cx="66437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أَخْتَارُ نَبَاتَيْنِ مُخْتَلِفِيْنَ . أَقْيَسُ طُوِّلُ سَاقَ كُلَّ مِنْهُمَا ، ثُمَّ أُقَارِنُ بَيْنَ طَوَلَيْهُما .</a:t>
            </a:r>
          </a:p>
        </p:txBody>
      </p:sp>
      <p:sp>
        <p:nvSpPr>
          <p:cNvPr id="15" name="مخطط انسيابي: محطة طرفية 14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7030A0"/>
                  </a:solidFill>
                </a:ln>
              </a:rPr>
              <a:t>6</a:t>
            </a:r>
          </a:p>
        </p:txBody>
      </p:sp>
      <p:sp>
        <p:nvSpPr>
          <p:cNvPr id="16" name="شارة رتبة 15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شارة رتبة 16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مخطط انسيابي: تحضير 18"/>
          <p:cNvSpPr/>
          <p:nvPr/>
        </p:nvSpPr>
        <p:spPr>
          <a:xfrm>
            <a:off x="4211960" y="620688"/>
            <a:ext cx="4176464" cy="72008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أُفَكّرُ </a:t>
            </a:r>
            <a:r>
              <a:rPr lang="ar-EG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، وَأتَحَدَّثُ 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4644008" y="3103240"/>
            <a:ext cx="3505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العُـلُـومُ وَالفَنُّ</a:t>
            </a: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4644008" y="4509120"/>
            <a:ext cx="3505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العُـلُـومُ وَالريَاضِيَّاتُ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9" grpId="1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5"/>
          <p:cNvSpPr txBox="1"/>
          <p:nvPr/>
        </p:nvSpPr>
        <p:spPr>
          <a:xfrm>
            <a:off x="1891982" y="332656"/>
            <a:ext cx="5360035" cy="9296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800" dirty="0">
                <a:solidFill>
                  <a:srgbClr val="FF0000"/>
                </a:solidFill>
                <a:effectLst/>
                <a:ea typeface="Calibri"/>
                <a:cs typeface="Arial"/>
              </a:rPr>
              <a:t>الواجب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12" name="مربع نص 30"/>
          <p:cNvSpPr txBox="1"/>
          <p:nvPr/>
        </p:nvSpPr>
        <p:spPr>
          <a:xfrm>
            <a:off x="1025525" y="2479635"/>
            <a:ext cx="7061835" cy="382968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7030A0"/>
                </a:solidFill>
                <a:effectLst/>
              </a:rPr>
              <a:t>(  </a:t>
            </a:r>
            <a:r>
              <a:rPr lang="ar-EG" sz="2400" b="1" kern="1200" dirty="0">
                <a:solidFill>
                  <a:srgbClr val="7030A0"/>
                </a:solidFill>
                <a:effectLst/>
              </a:rPr>
              <a:t>الأوراق</a:t>
            </a:r>
            <a:r>
              <a:rPr lang="ar-EG" sz="3600" b="1" kern="1200" dirty="0">
                <a:solidFill>
                  <a:srgbClr val="7030A0"/>
                </a:solidFill>
                <a:effectLst/>
              </a:rPr>
              <a:t> </a:t>
            </a:r>
            <a:r>
              <a:rPr lang="ar-SA" sz="3600" b="1" kern="1200" dirty="0">
                <a:solidFill>
                  <a:srgbClr val="7030A0"/>
                </a:solidFill>
                <a:effectLst/>
              </a:rPr>
              <a:t> ــ  </a:t>
            </a:r>
            <a:r>
              <a:rPr lang="ar-EG" sz="2400" b="1" kern="1200" dirty="0">
                <a:solidFill>
                  <a:srgbClr val="7030A0"/>
                </a:solidFill>
                <a:effectLst/>
              </a:rPr>
              <a:t>الغذاء</a:t>
            </a:r>
            <a:r>
              <a:rPr lang="ar-EG" sz="3600" b="1" kern="1200" dirty="0">
                <a:solidFill>
                  <a:srgbClr val="7030A0"/>
                </a:solidFill>
                <a:effectLst/>
              </a:rPr>
              <a:t>  </a:t>
            </a:r>
            <a:r>
              <a:rPr lang="ar-SA" sz="3600" b="1" kern="1200" dirty="0">
                <a:solidFill>
                  <a:srgbClr val="7030A0"/>
                </a:solidFill>
                <a:effectLst/>
              </a:rPr>
              <a:t> ــ </a:t>
            </a:r>
            <a:r>
              <a:rPr lang="ar-EG" sz="2400" b="1" kern="1200" dirty="0">
                <a:solidFill>
                  <a:srgbClr val="7030A0"/>
                </a:solidFill>
                <a:effectLst/>
              </a:rPr>
              <a:t>الجذور</a:t>
            </a:r>
            <a:r>
              <a:rPr lang="ar-EG" sz="3600" b="1" kern="1200" dirty="0">
                <a:solidFill>
                  <a:srgbClr val="7030A0"/>
                </a:solidFill>
                <a:effectLst/>
              </a:rPr>
              <a:t> </a:t>
            </a:r>
            <a:r>
              <a:rPr lang="ar-SA" sz="3600" b="1" kern="1200" dirty="0">
                <a:solidFill>
                  <a:srgbClr val="7030A0"/>
                </a:solidFill>
                <a:effectLst/>
              </a:rPr>
              <a:t> ــ </a:t>
            </a:r>
            <a:r>
              <a:rPr lang="ar-EG" sz="2400" b="1" kern="1200" dirty="0">
                <a:solidFill>
                  <a:srgbClr val="7030A0"/>
                </a:solidFill>
                <a:effectLst/>
              </a:rPr>
              <a:t>طاقة الشمس</a:t>
            </a:r>
            <a:r>
              <a:rPr lang="ar-SA" sz="3600" b="1" kern="1200" dirty="0">
                <a:solidFill>
                  <a:srgbClr val="7030A0"/>
                </a:solidFill>
                <a:effectLst/>
              </a:rPr>
              <a:t> )</a:t>
            </a:r>
            <a:endParaRPr lang="en-US" sz="1100" dirty="0">
              <a:effectLst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4800" b="1" kern="1200" dirty="0">
                <a:solidFill>
                  <a:srgbClr val="0000FF"/>
                </a:solidFill>
                <a:effectLst/>
              </a:rPr>
              <a:t>أَجْزَاءِ الْنَّبَاتِ هِيَ : ................. ،</a:t>
            </a:r>
            <a:endParaRPr lang="en-US" sz="1100" dirty="0">
              <a:effectLst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4800" b="1" kern="1200" dirty="0">
                <a:solidFill>
                  <a:srgbClr val="0000FF"/>
                </a:solidFill>
                <a:effectLst/>
              </a:rPr>
              <a:t> وَ الْسَّاقَ ، وَ ............... ، </a:t>
            </a:r>
            <a:endParaRPr lang="en-US" sz="1100" dirty="0">
              <a:effectLst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4800" b="1" kern="1200" dirty="0">
                <a:solidFill>
                  <a:srgbClr val="0000FF"/>
                </a:solidFill>
                <a:effectLst/>
              </a:rPr>
              <a:t>وَ الْأَزْهَارِ ، وَ الْثِّمَارِ .</a:t>
            </a:r>
            <a:endParaRPr lang="en-US" sz="1100" dirty="0">
              <a:effectLst/>
              <a:ea typeface="Calibri"/>
            </a:endParaRPr>
          </a:p>
        </p:txBody>
      </p:sp>
      <p:sp>
        <p:nvSpPr>
          <p:cNvPr id="18" name="مربع نص 8"/>
          <p:cNvSpPr txBox="1"/>
          <p:nvPr/>
        </p:nvSpPr>
        <p:spPr>
          <a:xfrm>
            <a:off x="1024890" y="1407120"/>
            <a:ext cx="7094220" cy="882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>
                <a:solidFill>
                  <a:srgbClr val="FF0000"/>
                </a:solidFill>
                <a:effectLst/>
                <a:ea typeface="Calibri"/>
              </a:rPr>
              <a:t>س:أكمل التعريف التالي بالكلمات التي بين القوسين؟</a:t>
            </a:r>
            <a:endParaRPr lang="en-US" sz="1100">
              <a:effectLst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</a:rPr>
              <a:t> </a:t>
            </a: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7030A0"/>
                  </a:solidFill>
                </a:ln>
              </a:rPr>
              <a:t>6</a:t>
            </a:r>
          </a:p>
        </p:txBody>
      </p:sp>
      <p:sp>
        <p:nvSpPr>
          <p:cNvPr id="23" name="شارة رتبة 22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شارة رتبة 23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37811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صورة 11" descr="الوصف: أجزاء النبات.p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" y="1927186"/>
            <a:ext cx="44577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24"/>
          <p:cNvSpPr txBox="1"/>
          <p:nvPr/>
        </p:nvSpPr>
        <p:spPr>
          <a:xfrm>
            <a:off x="4808566" y="1700808"/>
            <a:ext cx="3939897" cy="3988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4800" b="1" kern="120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للنباتات روائح مختلفة ، وأشكال وأحجام مختلفة. </a:t>
            </a:r>
            <a:r>
              <a:rPr lang="ar-SA" sz="4800" b="1" kern="120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فيم  تتشابه النباتات ؟</a:t>
            </a:r>
            <a:endParaRPr lang="en-US" sz="1100">
              <a:effectLst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3600" b="1">
                <a:ln>
                  <a:noFill/>
                </a:ln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ولم تبقى ثابتة على الارض؟</a:t>
            </a:r>
            <a:endParaRPr lang="en-US" sz="1100">
              <a:effectLst/>
              <a:ea typeface="Calibri"/>
            </a:endParaRPr>
          </a:p>
          <a:p>
            <a:pPr marL="2286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 </a:t>
            </a:r>
            <a:endParaRPr lang="en-US" sz="1100">
              <a:effectLst/>
              <a:ea typeface="Calibri"/>
            </a:endParaRPr>
          </a:p>
        </p:txBody>
      </p:sp>
      <p:sp>
        <p:nvSpPr>
          <p:cNvPr id="13" name="مربع نص 5"/>
          <p:cNvSpPr txBox="1"/>
          <p:nvPr/>
        </p:nvSpPr>
        <p:spPr>
          <a:xfrm>
            <a:off x="1891982" y="332656"/>
            <a:ext cx="5360035" cy="9296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800" dirty="0">
                <a:solidFill>
                  <a:srgbClr val="FF0000"/>
                </a:solidFill>
                <a:effectLst/>
                <a:ea typeface="Calibri"/>
                <a:cs typeface="Arial"/>
              </a:rPr>
              <a:t>تمهيد </a:t>
            </a:r>
            <a:endParaRPr lang="en-US" sz="1100" dirty="0">
              <a:effectLst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36950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خطط انسيابي: محطة طرفية 16"/>
          <p:cNvSpPr/>
          <p:nvPr/>
        </p:nvSpPr>
        <p:spPr>
          <a:xfrm>
            <a:off x="3781400" y="6339136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11752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شارة رتبة 23">
            <a:hlinkClick r:id="" action="ppaction://hlinkshowjump?jump=nextslide"/>
          </p:cNvPr>
          <p:cNvSpPr/>
          <p:nvPr/>
        </p:nvSpPr>
        <p:spPr>
          <a:xfrm rot="10800000" flipV="1">
            <a:off x="1981200" y="6338291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097478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2058591" y="1916832"/>
            <a:ext cx="4760595" cy="100838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Arial"/>
              </a:rPr>
              <a:t>انواع الساق في النبات 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6362621" y="5180097"/>
            <a:ext cx="1560195" cy="645795"/>
          </a:xfrm>
          <a:prstGeom prst="flowChartAlternateProcess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363256" y="3776747"/>
            <a:ext cx="1465580" cy="772160"/>
          </a:xfrm>
          <a:prstGeom prst="flowChartAlternateProcess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1162923" y="5195972"/>
            <a:ext cx="1686560" cy="677545"/>
          </a:xfrm>
          <a:prstGeom prst="flowChartAlternateProcess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1240393" y="3604027"/>
            <a:ext cx="1531620" cy="740410"/>
          </a:xfrm>
          <a:prstGeom prst="flowChartAlternateProcess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7135416" y="4549542"/>
            <a:ext cx="0" cy="645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7135416" y="3225567"/>
            <a:ext cx="0" cy="5353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1979851" y="4345072"/>
            <a:ext cx="0" cy="850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1979851" y="3162067"/>
            <a:ext cx="0" cy="441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مربع نص 42"/>
          <p:cNvSpPr txBox="1"/>
          <p:nvPr/>
        </p:nvSpPr>
        <p:spPr>
          <a:xfrm>
            <a:off x="285848" y="1395566"/>
            <a:ext cx="8355965" cy="4724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>
                <a:solidFill>
                  <a:srgbClr val="FF0000"/>
                </a:solidFill>
                <a:effectLst/>
                <a:ea typeface="Calibri"/>
                <a:cs typeface="Arial"/>
              </a:rPr>
              <a:t>س: أكمل خريطة المفاهيم التالية؟ (رفيعة ـ عميقة ـ كبيرة)</a:t>
            </a:r>
            <a:endParaRPr lang="en-US" sz="1100">
              <a:solidFill>
                <a:srgbClr val="FF0000"/>
              </a:solidFill>
              <a:effectLst/>
              <a:ea typeface="Calibri"/>
              <a:cs typeface="Arial"/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>
            <a:off x="4549696" y="2925847"/>
            <a:ext cx="0" cy="2362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1979851" y="3162067"/>
            <a:ext cx="5154930" cy="628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وسيلة شرح مع سهم إلى اليسار 27"/>
          <p:cNvSpPr/>
          <p:nvPr/>
        </p:nvSpPr>
        <p:spPr>
          <a:xfrm rot="19137903">
            <a:off x="7827437" y="4516710"/>
            <a:ext cx="1162685" cy="700405"/>
          </a:xfrm>
          <a:prstGeom prst="left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800" b="1">
                <a:effectLst/>
                <a:latin typeface="Calibri"/>
                <a:ea typeface="Calibri"/>
                <a:cs typeface="Arial"/>
              </a:rPr>
              <a:t>الامثلة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386009" y="-57001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اسم المجموعة :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6898413" y="447056"/>
            <a:ext cx="223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الطالب: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2794191" y="116632"/>
            <a:ext cx="31459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استراتيجية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: خريطة المفاهيم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0" y="332656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النباتات و أجزاؤها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141519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040249" y="6309321"/>
            <a:ext cx="1472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نشاط 1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6366661" y="5949280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معلم المادة  :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400947" y="6434172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مدير المدرسة: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-44593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لم يتقن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386009" y="-57001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اسم المجموعة :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6898413" y="447056"/>
            <a:ext cx="223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الطالب: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2794191" y="116632"/>
            <a:ext cx="31459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استراتيجية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: خريطة المفاهيم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0" y="332656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النباتات و أجزاؤها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141519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040249" y="6309321"/>
            <a:ext cx="1472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نشاط 2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6366661" y="5949280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معلم المادة  :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400947" y="6434172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مدير المدرسة: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-44593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لم يتقن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874696" y="4719663"/>
            <a:ext cx="976630" cy="6610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</a:rPr>
              <a:t> 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7502451" y="4719345"/>
            <a:ext cx="944880" cy="6616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</a:rPr>
              <a:t> 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5799381" y="4719663"/>
            <a:ext cx="1008380" cy="66103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</a:rPr>
              <a:t> </a:t>
            </a:r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2159561" y="4719345"/>
            <a:ext cx="1039495" cy="6616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800" b="1">
                <a:effectLst/>
                <a:ea typeface="Calibri"/>
              </a:rPr>
              <a:t> </a:t>
            </a:r>
            <a:endParaRPr lang="en-US" sz="1100">
              <a:effectLst/>
              <a:ea typeface="Calibri"/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2661211" y="3079775"/>
            <a:ext cx="3263265" cy="66167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200">
                <a:effectLst/>
                <a:ea typeface="Calibri"/>
              </a:rPr>
              <a:t>أجزاء النبات الرئيسة</a:t>
            </a:r>
            <a:endParaRPr lang="en-US" sz="1100">
              <a:effectLst/>
              <a:ea typeface="Calibri"/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755576" y="4719345"/>
            <a:ext cx="960755" cy="6616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2200">
                <a:effectLst/>
                <a:ea typeface="Calibri"/>
              </a:rPr>
              <a:t> </a:t>
            </a:r>
            <a:endParaRPr lang="en-US" sz="1100">
              <a:effectLst/>
              <a:ea typeface="Calibri"/>
            </a:endParaRPr>
          </a:p>
        </p:txBody>
      </p:sp>
      <p:sp>
        <p:nvSpPr>
          <p:cNvPr id="44" name="مربع نص 24"/>
          <p:cNvSpPr txBox="1"/>
          <p:nvPr/>
        </p:nvSpPr>
        <p:spPr>
          <a:xfrm>
            <a:off x="251520" y="1628800"/>
            <a:ext cx="8761993" cy="118237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>
                <a:solidFill>
                  <a:srgbClr val="FF0000"/>
                </a:solidFill>
                <a:effectLst/>
                <a:latin typeface="Calibri"/>
              </a:rPr>
              <a:t>س:أكمل المخطط التالي بالكلمات الصحيحة فيما يأتي ؟</a:t>
            </a:r>
            <a:endParaRPr lang="en-US" sz="1100">
              <a:effectLst/>
              <a:latin typeface="Calibri"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400" b="1" kern="1200">
                <a:solidFill>
                  <a:srgbClr val="7030A0"/>
                </a:solidFill>
                <a:effectLst/>
                <a:latin typeface="Calibri"/>
              </a:rPr>
              <a:t>(الارجل ـ الساق ـ الجزور ـ العينين ـ الازهارـ الثمار ـ الاوراق)</a:t>
            </a:r>
            <a:endParaRPr lang="en-US" sz="1100">
              <a:effectLst/>
              <a:latin typeface="Calibri"/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en-US" sz="240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100">
              <a:effectLst/>
              <a:latin typeface="Calibri"/>
              <a:ea typeface="Calibri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2200">
                <a:effectLst/>
                <a:latin typeface="Calibri"/>
                <a:ea typeface="Calibri"/>
              </a:rPr>
              <a:t> </a:t>
            </a:r>
            <a:endParaRPr lang="en-US" sz="1100">
              <a:effectLst/>
              <a:latin typeface="Calibri"/>
              <a:ea typeface="Calibri"/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>
            <a:off x="1226746" y="4182770"/>
            <a:ext cx="6778625" cy="311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8002831" y="4211027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>
            <a:off x="1220396" y="4211027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>
            <a:off x="2698041" y="4211027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>
            <a:off x="4316021" y="4211027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>
            <a:off x="6313096" y="4211027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4310941" y="3735095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227440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386009" y="-57001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اسم المجموعة :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6898413" y="447056"/>
            <a:ext cx="2233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الطالب: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2794191" y="116632"/>
            <a:ext cx="31459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استراتيجية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: خريطة المفاهيم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0" y="332656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النباتات و أجزاؤها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141519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040249" y="6309321"/>
            <a:ext cx="14725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نشاط 3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6317746" y="5949280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معلم المادة  :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372200" y="6434172"/>
            <a:ext cx="2757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مدير المدرسة: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-445935" y="5919664"/>
            <a:ext cx="2757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لم يتقن</a:t>
            </a:r>
            <a:endParaRPr lang="ar-SA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65382"/>
              </p:ext>
            </p:extLst>
          </p:nvPr>
        </p:nvGraphicFramePr>
        <p:xfrm>
          <a:off x="4503261" y="2281863"/>
          <a:ext cx="183515" cy="207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01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مربع نص 44"/>
          <p:cNvSpPr txBox="1"/>
          <p:nvPr/>
        </p:nvSpPr>
        <p:spPr>
          <a:xfrm>
            <a:off x="434976" y="1484784"/>
            <a:ext cx="7945437" cy="4730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ea typeface="Calibri"/>
                <a:cs typeface="Arial"/>
              </a:rPr>
              <a:t>س: أكمل خريطة المفاهيم التالية؟ (مربع ـ طويل الساق ـ مثلث ـ قصير الساق)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1833563" y="2060848"/>
            <a:ext cx="4760913" cy="10096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EG" sz="2800" b="1" kern="1200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+mn-ea"/>
                <a:cs typeface="Arial"/>
              </a:rPr>
              <a:t>أشكال النبات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51" name="شكل بيضاوي 50"/>
          <p:cNvSpPr/>
          <p:nvPr/>
        </p:nvSpPr>
        <p:spPr>
          <a:xfrm>
            <a:off x="6059488" y="3668986"/>
            <a:ext cx="2293938" cy="77311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sp>
        <p:nvSpPr>
          <p:cNvPr id="52" name="شكل بيضاوي 51"/>
          <p:cNvSpPr/>
          <p:nvPr/>
        </p:nvSpPr>
        <p:spPr>
          <a:xfrm>
            <a:off x="333376" y="3673748"/>
            <a:ext cx="2292350" cy="77311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sp>
        <p:nvSpPr>
          <p:cNvPr id="53" name="مخطط انسيابي: معالجة متعاقبة 52"/>
          <p:cNvSpPr/>
          <p:nvPr/>
        </p:nvSpPr>
        <p:spPr>
          <a:xfrm>
            <a:off x="6607176" y="4883423"/>
            <a:ext cx="1198562" cy="7874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sp>
        <p:nvSpPr>
          <p:cNvPr id="54" name="مخطط انسيابي: معالجة متعاقبة 53"/>
          <p:cNvSpPr/>
          <p:nvPr/>
        </p:nvSpPr>
        <p:spPr>
          <a:xfrm>
            <a:off x="881064" y="4888186"/>
            <a:ext cx="1196975" cy="7874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cxnSp>
        <p:nvCxnSpPr>
          <p:cNvPr id="55" name="رابط كسهم مستقيم 54"/>
          <p:cNvCxnSpPr/>
          <p:nvPr/>
        </p:nvCxnSpPr>
        <p:spPr>
          <a:xfrm>
            <a:off x="6599238" y="3075261"/>
            <a:ext cx="379413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 flipH="1">
            <a:off x="1417638" y="3075261"/>
            <a:ext cx="452438" cy="59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>
            <a:off x="7215188" y="4446861"/>
            <a:ext cx="14288" cy="44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>
            <a:stCxn id="52" idx="4"/>
            <a:endCxn id="54" idx="0"/>
          </p:cNvCxnSpPr>
          <p:nvPr/>
        </p:nvCxnSpPr>
        <p:spPr>
          <a:xfrm>
            <a:off x="1479551" y="4446861"/>
            <a:ext cx="1" cy="44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وسيلة شرح مع سهم إلى اليسار 58"/>
          <p:cNvSpPr/>
          <p:nvPr/>
        </p:nvSpPr>
        <p:spPr>
          <a:xfrm rot="19137903">
            <a:off x="7827932" y="4520300"/>
            <a:ext cx="1162050" cy="701675"/>
          </a:xfrm>
          <a:prstGeom prst="left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1800" b="1">
                <a:effectLst/>
                <a:latin typeface="Calibri"/>
                <a:ea typeface="Calibri"/>
                <a:cs typeface="Arial"/>
              </a:rPr>
              <a:t>الامثلة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4503738" y="343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111269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تنزيل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5812791" y="332656"/>
            <a:ext cx="3079689" cy="923330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الدَّرْسُ الثَّاني</a:t>
            </a:r>
            <a:endParaRPr lang="ar-SA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38236" y="2132856"/>
            <a:ext cx="71416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النَّباتاتُ وأَجْزَاءُهَا</a:t>
            </a:r>
            <a:endParaRPr lang="ar-S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11560" y="4476683"/>
            <a:ext cx="7889498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لِمَاذَا لَا تَسْقُطُ هَذِهِ الْشَّجَرَةَ </a:t>
            </a:r>
            <a:r>
              <a:rPr lang="ar-S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؟</a:t>
            </a: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و ماَ الَّذِيْ يُثَبِّتُهَا فِيْ الْأَرْضِ ؟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3781400" y="6339136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2" name="شارة رتبة 21">
            <a:hlinkClick r:id="" action="ppaction://hlinkshowjump?jump=previousslide"/>
          </p:cNvPr>
          <p:cNvSpPr/>
          <p:nvPr/>
        </p:nvSpPr>
        <p:spPr>
          <a:xfrm>
            <a:off x="5509592" y="6311752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شارة رتبة 22">
            <a:hlinkClick r:id="" action="ppaction://hlinkshowjump?jump=nextslide"/>
          </p:cNvPr>
          <p:cNvSpPr/>
          <p:nvPr/>
        </p:nvSpPr>
        <p:spPr>
          <a:xfrm rot="10800000" flipV="1">
            <a:off x="1981200" y="6338291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1038622"/>
            <a:ext cx="1500198" cy="322472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40" y="4350990"/>
            <a:ext cx="169168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مستطيل 14"/>
          <p:cNvSpPr/>
          <p:nvPr/>
        </p:nvSpPr>
        <p:spPr>
          <a:xfrm>
            <a:off x="533696" y="836712"/>
            <a:ext cx="8286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</a:rPr>
              <a:t>مَا أَجْزَاءِ الْنَّبَاتِ ؟ </a:t>
            </a:r>
            <a:br>
              <a:rPr lang="ar-SA" sz="3200" b="1" dirty="0">
                <a:latin typeface="Times New Roman" pitchFamily="18" charset="0"/>
              </a:rPr>
            </a:br>
            <a:r>
              <a:rPr lang="ar-SA" sz="3200" b="1" dirty="0">
                <a:solidFill>
                  <a:srgbClr val="00B0F0"/>
                </a:solidFill>
                <a:latin typeface="Times New Roman" pitchFamily="18" charset="0"/>
              </a:rPr>
              <a:t>1 – أَسْحَبُ الْنَّبَاتِ مِنْ الْتُّرْبَةِ بِرِفْقٍ . </a:t>
            </a:r>
          </a:p>
          <a:p>
            <a:br>
              <a:rPr lang="ar-SA" sz="3200" b="1" dirty="0">
                <a:latin typeface="Times New Roman" pitchFamily="18" charset="0"/>
              </a:rPr>
            </a:b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</a:rPr>
              <a:t>2 – </a:t>
            </a:r>
            <a:r>
              <a:rPr lang="ar-SA" sz="3200" b="1" u="sng" dirty="0">
                <a:solidFill>
                  <a:srgbClr val="FF0000"/>
                </a:solidFill>
                <a:latin typeface="Times New Roman" pitchFamily="18" charset="0"/>
              </a:rPr>
              <a:t>أُلَاحِظُ</a:t>
            </a:r>
            <a:r>
              <a:rPr lang="ar-SA" sz="3200" b="1" dirty="0">
                <a:latin typeface="Times New Roman" pitchFamily="18" charset="0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ar-SA" sz="3200" b="1" dirty="0">
                <a:solidFill>
                  <a:srgbClr val="7030A0"/>
                </a:solidFill>
                <a:latin typeface="Times New Roman" pitchFamily="18" charset="0"/>
              </a:rPr>
              <a:t>أُسْتُخْدِمَ عَدَسَةْ مُكَبَّرَةً ، وَ أَنْظُرُ إِلَىَ سَاقِ</a:t>
            </a:r>
          </a:p>
          <a:p>
            <a:r>
              <a:rPr lang="ar-SA" sz="3200" b="1" dirty="0">
                <a:solidFill>
                  <a:srgbClr val="7030A0"/>
                </a:solidFill>
                <a:latin typeface="Times New Roman" pitchFamily="18" charset="0"/>
              </a:rPr>
              <a:t>         الْنَّبَاتِ وَ أَوْرَاقَهُ وَ جُذُوْرَهُ . </a:t>
            </a:r>
            <a:br>
              <a:rPr lang="ar-SA" sz="3200" b="1" dirty="0">
                <a:latin typeface="Times New Roman" pitchFamily="18" charset="0"/>
              </a:rPr>
            </a:b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</a:rPr>
              <a:t>3 – </a:t>
            </a:r>
            <a:r>
              <a:rPr lang="ar-SA" sz="3200" b="1" u="sng" dirty="0">
                <a:solidFill>
                  <a:srgbClr val="FF0000"/>
                </a:solidFill>
                <a:latin typeface="Times New Roman" pitchFamily="18" charset="0"/>
              </a:rPr>
              <a:t>أَتَوَاصَلُ</a:t>
            </a:r>
            <a:r>
              <a:rPr lang="ar-SA" sz="3200" b="1" dirty="0">
                <a:latin typeface="Times New Roman" pitchFamily="18" charset="0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ar-SA" sz="3200" b="1" dirty="0">
                <a:latin typeface="Times New Roman" pitchFamily="18" charset="0"/>
              </a:rPr>
              <a:t> </a:t>
            </a:r>
            <a:r>
              <a:rPr lang="ar-SA" sz="3200" b="1" dirty="0">
                <a:solidFill>
                  <a:srgbClr val="00B0F0"/>
                </a:solidFill>
                <a:latin typeface="Times New Roman" pitchFamily="18" charset="0"/>
              </a:rPr>
              <a:t>أَرْسُمُ شَكْلِا لِلْنَّبَاتِ بِأَجْزَائهِ الْمُخْتَلِفَةِ .</a:t>
            </a:r>
            <a:br>
              <a:rPr lang="ar-SA" sz="3200" b="1" dirty="0">
                <a:solidFill>
                  <a:srgbClr val="00B0F0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                  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</a:rPr>
              <a:t>أسْتَكْشِفُ أَكْثَرَ . </a:t>
            </a:r>
            <a:br>
              <a:rPr lang="ar-SA" sz="3200" b="1" dirty="0">
                <a:latin typeface="Times New Roman" pitchFamily="18" charset="0"/>
              </a:rPr>
            </a:b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</a:rPr>
              <a:t>4 – </a:t>
            </a:r>
            <a:r>
              <a:rPr lang="ar-SA" sz="3200" b="1" u="sng" dirty="0">
                <a:solidFill>
                  <a:srgbClr val="FF0000"/>
                </a:solidFill>
                <a:latin typeface="Times New Roman" pitchFamily="18" charset="0"/>
              </a:rPr>
              <a:t>أَسْتَنْتِجُ</a:t>
            </a:r>
            <a:r>
              <a:rPr lang="ar-SA" sz="3200" b="1" dirty="0">
                <a:latin typeface="Times New Roman" pitchFamily="18" charset="0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ar-SA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ar-SA" sz="3200" b="1" dirty="0">
                <a:solidFill>
                  <a:srgbClr val="00B0F0"/>
                </a:solidFill>
                <a:latin typeface="Times New Roman" pitchFamily="18" charset="0"/>
              </a:rPr>
              <a:t>لِمَاذَا خَلَقَ الْلَّهُ الْنَّبَاتِ مُكَوَّنا مِنْ</a:t>
            </a:r>
          </a:p>
          <a:p>
            <a:r>
              <a:rPr lang="ar-SA" sz="3200" b="1" dirty="0">
                <a:solidFill>
                  <a:srgbClr val="00B0F0"/>
                </a:solidFill>
                <a:latin typeface="Times New Roman" pitchFamily="18" charset="0"/>
              </a:rPr>
              <a:t>         أَجْزَاءِ مُخْتَلِفَةٍ ؟ 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ar-SA" sz="32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300192" y="124624"/>
            <a:ext cx="2743200" cy="6400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أستكشف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00608" y="118373"/>
            <a:ext cx="27432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نشاط استقصائي</a:t>
            </a:r>
          </a:p>
        </p:txBody>
      </p:sp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7030A0"/>
                  </a:solidFill>
                </a:ln>
              </a:rPr>
              <a:t>2</a:t>
            </a: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شارة رتبة 17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884449"/>
      </p:ext>
    </p:ext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3042" y="2498008"/>
            <a:ext cx="6238894" cy="350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2483768" y="571480"/>
            <a:ext cx="6088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مَا أَجْزَاءِ الْنَّبَاتِ ؟ </a:t>
            </a:r>
            <a:br>
              <a:rPr lang="ar-S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أَجْزَاءِ الْنَّبَاتِ هِيَ : الْجُذُوْرُ ، </a:t>
            </a:r>
            <a:r>
              <a:rPr lang="ar-S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الْسَّاقَ ، </a:t>
            </a:r>
            <a:r>
              <a:rPr lang="ar-S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الْأَوْرَاقَ ، </a:t>
            </a:r>
          </a:p>
          <a:p>
            <a:pPr algn="ctr"/>
            <a:r>
              <a:rPr lang="ar-S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الْأَزْهَارِ ، </a:t>
            </a:r>
            <a:r>
              <a:rPr lang="ar-S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الْثِّمَارِ . </a:t>
            </a:r>
            <a:b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تَخْتَلِفُ هَذِهِ الْأَجْزَاءِ مِنْ نَبَاتٍ إِلَىَ آَخِرِ 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85728"/>
            <a:ext cx="2605094" cy="252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مستطيل 33"/>
          <p:cNvSpPr/>
          <p:nvPr/>
        </p:nvSpPr>
        <p:spPr>
          <a:xfrm>
            <a:off x="4067944" y="2164794"/>
            <a:ext cx="3214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مَا بَعْضَ أَجْزَاءِ الْنَّبَاتِ ؟ </a:t>
            </a:r>
          </a:p>
        </p:txBody>
      </p:sp>
      <p:grpSp>
        <p:nvGrpSpPr>
          <p:cNvPr id="66" name="مجموعة 65"/>
          <p:cNvGrpSpPr/>
          <p:nvPr/>
        </p:nvGrpSpPr>
        <p:grpSpPr>
          <a:xfrm>
            <a:off x="2071670" y="3071810"/>
            <a:ext cx="3143272" cy="369332"/>
            <a:chOff x="2071670" y="3071810"/>
            <a:chExt cx="3143272" cy="369332"/>
          </a:xfrm>
        </p:grpSpPr>
        <p:sp>
          <p:nvSpPr>
            <p:cNvPr id="36" name="مستطيل 35"/>
            <p:cNvSpPr/>
            <p:nvPr/>
          </p:nvSpPr>
          <p:spPr>
            <a:xfrm>
              <a:off x="2071670" y="3071810"/>
              <a:ext cx="12858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b="1" dirty="0">
                  <a:solidFill>
                    <a:srgbClr val="0000FF"/>
                  </a:solidFill>
                </a:rPr>
                <a:t>الْأَوْرَاقِ </a:t>
              </a:r>
            </a:p>
          </p:txBody>
        </p:sp>
        <p:cxnSp>
          <p:nvCxnSpPr>
            <p:cNvPr id="40" name="رابط كسهم مستقيم 39"/>
            <p:cNvCxnSpPr/>
            <p:nvPr/>
          </p:nvCxnSpPr>
          <p:spPr>
            <a:xfrm flipV="1">
              <a:off x="3357554" y="3144836"/>
              <a:ext cx="1857388" cy="1412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كسهم مستقيم 63"/>
            <p:cNvCxnSpPr/>
            <p:nvPr/>
          </p:nvCxnSpPr>
          <p:spPr>
            <a:xfrm>
              <a:off x="3500430" y="3286124"/>
              <a:ext cx="1643074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مجموعة 57"/>
          <p:cNvGrpSpPr/>
          <p:nvPr/>
        </p:nvGrpSpPr>
        <p:grpSpPr>
          <a:xfrm>
            <a:off x="6786578" y="3000372"/>
            <a:ext cx="1928810" cy="369332"/>
            <a:chOff x="6786578" y="3000372"/>
            <a:chExt cx="1928810" cy="369332"/>
          </a:xfrm>
        </p:grpSpPr>
        <p:sp>
          <p:nvSpPr>
            <p:cNvPr id="37" name="مستطيل 36"/>
            <p:cNvSpPr/>
            <p:nvPr/>
          </p:nvSpPr>
          <p:spPr>
            <a:xfrm>
              <a:off x="7643834" y="3000372"/>
              <a:ext cx="10715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b="1" dirty="0">
                  <a:solidFill>
                    <a:srgbClr val="0000FF"/>
                  </a:solidFill>
                </a:rPr>
                <a:t>الْأَزْهَارِ </a:t>
              </a:r>
            </a:p>
          </p:txBody>
        </p:sp>
        <p:cxnSp>
          <p:nvCxnSpPr>
            <p:cNvPr id="45" name="رابط كسهم مستقيم 44"/>
            <p:cNvCxnSpPr/>
            <p:nvPr/>
          </p:nvCxnSpPr>
          <p:spPr>
            <a:xfrm rot="10800000" flipV="1">
              <a:off x="6786578" y="3214686"/>
              <a:ext cx="1000132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5643570" y="4143380"/>
            <a:ext cx="3143256" cy="369332"/>
            <a:chOff x="5643570" y="4143380"/>
            <a:chExt cx="3143256" cy="369332"/>
          </a:xfrm>
        </p:grpSpPr>
        <p:sp>
          <p:nvSpPr>
            <p:cNvPr id="35" name="مستطيل 34"/>
            <p:cNvSpPr/>
            <p:nvPr/>
          </p:nvSpPr>
          <p:spPr>
            <a:xfrm>
              <a:off x="7643834" y="4143380"/>
              <a:ext cx="11429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b="1" dirty="0">
                  <a:solidFill>
                    <a:srgbClr val="0000FF"/>
                  </a:solidFill>
                </a:rPr>
                <a:t>الْسَّاقُ </a:t>
              </a:r>
            </a:p>
          </p:txBody>
        </p:sp>
        <p:cxnSp>
          <p:nvCxnSpPr>
            <p:cNvPr id="48" name="رابط كسهم مستقيم 47"/>
            <p:cNvCxnSpPr/>
            <p:nvPr/>
          </p:nvCxnSpPr>
          <p:spPr>
            <a:xfrm rot="10800000">
              <a:off x="5643570" y="4286256"/>
              <a:ext cx="2286016" cy="714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مجموعة 59"/>
          <p:cNvGrpSpPr/>
          <p:nvPr/>
        </p:nvGrpSpPr>
        <p:grpSpPr>
          <a:xfrm>
            <a:off x="2571736" y="3786190"/>
            <a:ext cx="3857652" cy="369332"/>
            <a:chOff x="2571736" y="3786190"/>
            <a:chExt cx="3857652" cy="369332"/>
          </a:xfrm>
        </p:grpSpPr>
        <p:cxnSp>
          <p:nvCxnSpPr>
            <p:cNvPr id="50" name="رابط كسهم مستقيم 49"/>
            <p:cNvCxnSpPr/>
            <p:nvPr/>
          </p:nvCxnSpPr>
          <p:spPr>
            <a:xfrm>
              <a:off x="3357554" y="4000504"/>
              <a:ext cx="1928826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مجموعة 58"/>
            <p:cNvGrpSpPr/>
            <p:nvPr/>
          </p:nvGrpSpPr>
          <p:grpSpPr>
            <a:xfrm>
              <a:off x="2571736" y="3786190"/>
              <a:ext cx="3857652" cy="369332"/>
              <a:chOff x="2571736" y="3786190"/>
              <a:chExt cx="3857652" cy="369332"/>
            </a:xfrm>
          </p:grpSpPr>
          <p:sp>
            <p:nvSpPr>
              <p:cNvPr id="38" name="مستطيل 37"/>
              <p:cNvSpPr/>
              <p:nvPr/>
            </p:nvSpPr>
            <p:spPr>
              <a:xfrm>
                <a:off x="2571736" y="3786190"/>
                <a:ext cx="829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b="1" dirty="0">
                    <a:solidFill>
                      <a:srgbClr val="0000FF"/>
                    </a:solidFill>
                  </a:rPr>
                  <a:t>الْثِّمَارِ </a:t>
                </a:r>
              </a:p>
            </p:txBody>
          </p:sp>
          <p:cxnSp>
            <p:nvCxnSpPr>
              <p:cNvPr id="51" name="رابط كسهم مستقيم 50"/>
              <p:cNvCxnSpPr/>
              <p:nvPr/>
            </p:nvCxnSpPr>
            <p:spPr>
              <a:xfrm>
                <a:off x="3357554" y="4000504"/>
                <a:ext cx="3071834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مجموعة 61"/>
          <p:cNvGrpSpPr/>
          <p:nvPr/>
        </p:nvGrpSpPr>
        <p:grpSpPr>
          <a:xfrm>
            <a:off x="5643570" y="4929198"/>
            <a:ext cx="3071834" cy="428628"/>
            <a:chOff x="5643570" y="4929198"/>
            <a:chExt cx="3071834" cy="428628"/>
          </a:xfrm>
        </p:grpSpPr>
        <p:cxnSp>
          <p:nvCxnSpPr>
            <p:cNvPr id="54" name="رابط كسهم مستقيم 53"/>
            <p:cNvCxnSpPr/>
            <p:nvPr/>
          </p:nvCxnSpPr>
          <p:spPr>
            <a:xfrm rot="10800000">
              <a:off x="5643570" y="4929198"/>
              <a:ext cx="221457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مستطيل 55"/>
            <p:cNvSpPr/>
            <p:nvPr/>
          </p:nvSpPr>
          <p:spPr>
            <a:xfrm>
              <a:off x="7778929" y="4988494"/>
              <a:ext cx="936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rgbClr val="0000FF"/>
                  </a:solidFill>
                </a:rPr>
                <a:t>الْجُذُوْرُ </a:t>
              </a:r>
            </a:p>
          </p:txBody>
        </p:sp>
      </p:grpSp>
      <p:sp>
        <p:nvSpPr>
          <p:cNvPr id="63" name="مستطيل 62"/>
          <p:cNvSpPr/>
          <p:nvPr/>
        </p:nvSpPr>
        <p:spPr>
          <a:xfrm>
            <a:off x="1500166" y="5143512"/>
            <a:ext cx="285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مَا أَجْزَاءِ الْنَّبَاتِ الَّتِيْ أَرَاهَا فِيْ الْصُّوَرَة؟ 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7030A0"/>
                  </a:solidFill>
                </a:ln>
              </a:rPr>
              <a:t>3</a:t>
            </a:r>
          </a:p>
        </p:txBody>
      </p:sp>
      <p:sp>
        <p:nvSpPr>
          <p:cNvPr id="33" name="شارة رتبة 32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شارة رتبة 3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929198"/>
            <a:ext cx="8524904" cy="15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3000396" cy="4594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مربع نص 13"/>
          <p:cNvSpPr txBox="1"/>
          <p:nvPr/>
        </p:nvSpPr>
        <p:spPr>
          <a:xfrm>
            <a:off x="4067944" y="476672"/>
            <a:ext cx="4286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كَيْفَ تَخْتَلِفُ الْنَّبَاتَاتِ بَعْضُهَا عَنْ بَعْضٍ ؟</a:t>
            </a:r>
            <a:endParaRPr lang="ar-SA" sz="2400" dirty="0">
              <a:solidFill>
                <a:srgbClr val="00B0F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995936" y="1196752"/>
            <a:ext cx="46805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تَخْتَلِفُ الْنَّبَاتَاتِ فِيْ </a:t>
            </a:r>
            <a:r>
              <a:rPr lang="ar-SA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أَشْكَالِهَا</a:t>
            </a:r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فَبَعْضُ الْنَّبَاتَاتِ لَهُ أَزْهَارِ مُلَوَّنَةٍ ، </a:t>
            </a:r>
            <a:r>
              <a:rPr lang="ar-SA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بَعْضُهَا لَيْسَ لَهُ أَزْهَارِ 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143372" y="2276872"/>
            <a:ext cx="453308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كَمَا تَخْتَلِفُ الْنَّبَاتَاتِ فِيْ شَكْلِ الْأَوْرَاقِ </a:t>
            </a:r>
            <a:r>
              <a:rPr lang="ar-SA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سْمَكَ الْسَّاقُ</a:t>
            </a:r>
            <a:r>
              <a:rPr lang="ar-S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ar-S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بَعْضٍ الْنَّبَاتَاتِ لَهُ سَاقٌ رَفِيْعَةٍ ، </a:t>
            </a:r>
            <a:r>
              <a:rPr lang="ar-SA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بَعْضُهَا لَهُ سَاقٌ كَبِيْرَةً تُسَمَّىَ جَذَعا .</a:t>
            </a:r>
            <a:endParaRPr lang="ar-SA" sz="2000" dirty="0">
              <a:solidFill>
                <a:schemeClr val="accent2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390176" y="3500438"/>
            <a:ext cx="42862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كَمَا تَخْتَلِفُ الْنَّبَاتَاتِ أَيْضا فِيْ طُوَلِهَا ، فَبَعْضُهَا طَوِيْلٌ مِثْلَ الْأَشْجَارِ ، </a:t>
            </a:r>
            <a:r>
              <a:rPr lang="ar-SA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بَعْضُهَا قَصِيْرٌ مِثْلُ الْأَعْشَابِ .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071934" y="4365104"/>
            <a:ext cx="4286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فِيْمَ تَتَشَابَهُ الْنَّبَاتَاتِ ؟ </a:t>
            </a:r>
            <a:r>
              <a:rPr lang="ar-SA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وَ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فِيْمَ تَخْتَلِفُ ؟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500034" y="4671964"/>
            <a:ext cx="27860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كَيْفَ أَعْرِفُ أَنّ الْأَشْجَارِ طَوِيْلَةً ؟</a:t>
            </a:r>
          </a:p>
        </p:txBody>
      </p:sp>
      <p:sp>
        <p:nvSpPr>
          <p:cNvPr id="18" name="مخطط انسيابي: محطة طرفية 17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7030A0"/>
                  </a:solidFill>
                </a:ln>
              </a:rPr>
              <a:t>4</a:t>
            </a:r>
          </a:p>
        </p:txBody>
      </p:sp>
      <p:sp>
        <p:nvSpPr>
          <p:cNvPr id="21" name="شارة رتبة 20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شارة رتبة 21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وستن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أحمد</Template>
  <TotalTime>303</TotalTime>
  <Words>661</Words>
  <Application>Microsoft Office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Franklin Gothic Book</vt:lpstr>
      <vt:lpstr>Sakkal Majalla</vt:lpstr>
      <vt:lpstr>Times New Roman</vt:lpstr>
      <vt:lpstr>Traditional Arabic</vt:lpstr>
      <vt:lpstr>Verdana</vt:lpstr>
      <vt:lpstr>Wingdings 2</vt:lpstr>
      <vt:lpstr>تصميم مخصص</vt:lpstr>
      <vt:lpstr>واجهة</vt:lpstr>
      <vt:lpstr>أوستن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star</cp:lastModifiedBy>
  <cp:revision>66</cp:revision>
  <dcterms:created xsi:type="dcterms:W3CDTF">2011-03-17T07:07:04Z</dcterms:created>
  <dcterms:modified xsi:type="dcterms:W3CDTF">2023-09-02T10:17:50Z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09F4DAA5-B697-40B1-9AFA-C3C785E04F7E</vt:lpwstr>
  </property>
  <property fmtid="{D5CDD505-2E9C-101B-9397-08002B2CF9AE}" pid="3" name="ArticulatePath">
    <vt:lpwstr>النباتات وأجزاءها -د 2 - وحدة  1</vt:lpwstr>
  </property>
</Properties>
</file>