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embedTrueTypeFonts="1" strictFirstAndLastChars="0" saveSubsetFonts="1">
  <p:sldMasterIdLst>
    <p:sldMasterId id="2147483650"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Lst>
  <p:sldSz cy="6858000" cx="9144000"/>
  <p:notesSz cx="6858000" cy="9144000"/>
  <p:embeddedFontLst>
    <p:embeddedFont>
      <p:font typeface="Tahoma"/>
      <p:regular r:id="rId61"/>
      <p:bold r:id="rId6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slide" Target="slides/slide42.xml"/><Relationship Id="rId45" Type="http://schemas.openxmlformats.org/officeDocument/2006/relationships/slide" Target="slides/slide41.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slide" Target="slides/slide44.xml"/><Relationship Id="rId47" Type="http://schemas.openxmlformats.org/officeDocument/2006/relationships/slide" Target="slides/slide43.xml"/><Relationship Id="rId49" Type="http://schemas.openxmlformats.org/officeDocument/2006/relationships/slide" Target="slides/slide4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62" Type="http://schemas.openxmlformats.org/officeDocument/2006/relationships/font" Target="fonts/Tahoma-bold.fntdata"/><Relationship Id="rId61" Type="http://schemas.openxmlformats.org/officeDocument/2006/relationships/font" Target="fonts/Tahoma-regular.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60" Type="http://schemas.openxmlformats.org/officeDocument/2006/relationships/slide" Target="slides/slide56.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slide" Target="slides/slide47.xml"/><Relationship Id="rId50" Type="http://schemas.openxmlformats.org/officeDocument/2006/relationships/slide" Target="slides/slide46.xml"/><Relationship Id="rId53" Type="http://schemas.openxmlformats.org/officeDocument/2006/relationships/slide" Target="slides/slide49.xml"/><Relationship Id="rId52" Type="http://schemas.openxmlformats.org/officeDocument/2006/relationships/slide" Target="slides/slide48.xml"/><Relationship Id="rId11" Type="http://schemas.openxmlformats.org/officeDocument/2006/relationships/slide" Target="slides/slide7.xml"/><Relationship Id="rId55" Type="http://schemas.openxmlformats.org/officeDocument/2006/relationships/slide" Target="slides/slide51.xml"/><Relationship Id="rId10" Type="http://schemas.openxmlformats.org/officeDocument/2006/relationships/slide" Target="slides/slide6.xml"/><Relationship Id="rId54" Type="http://schemas.openxmlformats.org/officeDocument/2006/relationships/slide" Target="slides/slide50.xml"/><Relationship Id="rId13" Type="http://schemas.openxmlformats.org/officeDocument/2006/relationships/slide" Target="slides/slide9.xml"/><Relationship Id="rId57" Type="http://schemas.openxmlformats.org/officeDocument/2006/relationships/slide" Target="slides/slide53.xml"/><Relationship Id="rId12" Type="http://schemas.openxmlformats.org/officeDocument/2006/relationships/slide" Target="slides/slide8.xml"/><Relationship Id="rId56" Type="http://schemas.openxmlformats.org/officeDocument/2006/relationships/slide" Target="slides/slide52.xml"/><Relationship Id="rId15" Type="http://schemas.openxmlformats.org/officeDocument/2006/relationships/slide" Target="slides/slide11.xml"/><Relationship Id="rId59" Type="http://schemas.openxmlformats.org/officeDocument/2006/relationships/slide" Target="slides/slide55.xml"/><Relationship Id="rId14" Type="http://schemas.openxmlformats.org/officeDocument/2006/relationships/slide" Target="slides/slide10.xml"/><Relationship Id="rId58" Type="http://schemas.openxmlformats.org/officeDocument/2006/relationships/slide" Target="slides/slide54.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000000"/>
        </a:solidFill>
      </p:bgPr>
    </p:bg>
    <p:spTree>
      <p:nvGrpSpPr>
        <p:cNvPr id="2" name="Shape 2"/>
        <p:cNvGrpSpPr/>
        <p:nvPr/>
      </p:nvGrpSpPr>
      <p:grpSpPr>
        <a:xfrm>
          <a:off x="0" y="0"/>
          <a:ext cx="0" cy="0"/>
          <a:chOff x="0" y="0"/>
          <a:chExt cx="0" cy="0"/>
        </a:xfrm>
      </p:grpSpPr>
      <p:sp>
        <p:nvSpPr>
          <p:cNvPr id="3" name="Shape 3"/>
          <p:cNvSpPr txBox="1"/>
          <p:nvPr>
            <p:ph idx="2" type="hdr"/>
          </p:nvPr>
        </p:nvSpPr>
        <p:spPr>
          <a:xfrm>
            <a:off x="0" y="0"/>
            <a:ext cx="2971799" cy="457200"/>
          </a:xfrm>
          <a:prstGeom prst="rect">
            <a:avLst/>
          </a:prstGeom>
          <a:noFill/>
          <a:ln>
            <a:noFill/>
          </a:ln>
        </p:spPr>
        <p:txBody>
          <a:bodyPr anchorCtr="0" anchor="t" bIns="91425" lIns="91425" rIns="91425" tIns="91425"/>
          <a:lstStyle>
            <a:lvl1pPr indent="0" lvl="0" marL="0" marR="0" rtl="0" algn="l">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4" name="Shape 4"/>
          <p:cNvSpPr txBox="1"/>
          <p:nvPr>
            <p:ph idx="10" type="dt"/>
          </p:nvPr>
        </p:nvSpPr>
        <p:spPr>
          <a:xfrm>
            <a:off x="3886200" y="0"/>
            <a:ext cx="2971799" cy="457200"/>
          </a:xfrm>
          <a:prstGeom prst="rect">
            <a:avLst/>
          </a:prstGeom>
          <a:noFill/>
          <a:ln>
            <a:noFill/>
          </a:ln>
        </p:spPr>
        <p:txBody>
          <a:bodyPr anchorCtr="0" anchor="t" bIns="91425" lIns="91425" rIns="91425" tIns="91425"/>
          <a:lstStyle>
            <a:lvl1pPr indent="0" lvl="0" marL="0" marR="0" rtl="0" algn="r">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5" name="Shape 5"/>
          <p:cNvSpPr/>
          <p:nvPr>
            <p:ph idx="3"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cap="rnd" cmpd="sng" w="9525">
            <a:solidFill>
              <a:srgbClr val="000000"/>
            </a:solidFill>
            <a:prstDash val="solid"/>
            <a:miter/>
            <a:headEnd len="med" w="med" type="none"/>
            <a:tailEnd len="med" w="med" type="none"/>
          </a:ln>
        </p:spPr>
      </p:sp>
      <p:sp>
        <p:nvSpPr>
          <p:cNvPr id="6" name="Shape 6"/>
          <p:cNvSpPr txBox="1"/>
          <p:nvPr>
            <p:ph idx="1" type="body"/>
          </p:nvPr>
        </p:nvSpPr>
        <p:spPr>
          <a:xfrm>
            <a:off x="914400" y="4343400"/>
            <a:ext cx="5029199" cy="41148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7" name="Shape 7"/>
          <p:cNvSpPr txBox="1"/>
          <p:nvPr>
            <p:ph idx="11" type="ftr"/>
          </p:nvPr>
        </p:nvSpPr>
        <p:spPr>
          <a:xfrm>
            <a:off x="0" y="8686800"/>
            <a:ext cx="2971799" cy="457200"/>
          </a:xfrm>
          <a:prstGeom prst="rect">
            <a:avLst/>
          </a:prstGeom>
          <a:noFill/>
          <a:ln>
            <a:noFill/>
          </a:ln>
        </p:spPr>
        <p:txBody>
          <a:bodyPr anchorCtr="0" anchor="b" bIns="91425" lIns="91425" rIns="91425" tIns="91425"/>
          <a:lstStyle>
            <a:lvl1pPr indent="0" lvl="0" marL="0" marR="0" rtl="0" algn="l">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8" name="Shape 8"/>
          <p:cNvSpPr txBox="1"/>
          <p:nvPr>
            <p:ph idx="12" type="sldNum"/>
          </p:nvPr>
        </p:nvSpPr>
        <p:spPr>
          <a:xfrm>
            <a:off x="3886200" y="8686800"/>
            <a:ext cx="2971799" cy="457200"/>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lvl="1">
              <a:spcBef>
                <a:spcPts val="0"/>
              </a:spcBef>
            </a:pPr>
            <a:r>
              <a:t/>
            </a:r>
            <a:endParaRPr/>
          </a:p>
          <a:p>
            <a:pPr lvl="2">
              <a:spcBef>
                <a:spcPts val="0"/>
              </a:spcBef>
            </a:pPr>
            <a:r>
              <a:t/>
            </a:r>
            <a:endParaRPr/>
          </a:p>
          <a:p>
            <a:pPr lvl="3">
              <a:spcBef>
                <a:spcPts val="0"/>
              </a:spcBef>
            </a:pPr>
            <a:r>
              <a:t/>
            </a:r>
            <a:endParaRPr/>
          </a:p>
          <a:p>
            <a:pPr lvl="4">
              <a:spcBef>
                <a:spcPts val="0"/>
              </a:spcBef>
            </a:pPr>
            <a:r>
              <a:t/>
            </a:r>
            <a:endParaRPr/>
          </a:p>
          <a:p>
            <a:pPr lvl="5">
              <a:spcBef>
                <a:spcPts val="0"/>
              </a:spcBef>
            </a:pPr>
            <a:r>
              <a:t/>
            </a:r>
            <a:endParaRPr/>
          </a:p>
          <a:p>
            <a:pPr lvl="6">
              <a:spcBef>
                <a:spcPts val="0"/>
              </a:spcBef>
            </a:pPr>
            <a:r>
              <a:t/>
            </a:r>
            <a:endParaRPr/>
          </a:p>
          <a:p>
            <a:pPr lvl="7">
              <a:spcBef>
                <a:spcPts val="0"/>
              </a:spcBef>
            </a:pPr>
            <a:r>
              <a:t/>
            </a:r>
            <a:endParaRPr/>
          </a:p>
          <a:p>
            <a:pPr lvl="8">
              <a:spcBef>
                <a:spcPts val="0"/>
              </a:spcBef>
            </a:pPr>
            <a:r>
              <a:t/>
            </a:r>
            <a:endParaRPr/>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 name="Shape 29"/>
        <p:cNvGrpSpPr/>
        <p:nvPr/>
      </p:nvGrpSpPr>
      <p:grpSpPr>
        <a:xfrm>
          <a:off x="0" y="0"/>
          <a:ext cx="0" cy="0"/>
          <a:chOff x="0" y="0"/>
          <a:chExt cx="0" cy="0"/>
        </a:xfrm>
      </p:grpSpPr>
      <p:sp>
        <p:nvSpPr>
          <p:cNvPr id="30" name="Shape 3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31" name="Shape 31"/>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1" name="Shape 141"/>
        <p:cNvGrpSpPr/>
        <p:nvPr/>
      </p:nvGrpSpPr>
      <p:grpSpPr>
        <a:xfrm>
          <a:off x="0" y="0"/>
          <a:ext cx="0" cy="0"/>
          <a:chOff x="0" y="0"/>
          <a:chExt cx="0" cy="0"/>
        </a:xfrm>
      </p:grpSpPr>
      <p:sp>
        <p:nvSpPr>
          <p:cNvPr id="142" name="Shape 14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143" name="Shape 143"/>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1" name="Shape 151"/>
        <p:cNvGrpSpPr/>
        <p:nvPr/>
      </p:nvGrpSpPr>
      <p:grpSpPr>
        <a:xfrm>
          <a:off x="0" y="0"/>
          <a:ext cx="0" cy="0"/>
          <a:chOff x="0" y="0"/>
          <a:chExt cx="0" cy="0"/>
        </a:xfrm>
      </p:grpSpPr>
      <p:sp>
        <p:nvSpPr>
          <p:cNvPr id="152" name="Shape 15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153" name="Shape 153"/>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5" name="Shape 165"/>
        <p:cNvGrpSpPr/>
        <p:nvPr/>
      </p:nvGrpSpPr>
      <p:grpSpPr>
        <a:xfrm>
          <a:off x="0" y="0"/>
          <a:ext cx="0" cy="0"/>
          <a:chOff x="0" y="0"/>
          <a:chExt cx="0" cy="0"/>
        </a:xfrm>
      </p:grpSpPr>
      <p:sp>
        <p:nvSpPr>
          <p:cNvPr id="166" name="Shape 16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167" name="Shape 167"/>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9" name="Shape 179"/>
        <p:cNvGrpSpPr/>
        <p:nvPr/>
      </p:nvGrpSpPr>
      <p:grpSpPr>
        <a:xfrm>
          <a:off x="0" y="0"/>
          <a:ext cx="0" cy="0"/>
          <a:chOff x="0" y="0"/>
          <a:chExt cx="0" cy="0"/>
        </a:xfrm>
      </p:grpSpPr>
      <p:sp>
        <p:nvSpPr>
          <p:cNvPr id="180" name="Shape 18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181" name="Shape 181"/>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2" name="Shape 192"/>
        <p:cNvGrpSpPr/>
        <p:nvPr/>
      </p:nvGrpSpPr>
      <p:grpSpPr>
        <a:xfrm>
          <a:off x="0" y="0"/>
          <a:ext cx="0" cy="0"/>
          <a:chOff x="0" y="0"/>
          <a:chExt cx="0" cy="0"/>
        </a:xfrm>
      </p:grpSpPr>
      <p:sp>
        <p:nvSpPr>
          <p:cNvPr id="193" name="Shape 19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194" name="Shape 194"/>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2" name="Shape 202"/>
        <p:cNvGrpSpPr/>
        <p:nvPr/>
      </p:nvGrpSpPr>
      <p:grpSpPr>
        <a:xfrm>
          <a:off x="0" y="0"/>
          <a:ext cx="0" cy="0"/>
          <a:chOff x="0" y="0"/>
          <a:chExt cx="0" cy="0"/>
        </a:xfrm>
      </p:grpSpPr>
      <p:sp>
        <p:nvSpPr>
          <p:cNvPr id="203" name="Shape 20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204" name="Shape 204"/>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5" name="Shape 215"/>
        <p:cNvGrpSpPr/>
        <p:nvPr/>
      </p:nvGrpSpPr>
      <p:grpSpPr>
        <a:xfrm>
          <a:off x="0" y="0"/>
          <a:ext cx="0" cy="0"/>
          <a:chOff x="0" y="0"/>
          <a:chExt cx="0" cy="0"/>
        </a:xfrm>
      </p:grpSpPr>
      <p:sp>
        <p:nvSpPr>
          <p:cNvPr id="216" name="Shape 21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217" name="Shape 217"/>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9" name="Shape 229"/>
        <p:cNvGrpSpPr/>
        <p:nvPr/>
      </p:nvGrpSpPr>
      <p:grpSpPr>
        <a:xfrm>
          <a:off x="0" y="0"/>
          <a:ext cx="0" cy="0"/>
          <a:chOff x="0" y="0"/>
          <a:chExt cx="0" cy="0"/>
        </a:xfrm>
      </p:grpSpPr>
      <p:sp>
        <p:nvSpPr>
          <p:cNvPr id="230" name="Shape 23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231" name="Shape 231"/>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0" name="Shape 240"/>
        <p:cNvGrpSpPr/>
        <p:nvPr/>
      </p:nvGrpSpPr>
      <p:grpSpPr>
        <a:xfrm>
          <a:off x="0" y="0"/>
          <a:ext cx="0" cy="0"/>
          <a:chOff x="0" y="0"/>
          <a:chExt cx="0" cy="0"/>
        </a:xfrm>
      </p:grpSpPr>
      <p:sp>
        <p:nvSpPr>
          <p:cNvPr id="241" name="Shape 24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242" name="Shape 242"/>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0" name="Shape 250"/>
        <p:cNvGrpSpPr/>
        <p:nvPr/>
      </p:nvGrpSpPr>
      <p:grpSpPr>
        <a:xfrm>
          <a:off x="0" y="0"/>
          <a:ext cx="0" cy="0"/>
          <a:chOff x="0" y="0"/>
          <a:chExt cx="0" cy="0"/>
        </a:xfrm>
      </p:grpSpPr>
      <p:sp>
        <p:nvSpPr>
          <p:cNvPr id="251" name="Shape 25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252" name="Shape 252"/>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6" name="Shape 36"/>
        <p:cNvGrpSpPr/>
        <p:nvPr/>
      </p:nvGrpSpPr>
      <p:grpSpPr>
        <a:xfrm>
          <a:off x="0" y="0"/>
          <a:ext cx="0" cy="0"/>
          <a:chOff x="0" y="0"/>
          <a:chExt cx="0" cy="0"/>
        </a:xfrm>
      </p:grpSpPr>
      <p:sp>
        <p:nvSpPr>
          <p:cNvPr id="37" name="Shape 3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38" name="Shape 38"/>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2" name="Shape 262"/>
        <p:cNvGrpSpPr/>
        <p:nvPr/>
      </p:nvGrpSpPr>
      <p:grpSpPr>
        <a:xfrm>
          <a:off x="0" y="0"/>
          <a:ext cx="0" cy="0"/>
          <a:chOff x="0" y="0"/>
          <a:chExt cx="0" cy="0"/>
        </a:xfrm>
      </p:grpSpPr>
      <p:sp>
        <p:nvSpPr>
          <p:cNvPr id="263" name="Shape 26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264" name="Shape 264"/>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2" name="Shape 272"/>
        <p:cNvGrpSpPr/>
        <p:nvPr/>
      </p:nvGrpSpPr>
      <p:grpSpPr>
        <a:xfrm>
          <a:off x="0" y="0"/>
          <a:ext cx="0" cy="0"/>
          <a:chOff x="0" y="0"/>
          <a:chExt cx="0" cy="0"/>
        </a:xfrm>
      </p:grpSpPr>
      <p:sp>
        <p:nvSpPr>
          <p:cNvPr id="273" name="Shape 27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274" name="Shape 274"/>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0" name="Shape 280"/>
        <p:cNvGrpSpPr/>
        <p:nvPr/>
      </p:nvGrpSpPr>
      <p:grpSpPr>
        <a:xfrm>
          <a:off x="0" y="0"/>
          <a:ext cx="0" cy="0"/>
          <a:chOff x="0" y="0"/>
          <a:chExt cx="0" cy="0"/>
        </a:xfrm>
      </p:grpSpPr>
      <p:sp>
        <p:nvSpPr>
          <p:cNvPr id="281" name="Shape 28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282" name="Shape 282"/>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9" name="Shape 289"/>
        <p:cNvGrpSpPr/>
        <p:nvPr/>
      </p:nvGrpSpPr>
      <p:grpSpPr>
        <a:xfrm>
          <a:off x="0" y="0"/>
          <a:ext cx="0" cy="0"/>
          <a:chOff x="0" y="0"/>
          <a:chExt cx="0" cy="0"/>
        </a:xfrm>
      </p:grpSpPr>
      <p:sp>
        <p:nvSpPr>
          <p:cNvPr id="290" name="Shape 29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291" name="Shape 291"/>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4" name="Shape 304"/>
        <p:cNvGrpSpPr/>
        <p:nvPr/>
      </p:nvGrpSpPr>
      <p:grpSpPr>
        <a:xfrm>
          <a:off x="0" y="0"/>
          <a:ext cx="0" cy="0"/>
          <a:chOff x="0" y="0"/>
          <a:chExt cx="0" cy="0"/>
        </a:xfrm>
      </p:grpSpPr>
      <p:sp>
        <p:nvSpPr>
          <p:cNvPr id="305" name="Shape 30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306" name="Shape 306"/>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21" name="Shape 321"/>
        <p:cNvGrpSpPr/>
        <p:nvPr/>
      </p:nvGrpSpPr>
      <p:grpSpPr>
        <a:xfrm>
          <a:off x="0" y="0"/>
          <a:ext cx="0" cy="0"/>
          <a:chOff x="0" y="0"/>
          <a:chExt cx="0" cy="0"/>
        </a:xfrm>
      </p:grpSpPr>
      <p:sp>
        <p:nvSpPr>
          <p:cNvPr id="322" name="Shape 32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323" name="Shape 323"/>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32" name="Shape 332"/>
        <p:cNvGrpSpPr/>
        <p:nvPr/>
      </p:nvGrpSpPr>
      <p:grpSpPr>
        <a:xfrm>
          <a:off x="0" y="0"/>
          <a:ext cx="0" cy="0"/>
          <a:chOff x="0" y="0"/>
          <a:chExt cx="0" cy="0"/>
        </a:xfrm>
      </p:grpSpPr>
      <p:sp>
        <p:nvSpPr>
          <p:cNvPr id="333" name="Shape 33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334" name="Shape 334"/>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41" name="Shape 341"/>
        <p:cNvGrpSpPr/>
        <p:nvPr/>
      </p:nvGrpSpPr>
      <p:grpSpPr>
        <a:xfrm>
          <a:off x="0" y="0"/>
          <a:ext cx="0" cy="0"/>
          <a:chOff x="0" y="0"/>
          <a:chExt cx="0" cy="0"/>
        </a:xfrm>
      </p:grpSpPr>
      <p:sp>
        <p:nvSpPr>
          <p:cNvPr id="342" name="Shape 34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343" name="Shape 343"/>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51" name="Shape 351"/>
        <p:cNvGrpSpPr/>
        <p:nvPr/>
      </p:nvGrpSpPr>
      <p:grpSpPr>
        <a:xfrm>
          <a:off x="0" y="0"/>
          <a:ext cx="0" cy="0"/>
          <a:chOff x="0" y="0"/>
          <a:chExt cx="0" cy="0"/>
        </a:xfrm>
      </p:grpSpPr>
      <p:sp>
        <p:nvSpPr>
          <p:cNvPr id="352" name="Shape 35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353" name="Shape 353"/>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60" name="Shape 360"/>
        <p:cNvGrpSpPr/>
        <p:nvPr/>
      </p:nvGrpSpPr>
      <p:grpSpPr>
        <a:xfrm>
          <a:off x="0" y="0"/>
          <a:ext cx="0" cy="0"/>
          <a:chOff x="0" y="0"/>
          <a:chExt cx="0" cy="0"/>
        </a:xfrm>
      </p:grpSpPr>
      <p:sp>
        <p:nvSpPr>
          <p:cNvPr id="361" name="Shape 36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362" name="Shape 362"/>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0" name="Shape 40"/>
        <p:cNvGrpSpPr/>
        <p:nvPr/>
      </p:nvGrpSpPr>
      <p:grpSpPr>
        <a:xfrm>
          <a:off x="0" y="0"/>
          <a:ext cx="0" cy="0"/>
          <a:chOff x="0" y="0"/>
          <a:chExt cx="0" cy="0"/>
        </a:xfrm>
      </p:grpSpPr>
      <p:sp>
        <p:nvSpPr>
          <p:cNvPr id="41" name="Shape 4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42" name="Shape 42"/>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69" name="Shape 369"/>
        <p:cNvGrpSpPr/>
        <p:nvPr/>
      </p:nvGrpSpPr>
      <p:grpSpPr>
        <a:xfrm>
          <a:off x="0" y="0"/>
          <a:ext cx="0" cy="0"/>
          <a:chOff x="0" y="0"/>
          <a:chExt cx="0" cy="0"/>
        </a:xfrm>
      </p:grpSpPr>
      <p:sp>
        <p:nvSpPr>
          <p:cNvPr id="370" name="Shape 37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371" name="Shape 371"/>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79" name="Shape 379"/>
        <p:cNvGrpSpPr/>
        <p:nvPr/>
      </p:nvGrpSpPr>
      <p:grpSpPr>
        <a:xfrm>
          <a:off x="0" y="0"/>
          <a:ext cx="0" cy="0"/>
          <a:chOff x="0" y="0"/>
          <a:chExt cx="0" cy="0"/>
        </a:xfrm>
      </p:grpSpPr>
      <p:sp>
        <p:nvSpPr>
          <p:cNvPr id="380" name="Shape 38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381" name="Shape 381"/>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91" name="Shape 391"/>
        <p:cNvGrpSpPr/>
        <p:nvPr/>
      </p:nvGrpSpPr>
      <p:grpSpPr>
        <a:xfrm>
          <a:off x="0" y="0"/>
          <a:ext cx="0" cy="0"/>
          <a:chOff x="0" y="0"/>
          <a:chExt cx="0" cy="0"/>
        </a:xfrm>
      </p:grpSpPr>
      <p:sp>
        <p:nvSpPr>
          <p:cNvPr id="392" name="Shape 39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393" name="Shape 393"/>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06" name="Shape 406"/>
        <p:cNvGrpSpPr/>
        <p:nvPr/>
      </p:nvGrpSpPr>
      <p:grpSpPr>
        <a:xfrm>
          <a:off x="0" y="0"/>
          <a:ext cx="0" cy="0"/>
          <a:chOff x="0" y="0"/>
          <a:chExt cx="0" cy="0"/>
        </a:xfrm>
      </p:grpSpPr>
      <p:sp>
        <p:nvSpPr>
          <p:cNvPr id="407" name="Shape 40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408" name="Shape 408"/>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15" name="Shape 415"/>
        <p:cNvGrpSpPr/>
        <p:nvPr/>
      </p:nvGrpSpPr>
      <p:grpSpPr>
        <a:xfrm>
          <a:off x="0" y="0"/>
          <a:ext cx="0" cy="0"/>
          <a:chOff x="0" y="0"/>
          <a:chExt cx="0" cy="0"/>
        </a:xfrm>
      </p:grpSpPr>
      <p:sp>
        <p:nvSpPr>
          <p:cNvPr id="416" name="Shape 41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417" name="Shape 417"/>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26" name="Shape 426"/>
        <p:cNvGrpSpPr/>
        <p:nvPr/>
      </p:nvGrpSpPr>
      <p:grpSpPr>
        <a:xfrm>
          <a:off x="0" y="0"/>
          <a:ext cx="0" cy="0"/>
          <a:chOff x="0" y="0"/>
          <a:chExt cx="0" cy="0"/>
        </a:xfrm>
      </p:grpSpPr>
      <p:sp>
        <p:nvSpPr>
          <p:cNvPr id="427" name="Shape 42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428" name="Shape 428"/>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43" name="Shape 443"/>
        <p:cNvGrpSpPr/>
        <p:nvPr/>
      </p:nvGrpSpPr>
      <p:grpSpPr>
        <a:xfrm>
          <a:off x="0" y="0"/>
          <a:ext cx="0" cy="0"/>
          <a:chOff x="0" y="0"/>
          <a:chExt cx="0" cy="0"/>
        </a:xfrm>
      </p:grpSpPr>
      <p:sp>
        <p:nvSpPr>
          <p:cNvPr id="444" name="Shape 44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445" name="Shape 445"/>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52" name="Shape 452"/>
        <p:cNvGrpSpPr/>
        <p:nvPr/>
      </p:nvGrpSpPr>
      <p:grpSpPr>
        <a:xfrm>
          <a:off x="0" y="0"/>
          <a:ext cx="0" cy="0"/>
          <a:chOff x="0" y="0"/>
          <a:chExt cx="0" cy="0"/>
        </a:xfrm>
      </p:grpSpPr>
      <p:sp>
        <p:nvSpPr>
          <p:cNvPr id="453" name="Shape 45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454" name="Shape 454"/>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62" name="Shape 462"/>
        <p:cNvGrpSpPr/>
        <p:nvPr/>
      </p:nvGrpSpPr>
      <p:grpSpPr>
        <a:xfrm>
          <a:off x="0" y="0"/>
          <a:ext cx="0" cy="0"/>
          <a:chOff x="0" y="0"/>
          <a:chExt cx="0" cy="0"/>
        </a:xfrm>
      </p:grpSpPr>
      <p:sp>
        <p:nvSpPr>
          <p:cNvPr id="463" name="Shape 46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464" name="Shape 464"/>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72" name="Shape 472"/>
        <p:cNvGrpSpPr/>
        <p:nvPr/>
      </p:nvGrpSpPr>
      <p:grpSpPr>
        <a:xfrm>
          <a:off x="0" y="0"/>
          <a:ext cx="0" cy="0"/>
          <a:chOff x="0" y="0"/>
          <a:chExt cx="0" cy="0"/>
        </a:xfrm>
      </p:grpSpPr>
      <p:sp>
        <p:nvSpPr>
          <p:cNvPr id="473" name="Shape 47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474" name="Shape 474"/>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9" name="Shape 59"/>
        <p:cNvGrpSpPr/>
        <p:nvPr/>
      </p:nvGrpSpPr>
      <p:grpSpPr>
        <a:xfrm>
          <a:off x="0" y="0"/>
          <a:ext cx="0" cy="0"/>
          <a:chOff x="0" y="0"/>
          <a:chExt cx="0" cy="0"/>
        </a:xfrm>
      </p:grpSpPr>
      <p:sp>
        <p:nvSpPr>
          <p:cNvPr id="60" name="Shape 6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61" name="Shape 61"/>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83" name="Shape 483"/>
        <p:cNvGrpSpPr/>
        <p:nvPr/>
      </p:nvGrpSpPr>
      <p:grpSpPr>
        <a:xfrm>
          <a:off x="0" y="0"/>
          <a:ext cx="0" cy="0"/>
          <a:chOff x="0" y="0"/>
          <a:chExt cx="0" cy="0"/>
        </a:xfrm>
      </p:grpSpPr>
      <p:sp>
        <p:nvSpPr>
          <p:cNvPr id="484" name="Shape 48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485" name="Shape 485"/>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96" name="Shape 496"/>
        <p:cNvGrpSpPr/>
        <p:nvPr/>
      </p:nvGrpSpPr>
      <p:grpSpPr>
        <a:xfrm>
          <a:off x="0" y="0"/>
          <a:ext cx="0" cy="0"/>
          <a:chOff x="0" y="0"/>
          <a:chExt cx="0" cy="0"/>
        </a:xfrm>
      </p:grpSpPr>
      <p:sp>
        <p:nvSpPr>
          <p:cNvPr id="497" name="Shape 49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498" name="Shape 498"/>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07" name="Shape 507"/>
        <p:cNvGrpSpPr/>
        <p:nvPr/>
      </p:nvGrpSpPr>
      <p:grpSpPr>
        <a:xfrm>
          <a:off x="0" y="0"/>
          <a:ext cx="0" cy="0"/>
          <a:chOff x="0" y="0"/>
          <a:chExt cx="0" cy="0"/>
        </a:xfrm>
      </p:grpSpPr>
      <p:sp>
        <p:nvSpPr>
          <p:cNvPr id="508" name="Shape 50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509" name="Shape 509"/>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23" name="Shape 523"/>
        <p:cNvGrpSpPr/>
        <p:nvPr/>
      </p:nvGrpSpPr>
      <p:grpSpPr>
        <a:xfrm>
          <a:off x="0" y="0"/>
          <a:ext cx="0" cy="0"/>
          <a:chOff x="0" y="0"/>
          <a:chExt cx="0" cy="0"/>
        </a:xfrm>
      </p:grpSpPr>
      <p:sp>
        <p:nvSpPr>
          <p:cNvPr id="524" name="Shape 52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525" name="Shape 525"/>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39" name="Shape 539"/>
        <p:cNvGrpSpPr/>
        <p:nvPr/>
      </p:nvGrpSpPr>
      <p:grpSpPr>
        <a:xfrm>
          <a:off x="0" y="0"/>
          <a:ext cx="0" cy="0"/>
          <a:chOff x="0" y="0"/>
          <a:chExt cx="0" cy="0"/>
        </a:xfrm>
      </p:grpSpPr>
      <p:sp>
        <p:nvSpPr>
          <p:cNvPr id="540" name="Shape 54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541" name="Shape 541"/>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54" name="Shape 554"/>
        <p:cNvGrpSpPr/>
        <p:nvPr/>
      </p:nvGrpSpPr>
      <p:grpSpPr>
        <a:xfrm>
          <a:off x="0" y="0"/>
          <a:ext cx="0" cy="0"/>
          <a:chOff x="0" y="0"/>
          <a:chExt cx="0" cy="0"/>
        </a:xfrm>
      </p:grpSpPr>
      <p:sp>
        <p:nvSpPr>
          <p:cNvPr id="555" name="Shape 55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556" name="Shape 556"/>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66" name="Shape 566"/>
        <p:cNvGrpSpPr/>
        <p:nvPr/>
      </p:nvGrpSpPr>
      <p:grpSpPr>
        <a:xfrm>
          <a:off x="0" y="0"/>
          <a:ext cx="0" cy="0"/>
          <a:chOff x="0" y="0"/>
          <a:chExt cx="0" cy="0"/>
        </a:xfrm>
      </p:grpSpPr>
      <p:sp>
        <p:nvSpPr>
          <p:cNvPr id="567" name="Shape 56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568" name="Shape 568"/>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77" name="Shape 577"/>
        <p:cNvGrpSpPr/>
        <p:nvPr/>
      </p:nvGrpSpPr>
      <p:grpSpPr>
        <a:xfrm>
          <a:off x="0" y="0"/>
          <a:ext cx="0" cy="0"/>
          <a:chOff x="0" y="0"/>
          <a:chExt cx="0" cy="0"/>
        </a:xfrm>
      </p:grpSpPr>
      <p:sp>
        <p:nvSpPr>
          <p:cNvPr id="578" name="Shape 57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579" name="Shape 579"/>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87" name="Shape 587"/>
        <p:cNvGrpSpPr/>
        <p:nvPr/>
      </p:nvGrpSpPr>
      <p:grpSpPr>
        <a:xfrm>
          <a:off x="0" y="0"/>
          <a:ext cx="0" cy="0"/>
          <a:chOff x="0" y="0"/>
          <a:chExt cx="0" cy="0"/>
        </a:xfrm>
      </p:grpSpPr>
      <p:sp>
        <p:nvSpPr>
          <p:cNvPr id="588" name="Shape 58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589" name="Shape 589"/>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97" name="Shape 597"/>
        <p:cNvGrpSpPr/>
        <p:nvPr/>
      </p:nvGrpSpPr>
      <p:grpSpPr>
        <a:xfrm>
          <a:off x="0" y="0"/>
          <a:ext cx="0" cy="0"/>
          <a:chOff x="0" y="0"/>
          <a:chExt cx="0" cy="0"/>
        </a:xfrm>
      </p:grpSpPr>
      <p:sp>
        <p:nvSpPr>
          <p:cNvPr id="598" name="Shape 59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599" name="Shape 599"/>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8" name="Shape 78"/>
        <p:cNvGrpSpPr/>
        <p:nvPr/>
      </p:nvGrpSpPr>
      <p:grpSpPr>
        <a:xfrm>
          <a:off x="0" y="0"/>
          <a:ext cx="0" cy="0"/>
          <a:chOff x="0" y="0"/>
          <a:chExt cx="0" cy="0"/>
        </a:xfrm>
      </p:grpSpPr>
      <p:sp>
        <p:nvSpPr>
          <p:cNvPr id="79" name="Shape 7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80" name="Shape 80"/>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16" name="Shape 616"/>
        <p:cNvGrpSpPr/>
        <p:nvPr/>
      </p:nvGrpSpPr>
      <p:grpSpPr>
        <a:xfrm>
          <a:off x="0" y="0"/>
          <a:ext cx="0" cy="0"/>
          <a:chOff x="0" y="0"/>
          <a:chExt cx="0" cy="0"/>
        </a:xfrm>
      </p:grpSpPr>
      <p:sp>
        <p:nvSpPr>
          <p:cNvPr id="617" name="Shape 61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618" name="Shape 618"/>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26" name="Shape 626"/>
        <p:cNvGrpSpPr/>
        <p:nvPr/>
      </p:nvGrpSpPr>
      <p:grpSpPr>
        <a:xfrm>
          <a:off x="0" y="0"/>
          <a:ext cx="0" cy="0"/>
          <a:chOff x="0" y="0"/>
          <a:chExt cx="0" cy="0"/>
        </a:xfrm>
      </p:grpSpPr>
      <p:sp>
        <p:nvSpPr>
          <p:cNvPr id="627" name="Shape 62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628" name="Shape 628"/>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36" name="Shape 636"/>
        <p:cNvGrpSpPr/>
        <p:nvPr/>
      </p:nvGrpSpPr>
      <p:grpSpPr>
        <a:xfrm>
          <a:off x="0" y="0"/>
          <a:ext cx="0" cy="0"/>
          <a:chOff x="0" y="0"/>
          <a:chExt cx="0" cy="0"/>
        </a:xfrm>
      </p:grpSpPr>
      <p:sp>
        <p:nvSpPr>
          <p:cNvPr id="637" name="Shape 63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638" name="Shape 638"/>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45" name="Shape 645"/>
        <p:cNvGrpSpPr/>
        <p:nvPr/>
      </p:nvGrpSpPr>
      <p:grpSpPr>
        <a:xfrm>
          <a:off x="0" y="0"/>
          <a:ext cx="0" cy="0"/>
          <a:chOff x="0" y="0"/>
          <a:chExt cx="0" cy="0"/>
        </a:xfrm>
      </p:grpSpPr>
      <p:sp>
        <p:nvSpPr>
          <p:cNvPr id="646" name="Shape 64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647" name="Shape 647"/>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54" name="Shape 654"/>
        <p:cNvGrpSpPr/>
        <p:nvPr/>
      </p:nvGrpSpPr>
      <p:grpSpPr>
        <a:xfrm>
          <a:off x="0" y="0"/>
          <a:ext cx="0" cy="0"/>
          <a:chOff x="0" y="0"/>
          <a:chExt cx="0" cy="0"/>
        </a:xfrm>
      </p:grpSpPr>
      <p:sp>
        <p:nvSpPr>
          <p:cNvPr id="655" name="Shape 65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656" name="Shape 656"/>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66" name="Shape 666"/>
        <p:cNvGrpSpPr/>
        <p:nvPr/>
      </p:nvGrpSpPr>
      <p:grpSpPr>
        <a:xfrm>
          <a:off x="0" y="0"/>
          <a:ext cx="0" cy="0"/>
          <a:chOff x="0" y="0"/>
          <a:chExt cx="0" cy="0"/>
        </a:xfrm>
      </p:grpSpPr>
      <p:sp>
        <p:nvSpPr>
          <p:cNvPr id="667" name="Shape 66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668" name="Shape 668"/>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78" name="Shape 678"/>
        <p:cNvGrpSpPr/>
        <p:nvPr/>
      </p:nvGrpSpPr>
      <p:grpSpPr>
        <a:xfrm>
          <a:off x="0" y="0"/>
          <a:ext cx="0" cy="0"/>
          <a:chOff x="0" y="0"/>
          <a:chExt cx="0" cy="0"/>
        </a:xfrm>
      </p:grpSpPr>
      <p:sp>
        <p:nvSpPr>
          <p:cNvPr id="679" name="Shape 67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680" name="Shape 680"/>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5" name="Shape 85"/>
        <p:cNvGrpSpPr/>
        <p:nvPr/>
      </p:nvGrpSpPr>
      <p:grpSpPr>
        <a:xfrm>
          <a:off x="0" y="0"/>
          <a:ext cx="0" cy="0"/>
          <a:chOff x="0" y="0"/>
          <a:chExt cx="0" cy="0"/>
        </a:xfrm>
      </p:grpSpPr>
      <p:sp>
        <p:nvSpPr>
          <p:cNvPr id="86" name="Shape 8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87" name="Shape 87"/>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5" name="Shape 95"/>
        <p:cNvGrpSpPr/>
        <p:nvPr/>
      </p:nvGrpSpPr>
      <p:grpSpPr>
        <a:xfrm>
          <a:off x="0" y="0"/>
          <a:ext cx="0" cy="0"/>
          <a:chOff x="0" y="0"/>
          <a:chExt cx="0" cy="0"/>
        </a:xfrm>
      </p:grpSpPr>
      <p:sp>
        <p:nvSpPr>
          <p:cNvPr id="96" name="Shape 9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97" name="Shape 97"/>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7" name="Shape 117"/>
        <p:cNvGrpSpPr/>
        <p:nvPr/>
      </p:nvGrpSpPr>
      <p:grpSpPr>
        <a:xfrm>
          <a:off x="0" y="0"/>
          <a:ext cx="0" cy="0"/>
          <a:chOff x="0" y="0"/>
          <a:chExt cx="0" cy="0"/>
        </a:xfrm>
      </p:grpSpPr>
      <p:sp>
        <p:nvSpPr>
          <p:cNvPr id="118" name="Shape 11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119" name="Shape 119"/>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8" name="Shape 128"/>
        <p:cNvGrpSpPr/>
        <p:nvPr/>
      </p:nvGrpSpPr>
      <p:grpSpPr>
        <a:xfrm>
          <a:off x="0" y="0"/>
          <a:ext cx="0" cy="0"/>
          <a:chOff x="0" y="0"/>
          <a:chExt cx="0" cy="0"/>
        </a:xfrm>
      </p:grpSpPr>
      <p:sp>
        <p:nvSpPr>
          <p:cNvPr id="129" name="Shape 12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130" name="Shape 130"/>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bg>
      <p:bgPr>
        <a:solidFill>
          <a:schemeClr val="lt1"/>
        </a:solidFill>
      </p:bgPr>
    </p:bg>
    <p:spTree>
      <p:nvGrpSpPr>
        <p:cNvPr id="16" name="Shape 16"/>
        <p:cNvGrpSpPr/>
        <p:nvPr/>
      </p:nvGrpSpPr>
      <p:grpSpPr>
        <a:xfrm>
          <a:off x="0" y="0"/>
          <a:ext cx="0" cy="0"/>
          <a:chOff x="0" y="0"/>
          <a:chExt cx="0" cy="0"/>
        </a:xfrm>
      </p:grpSpPr>
      <p:sp>
        <p:nvSpPr>
          <p:cNvPr id="17" name="Shape 17"/>
          <p:cNvSpPr txBox="1"/>
          <p:nvPr>
            <p:ph type="title"/>
          </p:nvPr>
        </p:nvSpPr>
        <p:spPr>
          <a:xfrm>
            <a:off x="2971800" y="0"/>
            <a:ext cx="5714999" cy="990599"/>
          </a:xfrm>
          <a:prstGeom prst="rect">
            <a:avLst/>
          </a:prstGeom>
          <a:noFill/>
          <a:ln>
            <a:noFill/>
          </a:ln>
        </p:spPr>
        <p:txBody>
          <a:bodyPr anchorCtr="0" anchor="ctr" bIns="91425" lIns="91425" rIns="91425" tIns="91425"/>
          <a:lstStyle>
            <a:lvl1pPr indent="0" lvl="0" marL="0" rtl="0" algn="ctr">
              <a:lnSpc>
                <a:spcPct val="100000"/>
              </a:lnSpc>
              <a:spcBef>
                <a:spcPts val="0"/>
              </a:spcBef>
              <a:spcAft>
                <a:spcPts val="0"/>
              </a:spcAft>
              <a:defRPr/>
            </a:lvl1pPr>
            <a:lvl2pPr indent="0" lvl="1" marL="0" rtl="0" algn="ctr">
              <a:lnSpc>
                <a:spcPct val="100000"/>
              </a:lnSpc>
              <a:spcBef>
                <a:spcPts val="0"/>
              </a:spcBef>
              <a:spcAft>
                <a:spcPts val="0"/>
              </a:spcAft>
              <a:defRPr/>
            </a:lvl2pPr>
            <a:lvl3pPr indent="0" lvl="2" marL="0" rtl="0" algn="ctr">
              <a:lnSpc>
                <a:spcPct val="100000"/>
              </a:lnSpc>
              <a:spcBef>
                <a:spcPts val="0"/>
              </a:spcBef>
              <a:spcAft>
                <a:spcPts val="0"/>
              </a:spcAft>
              <a:defRPr/>
            </a:lvl3pPr>
            <a:lvl4pPr indent="0" lvl="3" marL="0" rtl="0" algn="ctr">
              <a:lnSpc>
                <a:spcPct val="100000"/>
              </a:lnSpc>
              <a:spcBef>
                <a:spcPts val="0"/>
              </a:spcBef>
              <a:spcAft>
                <a:spcPts val="0"/>
              </a:spcAft>
              <a:defRPr/>
            </a:lvl4pPr>
            <a:lvl5pPr indent="0" lvl="4" marL="0" rtl="0" algn="ctr">
              <a:lnSpc>
                <a:spcPct val="100000"/>
              </a:lnSpc>
              <a:spcBef>
                <a:spcPts val="0"/>
              </a:spcBef>
              <a:spcAft>
                <a:spcPts val="0"/>
              </a:spcAft>
              <a:defRPr/>
            </a:lvl5pPr>
            <a:lvl6pPr indent="0" lvl="5" marL="0" rtl="0" algn="ctr">
              <a:lnSpc>
                <a:spcPct val="100000"/>
              </a:lnSpc>
              <a:spcBef>
                <a:spcPts val="0"/>
              </a:spcBef>
              <a:spcAft>
                <a:spcPts val="0"/>
              </a:spcAft>
              <a:defRPr/>
            </a:lvl6pPr>
            <a:lvl7pPr indent="0" lvl="6" marL="0" rtl="0" algn="ctr">
              <a:lnSpc>
                <a:spcPct val="100000"/>
              </a:lnSpc>
              <a:spcBef>
                <a:spcPts val="0"/>
              </a:spcBef>
              <a:spcAft>
                <a:spcPts val="0"/>
              </a:spcAft>
              <a:defRPr/>
            </a:lvl7pPr>
            <a:lvl8pPr indent="0" lvl="7" marL="0" rtl="0" algn="ctr">
              <a:lnSpc>
                <a:spcPct val="100000"/>
              </a:lnSpc>
              <a:spcBef>
                <a:spcPts val="0"/>
              </a:spcBef>
              <a:spcAft>
                <a:spcPts val="0"/>
              </a:spcAft>
              <a:defRPr/>
            </a:lvl8pPr>
            <a:lvl9pPr indent="0" lvl="8" marL="0" rtl="0" algn="ctr">
              <a:lnSpc>
                <a:spcPct val="100000"/>
              </a:lnSpc>
              <a:spcBef>
                <a:spcPts val="0"/>
              </a:spcBef>
              <a:spcAft>
                <a:spcPts val="0"/>
              </a:spcAft>
              <a:defRPr/>
            </a:lvl9pPr>
          </a:lstStyle>
          <a:p/>
        </p:txBody>
      </p:sp>
      <p:sp>
        <p:nvSpPr>
          <p:cNvPr id="18" name="Shape 18"/>
          <p:cNvSpPr txBox="1"/>
          <p:nvPr>
            <p:ph idx="1" type="body"/>
          </p:nvPr>
        </p:nvSpPr>
        <p:spPr>
          <a:xfrm>
            <a:off x="914400" y="1143000"/>
            <a:ext cx="7772400" cy="4983162"/>
          </a:xfrm>
          <a:prstGeom prst="rect">
            <a:avLst/>
          </a:prstGeom>
          <a:noFill/>
          <a:ln>
            <a:noFill/>
          </a:ln>
        </p:spPr>
        <p:txBody>
          <a:bodyPr anchorCtr="0" anchor="t" bIns="91425" lIns="91425" rIns="91425" tIns="91425"/>
          <a:lstStyle>
            <a:lvl1pPr indent="-342900" lvl="0" marL="342900" rtl="0" algn="l">
              <a:lnSpc>
                <a:spcPct val="100000"/>
              </a:lnSpc>
              <a:spcBef>
                <a:spcPts val="480"/>
              </a:spcBef>
              <a:spcAft>
                <a:spcPts val="0"/>
              </a:spcAft>
              <a:defRPr/>
            </a:lvl1pPr>
            <a:lvl2pPr indent="-158750" lvl="1" marL="742950" rtl="0" algn="l">
              <a:lnSpc>
                <a:spcPct val="100000"/>
              </a:lnSpc>
              <a:spcBef>
                <a:spcPts val="400"/>
              </a:spcBef>
              <a:spcAft>
                <a:spcPts val="0"/>
              </a:spcAft>
              <a:buClr>
                <a:srgbClr val="F15B47"/>
              </a:buClr>
              <a:buFont typeface="Arial"/>
              <a:buChar char="–"/>
              <a:defRPr/>
            </a:lvl2pPr>
            <a:lvl3pPr indent="-114300" lvl="2" marL="1143000" rtl="0" algn="l">
              <a:lnSpc>
                <a:spcPct val="100000"/>
              </a:lnSpc>
              <a:spcBef>
                <a:spcPts val="360"/>
              </a:spcBef>
              <a:spcAft>
                <a:spcPts val="0"/>
              </a:spcAft>
              <a:buClr>
                <a:srgbClr val="F15B47"/>
              </a:buClr>
              <a:buFont typeface="Arial"/>
              <a:buChar char="•"/>
              <a:defRPr/>
            </a:lvl3pPr>
            <a:lvl4pPr indent="-127000" lvl="3" marL="1600200" rtl="0" algn="l">
              <a:lnSpc>
                <a:spcPct val="100000"/>
              </a:lnSpc>
              <a:spcBef>
                <a:spcPts val="320"/>
              </a:spcBef>
              <a:spcAft>
                <a:spcPts val="0"/>
              </a:spcAft>
              <a:buClr>
                <a:srgbClr val="F15B47"/>
              </a:buClr>
              <a:buFont typeface="Arial"/>
              <a:buChar char="–"/>
              <a:defRPr/>
            </a:lvl4pPr>
            <a:lvl5pPr indent="-127000" lvl="4" marL="2057400" rtl="0" algn="l">
              <a:lnSpc>
                <a:spcPct val="100000"/>
              </a:lnSpc>
              <a:spcBef>
                <a:spcPts val="320"/>
              </a:spcBef>
              <a:spcAft>
                <a:spcPts val="0"/>
              </a:spcAft>
              <a:buClr>
                <a:srgbClr val="F15B47"/>
              </a:buClr>
              <a:buFont typeface="Arial"/>
              <a:buChar char="»"/>
              <a:defRPr/>
            </a:lvl5pPr>
            <a:lvl6pPr indent="-127000" lvl="5" marL="2514600" rtl="0" algn="l">
              <a:lnSpc>
                <a:spcPct val="100000"/>
              </a:lnSpc>
              <a:spcBef>
                <a:spcPts val="320"/>
              </a:spcBef>
              <a:spcAft>
                <a:spcPts val="0"/>
              </a:spcAft>
              <a:buClr>
                <a:srgbClr val="F15B47"/>
              </a:buClr>
              <a:buFont typeface="Arial"/>
              <a:buChar char="»"/>
              <a:defRPr/>
            </a:lvl6pPr>
            <a:lvl7pPr indent="-127000" lvl="6" marL="3429000" rtl="0" algn="l">
              <a:lnSpc>
                <a:spcPct val="100000"/>
              </a:lnSpc>
              <a:spcBef>
                <a:spcPts val="320"/>
              </a:spcBef>
              <a:spcAft>
                <a:spcPts val="0"/>
              </a:spcAft>
              <a:buClr>
                <a:srgbClr val="F15B47"/>
              </a:buClr>
              <a:buFont typeface="Arial"/>
              <a:buChar char="»"/>
              <a:defRPr/>
            </a:lvl7pPr>
            <a:lvl8pPr indent="-127000" lvl="7" marL="4800600" rtl="0" algn="l">
              <a:lnSpc>
                <a:spcPct val="100000"/>
              </a:lnSpc>
              <a:spcBef>
                <a:spcPts val="320"/>
              </a:spcBef>
              <a:spcAft>
                <a:spcPts val="0"/>
              </a:spcAft>
              <a:buClr>
                <a:srgbClr val="F15B47"/>
              </a:buClr>
              <a:buFont typeface="Arial"/>
              <a:buChar char="»"/>
              <a:defRPr/>
            </a:lvl8pPr>
            <a:lvl9pPr indent="-127000" lvl="8" marL="6629400" rtl="0" algn="l">
              <a:lnSpc>
                <a:spcPct val="100000"/>
              </a:lnSpc>
              <a:spcBef>
                <a:spcPts val="320"/>
              </a:spcBef>
              <a:spcAft>
                <a:spcPts val="0"/>
              </a:spcAft>
              <a:buClr>
                <a:srgbClr val="F15B47"/>
              </a:buClr>
              <a:buFont typeface="Arial"/>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bg>
      <p:bgPr>
        <a:solidFill>
          <a:schemeClr val="lt1"/>
        </a:solidFill>
      </p:bgPr>
    </p:bg>
    <p:spTree>
      <p:nvGrpSpPr>
        <p:cNvPr id="19" name="Shape 19"/>
        <p:cNvGrpSpPr/>
        <p:nvPr/>
      </p:nvGrpSpPr>
      <p:grpSpPr>
        <a:xfrm>
          <a:off x="0" y="0"/>
          <a:ext cx="0" cy="0"/>
          <a:chOff x="0" y="0"/>
          <a:chExt cx="0" cy="0"/>
        </a:xfrm>
      </p:grpSpPr>
      <p:sp>
        <p:nvSpPr>
          <p:cNvPr id="20" name="Shape 20"/>
          <p:cNvSpPr txBox="1"/>
          <p:nvPr/>
        </p:nvSpPr>
        <p:spPr>
          <a:xfrm>
            <a:off x="685800" y="1368425"/>
            <a:ext cx="4114800" cy="822324"/>
          </a:xfrm>
          <a:prstGeom prst="rect">
            <a:avLst/>
          </a:prstGeom>
          <a:solidFill>
            <a:srgbClr val="FFFFFF"/>
          </a:solidFill>
          <a:ln>
            <a:noFill/>
          </a:ln>
        </p:spPr>
        <p:txBody>
          <a:bodyPr anchorCtr="0" anchor="ctr" bIns="45700"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400" u="none" cap="none" strike="noStrike">
                <a:solidFill>
                  <a:srgbClr val="FF0000"/>
                </a:solidFill>
                <a:latin typeface="Arial"/>
                <a:ea typeface="Arial"/>
                <a:cs typeface="Arial"/>
                <a:sym typeface="Arial"/>
              </a:rPr>
              <a:t>Market Entry, Monopolistic Competition, and Oligopoly</a:t>
            </a:r>
          </a:p>
        </p:txBody>
      </p:sp>
      <p:sp>
        <p:nvSpPr>
          <p:cNvPr id="21" name="Shape 21"/>
          <p:cNvSpPr txBox="1"/>
          <p:nvPr/>
        </p:nvSpPr>
        <p:spPr>
          <a:xfrm>
            <a:off x="6581775" y="6248400"/>
            <a:ext cx="1828800" cy="381000"/>
          </a:xfrm>
          <a:prstGeom prst="rect">
            <a:avLst/>
          </a:prstGeom>
          <a:noFill/>
          <a:ln>
            <a:noFill/>
          </a:ln>
        </p:spPr>
        <p:txBody>
          <a:bodyPr anchorCtr="0" anchor="t" bIns="45700" lIns="91425" rIns="91425" tIns="45700">
            <a:noAutofit/>
          </a:bodyPr>
          <a:lstStyle/>
          <a:p>
            <a:pPr indent="0" lvl="0" marL="0" marR="0" rtl="0" algn="l">
              <a:lnSpc>
                <a:spcPct val="120000"/>
              </a:lnSpc>
              <a:spcBef>
                <a:spcPts val="0"/>
              </a:spcBef>
              <a:spcAft>
                <a:spcPts val="280"/>
              </a:spcAft>
              <a:buClr>
                <a:schemeClr val="lt2"/>
              </a:buClr>
              <a:buSzPct val="25000"/>
              <a:buFont typeface="Arial"/>
              <a:buNone/>
            </a:pPr>
            <a:r>
              <a:rPr b="0" i="0" lang="en-US" sz="1400" u="none" cap="none" strike="noStrike">
                <a:solidFill>
                  <a:schemeClr val="lt2"/>
                </a:solidFill>
                <a:latin typeface="Arial"/>
                <a:ea typeface="Arial"/>
                <a:cs typeface="Arial"/>
                <a:sym typeface="Arial"/>
              </a:rPr>
              <a:t>Brock Williams</a:t>
            </a:r>
          </a:p>
        </p:txBody>
      </p:sp>
      <p:grpSp>
        <p:nvGrpSpPr>
          <p:cNvPr id="22" name="Shape 22"/>
          <p:cNvGrpSpPr/>
          <p:nvPr/>
        </p:nvGrpSpPr>
        <p:grpSpPr>
          <a:xfrm>
            <a:off x="6553200" y="6034087"/>
            <a:ext cx="2057400" cy="274636"/>
            <a:chOff x="4924425" y="5653087"/>
            <a:chExt cx="2057400" cy="274636"/>
          </a:xfrm>
        </p:grpSpPr>
        <p:sp>
          <p:nvSpPr>
            <p:cNvPr id="23" name="Shape 23"/>
            <p:cNvSpPr/>
            <p:nvPr/>
          </p:nvSpPr>
          <p:spPr>
            <a:xfrm>
              <a:off x="4924425" y="5672137"/>
              <a:ext cx="1773236" cy="228600"/>
            </a:xfrm>
            <a:prstGeom prst="roundRect">
              <a:avLst>
                <a:gd fmla="val 16667" name="adj"/>
              </a:avLst>
            </a:prstGeom>
            <a:solidFill>
              <a:srgbClr val="0083AE"/>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1800" u="none" cap="none" strike="noStrike">
                <a:solidFill>
                  <a:schemeClr val="dk1"/>
                </a:solidFill>
                <a:latin typeface="Times New Roman"/>
                <a:ea typeface="Times New Roman"/>
                <a:cs typeface="Times New Roman"/>
                <a:sym typeface="Times New Roman"/>
              </a:endParaRPr>
            </a:p>
          </p:txBody>
        </p:sp>
        <p:sp>
          <p:nvSpPr>
            <p:cNvPr id="24" name="Shape 24"/>
            <p:cNvSpPr txBox="1"/>
            <p:nvPr/>
          </p:nvSpPr>
          <p:spPr>
            <a:xfrm>
              <a:off x="4959350" y="5653087"/>
              <a:ext cx="2022475" cy="27463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200" u="none" cap="none" strike="noStrike">
                  <a:solidFill>
                    <a:schemeClr val="lt1"/>
                  </a:solidFill>
                  <a:latin typeface="Arial"/>
                  <a:ea typeface="Arial"/>
                  <a:cs typeface="Arial"/>
                  <a:sym typeface="Arial"/>
                </a:rPr>
                <a:t>P R E P A R E D   B Y</a:t>
              </a:r>
            </a:p>
          </p:txBody>
        </p:sp>
      </p:grpSp>
      <p:sp>
        <p:nvSpPr>
          <p:cNvPr id="25" name="Shape 25"/>
          <p:cNvSpPr txBox="1"/>
          <p:nvPr/>
        </p:nvSpPr>
        <p:spPr>
          <a:xfrm>
            <a:off x="685800" y="2590800"/>
            <a:ext cx="4419599" cy="63976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200" u="none" cap="none" strike="noStrike">
                <a:solidFill>
                  <a:schemeClr val="dk1"/>
                </a:solidFill>
                <a:latin typeface="Arial"/>
                <a:ea typeface="Arial"/>
                <a:cs typeface="Arial"/>
                <a:sym typeface="Arial"/>
              </a:rPr>
              <a:t>During the recession that started in 2008, some industries actually experienced increases in demand that caused market entry – new firms entered the markets.</a:t>
            </a:r>
          </a:p>
        </p:txBody>
      </p:sp>
      <p:sp>
        <p:nvSpPr>
          <p:cNvPr id="26" name="Shape 26"/>
          <p:cNvSpPr txBox="1"/>
          <p:nvPr/>
        </p:nvSpPr>
        <p:spPr>
          <a:xfrm>
            <a:off x="0" y="0"/>
            <a:ext cx="9144000" cy="762000"/>
          </a:xfrm>
          <a:prstGeom prst="rect">
            <a:avLst/>
          </a:prstGeom>
          <a:solidFill>
            <a:srgbClr val="2164A2"/>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1800" u="none" cap="none" strike="noStrike">
              <a:solidFill>
                <a:schemeClr val="dk1"/>
              </a:solidFill>
              <a:latin typeface="Times New Roman"/>
              <a:ea typeface="Times New Roman"/>
              <a:cs typeface="Times New Roman"/>
              <a:sym typeface="Times New Roman"/>
            </a:endParaRPr>
          </a:p>
        </p:txBody>
      </p:sp>
      <p:sp>
        <p:nvSpPr>
          <p:cNvPr id="27" name="Shape 27"/>
          <p:cNvSpPr txBox="1"/>
          <p:nvPr/>
        </p:nvSpPr>
        <p:spPr>
          <a:xfrm>
            <a:off x="7086600" y="990600"/>
            <a:ext cx="1752600" cy="1752600"/>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CHAPTER</a:t>
            </a:r>
            <a:r>
              <a:rPr b="0" i="0" lang="en-US" sz="1600" u="none" cap="none" strike="noStrike">
                <a:solidFill>
                  <a:schemeClr val="dk1"/>
                </a:solidFill>
                <a:latin typeface="Arial"/>
                <a:ea typeface="Arial"/>
                <a:cs typeface="Arial"/>
                <a:sym typeface="Arial"/>
              </a:rPr>
              <a:t> </a:t>
            </a:r>
            <a:br>
              <a:rPr b="0" i="0" lang="en-US" sz="1600" u="none" cap="none" strike="noStrike">
                <a:solidFill>
                  <a:schemeClr val="dk1"/>
                </a:solidFill>
                <a:latin typeface="Arial"/>
                <a:ea typeface="Arial"/>
                <a:cs typeface="Arial"/>
                <a:sym typeface="Arial"/>
              </a:rPr>
            </a:br>
            <a:r>
              <a:rPr b="0" i="0" lang="en-US" sz="8000" u="none" cap="none" strike="noStrike">
                <a:solidFill>
                  <a:schemeClr val="dk1"/>
                </a:solidFill>
                <a:latin typeface="Arial"/>
                <a:ea typeface="Arial"/>
                <a:cs typeface="Arial"/>
                <a:sym typeface="Arial"/>
              </a:rPr>
              <a:t>8</a:t>
            </a:r>
          </a:p>
        </p:txBody>
      </p:sp>
      <p:sp>
        <p:nvSpPr>
          <p:cNvPr id="28" name="Shape 28"/>
          <p:cNvSpPr txBox="1"/>
          <p:nvPr/>
        </p:nvSpPr>
        <p:spPr>
          <a:xfrm>
            <a:off x="303212" y="6459537"/>
            <a:ext cx="4572000" cy="2143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800" u="none" cap="none" strike="noStrike">
                <a:solidFill>
                  <a:schemeClr val="dk1"/>
                </a:solidFill>
                <a:latin typeface="Arial"/>
                <a:ea typeface="Arial"/>
                <a:cs typeface="Arial"/>
                <a:sym typeface="Arial"/>
              </a:rPr>
              <a:t>Copyright © 2012 Pearson Prentice Hall. All rights reserved.</a:t>
            </a: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 name="Shape 9"/>
        <p:cNvGrpSpPr/>
        <p:nvPr/>
      </p:nvGrpSpPr>
      <p:grpSpPr>
        <a:xfrm>
          <a:off x="0" y="0"/>
          <a:ext cx="0" cy="0"/>
          <a:chOff x="0" y="0"/>
          <a:chExt cx="0" cy="0"/>
        </a:xfrm>
      </p:grpSpPr>
      <p:sp>
        <p:nvSpPr>
          <p:cNvPr id="10" name="Shape 10"/>
          <p:cNvSpPr txBox="1"/>
          <p:nvPr/>
        </p:nvSpPr>
        <p:spPr>
          <a:xfrm>
            <a:off x="0" y="0"/>
            <a:ext cx="2209799" cy="1066799"/>
          </a:xfrm>
          <a:prstGeom prst="rect">
            <a:avLst/>
          </a:prstGeom>
          <a:solidFill>
            <a:srgbClr val="2164A2"/>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1800" u="none" cap="none" strike="noStrike">
              <a:solidFill>
                <a:schemeClr val="dk1"/>
              </a:solidFill>
              <a:latin typeface="Times New Roman"/>
              <a:ea typeface="Times New Roman"/>
              <a:cs typeface="Times New Roman"/>
              <a:sym typeface="Times New Roman"/>
            </a:endParaRPr>
          </a:p>
        </p:txBody>
      </p:sp>
      <p:sp>
        <p:nvSpPr>
          <p:cNvPr id="11" name="Shape 11"/>
          <p:cNvSpPr txBox="1"/>
          <p:nvPr>
            <p:ph type="title"/>
          </p:nvPr>
        </p:nvSpPr>
        <p:spPr>
          <a:xfrm>
            <a:off x="2971800" y="0"/>
            <a:ext cx="5714999" cy="990599"/>
          </a:xfrm>
          <a:prstGeom prst="rect">
            <a:avLst/>
          </a:prstGeom>
          <a:noFill/>
          <a:ln>
            <a:noFill/>
          </a:ln>
        </p:spPr>
        <p:txBody>
          <a:bodyPr anchorCtr="0" anchor="ctr" bIns="91425" lIns="91425" rIns="91425" tIns="91425"/>
          <a:lstStyle>
            <a:lvl1pPr indent="0" lvl="0" marL="0" marR="0" rtl="0" algn="ctr">
              <a:lnSpc>
                <a:spcPct val="100000"/>
              </a:lnSpc>
              <a:spcBef>
                <a:spcPts val="0"/>
              </a:spcBef>
              <a:spcAft>
                <a:spcPts val="0"/>
              </a:spcAft>
              <a:defRPr/>
            </a:lvl1pPr>
            <a:lvl2pPr indent="0" lvl="1" marL="0" marR="0" rtl="0" algn="ctr">
              <a:lnSpc>
                <a:spcPct val="100000"/>
              </a:lnSpc>
              <a:spcBef>
                <a:spcPts val="0"/>
              </a:spcBef>
              <a:spcAft>
                <a:spcPts val="0"/>
              </a:spcAft>
              <a:defRPr/>
            </a:lvl2pPr>
            <a:lvl3pPr indent="0" lvl="2" marL="0" marR="0" rtl="0" algn="ctr">
              <a:lnSpc>
                <a:spcPct val="100000"/>
              </a:lnSpc>
              <a:spcBef>
                <a:spcPts val="0"/>
              </a:spcBef>
              <a:spcAft>
                <a:spcPts val="0"/>
              </a:spcAft>
              <a:defRPr/>
            </a:lvl3pPr>
            <a:lvl4pPr indent="0" lvl="3" marL="0" marR="0" rtl="0" algn="ctr">
              <a:lnSpc>
                <a:spcPct val="100000"/>
              </a:lnSpc>
              <a:spcBef>
                <a:spcPts val="0"/>
              </a:spcBef>
              <a:spcAft>
                <a:spcPts val="0"/>
              </a:spcAft>
              <a:defRPr/>
            </a:lvl4pPr>
            <a:lvl5pPr indent="0" lvl="4" marL="0" marR="0" rtl="0" algn="ctr">
              <a:lnSpc>
                <a:spcPct val="100000"/>
              </a:lnSpc>
              <a:spcBef>
                <a:spcPts val="0"/>
              </a:spcBef>
              <a:spcAft>
                <a:spcPts val="0"/>
              </a:spcAft>
              <a:defRPr/>
            </a:lvl5pPr>
            <a:lvl6pPr indent="0" lvl="5" marL="0" marR="0" rtl="0" algn="ctr">
              <a:lnSpc>
                <a:spcPct val="100000"/>
              </a:lnSpc>
              <a:spcBef>
                <a:spcPts val="0"/>
              </a:spcBef>
              <a:spcAft>
                <a:spcPts val="0"/>
              </a:spcAft>
              <a:defRPr/>
            </a:lvl6pPr>
            <a:lvl7pPr indent="0" lvl="6" marL="0" marR="0" rtl="0" algn="ctr">
              <a:lnSpc>
                <a:spcPct val="100000"/>
              </a:lnSpc>
              <a:spcBef>
                <a:spcPts val="0"/>
              </a:spcBef>
              <a:spcAft>
                <a:spcPts val="0"/>
              </a:spcAft>
              <a:defRPr/>
            </a:lvl7pPr>
            <a:lvl8pPr indent="0" lvl="7" marL="0" marR="0" rtl="0" algn="ctr">
              <a:lnSpc>
                <a:spcPct val="100000"/>
              </a:lnSpc>
              <a:spcBef>
                <a:spcPts val="0"/>
              </a:spcBef>
              <a:spcAft>
                <a:spcPts val="0"/>
              </a:spcAft>
              <a:defRPr/>
            </a:lvl8pPr>
            <a:lvl9pPr indent="0" lvl="8" marL="0" marR="0" rtl="0" algn="ctr">
              <a:lnSpc>
                <a:spcPct val="100000"/>
              </a:lnSpc>
              <a:spcBef>
                <a:spcPts val="0"/>
              </a:spcBef>
              <a:spcAft>
                <a:spcPts val="0"/>
              </a:spcAft>
              <a:defRPr/>
            </a:lvl9pPr>
          </a:lstStyle>
          <a:p/>
        </p:txBody>
      </p:sp>
      <p:sp>
        <p:nvSpPr>
          <p:cNvPr id="12" name="Shape 12"/>
          <p:cNvSpPr txBox="1"/>
          <p:nvPr>
            <p:ph idx="1" type="body"/>
          </p:nvPr>
        </p:nvSpPr>
        <p:spPr>
          <a:xfrm>
            <a:off x="914400" y="1143000"/>
            <a:ext cx="7772400" cy="4983162"/>
          </a:xfrm>
          <a:prstGeom prst="rect">
            <a:avLst/>
          </a:prstGeom>
          <a:noFill/>
          <a:ln>
            <a:noFill/>
          </a:ln>
        </p:spPr>
        <p:txBody>
          <a:bodyPr anchorCtr="0" anchor="t" bIns="91425" lIns="91425" rIns="91425" tIns="91425"/>
          <a:lstStyle>
            <a:lvl1pPr indent="-342900" lvl="0" marL="342900" marR="0" rtl="0" algn="l">
              <a:lnSpc>
                <a:spcPct val="100000"/>
              </a:lnSpc>
              <a:spcBef>
                <a:spcPts val="480"/>
              </a:spcBef>
              <a:spcAft>
                <a:spcPts val="0"/>
              </a:spcAft>
              <a:defRPr/>
            </a:lvl1pPr>
            <a:lvl2pPr indent="-158750" lvl="1" marL="742950" marR="0" rtl="0" algn="l">
              <a:lnSpc>
                <a:spcPct val="100000"/>
              </a:lnSpc>
              <a:spcBef>
                <a:spcPts val="400"/>
              </a:spcBef>
              <a:spcAft>
                <a:spcPts val="0"/>
              </a:spcAft>
              <a:buClr>
                <a:srgbClr val="F15B47"/>
              </a:buClr>
              <a:buFont typeface="Arial"/>
              <a:buChar char="–"/>
              <a:defRPr/>
            </a:lvl2pPr>
            <a:lvl3pPr indent="-114300" lvl="2" marL="1143000" marR="0" rtl="0" algn="l">
              <a:lnSpc>
                <a:spcPct val="100000"/>
              </a:lnSpc>
              <a:spcBef>
                <a:spcPts val="360"/>
              </a:spcBef>
              <a:spcAft>
                <a:spcPts val="0"/>
              </a:spcAft>
              <a:buClr>
                <a:srgbClr val="F15B47"/>
              </a:buClr>
              <a:buFont typeface="Arial"/>
              <a:buChar char="•"/>
              <a:defRPr/>
            </a:lvl3pPr>
            <a:lvl4pPr indent="-127000" lvl="3" marL="1600200" marR="0" rtl="0" algn="l">
              <a:lnSpc>
                <a:spcPct val="100000"/>
              </a:lnSpc>
              <a:spcBef>
                <a:spcPts val="320"/>
              </a:spcBef>
              <a:spcAft>
                <a:spcPts val="0"/>
              </a:spcAft>
              <a:buClr>
                <a:srgbClr val="F15B47"/>
              </a:buClr>
              <a:buFont typeface="Arial"/>
              <a:buChar char="–"/>
              <a:defRPr/>
            </a:lvl4pPr>
            <a:lvl5pPr indent="-127000" lvl="4" marL="2057400" marR="0" rtl="0" algn="l">
              <a:lnSpc>
                <a:spcPct val="100000"/>
              </a:lnSpc>
              <a:spcBef>
                <a:spcPts val="320"/>
              </a:spcBef>
              <a:spcAft>
                <a:spcPts val="0"/>
              </a:spcAft>
              <a:buClr>
                <a:srgbClr val="F15B47"/>
              </a:buClr>
              <a:buFont typeface="Arial"/>
              <a:buChar char="»"/>
              <a:defRPr/>
            </a:lvl5pPr>
            <a:lvl6pPr indent="-127000" lvl="5" marL="2514600" marR="0" rtl="0" algn="l">
              <a:lnSpc>
                <a:spcPct val="100000"/>
              </a:lnSpc>
              <a:spcBef>
                <a:spcPts val="320"/>
              </a:spcBef>
              <a:spcAft>
                <a:spcPts val="0"/>
              </a:spcAft>
              <a:buClr>
                <a:srgbClr val="F15B47"/>
              </a:buClr>
              <a:buFont typeface="Arial"/>
              <a:buChar char="»"/>
              <a:defRPr/>
            </a:lvl6pPr>
            <a:lvl7pPr indent="-127000" lvl="6" marL="3429000" marR="0" rtl="0" algn="l">
              <a:lnSpc>
                <a:spcPct val="100000"/>
              </a:lnSpc>
              <a:spcBef>
                <a:spcPts val="320"/>
              </a:spcBef>
              <a:spcAft>
                <a:spcPts val="0"/>
              </a:spcAft>
              <a:buClr>
                <a:srgbClr val="F15B47"/>
              </a:buClr>
              <a:buFont typeface="Arial"/>
              <a:buChar char="»"/>
              <a:defRPr/>
            </a:lvl7pPr>
            <a:lvl8pPr indent="-127000" lvl="7" marL="4800600" marR="0" rtl="0" algn="l">
              <a:lnSpc>
                <a:spcPct val="100000"/>
              </a:lnSpc>
              <a:spcBef>
                <a:spcPts val="320"/>
              </a:spcBef>
              <a:spcAft>
                <a:spcPts val="0"/>
              </a:spcAft>
              <a:buClr>
                <a:srgbClr val="F15B47"/>
              </a:buClr>
              <a:buFont typeface="Arial"/>
              <a:buChar char="»"/>
              <a:defRPr/>
            </a:lvl8pPr>
            <a:lvl9pPr indent="-127000" lvl="8" marL="6629400" marR="0" rtl="0" algn="l">
              <a:lnSpc>
                <a:spcPct val="100000"/>
              </a:lnSpc>
              <a:spcBef>
                <a:spcPts val="320"/>
              </a:spcBef>
              <a:spcAft>
                <a:spcPts val="0"/>
              </a:spcAft>
              <a:buClr>
                <a:srgbClr val="F15B47"/>
              </a:buClr>
              <a:buFont typeface="Arial"/>
              <a:buChar char="»"/>
              <a:defRPr/>
            </a:lvl9pPr>
          </a:lstStyle>
          <a:p/>
        </p:txBody>
      </p:sp>
      <p:sp>
        <p:nvSpPr>
          <p:cNvPr id="13" name="Shape 13"/>
          <p:cNvSpPr txBox="1"/>
          <p:nvPr/>
        </p:nvSpPr>
        <p:spPr>
          <a:xfrm>
            <a:off x="8229600" y="6248400"/>
            <a:ext cx="762000" cy="4572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1"/>
              </a:buClr>
              <a:buSzPct val="25000"/>
              <a:buFont typeface="Tahoma"/>
              <a:buNone/>
            </a:pPr>
            <a:r>
              <a:rPr b="1" i="0" lang="en-US" sz="1400" u="none" cap="none" strike="noStrike">
                <a:solidFill>
                  <a:schemeClr val="dk1"/>
                </a:solidFill>
                <a:latin typeface="Tahoma"/>
                <a:ea typeface="Tahoma"/>
                <a:cs typeface="Tahoma"/>
                <a:sym typeface="Tahoma"/>
              </a:rPr>
              <a:t>8-*</a:t>
            </a:r>
          </a:p>
        </p:txBody>
      </p:sp>
      <p:sp>
        <p:nvSpPr>
          <p:cNvPr id="14" name="Shape 14"/>
          <p:cNvSpPr txBox="1"/>
          <p:nvPr/>
        </p:nvSpPr>
        <p:spPr>
          <a:xfrm>
            <a:off x="303212" y="6459537"/>
            <a:ext cx="4572000" cy="2143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800" u="none" cap="none" strike="noStrike">
                <a:solidFill>
                  <a:schemeClr val="dk1"/>
                </a:solidFill>
                <a:latin typeface="Arial"/>
                <a:ea typeface="Arial"/>
                <a:cs typeface="Arial"/>
                <a:sym typeface="Arial"/>
              </a:rPr>
              <a:t>Copyright © 2012 Pearson Prentice Hall. All rights reserved.</a:t>
            </a:r>
          </a:p>
        </p:txBody>
      </p:sp>
      <p:sp>
        <p:nvSpPr>
          <p:cNvPr id="15" name="Shape 15"/>
          <p:cNvSpPr txBox="1"/>
          <p:nvPr/>
        </p:nvSpPr>
        <p:spPr>
          <a:xfrm>
            <a:off x="152400" y="228600"/>
            <a:ext cx="2057400" cy="9144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200" u="none" cap="none" strike="noStrike">
                <a:solidFill>
                  <a:schemeClr val="lt1"/>
                </a:solidFill>
                <a:latin typeface="Arial"/>
                <a:ea typeface="Arial"/>
                <a:cs typeface="Arial"/>
                <a:sym typeface="Arial"/>
              </a:rPr>
              <a:t>C H A P T E R   8</a:t>
            </a:r>
            <a:br>
              <a:rPr b="1" i="0" lang="en-US" sz="1200" u="none" cap="none" strike="noStrike">
                <a:solidFill>
                  <a:schemeClr val="lt1"/>
                </a:solidFill>
                <a:latin typeface="Arial"/>
                <a:ea typeface="Arial"/>
                <a:cs typeface="Arial"/>
                <a:sym typeface="Arial"/>
              </a:rPr>
            </a:br>
            <a:r>
              <a:rPr b="0" i="0" lang="en-US" sz="1200" u="none" cap="none" strike="noStrike">
                <a:solidFill>
                  <a:schemeClr val="lt1"/>
                </a:solidFill>
                <a:latin typeface="Arial"/>
                <a:ea typeface="Arial"/>
                <a:cs typeface="Arial"/>
                <a:sym typeface="Arial"/>
              </a:rPr>
              <a:t>Market Entry, Monopolistic Competition, and Oligopoly</a:t>
            </a:r>
          </a:p>
          <a:p>
            <a:pPr indent="0" lvl="0" marL="0" marR="0" rtl="0" algn="l">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01.png"/><Relationship Id="rId4" Type="http://schemas.openxmlformats.org/officeDocument/2006/relationships/image" Target="../media/image0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8.png"/><Relationship Id="rId4" Type="http://schemas.openxmlformats.org/officeDocument/2006/relationships/image" Target="../media/image19.png"/><Relationship Id="rId5" Type="http://schemas.openxmlformats.org/officeDocument/2006/relationships/image" Target="../media/image16.png"/><Relationship Id="rId6" Type="http://schemas.openxmlformats.org/officeDocument/2006/relationships/image" Target="../media/image17.png"/><Relationship Id="rId7" Type="http://schemas.openxmlformats.org/officeDocument/2006/relationships/image" Target="../media/image2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2.png"/><Relationship Id="rId7" Type="http://schemas.openxmlformats.org/officeDocument/2006/relationships/image" Target="../media/image2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0.png"/><Relationship Id="rId4" Type="http://schemas.openxmlformats.org/officeDocument/2006/relationships/image" Target="../media/image28.png"/><Relationship Id="rId5" Type="http://schemas.openxmlformats.org/officeDocument/2006/relationships/image" Target="../media/image27.png"/><Relationship Id="rId6" Type="http://schemas.openxmlformats.org/officeDocument/2006/relationships/image" Target="../media/image2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5.png"/><Relationship Id="rId4" Type="http://schemas.openxmlformats.org/officeDocument/2006/relationships/image" Target="../media/image33.png"/><Relationship Id="rId5" Type="http://schemas.openxmlformats.org/officeDocument/2006/relationships/image" Target="../media/image34.png"/><Relationship Id="rId6" Type="http://schemas.openxmlformats.org/officeDocument/2006/relationships/image" Target="../media/image32.png"/><Relationship Id="rId7" Type="http://schemas.openxmlformats.org/officeDocument/2006/relationships/image" Target="../media/image3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3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3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41.png"/><Relationship Id="rId4" Type="http://schemas.openxmlformats.org/officeDocument/2006/relationships/image" Target="../media/image39.png"/><Relationship Id="rId5" Type="http://schemas.openxmlformats.org/officeDocument/2006/relationships/image" Target="../media/image42.png"/><Relationship Id="rId6" Type="http://schemas.openxmlformats.org/officeDocument/2006/relationships/image" Target="../media/image38.png"/><Relationship Id="rId7" Type="http://schemas.openxmlformats.org/officeDocument/2006/relationships/image" Target="../media/image40.png"/></Relationships>
</file>

<file path=ppt/slides/_rels/slide24.xml.rels><?xml version="1.0" encoding="UTF-8" standalone="yes"?><Relationships xmlns="http://schemas.openxmlformats.org/package/2006/relationships"><Relationship Id="rId11" Type="http://schemas.openxmlformats.org/officeDocument/2006/relationships/image" Target="../media/image51.png"/><Relationship Id="rId10" Type="http://schemas.openxmlformats.org/officeDocument/2006/relationships/image" Target="../media/image49.png"/><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43.png"/><Relationship Id="rId4" Type="http://schemas.openxmlformats.org/officeDocument/2006/relationships/image" Target="../media/image48.png"/><Relationship Id="rId9" Type="http://schemas.openxmlformats.org/officeDocument/2006/relationships/image" Target="../media/image47.png"/><Relationship Id="rId5" Type="http://schemas.openxmlformats.org/officeDocument/2006/relationships/image" Target="../media/image46.png"/><Relationship Id="rId6" Type="http://schemas.openxmlformats.org/officeDocument/2006/relationships/image" Target="../media/image50.png"/><Relationship Id="rId7" Type="http://schemas.openxmlformats.org/officeDocument/2006/relationships/image" Target="../media/image44.png"/><Relationship Id="rId8" Type="http://schemas.openxmlformats.org/officeDocument/2006/relationships/image" Target="../media/image4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5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5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5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55.png"/><Relationship Id="rId4" Type="http://schemas.openxmlformats.org/officeDocument/2006/relationships/image" Target="../media/image60.png"/><Relationship Id="rId5" Type="http://schemas.openxmlformats.org/officeDocument/2006/relationships/image" Target="../media/image56.png"/><Relationship Id="rId6" Type="http://schemas.openxmlformats.org/officeDocument/2006/relationships/image" Target="../media/image58.png"/><Relationship Id="rId7" Type="http://schemas.openxmlformats.org/officeDocument/2006/relationships/image" Target="../media/image57.png"/><Relationship Id="rId8" Type="http://schemas.openxmlformats.org/officeDocument/2006/relationships/image" Target="../media/image5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0" Type="http://schemas.openxmlformats.org/officeDocument/2006/relationships/image" Target="../media/image66.png"/><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62.png"/><Relationship Id="rId4" Type="http://schemas.openxmlformats.org/officeDocument/2006/relationships/image" Target="../media/image63.png"/><Relationship Id="rId9" Type="http://schemas.openxmlformats.org/officeDocument/2006/relationships/image" Target="../media/image61.png"/><Relationship Id="rId5" Type="http://schemas.openxmlformats.org/officeDocument/2006/relationships/image" Target="../media/image64.png"/><Relationship Id="rId6" Type="http://schemas.openxmlformats.org/officeDocument/2006/relationships/image" Target="../media/image67.png"/><Relationship Id="rId7" Type="http://schemas.openxmlformats.org/officeDocument/2006/relationships/image" Target="../media/image65.png"/><Relationship Id="rId8" Type="http://schemas.openxmlformats.org/officeDocument/2006/relationships/image" Target="../media/image68.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69.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image" Target="../media/image72.png"/><Relationship Id="rId4" Type="http://schemas.openxmlformats.org/officeDocument/2006/relationships/image" Target="../media/image73.png"/><Relationship Id="rId9" Type="http://schemas.openxmlformats.org/officeDocument/2006/relationships/image" Target="../media/image74.png"/><Relationship Id="rId5" Type="http://schemas.openxmlformats.org/officeDocument/2006/relationships/image" Target="../media/image76.png"/><Relationship Id="rId6" Type="http://schemas.openxmlformats.org/officeDocument/2006/relationships/image" Target="../media/image75.png"/><Relationship Id="rId7" Type="http://schemas.openxmlformats.org/officeDocument/2006/relationships/image" Target="../media/image71.png"/><Relationship Id="rId8" Type="http://schemas.openxmlformats.org/officeDocument/2006/relationships/image" Target="../media/image70.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 Id="rId3" Type="http://schemas.openxmlformats.org/officeDocument/2006/relationships/image" Target="../media/image77.png"/><Relationship Id="rId4" Type="http://schemas.openxmlformats.org/officeDocument/2006/relationships/image" Target="../media/image78.png"/><Relationship Id="rId9" Type="http://schemas.openxmlformats.org/officeDocument/2006/relationships/image" Target="../media/image82.png"/><Relationship Id="rId5" Type="http://schemas.openxmlformats.org/officeDocument/2006/relationships/image" Target="../media/image79.png"/><Relationship Id="rId6" Type="http://schemas.openxmlformats.org/officeDocument/2006/relationships/image" Target="../media/image81.png"/><Relationship Id="rId7" Type="http://schemas.openxmlformats.org/officeDocument/2006/relationships/image" Target="../media/image80.png"/><Relationship Id="rId8" Type="http://schemas.openxmlformats.org/officeDocument/2006/relationships/image" Target="../media/image88.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 Id="rId3" Type="http://schemas.openxmlformats.org/officeDocument/2006/relationships/image" Target="../media/image83.png"/><Relationship Id="rId4" Type="http://schemas.openxmlformats.org/officeDocument/2006/relationships/image" Target="../media/image85.png"/><Relationship Id="rId5" Type="http://schemas.openxmlformats.org/officeDocument/2006/relationships/image" Target="../media/image86.png"/><Relationship Id="rId6" Type="http://schemas.openxmlformats.org/officeDocument/2006/relationships/image" Target="../media/image84.png"/><Relationship Id="rId7" Type="http://schemas.openxmlformats.org/officeDocument/2006/relationships/image" Target="../media/image87.png"/><Relationship Id="rId8" Type="http://schemas.openxmlformats.org/officeDocument/2006/relationships/image" Target="../media/image89.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1" Type="http://schemas.openxmlformats.org/officeDocument/2006/relationships/image" Target="../media/image92.png"/><Relationship Id="rId10" Type="http://schemas.openxmlformats.org/officeDocument/2006/relationships/image" Target="../media/image97.png"/><Relationship Id="rId12" Type="http://schemas.openxmlformats.org/officeDocument/2006/relationships/image" Target="../media/image99.png"/><Relationship Id="rId1" Type="http://schemas.openxmlformats.org/officeDocument/2006/relationships/slideLayout" Target="../slideLayouts/slideLayout1.xml"/><Relationship Id="rId2" Type="http://schemas.openxmlformats.org/officeDocument/2006/relationships/notesSlide" Target="../notesSlides/notesSlide49.xml"/><Relationship Id="rId3" Type="http://schemas.openxmlformats.org/officeDocument/2006/relationships/image" Target="../media/image93.png"/><Relationship Id="rId4" Type="http://schemas.openxmlformats.org/officeDocument/2006/relationships/image" Target="../media/image96.png"/><Relationship Id="rId9" Type="http://schemas.openxmlformats.org/officeDocument/2006/relationships/image" Target="../media/image94.png"/><Relationship Id="rId5" Type="http://schemas.openxmlformats.org/officeDocument/2006/relationships/image" Target="../media/image90.png"/><Relationship Id="rId6" Type="http://schemas.openxmlformats.org/officeDocument/2006/relationships/image" Target="../media/image95.png"/><Relationship Id="rId7" Type="http://schemas.openxmlformats.org/officeDocument/2006/relationships/image" Target="../media/image91.png"/><Relationship Id="rId8" Type="http://schemas.openxmlformats.org/officeDocument/2006/relationships/image" Target="../media/image9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 Id="rId3" Type="http://schemas.openxmlformats.org/officeDocument/2006/relationships/image" Target="../media/image100.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 Id="rId3" Type="http://schemas.openxmlformats.org/officeDocument/2006/relationships/image" Target="../media/image101.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1" Type="http://schemas.openxmlformats.org/officeDocument/2006/relationships/image" Target="../media/image11.png"/><Relationship Id="rId10" Type="http://schemas.openxmlformats.org/officeDocument/2006/relationships/image" Target="../media/image08.png"/><Relationship Id="rId13" Type="http://schemas.openxmlformats.org/officeDocument/2006/relationships/image" Target="../media/image14.png"/><Relationship Id="rId12" Type="http://schemas.openxmlformats.org/officeDocument/2006/relationships/image" Target="../media/image10.png"/><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02.png"/><Relationship Id="rId4" Type="http://schemas.openxmlformats.org/officeDocument/2006/relationships/image" Target="../media/image04.png"/><Relationship Id="rId9" Type="http://schemas.openxmlformats.org/officeDocument/2006/relationships/image" Target="../media/image09.png"/><Relationship Id="rId15" Type="http://schemas.openxmlformats.org/officeDocument/2006/relationships/image" Target="../media/image13.png"/><Relationship Id="rId14" Type="http://schemas.openxmlformats.org/officeDocument/2006/relationships/image" Target="../media/image12.png"/><Relationship Id="rId16" Type="http://schemas.openxmlformats.org/officeDocument/2006/relationships/image" Target="../media/image15.png"/><Relationship Id="rId5" Type="http://schemas.openxmlformats.org/officeDocument/2006/relationships/image" Target="../media/image05.png"/><Relationship Id="rId6" Type="http://schemas.openxmlformats.org/officeDocument/2006/relationships/image" Target="../media/image03.png"/><Relationship Id="rId7" Type="http://schemas.openxmlformats.org/officeDocument/2006/relationships/image" Target="../media/image06.png"/><Relationship Id="rId8" Type="http://schemas.openxmlformats.org/officeDocument/2006/relationships/image" Target="../media/image0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2" name="Shape 32"/>
        <p:cNvGrpSpPr/>
        <p:nvPr/>
      </p:nvGrpSpPr>
      <p:grpSpPr>
        <a:xfrm>
          <a:off x="0" y="0"/>
          <a:ext cx="0" cy="0"/>
          <a:chOff x="0" y="0"/>
          <a:chExt cx="0" cy="0"/>
        </a:xfrm>
      </p:grpSpPr>
      <p:pic>
        <p:nvPicPr>
          <p:cNvPr id="33" name="Shape 33"/>
          <p:cNvPicPr preferRelativeResize="0"/>
          <p:nvPr/>
        </p:nvPicPr>
        <p:blipFill rotWithShape="1">
          <a:blip r:embed="rId3">
            <a:alphaModFix/>
          </a:blip>
          <a:srcRect b="0" l="0" r="0" t="0"/>
          <a:stretch/>
        </p:blipFill>
        <p:spPr>
          <a:xfrm>
            <a:off x="0" y="0"/>
            <a:ext cx="9144000" cy="6856412"/>
          </a:xfrm>
          <a:prstGeom prst="rect">
            <a:avLst/>
          </a:prstGeom>
          <a:noFill/>
          <a:ln>
            <a:noFill/>
          </a:ln>
        </p:spPr>
      </p:pic>
      <p:sp>
        <p:nvSpPr>
          <p:cNvPr id="34" name="Shape 34"/>
          <p:cNvSpPr txBox="1"/>
          <p:nvPr/>
        </p:nvSpPr>
        <p:spPr>
          <a:xfrm>
            <a:off x="1219200" y="6240462"/>
            <a:ext cx="56388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800" u="none" cap="none" strike="noStrike">
                <a:solidFill>
                  <a:schemeClr val="dk1"/>
                </a:solidFill>
                <a:latin typeface="Arial"/>
                <a:ea typeface="Arial"/>
                <a:cs typeface="Arial"/>
                <a:sym typeface="Arial"/>
              </a:rPr>
              <a:t>Copyright © 2012 Pearson Prentice Hall. All rights reserved.</a:t>
            </a:r>
          </a:p>
        </p:txBody>
      </p:sp>
      <p:pic>
        <p:nvPicPr>
          <p:cNvPr id="35" name="Shape 35"/>
          <p:cNvPicPr preferRelativeResize="0"/>
          <p:nvPr/>
        </p:nvPicPr>
        <p:blipFill rotWithShape="1">
          <a:blip r:embed="rId4">
            <a:alphaModFix/>
          </a:blip>
          <a:srcRect b="0" l="0" r="0" t="0"/>
          <a:stretch/>
        </p:blipFill>
        <p:spPr>
          <a:xfrm>
            <a:off x="304800" y="6019800"/>
            <a:ext cx="914400" cy="641350"/>
          </a:xfrm>
          <a:prstGeom prst="rect">
            <a:avLst/>
          </a:prstGeom>
          <a:noFill/>
          <a:ln>
            <a:noFill/>
          </a:ln>
        </p:spPr>
      </p:pic>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44" name="Shape 144"/>
        <p:cNvGrpSpPr/>
        <p:nvPr/>
      </p:nvGrpSpPr>
      <p:grpSpPr>
        <a:xfrm>
          <a:off x="0" y="0"/>
          <a:ext cx="0" cy="0"/>
          <a:chOff x="0" y="0"/>
          <a:chExt cx="0" cy="0"/>
        </a:xfrm>
      </p:grpSpPr>
      <p:sp>
        <p:nvSpPr>
          <p:cNvPr id="145" name="Shape 145"/>
          <p:cNvSpPr txBox="1"/>
          <p:nvPr>
            <p:ph type="title"/>
          </p:nvPr>
        </p:nvSpPr>
        <p:spPr>
          <a:xfrm>
            <a:off x="3276600" y="152400"/>
            <a:ext cx="5867400"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MONOPOLISTIC COMPETITION</a:t>
            </a:r>
          </a:p>
        </p:txBody>
      </p:sp>
      <p:sp>
        <p:nvSpPr>
          <p:cNvPr id="146" name="Shape 146"/>
          <p:cNvSpPr txBox="1"/>
          <p:nvPr/>
        </p:nvSpPr>
        <p:spPr>
          <a:xfrm>
            <a:off x="22161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8.2</a:t>
            </a:r>
          </a:p>
        </p:txBody>
      </p:sp>
      <p:cxnSp>
        <p:nvCxnSpPr>
          <p:cNvPr id="147" name="Shape 147"/>
          <p:cNvCxnSpPr/>
          <p:nvPr/>
        </p:nvCxnSpPr>
        <p:spPr>
          <a:xfrm>
            <a:off x="3200400" y="304800"/>
            <a:ext cx="0" cy="381000"/>
          </a:xfrm>
          <a:prstGeom prst="straightConnector1">
            <a:avLst/>
          </a:prstGeom>
          <a:noFill/>
          <a:ln cap="rnd" cmpd="sng" w="22225">
            <a:solidFill>
              <a:srgbClr val="FF0000"/>
            </a:solidFill>
            <a:prstDash val="solid"/>
            <a:miter/>
            <a:headEnd len="med" w="med" type="none"/>
            <a:tailEnd len="med" w="med" type="none"/>
          </a:ln>
        </p:spPr>
      </p:cxnSp>
      <p:sp>
        <p:nvSpPr>
          <p:cNvPr id="148" name="Shape 148"/>
          <p:cNvSpPr txBox="1"/>
          <p:nvPr/>
        </p:nvSpPr>
        <p:spPr>
          <a:xfrm>
            <a:off x="914400" y="1828800"/>
            <a:ext cx="6799261" cy="18034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Under a market structure called </a:t>
            </a:r>
            <a:r>
              <a:rPr b="0" i="1" lang="en-US" sz="1600" u="none" cap="none" strike="noStrike">
                <a:solidFill>
                  <a:schemeClr val="dk1"/>
                </a:solidFill>
                <a:latin typeface="Arial"/>
                <a:ea typeface="Arial"/>
                <a:cs typeface="Arial"/>
                <a:sym typeface="Arial"/>
              </a:rPr>
              <a:t>monopolistic competition</a:t>
            </a:r>
            <a:r>
              <a:rPr b="0" i="0" lang="en-US" sz="1600" u="none" cap="none" strike="noStrike">
                <a:solidFill>
                  <a:schemeClr val="dk1"/>
                </a:solidFill>
                <a:latin typeface="Arial"/>
                <a:ea typeface="Arial"/>
                <a:cs typeface="Arial"/>
                <a:sym typeface="Arial"/>
              </a:rPr>
              <a:t>, firms will continue to enter the market until economic profit is zero. Here are the features of monopolistic competition:</a:t>
            </a:r>
          </a:p>
          <a:p>
            <a:pPr indent="0" lvl="0" marL="0" marR="0" rtl="0" algn="l">
              <a:lnSpc>
                <a:spcPct val="100000"/>
              </a:lnSpc>
              <a:spcBef>
                <a:spcPts val="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233361" lvl="1" marL="347662"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a:t>
            </a:r>
            <a:r>
              <a:rPr b="0" i="1" lang="en-US" sz="1600" u="none" cap="none" strike="noStrike">
                <a:solidFill>
                  <a:schemeClr val="dk1"/>
                </a:solidFill>
                <a:latin typeface="Arial"/>
                <a:ea typeface="Arial"/>
                <a:cs typeface="Arial"/>
                <a:sym typeface="Arial"/>
              </a:rPr>
              <a:t>Many firms.</a:t>
            </a:r>
          </a:p>
          <a:p>
            <a:pPr indent="0" lvl="0" marL="0" marR="0" rtl="0" algn="l">
              <a:lnSpc>
                <a:spcPct val="100000"/>
              </a:lnSpc>
              <a:spcBef>
                <a:spcPts val="0"/>
              </a:spcBef>
              <a:spcAft>
                <a:spcPts val="0"/>
              </a:spcAft>
              <a:buClr>
                <a:schemeClr val="dk1"/>
              </a:buClr>
              <a:buFont typeface="Times New Roman"/>
              <a:buNone/>
            </a:pPr>
            <a:r>
              <a:t/>
            </a:r>
            <a:endParaRPr b="0" i="1" sz="1600" u="none" cap="none" strike="noStrike">
              <a:solidFill>
                <a:schemeClr val="dk1"/>
              </a:solidFill>
              <a:latin typeface="Arial"/>
              <a:ea typeface="Arial"/>
              <a:cs typeface="Arial"/>
              <a:sym typeface="Arial"/>
            </a:endParaRPr>
          </a:p>
          <a:p>
            <a:pPr indent="-233361" lvl="1" marL="347662"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a:t>
            </a:r>
            <a:r>
              <a:rPr b="0" i="1" lang="en-US" sz="1600" u="none" cap="none" strike="noStrike">
                <a:solidFill>
                  <a:schemeClr val="dk1"/>
                </a:solidFill>
                <a:latin typeface="Arial"/>
                <a:ea typeface="Arial"/>
                <a:cs typeface="Arial"/>
                <a:sym typeface="Arial"/>
              </a:rPr>
              <a:t>A differentiated product.</a:t>
            </a:r>
          </a:p>
        </p:txBody>
      </p:sp>
      <p:sp>
        <p:nvSpPr>
          <p:cNvPr id="149" name="Shape 149"/>
          <p:cNvSpPr txBox="1"/>
          <p:nvPr/>
        </p:nvSpPr>
        <p:spPr>
          <a:xfrm>
            <a:off x="914400" y="5302250"/>
            <a:ext cx="6799261" cy="5810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Font typeface="Times New Roman"/>
              <a:buNone/>
            </a:pPr>
            <a:r>
              <a:t/>
            </a:r>
            <a:endParaRPr b="0" i="1" sz="1600" u="none" cap="none" strike="noStrike">
              <a:solidFill>
                <a:schemeClr val="dk1"/>
              </a:solidFill>
              <a:latin typeface="Arial"/>
              <a:ea typeface="Arial"/>
              <a:cs typeface="Arial"/>
              <a:sym typeface="Arial"/>
            </a:endParaRPr>
          </a:p>
          <a:p>
            <a:pPr indent="-233361" lvl="1" marL="347662"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a:t>
            </a:r>
            <a:r>
              <a:rPr b="0" i="1" lang="en-US" sz="1600" u="none" cap="none" strike="noStrike">
                <a:solidFill>
                  <a:schemeClr val="dk1"/>
                </a:solidFill>
                <a:latin typeface="Arial"/>
                <a:ea typeface="Arial"/>
                <a:cs typeface="Arial"/>
                <a:sym typeface="Arial"/>
              </a:rPr>
              <a:t>No artificial barriers to entry.</a:t>
            </a:r>
          </a:p>
        </p:txBody>
      </p:sp>
      <p:sp>
        <p:nvSpPr>
          <p:cNvPr id="150" name="Shape 150"/>
          <p:cNvSpPr txBox="1"/>
          <p:nvPr/>
        </p:nvSpPr>
        <p:spPr>
          <a:xfrm>
            <a:off x="2286000" y="4114800"/>
            <a:ext cx="3886200" cy="1100136"/>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product differentiation</a:t>
            </a:r>
            <a:br>
              <a:rPr b="0"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The process used by firms to distinguish their products from the products of competing firms. </a:t>
            </a: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54" name="Shape 154"/>
        <p:cNvGrpSpPr/>
        <p:nvPr/>
      </p:nvGrpSpPr>
      <p:grpSpPr>
        <a:xfrm>
          <a:off x="0" y="0"/>
          <a:ext cx="0" cy="0"/>
          <a:chOff x="0" y="0"/>
          <a:chExt cx="0" cy="0"/>
        </a:xfrm>
      </p:grpSpPr>
      <p:sp>
        <p:nvSpPr>
          <p:cNvPr id="155" name="Shape 155"/>
          <p:cNvSpPr txBox="1"/>
          <p:nvPr>
            <p:ph type="title"/>
          </p:nvPr>
        </p:nvSpPr>
        <p:spPr>
          <a:xfrm>
            <a:off x="3276600" y="152400"/>
            <a:ext cx="5867400"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MONOPOLISTIC COMPETITION (cont’d)</a:t>
            </a:r>
          </a:p>
        </p:txBody>
      </p:sp>
      <p:sp>
        <p:nvSpPr>
          <p:cNvPr id="156" name="Shape 156"/>
          <p:cNvSpPr txBox="1"/>
          <p:nvPr/>
        </p:nvSpPr>
        <p:spPr>
          <a:xfrm>
            <a:off x="220980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8.2</a:t>
            </a:r>
          </a:p>
        </p:txBody>
      </p:sp>
      <p:cxnSp>
        <p:nvCxnSpPr>
          <p:cNvPr id="157" name="Shape 157"/>
          <p:cNvCxnSpPr/>
          <p:nvPr/>
        </p:nvCxnSpPr>
        <p:spPr>
          <a:xfrm>
            <a:off x="3200400" y="304800"/>
            <a:ext cx="0" cy="381000"/>
          </a:xfrm>
          <a:prstGeom prst="straightConnector1">
            <a:avLst/>
          </a:prstGeom>
          <a:noFill/>
          <a:ln cap="rnd" cmpd="sng" w="22225">
            <a:solidFill>
              <a:srgbClr val="FF0000"/>
            </a:solidFill>
            <a:prstDash val="solid"/>
            <a:miter/>
            <a:headEnd len="med" w="med" type="none"/>
            <a:tailEnd len="med" w="med" type="none"/>
          </a:ln>
        </p:spPr>
      </p:cxnSp>
      <p:sp>
        <p:nvSpPr>
          <p:cNvPr id="158" name="Shape 158"/>
          <p:cNvSpPr txBox="1"/>
          <p:nvPr/>
        </p:nvSpPr>
        <p:spPr>
          <a:xfrm>
            <a:off x="762000" y="1143000"/>
            <a:ext cx="7543800" cy="8381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When Entry Stops: Long-Run Equilibrium</a:t>
            </a:r>
          </a:p>
        </p:txBody>
      </p:sp>
      <p:sp>
        <p:nvSpPr>
          <p:cNvPr id="159" name="Shape 159"/>
          <p:cNvSpPr txBox="1"/>
          <p:nvPr/>
        </p:nvSpPr>
        <p:spPr>
          <a:xfrm>
            <a:off x="762000" y="1524000"/>
            <a:ext cx="2971799" cy="4859336"/>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100000"/>
              <a:buFont typeface="Arial"/>
              <a:buChar char=""/>
            </a:pPr>
            <a:r>
              <a:rPr b="1" i="0" lang="en-US" sz="1400" u="none" cap="none" strike="noStrike">
                <a:solidFill>
                  <a:schemeClr val="dk1"/>
                </a:solidFill>
                <a:latin typeface="Arial"/>
                <a:ea typeface="Arial"/>
                <a:cs typeface="Arial"/>
                <a:sym typeface="Arial"/>
              </a:rPr>
              <a:t>FIGURE 8.2</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Long-Run Equilibrium with Monopolistic Competition</a:t>
            </a:r>
          </a:p>
          <a:p>
            <a:pPr indent="0" lvl="0" marL="0" marR="0" rtl="0" algn="l">
              <a:lnSpc>
                <a:spcPct val="110000"/>
              </a:lnSpc>
              <a:spcBef>
                <a:spcPts val="70"/>
              </a:spcBef>
              <a:spcAft>
                <a:spcPts val="0"/>
              </a:spcAft>
              <a:buClr>
                <a:schemeClr val="dk1"/>
              </a:buClr>
              <a:buFont typeface="Times New Roman"/>
              <a:buNone/>
            </a:pPr>
            <a:r>
              <a:t/>
            </a:r>
            <a:endParaRPr b="1" i="0" sz="1400" u="none" cap="none" strike="noStrike">
              <a:solidFill>
                <a:schemeClr val="lt2"/>
              </a:solidFill>
              <a:latin typeface="Arial"/>
              <a:ea typeface="Arial"/>
              <a:cs typeface="Arial"/>
              <a:sym typeface="Arial"/>
            </a:endParaRPr>
          </a:p>
          <a:p>
            <a:pPr indent="0" lvl="0" marL="0" marR="0" rtl="0" algn="l">
              <a:lnSpc>
                <a:spcPct val="110000"/>
              </a:lnSpc>
              <a:spcBef>
                <a:spcPts val="7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Under monopolistic competition, firms continue to enter the market until economic profit is zero. </a:t>
            </a:r>
          </a:p>
          <a:p>
            <a:pPr indent="0" lvl="0" marL="0" marR="0" rtl="0" algn="l">
              <a:lnSpc>
                <a:spcPct val="110000"/>
              </a:lnSpc>
              <a:spcBef>
                <a:spcPts val="70"/>
              </a:spcBef>
              <a:spcAft>
                <a:spcPts val="0"/>
              </a:spcAft>
              <a:buClr>
                <a:schemeClr val="dk1"/>
              </a:buClr>
              <a:buFont typeface="Times New Roman"/>
              <a:buNone/>
            </a:pPr>
            <a:r>
              <a:t/>
            </a:r>
            <a:endParaRPr b="0" i="0" sz="1400" u="none" cap="none" strike="noStrike">
              <a:solidFill>
                <a:schemeClr val="dk1"/>
              </a:solidFill>
              <a:latin typeface="Arial"/>
              <a:ea typeface="Arial"/>
              <a:cs typeface="Arial"/>
              <a:sym typeface="Arial"/>
            </a:endParaRPr>
          </a:p>
          <a:p>
            <a:pPr indent="0" lvl="0" marL="0" marR="0" rtl="0" algn="l">
              <a:lnSpc>
                <a:spcPct val="110000"/>
              </a:lnSpc>
              <a:spcBef>
                <a:spcPts val="7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Entry shifts the firm specific demand curve to the left. </a:t>
            </a:r>
          </a:p>
          <a:p>
            <a:pPr indent="0" lvl="0" marL="0" marR="0" rtl="0" algn="l">
              <a:lnSpc>
                <a:spcPct val="110000"/>
              </a:lnSpc>
              <a:spcBef>
                <a:spcPts val="70"/>
              </a:spcBef>
              <a:spcAft>
                <a:spcPts val="0"/>
              </a:spcAft>
              <a:buClr>
                <a:schemeClr val="dk1"/>
              </a:buClr>
              <a:buFont typeface="Times New Roman"/>
              <a:buNone/>
            </a:pPr>
            <a:r>
              <a:t/>
            </a:r>
            <a:endParaRPr b="0" i="0" sz="1400" u="none" cap="none" strike="noStrike">
              <a:solidFill>
                <a:schemeClr val="dk1"/>
              </a:solidFill>
              <a:latin typeface="Arial"/>
              <a:ea typeface="Arial"/>
              <a:cs typeface="Arial"/>
              <a:sym typeface="Arial"/>
            </a:endParaRPr>
          </a:p>
          <a:p>
            <a:pPr indent="0" lvl="0" marL="0" marR="0" rtl="0" algn="l">
              <a:lnSpc>
                <a:spcPct val="110000"/>
              </a:lnSpc>
              <a:spcBef>
                <a:spcPts val="7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 typical firm maximizes profit at point </a:t>
            </a:r>
            <a:r>
              <a:rPr b="0" i="1" lang="en-US" sz="1400" u="none" cap="none" strike="noStrike">
                <a:solidFill>
                  <a:schemeClr val="dk1"/>
                </a:solidFill>
                <a:latin typeface="Arial"/>
                <a:ea typeface="Arial"/>
                <a:cs typeface="Arial"/>
                <a:sym typeface="Arial"/>
              </a:rPr>
              <a:t>a</a:t>
            </a:r>
            <a:r>
              <a:rPr b="0" i="0" lang="en-US" sz="1400" u="none" cap="none" strike="noStrike">
                <a:solidFill>
                  <a:schemeClr val="dk1"/>
                </a:solidFill>
                <a:latin typeface="Arial"/>
                <a:ea typeface="Arial"/>
                <a:cs typeface="Arial"/>
                <a:sym typeface="Arial"/>
              </a:rPr>
              <a:t>, where marginal revenue equals marginal cost. </a:t>
            </a:r>
          </a:p>
          <a:p>
            <a:pPr indent="0" lvl="0" marL="0" marR="0" rtl="0" algn="l">
              <a:lnSpc>
                <a:spcPct val="110000"/>
              </a:lnSpc>
              <a:spcBef>
                <a:spcPts val="70"/>
              </a:spcBef>
              <a:spcAft>
                <a:spcPts val="0"/>
              </a:spcAft>
              <a:buClr>
                <a:schemeClr val="dk1"/>
              </a:buClr>
              <a:buFont typeface="Times New Roman"/>
              <a:buNone/>
            </a:pPr>
            <a:r>
              <a:t/>
            </a:r>
            <a:endParaRPr b="0" i="0" sz="1400" u="none" cap="none" strike="noStrike">
              <a:solidFill>
                <a:schemeClr val="dk1"/>
              </a:solidFill>
              <a:latin typeface="Arial"/>
              <a:ea typeface="Arial"/>
              <a:cs typeface="Arial"/>
              <a:sym typeface="Arial"/>
            </a:endParaRPr>
          </a:p>
          <a:p>
            <a:pPr indent="0" lvl="0" marL="0" marR="0" rtl="0" algn="l">
              <a:lnSpc>
                <a:spcPct val="110000"/>
              </a:lnSpc>
              <a:spcBef>
                <a:spcPts val="7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At a quantity of 80 toothbrushes, price equals average cost (shown by point </a:t>
            </a:r>
            <a:r>
              <a:rPr b="0" i="1" lang="en-US" sz="1400" u="none" cap="none" strike="noStrike">
                <a:solidFill>
                  <a:schemeClr val="dk1"/>
                </a:solidFill>
                <a:latin typeface="Arial"/>
                <a:ea typeface="Arial"/>
                <a:cs typeface="Arial"/>
                <a:sym typeface="Arial"/>
              </a:rPr>
              <a:t>b</a:t>
            </a:r>
            <a:r>
              <a:rPr b="0" i="0" lang="en-US" sz="1400" u="none" cap="none" strike="noStrike">
                <a:solidFill>
                  <a:schemeClr val="dk1"/>
                </a:solidFill>
                <a:latin typeface="Arial"/>
                <a:ea typeface="Arial"/>
                <a:cs typeface="Arial"/>
                <a:sym typeface="Arial"/>
              </a:rPr>
              <a:t>), so economic profit is zero. </a:t>
            </a:r>
          </a:p>
          <a:p>
            <a:pPr indent="0" lvl="0" marL="0" marR="0" rtl="0" algn="l">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pic>
        <p:nvPicPr>
          <p:cNvPr id="160" name="Shape 160"/>
          <p:cNvPicPr preferRelativeResize="0"/>
          <p:nvPr/>
        </p:nvPicPr>
        <p:blipFill rotWithShape="1">
          <a:blip r:embed="rId3">
            <a:alphaModFix/>
          </a:blip>
          <a:srcRect b="0" l="0" r="0" t="0"/>
          <a:stretch/>
        </p:blipFill>
        <p:spPr>
          <a:xfrm>
            <a:off x="3657600" y="1866900"/>
            <a:ext cx="4981574" cy="4152899"/>
          </a:xfrm>
          <a:prstGeom prst="rect">
            <a:avLst/>
          </a:prstGeom>
          <a:noFill/>
          <a:ln>
            <a:noFill/>
          </a:ln>
        </p:spPr>
      </p:pic>
      <p:pic>
        <p:nvPicPr>
          <p:cNvPr id="161" name="Shape 161"/>
          <p:cNvPicPr preferRelativeResize="0"/>
          <p:nvPr/>
        </p:nvPicPr>
        <p:blipFill rotWithShape="1">
          <a:blip r:embed="rId4">
            <a:alphaModFix/>
          </a:blip>
          <a:srcRect b="0" l="0" r="0" t="0"/>
          <a:stretch/>
        </p:blipFill>
        <p:spPr>
          <a:xfrm>
            <a:off x="3657600" y="1866900"/>
            <a:ext cx="4981574" cy="4152899"/>
          </a:xfrm>
          <a:prstGeom prst="rect">
            <a:avLst/>
          </a:prstGeom>
          <a:noFill/>
          <a:ln>
            <a:noFill/>
          </a:ln>
        </p:spPr>
      </p:pic>
      <p:pic>
        <p:nvPicPr>
          <p:cNvPr id="162" name="Shape 162"/>
          <p:cNvPicPr preferRelativeResize="0"/>
          <p:nvPr/>
        </p:nvPicPr>
        <p:blipFill rotWithShape="1">
          <a:blip r:embed="rId5">
            <a:alphaModFix/>
          </a:blip>
          <a:srcRect b="0" l="0" r="0" t="0"/>
          <a:stretch/>
        </p:blipFill>
        <p:spPr>
          <a:xfrm>
            <a:off x="3657600" y="1866900"/>
            <a:ext cx="4981574" cy="4152899"/>
          </a:xfrm>
          <a:prstGeom prst="rect">
            <a:avLst/>
          </a:prstGeom>
          <a:noFill/>
          <a:ln>
            <a:noFill/>
          </a:ln>
        </p:spPr>
      </p:pic>
      <p:pic>
        <p:nvPicPr>
          <p:cNvPr id="163" name="Shape 163"/>
          <p:cNvPicPr preferRelativeResize="0"/>
          <p:nvPr/>
        </p:nvPicPr>
        <p:blipFill rotWithShape="1">
          <a:blip r:embed="rId6">
            <a:alphaModFix/>
          </a:blip>
          <a:srcRect b="0" l="0" r="0" t="0"/>
          <a:stretch/>
        </p:blipFill>
        <p:spPr>
          <a:xfrm>
            <a:off x="3657600" y="1866900"/>
            <a:ext cx="4981574" cy="4152899"/>
          </a:xfrm>
          <a:prstGeom prst="rect">
            <a:avLst/>
          </a:prstGeom>
          <a:noFill/>
          <a:ln>
            <a:noFill/>
          </a:ln>
        </p:spPr>
      </p:pic>
      <p:pic>
        <p:nvPicPr>
          <p:cNvPr id="164" name="Shape 164"/>
          <p:cNvPicPr preferRelativeResize="0"/>
          <p:nvPr/>
        </p:nvPicPr>
        <p:blipFill rotWithShape="1">
          <a:blip r:embed="rId7">
            <a:alphaModFix/>
          </a:blip>
          <a:srcRect b="0" l="0" r="0" t="0"/>
          <a:stretch/>
        </p:blipFill>
        <p:spPr>
          <a:xfrm>
            <a:off x="3657600" y="1866900"/>
            <a:ext cx="4981574" cy="4152899"/>
          </a:xfrm>
          <a:prstGeom prst="rect">
            <a:avLst/>
          </a:prstGeom>
          <a:noFill/>
          <a:ln>
            <a:noFill/>
          </a:ln>
        </p:spPr>
      </p:pic>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68" name="Shape 168"/>
        <p:cNvGrpSpPr/>
        <p:nvPr/>
      </p:nvGrpSpPr>
      <p:grpSpPr>
        <a:xfrm>
          <a:off x="0" y="0"/>
          <a:ext cx="0" cy="0"/>
          <a:chOff x="0" y="0"/>
          <a:chExt cx="0" cy="0"/>
        </a:xfrm>
      </p:grpSpPr>
      <p:sp>
        <p:nvSpPr>
          <p:cNvPr id="169" name="Shape 169"/>
          <p:cNvSpPr txBox="1"/>
          <p:nvPr>
            <p:ph type="title"/>
          </p:nvPr>
        </p:nvSpPr>
        <p:spPr>
          <a:xfrm>
            <a:off x="3276600" y="152400"/>
            <a:ext cx="5867400"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MONOPOLISTIC COMPETITION (cont’d)</a:t>
            </a:r>
          </a:p>
        </p:txBody>
      </p:sp>
      <p:sp>
        <p:nvSpPr>
          <p:cNvPr id="170" name="Shape 170"/>
          <p:cNvSpPr txBox="1"/>
          <p:nvPr/>
        </p:nvSpPr>
        <p:spPr>
          <a:xfrm>
            <a:off x="220980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8.2</a:t>
            </a:r>
          </a:p>
        </p:txBody>
      </p:sp>
      <p:cxnSp>
        <p:nvCxnSpPr>
          <p:cNvPr id="171" name="Shape 171"/>
          <p:cNvCxnSpPr/>
          <p:nvPr/>
        </p:nvCxnSpPr>
        <p:spPr>
          <a:xfrm>
            <a:off x="3200400" y="304800"/>
            <a:ext cx="0" cy="381000"/>
          </a:xfrm>
          <a:prstGeom prst="straightConnector1">
            <a:avLst/>
          </a:prstGeom>
          <a:noFill/>
          <a:ln cap="rnd" cmpd="sng" w="22225">
            <a:solidFill>
              <a:srgbClr val="FF0000"/>
            </a:solidFill>
            <a:prstDash val="solid"/>
            <a:miter/>
            <a:headEnd len="med" w="med" type="none"/>
            <a:tailEnd len="med" w="med" type="none"/>
          </a:ln>
        </p:spPr>
      </p:cxnSp>
      <p:sp>
        <p:nvSpPr>
          <p:cNvPr id="172" name="Shape 172"/>
          <p:cNvSpPr txBox="1"/>
          <p:nvPr/>
        </p:nvSpPr>
        <p:spPr>
          <a:xfrm>
            <a:off x="914400" y="1066800"/>
            <a:ext cx="7543800"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Differentiation by Location</a:t>
            </a:r>
          </a:p>
        </p:txBody>
      </p:sp>
      <p:sp>
        <p:nvSpPr>
          <p:cNvPr id="173" name="Shape 173"/>
          <p:cNvSpPr txBox="1"/>
          <p:nvPr/>
        </p:nvSpPr>
        <p:spPr>
          <a:xfrm>
            <a:off x="914400" y="1676400"/>
            <a:ext cx="2666999" cy="3892550"/>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100000"/>
              <a:buFont typeface="Arial"/>
              <a:buChar char=""/>
            </a:pPr>
            <a:r>
              <a:rPr b="1" i="0" lang="en-US" sz="1400" u="none" cap="none" strike="noStrike">
                <a:solidFill>
                  <a:schemeClr val="dk1"/>
                </a:solidFill>
                <a:latin typeface="Arial"/>
                <a:ea typeface="Arial"/>
                <a:cs typeface="Arial"/>
                <a:sym typeface="Arial"/>
              </a:rPr>
              <a:t>FIGURE 8.3</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Long-Run Equilibrium with Spatial Competition</a:t>
            </a:r>
          </a:p>
          <a:p>
            <a:pPr indent="0" lvl="0" marL="0" marR="0" rtl="0" algn="l">
              <a:lnSpc>
                <a:spcPct val="110000"/>
              </a:lnSpc>
              <a:spcBef>
                <a:spcPts val="70"/>
              </a:spcBef>
              <a:spcAft>
                <a:spcPts val="0"/>
              </a:spcAft>
              <a:buClr>
                <a:schemeClr val="dk1"/>
              </a:buClr>
              <a:buFont typeface="Times New Roman"/>
              <a:buNone/>
            </a:pPr>
            <a:r>
              <a:t/>
            </a:r>
            <a:endParaRPr b="1" i="0" sz="1400" u="none" cap="none" strike="noStrike">
              <a:solidFill>
                <a:schemeClr val="lt2"/>
              </a:solidFill>
              <a:latin typeface="Arial"/>
              <a:ea typeface="Arial"/>
              <a:cs typeface="Arial"/>
              <a:sym typeface="Arial"/>
            </a:endParaRPr>
          </a:p>
          <a:p>
            <a:pPr indent="0" lvl="0" marL="0" marR="0" rtl="0" algn="l">
              <a:lnSpc>
                <a:spcPct val="110000"/>
              </a:lnSpc>
              <a:spcBef>
                <a:spcPts val="7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Book stores and other retailers differentiate their products by selling at different locations. </a:t>
            </a:r>
          </a:p>
          <a:p>
            <a:pPr indent="0" lvl="0" marL="0" marR="0" rtl="0" algn="l">
              <a:lnSpc>
                <a:spcPct val="110000"/>
              </a:lnSpc>
              <a:spcBef>
                <a:spcPts val="70"/>
              </a:spcBef>
              <a:spcAft>
                <a:spcPts val="0"/>
              </a:spcAft>
              <a:buClr>
                <a:schemeClr val="dk1"/>
              </a:buClr>
              <a:buFont typeface="Times New Roman"/>
              <a:buNone/>
            </a:pPr>
            <a:r>
              <a:t/>
            </a:r>
            <a:endParaRPr b="0" i="0" sz="1400" u="none" cap="none" strike="noStrike">
              <a:solidFill>
                <a:schemeClr val="dk1"/>
              </a:solidFill>
              <a:latin typeface="Arial"/>
              <a:ea typeface="Arial"/>
              <a:cs typeface="Arial"/>
              <a:sym typeface="Arial"/>
            </a:endParaRPr>
          </a:p>
          <a:p>
            <a:pPr indent="0" lvl="0" marL="0" marR="0" rtl="0" algn="l">
              <a:lnSpc>
                <a:spcPct val="110000"/>
              </a:lnSpc>
              <a:spcBef>
                <a:spcPts val="7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 typical book store chooses the quantity of books at which its marginal revenue equals its marginal cost (point </a:t>
            </a:r>
            <a:r>
              <a:rPr b="0" i="1" lang="en-US" sz="1400" u="none" cap="none" strike="noStrike">
                <a:solidFill>
                  <a:schemeClr val="dk1"/>
                </a:solidFill>
                <a:latin typeface="Arial"/>
                <a:ea typeface="Arial"/>
                <a:cs typeface="Arial"/>
                <a:sym typeface="Arial"/>
              </a:rPr>
              <a:t>a</a:t>
            </a:r>
            <a:r>
              <a:rPr b="0" i="0" lang="en-US" sz="1400" u="none" cap="none" strike="noStrike">
                <a:solidFill>
                  <a:schemeClr val="dk1"/>
                </a:solidFill>
                <a:latin typeface="Arial"/>
                <a:ea typeface="Arial"/>
                <a:cs typeface="Arial"/>
                <a:sym typeface="Arial"/>
              </a:rPr>
              <a:t>).</a:t>
            </a:r>
          </a:p>
          <a:p>
            <a:pPr indent="0" lvl="0" marL="0" marR="0" rtl="0" algn="l">
              <a:lnSpc>
                <a:spcPct val="110000"/>
              </a:lnSpc>
              <a:spcBef>
                <a:spcPts val="70"/>
              </a:spcBef>
              <a:spcAft>
                <a:spcPts val="0"/>
              </a:spcAft>
              <a:buClr>
                <a:schemeClr val="dk1"/>
              </a:buClr>
              <a:buFont typeface="Times New Roman"/>
              <a:buNone/>
            </a:pPr>
            <a:r>
              <a:t/>
            </a:r>
            <a:endParaRPr b="0" i="0" sz="1400" u="none" cap="none" strike="noStrike">
              <a:solidFill>
                <a:schemeClr val="dk1"/>
              </a:solidFill>
              <a:latin typeface="Arial"/>
              <a:ea typeface="Arial"/>
              <a:cs typeface="Arial"/>
              <a:sym typeface="Arial"/>
            </a:endParaRPr>
          </a:p>
          <a:p>
            <a:pPr indent="0" lvl="0" marL="0" marR="0" rtl="0" algn="l">
              <a:lnSpc>
                <a:spcPct val="110000"/>
              </a:lnSpc>
              <a:spcBef>
                <a:spcPts val="7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Economic profit is zero because the price equals average cost (point </a:t>
            </a:r>
            <a:r>
              <a:rPr b="0" i="1" lang="en-US" sz="1400" u="none" cap="none" strike="noStrike">
                <a:solidFill>
                  <a:schemeClr val="dk1"/>
                </a:solidFill>
                <a:latin typeface="Arial"/>
                <a:ea typeface="Arial"/>
                <a:cs typeface="Arial"/>
                <a:sym typeface="Arial"/>
              </a:rPr>
              <a:t>b</a:t>
            </a:r>
            <a:r>
              <a:rPr b="0" i="0" lang="en-US" sz="1400" u="none" cap="none" strike="noStrike">
                <a:solidFill>
                  <a:schemeClr val="dk1"/>
                </a:solidFill>
                <a:latin typeface="Arial"/>
                <a:ea typeface="Arial"/>
                <a:cs typeface="Arial"/>
                <a:sym typeface="Arial"/>
              </a:rPr>
              <a:t>). </a:t>
            </a:r>
          </a:p>
        </p:txBody>
      </p:sp>
      <p:pic>
        <p:nvPicPr>
          <p:cNvPr id="174" name="Shape 174"/>
          <p:cNvPicPr preferRelativeResize="0"/>
          <p:nvPr/>
        </p:nvPicPr>
        <p:blipFill rotWithShape="1">
          <a:blip r:embed="rId3">
            <a:alphaModFix/>
          </a:blip>
          <a:srcRect b="0" l="0" r="0" t="0"/>
          <a:stretch/>
        </p:blipFill>
        <p:spPr>
          <a:xfrm>
            <a:off x="3810000" y="1828800"/>
            <a:ext cx="4810124" cy="4152899"/>
          </a:xfrm>
          <a:prstGeom prst="rect">
            <a:avLst/>
          </a:prstGeom>
          <a:noFill/>
          <a:ln>
            <a:noFill/>
          </a:ln>
        </p:spPr>
      </p:pic>
      <p:pic>
        <p:nvPicPr>
          <p:cNvPr id="175" name="Shape 175"/>
          <p:cNvPicPr preferRelativeResize="0"/>
          <p:nvPr/>
        </p:nvPicPr>
        <p:blipFill rotWithShape="1">
          <a:blip r:embed="rId4">
            <a:alphaModFix/>
          </a:blip>
          <a:srcRect b="0" l="0" r="0" t="0"/>
          <a:stretch/>
        </p:blipFill>
        <p:spPr>
          <a:xfrm>
            <a:off x="3810000" y="1828800"/>
            <a:ext cx="4810124" cy="4152899"/>
          </a:xfrm>
          <a:prstGeom prst="rect">
            <a:avLst/>
          </a:prstGeom>
          <a:noFill/>
          <a:ln>
            <a:noFill/>
          </a:ln>
        </p:spPr>
      </p:pic>
      <p:pic>
        <p:nvPicPr>
          <p:cNvPr id="176" name="Shape 176"/>
          <p:cNvPicPr preferRelativeResize="0"/>
          <p:nvPr/>
        </p:nvPicPr>
        <p:blipFill rotWithShape="1">
          <a:blip r:embed="rId5">
            <a:alphaModFix/>
          </a:blip>
          <a:srcRect b="0" l="0" r="0" t="0"/>
          <a:stretch/>
        </p:blipFill>
        <p:spPr>
          <a:xfrm>
            <a:off x="3810000" y="1828800"/>
            <a:ext cx="4810124" cy="4152899"/>
          </a:xfrm>
          <a:prstGeom prst="rect">
            <a:avLst/>
          </a:prstGeom>
          <a:noFill/>
          <a:ln>
            <a:noFill/>
          </a:ln>
        </p:spPr>
      </p:pic>
      <p:pic>
        <p:nvPicPr>
          <p:cNvPr id="177" name="Shape 177"/>
          <p:cNvPicPr preferRelativeResize="0"/>
          <p:nvPr/>
        </p:nvPicPr>
        <p:blipFill rotWithShape="1">
          <a:blip r:embed="rId6">
            <a:alphaModFix/>
          </a:blip>
          <a:srcRect b="0" l="0" r="0" t="0"/>
          <a:stretch/>
        </p:blipFill>
        <p:spPr>
          <a:xfrm>
            <a:off x="3810000" y="1828800"/>
            <a:ext cx="4810124" cy="4152899"/>
          </a:xfrm>
          <a:prstGeom prst="rect">
            <a:avLst/>
          </a:prstGeom>
          <a:noFill/>
          <a:ln>
            <a:noFill/>
          </a:ln>
        </p:spPr>
      </p:pic>
      <p:pic>
        <p:nvPicPr>
          <p:cNvPr id="178" name="Shape 178"/>
          <p:cNvPicPr preferRelativeResize="0"/>
          <p:nvPr/>
        </p:nvPicPr>
        <p:blipFill rotWithShape="1">
          <a:blip r:embed="rId7">
            <a:alphaModFix/>
          </a:blip>
          <a:srcRect b="0" l="0" r="0" t="0"/>
          <a:stretch/>
        </p:blipFill>
        <p:spPr>
          <a:xfrm>
            <a:off x="3810000" y="1828800"/>
            <a:ext cx="4810124" cy="4152899"/>
          </a:xfrm>
          <a:prstGeom prst="rect">
            <a:avLst/>
          </a:prstGeom>
          <a:noFill/>
          <a:ln>
            <a:noFill/>
          </a:ln>
        </p:spPr>
      </p:pic>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82" name="Shape 182"/>
        <p:cNvGrpSpPr/>
        <p:nvPr/>
      </p:nvGrpSpPr>
      <p:grpSpPr>
        <a:xfrm>
          <a:off x="0" y="0"/>
          <a:ext cx="0" cy="0"/>
          <a:chOff x="0" y="0"/>
          <a:chExt cx="0" cy="0"/>
        </a:xfrm>
      </p:grpSpPr>
      <p:sp>
        <p:nvSpPr>
          <p:cNvPr id="183" name="Shape 183"/>
          <p:cNvSpPr txBox="1"/>
          <p:nvPr/>
        </p:nvSpPr>
        <p:spPr>
          <a:xfrm>
            <a:off x="2286000" y="1066800"/>
            <a:ext cx="4648199" cy="774700"/>
          </a:xfrm>
          <a:prstGeom prst="rect">
            <a:avLst/>
          </a:prstGeom>
          <a:noFill/>
          <a:ln>
            <a:noFill/>
          </a:ln>
        </p:spPr>
        <p:txBody>
          <a:bodyPr anchorCtr="0" anchor="t" bIns="45700" lIns="91425" rIns="91425" tIns="45700">
            <a:noAutofit/>
          </a:bodyPr>
          <a:lstStyle/>
          <a:p>
            <a:pPr indent="0" lvl="0" marL="0" marR="0" rtl="0" algn="r">
              <a:lnSpc>
                <a:spcPct val="105000"/>
              </a:lnSpc>
              <a:spcBef>
                <a:spcPts val="0"/>
              </a:spcBef>
              <a:spcAft>
                <a:spcPts val="0"/>
              </a:spcAft>
              <a:buClr>
                <a:schemeClr val="lt2"/>
              </a:buClr>
              <a:buSzPct val="25000"/>
              <a:buFont typeface="Arial"/>
              <a:buNone/>
            </a:pPr>
            <a:r>
              <a:rPr b="1" i="0" lang="en-US" sz="1400" u="none" cap="none" strike="noStrike">
                <a:solidFill>
                  <a:schemeClr val="lt2"/>
                </a:solidFill>
                <a:latin typeface="Arial"/>
                <a:ea typeface="Arial"/>
                <a:cs typeface="Arial"/>
                <a:sym typeface="Arial"/>
              </a:rPr>
              <a:t>OPENING A DUNKIN’ DONUTS SHOP</a:t>
            </a:r>
          </a:p>
          <a:p>
            <a:pPr indent="0" lvl="0" marL="0" marR="0" rtl="0" algn="r">
              <a:lnSpc>
                <a:spcPct val="105000"/>
              </a:lnSpc>
              <a:spcBef>
                <a:spcPts val="7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APPLYING THE CONCEPTS #2:  What does it take to enter a market with a franchise?</a:t>
            </a:r>
          </a:p>
        </p:txBody>
      </p:sp>
      <p:sp>
        <p:nvSpPr>
          <p:cNvPr id="184" name="Shape 184"/>
          <p:cNvSpPr txBox="1"/>
          <p:nvPr/>
        </p:nvSpPr>
        <p:spPr>
          <a:xfrm>
            <a:off x="984250" y="1981200"/>
            <a:ext cx="7154861" cy="5810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One way to get into a monopolistically competitive market is to get a franchise for a nationally advertised product. </a:t>
            </a:r>
          </a:p>
        </p:txBody>
      </p:sp>
      <p:sp>
        <p:nvSpPr>
          <p:cNvPr id="185" name="Shape 185"/>
          <p:cNvSpPr txBox="1"/>
          <p:nvPr/>
        </p:nvSpPr>
        <p:spPr>
          <a:xfrm>
            <a:off x="976312" y="2819400"/>
            <a:ext cx="7162799" cy="8254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Table 8.1 shows the franchise fees and royalty rates for several  franchising opportunities. The fees indicate how much entrepreneurs are willing to pay for the right to sell a brand-name product.</a:t>
            </a:r>
          </a:p>
        </p:txBody>
      </p:sp>
      <p:pic>
        <p:nvPicPr>
          <p:cNvPr id="186" name="Shape 186"/>
          <p:cNvPicPr preferRelativeResize="0"/>
          <p:nvPr/>
        </p:nvPicPr>
        <p:blipFill rotWithShape="1">
          <a:blip r:embed="rId3">
            <a:alphaModFix/>
          </a:blip>
          <a:srcRect b="0" l="0" r="0" t="0"/>
          <a:stretch/>
        </p:blipFill>
        <p:spPr>
          <a:xfrm>
            <a:off x="914400" y="4038600"/>
            <a:ext cx="7543800" cy="1771650"/>
          </a:xfrm>
          <a:prstGeom prst="rect">
            <a:avLst/>
          </a:prstGeom>
          <a:noFill/>
          <a:ln>
            <a:noFill/>
          </a:ln>
        </p:spPr>
      </p:pic>
      <p:grpSp>
        <p:nvGrpSpPr>
          <p:cNvPr id="187" name="Shape 187"/>
          <p:cNvGrpSpPr/>
          <p:nvPr/>
        </p:nvGrpSpPr>
        <p:grpSpPr>
          <a:xfrm>
            <a:off x="3852862" y="381000"/>
            <a:ext cx="3005137" cy="366711"/>
            <a:chOff x="2568575" y="-185736"/>
            <a:chExt cx="3005137" cy="366711"/>
          </a:xfrm>
        </p:grpSpPr>
        <p:sp>
          <p:nvSpPr>
            <p:cNvPr id="188" name="Shape 188"/>
            <p:cNvSpPr/>
            <p:nvPr/>
          </p:nvSpPr>
          <p:spPr>
            <a:xfrm>
              <a:off x="2568575" y="-182561"/>
              <a:ext cx="365125" cy="360362"/>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1800" u="none" cap="none" strike="noStrike">
                <a:solidFill>
                  <a:schemeClr val="dk1"/>
                </a:solidFill>
                <a:latin typeface="Times New Roman"/>
                <a:ea typeface="Times New Roman"/>
                <a:cs typeface="Times New Roman"/>
                <a:sym typeface="Times New Roman"/>
              </a:endParaRPr>
            </a:p>
          </p:txBody>
        </p:sp>
        <p:sp>
          <p:nvSpPr>
            <p:cNvPr id="189" name="Shape 189"/>
            <p:cNvSpPr txBox="1"/>
            <p:nvPr/>
          </p:nvSpPr>
          <p:spPr>
            <a:xfrm>
              <a:off x="2743200" y="-182561"/>
              <a:ext cx="2501900" cy="363536"/>
            </a:xfrm>
            <a:prstGeom prst="rect">
              <a:avLst/>
            </a:prstGeom>
            <a:solidFill>
              <a:srgbClr val="ADC2E4"/>
            </a:solidFill>
            <a:ln>
              <a:noFill/>
            </a:ln>
          </p:spPr>
          <p:txBody>
            <a:bodyPr anchorCtr="0" anchor="t" bIns="45700" lIns="0"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I C A T I O N</a:t>
              </a:r>
            </a:p>
          </p:txBody>
        </p:sp>
        <p:sp>
          <p:nvSpPr>
            <p:cNvPr id="190" name="Shape 190"/>
            <p:cNvSpPr/>
            <p:nvPr/>
          </p:nvSpPr>
          <p:spPr>
            <a:xfrm>
              <a:off x="5126037" y="-185736"/>
              <a:ext cx="381000" cy="366711"/>
            </a:xfrm>
            <a:prstGeom prst="ellipse">
              <a:avLst/>
            </a:prstGeom>
            <a:solidFill>
              <a:schemeClr val="lt1"/>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1800" u="none" cap="none" strike="noStrike">
                <a:solidFill>
                  <a:schemeClr val="dk1"/>
                </a:solidFill>
                <a:latin typeface="Times New Roman"/>
                <a:ea typeface="Times New Roman"/>
                <a:cs typeface="Times New Roman"/>
                <a:sym typeface="Times New Roman"/>
              </a:endParaRPr>
            </a:p>
          </p:txBody>
        </p:sp>
        <p:sp>
          <p:nvSpPr>
            <p:cNvPr id="191" name="Shape 191"/>
            <p:cNvSpPr/>
            <p:nvPr/>
          </p:nvSpPr>
          <p:spPr>
            <a:xfrm>
              <a:off x="5192712" y="-185736"/>
              <a:ext cx="381000" cy="366711"/>
            </a:xfrm>
            <a:prstGeom prst="ellipse">
              <a:avLst/>
            </a:prstGeom>
            <a:solidFill>
              <a:srgbClr val="ADC2E4"/>
            </a:solid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2</a:t>
              </a:r>
            </a:p>
          </p:txBody>
        </p:sp>
      </p:grpSp>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95" name="Shape 195"/>
        <p:cNvGrpSpPr/>
        <p:nvPr/>
      </p:nvGrpSpPr>
      <p:grpSpPr>
        <a:xfrm>
          <a:off x="0" y="0"/>
          <a:ext cx="0" cy="0"/>
          <a:chOff x="0" y="0"/>
          <a:chExt cx="0" cy="0"/>
        </a:xfrm>
      </p:grpSpPr>
      <p:sp>
        <p:nvSpPr>
          <p:cNvPr id="196" name="Shape 196"/>
          <p:cNvSpPr txBox="1"/>
          <p:nvPr>
            <p:ph type="title"/>
          </p:nvPr>
        </p:nvSpPr>
        <p:spPr>
          <a:xfrm>
            <a:off x="3276600" y="304800"/>
            <a:ext cx="5867400"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TRADE-OFFS WITH ENTRY AND</a:t>
            </a:r>
            <a:br>
              <a:rPr b="0" i="0" lang="en-US" sz="2200" u="none" cap="none" strike="noStrike">
                <a:solidFill>
                  <a:srgbClr val="FF0000"/>
                </a:solidFill>
                <a:latin typeface="Arial"/>
                <a:ea typeface="Arial"/>
                <a:cs typeface="Arial"/>
                <a:sym typeface="Arial"/>
              </a:rPr>
            </a:br>
            <a:r>
              <a:rPr b="0" i="0" lang="en-US" sz="2200" u="none" cap="none" strike="noStrike">
                <a:solidFill>
                  <a:srgbClr val="FF0000"/>
                </a:solidFill>
                <a:latin typeface="Arial"/>
                <a:ea typeface="Arial"/>
                <a:cs typeface="Arial"/>
                <a:sym typeface="Arial"/>
              </a:rPr>
              <a:t>MONOPOLISTIC COMPETITION</a:t>
            </a:r>
          </a:p>
        </p:txBody>
      </p:sp>
      <p:sp>
        <p:nvSpPr>
          <p:cNvPr id="197" name="Shape 197"/>
          <p:cNvSpPr txBox="1"/>
          <p:nvPr/>
        </p:nvSpPr>
        <p:spPr>
          <a:xfrm>
            <a:off x="220980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8.3</a:t>
            </a:r>
          </a:p>
        </p:txBody>
      </p:sp>
      <p:cxnSp>
        <p:nvCxnSpPr>
          <p:cNvPr id="198" name="Shape 198"/>
          <p:cNvCxnSpPr/>
          <p:nvPr/>
        </p:nvCxnSpPr>
        <p:spPr>
          <a:xfrm>
            <a:off x="3200400" y="304800"/>
            <a:ext cx="0" cy="381000"/>
          </a:xfrm>
          <a:prstGeom prst="straightConnector1">
            <a:avLst/>
          </a:prstGeom>
          <a:noFill/>
          <a:ln cap="rnd" cmpd="sng" w="22225">
            <a:solidFill>
              <a:srgbClr val="FF0000"/>
            </a:solidFill>
            <a:prstDash val="solid"/>
            <a:miter/>
            <a:headEnd len="med" w="med" type="none"/>
            <a:tailEnd len="med" w="med" type="none"/>
          </a:ln>
        </p:spPr>
      </p:cxnSp>
      <p:sp>
        <p:nvSpPr>
          <p:cNvPr id="199" name="Shape 199"/>
          <p:cNvSpPr txBox="1"/>
          <p:nvPr/>
        </p:nvSpPr>
        <p:spPr>
          <a:xfrm>
            <a:off x="914400" y="1295400"/>
            <a:ext cx="75438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Average Cost and Variety</a:t>
            </a:r>
          </a:p>
        </p:txBody>
      </p:sp>
      <p:sp>
        <p:nvSpPr>
          <p:cNvPr id="200" name="Shape 200"/>
          <p:cNvSpPr txBox="1"/>
          <p:nvPr/>
        </p:nvSpPr>
        <p:spPr>
          <a:xfrm>
            <a:off x="914400" y="1828800"/>
            <a:ext cx="6799261" cy="106997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There are some trade-offs associated with monopolistic competition. </a:t>
            </a:r>
          </a:p>
          <a:p>
            <a:pPr indent="0" lvl="0" marL="0" marR="0" rtl="0" algn="l">
              <a:lnSpc>
                <a:spcPct val="100000"/>
              </a:lnSpc>
              <a:spcBef>
                <a:spcPts val="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Although the average cost of production is higher than the minimum, there is also more product variety.</a:t>
            </a:r>
          </a:p>
        </p:txBody>
      </p:sp>
      <p:sp>
        <p:nvSpPr>
          <p:cNvPr id="201" name="Shape 201"/>
          <p:cNvSpPr txBox="1"/>
          <p:nvPr/>
        </p:nvSpPr>
        <p:spPr>
          <a:xfrm>
            <a:off x="914400" y="3124200"/>
            <a:ext cx="6799261" cy="20478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When firms sell the same product at different locations, the larger the number of firms, the higher the average cost of production. </a:t>
            </a:r>
          </a:p>
          <a:p>
            <a:pPr indent="0" lvl="0" marL="0" marR="0" rtl="0" algn="l">
              <a:lnSpc>
                <a:spcPct val="100000"/>
              </a:lnSpc>
              <a:spcBef>
                <a:spcPts val="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But when firms are numerous, consumers travel shorter distances to get the product. </a:t>
            </a:r>
          </a:p>
          <a:p>
            <a:pPr indent="0" lvl="0" marL="0" marR="0" rtl="0" algn="l">
              <a:lnSpc>
                <a:spcPct val="100000"/>
              </a:lnSpc>
              <a:spcBef>
                <a:spcPts val="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Therefore, higher production costs are at least partly offset by lower travel costs.</a:t>
            </a:r>
          </a:p>
        </p:txBody>
      </p:sp>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05" name="Shape 205"/>
        <p:cNvGrpSpPr/>
        <p:nvPr/>
      </p:nvGrpSpPr>
      <p:grpSpPr>
        <a:xfrm>
          <a:off x="0" y="0"/>
          <a:ext cx="0" cy="0"/>
          <a:chOff x="0" y="0"/>
          <a:chExt cx="0" cy="0"/>
        </a:xfrm>
      </p:grpSpPr>
      <p:sp>
        <p:nvSpPr>
          <p:cNvPr id="206" name="Shape 206"/>
          <p:cNvSpPr txBox="1"/>
          <p:nvPr>
            <p:ph type="title"/>
          </p:nvPr>
        </p:nvSpPr>
        <p:spPr>
          <a:xfrm>
            <a:off x="3276600" y="304800"/>
            <a:ext cx="5867400"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TRADE-OFFS WITH ENTRY AND</a:t>
            </a:r>
            <a:br>
              <a:rPr b="0" i="0" lang="en-US" sz="2200" u="none" cap="none" strike="noStrike">
                <a:solidFill>
                  <a:srgbClr val="FF0000"/>
                </a:solidFill>
                <a:latin typeface="Arial"/>
                <a:ea typeface="Arial"/>
                <a:cs typeface="Arial"/>
                <a:sym typeface="Arial"/>
              </a:rPr>
            </a:br>
            <a:r>
              <a:rPr b="0" i="0" lang="en-US" sz="2200" u="none" cap="none" strike="noStrike">
                <a:solidFill>
                  <a:srgbClr val="FF0000"/>
                </a:solidFill>
                <a:latin typeface="Arial"/>
                <a:ea typeface="Arial"/>
                <a:cs typeface="Arial"/>
                <a:sym typeface="Arial"/>
              </a:rPr>
              <a:t>MONOPOLISTIC COMPETITION (cont’d)</a:t>
            </a:r>
          </a:p>
        </p:txBody>
      </p:sp>
      <p:sp>
        <p:nvSpPr>
          <p:cNvPr id="207" name="Shape 207"/>
          <p:cNvSpPr txBox="1"/>
          <p:nvPr/>
        </p:nvSpPr>
        <p:spPr>
          <a:xfrm>
            <a:off x="220980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8.3</a:t>
            </a:r>
          </a:p>
        </p:txBody>
      </p:sp>
      <p:cxnSp>
        <p:nvCxnSpPr>
          <p:cNvPr id="208" name="Shape 208"/>
          <p:cNvCxnSpPr/>
          <p:nvPr/>
        </p:nvCxnSpPr>
        <p:spPr>
          <a:xfrm>
            <a:off x="3200400" y="304800"/>
            <a:ext cx="0" cy="381000"/>
          </a:xfrm>
          <a:prstGeom prst="straightConnector1">
            <a:avLst/>
          </a:prstGeom>
          <a:noFill/>
          <a:ln cap="rnd" cmpd="sng" w="22225">
            <a:solidFill>
              <a:srgbClr val="FF0000"/>
            </a:solidFill>
            <a:prstDash val="solid"/>
            <a:miter/>
            <a:headEnd len="med" w="med" type="none"/>
            <a:tailEnd len="med" w="med" type="none"/>
          </a:ln>
        </p:spPr>
      </p:cxnSp>
      <p:sp>
        <p:nvSpPr>
          <p:cNvPr id="209" name="Shape 209"/>
          <p:cNvSpPr txBox="1"/>
          <p:nvPr/>
        </p:nvSpPr>
        <p:spPr>
          <a:xfrm>
            <a:off x="914400" y="1066800"/>
            <a:ext cx="7543800"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Monopolistic Competition versus Perfect Competition</a:t>
            </a:r>
          </a:p>
        </p:txBody>
      </p:sp>
      <p:sp>
        <p:nvSpPr>
          <p:cNvPr id="210" name="Shape 210"/>
          <p:cNvSpPr txBox="1"/>
          <p:nvPr/>
        </p:nvSpPr>
        <p:spPr>
          <a:xfrm>
            <a:off x="914400" y="1828800"/>
            <a:ext cx="2666999" cy="3892550"/>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100000"/>
              <a:buFont typeface="Arial"/>
              <a:buChar char=""/>
            </a:pPr>
            <a:r>
              <a:rPr b="1" i="0" lang="en-US" sz="1400" u="none" cap="none" strike="noStrike">
                <a:solidFill>
                  <a:schemeClr val="dk1"/>
                </a:solidFill>
                <a:latin typeface="Arial"/>
                <a:ea typeface="Arial"/>
                <a:cs typeface="Arial"/>
                <a:sym typeface="Arial"/>
              </a:rPr>
              <a:t> FIGURE 8.4</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Monopolistic Competition versus Perfect Competition</a:t>
            </a:r>
          </a:p>
          <a:p>
            <a:pPr indent="0" lvl="0" marL="0" marR="0" rtl="0" algn="l">
              <a:lnSpc>
                <a:spcPct val="110000"/>
              </a:lnSpc>
              <a:spcBef>
                <a:spcPts val="70"/>
              </a:spcBef>
              <a:spcAft>
                <a:spcPts val="0"/>
              </a:spcAft>
              <a:buClr>
                <a:schemeClr val="dk1"/>
              </a:buClr>
              <a:buFont typeface="Times New Roman"/>
              <a:buNone/>
            </a:pPr>
            <a:r>
              <a:t/>
            </a:r>
            <a:endParaRPr b="1" i="0" sz="1400" u="none" cap="none" strike="noStrike">
              <a:solidFill>
                <a:schemeClr val="lt2"/>
              </a:solidFill>
              <a:latin typeface="Arial"/>
              <a:ea typeface="Arial"/>
              <a:cs typeface="Arial"/>
              <a:sym typeface="Arial"/>
            </a:endParaRPr>
          </a:p>
          <a:p>
            <a:pPr indent="0" lvl="0" marL="0" marR="0" rtl="0" algn="l">
              <a:lnSpc>
                <a:spcPct val="110000"/>
              </a:lnSpc>
              <a:spcBef>
                <a:spcPts val="7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(A)</a:t>
            </a:r>
            <a:r>
              <a:rPr b="0" i="0" lang="en-US" sz="1400" u="none" cap="none" strike="noStrike">
                <a:solidFill>
                  <a:schemeClr val="dk1"/>
                </a:solidFill>
                <a:latin typeface="Arial"/>
                <a:ea typeface="Arial"/>
                <a:cs typeface="Arial"/>
                <a:sym typeface="Arial"/>
              </a:rPr>
              <a:t> In a perfectly competitive market, the firm-specific demand curve is horizontal at the market price, and marginal revenue equals price. </a:t>
            </a:r>
          </a:p>
          <a:p>
            <a:pPr indent="0" lvl="0" marL="0" marR="0" rtl="0" algn="l">
              <a:lnSpc>
                <a:spcPct val="110000"/>
              </a:lnSpc>
              <a:spcBef>
                <a:spcPts val="70"/>
              </a:spcBef>
              <a:spcAft>
                <a:spcPts val="0"/>
              </a:spcAft>
              <a:buClr>
                <a:schemeClr val="dk1"/>
              </a:buClr>
              <a:buFont typeface="Times New Roman"/>
              <a:buNone/>
            </a:pPr>
            <a:r>
              <a:t/>
            </a:r>
            <a:endParaRPr b="0" i="0" sz="1400" u="none" cap="none" strike="noStrike">
              <a:solidFill>
                <a:schemeClr val="dk1"/>
              </a:solidFill>
              <a:latin typeface="Arial"/>
              <a:ea typeface="Arial"/>
              <a:cs typeface="Arial"/>
              <a:sym typeface="Arial"/>
            </a:endParaRPr>
          </a:p>
          <a:p>
            <a:pPr indent="0" lvl="0" marL="0" marR="0" rtl="0" algn="l">
              <a:lnSpc>
                <a:spcPct val="110000"/>
              </a:lnSpc>
              <a:spcBef>
                <a:spcPts val="7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In equilibrium, price = marginal cost = average cost.</a:t>
            </a:r>
          </a:p>
          <a:p>
            <a:pPr indent="0" lvl="0" marL="0" marR="0" rtl="0" algn="l">
              <a:lnSpc>
                <a:spcPct val="110000"/>
              </a:lnSpc>
              <a:spcBef>
                <a:spcPts val="70"/>
              </a:spcBef>
              <a:spcAft>
                <a:spcPts val="0"/>
              </a:spcAft>
              <a:buClr>
                <a:schemeClr val="dk1"/>
              </a:buClr>
              <a:buFont typeface="Times New Roman"/>
              <a:buNone/>
            </a:pPr>
            <a:r>
              <a:t/>
            </a:r>
            <a:endParaRPr b="0" i="0" sz="1400" u="none" cap="none" strike="noStrike">
              <a:solidFill>
                <a:schemeClr val="dk1"/>
              </a:solidFill>
              <a:latin typeface="Arial"/>
              <a:ea typeface="Arial"/>
              <a:cs typeface="Arial"/>
              <a:sym typeface="Arial"/>
            </a:endParaRPr>
          </a:p>
          <a:p>
            <a:pPr indent="0" lvl="0" marL="0" marR="0" rtl="0" algn="l">
              <a:lnSpc>
                <a:spcPct val="110000"/>
              </a:lnSpc>
              <a:spcBef>
                <a:spcPts val="7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Equilibrium occurs at the minimum of the average-cost curve. </a:t>
            </a:r>
          </a:p>
        </p:txBody>
      </p:sp>
      <p:pic>
        <p:nvPicPr>
          <p:cNvPr id="211" name="Shape 211"/>
          <p:cNvPicPr preferRelativeResize="0"/>
          <p:nvPr/>
        </p:nvPicPr>
        <p:blipFill rotWithShape="1">
          <a:blip r:embed="rId3">
            <a:alphaModFix/>
          </a:blip>
          <a:srcRect b="0" l="0" r="0" t="0"/>
          <a:stretch/>
        </p:blipFill>
        <p:spPr>
          <a:xfrm>
            <a:off x="3733800" y="2087561"/>
            <a:ext cx="4618036" cy="3703637"/>
          </a:xfrm>
          <a:prstGeom prst="rect">
            <a:avLst/>
          </a:prstGeom>
          <a:noFill/>
          <a:ln>
            <a:noFill/>
          </a:ln>
        </p:spPr>
      </p:pic>
      <p:pic>
        <p:nvPicPr>
          <p:cNvPr id="212" name="Shape 212"/>
          <p:cNvPicPr preferRelativeResize="0"/>
          <p:nvPr/>
        </p:nvPicPr>
        <p:blipFill rotWithShape="1">
          <a:blip r:embed="rId4">
            <a:alphaModFix/>
          </a:blip>
          <a:srcRect b="0" l="0" r="0" t="0"/>
          <a:stretch/>
        </p:blipFill>
        <p:spPr>
          <a:xfrm>
            <a:off x="3733800" y="2087561"/>
            <a:ext cx="4618036" cy="3703637"/>
          </a:xfrm>
          <a:prstGeom prst="rect">
            <a:avLst/>
          </a:prstGeom>
          <a:noFill/>
          <a:ln>
            <a:noFill/>
          </a:ln>
        </p:spPr>
      </p:pic>
      <p:pic>
        <p:nvPicPr>
          <p:cNvPr id="213" name="Shape 213"/>
          <p:cNvPicPr preferRelativeResize="0"/>
          <p:nvPr/>
        </p:nvPicPr>
        <p:blipFill rotWithShape="1">
          <a:blip r:embed="rId5">
            <a:alphaModFix/>
          </a:blip>
          <a:srcRect b="0" l="0" r="0" t="0"/>
          <a:stretch/>
        </p:blipFill>
        <p:spPr>
          <a:xfrm>
            <a:off x="3733800" y="2087561"/>
            <a:ext cx="4618036" cy="3703637"/>
          </a:xfrm>
          <a:prstGeom prst="rect">
            <a:avLst/>
          </a:prstGeom>
          <a:noFill/>
          <a:ln>
            <a:noFill/>
          </a:ln>
        </p:spPr>
      </p:pic>
      <p:pic>
        <p:nvPicPr>
          <p:cNvPr id="214" name="Shape 214"/>
          <p:cNvPicPr preferRelativeResize="0"/>
          <p:nvPr/>
        </p:nvPicPr>
        <p:blipFill rotWithShape="1">
          <a:blip r:embed="rId6">
            <a:alphaModFix/>
          </a:blip>
          <a:srcRect b="0" l="0" r="0" t="0"/>
          <a:stretch/>
        </p:blipFill>
        <p:spPr>
          <a:xfrm>
            <a:off x="3733800" y="2087561"/>
            <a:ext cx="4618036" cy="3703637"/>
          </a:xfrm>
          <a:prstGeom prst="rect">
            <a:avLst/>
          </a:prstGeom>
          <a:noFill/>
          <a:ln>
            <a:noFill/>
          </a:ln>
        </p:spPr>
      </p:pic>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18" name="Shape 218"/>
        <p:cNvGrpSpPr/>
        <p:nvPr/>
      </p:nvGrpSpPr>
      <p:grpSpPr>
        <a:xfrm>
          <a:off x="0" y="0"/>
          <a:ext cx="0" cy="0"/>
          <a:chOff x="0" y="0"/>
          <a:chExt cx="0" cy="0"/>
        </a:xfrm>
      </p:grpSpPr>
      <p:sp>
        <p:nvSpPr>
          <p:cNvPr id="219" name="Shape 219"/>
          <p:cNvSpPr txBox="1"/>
          <p:nvPr>
            <p:ph type="title"/>
          </p:nvPr>
        </p:nvSpPr>
        <p:spPr>
          <a:xfrm>
            <a:off x="3276600" y="304800"/>
            <a:ext cx="5867400"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TRADE-OFFS WITH ENTRY AND</a:t>
            </a:r>
            <a:br>
              <a:rPr b="0" i="0" lang="en-US" sz="2200" u="none" cap="none" strike="noStrike">
                <a:solidFill>
                  <a:srgbClr val="FF0000"/>
                </a:solidFill>
                <a:latin typeface="Arial"/>
                <a:ea typeface="Arial"/>
                <a:cs typeface="Arial"/>
                <a:sym typeface="Arial"/>
              </a:rPr>
            </a:br>
            <a:r>
              <a:rPr b="0" i="0" lang="en-US" sz="2200" u="none" cap="none" strike="noStrike">
                <a:solidFill>
                  <a:srgbClr val="FF0000"/>
                </a:solidFill>
                <a:latin typeface="Arial"/>
                <a:ea typeface="Arial"/>
                <a:cs typeface="Arial"/>
                <a:sym typeface="Arial"/>
              </a:rPr>
              <a:t>MONOPOLISTIC COMPETITION (cont’d)</a:t>
            </a:r>
          </a:p>
        </p:txBody>
      </p:sp>
      <p:sp>
        <p:nvSpPr>
          <p:cNvPr id="220" name="Shape 220"/>
          <p:cNvSpPr txBox="1"/>
          <p:nvPr/>
        </p:nvSpPr>
        <p:spPr>
          <a:xfrm>
            <a:off x="220980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8.3</a:t>
            </a:r>
          </a:p>
        </p:txBody>
      </p:sp>
      <p:cxnSp>
        <p:nvCxnSpPr>
          <p:cNvPr id="221" name="Shape 221"/>
          <p:cNvCxnSpPr/>
          <p:nvPr/>
        </p:nvCxnSpPr>
        <p:spPr>
          <a:xfrm>
            <a:off x="3200400" y="304800"/>
            <a:ext cx="0" cy="381000"/>
          </a:xfrm>
          <a:prstGeom prst="straightConnector1">
            <a:avLst/>
          </a:prstGeom>
          <a:noFill/>
          <a:ln cap="rnd" cmpd="sng" w="22225">
            <a:solidFill>
              <a:srgbClr val="FF0000"/>
            </a:solidFill>
            <a:prstDash val="solid"/>
            <a:miter/>
            <a:headEnd len="med" w="med" type="none"/>
            <a:tailEnd len="med" w="med" type="none"/>
          </a:ln>
        </p:spPr>
      </p:cxnSp>
      <p:sp>
        <p:nvSpPr>
          <p:cNvPr id="222" name="Shape 222"/>
          <p:cNvSpPr txBox="1"/>
          <p:nvPr/>
        </p:nvSpPr>
        <p:spPr>
          <a:xfrm>
            <a:off x="914400" y="1066800"/>
            <a:ext cx="7543800"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Monopolistic Competition versus Perfect Competition</a:t>
            </a:r>
          </a:p>
        </p:txBody>
      </p:sp>
      <p:sp>
        <p:nvSpPr>
          <p:cNvPr id="223" name="Shape 223"/>
          <p:cNvSpPr txBox="1"/>
          <p:nvPr/>
        </p:nvSpPr>
        <p:spPr>
          <a:xfrm>
            <a:off x="914400" y="1939925"/>
            <a:ext cx="2666999" cy="3403599"/>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100000"/>
              <a:buFont typeface="Arial"/>
              <a:buChar char=""/>
            </a:pPr>
            <a:r>
              <a:rPr b="1" i="0" lang="en-US" sz="1400" u="none" cap="none" strike="noStrike">
                <a:solidFill>
                  <a:schemeClr val="dk1"/>
                </a:solidFill>
                <a:latin typeface="Arial"/>
                <a:ea typeface="Arial"/>
                <a:cs typeface="Arial"/>
                <a:sym typeface="Arial"/>
              </a:rPr>
              <a:t> FIGURE 8.4 (cont’d.)</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Monopolistic Competition versus Perfect Competition</a:t>
            </a:r>
          </a:p>
          <a:p>
            <a:pPr indent="0" lvl="0" marL="0" marR="0" rtl="0" algn="l">
              <a:lnSpc>
                <a:spcPct val="110000"/>
              </a:lnSpc>
              <a:spcBef>
                <a:spcPts val="70"/>
              </a:spcBef>
              <a:spcAft>
                <a:spcPts val="0"/>
              </a:spcAft>
              <a:buClr>
                <a:schemeClr val="dk1"/>
              </a:buClr>
              <a:buFont typeface="Times New Roman"/>
              <a:buNone/>
            </a:pPr>
            <a:r>
              <a:t/>
            </a:r>
            <a:endParaRPr b="1" i="0" sz="1400" u="none" cap="none" strike="noStrike">
              <a:solidFill>
                <a:schemeClr val="dk1"/>
              </a:solidFill>
              <a:latin typeface="Arial"/>
              <a:ea typeface="Arial"/>
              <a:cs typeface="Arial"/>
              <a:sym typeface="Arial"/>
            </a:endParaRPr>
          </a:p>
          <a:p>
            <a:pPr indent="0" lvl="0" marL="0" marR="0" rtl="0" algn="l">
              <a:lnSpc>
                <a:spcPct val="110000"/>
              </a:lnSpc>
              <a:spcBef>
                <a:spcPts val="7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(B)</a:t>
            </a:r>
            <a:r>
              <a:rPr b="0" i="0" lang="en-US" sz="1400" u="none" cap="none" strike="noStrike">
                <a:solidFill>
                  <a:schemeClr val="dk1"/>
                </a:solidFill>
                <a:latin typeface="Arial"/>
                <a:ea typeface="Arial"/>
                <a:cs typeface="Arial"/>
                <a:sym typeface="Arial"/>
              </a:rPr>
              <a:t> In a monopolistically competitive market, the firm- specific demand curve is negatively sloped and marginal revenue is less than price.</a:t>
            </a:r>
          </a:p>
          <a:p>
            <a:pPr indent="0" lvl="0" marL="0" marR="0" rtl="0" algn="l">
              <a:lnSpc>
                <a:spcPct val="110000"/>
              </a:lnSpc>
              <a:spcBef>
                <a:spcPts val="70"/>
              </a:spcBef>
              <a:spcAft>
                <a:spcPts val="0"/>
              </a:spcAft>
              <a:buClr>
                <a:schemeClr val="dk1"/>
              </a:buClr>
              <a:buFont typeface="Times New Roman"/>
              <a:buNone/>
            </a:pPr>
            <a:r>
              <a:t/>
            </a:r>
            <a:endParaRPr b="0" i="0" sz="1400" u="none" cap="none" strike="noStrike">
              <a:solidFill>
                <a:schemeClr val="dk1"/>
              </a:solidFill>
              <a:latin typeface="Arial"/>
              <a:ea typeface="Arial"/>
              <a:cs typeface="Arial"/>
              <a:sym typeface="Arial"/>
            </a:endParaRPr>
          </a:p>
          <a:p>
            <a:pPr indent="0" lvl="0" marL="0" marR="0" rtl="0" algn="l">
              <a:lnSpc>
                <a:spcPct val="110000"/>
              </a:lnSpc>
              <a:spcBef>
                <a:spcPts val="7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In equilibrium, marginal revenue equals marginal cost (point </a:t>
            </a:r>
            <a:r>
              <a:rPr b="0" i="1" lang="en-US" sz="1400" u="none" cap="none" strike="noStrike">
                <a:solidFill>
                  <a:schemeClr val="dk1"/>
                </a:solidFill>
                <a:latin typeface="Arial"/>
                <a:ea typeface="Arial"/>
                <a:cs typeface="Arial"/>
                <a:sym typeface="Arial"/>
              </a:rPr>
              <a:t>b</a:t>
            </a:r>
            <a:r>
              <a:rPr b="0" i="0" lang="en-US" sz="1400" u="none" cap="none" strike="noStrike">
                <a:solidFill>
                  <a:schemeClr val="dk1"/>
                </a:solidFill>
                <a:latin typeface="Arial"/>
                <a:ea typeface="Arial"/>
                <a:cs typeface="Arial"/>
                <a:sym typeface="Arial"/>
              </a:rPr>
              <a:t>) and price equals average cost (point </a:t>
            </a:r>
            <a:r>
              <a:rPr b="0" i="1" lang="en-US" sz="1400" u="none" cap="none" strike="noStrike">
                <a:solidFill>
                  <a:schemeClr val="dk1"/>
                </a:solidFill>
                <a:latin typeface="Arial"/>
                <a:ea typeface="Arial"/>
                <a:cs typeface="Arial"/>
                <a:sym typeface="Arial"/>
              </a:rPr>
              <a:t>c</a:t>
            </a:r>
            <a:r>
              <a:rPr b="0" i="0" lang="en-US" sz="1400" u="none" cap="none" strike="noStrike">
                <a:solidFill>
                  <a:schemeClr val="dk1"/>
                </a:solidFill>
                <a:latin typeface="Arial"/>
                <a:ea typeface="Arial"/>
                <a:cs typeface="Arial"/>
                <a:sym typeface="Arial"/>
              </a:rPr>
              <a:t>). </a:t>
            </a:r>
          </a:p>
        </p:txBody>
      </p:sp>
      <p:pic>
        <p:nvPicPr>
          <p:cNvPr id="224" name="Shape 224"/>
          <p:cNvPicPr preferRelativeResize="0"/>
          <p:nvPr/>
        </p:nvPicPr>
        <p:blipFill rotWithShape="1">
          <a:blip r:embed="rId3">
            <a:alphaModFix/>
          </a:blip>
          <a:srcRect b="0" l="0" r="0" t="0"/>
          <a:stretch/>
        </p:blipFill>
        <p:spPr>
          <a:xfrm>
            <a:off x="3657600" y="1828800"/>
            <a:ext cx="4549775" cy="3783011"/>
          </a:xfrm>
          <a:prstGeom prst="rect">
            <a:avLst/>
          </a:prstGeom>
          <a:noFill/>
          <a:ln>
            <a:noFill/>
          </a:ln>
        </p:spPr>
      </p:pic>
      <p:pic>
        <p:nvPicPr>
          <p:cNvPr id="225" name="Shape 225"/>
          <p:cNvPicPr preferRelativeResize="0"/>
          <p:nvPr/>
        </p:nvPicPr>
        <p:blipFill rotWithShape="1">
          <a:blip r:embed="rId4">
            <a:alphaModFix/>
          </a:blip>
          <a:srcRect b="0" l="0" r="0" t="0"/>
          <a:stretch/>
        </p:blipFill>
        <p:spPr>
          <a:xfrm>
            <a:off x="3657600" y="1828800"/>
            <a:ext cx="4549775" cy="3783011"/>
          </a:xfrm>
          <a:prstGeom prst="rect">
            <a:avLst/>
          </a:prstGeom>
          <a:noFill/>
          <a:ln>
            <a:noFill/>
          </a:ln>
        </p:spPr>
      </p:pic>
      <p:pic>
        <p:nvPicPr>
          <p:cNvPr id="226" name="Shape 226"/>
          <p:cNvPicPr preferRelativeResize="0"/>
          <p:nvPr/>
        </p:nvPicPr>
        <p:blipFill rotWithShape="1">
          <a:blip r:embed="rId5">
            <a:alphaModFix/>
          </a:blip>
          <a:srcRect b="0" l="0" r="0" t="0"/>
          <a:stretch/>
        </p:blipFill>
        <p:spPr>
          <a:xfrm>
            <a:off x="3657600" y="1828800"/>
            <a:ext cx="4549775" cy="3783011"/>
          </a:xfrm>
          <a:prstGeom prst="rect">
            <a:avLst/>
          </a:prstGeom>
          <a:noFill/>
          <a:ln>
            <a:noFill/>
          </a:ln>
        </p:spPr>
      </p:pic>
      <p:pic>
        <p:nvPicPr>
          <p:cNvPr id="227" name="Shape 227"/>
          <p:cNvPicPr preferRelativeResize="0"/>
          <p:nvPr/>
        </p:nvPicPr>
        <p:blipFill rotWithShape="1">
          <a:blip r:embed="rId6">
            <a:alphaModFix/>
          </a:blip>
          <a:srcRect b="0" l="0" r="0" t="0"/>
          <a:stretch/>
        </p:blipFill>
        <p:spPr>
          <a:xfrm>
            <a:off x="3657600" y="1828800"/>
            <a:ext cx="4549775" cy="3783011"/>
          </a:xfrm>
          <a:prstGeom prst="rect">
            <a:avLst/>
          </a:prstGeom>
          <a:noFill/>
          <a:ln>
            <a:noFill/>
          </a:ln>
        </p:spPr>
      </p:pic>
      <p:pic>
        <p:nvPicPr>
          <p:cNvPr id="228" name="Shape 228"/>
          <p:cNvPicPr preferRelativeResize="0"/>
          <p:nvPr/>
        </p:nvPicPr>
        <p:blipFill rotWithShape="1">
          <a:blip r:embed="rId7">
            <a:alphaModFix/>
          </a:blip>
          <a:srcRect b="0" l="0" r="0" t="0"/>
          <a:stretch/>
        </p:blipFill>
        <p:spPr>
          <a:xfrm>
            <a:off x="3657600" y="1828800"/>
            <a:ext cx="4549775" cy="3783011"/>
          </a:xfrm>
          <a:prstGeom prst="rect">
            <a:avLst/>
          </a:prstGeom>
          <a:noFill/>
          <a:ln>
            <a:noFill/>
          </a:ln>
        </p:spPr>
      </p:pic>
    </p:spTree>
  </p:cSld>
  <p:clrMapOvr>
    <a:masterClrMapping/>
  </p:clrMapOvr>
  <p:transition spd="slow">
    <p:cut/>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32" name="Shape 232"/>
        <p:cNvGrpSpPr/>
        <p:nvPr/>
      </p:nvGrpSpPr>
      <p:grpSpPr>
        <a:xfrm>
          <a:off x="0" y="0"/>
          <a:ext cx="0" cy="0"/>
          <a:chOff x="0" y="0"/>
          <a:chExt cx="0" cy="0"/>
        </a:xfrm>
      </p:grpSpPr>
      <p:sp>
        <p:nvSpPr>
          <p:cNvPr id="233" name="Shape 233"/>
          <p:cNvSpPr txBox="1"/>
          <p:nvPr/>
        </p:nvSpPr>
        <p:spPr>
          <a:xfrm>
            <a:off x="1143000" y="1354137"/>
            <a:ext cx="6172199" cy="550861"/>
          </a:xfrm>
          <a:prstGeom prst="rect">
            <a:avLst/>
          </a:prstGeom>
          <a:noFill/>
          <a:ln>
            <a:noFill/>
          </a:ln>
        </p:spPr>
        <p:txBody>
          <a:bodyPr anchorCtr="0" anchor="t" bIns="45700" lIns="91425" rIns="91425" tIns="45700">
            <a:noAutofit/>
          </a:bodyPr>
          <a:lstStyle/>
          <a:p>
            <a:pPr indent="0" lvl="0" marL="0" marR="0" rtl="0" algn="r">
              <a:lnSpc>
                <a:spcPct val="105000"/>
              </a:lnSpc>
              <a:spcBef>
                <a:spcPts val="0"/>
              </a:spcBef>
              <a:spcAft>
                <a:spcPts val="0"/>
              </a:spcAft>
              <a:buClr>
                <a:schemeClr val="lt2"/>
              </a:buClr>
              <a:buSzPct val="25000"/>
              <a:buFont typeface="Arial"/>
              <a:buNone/>
            </a:pPr>
            <a:r>
              <a:rPr b="1" i="0" lang="en-US" sz="1400" u="none" cap="none" strike="noStrike">
                <a:solidFill>
                  <a:schemeClr val="lt2"/>
                </a:solidFill>
                <a:latin typeface="Arial"/>
                <a:ea typeface="Arial"/>
                <a:cs typeface="Arial"/>
                <a:sym typeface="Arial"/>
              </a:rPr>
              <a:t>C3PO AND ENTRY IN THE MARKET FOR SPACE FLIGHT</a:t>
            </a:r>
          </a:p>
          <a:p>
            <a:pPr indent="0" lvl="0" marL="0" marR="0" rtl="0" algn="r">
              <a:lnSpc>
                <a:spcPct val="105000"/>
              </a:lnSpc>
              <a:spcBef>
                <a:spcPts val="7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APPLYING THE CONCEPTS #3:  What are the effects of market entry?</a:t>
            </a:r>
          </a:p>
        </p:txBody>
      </p:sp>
      <p:sp>
        <p:nvSpPr>
          <p:cNvPr id="234" name="Shape 234"/>
          <p:cNvSpPr txBox="1"/>
          <p:nvPr/>
        </p:nvSpPr>
        <p:spPr>
          <a:xfrm>
            <a:off x="914400" y="2133600"/>
            <a:ext cx="8077199" cy="27813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Entry into a market increases the competition for consumers, leading to lower prices and profit.  Once the shuttle program ends, the Russian Space Agency will charge the monopoly price of $47 million per flight.</a:t>
            </a: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a:t>
            </a: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The C3PO (Commercial Crew &amp; Cargo Program) should stimulate competition and result in lower prices</a:t>
            </a:r>
          </a:p>
          <a:p>
            <a:pPr indent="0" lvl="0" marL="0" marR="0" rtl="0" algn="l">
              <a:lnSpc>
                <a:spcPct val="100000"/>
              </a:lnSpc>
              <a:spcBef>
                <a:spcPts val="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233361" lvl="1" marL="347662" marR="0" rtl="0" algn="l">
              <a:lnSpc>
                <a:spcPct val="10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NASA expects cheaper more flexible rockets</a:t>
            </a:r>
          </a:p>
          <a:p>
            <a:pPr indent="-233361" lvl="1" marL="347662" marR="0" rtl="0" algn="l">
              <a:lnSpc>
                <a:spcPct val="100000"/>
              </a:lnSpc>
              <a:spcBef>
                <a:spcPts val="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233361" lvl="1" marL="347662" marR="0" rtl="0" algn="l">
              <a:lnSpc>
                <a:spcPct val="10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Price should drop to about $20 million per flight</a:t>
            </a:r>
          </a:p>
          <a:p>
            <a:pPr indent="0" lvl="0" marL="0" marR="0" rtl="0" algn="l">
              <a:lnSpc>
                <a:spcPct val="100000"/>
              </a:lnSpc>
              <a:spcBef>
                <a:spcPts val="0"/>
              </a:spcBef>
              <a:spcAft>
                <a:spcPts val="0"/>
              </a:spcAft>
              <a:buNone/>
            </a:pPr>
            <a:r>
              <a:t/>
            </a:r>
            <a:endParaRPr b="0" i="0" sz="1600" u="none" cap="none" strike="noStrike">
              <a:solidFill>
                <a:schemeClr val="dk1"/>
              </a:solidFill>
              <a:latin typeface="Arial"/>
              <a:ea typeface="Arial"/>
              <a:cs typeface="Arial"/>
              <a:sym typeface="Arial"/>
            </a:endParaRPr>
          </a:p>
        </p:txBody>
      </p:sp>
      <p:grpSp>
        <p:nvGrpSpPr>
          <p:cNvPr id="235" name="Shape 235"/>
          <p:cNvGrpSpPr/>
          <p:nvPr/>
        </p:nvGrpSpPr>
        <p:grpSpPr>
          <a:xfrm>
            <a:off x="4233861" y="758825"/>
            <a:ext cx="3005137" cy="366711"/>
            <a:chOff x="2568575" y="-185736"/>
            <a:chExt cx="3005137" cy="366711"/>
          </a:xfrm>
        </p:grpSpPr>
        <p:sp>
          <p:nvSpPr>
            <p:cNvPr id="236" name="Shape 236"/>
            <p:cNvSpPr/>
            <p:nvPr/>
          </p:nvSpPr>
          <p:spPr>
            <a:xfrm>
              <a:off x="2568575" y="-182561"/>
              <a:ext cx="365125" cy="360362"/>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1800" u="none" cap="none" strike="noStrike">
                <a:solidFill>
                  <a:schemeClr val="dk1"/>
                </a:solidFill>
                <a:latin typeface="Times New Roman"/>
                <a:ea typeface="Times New Roman"/>
                <a:cs typeface="Times New Roman"/>
                <a:sym typeface="Times New Roman"/>
              </a:endParaRPr>
            </a:p>
          </p:txBody>
        </p:sp>
        <p:sp>
          <p:nvSpPr>
            <p:cNvPr id="237" name="Shape 237"/>
            <p:cNvSpPr txBox="1"/>
            <p:nvPr/>
          </p:nvSpPr>
          <p:spPr>
            <a:xfrm>
              <a:off x="2743200" y="-182561"/>
              <a:ext cx="2501900" cy="363536"/>
            </a:xfrm>
            <a:prstGeom prst="rect">
              <a:avLst/>
            </a:prstGeom>
            <a:solidFill>
              <a:srgbClr val="ADC2E4"/>
            </a:solidFill>
            <a:ln>
              <a:noFill/>
            </a:ln>
          </p:spPr>
          <p:txBody>
            <a:bodyPr anchorCtr="0" anchor="t" bIns="45700" lIns="0"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I C A T I O N</a:t>
              </a:r>
            </a:p>
          </p:txBody>
        </p:sp>
        <p:sp>
          <p:nvSpPr>
            <p:cNvPr id="238" name="Shape 238"/>
            <p:cNvSpPr/>
            <p:nvPr/>
          </p:nvSpPr>
          <p:spPr>
            <a:xfrm>
              <a:off x="5126037" y="-185736"/>
              <a:ext cx="381000" cy="366711"/>
            </a:xfrm>
            <a:prstGeom prst="ellipse">
              <a:avLst/>
            </a:prstGeom>
            <a:solidFill>
              <a:schemeClr val="lt1"/>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1800" u="none" cap="none" strike="noStrike">
                <a:solidFill>
                  <a:schemeClr val="dk1"/>
                </a:solidFill>
                <a:latin typeface="Times New Roman"/>
                <a:ea typeface="Times New Roman"/>
                <a:cs typeface="Times New Roman"/>
                <a:sym typeface="Times New Roman"/>
              </a:endParaRPr>
            </a:p>
          </p:txBody>
        </p:sp>
        <p:sp>
          <p:nvSpPr>
            <p:cNvPr id="239" name="Shape 239"/>
            <p:cNvSpPr/>
            <p:nvPr/>
          </p:nvSpPr>
          <p:spPr>
            <a:xfrm>
              <a:off x="5192712" y="-185736"/>
              <a:ext cx="381000" cy="366711"/>
            </a:xfrm>
            <a:prstGeom prst="ellipse">
              <a:avLst/>
            </a:prstGeom>
            <a:solidFill>
              <a:srgbClr val="ADC2E4"/>
            </a:solid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3</a:t>
              </a:r>
            </a:p>
          </p:txBody>
        </p:sp>
      </p:grpSp>
    </p:spTree>
  </p:cSld>
  <p:clrMapOvr>
    <a:masterClrMapping/>
  </p:clrMapOvr>
  <p:transition spd="slow">
    <p:cut/>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43" name="Shape 243"/>
        <p:cNvGrpSpPr/>
        <p:nvPr/>
      </p:nvGrpSpPr>
      <p:grpSpPr>
        <a:xfrm>
          <a:off x="0" y="0"/>
          <a:ext cx="0" cy="0"/>
          <a:chOff x="0" y="0"/>
          <a:chExt cx="0" cy="0"/>
        </a:xfrm>
      </p:grpSpPr>
      <p:sp>
        <p:nvSpPr>
          <p:cNvPr id="244" name="Shape 244"/>
          <p:cNvSpPr txBox="1"/>
          <p:nvPr>
            <p:ph type="title"/>
          </p:nvPr>
        </p:nvSpPr>
        <p:spPr>
          <a:xfrm>
            <a:off x="3276600" y="304800"/>
            <a:ext cx="4572000"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ADVERTISING FOR PRODUCT</a:t>
            </a:r>
            <a:br>
              <a:rPr b="0" i="0" lang="en-US" sz="2200" u="none" cap="none" strike="noStrike">
                <a:solidFill>
                  <a:srgbClr val="FF0000"/>
                </a:solidFill>
                <a:latin typeface="Arial"/>
                <a:ea typeface="Arial"/>
                <a:cs typeface="Arial"/>
                <a:sym typeface="Arial"/>
              </a:rPr>
            </a:br>
            <a:r>
              <a:rPr b="0" i="0" lang="en-US" sz="2200" u="none" cap="none" strike="noStrike">
                <a:solidFill>
                  <a:srgbClr val="FF0000"/>
                </a:solidFill>
                <a:latin typeface="Arial"/>
                <a:ea typeface="Arial"/>
                <a:cs typeface="Arial"/>
                <a:sym typeface="Arial"/>
              </a:rPr>
              <a:t>DIFFERENTIATION</a:t>
            </a:r>
          </a:p>
        </p:txBody>
      </p:sp>
      <p:sp>
        <p:nvSpPr>
          <p:cNvPr id="245" name="Shape 245"/>
          <p:cNvSpPr txBox="1"/>
          <p:nvPr/>
        </p:nvSpPr>
        <p:spPr>
          <a:xfrm>
            <a:off x="220980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8.4</a:t>
            </a:r>
          </a:p>
        </p:txBody>
      </p:sp>
      <p:cxnSp>
        <p:nvCxnSpPr>
          <p:cNvPr id="246" name="Shape 246"/>
          <p:cNvCxnSpPr/>
          <p:nvPr/>
        </p:nvCxnSpPr>
        <p:spPr>
          <a:xfrm>
            <a:off x="3200400" y="304800"/>
            <a:ext cx="0" cy="381000"/>
          </a:xfrm>
          <a:prstGeom prst="straightConnector1">
            <a:avLst/>
          </a:prstGeom>
          <a:noFill/>
          <a:ln cap="rnd" cmpd="sng" w="22225">
            <a:solidFill>
              <a:srgbClr val="FF0000"/>
            </a:solidFill>
            <a:prstDash val="solid"/>
            <a:miter/>
            <a:headEnd len="med" w="med" type="none"/>
            <a:tailEnd len="med" w="med" type="none"/>
          </a:ln>
        </p:spPr>
      </p:cxnSp>
      <p:sp>
        <p:nvSpPr>
          <p:cNvPr id="247" name="Shape 247"/>
          <p:cNvSpPr txBox="1"/>
          <p:nvPr/>
        </p:nvSpPr>
        <p:spPr>
          <a:xfrm>
            <a:off x="914400" y="1295400"/>
            <a:ext cx="75438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Celebrity Endorsements and Signaling</a:t>
            </a:r>
          </a:p>
        </p:txBody>
      </p:sp>
      <p:sp>
        <p:nvSpPr>
          <p:cNvPr id="248" name="Shape 248"/>
          <p:cNvSpPr txBox="1"/>
          <p:nvPr/>
        </p:nvSpPr>
        <p:spPr>
          <a:xfrm>
            <a:off x="984250" y="1981200"/>
            <a:ext cx="7154861" cy="5810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An advertisement that doesn’t provide any product information may actually help consumers make decisions.</a:t>
            </a:r>
          </a:p>
        </p:txBody>
      </p:sp>
      <p:pic>
        <p:nvPicPr>
          <p:cNvPr id="249" name="Shape 249"/>
          <p:cNvPicPr preferRelativeResize="0"/>
          <p:nvPr/>
        </p:nvPicPr>
        <p:blipFill rotWithShape="1">
          <a:blip r:embed="rId3">
            <a:alphaModFix/>
          </a:blip>
          <a:srcRect b="0" l="0" r="0" t="0"/>
          <a:stretch/>
        </p:blipFill>
        <p:spPr>
          <a:xfrm>
            <a:off x="914400" y="3048000"/>
            <a:ext cx="7464425" cy="2035175"/>
          </a:xfrm>
          <a:prstGeom prst="rect">
            <a:avLst/>
          </a:prstGeom>
          <a:noFill/>
          <a:ln>
            <a:noFill/>
          </a:ln>
        </p:spPr>
      </p:pic>
    </p:spTree>
  </p:cSld>
  <p:clrMapOvr>
    <a:masterClrMapping/>
  </p:clrMapOvr>
  <p:transition spd="slow">
    <p:cut/>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53" name="Shape 253"/>
        <p:cNvGrpSpPr/>
        <p:nvPr/>
      </p:nvGrpSpPr>
      <p:grpSpPr>
        <a:xfrm>
          <a:off x="0" y="0"/>
          <a:ext cx="0" cy="0"/>
          <a:chOff x="0" y="0"/>
          <a:chExt cx="0" cy="0"/>
        </a:xfrm>
      </p:grpSpPr>
      <p:sp>
        <p:nvSpPr>
          <p:cNvPr id="254" name="Shape 254"/>
          <p:cNvSpPr txBox="1"/>
          <p:nvPr/>
        </p:nvSpPr>
        <p:spPr>
          <a:xfrm>
            <a:off x="2057400" y="1066800"/>
            <a:ext cx="4876799" cy="774700"/>
          </a:xfrm>
          <a:prstGeom prst="rect">
            <a:avLst/>
          </a:prstGeom>
          <a:noFill/>
          <a:ln>
            <a:noFill/>
          </a:ln>
        </p:spPr>
        <p:txBody>
          <a:bodyPr anchorCtr="0" anchor="t" bIns="45700" lIns="91425" rIns="91425" tIns="45700">
            <a:noAutofit/>
          </a:bodyPr>
          <a:lstStyle/>
          <a:p>
            <a:pPr indent="0" lvl="0" marL="0" marR="0" rtl="0" algn="r">
              <a:lnSpc>
                <a:spcPct val="105000"/>
              </a:lnSpc>
              <a:spcBef>
                <a:spcPts val="0"/>
              </a:spcBef>
              <a:spcAft>
                <a:spcPts val="0"/>
              </a:spcAft>
              <a:buClr>
                <a:schemeClr val="lt2"/>
              </a:buClr>
              <a:buSzPct val="25000"/>
              <a:buFont typeface="Arial"/>
              <a:buNone/>
            </a:pPr>
            <a:r>
              <a:rPr b="1" i="0" lang="en-US" sz="1400" u="none" cap="none" strike="noStrike">
                <a:solidFill>
                  <a:schemeClr val="lt2"/>
                </a:solidFill>
                <a:latin typeface="Arial"/>
                <a:ea typeface="Arial"/>
                <a:cs typeface="Arial"/>
                <a:sym typeface="Arial"/>
              </a:rPr>
              <a:t>ADVERTISING AND MOVIE BUZZ</a:t>
            </a:r>
          </a:p>
          <a:p>
            <a:pPr indent="0" lvl="0" marL="0" marR="0" rtl="0" algn="r">
              <a:lnSpc>
                <a:spcPct val="105000"/>
              </a:lnSpc>
              <a:spcBef>
                <a:spcPts val="7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APPLYING THE CONCEPTS #4:  What signal does an expensive advertising campaign send to consumers?</a:t>
            </a:r>
          </a:p>
        </p:txBody>
      </p:sp>
      <p:sp>
        <p:nvSpPr>
          <p:cNvPr id="255" name="Shape 255"/>
          <p:cNvSpPr txBox="1"/>
          <p:nvPr/>
        </p:nvSpPr>
        <p:spPr>
          <a:xfrm>
            <a:off x="876300" y="2027236"/>
            <a:ext cx="7734299" cy="26797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700" u="none" cap="none" strike="noStrike">
                <a:solidFill>
                  <a:schemeClr val="dk1"/>
                </a:solidFill>
                <a:latin typeface="Arial"/>
                <a:ea typeface="Arial"/>
                <a:cs typeface="Arial"/>
                <a:sym typeface="Arial"/>
              </a:rPr>
              <a:t>For another example of signaling from advertising, consider movies: </a:t>
            </a:r>
          </a:p>
          <a:p>
            <a:pPr indent="0" lvl="0" marL="0" marR="0" rtl="0" algn="l">
              <a:lnSpc>
                <a:spcPct val="100000"/>
              </a:lnSpc>
              <a:spcBef>
                <a:spcPts val="0"/>
              </a:spcBef>
              <a:spcAft>
                <a:spcPts val="0"/>
              </a:spcAft>
              <a:buClr>
                <a:schemeClr val="dk1"/>
              </a:buClr>
              <a:buFont typeface="Times New Roman"/>
              <a:buNone/>
            </a:pPr>
            <a:r>
              <a:t/>
            </a:r>
            <a:endParaRPr b="0" i="0" sz="1700" u="none" cap="none" strike="noStrike">
              <a:solidFill>
                <a:schemeClr val="dk1"/>
              </a:solidFill>
              <a:latin typeface="Arial"/>
              <a:ea typeface="Arial"/>
              <a:cs typeface="Arial"/>
              <a:sym typeface="Arial"/>
            </a:endParaRPr>
          </a:p>
          <a:p>
            <a:pPr indent="-233361" lvl="1" marL="347662" marR="0" rtl="0" algn="l">
              <a:lnSpc>
                <a:spcPct val="100000"/>
              </a:lnSpc>
              <a:spcBef>
                <a:spcPts val="0"/>
              </a:spcBef>
              <a:spcAft>
                <a:spcPts val="0"/>
              </a:spcAft>
              <a:buClr>
                <a:schemeClr val="dk1"/>
              </a:buClr>
              <a:buSzPct val="100000"/>
              <a:buFont typeface="Arial"/>
              <a:buChar char="•"/>
            </a:pPr>
            <a:r>
              <a:rPr b="0" i="0" lang="en-US" sz="1700" u="none" cap="none" strike="noStrike">
                <a:solidFill>
                  <a:schemeClr val="dk1"/>
                </a:solidFill>
                <a:latin typeface="Arial"/>
                <a:ea typeface="Arial"/>
                <a:cs typeface="Arial"/>
                <a:sym typeface="Arial"/>
              </a:rPr>
              <a:t>A movie distributor may produce several movies each year but advertise just a few of them.  </a:t>
            </a:r>
          </a:p>
          <a:p>
            <a:pPr indent="-233361" lvl="1" marL="347662" marR="0" rtl="0" algn="l">
              <a:lnSpc>
                <a:spcPct val="100000"/>
              </a:lnSpc>
              <a:spcBef>
                <a:spcPts val="0"/>
              </a:spcBef>
              <a:spcAft>
                <a:spcPts val="0"/>
              </a:spcAft>
              <a:buClr>
                <a:schemeClr val="dk1"/>
              </a:buClr>
              <a:buSzPct val="100000"/>
              <a:buFont typeface="Arial"/>
              <a:buChar char="•"/>
            </a:pPr>
            <a:r>
              <a:rPr b="0" i="0" lang="en-US" sz="1700" u="none" cap="none" strike="noStrike">
                <a:solidFill>
                  <a:schemeClr val="dk1"/>
                </a:solidFill>
                <a:latin typeface="Arial"/>
                <a:ea typeface="Arial"/>
                <a:cs typeface="Arial"/>
                <a:sym typeface="Arial"/>
              </a:rPr>
              <a:t>Although there are few repeat consumers for a particular movie, there is word-of-mouth advertising, also known as “buzz”: People who enjoy a movie talk about it and persuade their friends and family members to see it. </a:t>
            </a:r>
          </a:p>
          <a:p>
            <a:pPr indent="-233361" lvl="1" marL="347662" marR="0" rtl="0" algn="l">
              <a:lnSpc>
                <a:spcPct val="100000"/>
              </a:lnSpc>
              <a:spcBef>
                <a:spcPts val="0"/>
              </a:spcBef>
              <a:spcAft>
                <a:spcPts val="0"/>
              </a:spcAft>
              <a:buClr>
                <a:schemeClr val="dk1"/>
              </a:buClr>
              <a:buSzPct val="100000"/>
              <a:buFont typeface="Arial"/>
              <a:buChar char="•"/>
            </a:pPr>
            <a:r>
              <a:rPr b="0" i="0" lang="en-US" sz="1700" u="none" cap="none" strike="noStrike">
                <a:solidFill>
                  <a:schemeClr val="dk1"/>
                </a:solidFill>
                <a:latin typeface="Arial"/>
                <a:ea typeface="Arial"/>
                <a:cs typeface="Arial"/>
                <a:sym typeface="Arial"/>
              </a:rPr>
              <a:t>An advertisement that gets the buzz started could pay for itself. </a:t>
            </a:r>
          </a:p>
          <a:p>
            <a:pPr indent="-233361" lvl="1" marL="347662" marR="0" rtl="0" algn="l">
              <a:lnSpc>
                <a:spcPct val="100000"/>
              </a:lnSpc>
              <a:spcBef>
                <a:spcPts val="0"/>
              </a:spcBef>
              <a:spcAft>
                <a:spcPts val="0"/>
              </a:spcAft>
              <a:buClr>
                <a:schemeClr val="dk1"/>
              </a:buClr>
              <a:buSzPct val="100000"/>
              <a:buFont typeface="Arial"/>
              <a:buChar char="•"/>
            </a:pPr>
            <a:r>
              <a:rPr b="0" i="0" lang="en-US" sz="1700" u="none" cap="none" strike="noStrike">
                <a:solidFill>
                  <a:schemeClr val="dk1"/>
                </a:solidFill>
                <a:latin typeface="Arial"/>
                <a:ea typeface="Arial"/>
                <a:cs typeface="Arial"/>
                <a:sym typeface="Arial"/>
              </a:rPr>
              <a:t>In contrast, a distributor won’t expect much buzz from a less-appealing movie, so advertising won’t be sensible. </a:t>
            </a:r>
          </a:p>
        </p:txBody>
      </p:sp>
      <p:sp>
        <p:nvSpPr>
          <p:cNvPr id="256" name="Shape 256"/>
          <p:cNvSpPr txBox="1"/>
          <p:nvPr/>
        </p:nvSpPr>
        <p:spPr>
          <a:xfrm>
            <a:off x="838200" y="4953000"/>
            <a:ext cx="6934199" cy="86836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700" u="none" cap="none" strike="noStrike">
                <a:solidFill>
                  <a:schemeClr val="dk1"/>
                </a:solidFill>
                <a:latin typeface="Arial"/>
                <a:ea typeface="Arial"/>
                <a:cs typeface="Arial"/>
                <a:sym typeface="Arial"/>
              </a:rPr>
              <a:t>In general, an expensive advertisement sends a signal that the movie will generate enough word-of-mouth advertising to cover the cost of the advertisement. </a:t>
            </a:r>
          </a:p>
        </p:txBody>
      </p:sp>
      <p:grpSp>
        <p:nvGrpSpPr>
          <p:cNvPr id="257" name="Shape 257"/>
          <p:cNvGrpSpPr/>
          <p:nvPr/>
        </p:nvGrpSpPr>
        <p:grpSpPr>
          <a:xfrm>
            <a:off x="3852862" y="381000"/>
            <a:ext cx="3005137" cy="366711"/>
            <a:chOff x="2568575" y="-185736"/>
            <a:chExt cx="3005137" cy="366711"/>
          </a:xfrm>
        </p:grpSpPr>
        <p:sp>
          <p:nvSpPr>
            <p:cNvPr id="258" name="Shape 258"/>
            <p:cNvSpPr/>
            <p:nvPr/>
          </p:nvSpPr>
          <p:spPr>
            <a:xfrm>
              <a:off x="2568575" y="-182561"/>
              <a:ext cx="365125" cy="360362"/>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1800" u="none" cap="none" strike="noStrike">
                <a:solidFill>
                  <a:schemeClr val="dk1"/>
                </a:solidFill>
                <a:latin typeface="Times New Roman"/>
                <a:ea typeface="Times New Roman"/>
                <a:cs typeface="Times New Roman"/>
                <a:sym typeface="Times New Roman"/>
              </a:endParaRPr>
            </a:p>
          </p:txBody>
        </p:sp>
        <p:sp>
          <p:nvSpPr>
            <p:cNvPr id="259" name="Shape 259"/>
            <p:cNvSpPr txBox="1"/>
            <p:nvPr/>
          </p:nvSpPr>
          <p:spPr>
            <a:xfrm>
              <a:off x="2743200" y="-182561"/>
              <a:ext cx="2501900" cy="363536"/>
            </a:xfrm>
            <a:prstGeom prst="rect">
              <a:avLst/>
            </a:prstGeom>
            <a:solidFill>
              <a:srgbClr val="ADC2E4"/>
            </a:solidFill>
            <a:ln>
              <a:noFill/>
            </a:ln>
          </p:spPr>
          <p:txBody>
            <a:bodyPr anchorCtr="0" anchor="t" bIns="45700" lIns="0"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I C A T I O N</a:t>
              </a:r>
            </a:p>
          </p:txBody>
        </p:sp>
        <p:sp>
          <p:nvSpPr>
            <p:cNvPr id="260" name="Shape 260"/>
            <p:cNvSpPr/>
            <p:nvPr/>
          </p:nvSpPr>
          <p:spPr>
            <a:xfrm>
              <a:off x="5126037" y="-185736"/>
              <a:ext cx="381000" cy="366711"/>
            </a:xfrm>
            <a:prstGeom prst="ellipse">
              <a:avLst/>
            </a:prstGeom>
            <a:solidFill>
              <a:schemeClr val="lt1"/>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1800" u="none" cap="none" strike="noStrike">
                <a:solidFill>
                  <a:schemeClr val="dk1"/>
                </a:solidFill>
                <a:latin typeface="Times New Roman"/>
                <a:ea typeface="Times New Roman"/>
                <a:cs typeface="Times New Roman"/>
                <a:sym typeface="Times New Roman"/>
              </a:endParaRPr>
            </a:p>
          </p:txBody>
        </p:sp>
        <p:sp>
          <p:nvSpPr>
            <p:cNvPr id="261" name="Shape 261"/>
            <p:cNvSpPr/>
            <p:nvPr/>
          </p:nvSpPr>
          <p:spPr>
            <a:xfrm>
              <a:off x="5192712" y="-185736"/>
              <a:ext cx="381000" cy="366711"/>
            </a:xfrm>
            <a:prstGeom prst="ellipse">
              <a:avLst/>
            </a:prstGeom>
            <a:solidFill>
              <a:srgbClr val="ADC2E4"/>
            </a:solid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4</a:t>
              </a:r>
            </a:p>
          </p:txBody>
        </p:sp>
      </p:gr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9" name="Shape 39"/>
        <p:cNvGrpSpPr/>
        <p:nvPr/>
      </p:nvGrpSpPr>
      <p:grpSpPr>
        <a:xfrm>
          <a:off x="0" y="0"/>
          <a:ext cx="0" cy="0"/>
          <a:chOff x="0" y="0"/>
          <a:chExt cx="0" cy="0"/>
        </a:xfrm>
      </p:grpSpPr>
    </p:spTree>
  </p:cSld>
  <p:clrMapOvr>
    <a:masterClrMapping/>
  </p:clrMapOvr>
  <p:transition spd="slow">
    <p:cut/>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65" name="Shape 265"/>
        <p:cNvGrpSpPr/>
        <p:nvPr/>
      </p:nvGrpSpPr>
      <p:grpSpPr>
        <a:xfrm>
          <a:off x="0" y="0"/>
          <a:ext cx="0" cy="0"/>
          <a:chOff x="0" y="0"/>
          <a:chExt cx="0" cy="0"/>
        </a:xfrm>
      </p:grpSpPr>
      <p:sp>
        <p:nvSpPr>
          <p:cNvPr id="266" name="Shape 266"/>
          <p:cNvSpPr txBox="1"/>
          <p:nvPr>
            <p:ph type="title"/>
          </p:nvPr>
        </p:nvSpPr>
        <p:spPr>
          <a:xfrm>
            <a:off x="3276600" y="152400"/>
            <a:ext cx="5867400"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WHAT IS AN OLIGOPOLY?</a:t>
            </a:r>
          </a:p>
        </p:txBody>
      </p:sp>
      <p:sp>
        <p:nvSpPr>
          <p:cNvPr id="267" name="Shape 267"/>
          <p:cNvSpPr txBox="1"/>
          <p:nvPr/>
        </p:nvSpPr>
        <p:spPr>
          <a:xfrm>
            <a:off x="220980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8.5</a:t>
            </a:r>
          </a:p>
        </p:txBody>
      </p:sp>
      <p:cxnSp>
        <p:nvCxnSpPr>
          <p:cNvPr id="268" name="Shape 268"/>
          <p:cNvCxnSpPr/>
          <p:nvPr/>
        </p:nvCxnSpPr>
        <p:spPr>
          <a:xfrm>
            <a:off x="3200400" y="304800"/>
            <a:ext cx="0" cy="381000"/>
          </a:xfrm>
          <a:prstGeom prst="straightConnector1">
            <a:avLst/>
          </a:prstGeom>
          <a:noFill/>
          <a:ln cap="rnd" cmpd="sng" w="22225">
            <a:solidFill>
              <a:srgbClr val="FF0000"/>
            </a:solidFill>
            <a:prstDash val="solid"/>
            <a:miter/>
            <a:headEnd len="med" w="med" type="none"/>
            <a:tailEnd len="med" w="med" type="none"/>
          </a:ln>
        </p:spPr>
      </p:cxnSp>
      <p:sp>
        <p:nvSpPr>
          <p:cNvPr id="269" name="Shape 269"/>
          <p:cNvSpPr txBox="1"/>
          <p:nvPr/>
        </p:nvSpPr>
        <p:spPr>
          <a:xfrm>
            <a:off x="2286000" y="1905000"/>
            <a:ext cx="3886200" cy="855661"/>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concentration ratio</a:t>
            </a:r>
            <a:br>
              <a:rPr b="0"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The percentage of the market output produced by the largest firms.</a:t>
            </a:r>
          </a:p>
        </p:txBody>
      </p:sp>
      <p:sp>
        <p:nvSpPr>
          <p:cNvPr id="270" name="Shape 270"/>
          <p:cNvSpPr txBox="1"/>
          <p:nvPr/>
        </p:nvSpPr>
        <p:spPr>
          <a:xfrm>
            <a:off x="914400" y="2970211"/>
            <a:ext cx="7162799" cy="8254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An alternative measure of market concentration is the </a:t>
            </a:r>
            <a:r>
              <a:rPr b="0" i="1" lang="en-US" sz="1600" u="none" cap="none" strike="noStrike">
                <a:solidFill>
                  <a:schemeClr val="dk1"/>
                </a:solidFill>
                <a:latin typeface="Arial"/>
                <a:ea typeface="Arial"/>
                <a:cs typeface="Arial"/>
                <a:sym typeface="Arial"/>
              </a:rPr>
              <a:t>Herfindahl-Hirschman Index </a:t>
            </a:r>
            <a:r>
              <a:rPr b="0" i="0" lang="en-US" sz="1600" u="none" cap="none" strike="noStrike">
                <a:solidFill>
                  <a:schemeClr val="dk1"/>
                </a:solidFill>
                <a:latin typeface="Arial"/>
                <a:ea typeface="Arial"/>
                <a:cs typeface="Arial"/>
                <a:sym typeface="Arial"/>
              </a:rPr>
              <a:t>(</a:t>
            </a:r>
            <a:r>
              <a:rPr b="0" i="1" lang="en-US" sz="1600" u="none" cap="none" strike="noStrike">
                <a:solidFill>
                  <a:schemeClr val="dk1"/>
                </a:solidFill>
                <a:latin typeface="Arial"/>
                <a:ea typeface="Arial"/>
                <a:cs typeface="Arial"/>
                <a:sym typeface="Arial"/>
              </a:rPr>
              <a:t>HHI</a:t>
            </a:r>
            <a:r>
              <a:rPr b="0" i="0" lang="en-US" sz="1600" u="none" cap="none" strike="noStrike">
                <a:solidFill>
                  <a:schemeClr val="dk1"/>
                </a:solidFill>
                <a:latin typeface="Arial"/>
                <a:ea typeface="Arial"/>
                <a:cs typeface="Arial"/>
                <a:sym typeface="Arial"/>
              </a:rPr>
              <a:t>). It is calculated by squaring the market share of each firm in the market and then summing the resulting numbers.</a:t>
            </a:r>
          </a:p>
        </p:txBody>
      </p:sp>
      <p:sp>
        <p:nvSpPr>
          <p:cNvPr id="271" name="Shape 271"/>
          <p:cNvSpPr txBox="1"/>
          <p:nvPr/>
        </p:nvSpPr>
        <p:spPr>
          <a:xfrm>
            <a:off x="914400" y="4267200"/>
            <a:ext cx="7391399" cy="131444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An oligopoly—a market with just a few firms—occurs for three reasons:</a:t>
            </a:r>
          </a:p>
          <a:p>
            <a:pPr indent="0" lvl="0" marL="0" marR="0" rtl="0" algn="l">
              <a:lnSpc>
                <a:spcPct val="100000"/>
              </a:lnSpc>
              <a:spcBef>
                <a:spcPts val="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	1</a:t>
            </a:r>
            <a:r>
              <a:rPr b="0" i="0" lang="en-US" sz="1600" u="none" cap="none" strike="noStrike">
                <a:solidFill>
                  <a:schemeClr val="dk1"/>
                </a:solidFill>
                <a:latin typeface="Arial"/>
                <a:ea typeface="Arial"/>
                <a:cs typeface="Arial"/>
                <a:sym typeface="Arial"/>
              </a:rPr>
              <a:t>  </a:t>
            </a:r>
            <a:r>
              <a:rPr b="0" i="1" lang="en-US" sz="1600" u="none" cap="none" strike="noStrike">
                <a:solidFill>
                  <a:schemeClr val="dk1"/>
                </a:solidFill>
                <a:latin typeface="Arial"/>
                <a:ea typeface="Arial"/>
                <a:cs typeface="Arial"/>
                <a:sym typeface="Arial"/>
              </a:rPr>
              <a:t>Government barriers to entry</a:t>
            </a:r>
            <a:r>
              <a:rPr b="0" i="0" lang="en-US" sz="1600" u="none" cap="none" strike="noStrike">
                <a:solidFill>
                  <a:schemeClr val="dk1"/>
                </a:solidFill>
                <a:latin typeface="Arial"/>
                <a:ea typeface="Arial"/>
                <a:cs typeface="Arial"/>
                <a:sym typeface="Arial"/>
              </a:rPr>
              <a:t>. </a:t>
            </a:r>
          </a:p>
          <a:p>
            <a:pPr indent="0" lvl="0" marL="0" marR="0" rtl="0" algn="l">
              <a:lnSpc>
                <a:spcPct val="100000"/>
              </a:lnSpc>
              <a:spcBef>
                <a:spcPts val="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	2</a:t>
            </a:r>
            <a:r>
              <a:rPr b="0" i="0" lang="en-US" sz="1600" u="none" cap="none" strike="noStrike">
                <a:solidFill>
                  <a:schemeClr val="dk1"/>
                </a:solidFill>
                <a:latin typeface="Arial"/>
                <a:ea typeface="Arial"/>
                <a:cs typeface="Arial"/>
                <a:sym typeface="Arial"/>
              </a:rPr>
              <a:t>  </a:t>
            </a:r>
            <a:r>
              <a:rPr b="0" i="1" lang="en-US" sz="1600" u="none" cap="none" strike="noStrike">
                <a:solidFill>
                  <a:schemeClr val="dk1"/>
                </a:solidFill>
                <a:latin typeface="Arial"/>
                <a:ea typeface="Arial"/>
                <a:cs typeface="Arial"/>
                <a:sym typeface="Arial"/>
              </a:rPr>
              <a:t>Economies of scale in production</a:t>
            </a:r>
            <a:r>
              <a:rPr b="0" i="0" lang="en-US" sz="1600" u="none" cap="none" strike="noStrike">
                <a:solidFill>
                  <a:schemeClr val="dk1"/>
                </a:solidFill>
                <a:latin typeface="Arial"/>
                <a:ea typeface="Arial"/>
                <a:cs typeface="Arial"/>
                <a:sym typeface="Arial"/>
              </a:rPr>
              <a:t>.</a:t>
            </a:r>
          </a:p>
          <a:p>
            <a:pPr indent="0" lvl="0" marL="0" marR="0" rtl="0" algn="l">
              <a:lnSpc>
                <a:spcPct val="100000"/>
              </a:lnSpc>
              <a:spcBef>
                <a:spcPts val="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	3</a:t>
            </a:r>
            <a:r>
              <a:rPr b="0" i="0" lang="en-US" sz="1600" u="none" cap="none" strike="noStrike">
                <a:solidFill>
                  <a:schemeClr val="dk1"/>
                </a:solidFill>
                <a:latin typeface="Arial"/>
                <a:ea typeface="Arial"/>
                <a:cs typeface="Arial"/>
                <a:sym typeface="Arial"/>
              </a:rPr>
              <a:t>  </a:t>
            </a:r>
            <a:r>
              <a:rPr b="0" i="1" lang="en-US" sz="1600" u="none" cap="none" strike="noStrike">
                <a:solidFill>
                  <a:schemeClr val="dk1"/>
                </a:solidFill>
                <a:latin typeface="Arial"/>
                <a:ea typeface="Arial"/>
                <a:cs typeface="Arial"/>
                <a:sym typeface="Arial"/>
              </a:rPr>
              <a:t>Advertising campaigns</a:t>
            </a:r>
            <a:r>
              <a:rPr b="0" i="0" lang="en-US" sz="1600" u="none" cap="none" strike="noStrike">
                <a:solidFill>
                  <a:schemeClr val="dk1"/>
                </a:solidFill>
                <a:latin typeface="Arial"/>
                <a:ea typeface="Arial"/>
                <a:cs typeface="Arial"/>
                <a:sym typeface="Arial"/>
              </a:rPr>
              <a:t>.</a:t>
            </a:r>
          </a:p>
        </p:txBody>
      </p:sp>
    </p:spTree>
  </p:cSld>
  <p:clrMapOvr>
    <a:masterClrMapping/>
  </p:clrMapOvr>
  <p:transition spd="slow">
    <p:cut/>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75" name="Shape 275"/>
        <p:cNvGrpSpPr/>
        <p:nvPr/>
      </p:nvGrpSpPr>
      <p:grpSpPr>
        <a:xfrm>
          <a:off x="0" y="0"/>
          <a:ext cx="0" cy="0"/>
          <a:chOff x="0" y="0"/>
          <a:chExt cx="0" cy="0"/>
        </a:xfrm>
      </p:grpSpPr>
      <p:sp>
        <p:nvSpPr>
          <p:cNvPr id="276" name="Shape 276"/>
          <p:cNvSpPr txBox="1"/>
          <p:nvPr>
            <p:ph type="title"/>
          </p:nvPr>
        </p:nvSpPr>
        <p:spPr>
          <a:xfrm>
            <a:off x="3276600" y="152400"/>
            <a:ext cx="5867400"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WHAT IS AN OLIGOPOLY?</a:t>
            </a:r>
          </a:p>
        </p:txBody>
      </p:sp>
      <p:sp>
        <p:nvSpPr>
          <p:cNvPr id="277" name="Shape 277"/>
          <p:cNvSpPr txBox="1"/>
          <p:nvPr/>
        </p:nvSpPr>
        <p:spPr>
          <a:xfrm>
            <a:off x="220980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8.5</a:t>
            </a:r>
          </a:p>
        </p:txBody>
      </p:sp>
      <p:cxnSp>
        <p:nvCxnSpPr>
          <p:cNvPr id="278" name="Shape 278"/>
          <p:cNvCxnSpPr/>
          <p:nvPr/>
        </p:nvCxnSpPr>
        <p:spPr>
          <a:xfrm>
            <a:off x="3200400" y="304800"/>
            <a:ext cx="0" cy="381000"/>
          </a:xfrm>
          <a:prstGeom prst="straightConnector1">
            <a:avLst/>
          </a:prstGeom>
          <a:noFill/>
          <a:ln cap="rnd" cmpd="sng" w="22225">
            <a:solidFill>
              <a:srgbClr val="FF0000"/>
            </a:solidFill>
            <a:prstDash val="solid"/>
            <a:miter/>
            <a:headEnd len="med" w="med" type="none"/>
            <a:tailEnd len="med" w="med" type="none"/>
          </a:ln>
        </p:spPr>
      </p:cxnSp>
      <p:pic>
        <p:nvPicPr>
          <p:cNvPr id="279" name="Shape 279"/>
          <p:cNvPicPr preferRelativeResize="0"/>
          <p:nvPr/>
        </p:nvPicPr>
        <p:blipFill rotWithShape="1">
          <a:blip r:embed="rId3">
            <a:alphaModFix/>
          </a:blip>
          <a:srcRect b="0" l="0" r="0" t="0"/>
          <a:stretch/>
        </p:blipFill>
        <p:spPr>
          <a:xfrm>
            <a:off x="914400" y="1524000"/>
            <a:ext cx="7464425" cy="4721225"/>
          </a:xfrm>
          <a:prstGeom prst="rect">
            <a:avLst/>
          </a:prstGeom>
          <a:noFill/>
          <a:ln>
            <a:noFill/>
          </a:ln>
        </p:spPr>
      </p:pic>
    </p:spTree>
  </p:cSld>
  <p:clrMapOvr>
    <a:masterClrMapping/>
  </p:clrMapOvr>
  <p:transition spd="slow">
    <p:cut/>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83" name="Shape 283"/>
        <p:cNvGrpSpPr/>
        <p:nvPr/>
      </p:nvGrpSpPr>
      <p:grpSpPr>
        <a:xfrm>
          <a:off x="0" y="0"/>
          <a:ext cx="0" cy="0"/>
          <a:chOff x="0" y="0"/>
          <a:chExt cx="0" cy="0"/>
        </a:xfrm>
      </p:grpSpPr>
      <p:sp>
        <p:nvSpPr>
          <p:cNvPr id="284" name="Shape 284"/>
          <p:cNvSpPr txBox="1"/>
          <p:nvPr>
            <p:ph type="title"/>
          </p:nvPr>
        </p:nvSpPr>
        <p:spPr>
          <a:xfrm>
            <a:off x="3276600" y="304800"/>
            <a:ext cx="5867400"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CARTEL PRICING AND THE</a:t>
            </a:r>
            <a:br>
              <a:rPr b="0" i="0" lang="en-US" sz="2200" u="none" cap="none" strike="noStrike">
                <a:solidFill>
                  <a:srgbClr val="FF0000"/>
                </a:solidFill>
                <a:latin typeface="Arial"/>
                <a:ea typeface="Arial"/>
                <a:cs typeface="Arial"/>
                <a:sym typeface="Arial"/>
              </a:rPr>
            </a:br>
            <a:r>
              <a:rPr b="0" i="0" lang="en-US" sz="2200" u="none" cap="none" strike="noStrike">
                <a:solidFill>
                  <a:srgbClr val="FF0000"/>
                </a:solidFill>
                <a:latin typeface="Arial"/>
                <a:ea typeface="Arial"/>
                <a:cs typeface="Arial"/>
                <a:sym typeface="Arial"/>
              </a:rPr>
              <a:t>DUOPOLISTS’ DILEMMA</a:t>
            </a:r>
          </a:p>
        </p:txBody>
      </p:sp>
      <p:sp>
        <p:nvSpPr>
          <p:cNvPr id="285" name="Shape 285"/>
          <p:cNvSpPr txBox="1"/>
          <p:nvPr/>
        </p:nvSpPr>
        <p:spPr>
          <a:xfrm>
            <a:off x="220980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8.6</a:t>
            </a:r>
          </a:p>
        </p:txBody>
      </p:sp>
      <p:cxnSp>
        <p:nvCxnSpPr>
          <p:cNvPr id="286" name="Shape 286"/>
          <p:cNvCxnSpPr/>
          <p:nvPr/>
        </p:nvCxnSpPr>
        <p:spPr>
          <a:xfrm>
            <a:off x="3200400" y="304800"/>
            <a:ext cx="0" cy="381000"/>
          </a:xfrm>
          <a:prstGeom prst="straightConnector1">
            <a:avLst/>
          </a:prstGeom>
          <a:noFill/>
          <a:ln cap="rnd" cmpd="sng" w="22225">
            <a:solidFill>
              <a:srgbClr val="FF0000"/>
            </a:solidFill>
            <a:prstDash val="solid"/>
            <a:miter/>
            <a:headEnd len="med" w="med" type="none"/>
            <a:tailEnd len="med" w="med" type="none"/>
          </a:ln>
        </p:spPr>
      </p:cxnSp>
      <p:sp>
        <p:nvSpPr>
          <p:cNvPr id="287" name="Shape 287"/>
          <p:cNvSpPr txBox="1"/>
          <p:nvPr/>
        </p:nvSpPr>
        <p:spPr>
          <a:xfrm>
            <a:off x="2286000" y="1905000"/>
            <a:ext cx="3886200" cy="611187"/>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duopoly</a:t>
            </a:r>
            <a:br>
              <a:rPr b="0"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A market with two firms.</a:t>
            </a:r>
          </a:p>
        </p:txBody>
      </p:sp>
      <p:sp>
        <p:nvSpPr>
          <p:cNvPr id="288" name="Shape 288"/>
          <p:cNvSpPr txBox="1"/>
          <p:nvPr/>
        </p:nvSpPr>
        <p:spPr>
          <a:xfrm>
            <a:off x="2286000" y="2817811"/>
            <a:ext cx="3886200" cy="1100136"/>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cartel</a:t>
            </a:r>
            <a:br>
              <a:rPr b="0"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A group of firms that act in unison, coordinating their price and quantity decisions.</a:t>
            </a:r>
          </a:p>
        </p:txBody>
      </p:sp>
    </p:spTree>
  </p:cSld>
  <p:clrMapOvr>
    <a:masterClrMapping/>
  </p:clrMapOvr>
  <p:transition spd="slow">
    <p:cut/>
  </p:transition>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92" name="Shape 292"/>
        <p:cNvGrpSpPr/>
        <p:nvPr/>
      </p:nvGrpSpPr>
      <p:grpSpPr>
        <a:xfrm>
          <a:off x="0" y="0"/>
          <a:ext cx="0" cy="0"/>
          <a:chOff x="0" y="0"/>
          <a:chExt cx="0" cy="0"/>
        </a:xfrm>
      </p:grpSpPr>
      <p:sp>
        <p:nvSpPr>
          <p:cNvPr id="293" name="Shape 293"/>
          <p:cNvSpPr txBox="1"/>
          <p:nvPr>
            <p:ph type="title"/>
          </p:nvPr>
        </p:nvSpPr>
        <p:spPr>
          <a:xfrm>
            <a:off x="3276600" y="304800"/>
            <a:ext cx="5867400"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CARTEL PRICING AND THE</a:t>
            </a:r>
            <a:br>
              <a:rPr b="0" i="0" lang="en-US" sz="2200" u="none" cap="none" strike="noStrike">
                <a:solidFill>
                  <a:srgbClr val="FF0000"/>
                </a:solidFill>
                <a:latin typeface="Arial"/>
                <a:ea typeface="Arial"/>
                <a:cs typeface="Arial"/>
                <a:sym typeface="Arial"/>
              </a:rPr>
            </a:br>
            <a:r>
              <a:rPr b="0" i="0" lang="en-US" sz="2200" u="none" cap="none" strike="noStrike">
                <a:solidFill>
                  <a:srgbClr val="FF0000"/>
                </a:solidFill>
                <a:latin typeface="Arial"/>
                <a:ea typeface="Arial"/>
                <a:cs typeface="Arial"/>
                <a:sym typeface="Arial"/>
              </a:rPr>
              <a:t>DUOPOLISTS’ DILEMMA (cont’d)</a:t>
            </a:r>
          </a:p>
        </p:txBody>
      </p:sp>
      <p:sp>
        <p:nvSpPr>
          <p:cNvPr id="294" name="Shape 294"/>
          <p:cNvSpPr txBox="1"/>
          <p:nvPr/>
        </p:nvSpPr>
        <p:spPr>
          <a:xfrm>
            <a:off x="220980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8.6</a:t>
            </a:r>
          </a:p>
        </p:txBody>
      </p:sp>
      <p:cxnSp>
        <p:nvCxnSpPr>
          <p:cNvPr id="295" name="Shape 295"/>
          <p:cNvCxnSpPr/>
          <p:nvPr/>
        </p:nvCxnSpPr>
        <p:spPr>
          <a:xfrm>
            <a:off x="3200400" y="304800"/>
            <a:ext cx="0" cy="381000"/>
          </a:xfrm>
          <a:prstGeom prst="straightConnector1">
            <a:avLst/>
          </a:prstGeom>
          <a:noFill/>
          <a:ln cap="rnd" cmpd="sng" w="22225">
            <a:solidFill>
              <a:srgbClr val="FF0000"/>
            </a:solidFill>
            <a:prstDash val="solid"/>
            <a:miter/>
            <a:headEnd len="med" w="med" type="none"/>
            <a:tailEnd len="med" w="med" type="none"/>
          </a:ln>
        </p:spPr>
      </p:cxnSp>
      <p:sp>
        <p:nvSpPr>
          <p:cNvPr id="296" name="Shape 296"/>
          <p:cNvSpPr txBox="1"/>
          <p:nvPr/>
        </p:nvSpPr>
        <p:spPr>
          <a:xfrm>
            <a:off x="2286000" y="5867400"/>
            <a:ext cx="5257799" cy="611187"/>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price-fixing</a:t>
            </a:r>
            <a:br>
              <a:rPr b="0"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An arrangement in which firms conspire to fix prices.</a:t>
            </a:r>
          </a:p>
        </p:txBody>
      </p:sp>
      <p:sp>
        <p:nvSpPr>
          <p:cNvPr id="297" name="Shape 297"/>
          <p:cNvSpPr txBox="1"/>
          <p:nvPr/>
        </p:nvSpPr>
        <p:spPr>
          <a:xfrm>
            <a:off x="762000" y="1447800"/>
            <a:ext cx="3352799" cy="4341811"/>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100000"/>
              <a:buFont typeface="Arial"/>
              <a:buChar char=""/>
            </a:pPr>
            <a:r>
              <a:rPr b="1" i="0" lang="en-US" sz="1400" u="none" cap="none" strike="noStrike">
                <a:solidFill>
                  <a:schemeClr val="dk1"/>
                </a:solidFill>
                <a:latin typeface="Arial"/>
                <a:ea typeface="Arial"/>
                <a:cs typeface="Arial"/>
                <a:sym typeface="Arial"/>
              </a:rPr>
              <a:t>FIGURE 8.5</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A Cartel Picks the Monopoly Quantity and Price</a:t>
            </a:r>
          </a:p>
          <a:p>
            <a:pPr indent="0" lvl="0" marL="0" marR="0" rtl="0" algn="l">
              <a:lnSpc>
                <a:spcPct val="110000"/>
              </a:lnSpc>
              <a:spcBef>
                <a:spcPts val="50"/>
              </a:spcBef>
              <a:spcAft>
                <a:spcPts val="0"/>
              </a:spcAft>
              <a:buClr>
                <a:schemeClr val="dk1"/>
              </a:buClr>
              <a:buFont typeface="Times New Roman"/>
              <a:buNone/>
            </a:pPr>
            <a:r>
              <a:t/>
            </a:r>
            <a:endParaRPr b="1" i="0" sz="1000" u="none" cap="none" strike="noStrike">
              <a:solidFill>
                <a:schemeClr val="lt2"/>
              </a:solidFill>
              <a:latin typeface="Arial"/>
              <a:ea typeface="Arial"/>
              <a:cs typeface="Arial"/>
              <a:sym typeface="Arial"/>
            </a:endParaRPr>
          </a:p>
          <a:p>
            <a:pPr indent="0" lvl="0" marL="0" marR="0" rtl="0" algn="l">
              <a:lnSpc>
                <a:spcPct val="110000"/>
              </a:lnSpc>
              <a:spcBef>
                <a:spcPts val="7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 monopoly outcome is shown by point a, where marginal revenue equals marginal cost. </a:t>
            </a:r>
          </a:p>
          <a:p>
            <a:pPr indent="0" lvl="0" marL="0" marR="0" rtl="0" algn="l">
              <a:lnSpc>
                <a:spcPct val="110000"/>
              </a:lnSpc>
              <a:spcBef>
                <a:spcPts val="50"/>
              </a:spcBef>
              <a:spcAft>
                <a:spcPts val="0"/>
              </a:spcAft>
              <a:buClr>
                <a:schemeClr val="dk1"/>
              </a:buClr>
              <a:buFont typeface="Times New Roman"/>
              <a:buNone/>
            </a:pPr>
            <a:r>
              <a:t/>
            </a:r>
            <a:endParaRPr b="0" i="0" sz="1000" u="none" cap="none" strike="noStrike">
              <a:solidFill>
                <a:schemeClr val="dk1"/>
              </a:solidFill>
              <a:latin typeface="Arial"/>
              <a:ea typeface="Arial"/>
              <a:cs typeface="Arial"/>
              <a:sym typeface="Arial"/>
            </a:endParaRPr>
          </a:p>
          <a:p>
            <a:pPr indent="0" lvl="0" marL="0" marR="0" rtl="0" algn="l">
              <a:lnSpc>
                <a:spcPct val="110000"/>
              </a:lnSpc>
              <a:spcBef>
                <a:spcPts val="7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 monopoly quantity is 60 passengers and the price is $400. </a:t>
            </a:r>
          </a:p>
          <a:p>
            <a:pPr indent="0" lvl="0" marL="0" marR="0" rtl="0" algn="l">
              <a:lnSpc>
                <a:spcPct val="110000"/>
              </a:lnSpc>
              <a:spcBef>
                <a:spcPts val="50"/>
              </a:spcBef>
              <a:spcAft>
                <a:spcPts val="0"/>
              </a:spcAft>
              <a:buClr>
                <a:schemeClr val="dk1"/>
              </a:buClr>
              <a:buFont typeface="Times New Roman"/>
              <a:buNone/>
            </a:pPr>
            <a:r>
              <a:t/>
            </a:r>
            <a:endParaRPr b="0" i="0" sz="1000" u="none" cap="none" strike="noStrike">
              <a:solidFill>
                <a:schemeClr val="dk1"/>
              </a:solidFill>
              <a:latin typeface="Arial"/>
              <a:ea typeface="Arial"/>
              <a:cs typeface="Arial"/>
              <a:sym typeface="Arial"/>
            </a:endParaRPr>
          </a:p>
          <a:p>
            <a:pPr indent="0" lvl="0" marL="0" marR="0" rtl="0" algn="l">
              <a:lnSpc>
                <a:spcPct val="110000"/>
              </a:lnSpc>
              <a:spcBef>
                <a:spcPts val="7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If the firms form a cartel, the price is $400 and each firm has 30 passengers (half the monopoly quantity). </a:t>
            </a:r>
          </a:p>
          <a:p>
            <a:pPr indent="0" lvl="0" marL="0" marR="0" rtl="0" algn="l">
              <a:lnSpc>
                <a:spcPct val="110000"/>
              </a:lnSpc>
              <a:spcBef>
                <a:spcPts val="50"/>
              </a:spcBef>
              <a:spcAft>
                <a:spcPts val="0"/>
              </a:spcAft>
              <a:buClr>
                <a:schemeClr val="dk1"/>
              </a:buClr>
              <a:buFont typeface="Times New Roman"/>
              <a:buNone/>
            </a:pPr>
            <a:r>
              <a:t/>
            </a:r>
            <a:endParaRPr b="0" i="0" sz="1000" u="none" cap="none" strike="noStrike">
              <a:solidFill>
                <a:schemeClr val="dk1"/>
              </a:solidFill>
              <a:latin typeface="Arial"/>
              <a:ea typeface="Arial"/>
              <a:cs typeface="Arial"/>
              <a:sym typeface="Arial"/>
            </a:endParaRPr>
          </a:p>
          <a:p>
            <a:pPr indent="0" lvl="0" marL="0" marR="0" rtl="0" algn="l">
              <a:lnSpc>
                <a:spcPct val="110000"/>
              </a:lnSpc>
              <a:spcBef>
                <a:spcPts val="7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 profit per passenger is $300 (equal to the $400 price minus the $100 average cost), so the profit per  firm is $9,000.</a:t>
            </a:r>
          </a:p>
        </p:txBody>
      </p:sp>
      <p:pic>
        <p:nvPicPr>
          <p:cNvPr id="298" name="Shape 298"/>
          <p:cNvPicPr preferRelativeResize="0"/>
          <p:nvPr/>
        </p:nvPicPr>
        <p:blipFill rotWithShape="1">
          <a:blip r:embed="rId3">
            <a:alphaModFix/>
          </a:blip>
          <a:srcRect b="0" l="0" r="0" t="0"/>
          <a:stretch/>
        </p:blipFill>
        <p:spPr>
          <a:xfrm>
            <a:off x="4352925" y="1905000"/>
            <a:ext cx="3800474" cy="3895725"/>
          </a:xfrm>
          <a:prstGeom prst="rect">
            <a:avLst/>
          </a:prstGeom>
          <a:noFill/>
          <a:ln>
            <a:noFill/>
          </a:ln>
        </p:spPr>
      </p:pic>
      <p:pic>
        <p:nvPicPr>
          <p:cNvPr id="299" name="Shape 299"/>
          <p:cNvPicPr preferRelativeResize="0"/>
          <p:nvPr/>
        </p:nvPicPr>
        <p:blipFill rotWithShape="1">
          <a:blip r:embed="rId4">
            <a:alphaModFix/>
          </a:blip>
          <a:srcRect b="0" l="0" r="0" t="0"/>
          <a:stretch/>
        </p:blipFill>
        <p:spPr>
          <a:xfrm>
            <a:off x="4352925" y="1905000"/>
            <a:ext cx="3800474" cy="3895725"/>
          </a:xfrm>
          <a:prstGeom prst="rect">
            <a:avLst/>
          </a:prstGeom>
          <a:noFill/>
          <a:ln>
            <a:noFill/>
          </a:ln>
        </p:spPr>
      </p:pic>
      <p:pic>
        <p:nvPicPr>
          <p:cNvPr id="300" name="Shape 300"/>
          <p:cNvPicPr preferRelativeResize="0"/>
          <p:nvPr/>
        </p:nvPicPr>
        <p:blipFill rotWithShape="1">
          <a:blip r:embed="rId5">
            <a:alphaModFix/>
          </a:blip>
          <a:srcRect b="0" l="0" r="0" t="0"/>
          <a:stretch/>
        </p:blipFill>
        <p:spPr>
          <a:xfrm>
            <a:off x="4352925" y="1905000"/>
            <a:ext cx="3800474" cy="3895725"/>
          </a:xfrm>
          <a:prstGeom prst="rect">
            <a:avLst/>
          </a:prstGeom>
          <a:noFill/>
          <a:ln>
            <a:noFill/>
          </a:ln>
        </p:spPr>
      </p:pic>
      <p:pic>
        <p:nvPicPr>
          <p:cNvPr id="301" name="Shape 301"/>
          <p:cNvPicPr preferRelativeResize="0"/>
          <p:nvPr/>
        </p:nvPicPr>
        <p:blipFill rotWithShape="1">
          <a:blip r:embed="rId6">
            <a:alphaModFix/>
          </a:blip>
          <a:srcRect b="0" l="0" r="0" t="0"/>
          <a:stretch/>
        </p:blipFill>
        <p:spPr>
          <a:xfrm>
            <a:off x="4352925" y="1905000"/>
            <a:ext cx="3800474" cy="3895725"/>
          </a:xfrm>
          <a:prstGeom prst="rect">
            <a:avLst/>
          </a:prstGeom>
          <a:noFill/>
          <a:ln>
            <a:noFill/>
          </a:ln>
        </p:spPr>
      </p:pic>
      <p:pic>
        <p:nvPicPr>
          <p:cNvPr id="302" name="Shape 302"/>
          <p:cNvPicPr preferRelativeResize="0"/>
          <p:nvPr/>
        </p:nvPicPr>
        <p:blipFill rotWithShape="1">
          <a:blip r:embed="rId7">
            <a:alphaModFix/>
          </a:blip>
          <a:srcRect b="0" l="0" r="0" t="0"/>
          <a:stretch/>
        </p:blipFill>
        <p:spPr>
          <a:xfrm>
            <a:off x="4352925" y="1905000"/>
            <a:ext cx="3800474" cy="3895725"/>
          </a:xfrm>
          <a:prstGeom prst="rect">
            <a:avLst/>
          </a:prstGeom>
          <a:noFill/>
          <a:ln>
            <a:noFill/>
          </a:ln>
        </p:spPr>
      </p:pic>
      <p:sp>
        <p:nvSpPr>
          <p:cNvPr id="303" name="Shape 303"/>
          <p:cNvSpPr txBox="1"/>
          <p:nvPr/>
        </p:nvSpPr>
        <p:spPr>
          <a:xfrm>
            <a:off x="1981200" y="1143000"/>
            <a:ext cx="510539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profit = (price − average cost) × quantity per firm</a:t>
            </a:r>
          </a:p>
        </p:txBody>
      </p:sp>
    </p:spTree>
  </p:cSld>
  <p:clrMapOvr>
    <a:masterClrMapping/>
  </p:clrMapOvr>
  <p:transition spd="slow">
    <p:cut/>
  </p:transition>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07" name="Shape 307"/>
        <p:cNvGrpSpPr/>
        <p:nvPr/>
      </p:nvGrpSpPr>
      <p:grpSpPr>
        <a:xfrm>
          <a:off x="0" y="0"/>
          <a:ext cx="0" cy="0"/>
          <a:chOff x="0" y="0"/>
          <a:chExt cx="0" cy="0"/>
        </a:xfrm>
      </p:grpSpPr>
      <p:sp>
        <p:nvSpPr>
          <p:cNvPr id="308" name="Shape 308"/>
          <p:cNvSpPr txBox="1"/>
          <p:nvPr>
            <p:ph type="title"/>
          </p:nvPr>
        </p:nvSpPr>
        <p:spPr>
          <a:xfrm>
            <a:off x="3276600" y="304800"/>
            <a:ext cx="5867400"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CARTEL PRICING AND THE</a:t>
            </a:r>
            <a:br>
              <a:rPr b="0" i="0" lang="en-US" sz="2200" u="none" cap="none" strike="noStrike">
                <a:solidFill>
                  <a:srgbClr val="FF0000"/>
                </a:solidFill>
                <a:latin typeface="Arial"/>
                <a:ea typeface="Arial"/>
                <a:cs typeface="Arial"/>
                <a:sym typeface="Arial"/>
              </a:rPr>
            </a:br>
            <a:r>
              <a:rPr b="0" i="0" lang="en-US" sz="2200" u="none" cap="none" strike="noStrike">
                <a:solidFill>
                  <a:srgbClr val="FF0000"/>
                </a:solidFill>
                <a:latin typeface="Arial"/>
                <a:ea typeface="Arial"/>
                <a:cs typeface="Arial"/>
                <a:sym typeface="Arial"/>
              </a:rPr>
              <a:t>DUOPOLISTS’ DILEMMA (cont’d)</a:t>
            </a:r>
          </a:p>
        </p:txBody>
      </p:sp>
      <p:sp>
        <p:nvSpPr>
          <p:cNvPr id="309" name="Shape 309"/>
          <p:cNvSpPr txBox="1"/>
          <p:nvPr/>
        </p:nvSpPr>
        <p:spPr>
          <a:xfrm>
            <a:off x="220980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8.6</a:t>
            </a:r>
          </a:p>
        </p:txBody>
      </p:sp>
      <p:cxnSp>
        <p:nvCxnSpPr>
          <p:cNvPr id="310" name="Shape 310"/>
          <p:cNvCxnSpPr/>
          <p:nvPr/>
        </p:nvCxnSpPr>
        <p:spPr>
          <a:xfrm>
            <a:off x="3200400" y="304800"/>
            <a:ext cx="0" cy="381000"/>
          </a:xfrm>
          <a:prstGeom prst="straightConnector1">
            <a:avLst/>
          </a:prstGeom>
          <a:noFill/>
          <a:ln cap="rnd" cmpd="sng" w="22225">
            <a:solidFill>
              <a:srgbClr val="FF0000"/>
            </a:solidFill>
            <a:prstDash val="solid"/>
            <a:miter/>
            <a:headEnd len="med" w="med" type="none"/>
            <a:tailEnd len="med" w="med" type="none"/>
          </a:ln>
        </p:spPr>
      </p:cxnSp>
      <p:sp>
        <p:nvSpPr>
          <p:cNvPr id="311" name="Shape 311"/>
          <p:cNvSpPr txBox="1"/>
          <p:nvPr/>
        </p:nvSpPr>
        <p:spPr>
          <a:xfrm>
            <a:off x="762000" y="1066800"/>
            <a:ext cx="2362200" cy="4592637"/>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100000"/>
              <a:buFont typeface="Arial"/>
              <a:buChar char=""/>
            </a:pPr>
            <a:r>
              <a:rPr b="1" i="0" lang="en-US" sz="1400" u="none" cap="none" strike="noStrike">
                <a:solidFill>
                  <a:schemeClr val="dk1"/>
                </a:solidFill>
                <a:latin typeface="Arial"/>
                <a:ea typeface="Arial"/>
                <a:cs typeface="Arial"/>
                <a:sym typeface="Arial"/>
              </a:rPr>
              <a:t> FIGURE 8.6</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Competing Duopolists Pick a Lower Price</a:t>
            </a:r>
          </a:p>
          <a:p>
            <a:pPr indent="0" lvl="0" marL="0" marR="0" rtl="0" algn="l">
              <a:lnSpc>
                <a:spcPct val="110000"/>
              </a:lnSpc>
              <a:spcBef>
                <a:spcPts val="70"/>
              </a:spcBef>
              <a:spcAft>
                <a:spcPts val="0"/>
              </a:spcAft>
              <a:buClr>
                <a:schemeClr val="dk1"/>
              </a:buClr>
              <a:buFont typeface="Times New Roman"/>
              <a:buNone/>
            </a:pPr>
            <a:r>
              <a:t/>
            </a:r>
            <a:endParaRPr b="1" i="0" sz="1400" u="none" cap="none" strike="noStrike">
              <a:solidFill>
                <a:schemeClr val="lt2"/>
              </a:solidFill>
              <a:latin typeface="Arial"/>
              <a:ea typeface="Arial"/>
              <a:cs typeface="Arial"/>
              <a:sym typeface="Arial"/>
            </a:endParaRPr>
          </a:p>
          <a:p>
            <a:pPr indent="0" lvl="0" marL="0" marR="0" rtl="0" algn="l">
              <a:lnSpc>
                <a:spcPct val="110000"/>
              </a:lnSpc>
              <a:spcBef>
                <a:spcPts val="7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(A)</a:t>
            </a:r>
            <a:r>
              <a:rPr b="0" i="0" lang="en-US" sz="1400" u="none" cap="none" strike="noStrike">
                <a:solidFill>
                  <a:schemeClr val="dk1"/>
                </a:solidFill>
                <a:latin typeface="Arial"/>
                <a:ea typeface="Arial"/>
                <a:cs typeface="Arial"/>
                <a:sym typeface="Arial"/>
              </a:rPr>
              <a:t> The typical firm maximizes profit at point </a:t>
            </a:r>
            <a:r>
              <a:rPr b="0" i="1" lang="en-US" sz="1400" u="none" cap="none" strike="noStrike">
                <a:solidFill>
                  <a:schemeClr val="dk1"/>
                </a:solidFill>
                <a:latin typeface="Arial"/>
                <a:ea typeface="Arial"/>
                <a:cs typeface="Arial"/>
                <a:sym typeface="Arial"/>
              </a:rPr>
              <a:t>a</a:t>
            </a:r>
            <a:r>
              <a:rPr b="0" i="0" lang="en-US" sz="1400" u="none" cap="none" strike="noStrike">
                <a:solidFill>
                  <a:schemeClr val="dk1"/>
                </a:solidFill>
                <a:latin typeface="Arial"/>
                <a:ea typeface="Arial"/>
                <a:cs typeface="Arial"/>
                <a:sym typeface="Arial"/>
              </a:rPr>
              <a:t>, where marginal revenue equals marginal cost. The firm has 40 passengers. </a:t>
            </a:r>
          </a:p>
          <a:p>
            <a:pPr indent="0" lvl="0" marL="0" marR="0" rtl="0" algn="l">
              <a:lnSpc>
                <a:spcPct val="110000"/>
              </a:lnSpc>
              <a:spcBef>
                <a:spcPts val="70"/>
              </a:spcBef>
              <a:spcAft>
                <a:spcPts val="0"/>
              </a:spcAft>
              <a:buClr>
                <a:schemeClr val="dk1"/>
              </a:buClr>
              <a:buFont typeface="Times New Roman"/>
              <a:buNone/>
            </a:pPr>
            <a:r>
              <a:t/>
            </a:r>
            <a:endParaRPr b="1" i="0" sz="1400" u="none" cap="none" strike="noStrike">
              <a:solidFill>
                <a:schemeClr val="dk1"/>
              </a:solidFill>
              <a:latin typeface="Arial"/>
              <a:ea typeface="Arial"/>
              <a:cs typeface="Arial"/>
              <a:sym typeface="Arial"/>
            </a:endParaRPr>
          </a:p>
          <a:p>
            <a:pPr indent="0" lvl="0" marL="0" marR="0" rtl="0" algn="l">
              <a:lnSpc>
                <a:spcPct val="110000"/>
              </a:lnSpc>
              <a:spcBef>
                <a:spcPts val="7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(B)</a:t>
            </a:r>
            <a:r>
              <a:rPr b="0" i="0" lang="en-US" sz="1400" u="none" cap="none" strike="noStrike">
                <a:solidFill>
                  <a:schemeClr val="dk1"/>
                </a:solidFill>
                <a:latin typeface="Arial"/>
                <a:ea typeface="Arial"/>
                <a:cs typeface="Arial"/>
                <a:sym typeface="Arial"/>
              </a:rPr>
              <a:t> At the market level, the duopoly outcome is shown by point </a:t>
            </a:r>
            <a:r>
              <a:rPr b="0" i="1" lang="en-US" sz="1400" u="none" cap="none" strike="noStrike">
                <a:solidFill>
                  <a:schemeClr val="dk1"/>
                </a:solidFill>
                <a:latin typeface="Arial"/>
                <a:ea typeface="Arial"/>
                <a:cs typeface="Arial"/>
                <a:sym typeface="Arial"/>
              </a:rPr>
              <a:t>d</a:t>
            </a:r>
            <a:r>
              <a:rPr b="0" i="0" lang="en-US" sz="1400" u="none" cap="none" strike="noStrike">
                <a:solidFill>
                  <a:schemeClr val="dk1"/>
                </a:solidFill>
                <a:latin typeface="Arial"/>
                <a:ea typeface="Arial"/>
                <a:cs typeface="Arial"/>
                <a:sym typeface="Arial"/>
              </a:rPr>
              <a:t>, with a price of $300 and 80 passengers. </a:t>
            </a:r>
          </a:p>
          <a:p>
            <a:pPr indent="0" lvl="0" marL="0" marR="0" rtl="0" algn="l">
              <a:lnSpc>
                <a:spcPct val="110000"/>
              </a:lnSpc>
              <a:spcBef>
                <a:spcPts val="70"/>
              </a:spcBef>
              <a:spcAft>
                <a:spcPts val="0"/>
              </a:spcAft>
              <a:buClr>
                <a:schemeClr val="dk1"/>
              </a:buClr>
              <a:buFont typeface="Times New Roman"/>
              <a:buNone/>
            </a:pPr>
            <a:r>
              <a:t/>
            </a:r>
            <a:endParaRPr b="0" i="0" sz="1400" u="none" cap="none" strike="noStrike">
              <a:solidFill>
                <a:schemeClr val="dk1"/>
              </a:solidFill>
              <a:latin typeface="Arial"/>
              <a:ea typeface="Arial"/>
              <a:cs typeface="Arial"/>
              <a:sym typeface="Arial"/>
            </a:endParaRPr>
          </a:p>
          <a:p>
            <a:pPr indent="0" lvl="0" marL="0" marR="0" rtl="0" algn="l">
              <a:lnSpc>
                <a:spcPct val="110000"/>
              </a:lnSpc>
              <a:spcBef>
                <a:spcPts val="7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 cartel outcome, shown by point </a:t>
            </a:r>
            <a:r>
              <a:rPr b="0" i="1" lang="en-US" sz="1400" u="none" cap="none" strike="noStrike">
                <a:solidFill>
                  <a:schemeClr val="dk1"/>
                </a:solidFill>
                <a:latin typeface="Arial"/>
                <a:ea typeface="Arial"/>
                <a:cs typeface="Arial"/>
                <a:sym typeface="Arial"/>
              </a:rPr>
              <a:t>c</a:t>
            </a:r>
            <a:r>
              <a:rPr b="0" i="0" lang="en-US" sz="1400" u="none" cap="none" strike="noStrike">
                <a:solidFill>
                  <a:schemeClr val="dk1"/>
                </a:solidFill>
                <a:latin typeface="Arial"/>
                <a:ea typeface="Arial"/>
                <a:cs typeface="Arial"/>
                <a:sym typeface="Arial"/>
              </a:rPr>
              <a:t>, has a higher price and a smaller total quantity.  </a:t>
            </a:r>
          </a:p>
        </p:txBody>
      </p:sp>
      <p:pic>
        <p:nvPicPr>
          <p:cNvPr id="312" name="Shape 312"/>
          <p:cNvPicPr preferRelativeResize="0"/>
          <p:nvPr/>
        </p:nvPicPr>
        <p:blipFill rotWithShape="1">
          <a:blip r:embed="rId3">
            <a:alphaModFix/>
          </a:blip>
          <a:srcRect b="0" l="0" r="0" t="0"/>
          <a:stretch/>
        </p:blipFill>
        <p:spPr>
          <a:xfrm>
            <a:off x="3057525" y="1828800"/>
            <a:ext cx="5934074" cy="4076699"/>
          </a:xfrm>
          <a:prstGeom prst="rect">
            <a:avLst/>
          </a:prstGeom>
          <a:noFill/>
          <a:ln>
            <a:noFill/>
          </a:ln>
        </p:spPr>
      </p:pic>
      <p:pic>
        <p:nvPicPr>
          <p:cNvPr id="313" name="Shape 313"/>
          <p:cNvPicPr preferRelativeResize="0"/>
          <p:nvPr/>
        </p:nvPicPr>
        <p:blipFill rotWithShape="1">
          <a:blip r:embed="rId4">
            <a:alphaModFix/>
          </a:blip>
          <a:srcRect b="0" l="0" r="0" t="0"/>
          <a:stretch/>
        </p:blipFill>
        <p:spPr>
          <a:xfrm>
            <a:off x="3057525" y="1828800"/>
            <a:ext cx="5934074" cy="4076699"/>
          </a:xfrm>
          <a:prstGeom prst="rect">
            <a:avLst/>
          </a:prstGeom>
          <a:noFill/>
          <a:ln>
            <a:noFill/>
          </a:ln>
        </p:spPr>
      </p:pic>
      <p:pic>
        <p:nvPicPr>
          <p:cNvPr id="314" name="Shape 314"/>
          <p:cNvPicPr preferRelativeResize="0"/>
          <p:nvPr/>
        </p:nvPicPr>
        <p:blipFill rotWithShape="1">
          <a:blip r:embed="rId5">
            <a:alphaModFix/>
          </a:blip>
          <a:srcRect b="0" l="0" r="0" t="0"/>
          <a:stretch/>
        </p:blipFill>
        <p:spPr>
          <a:xfrm>
            <a:off x="3057525" y="1828800"/>
            <a:ext cx="5934074" cy="4076699"/>
          </a:xfrm>
          <a:prstGeom prst="rect">
            <a:avLst/>
          </a:prstGeom>
          <a:noFill/>
          <a:ln>
            <a:noFill/>
          </a:ln>
        </p:spPr>
      </p:pic>
      <p:pic>
        <p:nvPicPr>
          <p:cNvPr id="315" name="Shape 315"/>
          <p:cNvPicPr preferRelativeResize="0"/>
          <p:nvPr/>
        </p:nvPicPr>
        <p:blipFill rotWithShape="1">
          <a:blip r:embed="rId6">
            <a:alphaModFix/>
          </a:blip>
          <a:srcRect b="0" l="0" r="0" t="0"/>
          <a:stretch/>
        </p:blipFill>
        <p:spPr>
          <a:xfrm>
            <a:off x="3057525" y="1828800"/>
            <a:ext cx="5934074" cy="4076699"/>
          </a:xfrm>
          <a:prstGeom prst="rect">
            <a:avLst/>
          </a:prstGeom>
          <a:noFill/>
          <a:ln>
            <a:noFill/>
          </a:ln>
        </p:spPr>
      </p:pic>
      <p:pic>
        <p:nvPicPr>
          <p:cNvPr id="316" name="Shape 316"/>
          <p:cNvPicPr preferRelativeResize="0"/>
          <p:nvPr/>
        </p:nvPicPr>
        <p:blipFill rotWithShape="1">
          <a:blip r:embed="rId7">
            <a:alphaModFix/>
          </a:blip>
          <a:srcRect b="0" l="0" r="0" t="0"/>
          <a:stretch/>
        </p:blipFill>
        <p:spPr>
          <a:xfrm>
            <a:off x="3057525" y="1828800"/>
            <a:ext cx="5934074" cy="4076699"/>
          </a:xfrm>
          <a:prstGeom prst="rect">
            <a:avLst/>
          </a:prstGeom>
          <a:noFill/>
          <a:ln>
            <a:noFill/>
          </a:ln>
        </p:spPr>
      </p:pic>
      <p:pic>
        <p:nvPicPr>
          <p:cNvPr id="317" name="Shape 317"/>
          <p:cNvPicPr preferRelativeResize="0"/>
          <p:nvPr/>
        </p:nvPicPr>
        <p:blipFill rotWithShape="1">
          <a:blip r:embed="rId8">
            <a:alphaModFix/>
          </a:blip>
          <a:srcRect b="0" l="0" r="0" t="0"/>
          <a:stretch/>
        </p:blipFill>
        <p:spPr>
          <a:xfrm>
            <a:off x="3057525" y="1828800"/>
            <a:ext cx="5934074" cy="4076699"/>
          </a:xfrm>
          <a:prstGeom prst="rect">
            <a:avLst/>
          </a:prstGeom>
          <a:noFill/>
          <a:ln>
            <a:noFill/>
          </a:ln>
        </p:spPr>
      </p:pic>
      <p:pic>
        <p:nvPicPr>
          <p:cNvPr id="318" name="Shape 318"/>
          <p:cNvPicPr preferRelativeResize="0"/>
          <p:nvPr/>
        </p:nvPicPr>
        <p:blipFill rotWithShape="1">
          <a:blip r:embed="rId9">
            <a:alphaModFix/>
          </a:blip>
          <a:srcRect b="0" l="0" r="0" t="0"/>
          <a:stretch/>
        </p:blipFill>
        <p:spPr>
          <a:xfrm>
            <a:off x="3057525" y="1828800"/>
            <a:ext cx="5934074" cy="4076699"/>
          </a:xfrm>
          <a:prstGeom prst="rect">
            <a:avLst/>
          </a:prstGeom>
          <a:noFill/>
          <a:ln>
            <a:noFill/>
          </a:ln>
        </p:spPr>
      </p:pic>
      <p:pic>
        <p:nvPicPr>
          <p:cNvPr id="319" name="Shape 319"/>
          <p:cNvPicPr preferRelativeResize="0"/>
          <p:nvPr/>
        </p:nvPicPr>
        <p:blipFill rotWithShape="1">
          <a:blip r:embed="rId10">
            <a:alphaModFix/>
          </a:blip>
          <a:srcRect b="0" l="0" r="0" t="0"/>
          <a:stretch/>
        </p:blipFill>
        <p:spPr>
          <a:xfrm>
            <a:off x="3057525" y="1828800"/>
            <a:ext cx="5934074" cy="4076699"/>
          </a:xfrm>
          <a:prstGeom prst="rect">
            <a:avLst/>
          </a:prstGeom>
          <a:noFill/>
          <a:ln>
            <a:noFill/>
          </a:ln>
        </p:spPr>
      </p:pic>
      <p:pic>
        <p:nvPicPr>
          <p:cNvPr id="320" name="Shape 320"/>
          <p:cNvPicPr preferRelativeResize="0"/>
          <p:nvPr/>
        </p:nvPicPr>
        <p:blipFill rotWithShape="1">
          <a:blip r:embed="rId11">
            <a:alphaModFix/>
          </a:blip>
          <a:srcRect b="0" l="0" r="0" t="0"/>
          <a:stretch/>
        </p:blipFill>
        <p:spPr>
          <a:xfrm>
            <a:off x="3057525" y="1828800"/>
            <a:ext cx="5934074" cy="4076699"/>
          </a:xfrm>
          <a:prstGeom prst="rect">
            <a:avLst/>
          </a:prstGeom>
          <a:noFill/>
          <a:ln>
            <a:noFill/>
          </a:ln>
        </p:spPr>
      </p:pic>
    </p:spTree>
  </p:cSld>
  <p:clrMapOvr>
    <a:masterClrMapping/>
  </p:clrMapOvr>
  <p:transition spd="slow">
    <p:cut/>
  </p:transition>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24" name="Shape 324"/>
        <p:cNvGrpSpPr/>
        <p:nvPr/>
      </p:nvGrpSpPr>
      <p:grpSpPr>
        <a:xfrm>
          <a:off x="0" y="0"/>
          <a:ext cx="0" cy="0"/>
          <a:chOff x="0" y="0"/>
          <a:chExt cx="0" cy="0"/>
        </a:xfrm>
      </p:grpSpPr>
      <p:sp>
        <p:nvSpPr>
          <p:cNvPr id="325" name="Shape 325"/>
          <p:cNvSpPr txBox="1"/>
          <p:nvPr>
            <p:ph type="title"/>
          </p:nvPr>
        </p:nvSpPr>
        <p:spPr>
          <a:xfrm>
            <a:off x="3276600" y="304800"/>
            <a:ext cx="5867400"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CARTEL PRICING AND THE</a:t>
            </a:r>
            <a:br>
              <a:rPr b="0" i="0" lang="en-US" sz="2200" u="none" cap="none" strike="noStrike">
                <a:solidFill>
                  <a:srgbClr val="FF0000"/>
                </a:solidFill>
                <a:latin typeface="Arial"/>
                <a:ea typeface="Arial"/>
                <a:cs typeface="Arial"/>
                <a:sym typeface="Arial"/>
              </a:rPr>
            </a:br>
            <a:r>
              <a:rPr b="0" i="0" lang="en-US" sz="2200" u="none" cap="none" strike="noStrike">
                <a:solidFill>
                  <a:srgbClr val="FF0000"/>
                </a:solidFill>
                <a:latin typeface="Arial"/>
                <a:ea typeface="Arial"/>
                <a:cs typeface="Arial"/>
                <a:sym typeface="Arial"/>
              </a:rPr>
              <a:t>DUOPOLISTS’ DILEMMA (cont’d)</a:t>
            </a:r>
          </a:p>
        </p:txBody>
      </p:sp>
      <p:sp>
        <p:nvSpPr>
          <p:cNvPr id="326" name="Shape 326"/>
          <p:cNvSpPr txBox="1"/>
          <p:nvPr/>
        </p:nvSpPr>
        <p:spPr>
          <a:xfrm>
            <a:off x="220980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8.6</a:t>
            </a:r>
          </a:p>
        </p:txBody>
      </p:sp>
      <p:cxnSp>
        <p:nvCxnSpPr>
          <p:cNvPr id="327" name="Shape 327"/>
          <p:cNvCxnSpPr/>
          <p:nvPr/>
        </p:nvCxnSpPr>
        <p:spPr>
          <a:xfrm>
            <a:off x="3200400" y="304800"/>
            <a:ext cx="0" cy="381000"/>
          </a:xfrm>
          <a:prstGeom prst="straightConnector1">
            <a:avLst/>
          </a:prstGeom>
          <a:noFill/>
          <a:ln cap="rnd" cmpd="sng" w="22225">
            <a:solidFill>
              <a:srgbClr val="FF0000"/>
            </a:solidFill>
            <a:prstDash val="solid"/>
            <a:miter/>
            <a:headEnd len="med" w="med" type="none"/>
            <a:tailEnd len="med" w="med" type="none"/>
          </a:ln>
        </p:spPr>
      </p:cxnSp>
      <p:sp>
        <p:nvSpPr>
          <p:cNvPr id="328" name="Shape 328"/>
          <p:cNvSpPr txBox="1"/>
          <p:nvPr/>
        </p:nvSpPr>
        <p:spPr>
          <a:xfrm>
            <a:off x="914400" y="2819400"/>
            <a:ext cx="2590800" cy="3500436"/>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 FIGURE 8.7</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Game Tree for the Price-Fixing Game </a:t>
            </a:r>
          </a:p>
          <a:p>
            <a:pPr indent="0" lvl="0" marL="0" marR="0" rtl="0" algn="l">
              <a:lnSpc>
                <a:spcPct val="110000"/>
              </a:lnSpc>
              <a:spcBef>
                <a:spcPts val="50"/>
              </a:spcBef>
              <a:spcAft>
                <a:spcPts val="0"/>
              </a:spcAft>
              <a:buClr>
                <a:schemeClr val="dk1"/>
              </a:buClr>
              <a:buFont typeface="Times New Roman"/>
              <a:buNone/>
            </a:pPr>
            <a:r>
              <a:t/>
            </a:r>
            <a:endParaRPr b="0" i="0" sz="1000" u="none" cap="none" strike="noStrike">
              <a:solidFill>
                <a:schemeClr val="dk1"/>
              </a:solidFill>
              <a:latin typeface="Arial"/>
              <a:ea typeface="Arial"/>
              <a:cs typeface="Arial"/>
              <a:sym typeface="Arial"/>
            </a:endParaRPr>
          </a:p>
          <a:p>
            <a:pPr indent="0" lvl="0" marL="0" marR="0" rtl="0" algn="l">
              <a:lnSpc>
                <a:spcPct val="110000"/>
              </a:lnSpc>
              <a:spcBef>
                <a:spcPts val="7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 equilibrium path of the game is square</a:t>
            </a:r>
            <a:r>
              <a:rPr b="0" i="1" lang="en-US" sz="1400" u="none" cap="none" strike="noStrike">
                <a:solidFill>
                  <a:schemeClr val="dk1"/>
                </a:solidFill>
                <a:latin typeface="Arial"/>
                <a:ea typeface="Arial"/>
                <a:cs typeface="Arial"/>
                <a:sym typeface="Arial"/>
              </a:rPr>
              <a:t> </a:t>
            </a:r>
            <a:r>
              <a:rPr b="0" i="0" lang="en-US" sz="1400" u="none" cap="none" strike="noStrike">
                <a:solidFill>
                  <a:schemeClr val="dk1"/>
                </a:solidFill>
                <a:latin typeface="Arial"/>
                <a:ea typeface="Arial"/>
                <a:cs typeface="Arial"/>
                <a:sym typeface="Arial"/>
              </a:rPr>
              <a:t>A to square C to rectangle 4: Each firm picks   the low price and earns a profit of $8,000. </a:t>
            </a:r>
          </a:p>
          <a:p>
            <a:pPr indent="0" lvl="0" marL="0" marR="0" rtl="0" algn="l">
              <a:lnSpc>
                <a:spcPct val="110000"/>
              </a:lnSpc>
              <a:spcBef>
                <a:spcPts val="50"/>
              </a:spcBef>
              <a:spcAft>
                <a:spcPts val="0"/>
              </a:spcAft>
              <a:buClr>
                <a:schemeClr val="dk1"/>
              </a:buClr>
              <a:buFont typeface="Times New Roman"/>
              <a:buNone/>
            </a:pPr>
            <a:r>
              <a:t/>
            </a:r>
            <a:endParaRPr b="0" i="0" sz="1000" u="none" cap="none" strike="noStrike">
              <a:solidFill>
                <a:schemeClr val="dk1"/>
              </a:solidFill>
              <a:latin typeface="Arial"/>
              <a:ea typeface="Arial"/>
              <a:cs typeface="Arial"/>
              <a:sym typeface="Arial"/>
            </a:endParaRPr>
          </a:p>
          <a:p>
            <a:pPr indent="0" lvl="0" marL="0" marR="0" rtl="0" algn="l">
              <a:lnSpc>
                <a:spcPct val="110000"/>
              </a:lnSpc>
              <a:spcBef>
                <a:spcPts val="7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 duopolists’ dilemma is that each firm would make more profit if both picked the high price, but both firms pick the low price.</a:t>
            </a:r>
          </a:p>
        </p:txBody>
      </p:sp>
      <p:sp>
        <p:nvSpPr>
          <p:cNvPr id="329" name="Shape 329"/>
          <p:cNvSpPr txBox="1"/>
          <p:nvPr/>
        </p:nvSpPr>
        <p:spPr>
          <a:xfrm>
            <a:off x="1752600" y="1752600"/>
            <a:ext cx="4876799" cy="855661"/>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game tree</a:t>
            </a:r>
            <a:br>
              <a:rPr b="0"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A graphical representation of the consequences of different actions in a strategic setting. </a:t>
            </a:r>
          </a:p>
        </p:txBody>
      </p:sp>
      <p:sp>
        <p:nvSpPr>
          <p:cNvPr id="330" name="Shape 330"/>
          <p:cNvSpPr txBox="1"/>
          <p:nvPr/>
        </p:nvSpPr>
        <p:spPr>
          <a:xfrm>
            <a:off x="914400" y="1143000"/>
            <a:ext cx="75438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Price-Fixing and the Game Tree</a:t>
            </a:r>
          </a:p>
        </p:txBody>
      </p:sp>
      <p:pic>
        <p:nvPicPr>
          <p:cNvPr id="331" name="Shape 331"/>
          <p:cNvPicPr preferRelativeResize="0"/>
          <p:nvPr/>
        </p:nvPicPr>
        <p:blipFill rotWithShape="1">
          <a:blip r:embed="rId3">
            <a:alphaModFix/>
          </a:blip>
          <a:srcRect b="0" l="0" r="0" t="0"/>
          <a:stretch/>
        </p:blipFill>
        <p:spPr>
          <a:xfrm>
            <a:off x="3552825" y="2819400"/>
            <a:ext cx="5438774" cy="3581399"/>
          </a:xfrm>
          <a:prstGeom prst="rect">
            <a:avLst/>
          </a:prstGeom>
          <a:noFill/>
          <a:ln>
            <a:noFill/>
          </a:ln>
        </p:spPr>
      </p:pic>
    </p:spTree>
  </p:cSld>
  <p:clrMapOvr>
    <a:masterClrMapping/>
  </p:clrMapOvr>
  <p:transition spd="slow">
    <p:cut/>
  </p:transition>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35" name="Shape 335"/>
        <p:cNvGrpSpPr/>
        <p:nvPr/>
      </p:nvGrpSpPr>
      <p:grpSpPr>
        <a:xfrm>
          <a:off x="0" y="0"/>
          <a:ext cx="0" cy="0"/>
          <a:chOff x="0" y="0"/>
          <a:chExt cx="0" cy="0"/>
        </a:xfrm>
      </p:grpSpPr>
      <p:sp>
        <p:nvSpPr>
          <p:cNvPr id="336" name="Shape 336"/>
          <p:cNvSpPr txBox="1"/>
          <p:nvPr>
            <p:ph type="title"/>
          </p:nvPr>
        </p:nvSpPr>
        <p:spPr>
          <a:xfrm>
            <a:off x="3276600" y="304800"/>
            <a:ext cx="5867400"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CARTEL PRICING AND THE</a:t>
            </a:r>
            <a:br>
              <a:rPr b="0" i="0" lang="en-US" sz="2200" u="none" cap="none" strike="noStrike">
                <a:solidFill>
                  <a:srgbClr val="FF0000"/>
                </a:solidFill>
                <a:latin typeface="Arial"/>
                <a:ea typeface="Arial"/>
                <a:cs typeface="Arial"/>
                <a:sym typeface="Arial"/>
              </a:rPr>
            </a:br>
            <a:r>
              <a:rPr b="0" i="0" lang="en-US" sz="2200" u="none" cap="none" strike="noStrike">
                <a:solidFill>
                  <a:srgbClr val="FF0000"/>
                </a:solidFill>
                <a:latin typeface="Arial"/>
                <a:ea typeface="Arial"/>
                <a:cs typeface="Arial"/>
                <a:sym typeface="Arial"/>
              </a:rPr>
              <a:t>DUOPOLISTS’ DILEMMA (cont’d)</a:t>
            </a:r>
          </a:p>
        </p:txBody>
      </p:sp>
      <p:sp>
        <p:nvSpPr>
          <p:cNvPr id="337" name="Shape 337"/>
          <p:cNvSpPr txBox="1"/>
          <p:nvPr/>
        </p:nvSpPr>
        <p:spPr>
          <a:xfrm>
            <a:off x="220980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8.6</a:t>
            </a:r>
          </a:p>
        </p:txBody>
      </p:sp>
      <p:cxnSp>
        <p:nvCxnSpPr>
          <p:cNvPr id="338" name="Shape 338"/>
          <p:cNvCxnSpPr/>
          <p:nvPr/>
        </p:nvCxnSpPr>
        <p:spPr>
          <a:xfrm>
            <a:off x="3200400" y="304800"/>
            <a:ext cx="0" cy="381000"/>
          </a:xfrm>
          <a:prstGeom prst="straightConnector1">
            <a:avLst/>
          </a:prstGeom>
          <a:noFill/>
          <a:ln cap="rnd" cmpd="sng" w="22225">
            <a:solidFill>
              <a:srgbClr val="FF0000"/>
            </a:solidFill>
            <a:prstDash val="solid"/>
            <a:miter/>
            <a:headEnd len="med" w="med" type="none"/>
            <a:tailEnd len="med" w="med" type="none"/>
          </a:ln>
        </p:spPr>
      </p:cxnSp>
      <p:sp>
        <p:nvSpPr>
          <p:cNvPr id="339" name="Shape 339"/>
          <p:cNvSpPr txBox="1"/>
          <p:nvPr/>
        </p:nvSpPr>
        <p:spPr>
          <a:xfrm>
            <a:off x="914400" y="1295400"/>
            <a:ext cx="75438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Price-Fixing and the Game Tree (pickup)</a:t>
            </a:r>
          </a:p>
        </p:txBody>
      </p:sp>
      <p:pic>
        <p:nvPicPr>
          <p:cNvPr id="340" name="Shape 340"/>
          <p:cNvPicPr preferRelativeResize="0"/>
          <p:nvPr/>
        </p:nvPicPr>
        <p:blipFill rotWithShape="1">
          <a:blip r:embed="rId3">
            <a:alphaModFix/>
          </a:blip>
          <a:srcRect b="0" l="0" r="0" t="0"/>
          <a:stretch/>
        </p:blipFill>
        <p:spPr>
          <a:xfrm>
            <a:off x="914400" y="1984375"/>
            <a:ext cx="7464425" cy="1978025"/>
          </a:xfrm>
          <a:prstGeom prst="rect">
            <a:avLst/>
          </a:prstGeom>
          <a:noFill/>
          <a:ln>
            <a:noFill/>
          </a:ln>
        </p:spPr>
      </p:pic>
    </p:spTree>
  </p:cSld>
  <p:clrMapOvr>
    <a:masterClrMapping/>
  </p:clrMapOvr>
  <p:transition spd="slow">
    <p:cut/>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44" name="Shape 344"/>
        <p:cNvGrpSpPr/>
        <p:nvPr/>
      </p:nvGrpSpPr>
      <p:grpSpPr>
        <a:xfrm>
          <a:off x="0" y="0"/>
          <a:ext cx="0" cy="0"/>
          <a:chOff x="0" y="0"/>
          <a:chExt cx="0" cy="0"/>
        </a:xfrm>
      </p:grpSpPr>
      <p:sp>
        <p:nvSpPr>
          <p:cNvPr id="345" name="Shape 345"/>
          <p:cNvSpPr txBox="1"/>
          <p:nvPr>
            <p:ph type="title"/>
          </p:nvPr>
        </p:nvSpPr>
        <p:spPr>
          <a:xfrm>
            <a:off x="3276600" y="304800"/>
            <a:ext cx="5867400"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CARTEL PRICING AND THE</a:t>
            </a:r>
            <a:br>
              <a:rPr b="0" i="0" lang="en-US" sz="2200" u="none" cap="none" strike="noStrike">
                <a:solidFill>
                  <a:srgbClr val="FF0000"/>
                </a:solidFill>
                <a:latin typeface="Arial"/>
                <a:ea typeface="Arial"/>
                <a:cs typeface="Arial"/>
                <a:sym typeface="Arial"/>
              </a:rPr>
            </a:br>
            <a:r>
              <a:rPr b="0" i="0" lang="en-US" sz="2200" u="none" cap="none" strike="noStrike">
                <a:solidFill>
                  <a:srgbClr val="FF0000"/>
                </a:solidFill>
                <a:latin typeface="Arial"/>
                <a:ea typeface="Arial"/>
                <a:cs typeface="Arial"/>
                <a:sym typeface="Arial"/>
              </a:rPr>
              <a:t>DUOPOLISTS’ DILEMMA (cont’d)</a:t>
            </a:r>
          </a:p>
        </p:txBody>
      </p:sp>
      <p:sp>
        <p:nvSpPr>
          <p:cNvPr id="346" name="Shape 346"/>
          <p:cNvSpPr txBox="1"/>
          <p:nvPr/>
        </p:nvSpPr>
        <p:spPr>
          <a:xfrm>
            <a:off x="220980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8.6</a:t>
            </a:r>
          </a:p>
        </p:txBody>
      </p:sp>
      <p:cxnSp>
        <p:nvCxnSpPr>
          <p:cNvPr id="347" name="Shape 347"/>
          <p:cNvCxnSpPr/>
          <p:nvPr/>
        </p:nvCxnSpPr>
        <p:spPr>
          <a:xfrm>
            <a:off x="3200400" y="304800"/>
            <a:ext cx="0" cy="381000"/>
          </a:xfrm>
          <a:prstGeom prst="straightConnector1">
            <a:avLst/>
          </a:prstGeom>
          <a:noFill/>
          <a:ln cap="rnd" cmpd="sng" w="22225">
            <a:solidFill>
              <a:srgbClr val="FF0000"/>
            </a:solidFill>
            <a:prstDash val="solid"/>
            <a:miter/>
            <a:headEnd len="med" w="med" type="none"/>
            <a:tailEnd len="med" w="med" type="none"/>
          </a:ln>
        </p:spPr>
      </p:cxnSp>
      <p:sp>
        <p:nvSpPr>
          <p:cNvPr id="348" name="Shape 348"/>
          <p:cNvSpPr txBox="1"/>
          <p:nvPr/>
        </p:nvSpPr>
        <p:spPr>
          <a:xfrm>
            <a:off x="914400" y="1295400"/>
            <a:ext cx="75438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Equilibrium of the Price-Fixing Game</a:t>
            </a:r>
          </a:p>
        </p:txBody>
      </p:sp>
      <p:sp>
        <p:nvSpPr>
          <p:cNvPr id="349" name="Shape 349"/>
          <p:cNvSpPr txBox="1"/>
          <p:nvPr/>
        </p:nvSpPr>
        <p:spPr>
          <a:xfrm>
            <a:off x="2286000" y="1905000"/>
            <a:ext cx="3886200" cy="1100136"/>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dominant strategy</a:t>
            </a:r>
            <a:br>
              <a:rPr b="0"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An action that is the best choice for a player, no matter what the other player does. </a:t>
            </a:r>
          </a:p>
        </p:txBody>
      </p:sp>
      <p:sp>
        <p:nvSpPr>
          <p:cNvPr id="350" name="Shape 350"/>
          <p:cNvSpPr txBox="1"/>
          <p:nvPr/>
        </p:nvSpPr>
        <p:spPr>
          <a:xfrm>
            <a:off x="2286000" y="3395662"/>
            <a:ext cx="3886200" cy="1344612"/>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duopolists’ dilemma</a:t>
            </a:r>
            <a:br>
              <a:rPr b="0"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A situation in which both firms in a market would be better off if both chose the high price, but each chooses the low price. </a:t>
            </a:r>
          </a:p>
        </p:txBody>
      </p:sp>
    </p:spTree>
  </p:cSld>
  <p:clrMapOvr>
    <a:masterClrMapping/>
  </p:clrMapOvr>
  <p:transition spd="slow">
    <p:cut/>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54" name="Shape 354"/>
        <p:cNvGrpSpPr/>
        <p:nvPr/>
      </p:nvGrpSpPr>
      <p:grpSpPr>
        <a:xfrm>
          <a:off x="0" y="0"/>
          <a:ext cx="0" cy="0"/>
          <a:chOff x="0" y="0"/>
          <a:chExt cx="0" cy="0"/>
        </a:xfrm>
      </p:grpSpPr>
      <p:sp>
        <p:nvSpPr>
          <p:cNvPr id="355" name="Shape 355"/>
          <p:cNvSpPr txBox="1"/>
          <p:nvPr>
            <p:ph type="title"/>
          </p:nvPr>
        </p:nvSpPr>
        <p:spPr>
          <a:xfrm>
            <a:off x="3276600" y="304800"/>
            <a:ext cx="5867400"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CARTEL PRICING AND THE</a:t>
            </a:r>
            <a:br>
              <a:rPr b="0" i="0" lang="en-US" sz="2200" u="none" cap="none" strike="noStrike">
                <a:solidFill>
                  <a:srgbClr val="FF0000"/>
                </a:solidFill>
                <a:latin typeface="Arial"/>
                <a:ea typeface="Arial"/>
                <a:cs typeface="Arial"/>
                <a:sym typeface="Arial"/>
              </a:rPr>
            </a:br>
            <a:r>
              <a:rPr b="0" i="0" lang="en-US" sz="2200" u="none" cap="none" strike="noStrike">
                <a:solidFill>
                  <a:srgbClr val="FF0000"/>
                </a:solidFill>
                <a:latin typeface="Arial"/>
                <a:ea typeface="Arial"/>
                <a:cs typeface="Arial"/>
                <a:sym typeface="Arial"/>
              </a:rPr>
              <a:t>DUOPOLISTS’ DILEMMA (cont’d)</a:t>
            </a:r>
          </a:p>
        </p:txBody>
      </p:sp>
      <p:sp>
        <p:nvSpPr>
          <p:cNvPr id="356" name="Shape 356"/>
          <p:cNvSpPr txBox="1"/>
          <p:nvPr/>
        </p:nvSpPr>
        <p:spPr>
          <a:xfrm>
            <a:off x="220980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8.6</a:t>
            </a:r>
          </a:p>
        </p:txBody>
      </p:sp>
      <p:cxnSp>
        <p:nvCxnSpPr>
          <p:cNvPr id="357" name="Shape 357"/>
          <p:cNvCxnSpPr/>
          <p:nvPr/>
        </p:nvCxnSpPr>
        <p:spPr>
          <a:xfrm>
            <a:off x="3200400" y="304800"/>
            <a:ext cx="0" cy="381000"/>
          </a:xfrm>
          <a:prstGeom prst="straightConnector1">
            <a:avLst/>
          </a:prstGeom>
          <a:noFill/>
          <a:ln cap="rnd" cmpd="sng" w="22225">
            <a:solidFill>
              <a:srgbClr val="FF0000"/>
            </a:solidFill>
            <a:prstDash val="solid"/>
            <a:miter/>
            <a:headEnd len="med" w="med" type="none"/>
            <a:tailEnd len="med" w="med" type="none"/>
          </a:ln>
        </p:spPr>
      </p:cxnSp>
      <p:sp>
        <p:nvSpPr>
          <p:cNvPr id="358" name="Shape 358"/>
          <p:cNvSpPr txBox="1"/>
          <p:nvPr/>
        </p:nvSpPr>
        <p:spPr>
          <a:xfrm>
            <a:off x="914400" y="1295400"/>
            <a:ext cx="75438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Nash Equilibrium</a:t>
            </a:r>
          </a:p>
        </p:txBody>
      </p:sp>
      <p:sp>
        <p:nvSpPr>
          <p:cNvPr id="359" name="Shape 359"/>
          <p:cNvSpPr txBox="1"/>
          <p:nvPr/>
        </p:nvSpPr>
        <p:spPr>
          <a:xfrm>
            <a:off x="2286000" y="1905000"/>
            <a:ext cx="3886200" cy="1100136"/>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Nash equilibrium</a:t>
            </a:r>
            <a:br>
              <a:rPr b="0"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An outcome of a game in which each player is doing the best he or she can, given the action of the other players. </a:t>
            </a:r>
          </a:p>
        </p:txBody>
      </p:sp>
    </p:spTree>
  </p:cSld>
  <p:clrMapOvr>
    <a:masterClrMapping/>
  </p:clrMapOvr>
  <p:transition spd="slow">
    <p:cut/>
  </p:transition>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63" name="Shape 363"/>
        <p:cNvGrpSpPr/>
        <p:nvPr/>
      </p:nvGrpSpPr>
      <p:grpSpPr>
        <a:xfrm>
          <a:off x="0" y="0"/>
          <a:ext cx="0" cy="0"/>
          <a:chOff x="0" y="0"/>
          <a:chExt cx="0" cy="0"/>
        </a:xfrm>
      </p:grpSpPr>
      <p:sp>
        <p:nvSpPr>
          <p:cNvPr id="364" name="Shape 364"/>
          <p:cNvSpPr txBox="1"/>
          <p:nvPr>
            <p:ph type="title"/>
          </p:nvPr>
        </p:nvSpPr>
        <p:spPr>
          <a:xfrm>
            <a:off x="3276600" y="304800"/>
            <a:ext cx="5867400"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OVERCOMING THE </a:t>
            </a:r>
            <a:br>
              <a:rPr b="0" i="0" lang="en-US" sz="2200" u="none" cap="none" strike="noStrike">
                <a:solidFill>
                  <a:srgbClr val="FF0000"/>
                </a:solidFill>
                <a:latin typeface="Arial"/>
                <a:ea typeface="Arial"/>
                <a:cs typeface="Arial"/>
                <a:sym typeface="Arial"/>
              </a:rPr>
            </a:br>
            <a:r>
              <a:rPr b="0" i="0" lang="en-US" sz="2200" u="none" cap="none" strike="noStrike">
                <a:solidFill>
                  <a:srgbClr val="FF0000"/>
                </a:solidFill>
                <a:latin typeface="Arial"/>
                <a:ea typeface="Arial"/>
                <a:cs typeface="Arial"/>
                <a:sym typeface="Arial"/>
              </a:rPr>
              <a:t>DUOPOLISTS’ DILEMMA</a:t>
            </a:r>
          </a:p>
        </p:txBody>
      </p:sp>
      <p:sp>
        <p:nvSpPr>
          <p:cNvPr id="365" name="Shape 365"/>
          <p:cNvSpPr txBox="1"/>
          <p:nvPr/>
        </p:nvSpPr>
        <p:spPr>
          <a:xfrm>
            <a:off x="220980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8.7</a:t>
            </a:r>
          </a:p>
        </p:txBody>
      </p:sp>
      <p:cxnSp>
        <p:nvCxnSpPr>
          <p:cNvPr id="366" name="Shape 366"/>
          <p:cNvCxnSpPr/>
          <p:nvPr/>
        </p:nvCxnSpPr>
        <p:spPr>
          <a:xfrm>
            <a:off x="3200400" y="304800"/>
            <a:ext cx="0" cy="381000"/>
          </a:xfrm>
          <a:prstGeom prst="straightConnector1">
            <a:avLst/>
          </a:prstGeom>
          <a:noFill/>
          <a:ln cap="rnd" cmpd="sng" w="22225">
            <a:solidFill>
              <a:srgbClr val="FF0000"/>
            </a:solidFill>
            <a:prstDash val="solid"/>
            <a:miter/>
            <a:headEnd len="med" w="med" type="none"/>
            <a:tailEnd len="med" w="med" type="none"/>
          </a:ln>
        </p:spPr>
      </p:cxnSp>
      <p:sp>
        <p:nvSpPr>
          <p:cNvPr id="367" name="Shape 367"/>
          <p:cNvSpPr txBox="1"/>
          <p:nvPr/>
        </p:nvSpPr>
        <p:spPr>
          <a:xfrm>
            <a:off x="914400" y="1295400"/>
            <a:ext cx="75438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Low-Price Guarantees</a:t>
            </a:r>
          </a:p>
        </p:txBody>
      </p:sp>
      <p:sp>
        <p:nvSpPr>
          <p:cNvPr id="368" name="Shape 368"/>
          <p:cNvSpPr txBox="1"/>
          <p:nvPr/>
        </p:nvSpPr>
        <p:spPr>
          <a:xfrm>
            <a:off x="2286000" y="1905000"/>
            <a:ext cx="4876799" cy="611187"/>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low-price guarantee</a:t>
            </a:r>
            <a:br>
              <a:rPr b="0"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A promise to match a lower price of a competitor.</a:t>
            </a: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3" name="Shape 43"/>
        <p:cNvGrpSpPr/>
        <p:nvPr/>
      </p:nvGrpSpPr>
      <p:grpSpPr>
        <a:xfrm>
          <a:off x="0" y="0"/>
          <a:ext cx="0" cy="0"/>
          <a:chOff x="0" y="0"/>
          <a:chExt cx="0" cy="0"/>
        </a:xfrm>
      </p:grpSpPr>
      <p:sp>
        <p:nvSpPr>
          <p:cNvPr id="44" name="Shape 44"/>
          <p:cNvSpPr txBox="1"/>
          <p:nvPr/>
        </p:nvSpPr>
        <p:spPr>
          <a:xfrm>
            <a:off x="2057400" y="2244725"/>
            <a:ext cx="5486399" cy="400367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How does brand competition within stores affect prices?</a:t>
            </a: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a:t>
            </a:r>
            <a:r>
              <a:rPr b="0" i="1" lang="en-US" sz="1600" u="none" cap="none" strike="noStrike">
                <a:solidFill>
                  <a:schemeClr val="dk1"/>
                </a:solidFill>
                <a:latin typeface="Arial"/>
                <a:ea typeface="Arial"/>
                <a:cs typeface="Arial"/>
                <a:sym typeface="Arial"/>
              </a:rPr>
              <a:t>Name Brands versus Store Brands</a:t>
            </a:r>
          </a:p>
          <a:p>
            <a:pPr indent="0" lvl="0" marL="0" marR="0" rtl="0" algn="l">
              <a:lnSpc>
                <a:spcPct val="100000"/>
              </a:lnSpc>
              <a:spcBef>
                <a:spcPts val="0"/>
              </a:spcBef>
              <a:spcAft>
                <a:spcPts val="0"/>
              </a:spcAft>
              <a:buClr>
                <a:schemeClr val="dk1"/>
              </a:buClr>
              <a:buFont typeface="Times New Roman"/>
              <a:buNone/>
            </a:pPr>
            <a:r>
              <a:t/>
            </a:r>
            <a:endParaRPr b="0" i="1"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What does it take to enter a market with a franchise?</a:t>
            </a: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a:t>
            </a:r>
            <a:r>
              <a:rPr b="0" i="1" lang="en-US" sz="1600" u="none" cap="none" strike="noStrike">
                <a:solidFill>
                  <a:schemeClr val="dk1"/>
                </a:solidFill>
                <a:latin typeface="Arial"/>
                <a:ea typeface="Arial"/>
                <a:cs typeface="Arial"/>
                <a:sym typeface="Arial"/>
              </a:rPr>
              <a:t>Opening a Dunkin’ Donuts Shop</a:t>
            </a:r>
          </a:p>
          <a:p>
            <a:pPr indent="0" lvl="0" marL="0" marR="0" rtl="0" algn="l">
              <a:lnSpc>
                <a:spcPct val="100000"/>
              </a:lnSpc>
              <a:spcBef>
                <a:spcPts val="0"/>
              </a:spcBef>
              <a:spcAft>
                <a:spcPts val="0"/>
              </a:spcAft>
              <a:buClr>
                <a:schemeClr val="dk1"/>
              </a:buClr>
              <a:buFont typeface="Times New Roman"/>
              <a:buNone/>
            </a:pPr>
            <a:r>
              <a:t/>
            </a:r>
            <a:endParaRPr b="0" i="1"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What are the effects of market entry?</a:t>
            </a: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a:t>
            </a:r>
            <a:r>
              <a:rPr b="0" i="1" lang="en-US" sz="1600" u="none" cap="none" strike="noStrike">
                <a:solidFill>
                  <a:schemeClr val="dk1"/>
                </a:solidFill>
                <a:latin typeface="Arial"/>
                <a:ea typeface="Arial"/>
                <a:cs typeface="Arial"/>
                <a:sym typeface="Arial"/>
              </a:rPr>
              <a:t>C3PO and Entry in the Market for Space Flight</a:t>
            </a:r>
          </a:p>
          <a:p>
            <a:pPr indent="0" lvl="0" marL="0" marR="0" rtl="0" algn="l">
              <a:lnSpc>
                <a:spcPct val="100000"/>
              </a:lnSpc>
              <a:spcBef>
                <a:spcPts val="0"/>
              </a:spcBef>
              <a:spcAft>
                <a:spcPts val="0"/>
              </a:spcAft>
              <a:buClr>
                <a:schemeClr val="dk1"/>
              </a:buClr>
              <a:buFont typeface="Times New Roman"/>
              <a:buNone/>
            </a:pPr>
            <a:r>
              <a:t/>
            </a:r>
            <a:endParaRPr b="0" i="1"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What signal does an expensive advertising campaign send to consumers?</a:t>
            </a:r>
          </a:p>
          <a:p>
            <a:pPr indent="0" lvl="0" marL="0" marR="0" rtl="0" algn="l">
              <a:lnSpc>
                <a:spcPct val="100000"/>
              </a:lnSpc>
              <a:spcBef>
                <a:spcPts val="0"/>
              </a:spcBef>
              <a:spcAft>
                <a:spcPts val="0"/>
              </a:spcAft>
              <a:buClr>
                <a:schemeClr val="dk1"/>
              </a:buClr>
              <a:buSzPct val="25000"/>
              <a:buFont typeface="Arial"/>
              <a:buNone/>
            </a:pPr>
            <a:r>
              <a:rPr b="0" i="1" lang="en-US" sz="1600" u="none" cap="none" strike="noStrike">
                <a:solidFill>
                  <a:schemeClr val="dk1"/>
                </a:solidFill>
                <a:latin typeface="Arial"/>
                <a:ea typeface="Arial"/>
                <a:cs typeface="Arial"/>
                <a:sym typeface="Arial"/>
              </a:rPr>
              <a:t>	Advertising and Movie Buzz</a:t>
            </a:r>
          </a:p>
          <a:p>
            <a:pPr indent="0" lvl="0" marL="0" marR="0" rtl="0" algn="l">
              <a:lnSpc>
                <a:spcPct val="100000"/>
              </a:lnSpc>
              <a:spcBef>
                <a:spcPts val="0"/>
              </a:spcBef>
              <a:spcAft>
                <a:spcPts val="0"/>
              </a:spcAft>
              <a:buClr>
                <a:schemeClr val="dk1"/>
              </a:buClr>
              <a:buFont typeface="Times New Roman"/>
              <a:buNone/>
            </a:pPr>
            <a:r>
              <a:t/>
            </a:r>
            <a:endParaRPr b="0" i="1"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How do firms conspire to fix prices?</a:t>
            </a:r>
          </a:p>
          <a:p>
            <a:pPr indent="0" lvl="0" marL="0" marR="0" rtl="0" algn="l">
              <a:lnSpc>
                <a:spcPct val="100000"/>
              </a:lnSpc>
              <a:spcBef>
                <a:spcPts val="0"/>
              </a:spcBef>
              <a:spcAft>
                <a:spcPts val="0"/>
              </a:spcAft>
              <a:buClr>
                <a:schemeClr val="dk1"/>
              </a:buClr>
              <a:buSzPct val="25000"/>
              <a:buFont typeface="Arial"/>
              <a:buNone/>
            </a:pPr>
            <a:r>
              <a:rPr b="0" i="1" lang="en-US" sz="1600" u="none" cap="none" strike="noStrike">
                <a:solidFill>
                  <a:schemeClr val="dk1"/>
                </a:solidFill>
                <a:latin typeface="Arial"/>
                <a:ea typeface="Arial"/>
                <a:cs typeface="Arial"/>
                <a:sym typeface="Arial"/>
              </a:rPr>
              <a:t>	Marine Hose Conspirators Go to Prison</a:t>
            </a:r>
          </a:p>
          <a:p>
            <a:pPr indent="0" lvl="0" marL="0" marR="0" rtl="0" algn="l">
              <a:lnSpc>
                <a:spcPct val="100000"/>
              </a:lnSpc>
              <a:spcBef>
                <a:spcPts val="0"/>
              </a:spcBef>
              <a:spcAft>
                <a:spcPts val="0"/>
              </a:spcAft>
              <a:buNone/>
            </a:pPr>
            <a:r>
              <a:t/>
            </a:r>
            <a:endParaRPr b="0" i="1" sz="1600" u="none" cap="none" strike="noStrike">
              <a:solidFill>
                <a:schemeClr val="dk1"/>
              </a:solidFill>
              <a:latin typeface="Arial"/>
              <a:ea typeface="Arial"/>
              <a:cs typeface="Arial"/>
              <a:sym typeface="Arial"/>
            </a:endParaRPr>
          </a:p>
        </p:txBody>
      </p:sp>
      <p:cxnSp>
        <p:nvCxnSpPr>
          <p:cNvPr id="45" name="Shape 45"/>
          <p:cNvCxnSpPr/>
          <p:nvPr/>
        </p:nvCxnSpPr>
        <p:spPr>
          <a:xfrm flipH="1">
            <a:off x="7543800" y="1773236"/>
            <a:ext cx="76199" cy="4170361"/>
          </a:xfrm>
          <a:prstGeom prst="straightConnector1">
            <a:avLst/>
          </a:prstGeom>
          <a:noFill/>
          <a:ln cap="rnd" cmpd="sng" w="9525">
            <a:solidFill>
              <a:srgbClr val="ADC2E4"/>
            </a:solidFill>
            <a:prstDash val="solid"/>
            <a:miter/>
            <a:headEnd len="med" w="med" type="none"/>
            <a:tailEnd len="med" w="med" type="none"/>
          </a:ln>
        </p:spPr>
      </p:cxnSp>
      <p:cxnSp>
        <p:nvCxnSpPr>
          <p:cNvPr id="46" name="Shape 46"/>
          <p:cNvCxnSpPr/>
          <p:nvPr/>
        </p:nvCxnSpPr>
        <p:spPr>
          <a:xfrm>
            <a:off x="5943600" y="1773236"/>
            <a:ext cx="1676399" cy="0"/>
          </a:xfrm>
          <a:prstGeom prst="straightConnector1">
            <a:avLst/>
          </a:prstGeom>
          <a:noFill/>
          <a:ln cap="rnd" cmpd="sng" w="9525">
            <a:solidFill>
              <a:srgbClr val="ADC2E4"/>
            </a:solidFill>
            <a:prstDash val="solid"/>
            <a:miter/>
            <a:headEnd len="med" w="med" type="none"/>
            <a:tailEnd len="med" w="med" type="none"/>
          </a:ln>
        </p:spPr>
      </p:cxnSp>
      <p:sp>
        <p:nvSpPr>
          <p:cNvPr id="47" name="Shape 47"/>
          <p:cNvSpPr/>
          <p:nvPr/>
        </p:nvSpPr>
        <p:spPr>
          <a:xfrm>
            <a:off x="1447800" y="2168525"/>
            <a:ext cx="381000" cy="381000"/>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1800" u="none" cap="none" strike="noStrike">
              <a:solidFill>
                <a:schemeClr val="dk1"/>
              </a:solidFill>
              <a:latin typeface="Times New Roman"/>
              <a:ea typeface="Times New Roman"/>
              <a:cs typeface="Times New Roman"/>
              <a:sym typeface="Times New Roman"/>
            </a:endParaRPr>
          </a:p>
        </p:txBody>
      </p:sp>
      <p:sp>
        <p:nvSpPr>
          <p:cNvPr id="48" name="Shape 48"/>
          <p:cNvSpPr txBox="1"/>
          <p:nvPr/>
        </p:nvSpPr>
        <p:spPr>
          <a:xfrm>
            <a:off x="1476375" y="2182811"/>
            <a:ext cx="3111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1</a:t>
            </a:r>
          </a:p>
        </p:txBody>
      </p:sp>
      <p:sp>
        <p:nvSpPr>
          <p:cNvPr id="49" name="Shape 49"/>
          <p:cNvSpPr/>
          <p:nvPr/>
        </p:nvSpPr>
        <p:spPr>
          <a:xfrm>
            <a:off x="1462087" y="2971800"/>
            <a:ext cx="381000" cy="381000"/>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1800" u="none" cap="none" strike="noStrike">
              <a:solidFill>
                <a:schemeClr val="dk1"/>
              </a:solidFill>
              <a:latin typeface="Times New Roman"/>
              <a:ea typeface="Times New Roman"/>
              <a:cs typeface="Times New Roman"/>
              <a:sym typeface="Times New Roman"/>
            </a:endParaRPr>
          </a:p>
        </p:txBody>
      </p:sp>
      <p:sp>
        <p:nvSpPr>
          <p:cNvPr id="50" name="Shape 50"/>
          <p:cNvSpPr txBox="1"/>
          <p:nvPr/>
        </p:nvSpPr>
        <p:spPr>
          <a:xfrm>
            <a:off x="1490662" y="2976561"/>
            <a:ext cx="3111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2</a:t>
            </a:r>
          </a:p>
        </p:txBody>
      </p:sp>
      <p:sp>
        <p:nvSpPr>
          <p:cNvPr id="51" name="Shape 51"/>
          <p:cNvSpPr/>
          <p:nvPr/>
        </p:nvSpPr>
        <p:spPr>
          <a:xfrm>
            <a:off x="1447800" y="3657600"/>
            <a:ext cx="381000" cy="381000"/>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1800" u="none" cap="none" strike="noStrike">
              <a:solidFill>
                <a:schemeClr val="dk1"/>
              </a:solidFill>
              <a:latin typeface="Times New Roman"/>
              <a:ea typeface="Times New Roman"/>
              <a:cs typeface="Times New Roman"/>
              <a:sym typeface="Times New Roman"/>
            </a:endParaRPr>
          </a:p>
        </p:txBody>
      </p:sp>
      <p:sp>
        <p:nvSpPr>
          <p:cNvPr id="52" name="Shape 52"/>
          <p:cNvSpPr txBox="1"/>
          <p:nvPr/>
        </p:nvSpPr>
        <p:spPr>
          <a:xfrm>
            <a:off x="1476375" y="3662362"/>
            <a:ext cx="3111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3</a:t>
            </a:r>
          </a:p>
        </p:txBody>
      </p:sp>
      <p:sp>
        <p:nvSpPr>
          <p:cNvPr id="53" name="Shape 53"/>
          <p:cNvSpPr/>
          <p:nvPr/>
        </p:nvSpPr>
        <p:spPr>
          <a:xfrm>
            <a:off x="1447800" y="4419600"/>
            <a:ext cx="381000" cy="381000"/>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1800" u="none" cap="none" strike="noStrike">
              <a:solidFill>
                <a:schemeClr val="dk1"/>
              </a:solidFill>
              <a:latin typeface="Times New Roman"/>
              <a:ea typeface="Times New Roman"/>
              <a:cs typeface="Times New Roman"/>
              <a:sym typeface="Times New Roman"/>
            </a:endParaRPr>
          </a:p>
        </p:txBody>
      </p:sp>
      <p:sp>
        <p:nvSpPr>
          <p:cNvPr id="54" name="Shape 54"/>
          <p:cNvSpPr txBox="1"/>
          <p:nvPr/>
        </p:nvSpPr>
        <p:spPr>
          <a:xfrm>
            <a:off x="1476375" y="4424362"/>
            <a:ext cx="3111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4</a:t>
            </a:r>
          </a:p>
        </p:txBody>
      </p:sp>
      <p:sp>
        <p:nvSpPr>
          <p:cNvPr id="55" name="Shape 55"/>
          <p:cNvSpPr/>
          <p:nvPr/>
        </p:nvSpPr>
        <p:spPr>
          <a:xfrm>
            <a:off x="1447800" y="1558925"/>
            <a:ext cx="4583112" cy="341311"/>
          </a:xfrm>
          <a:prstGeom prst="roundRect">
            <a:avLst>
              <a:gd fmla="val 16667" name="adj"/>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1800" u="none" cap="none" strike="noStrike">
              <a:solidFill>
                <a:schemeClr val="dk1"/>
              </a:solidFill>
              <a:latin typeface="Times New Roman"/>
              <a:ea typeface="Times New Roman"/>
              <a:cs typeface="Times New Roman"/>
              <a:sym typeface="Times New Roman"/>
            </a:endParaRPr>
          </a:p>
        </p:txBody>
      </p:sp>
      <p:sp>
        <p:nvSpPr>
          <p:cNvPr id="56" name="Shape 56"/>
          <p:cNvSpPr txBox="1"/>
          <p:nvPr/>
        </p:nvSpPr>
        <p:spPr>
          <a:xfrm>
            <a:off x="1524000" y="1558925"/>
            <a:ext cx="44767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Y I N G   T H E   C O N C E P T S</a:t>
            </a:r>
          </a:p>
        </p:txBody>
      </p:sp>
      <p:sp>
        <p:nvSpPr>
          <p:cNvPr id="57" name="Shape 57"/>
          <p:cNvSpPr/>
          <p:nvPr/>
        </p:nvSpPr>
        <p:spPr>
          <a:xfrm>
            <a:off x="1447800" y="5410200"/>
            <a:ext cx="381000" cy="381000"/>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1800" u="none" cap="none" strike="noStrike">
              <a:solidFill>
                <a:schemeClr val="dk1"/>
              </a:solidFill>
              <a:latin typeface="Times New Roman"/>
              <a:ea typeface="Times New Roman"/>
              <a:cs typeface="Times New Roman"/>
              <a:sym typeface="Times New Roman"/>
            </a:endParaRPr>
          </a:p>
        </p:txBody>
      </p:sp>
      <p:sp>
        <p:nvSpPr>
          <p:cNvPr id="58" name="Shape 58"/>
          <p:cNvSpPr txBox="1"/>
          <p:nvPr/>
        </p:nvSpPr>
        <p:spPr>
          <a:xfrm>
            <a:off x="1476375" y="5414962"/>
            <a:ext cx="3111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5</a:t>
            </a:r>
          </a:p>
        </p:txBody>
      </p:sp>
    </p:spTree>
  </p:cSld>
  <p:clrMapOvr>
    <a:masterClrMapping/>
  </p:clrMapOvr>
  <p:transition spd="slow">
    <p:cut/>
  </p:transition>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72" name="Shape 372"/>
        <p:cNvGrpSpPr/>
        <p:nvPr/>
      </p:nvGrpSpPr>
      <p:grpSpPr>
        <a:xfrm>
          <a:off x="0" y="0"/>
          <a:ext cx="0" cy="0"/>
          <a:chOff x="0" y="0"/>
          <a:chExt cx="0" cy="0"/>
        </a:xfrm>
      </p:grpSpPr>
      <p:sp>
        <p:nvSpPr>
          <p:cNvPr id="373" name="Shape 373"/>
          <p:cNvSpPr txBox="1"/>
          <p:nvPr>
            <p:ph type="title"/>
          </p:nvPr>
        </p:nvSpPr>
        <p:spPr>
          <a:xfrm>
            <a:off x="3276600" y="304800"/>
            <a:ext cx="5867400"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OVERCOMING THE </a:t>
            </a:r>
            <a:br>
              <a:rPr b="0" i="0" lang="en-US" sz="2200" u="none" cap="none" strike="noStrike">
                <a:solidFill>
                  <a:srgbClr val="FF0000"/>
                </a:solidFill>
                <a:latin typeface="Arial"/>
                <a:ea typeface="Arial"/>
                <a:cs typeface="Arial"/>
                <a:sym typeface="Arial"/>
              </a:rPr>
            </a:br>
            <a:r>
              <a:rPr b="0" i="0" lang="en-US" sz="2200" u="none" cap="none" strike="noStrike">
                <a:solidFill>
                  <a:srgbClr val="FF0000"/>
                </a:solidFill>
                <a:latin typeface="Arial"/>
                <a:ea typeface="Arial"/>
                <a:cs typeface="Arial"/>
                <a:sym typeface="Arial"/>
              </a:rPr>
              <a:t>DUOPOLISTS’ DILEMMA (cont’d)</a:t>
            </a:r>
          </a:p>
        </p:txBody>
      </p:sp>
      <p:sp>
        <p:nvSpPr>
          <p:cNvPr id="374" name="Shape 374"/>
          <p:cNvSpPr txBox="1"/>
          <p:nvPr/>
        </p:nvSpPr>
        <p:spPr>
          <a:xfrm>
            <a:off x="220980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8.7</a:t>
            </a:r>
          </a:p>
        </p:txBody>
      </p:sp>
      <p:cxnSp>
        <p:nvCxnSpPr>
          <p:cNvPr id="375" name="Shape 375"/>
          <p:cNvCxnSpPr/>
          <p:nvPr/>
        </p:nvCxnSpPr>
        <p:spPr>
          <a:xfrm>
            <a:off x="3200400" y="304800"/>
            <a:ext cx="0" cy="381000"/>
          </a:xfrm>
          <a:prstGeom prst="straightConnector1">
            <a:avLst/>
          </a:prstGeom>
          <a:noFill/>
          <a:ln cap="rnd" cmpd="sng" w="22225">
            <a:solidFill>
              <a:srgbClr val="FF0000"/>
            </a:solidFill>
            <a:prstDash val="solid"/>
            <a:miter/>
            <a:headEnd len="med" w="med" type="none"/>
            <a:tailEnd len="med" w="med" type="none"/>
          </a:ln>
        </p:spPr>
      </p:cxnSp>
      <p:sp>
        <p:nvSpPr>
          <p:cNvPr id="376" name="Shape 376"/>
          <p:cNvSpPr txBox="1"/>
          <p:nvPr/>
        </p:nvSpPr>
        <p:spPr>
          <a:xfrm>
            <a:off x="381000" y="1066800"/>
            <a:ext cx="7772400" cy="685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Low-Price Guarantees</a:t>
            </a:r>
          </a:p>
        </p:txBody>
      </p:sp>
      <p:sp>
        <p:nvSpPr>
          <p:cNvPr id="377" name="Shape 377"/>
          <p:cNvSpPr txBox="1"/>
          <p:nvPr/>
        </p:nvSpPr>
        <p:spPr>
          <a:xfrm>
            <a:off x="381000" y="1524000"/>
            <a:ext cx="8458200" cy="1797049"/>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100000"/>
              <a:buFont typeface="Arial"/>
              <a:buChar char=""/>
            </a:pPr>
            <a:r>
              <a:rPr b="1" i="0" lang="en-US" sz="1400" u="none" cap="none" strike="noStrike">
                <a:solidFill>
                  <a:schemeClr val="dk1"/>
                </a:solidFill>
                <a:latin typeface="Arial"/>
                <a:ea typeface="Arial"/>
                <a:cs typeface="Arial"/>
                <a:sym typeface="Arial"/>
              </a:rPr>
              <a:t> FIGURE 8.8</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Low-Price Guarantees Increase Prices</a:t>
            </a:r>
          </a:p>
          <a:p>
            <a:pPr indent="0" lvl="0" marL="0" marR="0" rtl="0" algn="l">
              <a:lnSpc>
                <a:spcPct val="110000"/>
              </a:lnSpc>
              <a:spcBef>
                <a:spcPts val="40"/>
              </a:spcBef>
              <a:spcAft>
                <a:spcPts val="0"/>
              </a:spcAft>
              <a:buClr>
                <a:schemeClr val="dk1"/>
              </a:buClr>
              <a:buFont typeface="Times New Roman"/>
              <a:buNone/>
            </a:pPr>
            <a:r>
              <a:t/>
            </a:r>
            <a:endParaRPr b="0" i="0" sz="800" u="none" cap="none" strike="noStrike">
              <a:solidFill>
                <a:schemeClr val="dk1"/>
              </a:solidFill>
              <a:latin typeface="Arial"/>
              <a:ea typeface="Arial"/>
              <a:cs typeface="Arial"/>
              <a:sym typeface="Arial"/>
            </a:endParaRPr>
          </a:p>
          <a:p>
            <a:pPr indent="0" lvl="0" marL="0" marR="0" rtl="0" algn="l">
              <a:lnSpc>
                <a:spcPct val="110000"/>
              </a:lnSpc>
              <a:spcBef>
                <a:spcPts val="7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When both firms have a low-price guarantee, it is impossible for one firm to underprice the other. The only possible outcomes are a pair of high prices (rectangle 1) or a pair of low prices (rectangles 2 or 4). </a:t>
            </a:r>
          </a:p>
          <a:p>
            <a:pPr indent="0" lvl="0" marL="0" marR="0" rtl="0" algn="l">
              <a:lnSpc>
                <a:spcPct val="110000"/>
              </a:lnSpc>
              <a:spcBef>
                <a:spcPts val="40"/>
              </a:spcBef>
              <a:spcAft>
                <a:spcPts val="0"/>
              </a:spcAft>
              <a:buClr>
                <a:schemeClr val="dk1"/>
              </a:buClr>
              <a:buFont typeface="Times New Roman"/>
              <a:buNone/>
            </a:pPr>
            <a:r>
              <a:t/>
            </a:r>
            <a:endParaRPr b="0" i="0" sz="800" u="none" cap="none" strike="noStrike">
              <a:solidFill>
                <a:schemeClr val="dk1"/>
              </a:solidFill>
              <a:latin typeface="Arial"/>
              <a:ea typeface="Arial"/>
              <a:cs typeface="Arial"/>
              <a:sym typeface="Arial"/>
            </a:endParaRPr>
          </a:p>
          <a:p>
            <a:pPr indent="0" lvl="0" marL="0" marR="0" rtl="0" algn="l">
              <a:lnSpc>
                <a:spcPct val="110000"/>
              </a:lnSpc>
              <a:spcBef>
                <a:spcPts val="7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 equilibrium path of the game is square A to square B to rectangle 1. Each firm picks the high price and earns a profit of $9,000.</a:t>
            </a:r>
          </a:p>
        </p:txBody>
      </p:sp>
      <p:pic>
        <p:nvPicPr>
          <p:cNvPr id="378" name="Shape 378"/>
          <p:cNvPicPr preferRelativeResize="0"/>
          <p:nvPr/>
        </p:nvPicPr>
        <p:blipFill rotWithShape="1">
          <a:blip r:embed="rId3">
            <a:alphaModFix/>
          </a:blip>
          <a:srcRect b="0" l="0" r="0" t="0"/>
          <a:stretch/>
        </p:blipFill>
        <p:spPr>
          <a:xfrm>
            <a:off x="1133475" y="2971800"/>
            <a:ext cx="7629524" cy="3638549"/>
          </a:xfrm>
          <a:prstGeom prst="rect">
            <a:avLst/>
          </a:prstGeom>
          <a:noFill/>
          <a:ln>
            <a:noFill/>
          </a:ln>
        </p:spPr>
      </p:pic>
    </p:spTree>
  </p:cSld>
  <p:clrMapOvr>
    <a:masterClrMapping/>
  </p:clrMapOvr>
  <p:transition spd="slow">
    <p:cut/>
  </p:transition>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82" name="Shape 382"/>
        <p:cNvGrpSpPr/>
        <p:nvPr/>
      </p:nvGrpSpPr>
      <p:grpSpPr>
        <a:xfrm>
          <a:off x="0" y="0"/>
          <a:ext cx="0" cy="0"/>
          <a:chOff x="0" y="0"/>
          <a:chExt cx="0" cy="0"/>
        </a:xfrm>
      </p:grpSpPr>
      <p:sp>
        <p:nvSpPr>
          <p:cNvPr id="383" name="Shape 383"/>
          <p:cNvSpPr txBox="1"/>
          <p:nvPr>
            <p:ph type="title"/>
          </p:nvPr>
        </p:nvSpPr>
        <p:spPr>
          <a:xfrm>
            <a:off x="3276600" y="304800"/>
            <a:ext cx="5867400"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OVERCOMING THE </a:t>
            </a:r>
            <a:br>
              <a:rPr b="0" i="0" lang="en-US" sz="2200" u="none" cap="none" strike="noStrike">
                <a:solidFill>
                  <a:srgbClr val="FF0000"/>
                </a:solidFill>
                <a:latin typeface="Arial"/>
                <a:ea typeface="Arial"/>
                <a:cs typeface="Arial"/>
                <a:sym typeface="Arial"/>
              </a:rPr>
            </a:br>
            <a:r>
              <a:rPr b="0" i="0" lang="en-US" sz="2200" u="none" cap="none" strike="noStrike">
                <a:solidFill>
                  <a:srgbClr val="FF0000"/>
                </a:solidFill>
                <a:latin typeface="Arial"/>
                <a:ea typeface="Arial"/>
                <a:cs typeface="Arial"/>
                <a:sym typeface="Arial"/>
              </a:rPr>
              <a:t>DUOPOLISTS’ DILEMMA (cont’d)</a:t>
            </a:r>
          </a:p>
        </p:txBody>
      </p:sp>
      <p:sp>
        <p:nvSpPr>
          <p:cNvPr id="384" name="Shape 384"/>
          <p:cNvSpPr txBox="1"/>
          <p:nvPr/>
        </p:nvSpPr>
        <p:spPr>
          <a:xfrm>
            <a:off x="220980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8.7</a:t>
            </a:r>
          </a:p>
        </p:txBody>
      </p:sp>
      <p:cxnSp>
        <p:nvCxnSpPr>
          <p:cNvPr id="385" name="Shape 385"/>
          <p:cNvCxnSpPr/>
          <p:nvPr/>
        </p:nvCxnSpPr>
        <p:spPr>
          <a:xfrm>
            <a:off x="3200400" y="304800"/>
            <a:ext cx="0" cy="381000"/>
          </a:xfrm>
          <a:prstGeom prst="straightConnector1">
            <a:avLst/>
          </a:prstGeom>
          <a:noFill/>
          <a:ln cap="rnd" cmpd="sng" w="22225">
            <a:solidFill>
              <a:srgbClr val="FF0000"/>
            </a:solidFill>
            <a:prstDash val="solid"/>
            <a:miter/>
            <a:headEnd len="med" w="med" type="none"/>
            <a:tailEnd len="med" w="med" type="none"/>
          </a:ln>
        </p:spPr>
      </p:cxnSp>
      <p:sp>
        <p:nvSpPr>
          <p:cNvPr id="386" name="Shape 386"/>
          <p:cNvSpPr txBox="1"/>
          <p:nvPr/>
        </p:nvSpPr>
        <p:spPr>
          <a:xfrm>
            <a:off x="914400" y="1295400"/>
            <a:ext cx="75438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Repeated Pricing Games with Retaliation for Underpricing</a:t>
            </a:r>
          </a:p>
        </p:txBody>
      </p:sp>
      <p:sp>
        <p:nvSpPr>
          <p:cNvPr id="387" name="Shape 387"/>
          <p:cNvSpPr txBox="1"/>
          <p:nvPr/>
        </p:nvSpPr>
        <p:spPr>
          <a:xfrm>
            <a:off x="2286000" y="3608387"/>
            <a:ext cx="6324600" cy="855661"/>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grim-trigger strategy</a:t>
            </a:r>
            <a:br>
              <a:rPr b="0"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A strategy where a firm responds to underpricing by choosing a price so low that each firm makes zero economic profit.</a:t>
            </a:r>
          </a:p>
        </p:txBody>
      </p:sp>
      <p:sp>
        <p:nvSpPr>
          <p:cNvPr id="388" name="Shape 388"/>
          <p:cNvSpPr txBox="1"/>
          <p:nvPr/>
        </p:nvSpPr>
        <p:spPr>
          <a:xfrm>
            <a:off x="2286000" y="5103812"/>
            <a:ext cx="5714999" cy="855661"/>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tit-for-tat</a:t>
            </a:r>
            <a:br>
              <a:rPr b="0"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A strategy where one firm chooses whatever price the other firm chose in the preceding period.</a:t>
            </a:r>
          </a:p>
        </p:txBody>
      </p:sp>
      <p:sp>
        <p:nvSpPr>
          <p:cNvPr id="389" name="Shape 389"/>
          <p:cNvSpPr txBox="1"/>
          <p:nvPr/>
        </p:nvSpPr>
        <p:spPr>
          <a:xfrm>
            <a:off x="942975" y="1828800"/>
            <a:ext cx="7667625" cy="18034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Repetition makes price-fixing more likely because firms can punish a firm that cheats on a price-fixing agreement, whether it’s formal or informal:</a:t>
            </a:r>
          </a:p>
          <a:p>
            <a:pPr indent="0" lvl="0" marL="0" marR="0" rtl="0" algn="l">
              <a:lnSpc>
                <a:spcPct val="100000"/>
              </a:lnSpc>
              <a:spcBef>
                <a:spcPts val="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	1	</a:t>
            </a:r>
            <a:r>
              <a:rPr b="0" i="1" lang="en-US" sz="1600" u="none" cap="none" strike="noStrike">
                <a:solidFill>
                  <a:schemeClr val="dk1"/>
                </a:solidFill>
                <a:latin typeface="Arial"/>
                <a:ea typeface="Arial"/>
                <a:cs typeface="Arial"/>
                <a:sym typeface="Arial"/>
              </a:rPr>
              <a:t>A duopoly pricing strategy.</a:t>
            </a:r>
          </a:p>
          <a:p>
            <a:pPr indent="0" lvl="0" marL="0" marR="0" rtl="0" algn="l">
              <a:lnSpc>
                <a:spcPct val="100000"/>
              </a:lnSpc>
              <a:spcBef>
                <a:spcPts val="0"/>
              </a:spcBef>
              <a:spcAft>
                <a:spcPts val="0"/>
              </a:spcAft>
              <a:buClr>
                <a:schemeClr val="dk1"/>
              </a:buClr>
              <a:buSzPct val="25000"/>
              <a:buFont typeface="Arial"/>
              <a:buNone/>
            </a:pPr>
            <a:r>
              <a:rPr b="0" i="1" lang="en-US" sz="1600" u="none" cap="none" strike="noStrike">
                <a:solidFill>
                  <a:schemeClr val="dk1"/>
                </a:solidFill>
                <a:latin typeface="Arial"/>
                <a:ea typeface="Arial"/>
                <a:cs typeface="Arial"/>
                <a:sym typeface="Arial"/>
              </a:rPr>
              <a:t>			</a:t>
            </a:r>
            <a:r>
              <a:rPr b="0" i="0" lang="en-US" sz="1600" u="none" cap="none" strike="noStrike">
                <a:solidFill>
                  <a:schemeClr val="dk1"/>
                </a:solidFill>
                <a:latin typeface="Arial"/>
                <a:ea typeface="Arial"/>
                <a:cs typeface="Arial"/>
                <a:sym typeface="Arial"/>
              </a:rPr>
              <a:t>Choosing the lower price for life. </a:t>
            </a:r>
          </a:p>
          <a:p>
            <a:pPr indent="0" lvl="0" marL="0" marR="0" rtl="0" algn="l">
              <a:lnSpc>
                <a:spcPct val="100000"/>
              </a:lnSpc>
              <a:spcBef>
                <a:spcPts val="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	2</a:t>
            </a:r>
            <a:r>
              <a:rPr b="0" i="0" lang="en-US" sz="1600" u="none" cap="none" strike="noStrike">
                <a:solidFill>
                  <a:schemeClr val="dk1"/>
                </a:solidFill>
                <a:latin typeface="Arial"/>
                <a:ea typeface="Arial"/>
                <a:cs typeface="Arial"/>
                <a:sym typeface="Arial"/>
              </a:rPr>
              <a:t>	</a:t>
            </a:r>
            <a:r>
              <a:rPr b="0" i="1" lang="en-US" sz="1600" u="none" cap="none" strike="noStrike">
                <a:solidFill>
                  <a:schemeClr val="dk1"/>
                </a:solidFill>
                <a:latin typeface="Arial"/>
                <a:ea typeface="Arial"/>
                <a:cs typeface="Arial"/>
                <a:sym typeface="Arial"/>
              </a:rPr>
              <a:t>A grim-trigger strategy</a:t>
            </a:r>
            <a:r>
              <a:rPr b="0" i="0" lang="en-US" sz="1600" u="none" cap="none" strike="noStrike">
                <a:solidFill>
                  <a:schemeClr val="dk1"/>
                </a:solidFill>
                <a:latin typeface="Arial"/>
                <a:ea typeface="Arial"/>
                <a:cs typeface="Arial"/>
                <a:sym typeface="Arial"/>
              </a:rPr>
              <a:t>. </a:t>
            </a:r>
          </a:p>
        </p:txBody>
      </p:sp>
      <p:sp>
        <p:nvSpPr>
          <p:cNvPr id="390" name="Shape 390"/>
          <p:cNvSpPr txBox="1"/>
          <p:nvPr/>
        </p:nvSpPr>
        <p:spPr>
          <a:xfrm>
            <a:off x="838200" y="4648200"/>
            <a:ext cx="7591424" cy="33654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	3	</a:t>
            </a:r>
            <a:r>
              <a:rPr b="0" i="1" lang="en-US" sz="1600" u="none" cap="none" strike="noStrike">
                <a:solidFill>
                  <a:schemeClr val="dk1"/>
                </a:solidFill>
                <a:latin typeface="Arial"/>
                <a:ea typeface="Arial"/>
                <a:cs typeface="Arial"/>
                <a:sym typeface="Arial"/>
              </a:rPr>
              <a:t>A tit-for-tat strategy.</a:t>
            </a:r>
            <a:r>
              <a:rPr b="0" i="0" lang="en-US" sz="1600" u="none" cap="none" strike="noStrike">
                <a:solidFill>
                  <a:schemeClr val="dk1"/>
                </a:solidFill>
                <a:latin typeface="Arial"/>
                <a:ea typeface="Arial"/>
                <a:cs typeface="Arial"/>
                <a:sym typeface="Arial"/>
              </a:rPr>
              <a:t> </a:t>
            </a:r>
          </a:p>
        </p:txBody>
      </p:sp>
    </p:spTree>
  </p:cSld>
  <p:clrMapOvr>
    <a:masterClrMapping/>
  </p:clrMapOvr>
  <p:transition spd="slow">
    <p:cut/>
  </p:transition>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94" name="Shape 394"/>
        <p:cNvGrpSpPr/>
        <p:nvPr/>
      </p:nvGrpSpPr>
      <p:grpSpPr>
        <a:xfrm>
          <a:off x="0" y="0"/>
          <a:ext cx="0" cy="0"/>
          <a:chOff x="0" y="0"/>
          <a:chExt cx="0" cy="0"/>
        </a:xfrm>
      </p:grpSpPr>
      <p:sp>
        <p:nvSpPr>
          <p:cNvPr id="395" name="Shape 395"/>
          <p:cNvSpPr txBox="1"/>
          <p:nvPr>
            <p:ph type="title"/>
          </p:nvPr>
        </p:nvSpPr>
        <p:spPr>
          <a:xfrm>
            <a:off x="3276600" y="304800"/>
            <a:ext cx="5867400"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OVERCOMING THE </a:t>
            </a:r>
            <a:br>
              <a:rPr b="0" i="0" lang="en-US" sz="2200" u="none" cap="none" strike="noStrike">
                <a:solidFill>
                  <a:srgbClr val="FF0000"/>
                </a:solidFill>
                <a:latin typeface="Arial"/>
                <a:ea typeface="Arial"/>
                <a:cs typeface="Arial"/>
                <a:sym typeface="Arial"/>
              </a:rPr>
            </a:br>
            <a:r>
              <a:rPr b="0" i="0" lang="en-US" sz="2200" u="none" cap="none" strike="noStrike">
                <a:solidFill>
                  <a:srgbClr val="FF0000"/>
                </a:solidFill>
                <a:latin typeface="Arial"/>
                <a:ea typeface="Arial"/>
                <a:cs typeface="Arial"/>
                <a:sym typeface="Arial"/>
              </a:rPr>
              <a:t>DUOPOLISTS’ DILEMMA (cont’d)</a:t>
            </a:r>
          </a:p>
        </p:txBody>
      </p:sp>
      <p:sp>
        <p:nvSpPr>
          <p:cNvPr id="396" name="Shape 396"/>
          <p:cNvSpPr txBox="1"/>
          <p:nvPr/>
        </p:nvSpPr>
        <p:spPr>
          <a:xfrm>
            <a:off x="220980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8.7</a:t>
            </a:r>
          </a:p>
        </p:txBody>
      </p:sp>
      <p:cxnSp>
        <p:nvCxnSpPr>
          <p:cNvPr id="397" name="Shape 397"/>
          <p:cNvCxnSpPr/>
          <p:nvPr/>
        </p:nvCxnSpPr>
        <p:spPr>
          <a:xfrm>
            <a:off x="3200400" y="304800"/>
            <a:ext cx="0" cy="381000"/>
          </a:xfrm>
          <a:prstGeom prst="straightConnector1">
            <a:avLst/>
          </a:prstGeom>
          <a:noFill/>
          <a:ln cap="rnd" cmpd="sng" w="22225">
            <a:solidFill>
              <a:srgbClr val="FF0000"/>
            </a:solidFill>
            <a:prstDash val="solid"/>
            <a:miter/>
            <a:headEnd len="med" w="med" type="none"/>
            <a:tailEnd len="med" w="med" type="none"/>
          </a:ln>
        </p:spPr>
      </p:cxnSp>
      <p:sp>
        <p:nvSpPr>
          <p:cNvPr id="398" name="Shape 398"/>
          <p:cNvSpPr txBox="1"/>
          <p:nvPr/>
        </p:nvSpPr>
        <p:spPr>
          <a:xfrm>
            <a:off x="914400" y="1143000"/>
            <a:ext cx="7543800" cy="685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Repeated Pricing Games with Retaliation for Underpricing</a:t>
            </a:r>
          </a:p>
        </p:txBody>
      </p:sp>
      <p:sp>
        <p:nvSpPr>
          <p:cNvPr id="399" name="Shape 399"/>
          <p:cNvSpPr txBox="1"/>
          <p:nvPr/>
        </p:nvSpPr>
        <p:spPr>
          <a:xfrm>
            <a:off x="914400" y="1600200"/>
            <a:ext cx="7924799" cy="1281111"/>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100000"/>
              <a:buFont typeface="Arial"/>
              <a:buChar char=""/>
            </a:pPr>
            <a:r>
              <a:rPr b="1" i="0" lang="en-US" sz="1400" u="none" cap="none" strike="noStrike">
                <a:solidFill>
                  <a:schemeClr val="dk1"/>
                </a:solidFill>
                <a:latin typeface="Arial"/>
                <a:ea typeface="Arial"/>
                <a:cs typeface="Arial"/>
                <a:sym typeface="Arial"/>
              </a:rPr>
              <a:t> FIGURE 8.9</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A Tit-for-Tat Pricing Strategy (cont’d)</a:t>
            </a:r>
          </a:p>
          <a:p>
            <a:pPr indent="0" lvl="0" marL="0" marR="0" rtl="0" algn="l">
              <a:lnSpc>
                <a:spcPct val="110000"/>
              </a:lnSpc>
              <a:spcBef>
                <a:spcPts val="70"/>
              </a:spcBef>
              <a:spcAft>
                <a:spcPts val="0"/>
              </a:spcAft>
              <a:buClr>
                <a:schemeClr val="dk1"/>
              </a:buClr>
              <a:buFont typeface="Times New Roman"/>
              <a:buNone/>
            </a:pPr>
            <a:r>
              <a:t/>
            </a:r>
            <a:endParaRPr b="0" i="0" sz="1400" u="none" cap="none" strike="noStrike">
              <a:solidFill>
                <a:schemeClr val="dk1"/>
              </a:solidFill>
              <a:latin typeface="Arial"/>
              <a:ea typeface="Arial"/>
              <a:cs typeface="Arial"/>
              <a:sym typeface="Arial"/>
            </a:endParaRPr>
          </a:p>
          <a:p>
            <a:pPr indent="0" lvl="0" marL="0" marR="0" rtl="0" algn="l">
              <a:lnSpc>
                <a:spcPct val="110000"/>
              </a:lnSpc>
              <a:spcBef>
                <a:spcPts val="7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Under tit-for-tat retaliation, the first firm (Jill, the square) chooses whatever price the second firm (Jack, the circle) chose the preceding month. </a:t>
            </a:r>
          </a:p>
        </p:txBody>
      </p:sp>
      <p:pic>
        <p:nvPicPr>
          <p:cNvPr id="400" name="Shape 400"/>
          <p:cNvPicPr preferRelativeResize="0"/>
          <p:nvPr/>
        </p:nvPicPr>
        <p:blipFill rotWithShape="1">
          <a:blip r:embed="rId3">
            <a:alphaModFix/>
          </a:blip>
          <a:srcRect b="0" l="0" r="0" t="0"/>
          <a:stretch/>
        </p:blipFill>
        <p:spPr>
          <a:xfrm>
            <a:off x="1209675" y="3057525"/>
            <a:ext cx="6696074" cy="3495675"/>
          </a:xfrm>
          <a:prstGeom prst="rect">
            <a:avLst/>
          </a:prstGeom>
          <a:noFill/>
          <a:ln>
            <a:noFill/>
          </a:ln>
        </p:spPr>
      </p:pic>
      <p:pic>
        <p:nvPicPr>
          <p:cNvPr id="401" name="Shape 401"/>
          <p:cNvPicPr preferRelativeResize="0"/>
          <p:nvPr/>
        </p:nvPicPr>
        <p:blipFill rotWithShape="1">
          <a:blip r:embed="rId4">
            <a:alphaModFix/>
          </a:blip>
          <a:srcRect b="0" l="0" r="0" t="0"/>
          <a:stretch/>
        </p:blipFill>
        <p:spPr>
          <a:xfrm>
            <a:off x="1209675" y="3057525"/>
            <a:ext cx="6696074" cy="3495675"/>
          </a:xfrm>
          <a:prstGeom prst="rect">
            <a:avLst/>
          </a:prstGeom>
          <a:noFill/>
          <a:ln>
            <a:noFill/>
          </a:ln>
        </p:spPr>
      </p:pic>
      <p:pic>
        <p:nvPicPr>
          <p:cNvPr id="402" name="Shape 402"/>
          <p:cNvPicPr preferRelativeResize="0"/>
          <p:nvPr/>
        </p:nvPicPr>
        <p:blipFill rotWithShape="1">
          <a:blip r:embed="rId5">
            <a:alphaModFix/>
          </a:blip>
          <a:srcRect b="0" l="0" r="0" t="0"/>
          <a:stretch/>
        </p:blipFill>
        <p:spPr>
          <a:xfrm>
            <a:off x="1209675" y="3057525"/>
            <a:ext cx="6696074" cy="3495675"/>
          </a:xfrm>
          <a:prstGeom prst="rect">
            <a:avLst/>
          </a:prstGeom>
          <a:noFill/>
          <a:ln>
            <a:noFill/>
          </a:ln>
        </p:spPr>
      </p:pic>
      <p:pic>
        <p:nvPicPr>
          <p:cNvPr id="403" name="Shape 403"/>
          <p:cNvPicPr preferRelativeResize="0"/>
          <p:nvPr/>
        </p:nvPicPr>
        <p:blipFill rotWithShape="1">
          <a:blip r:embed="rId6">
            <a:alphaModFix/>
          </a:blip>
          <a:srcRect b="0" l="0" r="0" t="0"/>
          <a:stretch/>
        </p:blipFill>
        <p:spPr>
          <a:xfrm>
            <a:off x="1209675" y="3057525"/>
            <a:ext cx="6696074" cy="3495675"/>
          </a:xfrm>
          <a:prstGeom prst="rect">
            <a:avLst/>
          </a:prstGeom>
          <a:noFill/>
          <a:ln>
            <a:noFill/>
          </a:ln>
        </p:spPr>
      </p:pic>
      <p:pic>
        <p:nvPicPr>
          <p:cNvPr id="404" name="Shape 404"/>
          <p:cNvPicPr preferRelativeResize="0"/>
          <p:nvPr/>
        </p:nvPicPr>
        <p:blipFill rotWithShape="1">
          <a:blip r:embed="rId7">
            <a:alphaModFix/>
          </a:blip>
          <a:srcRect b="0" l="0" r="0" t="0"/>
          <a:stretch/>
        </p:blipFill>
        <p:spPr>
          <a:xfrm>
            <a:off x="1209675" y="3057525"/>
            <a:ext cx="6696074" cy="3495675"/>
          </a:xfrm>
          <a:prstGeom prst="rect">
            <a:avLst/>
          </a:prstGeom>
          <a:noFill/>
          <a:ln>
            <a:noFill/>
          </a:ln>
        </p:spPr>
      </p:pic>
      <p:pic>
        <p:nvPicPr>
          <p:cNvPr id="405" name="Shape 405"/>
          <p:cNvPicPr preferRelativeResize="0"/>
          <p:nvPr/>
        </p:nvPicPr>
        <p:blipFill rotWithShape="1">
          <a:blip r:embed="rId8">
            <a:alphaModFix/>
          </a:blip>
          <a:srcRect b="0" l="0" r="0" t="0"/>
          <a:stretch/>
        </p:blipFill>
        <p:spPr>
          <a:xfrm>
            <a:off x="1209675" y="3057525"/>
            <a:ext cx="6696074" cy="3495675"/>
          </a:xfrm>
          <a:prstGeom prst="rect">
            <a:avLst/>
          </a:prstGeom>
          <a:noFill/>
          <a:ln>
            <a:noFill/>
          </a:ln>
        </p:spPr>
      </p:pic>
    </p:spTree>
  </p:cSld>
  <p:clrMapOvr>
    <a:masterClrMapping/>
  </p:clrMapOvr>
  <p:transition spd="slow">
    <p:cut/>
  </p:transition>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09" name="Shape 409"/>
        <p:cNvGrpSpPr/>
        <p:nvPr/>
      </p:nvGrpSpPr>
      <p:grpSpPr>
        <a:xfrm>
          <a:off x="0" y="0"/>
          <a:ext cx="0" cy="0"/>
          <a:chOff x="0" y="0"/>
          <a:chExt cx="0" cy="0"/>
        </a:xfrm>
      </p:grpSpPr>
      <p:sp>
        <p:nvSpPr>
          <p:cNvPr id="410" name="Shape 410"/>
          <p:cNvSpPr txBox="1"/>
          <p:nvPr>
            <p:ph type="title"/>
          </p:nvPr>
        </p:nvSpPr>
        <p:spPr>
          <a:xfrm>
            <a:off x="3276600" y="304800"/>
            <a:ext cx="5867400"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OVERCOMING THE </a:t>
            </a:r>
            <a:br>
              <a:rPr b="0" i="0" lang="en-US" sz="2200" u="none" cap="none" strike="noStrike">
                <a:solidFill>
                  <a:srgbClr val="FF0000"/>
                </a:solidFill>
                <a:latin typeface="Arial"/>
                <a:ea typeface="Arial"/>
                <a:cs typeface="Arial"/>
                <a:sym typeface="Arial"/>
              </a:rPr>
            </a:br>
            <a:r>
              <a:rPr b="0" i="0" lang="en-US" sz="2200" u="none" cap="none" strike="noStrike">
                <a:solidFill>
                  <a:srgbClr val="FF0000"/>
                </a:solidFill>
                <a:latin typeface="Arial"/>
                <a:ea typeface="Arial"/>
                <a:cs typeface="Arial"/>
                <a:sym typeface="Arial"/>
              </a:rPr>
              <a:t>DUOPOLISTS’ DILEMMA (cont’d)</a:t>
            </a:r>
          </a:p>
        </p:txBody>
      </p:sp>
      <p:sp>
        <p:nvSpPr>
          <p:cNvPr id="411" name="Shape 411"/>
          <p:cNvSpPr txBox="1"/>
          <p:nvPr/>
        </p:nvSpPr>
        <p:spPr>
          <a:xfrm>
            <a:off x="220980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8.7</a:t>
            </a:r>
          </a:p>
        </p:txBody>
      </p:sp>
      <p:cxnSp>
        <p:nvCxnSpPr>
          <p:cNvPr id="412" name="Shape 412"/>
          <p:cNvCxnSpPr/>
          <p:nvPr/>
        </p:nvCxnSpPr>
        <p:spPr>
          <a:xfrm>
            <a:off x="3200400" y="304800"/>
            <a:ext cx="0" cy="381000"/>
          </a:xfrm>
          <a:prstGeom prst="straightConnector1">
            <a:avLst/>
          </a:prstGeom>
          <a:noFill/>
          <a:ln cap="rnd" cmpd="sng" w="22225">
            <a:solidFill>
              <a:srgbClr val="FF0000"/>
            </a:solidFill>
            <a:prstDash val="solid"/>
            <a:miter/>
            <a:headEnd len="med" w="med" type="none"/>
            <a:tailEnd len="med" w="med" type="none"/>
          </a:ln>
        </p:spPr>
      </p:cxnSp>
      <p:sp>
        <p:nvSpPr>
          <p:cNvPr id="413" name="Shape 413"/>
          <p:cNvSpPr txBox="1"/>
          <p:nvPr/>
        </p:nvSpPr>
        <p:spPr>
          <a:xfrm>
            <a:off x="914400" y="1295400"/>
            <a:ext cx="75438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Price-Fixing and the Law</a:t>
            </a:r>
          </a:p>
        </p:txBody>
      </p:sp>
      <p:sp>
        <p:nvSpPr>
          <p:cNvPr id="414" name="Shape 414"/>
          <p:cNvSpPr txBox="1"/>
          <p:nvPr/>
        </p:nvSpPr>
        <p:spPr>
          <a:xfrm>
            <a:off x="1857375" y="2057400"/>
            <a:ext cx="5429249" cy="131444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Under the Sherman Antitrust Act of 1890 and subsequent legislation, explicit price-fixing is illegal. </a:t>
            </a:r>
          </a:p>
          <a:p>
            <a:pPr indent="0" lvl="0" marL="0" marR="0" rtl="0" algn="l">
              <a:lnSpc>
                <a:spcPct val="100000"/>
              </a:lnSpc>
              <a:spcBef>
                <a:spcPts val="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It is illegal for firms to discuss pricing strategies or methods of punishing a firm that underprices other firms.</a:t>
            </a:r>
          </a:p>
        </p:txBody>
      </p:sp>
    </p:spTree>
  </p:cSld>
  <p:clrMapOvr>
    <a:masterClrMapping/>
  </p:clrMapOvr>
  <p:transition spd="slow">
    <p:cut/>
  </p:transition>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18" name="Shape 418"/>
        <p:cNvGrpSpPr/>
        <p:nvPr/>
      </p:nvGrpSpPr>
      <p:grpSpPr>
        <a:xfrm>
          <a:off x="0" y="0"/>
          <a:ext cx="0" cy="0"/>
          <a:chOff x="0" y="0"/>
          <a:chExt cx="0" cy="0"/>
        </a:xfrm>
      </p:grpSpPr>
      <p:sp>
        <p:nvSpPr>
          <p:cNvPr id="419" name="Shape 419"/>
          <p:cNvSpPr txBox="1"/>
          <p:nvPr/>
        </p:nvSpPr>
        <p:spPr>
          <a:xfrm>
            <a:off x="914400" y="1905000"/>
            <a:ext cx="7677150" cy="424814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In 2007, the U.S. government discovered a seven-year conspiracy to fix the price of marine hose, which is used to transfer oil from tankers to onshore storage facilities.</a:t>
            </a: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a:t>
            </a:r>
          </a:p>
          <a:p>
            <a:pPr indent="-231775" lvl="1" marL="346075" marR="0" rtl="0" algn="l">
              <a:lnSpc>
                <a:spcPct val="10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The case ultimately led to fines and prison sentences for the employees of several marine-hose firms and for a person paid by the firms to coordinate the price-fixing scheme. </a:t>
            </a:r>
          </a:p>
          <a:p>
            <a:pPr indent="-231775" lvl="1" marL="346075" marR="0" rtl="0" algn="l">
              <a:lnSpc>
                <a:spcPct val="10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The executives were arrested after a meeting in Houston in which they allocated customers to different members of the cartel and fixed prices.</a:t>
            </a:r>
          </a:p>
          <a:p>
            <a:pPr indent="-231775" lvl="1" marL="346075" marR="0" rtl="0" algn="l">
              <a:lnSpc>
                <a:spcPct val="10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Each firm in the cartel agreed to submit artificially high bids for customers allocated to other firms, a practice known as bid rigging.</a:t>
            </a:r>
          </a:p>
          <a:p>
            <a:pPr indent="-231775" lvl="1" marL="346075"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a:t>
            </a: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There is some evidence that prison sentences are more effective than fines in deterring business crimes such as price fixing.  </a:t>
            </a:r>
          </a:p>
          <a:p>
            <a:pPr indent="0" lvl="0" marL="0" marR="0" rtl="0" algn="l">
              <a:lnSpc>
                <a:spcPct val="100000"/>
              </a:lnSpc>
              <a:spcBef>
                <a:spcPts val="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In the United States, people convicted of price fixing regularly offer to pay bigger fines to avoid prison. </a:t>
            </a:r>
          </a:p>
        </p:txBody>
      </p:sp>
      <p:sp>
        <p:nvSpPr>
          <p:cNvPr id="420" name="Shape 420"/>
          <p:cNvSpPr txBox="1"/>
          <p:nvPr/>
        </p:nvSpPr>
        <p:spPr>
          <a:xfrm>
            <a:off x="2057400" y="838200"/>
            <a:ext cx="4648199" cy="774700"/>
          </a:xfrm>
          <a:prstGeom prst="rect">
            <a:avLst/>
          </a:prstGeom>
          <a:noFill/>
          <a:ln>
            <a:noFill/>
          </a:ln>
        </p:spPr>
        <p:txBody>
          <a:bodyPr anchorCtr="0" anchor="t" bIns="45700" lIns="91425" rIns="91425" tIns="45700">
            <a:noAutofit/>
          </a:bodyPr>
          <a:lstStyle/>
          <a:p>
            <a:pPr indent="0" lvl="0" marL="0" marR="0" rtl="0" algn="r">
              <a:lnSpc>
                <a:spcPct val="105000"/>
              </a:lnSpc>
              <a:spcBef>
                <a:spcPts val="0"/>
              </a:spcBef>
              <a:spcAft>
                <a:spcPts val="0"/>
              </a:spcAft>
              <a:buClr>
                <a:schemeClr val="lt2"/>
              </a:buClr>
              <a:buSzPct val="25000"/>
              <a:buFont typeface="Arial"/>
              <a:buNone/>
            </a:pPr>
            <a:r>
              <a:rPr b="1" i="0" lang="en-US" sz="1400" u="none" cap="none" strike="noStrike">
                <a:solidFill>
                  <a:schemeClr val="lt2"/>
                </a:solidFill>
                <a:latin typeface="Arial"/>
                <a:ea typeface="Arial"/>
                <a:cs typeface="Arial"/>
                <a:sym typeface="Arial"/>
              </a:rPr>
              <a:t>MARINE HOSE CONSPIRATORS GO TO PRISON</a:t>
            </a:r>
          </a:p>
          <a:p>
            <a:pPr indent="0" lvl="0" marL="0" marR="0" rtl="0" algn="r">
              <a:lnSpc>
                <a:spcPct val="105000"/>
              </a:lnSpc>
              <a:spcBef>
                <a:spcPts val="7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APPLYING THE CONCEPTS #5:  How do firms conspire to fix prices?</a:t>
            </a:r>
          </a:p>
        </p:txBody>
      </p:sp>
      <p:grpSp>
        <p:nvGrpSpPr>
          <p:cNvPr id="421" name="Shape 421"/>
          <p:cNvGrpSpPr/>
          <p:nvPr/>
        </p:nvGrpSpPr>
        <p:grpSpPr>
          <a:xfrm>
            <a:off x="3657600" y="381000"/>
            <a:ext cx="3005137" cy="366711"/>
            <a:chOff x="2568575" y="-185736"/>
            <a:chExt cx="3005137" cy="366711"/>
          </a:xfrm>
        </p:grpSpPr>
        <p:sp>
          <p:nvSpPr>
            <p:cNvPr id="422" name="Shape 422"/>
            <p:cNvSpPr/>
            <p:nvPr/>
          </p:nvSpPr>
          <p:spPr>
            <a:xfrm>
              <a:off x="2568575" y="-182561"/>
              <a:ext cx="365125" cy="360362"/>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1800" u="none" cap="none" strike="noStrike">
                <a:solidFill>
                  <a:schemeClr val="dk1"/>
                </a:solidFill>
                <a:latin typeface="Times New Roman"/>
                <a:ea typeface="Times New Roman"/>
                <a:cs typeface="Times New Roman"/>
                <a:sym typeface="Times New Roman"/>
              </a:endParaRPr>
            </a:p>
          </p:txBody>
        </p:sp>
        <p:sp>
          <p:nvSpPr>
            <p:cNvPr id="423" name="Shape 423"/>
            <p:cNvSpPr txBox="1"/>
            <p:nvPr/>
          </p:nvSpPr>
          <p:spPr>
            <a:xfrm>
              <a:off x="2743200" y="-182561"/>
              <a:ext cx="2501900" cy="363536"/>
            </a:xfrm>
            <a:prstGeom prst="rect">
              <a:avLst/>
            </a:prstGeom>
            <a:solidFill>
              <a:srgbClr val="ADC2E4"/>
            </a:solidFill>
            <a:ln>
              <a:noFill/>
            </a:ln>
          </p:spPr>
          <p:txBody>
            <a:bodyPr anchorCtr="0" anchor="t" bIns="45700" lIns="0"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I C A T I O N</a:t>
              </a:r>
            </a:p>
          </p:txBody>
        </p:sp>
        <p:sp>
          <p:nvSpPr>
            <p:cNvPr id="424" name="Shape 424"/>
            <p:cNvSpPr/>
            <p:nvPr/>
          </p:nvSpPr>
          <p:spPr>
            <a:xfrm>
              <a:off x="5126037" y="-185736"/>
              <a:ext cx="381000" cy="366711"/>
            </a:xfrm>
            <a:prstGeom prst="ellipse">
              <a:avLst/>
            </a:prstGeom>
            <a:solidFill>
              <a:schemeClr val="lt1"/>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1800" u="none" cap="none" strike="noStrike">
                <a:solidFill>
                  <a:schemeClr val="dk1"/>
                </a:solidFill>
                <a:latin typeface="Times New Roman"/>
                <a:ea typeface="Times New Roman"/>
                <a:cs typeface="Times New Roman"/>
                <a:sym typeface="Times New Roman"/>
              </a:endParaRPr>
            </a:p>
          </p:txBody>
        </p:sp>
        <p:sp>
          <p:nvSpPr>
            <p:cNvPr id="425" name="Shape 425"/>
            <p:cNvSpPr/>
            <p:nvPr/>
          </p:nvSpPr>
          <p:spPr>
            <a:xfrm>
              <a:off x="5192712" y="-185736"/>
              <a:ext cx="381000" cy="366711"/>
            </a:xfrm>
            <a:prstGeom prst="ellipse">
              <a:avLst/>
            </a:prstGeom>
            <a:solidFill>
              <a:srgbClr val="ADC2E4"/>
            </a:solid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5</a:t>
              </a:r>
            </a:p>
          </p:txBody>
        </p:sp>
      </p:grpSp>
    </p:spTree>
  </p:cSld>
  <p:clrMapOvr>
    <a:masterClrMapping/>
  </p:clrMapOvr>
  <p:transition spd="slow">
    <p:cut/>
  </p:transition>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29" name="Shape 429"/>
        <p:cNvGrpSpPr/>
        <p:nvPr/>
      </p:nvGrpSpPr>
      <p:grpSpPr>
        <a:xfrm>
          <a:off x="0" y="0"/>
          <a:ext cx="0" cy="0"/>
          <a:chOff x="0" y="0"/>
          <a:chExt cx="0" cy="0"/>
        </a:xfrm>
      </p:grpSpPr>
      <p:sp>
        <p:nvSpPr>
          <p:cNvPr id="430" name="Shape 430"/>
          <p:cNvSpPr txBox="1"/>
          <p:nvPr>
            <p:ph type="title"/>
          </p:nvPr>
        </p:nvSpPr>
        <p:spPr>
          <a:xfrm>
            <a:off x="3276600" y="152400"/>
            <a:ext cx="45720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THE INSECURE MONOPOLIST AND ENTRY DETERRENCE</a:t>
            </a:r>
          </a:p>
        </p:txBody>
      </p:sp>
      <p:sp>
        <p:nvSpPr>
          <p:cNvPr id="431" name="Shape 431"/>
          <p:cNvSpPr txBox="1"/>
          <p:nvPr/>
        </p:nvSpPr>
        <p:spPr>
          <a:xfrm>
            <a:off x="220980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8.8</a:t>
            </a:r>
          </a:p>
        </p:txBody>
      </p:sp>
      <p:cxnSp>
        <p:nvCxnSpPr>
          <p:cNvPr id="432" name="Shape 432"/>
          <p:cNvCxnSpPr/>
          <p:nvPr/>
        </p:nvCxnSpPr>
        <p:spPr>
          <a:xfrm>
            <a:off x="3200400" y="304800"/>
            <a:ext cx="0" cy="381000"/>
          </a:xfrm>
          <a:prstGeom prst="straightConnector1">
            <a:avLst/>
          </a:prstGeom>
          <a:noFill/>
          <a:ln cap="rnd" cmpd="sng" w="22225">
            <a:solidFill>
              <a:srgbClr val="FF0000"/>
            </a:solidFill>
            <a:prstDash val="solid"/>
            <a:miter/>
            <a:headEnd len="med" w="med" type="none"/>
            <a:tailEnd len="med" w="med" type="none"/>
          </a:ln>
        </p:spPr>
      </p:cxnSp>
      <p:sp>
        <p:nvSpPr>
          <p:cNvPr id="433" name="Shape 433"/>
          <p:cNvSpPr txBox="1"/>
          <p:nvPr/>
        </p:nvSpPr>
        <p:spPr>
          <a:xfrm>
            <a:off x="914400" y="1905000"/>
            <a:ext cx="2819400" cy="3648074"/>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100000"/>
              <a:buFont typeface="Arial"/>
              <a:buChar char=""/>
            </a:pPr>
            <a:r>
              <a:rPr b="1" i="0" lang="en-US" sz="1400" u="none" cap="none" strike="noStrike">
                <a:solidFill>
                  <a:schemeClr val="dk1"/>
                </a:solidFill>
                <a:latin typeface="Arial"/>
                <a:ea typeface="Arial"/>
                <a:cs typeface="Arial"/>
                <a:sym typeface="Arial"/>
              </a:rPr>
              <a:t> FIGURE 8.10</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Deterring Entry with Limit Pricing </a:t>
            </a:r>
          </a:p>
          <a:p>
            <a:pPr indent="0" lvl="0" marL="0" marR="0" rtl="0" algn="l">
              <a:lnSpc>
                <a:spcPct val="110000"/>
              </a:lnSpc>
              <a:spcBef>
                <a:spcPts val="70"/>
              </a:spcBef>
              <a:spcAft>
                <a:spcPts val="0"/>
              </a:spcAft>
              <a:buClr>
                <a:schemeClr val="dk1"/>
              </a:buClr>
              <a:buFont typeface="Times New Roman"/>
              <a:buNone/>
            </a:pPr>
            <a:r>
              <a:t/>
            </a:r>
            <a:endParaRPr b="0" i="0" sz="1400" u="none" cap="none" strike="noStrike">
              <a:solidFill>
                <a:schemeClr val="dk1"/>
              </a:solidFill>
              <a:latin typeface="Arial"/>
              <a:ea typeface="Arial"/>
              <a:cs typeface="Arial"/>
              <a:sym typeface="Arial"/>
            </a:endParaRPr>
          </a:p>
          <a:p>
            <a:pPr indent="0" lvl="0" marL="0" marR="0" rtl="0" algn="l">
              <a:lnSpc>
                <a:spcPct val="110000"/>
              </a:lnSpc>
              <a:spcBef>
                <a:spcPts val="7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Point </a:t>
            </a:r>
            <a:r>
              <a:rPr b="0" i="1" lang="en-US" sz="1400" u="none" cap="none" strike="noStrike">
                <a:solidFill>
                  <a:schemeClr val="dk1"/>
                </a:solidFill>
                <a:latin typeface="Arial"/>
                <a:ea typeface="Arial"/>
                <a:cs typeface="Arial"/>
                <a:sym typeface="Arial"/>
              </a:rPr>
              <a:t>c</a:t>
            </a:r>
            <a:r>
              <a:rPr b="0" i="0" lang="en-US" sz="1400" u="none" cap="none" strike="noStrike">
                <a:solidFill>
                  <a:schemeClr val="dk1"/>
                </a:solidFill>
                <a:latin typeface="Arial"/>
                <a:ea typeface="Arial"/>
                <a:cs typeface="Arial"/>
                <a:sym typeface="Arial"/>
              </a:rPr>
              <a:t> shows a secure monopoly, point </a:t>
            </a:r>
            <a:r>
              <a:rPr b="0" i="1" lang="en-US" sz="1400" u="none" cap="none" strike="noStrike">
                <a:solidFill>
                  <a:schemeClr val="dk1"/>
                </a:solidFill>
                <a:latin typeface="Arial"/>
                <a:ea typeface="Arial"/>
                <a:cs typeface="Arial"/>
                <a:sym typeface="Arial"/>
              </a:rPr>
              <a:t>d</a:t>
            </a:r>
            <a:r>
              <a:rPr b="0" i="0" lang="en-US" sz="1400" u="none" cap="none" strike="noStrike">
                <a:solidFill>
                  <a:schemeClr val="dk1"/>
                </a:solidFill>
                <a:latin typeface="Arial"/>
                <a:ea typeface="Arial"/>
                <a:cs typeface="Arial"/>
                <a:sym typeface="Arial"/>
              </a:rPr>
              <a:t> shows a duopoly, and point </a:t>
            </a:r>
            <a:r>
              <a:rPr b="0" i="1" lang="en-US" sz="1400" u="none" cap="none" strike="noStrike">
                <a:solidFill>
                  <a:schemeClr val="dk1"/>
                </a:solidFill>
                <a:latin typeface="Arial"/>
                <a:ea typeface="Arial"/>
                <a:cs typeface="Arial"/>
                <a:sym typeface="Arial"/>
              </a:rPr>
              <a:t>z</a:t>
            </a:r>
            <a:r>
              <a:rPr b="0" i="0" lang="en-US" sz="1400" u="none" cap="none" strike="noStrike">
                <a:solidFill>
                  <a:schemeClr val="dk1"/>
                </a:solidFill>
                <a:latin typeface="Arial"/>
                <a:ea typeface="Arial"/>
                <a:cs typeface="Arial"/>
                <a:sym typeface="Arial"/>
              </a:rPr>
              <a:t> shows the zero-profit outcome. </a:t>
            </a:r>
          </a:p>
          <a:p>
            <a:pPr indent="0" lvl="0" marL="0" marR="0" rtl="0" algn="l">
              <a:lnSpc>
                <a:spcPct val="110000"/>
              </a:lnSpc>
              <a:spcBef>
                <a:spcPts val="70"/>
              </a:spcBef>
              <a:spcAft>
                <a:spcPts val="0"/>
              </a:spcAft>
              <a:buClr>
                <a:schemeClr val="dk1"/>
              </a:buClr>
              <a:buFont typeface="Times New Roman"/>
              <a:buNone/>
            </a:pPr>
            <a:r>
              <a:t/>
            </a:r>
            <a:endParaRPr b="0" i="0" sz="1400" u="none" cap="none" strike="noStrike">
              <a:solidFill>
                <a:schemeClr val="dk1"/>
              </a:solidFill>
              <a:latin typeface="Arial"/>
              <a:ea typeface="Arial"/>
              <a:cs typeface="Arial"/>
              <a:sym typeface="Arial"/>
            </a:endParaRPr>
          </a:p>
          <a:p>
            <a:pPr indent="0" lvl="0" marL="0" marR="0" rtl="0" algn="l">
              <a:lnSpc>
                <a:spcPct val="110000"/>
              </a:lnSpc>
              <a:spcBef>
                <a:spcPts val="7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 minimum entry quantity is 20 passengers, so the entry- deterring quantity is 100 (equal to 120 – 20), as shown by point </a:t>
            </a:r>
            <a:r>
              <a:rPr b="0" i="1" lang="en-US" sz="1400" u="none" cap="none" strike="noStrike">
                <a:solidFill>
                  <a:schemeClr val="dk1"/>
                </a:solidFill>
                <a:latin typeface="Arial"/>
                <a:ea typeface="Arial"/>
                <a:cs typeface="Arial"/>
                <a:sym typeface="Arial"/>
              </a:rPr>
              <a:t>e</a:t>
            </a:r>
            <a:r>
              <a:rPr b="0" i="0" lang="en-US" sz="1400" u="none" cap="none" strike="noStrike">
                <a:solidFill>
                  <a:schemeClr val="dk1"/>
                </a:solidFill>
                <a:latin typeface="Arial"/>
                <a:ea typeface="Arial"/>
                <a:cs typeface="Arial"/>
                <a:sym typeface="Arial"/>
              </a:rPr>
              <a:t>. The limit price is $200.</a:t>
            </a:r>
          </a:p>
          <a:p>
            <a:pPr indent="0" lvl="0" marL="0" marR="0" rtl="0" algn="l">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pic>
        <p:nvPicPr>
          <p:cNvPr id="434" name="Shape 434"/>
          <p:cNvPicPr preferRelativeResize="0"/>
          <p:nvPr/>
        </p:nvPicPr>
        <p:blipFill rotWithShape="1">
          <a:blip r:embed="rId3">
            <a:alphaModFix/>
          </a:blip>
          <a:srcRect b="0" l="0" r="0" t="0"/>
          <a:stretch/>
        </p:blipFill>
        <p:spPr>
          <a:xfrm>
            <a:off x="3752850" y="1828800"/>
            <a:ext cx="5238750" cy="4457700"/>
          </a:xfrm>
          <a:prstGeom prst="rect">
            <a:avLst/>
          </a:prstGeom>
          <a:noFill/>
          <a:ln>
            <a:noFill/>
          </a:ln>
        </p:spPr>
      </p:pic>
      <p:pic>
        <p:nvPicPr>
          <p:cNvPr id="435" name="Shape 435"/>
          <p:cNvPicPr preferRelativeResize="0"/>
          <p:nvPr/>
        </p:nvPicPr>
        <p:blipFill rotWithShape="1">
          <a:blip r:embed="rId4">
            <a:alphaModFix/>
          </a:blip>
          <a:srcRect b="0" l="0" r="0" t="0"/>
          <a:stretch/>
        </p:blipFill>
        <p:spPr>
          <a:xfrm>
            <a:off x="3752850" y="1828800"/>
            <a:ext cx="5238750" cy="4457700"/>
          </a:xfrm>
          <a:prstGeom prst="rect">
            <a:avLst/>
          </a:prstGeom>
          <a:noFill/>
          <a:ln>
            <a:noFill/>
          </a:ln>
        </p:spPr>
      </p:pic>
      <p:pic>
        <p:nvPicPr>
          <p:cNvPr id="436" name="Shape 436"/>
          <p:cNvPicPr preferRelativeResize="0"/>
          <p:nvPr/>
        </p:nvPicPr>
        <p:blipFill rotWithShape="1">
          <a:blip r:embed="rId5">
            <a:alphaModFix/>
          </a:blip>
          <a:srcRect b="0" l="0" r="0" t="0"/>
          <a:stretch/>
        </p:blipFill>
        <p:spPr>
          <a:xfrm>
            <a:off x="3752850" y="1828800"/>
            <a:ext cx="5238750" cy="4457700"/>
          </a:xfrm>
          <a:prstGeom prst="rect">
            <a:avLst/>
          </a:prstGeom>
          <a:noFill/>
          <a:ln>
            <a:noFill/>
          </a:ln>
        </p:spPr>
      </p:pic>
      <p:pic>
        <p:nvPicPr>
          <p:cNvPr id="437" name="Shape 437"/>
          <p:cNvPicPr preferRelativeResize="0"/>
          <p:nvPr/>
        </p:nvPicPr>
        <p:blipFill rotWithShape="1">
          <a:blip r:embed="rId6">
            <a:alphaModFix/>
          </a:blip>
          <a:srcRect b="0" l="0" r="0" t="0"/>
          <a:stretch/>
        </p:blipFill>
        <p:spPr>
          <a:xfrm>
            <a:off x="3752850" y="1828800"/>
            <a:ext cx="5238750" cy="4457700"/>
          </a:xfrm>
          <a:prstGeom prst="rect">
            <a:avLst/>
          </a:prstGeom>
          <a:noFill/>
          <a:ln>
            <a:noFill/>
          </a:ln>
        </p:spPr>
      </p:pic>
      <p:pic>
        <p:nvPicPr>
          <p:cNvPr id="438" name="Shape 438"/>
          <p:cNvPicPr preferRelativeResize="0"/>
          <p:nvPr/>
        </p:nvPicPr>
        <p:blipFill rotWithShape="1">
          <a:blip r:embed="rId7">
            <a:alphaModFix/>
          </a:blip>
          <a:srcRect b="0" l="0" r="0" t="0"/>
          <a:stretch/>
        </p:blipFill>
        <p:spPr>
          <a:xfrm>
            <a:off x="3752850" y="1828800"/>
            <a:ext cx="5238750" cy="4457700"/>
          </a:xfrm>
          <a:prstGeom prst="rect">
            <a:avLst/>
          </a:prstGeom>
          <a:noFill/>
          <a:ln>
            <a:noFill/>
          </a:ln>
        </p:spPr>
      </p:pic>
      <p:pic>
        <p:nvPicPr>
          <p:cNvPr id="439" name="Shape 439"/>
          <p:cNvPicPr preferRelativeResize="0"/>
          <p:nvPr/>
        </p:nvPicPr>
        <p:blipFill rotWithShape="1">
          <a:blip r:embed="rId8">
            <a:alphaModFix/>
          </a:blip>
          <a:srcRect b="0" l="0" r="0" t="0"/>
          <a:stretch/>
        </p:blipFill>
        <p:spPr>
          <a:xfrm>
            <a:off x="3752850" y="1828800"/>
            <a:ext cx="5238750" cy="4457700"/>
          </a:xfrm>
          <a:prstGeom prst="rect">
            <a:avLst/>
          </a:prstGeom>
          <a:noFill/>
          <a:ln>
            <a:noFill/>
          </a:ln>
        </p:spPr>
      </p:pic>
      <p:pic>
        <p:nvPicPr>
          <p:cNvPr id="440" name="Shape 440"/>
          <p:cNvPicPr preferRelativeResize="0"/>
          <p:nvPr/>
        </p:nvPicPr>
        <p:blipFill rotWithShape="1">
          <a:blip r:embed="rId9">
            <a:alphaModFix/>
          </a:blip>
          <a:srcRect b="0" l="0" r="0" t="0"/>
          <a:stretch/>
        </p:blipFill>
        <p:spPr>
          <a:xfrm>
            <a:off x="3752850" y="1828800"/>
            <a:ext cx="5238750" cy="4457700"/>
          </a:xfrm>
          <a:prstGeom prst="rect">
            <a:avLst/>
          </a:prstGeom>
          <a:noFill/>
          <a:ln>
            <a:noFill/>
          </a:ln>
        </p:spPr>
      </p:pic>
      <p:pic>
        <p:nvPicPr>
          <p:cNvPr id="441" name="Shape 441"/>
          <p:cNvPicPr preferRelativeResize="0"/>
          <p:nvPr/>
        </p:nvPicPr>
        <p:blipFill rotWithShape="1">
          <a:blip r:embed="rId10">
            <a:alphaModFix/>
          </a:blip>
          <a:srcRect b="0" l="0" r="0" t="0"/>
          <a:stretch/>
        </p:blipFill>
        <p:spPr>
          <a:xfrm>
            <a:off x="3752850" y="1828800"/>
            <a:ext cx="5238750" cy="4457700"/>
          </a:xfrm>
          <a:prstGeom prst="rect">
            <a:avLst/>
          </a:prstGeom>
          <a:noFill/>
          <a:ln>
            <a:noFill/>
          </a:ln>
        </p:spPr>
      </p:pic>
      <p:sp>
        <p:nvSpPr>
          <p:cNvPr id="442" name="Shape 442"/>
          <p:cNvSpPr txBox="1"/>
          <p:nvPr/>
        </p:nvSpPr>
        <p:spPr>
          <a:xfrm>
            <a:off x="914400" y="1295400"/>
            <a:ext cx="75438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The Passive Approach</a:t>
            </a:r>
          </a:p>
        </p:txBody>
      </p:sp>
    </p:spTree>
  </p:cSld>
  <p:clrMapOvr>
    <a:masterClrMapping/>
  </p:clrMapOvr>
  <p:transition spd="slow">
    <p:cut/>
  </p:transition>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46" name="Shape 446"/>
        <p:cNvGrpSpPr/>
        <p:nvPr/>
      </p:nvGrpSpPr>
      <p:grpSpPr>
        <a:xfrm>
          <a:off x="0" y="0"/>
          <a:ext cx="0" cy="0"/>
          <a:chOff x="0" y="0"/>
          <a:chExt cx="0" cy="0"/>
        </a:xfrm>
      </p:grpSpPr>
      <p:sp>
        <p:nvSpPr>
          <p:cNvPr id="447" name="Shape 447"/>
          <p:cNvSpPr txBox="1"/>
          <p:nvPr>
            <p:ph type="title"/>
          </p:nvPr>
        </p:nvSpPr>
        <p:spPr>
          <a:xfrm>
            <a:off x="3276600" y="152400"/>
            <a:ext cx="54863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THE INSECURE MONOPOLIST AND ENTRY DETERRENCE (cont’d)</a:t>
            </a:r>
          </a:p>
        </p:txBody>
      </p:sp>
      <p:sp>
        <p:nvSpPr>
          <p:cNvPr id="448" name="Shape 448"/>
          <p:cNvSpPr txBox="1"/>
          <p:nvPr/>
        </p:nvSpPr>
        <p:spPr>
          <a:xfrm>
            <a:off x="220980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8.8</a:t>
            </a:r>
          </a:p>
        </p:txBody>
      </p:sp>
      <p:cxnSp>
        <p:nvCxnSpPr>
          <p:cNvPr id="449" name="Shape 449"/>
          <p:cNvCxnSpPr/>
          <p:nvPr/>
        </p:nvCxnSpPr>
        <p:spPr>
          <a:xfrm>
            <a:off x="3200400" y="304800"/>
            <a:ext cx="0" cy="381000"/>
          </a:xfrm>
          <a:prstGeom prst="straightConnector1">
            <a:avLst/>
          </a:prstGeom>
          <a:noFill/>
          <a:ln cap="rnd" cmpd="sng" w="22225">
            <a:solidFill>
              <a:srgbClr val="FF0000"/>
            </a:solidFill>
            <a:prstDash val="solid"/>
            <a:miter/>
            <a:headEnd len="med" w="med" type="none"/>
            <a:tailEnd len="med" w="med" type="none"/>
          </a:ln>
        </p:spPr>
      </p:cxnSp>
      <p:sp>
        <p:nvSpPr>
          <p:cNvPr id="450" name="Shape 450"/>
          <p:cNvSpPr txBox="1"/>
          <p:nvPr/>
        </p:nvSpPr>
        <p:spPr>
          <a:xfrm>
            <a:off x="914400" y="1295400"/>
            <a:ext cx="75438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Entry Deterrence and Limit Pricing</a:t>
            </a:r>
          </a:p>
        </p:txBody>
      </p:sp>
      <p:sp>
        <p:nvSpPr>
          <p:cNvPr id="451" name="Shape 451"/>
          <p:cNvSpPr txBox="1"/>
          <p:nvPr/>
        </p:nvSpPr>
        <p:spPr>
          <a:xfrm>
            <a:off x="1171575" y="2057400"/>
            <a:ext cx="6799261" cy="106997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The quantity required to prevent the entry of the second firm is computed as follows:</a:t>
            </a:r>
          </a:p>
          <a:p>
            <a:pPr indent="0" lvl="0" marL="0" marR="0" rtl="0" algn="l">
              <a:lnSpc>
                <a:spcPct val="100000"/>
              </a:lnSpc>
              <a:spcBef>
                <a:spcPts val="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deterring quantity = zero profit quantity − minimum entry quantity</a:t>
            </a:r>
          </a:p>
        </p:txBody>
      </p:sp>
    </p:spTree>
  </p:cSld>
  <p:clrMapOvr>
    <a:masterClrMapping/>
  </p:clrMapOvr>
  <p:transition spd="slow">
    <p:cut/>
  </p:transition>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55" name="Shape 455"/>
        <p:cNvGrpSpPr/>
        <p:nvPr/>
      </p:nvGrpSpPr>
      <p:grpSpPr>
        <a:xfrm>
          <a:off x="0" y="0"/>
          <a:ext cx="0" cy="0"/>
          <a:chOff x="0" y="0"/>
          <a:chExt cx="0" cy="0"/>
        </a:xfrm>
      </p:grpSpPr>
      <p:sp>
        <p:nvSpPr>
          <p:cNvPr id="456" name="Shape 456"/>
          <p:cNvSpPr txBox="1"/>
          <p:nvPr>
            <p:ph type="title"/>
          </p:nvPr>
        </p:nvSpPr>
        <p:spPr>
          <a:xfrm>
            <a:off x="3276600" y="152400"/>
            <a:ext cx="54102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THE INSECURE MONOPOLIST AND ENTRY DETERRENCE (cont’d)</a:t>
            </a:r>
          </a:p>
        </p:txBody>
      </p:sp>
      <p:sp>
        <p:nvSpPr>
          <p:cNvPr id="457" name="Shape 457"/>
          <p:cNvSpPr txBox="1"/>
          <p:nvPr/>
        </p:nvSpPr>
        <p:spPr>
          <a:xfrm>
            <a:off x="220980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8.8</a:t>
            </a:r>
          </a:p>
        </p:txBody>
      </p:sp>
      <p:cxnSp>
        <p:nvCxnSpPr>
          <p:cNvPr id="458" name="Shape 458"/>
          <p:cNvCxnSpPr/>
          <p:nvPr/>
        </p:nvCxnSpPr>
        <p:spPr>
          <a:xfrm>
            <a:off x="3200400" y="304800"/>
            <a:ext cx="0" cy="381000"/>
          </a:xfrm>
          <a:prstGeom prst="straightConnector1">
            <a:avLst/>
          </a:prstGeom>
          <a:noFill/>
          <a:ln cap="rnd" cmpd="sng" w="22225">
            <a:solidFill>
              <a:srgbClr val="FF0000"/>
            </a:solidFill>
            <a:prstDash val="solid"/>
            <a:miter/>
            <a:headEnd len="med" w="med" type="none"/>
            <a:tailEnd len="med" w="med" type="none"/>
          </a:ln>
        </p:spPr>
      </p:cxnSp>
      <p:sp>
        <p:nvSpPr>
          <p:cNvPr id="459" name="Shape 459"/>
          <p:cNvSpPr txBox="1"/>
          <p:nvPr/>
        </p:nvSpPr>
        <p:spPr>
          <a:xfrm>
            <a:off x="152400" y="1143000"/>
            <a:ext cx="7543800" cy="685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Entry Deterrence and Limit Pricing</a:t>
            </a:r>
          </a:p>
        </p:txBody>
      </p:sp>
      <p:sp>
        <p:nvSpPr>
          <p:cNvPr id="460" name="Shape 460"/>
          <p:cNvSpPr txBox="1"/>
          <p:nvPr/>
        </p:nvSpPr>
        <p:spPr>
          <a:xfrm>
            <a:off x="152400" y="1550987"/>
            <a:ext cx="4572000" cy="2030412"/>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 FIGURE 8.11</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Game Tree for the Entry-Deterrence Game</a:t>
            </a:r>
          </a:p>
          <a:p>
            <a:pPr indent="0" lvl="0" marL="0" marR="0" rtl="0" algn="l">
              <a:lnSpc>
                <a:spcPct val="110000"/>
              </a:lnSpc>
              <a:spcBef>
                <a:spcPts val="40"/>
              </a:spcBef>
              <a:spcAft>
                <a:spcPts val="0"/>
              </a:spcAft>
              <a:buClr>
                <a:schemeClr val="dk1"/>
              </a:buClr>
              <a:buFont typeface="Times New Roman"/>
              <a:buNone/>
            </a:pPr>
            <a:r>
              <a:t/>
            </a:r>
            <a:endParaRPr b="0" i="0" sz="800" u="none" cap="none" strike="noStrike">
              <a:solidFill>
                <a:schemeClr val="dk1"/>
              </a:solidFill>
              <a:latin typeface="Arial"/>
              <a:ea typeface="Arial"/>
              <a:cs typeface="Arial"/>
              <a:sym typeface="Arial"/>
            </a:endParaRPr>
          </a:p>
          <a:p>
            <a:pPr indent="0" lvl="0" marL="0" marR="0" rtl="0" algn="l">
              <a:lnSpc>
                <a:spcPct val="110000"/>
              </a:lnSpc>
              <a:spcBef>
                <a:spcPts val="7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 path of the game is square A to square C to rectangle 4. Mona commits to the entry-deterring quantity of 100, so Doug stays out of the market. </a:t>
            </a:r>
          </a:p>
          <a:p>
            <a:pPr indent="0" lvl="0" marL="0" marR="0" rtl="0" algn="l">
              <a:lnSpc>
                <a:spcPct val="110000"/>
              </a:lnSpc>
              <a:spcBef>
                <a:spcPts val="40"/>
              </a:spcBef>
              <a:spcAft>
                <a:spcPts val="0"/>
              </a:spcAft>
              <a:buClr>
                <a:schemeClr val="dk1"/>
              </a:buClr>
              <a:buFont typeface="Times New Roman"/>
              <a:buNone/>
            </a:pPr>
            <a:r>
              <a:t/>
            </a:r>
            <a:endParaRPr b="0" i="0" sz="800" u="none" cap="none" strike="noStrike">
              <a:solidFill>
                <a:schemeClr val="dk1"/>
              </a:solidFill>
              <a:latin typeface="Arial"/>
              <a:ea typeface="Arial"/>
              <a:cs typeface="Arial"/>
              <a:sym typeface="Arial"/>
            </a:endParaRPr>
          </a:p>
          <a:p>
            <a:pPr indent="0" lvl="0" marL="0" marR="0" rtl="0" algn="l">
              <a:lnSpc>
                <a:spcPct val="110000"/>
              </a:lnSpc>
              <a:spcBef>
                <a:spcPts val="7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Mona’s profit of $10,000 is less than the monopoly profit but more than the duopoly profit of $8,000. </a:t>
            </a:r>
          </a:p>
        </p:txBody>
      </p:sp>
      <p:pic>
        <p:nvPicPr>
          <p:cNvPr id="461" name="Shape 461"/>
          <p:cNvPicPr preferRelativeResize="0"/>
          <p:nvPr/>
        </p:nvPicPr>
        <p:blipFill rotWithShape="1">
          <a:blip r:embed="rId3">
            <a:alphaModFix/>
          </a:blip>
          <a:srcRect b="0" l="0" r="0" t="0"/>
          <a:stretch/>
        </p:blipFill>
        <p:spPr>
          <a:xfrm>
            <a:off x="2609850" y="2971800"/>
            <a:ext cx="5543549" cy="3667125"/>
          </a:xfrm>
          <a:prstGeom prst="rect">
            <a:avLst/>
          </a:prstGeom>
          <a:noFill/>
          <a:ln>
            <a:noFill/>
          </a:ln>
        </p:spPr>
      </p:pic>
    </p:spTree>
  </p:cSld>
  <p:clrMapOvr>
    <a:masterClrMapping/>
  </p:clrMapOvr>
  <p:transition spd="slow">
    <p:cut/>
  </p:transition>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65" name="Shape 465"/>
        <p:cNvGrpSpPr/>
        <p:nvPr/>
      </p:nvGrpSpPr>
      <p:grpSpPr>
        <a:xfrm>
          <a:off x="0" y="0"/>
          <a:ext cx="0" cy="0"/>
          <a:chOff x="0" y="0"/>
          <a:chExt cx="0" cy="0"/>
        </a:xfrm>
      </p:grpSpPr>
      <p:sp>
        <p:nvSpPr>
          <p:cNvPr id="466" name="Shape 466"/>
          <p:cNvSpPr txBox="1"/>
          <p:nvPr>
            <p:ph type="title"/>
          </p:nvPr>
        </p:nvSpPr>
        <p:spPr>
          <a:xfrm>
            <a:off x="3276600" y="152400"/>
            <a:ext cx="54102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THE INSECURE MONOPOLIST AND ENTRY DETERRENCE (cont’d)</a:t>
            </a:r>
          </a:p>
        </p:txBody>
      </p:sp>
      <p:sp>
        <p:nvSpPr>
          <p:cNvPr id="467" name="Shape 467"/>
          <p:cNvSpPr txBox="1"/>
          <p:nvPr/>
        </p:nvSpPr>
        <p:spPr>
          <a:xfrm>
            <a:off x="220980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8.8</a:t>
            </a:r>
          </a:p>
        </p:txBody>
      </p:sp>
      <p:cxnSp>
        <p:nvCxnSpPr>
          <p:cNvPr id="468" name="Shape 468"/>
          <p:cNvCxnSpPr/>
          <p:nvPr/>
        </p:nvCxnSpPr>
        <p:spPr>
          <a:xfrm>
            <a:off x="3200400" y="304800"/>
            <a:ext cx="0" cy="381000"/>
          </a:xfrm>
          <a:prstGeom prst="straightConnector1">
            <a:avLst/>
          </a:prstGeom>
          <a:noFill/>
          <a:ln cap="rnd" cmpd="sng" w="22225">
            <a:solidFill>
              <a:srgbClr val="FF0000"/>
            </a:solidFill>
            <a:prstDash val="solid"/>
            <a:miter/>
            <a:headEnd len="med" w="med" type="none"/>
            <a:tailEnd len="med" w="med" type="none"/>
          </a:ln>
        </p:spPr>
      </p:cxnSp>
      <p:sp>
        <p:nvSpPr>
          <p:cNvPr id="469" name="Shape 469"/>
          <p:cNvSpPr txBox="1"/>
          <p:nvPr/>
        </p:nvSpPr>
        <p:spPr>
          <a:xfrm>
            <a:off x="914400" y="1295400"/>
            <a:ext cx="75438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Entry Deterrence and Limit Pricing</a:t>
            </a:r>
          </a:p>
        </p:txBody>
      </p:sp>
      <p:sp>
        <p:nvSpPr>
          <p:cNvPr id="470" name="Shape 470"/>
          <p:cNvSpPr txBox="1"/>
          <p:nvPr/>
        </p:nvSpPr>
        <p:spPr>
          <a:xfrm>
            <a:off x="2438400" y="1905000"/>
            <a:ext cx="3581399" cy="855661"/>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limit pricing</a:t>
            </a:r>
            <a:br>
              <a:rPr b="0"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The strategy of reducing the price to deter entry.</a:t>
            </a:r>
          </a:p>
        </p:txBody>
      </p:sp>
      <p:sp>
        <p:nvSpPr>
          <p:cNvPr id="471" name="Shape 471"/>
          <p:cNvSpPr txBox="1"/>
          <p:nvPr/>
        </p:nvSpPr>
        <p:spPr>
          <a:xfrm>
            <a:off x="2438400" y="3182936"/>
            <a:ext cx="3581399" cy="855661"/>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limit price</a:t>
            </a:r>
            <a:br>
              <a:rPr b="0"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The price that is just low enough to deter entry.</a:t>
            </a:r>
          </a:p>
        </p:txBody>
      </p:sp>
    </p:spTree>
  </p:cSld>
  <p:clrMapOvr>
    <a:masterClrMapping/>
  </p:clrMapOvr>
  <p:transition spd="slow">
    <p:cut/>
  </p:transition>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75" name="Shape 475"/>
        <p:cNvGrpSpPr/>
        <p:nvPr/>
      </p:nvGrpSpPr>
      <p:grpSpPr>
        <a:xfrm>
          <a:off x="0" y="0"/>
          <a:ext cx="0" cy="0"/>
          <a:chOff x="0" y="0"/>
          <a:chExt cx="0" cy="0"/>
        </a:xfrm>
      </p:grpSpPr>
      <p:sp>
        <p:nvSpPr>
          <p:cNvPr id="476" name="Shape 476"/>
          <p:cNvSpPr txBox="1"/>
          <p:nvPr/>
        </p:nvSpPr>
        <p:spPr>
          <a:xfrm>
            <a:off x="914400" y="2209800"/>
            <a:ext cx="7686675" cy="27813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Between 2006 and 2011 many top-selling branded drugs will lose their patent protection.  Producers of generic versions will enter markets with hundreds of billions of dollars in annual sales.</a:t>
            </a:r>
          </a:p>
          <a:p>
            <a:pPr indent="0" lvl="0" marL="0" marR="0" rtl="0" algn="l">
              <a:lnSpc>
                <a:spcPct val="100000"/>
              </a:lnSpc>
              <a:spcBef>
                <a:spcPts val="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There are two way companies are responding to this increased competition. </a:t>
            </a:r>
          </a:p>
          <a:p>
            <a:pPr indent="0" lvl="0" marL="0" marR="0" rtl="0" algn="l">
              <a:lnSpc>
                <a:spcPct val="100000"/>
              </a:lnSpc>
              <a:spcBef>
                <a:spcPts val="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231775" lvl="1" marL="346075" marR="0" rtl="0" algn="l">
              <a:lnSpc>
                <a:spcPct val="10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Companies are producing their own versions of generic drugs </a:t>
            </a:r>
          </a:p>
          <a:p>
            <a:pPr indent="-231775" lvl="1" marL="346075" marR="0" rtl="0" algn="l">
              <a:lnSpc>
                <a:spcPct val="100000"/>
              </a:lnSpc>
              <a:spcBef>
                <a:spcPts val="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231775" lvl="1" marL="346075" marR="0" rtl="0" algn="l">
              <a:lnSpc>
                <a:spcPct val="10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They are cutting the prices of branded drugs to compete with the generic versions.</a:t>
            </a:r>
          </a:p>
          <a:p>
            <a:pPr indent="0" lvl="0" marL="0" marR="0" rtl="0" algn="l">
              <a:lnSpc>
                <a:spcPct val="100000"/>
              </a:lnSpc>
              <a:spcBef>
                <a:spcPts val="0"/>
              </a:spcBef>
              <a:spcAft>
                <a:spcPts val="0"/>
              </a:spcAft>
              <a:buNone/>
            </a:pPr>
            <a:r>
              <a:t/>
            </a:r>
            <a:endParaRPr b="0" i="0" sz="1600" u="none" cap="none" strike="noStrike">
              <a:solidFill>
                <a:schemeClr val="dk1"/>
              </a:solidFill>
              <a:latin typeface="Arial"/>
              <a:ea typeface="Arial"/>
              <a:cs typeface="Arial"/>
              <a:sym typeface="Arial"/>
            </a:endParaRPr>
          </a:p>
        </p:txBody>
      </p:sp>
      <p:sp>
        <p:nvSpPr>
          <p:cNvPr id="477" name="Shape 477"/>
          <p:cNvSpPr txBox="1"/>
          <p:nvPr/>
        </p:nvSpPr>
        <p:spPr>
          <a:xfrm>
            <a:off x="2971800" y="838200"/>
            <a:ext cx="4924424" cy="774700"/>
          </a:xfrm>
          <a:prstGeom prst="rect">
            <a:avLst/>
          </a:prstGeom>
          <a:noFill/>
          <a:ln>
            <a:noFill/>
          </a:ln>
        </p:spPr>
        <p:txBody>
          <a:bodyPr anchorCtr="0" anchor="t" bIns="45700" lIns="91425" rIns="91425" tIns="45700">
            <a:noAutofit/>
          </a:bodyPr>
          <a:lstStyle/>
          <a:p>
            <a:pPr indent="0" lvl="0" marL="0" marR="0" rtl="0" algn="r">
              <a:lnSpc>
                <a:spcPct val="105000"/>
              </a:lnSpc>
              <a:spcBef>
                <a:spcPts val="0"/>
              </a:spcBef>
              <a:spcAft>
                <a:spcPts val="0"/>
              </a:spcAft>
              <a:buClr>
                <a:schemeClr val="lt2"/>
              </a:buClr>
              <a:buSzPct val="25000"/>
              <a:buFont typeface="Arial"/>
              <a:buNone/>
            </a:pPr>
            <a:r>
              <a:rPr b="1" i="0" lang="en-US" sz="1400" u="none" cap="none" strike="noStrike">
                <a:solidFill>
                  <a:schemeClr val="lt2"/>
                </a:solidFill>
                <a:latin typeface="Arial"/>
                <a:ea typeface="Arial"/>
                <a:cs typeface="Arial"/>
                <a:sym typeface="Arial"/>
              </a:rPr>
              <a:t>MERCK AND PFIZER GO GENERIC?</a:t>
            </a:r>
          </a:p>
          <a:p>
            <a:pPr indent="0" lvl="0" marL="0" marR="0" rtl="0" algn="r">
              <a:lnSpc>
                <a:spcPct val="105000"/>
              </a:lnSpc>
              <a:spcBef>
                <a:spcPts val="7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APPLYING THE CONCEPTS #6:  How do patent holders respond to the introduction of generic drugs?</a:t>
            </a:r>
          </a:p>
        </p:txBody>
      </p:sp>
      <p:grpSp>
        <p:nvGrpSpPr>
          <p:cNvPr id="478" name="Shape 478"/>
          <p:cNvGrpSpPr/>
          <p:nvPr/>
        </p:nvGrpSpPr>
        <p:grpSpPr>
          <a:xfrm>
            <a:off x="4767261" y="381000"/>
            <a:ext cx="3005137" cy="366711"/>
            <a:chOff x="2568575" y="-185736"/>
            <a:chExt cx="3005137" cy="366711"/>
          </a:xfrm>
        </p:grpSpPr>
        <p:sp>
          <p:nvSpPr>
            <p:cNvPr id="479" name="Shape 479"/>
            <p:cNvSpPr/>
            <p:nvPr/>
          </p:nvSpPr>
          <p:spPr>
            <a:xfrm>
              <a:off x="2568575" y="-182561"/>
              <a:ext cx="365125" cy="360362"/>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1800" u="none" cap="none" strike="noStrike">
                <a:solidFill>
                  <a:schemeClr val="dk1"/>
                </a:solidFill>
                <a:latin typeface="Times New Roman"/>
                <a:ea typeface="Times New Roman"/>
                <a:cs typeface="Times New Roman"/>
                <a:sym typeface="Times New Roman"/>
              </a:endParaRPr>
            </a:p>
          </p:txBody>
        </p:sp>
        <p:sp>
          <p:nvSpPr>
            <p:cNvPr id="480" name="Shape 480"/>
            <p:cNvSpPr txBox="1"/>
            <p:nvPr/>
          </p:nvSpPr>
          <p:spPr>
            <a:xfrm>
              <a:off x="2743200" y="-182561"/>
              <a:ext cx="2501900" cy="363536"/>
            </a:xfrm>
            <a:prstGeom prst="rect">
              <a:avLst/>
            </a:prstGeom>
            <a:solidFill>
              <a:srgbClr val="ADC2E4"/>
            </a:solidFill>
            <a:ln>
              <a:noFill/>
            </a:ln>
          </p:spPr>
          <p:txBody>
            <a:bodyPr anchorCtr="0" anchor="t" bIns="45700" lIns="0"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I C A T I O N</a:t>
              </a:r>
            </a:p>
          </p:txBody>
        </p:sp>
        <p:sp>
          <p:nvSpPr>
            <p:cNvPr id="481" name="Shape 481"/>
            <p:cNvSpPr/>
            <p:nvPr/>
          </p:nvSpPr>
          <p:spPr>
            <a:xfrm>
              <a:off x="5126037" y="-185736"/>
              <a:ext cx="381000" cy="366711"/>
            </a:xfrm>
            <a:prstGeom prst="ellipse">
              <a:avLst/>
            </a:prstGeom>
            <a:solidFill>
              <a:schemeClr val="lt1"/>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1800" u="none" cap="none" strike="noStrike">
                <a:solidFill>
                  <a:schemeClr val="dk1"/>
                </a:solidFill>
                <a:latin typeface="Times New Roman"/>
                <a:ea typeface="Times New Roman"/>
                <a:cs typeface="Times New Roman"/>
                <a:sym typeface="Times New Roman"/>
              </a:endParaRPr>
            </a:p>
          </p:txBody>
        </p:sp>
        <p:sp>
          <p:nvSpPr>
            <p:cNvPr id="482" name="Shape 482"/>
            <p:cNvSpPr/>
            <p:nvPr/>
          </p:nvSpPr>
          <p:spPr>
            <a:xfrm>
              <a:off x="5192712" y="-185736"/>
              <a:ext cx="381000" cy="366711"/>
            </a:xfrm>
            <a:prstGeom prst="ellipse">
              <a:avLst/>
            </a:prstGeom>
            <a:solidFill>
              <a:srgbClr val="ADC2E4"/>
            </a:solid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6</a:t>
              </a:r>
            </a:p>
          </p:txBody>
        </p:sp>
      </p:gr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2" name="Shape 62"/>
        <p:cNvGrpSpPr/>
        <p:nvPr/>
      </p:nvGrpSpPr>
      <p:grpSpPr>
        <a:xfrm>
          <a:off x="0" y="0"/>
          <a:ext cx="0" cy="0"/>
          <a:chOff x="0" y="0"/>
          <a:chExt cx="0" cy="0"/>
        </a:xfrm>
      </p:grpSpPr>
      <p:sp>
        <p:nvSpPr>
          <p:cNvPr id="63" name="Shape 63"/>
          <p:cNvSpPr txBox="1"/>
          <p:nvPr/>
        </p:nvSpPr>
        <p:spPr>
          <a:xfrm>
            <a:off x="1828800" y="1981200"/>
            <a:ext cx="5486399" cy="4370387"/>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How do patent holders respond to the introduction of generic drugs?</a:t>
            </a: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a:t>
            </a:r>
            <a:r>
              <a:rPr b="0" i="1" lang="en-US" sz="1600" u="none" cap="none" strike="noStrike">
                <a:solidFill>
                  <a:schemeClr val="dk1"/>
                </a:solidFill>
                <a:latin typeface="Arial"/>
                <a:ea typeface="Arial"/>
                <a:cs typeface="Arial"/>
                <a:sym typeface="Arial"/>
              </a:rPr>
              <a:t>Merck and Pfizer Go Generic</a:t>
            </a:r>
          </a:p>
          <a:p>
            <a:pPr indent="0" lvl="0" marL="0" marR="0" rtl="0" algn="l">
              <a:lnSpc>
                <a:spcPct val="100000"/>
              </a:lnSpc>
              <a:spcBef>
                <a:spcPts val="0"/>
              </a:spcBef>
              <a:spcAft>
                <a:spcPts val="0"/>
              </a:spcAft>
              <a:buClr>
                <a:schemeClr val="dk1"/>
              </a:buClr>
              <a:buFont typeface="Times New Roman"/>
              <a:buNone/>
            </a:pPr>
            <a:r>
              <a:t/>
            </a:r>
            <a:endParaRPr b="0" i="1"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What is the rationale for regulating a natural monopolist?</a:t>
            </a: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a:t>
            </a:r>
            <a:r>
              <a:rPr b="0" i="1" lang="en-US" sz="1600" u="none" cap="none" strike="noStrike">
                <a:solidFill>
                  <a:schemeClr val="dk1"/>
                </a:solidFill>
                <a:latin typeface="Arial"/>
                <a:ea typeface="Arial"/>
                <a:cs typeface="Arial"/>
                <a:sym typeface="Arial"/>
              </a:rPr>
              <a:t>Public versus Private Waterworks</a:t>
            </a:r>
          </a:p>
          <a:p>
            <a:pPr indent="0" lvl="0" marL="0" marR="0" rtl="0" algn="l">
              <a:lnSpc>
                <a:spcPct val="100000"/>
              </a:lnSpc>
              <a:spcBef>
                <a:spcPts val="0"/>
              </a:spcBef>
              <a:spcAft>
                <a:spcPts val="0"/>
              </a:spcAft>
              <a:buClr>
                <a:schemeClr val="dk1"/>
              </a:buClr>
              <a:buFont typeface="Times New Roman"/>
              <a:buNone/>
            </a:pPr>
            <a:r>
              <a:t/>
            </a:r>
            <a:endParaRPr b="0" i="1" sz="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Font typeface="Times New Roman"/>
              <a:buNone/>
            </a:pPr>
            <a:r>
              <a:t/>
            </a:r>
            <a:endParaRPr b="0" i="1" sz="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Font typeface="Times New Roman"/>
              <a:buNone/>
            </a:pPr>
            <a:r>
              <a:t/>
            </a:r>
            <a:endParaRPr b="0" i="1" sz="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Font typeface="Times New Roman"/>
              <a:buNone/>
            </a:pPr>
            <a:r>
              <a:t/>
            </a:r>
            <a:endParaRPr b="0" i="1" sz="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When does a natural monopoly occur?</a:t>
            </a:r>
          </a:p>
          <a:p>
            <a:pPr indent="0" lvl="0" marL="0" marR="0" rtl="0" algn="l">
              <a:lnSpc>
                <a:spcPct val="100000"/>
              </a:lnSpc>
              <a:spcBef>
                <a:spcPts val="0"/>
              </a:spcBef>
              <a:spcAft>
                <a:spcPts val="0"/>
              </a:spcAft>
              <a:buClr>
                <a:schemeClr val="dk1"/>
              </a:buClr>
              <a:buSzPct val="25000"/>
              <a:buFont typeface="Arial"/>
              <a:buNone/>
            </a:pPr>
            <a:r>
              <a:rPr b="0" i="1" lang="en-US" sz="1600" u="none" cap="none" strike="noStrike">
                <a:solidFill>
                  <a:schemeClr val="dk1"/>
                </a:solidFill>
                <a:latin typeface="Arial"/>
                <a:ea typeface="Arial"/>
                <a:cs typeface="Arial"/>
                <a:sym typeface="Arial"/>
              </a:rPr>
              <a:t>	Satellite Radio as a Natural Monopoly</a:t>
            </a:r>
          </a:p>
          <a:p>
            <a:pPr indent="0" lvl="0" marL="0" marR="0" rtl="0" algn="l">
              <a:lnSpc>
                <a:spcPct val="100000"/>
              </a:lnSpc>
              <a:spcBef>
                <a:spcPts val="0"/>
              </a:spcBef>
              <a:spcAft>
                <a:spcPts val="0"/>
              </a:spcAft>
              <a:buClr>
                <a:schemeClr val="dk1"/>
              </a:buClr>
              <a:buFont typeface="Times New Roman"/>
              <a:buNone/>
            </a:pPr>
            <a:r>
              <a:t/>
            </a:r>
            <a:endParaRPr b="0" i="1" sz="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br>
              <a:rPr b="0" i="1" lang="en-US" sz="1600" u="none" cap="none" strike="noStrike">
                <a:solidFill>
                  <a:schemeClr val="dk1"/>
                </a:solidFill>
                <a:latin typeface="Arial"/>
                <a:ea typeface="Arial"/>
                <a:cs typeface="Arial"/>
                <a:sym typeface="Arial"/>
              </a:rPr>
            </a:br>
            <a:r>
              <a:rPr b="0" i="0" lang="en-US" sz="1600" u="none" cap="none" strike="noStrike">
                <a:solidFill>
                  <a:schemeClr val="dk1"/>
                </a:solidFill>
                <a:latin typeface="Arial"/>
                <a:ea typeface="Arial"/>
                <a:cs typeface="Arial"/>
                <a:sym typeface="Arial"/>
              </a:rPr>
              <a:t>Does competition between the second- and third-largest firms matter?</a:t>
            </a:r>
          </a:p>
          <a:p>
            <a:pPr indent="0" lvl="0" marL="0" marR="0" rtl="0" algn="l">
              <a:lnSpc>
                <a:spcPct val="100000"/>
              </a:lnSpc>
              <a:spcBef>
                <a:spcPts val="0"/>
              </a:spcBef>
              <a:spcAft>
                <a:spcPts val="0"/>
              </a:spcAft>
              <a:buClr>
                <a:schemeClr val="dk1"/>
              </a:buClr>
              <a:buSzPct val="25000"/>
              <a:buFont typeface="Arial"/>
              <a:buNone/>
            </a:pPr>
            <a:r>
              <a:rPr b="0" i="1" lang="en-US" sz="1600" u="none" cap="none" strike="noStrike">
                <a:solidFill>
                  <a:schemeClr val="dk1"/>
                </a:solidFill>
                <a:latin typeface="Arial"/>
                <a:ea typeface="Arial"/>
                <a:cs typeface="Arial"/>
                <a:sym typeface="Arial"/>
              </a:rPr>
              <a:t>	Heinz and Beech-Nut Battle for Second Place</a:t>
            </a:r>
          </a:p>
          <a:p>
            <a:pPr indent="0" lvl="0" marL="0" marR="0" rtl="0" algn="l">
              <a:lnSpc>
                <a:spcPct val="100000"/>
              </a:lnSpc>
              <a:spcBef>
                <a:spcPts val="0"/>
              </a:spcBef>
              <a:spcAft>
                <a:spcPts val="0"/>
              </a:spcAft>
              <a:buClr>
                <a:schemeClr val="dk1"/>
              </a:buClr>
              <a:buFont typeface="Times New Roman"/>
              <a:buNone/>
            </a:pPr>
            <a:r>
              <a:t/>
            </a:r>
            <a:endParaRPr b="0" i="1"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How does a merger affect prices?</a:t>
            </a:r>
          </a:p>
          <a:p>
            <a:pPr indent="0" lvl="0" marL="0" marR="0" rtl="0" algn="l">
              <a:lnSpc>
                <a:spcPct val="100000"/>
              </a:lnSpc>
              <a:spcBef>
                <a:spcPts val="0"/>
              </a:spcBef>
              <a:spcAft>
                <a:spcPts val="0"/>
              </a:spcAft>
              <a:buClr>
                <a:schemeClr val="dk1"/>
              </a:buClr>
              <a:buSzPct val="25000"/>
              <a:buFont typeface="Arial"/>
              <a:buNone/>
            </a:pPr>
            <a:r>
              <a:rPr b="0" i="1" lang="en-US" sz="1600" u="none" cap="none" strike="noStrike">
                <a:solidFill>
                  <a:schemeClr val="dk1"/>
                </a:solidFill>
                <a:latin typeface="Arial"/>
                <a:ea typeface="Arial"/>
                <a:cs typeface="Arial"/>
                <a:sym typeface="Arial"/>
              </a:rPr>
              <a:t>	Xidex Recovers Its Acquisition Cost in Two Years</a:t>
            </a:r>
          </a:p>
        </p:txBody>
      </p:sp>
      <p:cxnSp>
        <p:nvCxnSpPr>
          <p:cNvPr id="64" name="Shape 64"/>
          <p:cNvCxnSpPr/>
          <p:nvPr/>
        </p:nvCxnSpPr>
        <p:spPr>
          <a:xfrm>
            <a:off x="7391400" y="1558925"/>
            <a:ext cx="0" cy="4765674"/>
          </a:xfrm>
          <a:prstGeom prst="straightConnector1">
            <a:avLst/>
          </a:prstGeom>
          <a:noFill/>
          <a:ln cap="rnd" cmpd="sng" w="9525">
            <a:solidFill>
              <a:srgbClr val="ADC2E4"/>
            </a:solidFill>
            <a:prstDash val="solid"/>
            <a:miter/>
            <a:headEnd len="med" w="med" type="none"/>
            <a:tailEnd len="med" w="med" type="none"/>
          </a:ln>
        </p:spPr>
      </p:cxnSp>
      <p:cxnSp>
        <p:nvCxnSpPr>
          <p:cNvPr id="65" name="Shape 65"/>
          <p:cNvCxnSpPr/>
          <p:nvPr/>
        </p:nvCxnSpPr>
        <p:spPr>
          <a:xfrm>
            <a:off x="5715000" y="1558925"/>
            <a:ext cx="1676399" cy="0"/>
          </a:xfrm>
          <a:prstGeom prst="straightConnector1">
            <a:avLst/>
          </a:prstGeom>
          <a:noFill/>
          <a:ln cap="rnd" cmpd="sng" w="9525">
            <a:solidFill>
              <a:srgbClr val="ADC2E4"/>
            </a:solidFill>
            <a:prstDash val="solid"/>
            <a:miter/>
            <a:headEnd len="med" w="med" type="none"/>
            <a:tailEnd len="med" w="med" type="none"/>
          </a:ln>
        </p:spPr>
      </p:cxnSp>
      <p:sp>
        <p:nvSpPr>
          <p:cNvPr id="66" name="Shape 66"/>
          <p:cNvSpPr/>
          <p:nvPr/>
        </p:nvSpPr>
        <p:spPr>
          <a:xfrm>
            <a:off x="1219200" y="1954211"/>
            <a:ext cx="381000" cy="381000"/>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1800" u="none" cap="none" strike="noStrike">
              <a:solidFill>
                <a:schemeClr val="dk1"/>
              </a:solidFill>
              <a:latin typeface="Times New Roman"/>
              <a:ea typeface="Times New Roman"/>
              <a:cs typeface="Times New Roman"/>
              <a:sym typeface="Times New Roman"/>
            </a:endParaRPr>
          </a:p>
        </p:txBody>
      </p:sp>
      <p:sp>
        <p:nvSpPr>
          <p:cNvPr id="67" name="Shape 67"/>
          <p:cNvSpPr txBox="1"/>
          <p:nvPr/>
        </p:nvSpPr>
        <p:spPr>
          <a:xfrm>
            <a:off x="1247775" y="1968500"/>
            <a:ext cx="3111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6</a:t>
            </a:r>
          </a:p>
        </p:txBody>
      </p:sp>
      <p:sp>
        <p:nvSpPr>
          <p:cNvPr id="68" name="Shape 68"/>
          <p:cNvSpPr/>
          <p:nvPr/>
        </p:nvSpPr>
        <p:spPr>
          <a:xfrm>
            <a:off x="1233487" y="2895600"/>
            <a:ext cx="381000" cy="381000"/>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1800" u="none" cap="none" strike="noStrike">
              <a:solidFill>
                <a:schemeClr val="dk1"/>
              </a:solidFill>
              <a:latin typeface="Times New Roman"/>
              <a:ea typeface="Times New Roman"/>
              <a:cs typeface="Times New Roman"/>
              <a:sym typeface="Times New Roman"/>
            </a:endParaRPr>
          </a:p>
        </p:txBody>
      </p:sp>
      <p:sp>
        <p:nvSpPr>
          <p:cNvPr id="69" name="Shape 69"/>
          <p:cNvSpPr txBox="1"/>
          <p:nvPr/>
        </p:nvSpPr>
        <p:spPr>
          <a:xfrm>
            <a:off x="1262062" y="2900361"/>
            <a:ext cx="3111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7</a:t>
            </a:r>
          </a:p>
        </p:txBody>
      </p:sp>
      <p:sp>
        <p:nvSpPr>
          <p:cNvPr id="70" name="Shape 70"/>
          <p:cNvSpPr/>
          <p:nvPr/>
        </p:nvSpPr>
        <p:spPr>
          <a:xfrm>
            <a:off x="1219200" y="3886200"/>
            <a:ext cx="381000" cy="381000"/>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1800" u="none" cap="none" strike="noStrike">
              <a:solidFill>
                <a:schemeClr val="dk1"/>
              </a:solidFill>
              <a:latin typeface="Times New Roman"/>
              <a:ea typeface="Times New Roman"/>
              <a:cs typeface="Times New Roman"/>
              <a:sym typeface="Times New Roman"/>
            </a:endParaRPr>
          </a:p>
        </p:txBody>
      </p:sp>
      <p:sp>
        <p:nvSpPr>
          <p:cNvPr id="71" name="Shape 71"/>
          <p:cNvSpPr txBox="1"/>
          <p:nvPr/>
        </p:nvSpPr>
        <p:spPr>
          <a:xfrm>
            <a:off x="1247775" y="3890962"/>
            <a:ext cx="3111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8</a:t>
            </a:r>
          </a:p>
        </p:txBody>
      </p:sp>
      <p:sp>
        <p:nvSpPr>
          <p:cNvPr id="72" name="Shape 72"/>
          <p:cNvSpPr/>
          <p:nvPr/>
        </p:nvSpPr>
        <p:spPr>
          <a:xfrm>
            <a:off x="1219200" y="4724400"/>
            <a:ext cx="381000" cy="381000"/>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1800" u="none" cap="none" strike="noStrike">
              <a:solidFill>
                <a:schemeClr val="dk1"/>
              </a:solidFill>
              <a:latin typeface="Times New Roman"/>
              <a:ea typeface="Times New Roman"/>
              <a:cs typeface="Times New Roman"/>
              <a:sym typeface="Times New Roman"/>
            </a:endParaRPr>
          </a:p>
        </p:txBody>
      </p:sp>
      <p:sp>
        <p:nvSpPr>
          <p:cNvPr id="73" name="Shape 73"/>
          <p:cNvSpPr txBox="1"/>
          <p:nvPr/>
        </p:nvSpPr>
        <p:spPr>
          <a:xfrm>
            <a:off x="1247775" y="4729162"/>
            <a:ext cx="3111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9</a:t>
            </a:r>
          </a:p>
        </p:txBody>
      </p:sp>
      <p:sp>
        <p:nvSpPr>
          <p:cNvPr id="74" name="Shape 74"/>
          <p:cNvSpPr/>
          <p:nvPr/>
        </p:nvSpPr>
        <p:spPr>
          <a:xfrm>
            <a:off x="1219200" y="1344612"/>
            <a:ext cx="4583112" cy="341311"/>
          </a:xfrm>
          <a:prstGeom prst="roundRect">
            <a:avLst>
              <a:gd fmla="val 16667" name="adj"/>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1800" u="none" cap="none" strike="noStrike">
              <a:solidFill>
                <a:schemeClr val="dk1"/>
              </a:solidFill>
              <a:latin typeface="Times New Roman"/>
              <a:ea typeface="Times New Roman"/>
              <a:cs typeface="Times New Roman"/>
              <a:sym typeface="Times New Roman"/>
            </a:endParaRPr>
          </a:p>
        </p:txBody>
      </p:sp>
      <p:sp>
        <p:nvSpPr>
          <p:cNvPr id="75" name="Shape 75"/>
          <p:cNvSpPr txBox="1"/>
          <p:nvPr/>
        </p:nvSpPr>
        <p:spPr>
          <a:xfrm>
            <a:off x="1295400" y="1344612"/>
            <a:ext cx="44767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Y I N G   T H E   C O N C E P T S</a:t>
            </a:r>
          </a:p>
        </p:txBody>
      </p:sp>
      <p:sp>
        <p:nvSpPr>
          <p:cNvPr id="76" name="Shape 76"/>
          <p:cNvSpPr/>
          <p:nvPr/>
        </p:nvSpPr>
        <p:spPr>
          <a:xfrm>
            <a:off x="1190625" y="5715000"/>
            <a:ext cx="381000" cy="381000"/>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1800" u="none" cap="none" strike="noStrike">
              <a:solidFill>
                <a:schemeClr val="dk1"/>
              </a:solidFill>
              <a:latin typeface="Times New Roman"/>
              <a:ea typeface="Times New Roman"/>
              <a:cs typeface="Times New Roman"/>
              <a:sym typeface="Times New Roman"/>
            </a:endParaRPr>
          </a:p>
        </p:txBody>
      </p:sp>
      <p:sp>
        <p:nvSpPr>
          <p:cNvPr id="77" name="Shape 77"/>
          <p:cNvSpPr txBox="1"/>
          <p:nvPr/>
        </p:nvSpPr>
        <p:spPr>
          <a:xfrm>
            <a:off x="1143000" y="5719762"/>
            <a:ext cx="438150"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10</a:t>
            </a:r>
          </a:p>
        </p:txBody>
      </p:sp>
    </p:spTree>
  </p:cSld>
  <p:clrMapOvr>
    <a:masterClrMapping/>
  </p:clrMapOvr>
  <p:transition spd="slow">
    <p:cut/>
  </p:transition>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86" name="Shape 486"/>
        <p:cNvGrpSpPr/>
        <p:nvPr/>
      </p:nvGrpSpPr>
      <p:grpSpPr>
        <a:xfrm>
          <a:off x="0" y="0"/>
          <a:ext cx="0" cy="0"/>
          <a:chOff x="0" y="0"/>
          <a:chExt cx="0" cy="0"/>
        </a:xfrm>
      </p:grpSpPr>
      <p:sp>
        <p:nvSpPr>
          <p:cNvPr id="487" name="Shape 487"/>
          <p:cNvSpPr txBox="1"/>
          <p:nvPr>
            <p:ph type="title"/>
          </p:nvPr>
        </p:nvSpPr>
        <p:spPr>
          <a:xfrm>
            <a:off x="3276600" y="152400"/>
            <a:ext cx="54102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THE INSECURE MONOPOLIST AND ENTRY DETERRENCE (cont’d)</a:t>
            </a:r>
          </a:p>
        </p:txBody>
      </p:sp>
      <p:sp>
        <p:nvSpPr>
          <p:cNvPr id="488" name="Shape 488"/>
          <p:cNvSpPr txBox="1"/>
          <p:nvPr/>
        </p:nvSpPr>
        <p:spPr>
          <a:xfrm>
            <a:off x="220980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8.8</a:t>
            </a:r>
          </a:p>
        </p:txBody>
      </p:sp>
      <p:cxnSp>
        <p:nvCxnSpPr>
          <p:cNvPr id="489" name="Shape 489"/>
          <p:cNvCxnSpPr/>
          <p:nvPr/>
        </p:nvCxnSpPr>
        <p:spPr>
          <a:xfrm>
            <a:off x="3200400" y="304800"/>
            <a:ext cx="0" cy="381000"/>
          </a:xfrm>
          <a:prstGeom prst="straightConnector1">
            <a:avLst/>
          </a:prstGeom>
          <a:noFill/>
          <a:ln cap="rnd" cmpd="sng" w="22225">
            <a:solidFill>
              <a:srgbClr val="FF0000"/>
            </a:solidFill>
            <a:prstDash val="solid"/>
            <a:miter/>
            <a:headEnd len="med" w="med" type="none"/>
            <a:tailEnd len="med" w="med" type="none"/>
          </a:ln>
        </p:spPr>
      </p:cxnSp>
      <p:sp>
        <p:nvSpPr>
          <p:cNvPr id="490" name="Shape 490"/>
          <p:cNvSpPr txBox="1"/>
          <p:nvPr/>
        </p:nvSpPr>
        <p:spPr>
          <a:xfrm>
            <a:off x="914400" y="1295400"/>
            <a:ext cx="75438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Examples: Microsoft Windows and Campus Bookstores</a:t>
            </a:r>
          </a:p>
        </p:txBody>
      </p:sp>
      <p:sp>
        <p:nvSpPr>
          <p:cNvPr id="491" name="Shape 491"/>
          <p:cNvSpPr txBox="1"/>
          <p:nvPr/>
        </p:nvSpPr>
        <p:spPr>
          <a:xfrm>
            <a:off x="2438400" y="3640137"/>
            <a:ext cx="3581399" cy="855661"/>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contestable market</a:t>
            </a:r>
            <a:br>
              <a:rPr b="0"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A market with low entry and exit costs.</a:t>
            </a:r>
          </a:p>
        </p:txBody>
      </p:sp>
      <p:sp>
        <p:nvSpPr>
          <p:cNvPr id="492" name="Shape 492"/>
          <p:cNvSpPr txBox="1"/>
          <p:nvPr/>
        </p:nvSpPr>
        <p:spPr>
          <a:xfrm>
            <a:off x="914400" y="3106736"/>
            <a:ext cx="75438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Entry Deterrence and Contestable Markets</a:t>
            </a:r>
          </a:p>
        </p:txBody>
      </p:sp>
      <p:sp>
        <p:nvSpPr>
          <p:cNvPr id="493" name="Shape 493"/>
          <p:cNvSpPr txBox="1"/>
          <p:nvPr/>
        </p:nvSpPr>
        <p:spPr>
          <a:xfrm>
            <a:off x="914400" y="4724400"/>
            <a:ext cx="75438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When Is the Passive Approach Better?</a:t>
            </a:r>
          </a:p>
        </p:txBody>
      </p:sp>
      <p:sp>
        <p:nvSpPr>
          <p:cNvPr id="494" name="Shape 494"/>
          <p:cNvSpPr txBox="1"/>
          <p:nvPr/>
        </p:nvSpPr>
        <p:spPr>
          <a:xfrm>
            <a:off x="914400" y="5254625"/>
            <a:ext cx="7134224" cy="106997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Entry deterrence is not the best strategy for all insecure monopolists.</a:t>
            </a:r>
          </a:p>
          <a:p>
            <a:pPr indent="0" lvl="0" marL="0" marR="0" rtl="0" algn="l">
              <a:lnSpc>
                <a:spcPct val="100000"/>
              </a:lnSpc>
              <a:spcBef>
                <a:spcPts val="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Sharing a duopoly can be more profitable than increasing output and cutting the price to keep the other firm out.</a:t>
            </a:r>
          </a:p>
        </p:txBody>
      </p:sp>
      <p:sp>
        <p:nvSpPr>
          <p:cNvPr id="495" name="Shape 495"/>
          <p:cNvSpPr txBox="1"/>
          <p:nvPr/>
        </p:nvSpPr>
        <p:spPr>
          <a:xfrm>
            <a:off x="914400" y="1828800"/>
            <a:ext cx="7134224" cy="106997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Microsoft picks a lower price to discourage entry and preserve its monopoly. If your campus bookstore suddenly feels insecure about its monopoly position, it could cut its prices to prevent online booksellers from capturing too many of its customers.</a:t>
            </a:r>
          </a:p>
        </p:txBody>
      </p:sp>
    </p:spTree>
  </p:cSld>
  <p:clrMapOvr>
    <a:masterClrMapping/>
  </p:clrMapOvr>
  <p:transition spd="slow">
    <p:cut/>
  </p:transition>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99" name="Shape 499"/>
        <p:cNvGrpSpPr/>
        <p:nvPr/>
      </p:nvGrpSpPr>
      <p:grpSpPr>
        <a:xfrm>
          <a:off x="0" y="0"/>
          <a:ext cx="0" cy="0"/>
          <a:chOff x="0" y="0"/>
          <a:chExt cx="0" cy="0"/>
        </a:xfrm>
      </p:grpSpPr>
      <p:sp>
        <p:nvSpPr>
          <p:cNvPr id="500" name="Shape 500"/>
          <p:cNvSpPr txBox="1"/>
          <p:nvPr>
            <p:ph type="title"/>
          </p:nvPr>
        </p:nvSpPr>
        <p:spPr>
          <a:xfrm>
            <a:off x="3276600" y="152400"/>
            <a:ext cx="5867400"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NATURAL MONOPOLY</a:t>
            </a:r>
          </a:p>
        </p:txBody>
      </p:sp>
      <p:sp>
        <p:nvSpPr>
          <p:cNvPr id="501" name="Shape 501"/>
          <p:cNvSpPr txBox="1"/>
          <p:nvPr/>
        </p:nvSpPr>
        <p:spPr>
          <a:xfrm>
            <a:off x="220980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8.9</a:t>
            </a:r>
          </a:p>
        </p:txBody>
      </p:sp>
      <p:cxnSp>
        <p:nvCxnSpPr>
          <p:cNvPr id="502" name="Shape 502"/>
          <p:cNvCxnSpPr/>
          <p:nvPr/>
        </p:nvCxnSpPr>
        <p:spPr>
          <a:xfrm>
            <a:off x="3200400" y="304800"/>
            <a:ext cx="0" cy="381000"/>
          </a:xfrm>
          <a:prstGeom prst="straightConnector1">
            <a:avLst/>
          </a:prstGeom>
          <a:noFill/>
          <a:ln cap="rnd" cmpd="sng" w="22225">
            <a:solidFill>
              <a:srgbClr val="FF0000"/>
            </a:solidFill>
            <a:prstDash val="solid"/>
            <a:miter/>
            <a:headEnd len="med" w="med" type="none"/>
            <a:tailEnd len="med" w="med" type="none"/>
          </a:ln>
        </p:spPr>
      </p:cxnSp>
      <p:sp>
        <p:nvSpPr>
          <p:cNvPr id="503" name="Shape 503"/>
          <p:cNvSpPr txBox="1"/>
          <p:nvPr/>
        </p:nvSpPr>
        <p:spPr>
          <a:xfrm>
            <a:off x="914400" y="1295400"/>
            <a:ext cx="75438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Picking an Output Level</a:t>
            </a:r>
          </a:p>
        </p:txBody>
      </p:sp>
      <p:sp>
        <p:nvSpPr>
          <p:cNvPr id="504" name="Shape 504"/>
          <p:cNvSpPr txBox="1"/>
          <p:nvPr/>
        </p:nvSpPr>
        <p:spPr>
          <a:xfrm>
            <a:off x="3276600" y="1905000"/>
            <a:ext cx="4648199" cy="366711"/>
          </a:xfrm>
          <a:prstGeom prst="rect">
            <a:avLst/>
          </a:prstGeom>
          <a:noFill/>
          <a:ln>
            <a:noFill/>
          </a:ln>
        </p:spPr>
        <p:txBody>
          <a:bodyPr anchorCtr="0" anchor="t" bIns="45700" lIns="91425" rIns="91425" tIns="45700">
            <a:noAutofit/>
          </a:bodyPr>
          <a:lstStyle/>
          <a:p>
            <a:pPr indent="0" lvl="0" marL="0" marR="0" rtl="0" algn="r">
              <a:lnSpc>
                <a:spcPct val="100000"/>
              </a:lnSpc>
              <a:spcBef>
                <a:spcPts val="0"/>
              </a:spcBef>
              <a:spcAft>
                <a:spcPts val="0"/>
              </a:spcAft>
              <a:buClr>
                <a:srgbClr val="7263B1"/>
              </a:buClr>
              <a:buSzPct val="25000"/>
              <a:buFont typeface="Arial"/>
              <a:buNone/>
            </a:pPr>
            <a:r>
              <a:rPr b="1" i="0" lang="en-US" sz="1800" u="none" cap="none" strike="noStrike">
                <a:solidFill>
                  <a:srgbClr val="7263B1"/>
                </a:solidFill>
                <a:latin typeface="Arial"/>
                <a:ea typeface="Arial"/>
                <a:cs typeface="Arial"/>
                <a:sym typeface="Arial"/>
              </a:rPr>
              <a:t>M A R G I N A L   P R I N C I P L E</a:t>
            </a:r>
          </a:p>
        </p:txBody>
      </p:sp>
      <p:cxnSp>
        <p:nvCxnSpPr>
          <p:cNvPr id="505" name="Shape 505"/>
          <p:cNvCxnSpPr/>
          <p:nvPr/>
        </p:nvCxnSpPr>
        <p:spPr>
          <a:xfrm>
            <a:off x="8077200" y="1933575"/>
            <a:ext cx="0" cy="1219199"/>
          </a:xfrm>
          <a:prstGeom prst="straightConnector1">
            <a:avLst/>
          </a:prstGeom>
          <a:noFill/>
          <a:ln cap="rnd" cmpd="sng" w="12700">
            <a:solidFill>
              <a:schemeClr val="lt2"/>
            </a:solidFill>
            <a:prstDash val="solid"/>
            <a:miter/>
            <a:headEnd len="med" w="med" type="none"/>
            <a:tailEnd len="med" w="med" type="none"/>
          </a:ln>
        </p:spPr>
      </p:cxnSp>
      <p:sp>
        <p:nvSpPr>
          <p:cNvPr id="506" name="Shape 506"/>
          <p:cNvSpPr txBox="1"/>
          <p:nvPr/>
        </p:nvSpPr>
        <p:spPr>
          <a:xfrm>
            <a:off x="1219200" y="2198686"/>
            <a:ext cx="6781800" cy="1049337"/>
          </a:xfrm>
          <a:prstGeom prst="rect">
            <a:avLst/>
          </a:prstGeom>
          <a:noFill/>
          <a:ln>
            <a:noFill/>
          </a:ln>
        </p:spPr>
        <p:txBody>
          <a:bodyPr anchorCtr="0" anchor="t" bIns="45700" lIns="91425" rIns="91425" tIns="45700">
            <a:noAutofit/>
          </a:bodyPr>
          <a:lstStyle/>
          <a:p>
            <a:pPr indent="0" lvl="0" marL="0" marR="0" rtl="0" algn="r">
              <a:lnSpc>
                <a:spcPct val="150000"/>
              </a:lnSpc>
              <a:spcBef>
                <a:spcPts val="0"/>
              </a:spcBef>
              <a:spcAft>
                <a:spcPts val="0"/>
              </a:spcAft>
              <a:buClr>
                <a:srgbClr val="7F7F7F"/>
              </a:buClr>
              <a:buSzPct val="25000"/>
              <a:buFont typeface="Arial"/>
              <a:buNone/>
            </a:pPr>
            <a:r>
              <a:rPr b="1" i="0" lang="en-US" sz="1400" u="none" cap="none" strike="noStrike">
                <a:solidFill>
                  <a:srgbClr val="7F7F7F"/>
                </a:solidFill>
                <a:latin typeface="Arial"/>
                <a:ea typeface="Arial"/>
                <a:cs typeface="Arial"/>
                <a:sym typeface="Arial"/>
              </a:rPr>
              <a:t>Increase the level of an activity as long as its marginal benefit exceeds its marginal cost. Choose the level at which the marginal benefit equals the marginal cost.</a:t>
            </a:r>
          </a:p>
        </p:txBody>
      </p:sp>
    </p:spTree>
  </p:cSld>
  <p:clrMapOvr>
    <a:masterClrMapping/>
  </p:clrMapOvr>
  <p:transition spd="slow">
    <p:cut/>
  </p:transition>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10" name="Shape 510"/>
        <p:cNvGrpSpPr/>
        <p:nvPr/>
      </p:nvGrpSpPr>
      <p:grpSpPr>
        <a:xfrm>
          <a:off x="0" y="0"/>
          <a:ext cx="0" cy="0"/>
          <a:chOff x="0" y="0"/>
          <a:chExt cx="0" cy="0"/>
        </a:xfrm>
      </p:grpSpPr>
      <p:sp>
        <p:nvSpPr>
          <p:cNvPr id="511" name="Shape 511"/>
          <p:cNvSpPr txBox="1"/>
          <p:nvPr>
            <p:ph type="title"/>
          </p:nvPr>
        </p:nvSpPr>
        <p:spPr>
          <a:xfrm>
            <a:off x="3276600" y="152400"/>
            <a:ext cx="5867400"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NATURAL MONOPOLY (cont’d)</a:t>
            </a:r>
          </a:p>
        </p:txBody>
      </p:sp>
      <p:sp>
        <p:nvSpPr>
          <p:cNvPr id="512" name="Shape 512"/>
          <p:cNvSpPr txBox="1"/>
          <p:nvPr/>
        </p:nvSpPr>
        <p:spPr>
          <a:xfrm>
            <a:off x="220980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8.9</a:t>
            </a:r>
          </a:p>
        </p:txBody>
      </p:sp>
      <p:cxnSp>
        <p:nvCxnSpPr>
          <p:cNvPr id="513" name="Shape 513"/>
          <p:cNvCxnSpPr/>
          <p:nvPr/>
        </p:nvCxnSpPr>
        <p:spPr>
          <a:xfrm>
            <a:off x="3200400" y="304800"/>
            <a:ext cx="0" cy="381000"/>
          </a:xfrm>
          <a:prstGeom prst="straightConnector1">
            <a:avLst/>
          </a:prstGeom>
          <a:noFill/>
          <a:ln cap="rnd" cmpd="sng" w="22225">
            <a:solidFill>
              <a:srgbClr val="FF0000"/>
            </a:solidFill>
            <a:prstDash val="solid"/>
            <a:miter/>
            <a:headEnd len="med" w="med" type="none"/>
            <a:tailEnd len="med" w="med" type="none"/>
          </a:ln>
        </p:spPr>
      </p:cxnSp>
      <p:sp>
        <p:nvSpPr>
          <p:cNvPr id="514" name="Shape 514"/>
          <p:cNvSpPr txBox="1"/>
          <p:nvPr/>
        </p:nvSpPr>
        <p:spPr>
          <a:xfrm>
            <a:off x="304800" y="1676400"/>
            <a:ext cx="2895600" cy="4398961"/>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100000"/>
              <a:buFont typeface="Arial"/>
              <a:buChar char=""/>
            </a:pPr>
            <a:r>
              <a:rPr b="1" i="0" lang="en-US" sz="1400" u="none" cap="none" strike="noStrike">
                <a:solidFill>
                  <a:schemeClr val="dk1"/>
                </a:solidFill>
                <a:latin typeface="Arial"/>
                <a:ea typeface="Arial"/>
                <a:cs typeface="Arial"/>
                <a:sym typeface="Arial"/>
              </a:rPr>
              <a:t> FIGURE 8.12</a:t>
            </a:r>
          </a:p>
          <a:p>
            <a:pPr indent="0" lvl="0" marL="0" marR="0" rtl="0" algn="l">
              <a:lnSpc>
                <a:spcPct val="110000"/>
              </a:lnSpc>
              <a:spcBef>
                <a:spcPts val="70"/>
              </a:spcBef>
              <a:spcAft>
                <a:spcPts val="0"/>
              </a:spcAft>
              <a:buClr>
                <a:schemeClr val="lt2"/>
              </a:buClr>
              <a:buSzPct val="25000"/>
              <a:buFont typeface="Arial"/>
              <a:buNone/>
            </a:pPr>
            <a:r>
              <a:rPr b="1" i="0" lang="en-US" sz="1400" u="none" cap="none" strike="noStrike">
                <a:solidFill>
                  <a:schemeClr val="lt2"/>
                </a:solidFill>
                <a:latin typeface="Arial"/>
                <a:ea typeface="Arial"/>
                <a:cs typeface="Arial"/>
                <a:sym typeface="Arial"/>
              </a:rPr>
              <a:t>A Natural Monopoly Uses the Marginal Principle to Pick Quantity and Price</a:t>
            </a:r>
          </a:p>
          <a:p>
            <a:pPr indent="0" lvl="0" marL="0" marR="0" rtl="0" algn="l">
              <a:lnSpc>
                <a:spcPct val="110000"/>
              </a:lnSpc>
              <a:spcBef>
                <a:spcPts val="50"/>
              </a:spcBef>
              <a:spcAft>
                <a:spcPts val="0"/>
              </a:spcAft>
              <a:buClr>
                <a:schemeClr val="dk1"/>
              </a:buClr>
              <a:buFont typeface="Times New Roman"/>
              <a:buNone/>
            </a:pPr>
            <a:r>
              <a:t/>
            </a:r>
            <a:endParaRPr b="0" i="0" sz="1000" u="none" cap="none" strike="noStrike">
              <a:solidFill>
                <a:schemeClr val="dk1"/>
              </a:solidFill>
              <a:latin typeface="Arial"/>
              <a:ea typeface="Arial"/>
              <a:cs typeface="Arial"/>
              <a:sym typeface="Arial"/>
            </a:endParaRPr>
          </a:p>
          <a:p>
            <a:pPr indent="0" lvl="0" marL="0" marR="0" rtl="0" algn="l">
              <a:lnSpc>
                <a:spcPct val="110000"/>
              </a:lnSpc>
              <a:spcBef>
                <a:spcPts val="7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Because of the indivisible input of cable service (the cable system), the long-run average-cost curve is negatively sloped. </a:t>
            </a:r>
          </a:p>
          <a:p>
            <a:pPr indent="0" lvl="0" marL="0" marR="0" rtl="0" algn="l">
              <a:lnSpc>
                <a:spcPct val="110000"/>
              </a:lnSpc>
              <a:spcBef>
                <a:spcPts val="50"/>
              </a:spcBef>
              <a:spcAft>
                <a:spcPts val="0"/>
              </a:spcAft>
              <a:buClr>
                <a:schemeClr val="dk1"/>
              </a:buClr>
              <a:buFont typeface="Times New Roman"/>
              <a:buNone/>
            </a:pPr>
            <a:r>
              <a:t/>
            </a:r>
            <a:endParaRPr b="0" i="0" sz="1000" u="none" cap="none" strike="noStrike">
              <a:solidFill>
                <a:schemeClr val="dk1"/>
              </a:solidFill>
              <a:latin typeface="Arial"/>
              <a:ea typeface="Arial"/>
              <a:cs typeface="Arial"/>
              <a:sym typeface="Arial"/>
            </a:endParaRPr>
          </a:p>
          <a:p>
            <a:pPr indent="0" lvl="0" marL="0" marR="0" rtl="0" algn="l">
              <a:lnSpc>
                <a:spcPct val="110000"/>
              </a:lnSpc>
              <a:spcBef>
                <a:spcPts val="7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 monopolist chooses point </a:t>
            </a:r>
            <a:r>
              <a:rPr b="0" i="1" lang="en-US" sz="1400" u="none" cap="none" strike="noStrike">
                <a:solidFill>
                  <a:schemeClr val="dk1"/>
                </a:solidFill>
                <a:latin typeface="Arial"/>
                <a:ea typeface="Arial"/>
                <a:cs typeface="Arial"/>
                <a:sym typeface="Arial"/>
              </a:rPr>
              <a:t>a</a:t>
            </a:r>
            <a:r>
              <a:rPr b="0" i="0" lang="en-US" sz="1400" u="none" cap="none" strike="noStrike">
                <a:solidFill>
                  <a:schemeClr val="dk1"/>
                </a:solidFill>
                <a:latin typeface="Arial"/>
                <a:ea typeface="Arial"/>
                <a:cs typeface="Arial"/>
                <a:sym typeface="Arial"/>
              </a:rPr>
              <a:t>, where marginal revenue equals marginal cost.</a:t>
            </a:r>
          </a:p>
          <a:p>
            <a:pPr indent="0" lvl="0" marL="0" marR="0" rtl="0" algn="l">
              <a:lnSpc>
                <a:spcPct val="110000"/>
              </a:lnSpc>
              <a:spcBef>
                <a:spcPts val="50"/>
              </a:spcBef>
              <a:spcAft>
                <a:spcPts val="0"/>
              </a:spcAft>
              <a:buClr>
                <a:schemeClr val="dk1"/>
              </a:buClr>
              <a:buFont typeface="Times New Roman"/>
              <a:buNone/>
            </a:pPr>
            <a:r>
              <a:t/>
            </a:r>
            <a:endParaRPr b="0" i="0" sz="1000" u="none" cap="none" strike="noStrike">
              <a:solidFill>
                <a:schemeClr val="dk1"/>
              </a:solidFill>
              <a:latin typeface="Arial"/>
              <a:ea typeface="Arial"/>
              <a:cs typeface="Arial"/>
              <a:sym typeface="Arial"/>
            </a:endParaRPr>
          </a:p>
          <a:p>
            <a:pPr indent="0" lvl="0" marL="0" marR="0" rtl="0" algn="l">
              <a:lnSpc>
                <a:spcPct val="110000"/>
              </a:lnSpc>
              <a:spcBef>
                <a:spcPts val="7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 firm serves 70,000 subscribers at a price of $27 each (point </a:t>
            </a:r>
            <a:r>
              <a:rPr b="0" i="1" lang="en-US" sz="1400" u="none" cap="none" strike="noStrike">
                <a:solidFill>
                  <a:schemeClr val="dk1"/>
                </a:solidFill>
                <a:latin typeface="Arial"/>
                <a:ea typeface="Arial"/>
                <a:cs typeface="Arial"/>
                <a:sym typeface="Arial"/>
              </a:rPr>
              <a:t>b</a:t>
            </a:r>
            <a:r>
              <a:rPr b="0" i="0" lang="en-US" sz="1400" u="none" cap="none" strike="noStrike">
                <a:solidFill>
                  <a:schemeClr val="dk1"/>
                </a:solidFill>
                <a:latin typeface="Arial"/>
                <a:ea typeface="Arial"/>
                <a:cs typeface="Arial"/>
                <a:sym typeface="Arial"/>
              </a:rPr>
              <a:t>) and an average cost of $21 (point </a:t>
            </a:r>
            <a:r>
              <a:rPr b="0" i="1" lang="en-US" sz="1400" u="none" cap="none" strike="noStrike">
                <a:solidFill>
                  <a:schemeClr val="dk1"/>
                </a:solidFill>
                <a:latin typeface="Arial"/>
                <a:ea typeface="Arial"/>
                <a:cs typeface="Arial"/>
                <a:sym typeface="Arial"/>
              </a:rPr>
              <a:t>c</a:t>
            </a:r>
            <a:r>
              <a:rPr b="0" i="0" lang="en-US" sz="1400" u="none" cap="none" strike="noStrike">
                <a:solidFill>
                  <a:schemeClr val="dk1"/>
                </a:solidFill>
                <a:latin typeface="Arial"/>
                <a:ea typeface="Arial"/>
                <a:cs typeface="Arial"/>
                <a:sym typeface="Arial"/>
              </a:rPr>
              <a:t>). The profit per subscriber is $6 ($27 – $21). </a:t>
            </a:r>
          </a:p>
        </p:txBody>
      </p:sp>
      <p:sp>
        <p:nvSpPr>
          <p:cNvPr id="515" name="Shape 515"/>
          <p:cNvSpPr txBox="1"/>
          <p:nvPr/>
        </p:nvSpPr>
        <p:spPr>
          <a:xfrm>
            <a:off x="304800" y="1143000"/>
            <a:ext cx="75438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Picking an Output Level</a:t>
            </a:r>
          </a:p>
        </p:txBody>
      </p:sp>
      <p:pic>
        <p:nvPicPr>
          <p:cNvPr id="516" name="Shape 516"/>
          <p:cNvPicPr preferRelativeResize="0"/>
          <p:nvPr/>
        </p:nvPicPr>
        <p:blipFill rotWithShape="1">
          <a:blip r:embed="rId3">
            <a:alphaModFix/>
          </a:blip>
          <a:srcRect b="0" l="0" r="0" t="0"/>
          <a:stretch/>
        </p:blipFill>
        <p:spPr>
          <a:xfrm>
            <a:off x="3886200" y="1219200"/>
            <a:ext cx="4943475" cy="5065711"/>
          </a:xfrm>
          <a:prstGeom prst="rect">
            <a:avLst/>
          </a:prstGeom>
          <a:noFill/>
          <a:ln>
            <a:noFill/>
          </a:ln>
        </p:spPr>
      </p:pic>
      <p:pic>
        <p:nvPicPr>
          <p:cNvPr id="517" name="Shape 517"/>
          <p:cNvPicPr preferRelativeResize="0"/>
          <p:nvPr/>
        </p:nvPicPr>
        <p:blipFill rotWithShape="1">
          <a:blip r:embed="rId4">
            <a:alphaModFix/>
          </a:blip>
          <a:srcRect b="0" l="0" r="0" t="0"/>
          <a:stretch/>
        </p:blipFill>
        <p:spPr>
          <a:xfrm>
            <a:off x="3886200" y="1219200"/>
            <a:ext cx="4943475" cy="5065711"/>
          </a:xfrm>
          <a:prstGeom prst="rect">
            <a:avLst/>
          </a:prstGeom>
          <a:noFill/>
          <a:ln>
            <a:noFill/>
          </a:ln>
        </p:spPr>
      </p:pic>
      <p:pic>
        <p:nvPicPr>
          <p:cNvPr id="518" name="Shape 518"/>
          <p:cNvPicPr preferRelativeResize="0"/>
          <p:nvPr/>
        </p:nvPicPr>
        <p:blipFill rotWithShape="1">
          <a:blip r:embed="rId5">
            <a:alphaModFix/>
          </a:blip>
          <a:srcRect b="0" l="0" r="0" t="0"/>
          <a:stretch/>
        </p:blipFill>
        <p:spPr>
          <a:xfrm>
            <a:off x="3886200" y="1219200"/>
            <a:ext cx="4943475" cy="5065711"/>
          </a:xfrm>
          <a:prstGeom prst="rect">
            <a:avLst/>
          </a:prstGeom>
          <a:noFill/>
          <a:ln>
            <a:noFill/>
          </a:ln>
        </p:spPr>
      </p:pic>
      <p:pic>
        <p:nvPicPr>
          <p:cNvPr id="519" name="Shape 519"/>
          <p:cNvPicPr preferRelativeResize="0"/>
          <p:nvPr/>
        </p:nvPicPr>
        <p:blipFill rotWithShape="1">
          <a:blip r:embed="rId6">
            <a:alphaModFix/>
          </a:blip>
          <a:srcRect b="0" l="0" r="0" t="0"/>
          <a:stretch/>
        </p:blipFill>
        <p:spPr>
          <a:xfrm>
            <a:off x="3886200" y="1219200"/>
            <a:ext cx="4943475" cy="5065711"/>
          </a:xfrm>
          <a:prstGeom prst="rect">
            <a:avLst/>
          </a:prstGeom>
          <a:noFill/>
          <a:ln>
            <a:noFill/>
          </a:ln>
        </p:spPr>
      </p:pic>
      <p:pic>
        <p:nvPicPr>
          <p:cNvPr id="520" name="Shape 520"/>
          <p:cNvPicPr preferRelativeResize="0"/>
          <p:nvPr/>
        </p:nvPicPr>
        <p:blipFill rotWithShape="1">
          <a:blip r:embed="rId7">
            <a:alphaModFix/>
          </a:blip>
          <a:srcRect b="0" l="0" r="0" t="0"/>
          <a:stretch/>
        </p:blipFill>
        <p:spPr>
          <a:xfrm>
            <a:off x="3886200" y="1219200"/>
            <a:ext cx="4943475" cy="5065711"/>
          </a:xfrm>
          <a:prstGeom prst="rect">
            <a:avLst/>
          </a:prstGeom>
          <a:noFill/>
          <a:ln>
            <a:noFill/>
          </a:ln>
        </p:spPr>
      </p:pic>
      <p:pic>
        <p:nvPicPr>
          <p:cNvPr id="521" name="Shape 521"/>
          <p:cNvPicPr preferRelativeResize="0"/>
          <p:nvPr/>
        </p:nvPicPr>
        <p:blipFill rotWithShape="1">
          <a:blip r:embed="rId8">
            <a:alphaModFix/>
          </a:blip>
          <a:srcRect b="0" l="0" r="0" t="0"/>
          <a:stretch/>
        </p:blipFill>
        <p:spPr>
          <a:xfrm>
            <a:off x="3886200" y="1219200"/>
            <a:ext cx="4943475" cy="5065711"/>
          </a:xfrm>
          <a:prstGeom prst="rect">
            <a:avLst/>
          </a:prstGeom>
          <a:noFill/>
          <a:ln>
            <a:noFill/>
          </a:ln>
        </p:spPr>
      </p:pic>
      <p:pic>
        <p:nvPicPr>
          <p:cNvPr id="522" name="Shape 522"/>
          <p:cNvPicPr preferRelativeResize="0"/>
          <p:nvPr/>
        </p:nvPicPr>
        <p:blipFill rotWithShape="1">
          <a:blip r:embed="rId9">
            <a:alphaModFix/>
          </a:blip>
          <a:srcRect b="0" l="0" r="0" t="0"/>
          <a:stretch/>
        </p:blipFill>
        <p:spPr>
          <a:xfrm>
            <a:off x="3886200" y="1219200"/>
            <a:ext cx="4943475" cy="5065711"/>
          </a:xfrm>
          <a:prstGeom prst="rect">
            <a:avLst/>
          </a:prstGeom>
          <a:noFill/>
          <a:ln>
            <a:noFill/>
          </a:ln>
        </p:spPr>
      </p:pic>
    </p:spTree>
  </p:cSld>
  <p:clrMapOvr>
    <a:masterClrMapping/>
  </p:clrMapOvr>
  <p:transition spd="slow">
    <p:cut/>
  </p:transition>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26" name="Shape 526"/>
        <p:cNvGrpSpPr/>
        <p:nvPr/>
      </p:nvGrpSpPr>
      <p:grpSpPr>
        <a:xfrm>
          <a:off x="0" y="0"/>
          <a:ext cx="0" cy="0"/>
          <a:chOff x="0" y="0"/>
          <a:chExt cx="0" cy="0"/>
        </a:xfrm>
      </p:grpSpPr>
      <p:sp>
        <p:nvSpPr>
          <p:cNvPr id="527" name="Shape 527"/>
          <p:cNvSpPr txBox="1"/>
          <p:nvPr>
            <p:ph type="title"/>
          </p:nvPr>
        </p:nvSpPr>
        <p:spPr>
          <a:xfrm>
            <a:off x="3276600" y="152400"/>
            <a:ext cx="5867400"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NATURAL MONOPOLY (cont’d)</a:t>
            </a:r>
          </a:p>
        </p:txBody>
      </p:sp>
      <p:sp>
        <p:nvSpPr>
          <p:cNvPr id="528" name="Shape 528"/>
          <p:cNvSpPr txBox="1"/>
          <p:nvPr/>
        </p:nvSpPr>
        <p:spPr>
          <a:xfrm>
            <a:off x="220980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8.9</a:t>
            </a:r>
          </a:p>
        </p:txBody>
      </p:sp>
      <p:cxnSp>
        <p:nvCxnSpPr>
          <p:cNvPr id="529" name="Shape 529"/>
          <p:cNvCxnSpPr/>
          <p:nvPr/>
        </p:nvCxnSpPr>
        <p:spPr>
          <a:xfrm>
            <a:off x="3200400" y="304800"/>
            <a:ext cx="0" cy="381000"/>
          </a:xfrm>
          <a:prstGeom prst="straightConnector1">
            <a:avLst/>
          </a:prstGeom>
          <a:noFill/>
          <a:ln cap="rnd" cmpd="sng" w="22225">
            <a:solidFill>
              <a:srgbClr val="FF0000"/>
            </a:solidFill>
            <a:prstDash val="solid"/>
            <a:miter/>
            <a:headEnd len="med" w="med" type="none"/>
            <a:tailEnd len="med" w="med" type="none"/>
          </a:ln>
        </p:spPr>
      </p:cxnSp>
      <p:sp>
        <p:nvSpPr>
          <p:cNvPr id="530" name="Shape 530"/>
          <p:cNvSpPr txBox="1"/>
          <p:nvPr/>
        </p:nvSpPr>
        <p:spPr>
          <a:xfrm>
            <a:off x="914400" y="1143000"/>
            <a:ext cx="75438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Will a Second Firm Enter?</a:t>
            </a:r>
          </a:p>
        </p:txBody>
      </p:sp>
      <p:sp>
        <p:nvSpPr>
          <p:cNvPr id="531" name="Shape 531"/>
          <p:cNvSpPr txBox="1"/>
          <p:nvPr/>
        </p:nvSpPr>
        <p:spPr>
          <a:xfrm>
            <a:off x="914400" y="1676400"/>
            <a:ext cx="2666999" cy="3921124"/>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100000"/>
              <a:buFont typeface="Arial"/>
              <a:buChar char=""/>
            </a:pPr>
            <a:r>
              <a:rPr b="1" i="0" lang="en-US" sz="1400" u="none" cap="none" strike="noStrike">
                <a:solidFill>
                  <a:schemeClr val="dk1"/>
                </a:solidFill>
                <a:latin typeface="Arial"/>
                <a:ea typeface="Arial"/>
                <a:cs typeface="Arial"/>
                <a:sym typeface="Arial"/>
              </a:rPr>
              <a:t> FIGURE 8.13</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Will a Second Firm Enter the Market? </a:t>
            </a:r>
          </a:p>
          <a:p>
            <a:pPr indent="0" lvl="0" marL="0" marR="0" rtl="0" algn="l">
              <a:lnSpc>
                <a:spcPct val="110000"/>
              </a:lnSpc>
              <a:spcBef>
                <a:spcPts val="50"/>
              </a:spcBef>
              <a:spcAft>
                <a:spcPts val="0"/>
              </a:spcAft>
              <a:buClr>
                <a:schemeClr val="dk1"/>
              </a:buClr>
              <a:buFont typeface="Times New Roman"/>
              <a:buNone/>
            </a:pPr>
            <a:r>
              <a:t/>
            </a:r>
            <a:endParaRPr b="0" i="0" sz="1000" u="none" cap="none" strike="noStrike">
              <a:solidFill>
                <a:schemeClr val="dk1"/>
              </a:solidFill>
              <a:latin typeface="Arial"/>
              <a:ea typeface="Arial"/>
              <a:cs typeface="Arial"/>
              <a:sym typeface="Arial"/>
            </a:endParaRPr>
          </a:p>
          <a:p>
            <a:pPr indent="0" lvl="0" marL="0" marR="0" rtl="0" algn="l">
              <a:lnSpc>
                <a:spcPct val="110000"/>
              </a:lnSpc>
              <a:spcBef>
                <a:spcPts val="7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 entry of a second cable firm would shift the demand curve of the typical firm to the left. </a:t>
            </a:r>
          </a:p>
          <a:p>
            <a:pPr indent="0" lvl="0" marL="0" marR="0" rtl="0" algn="l">
              <a:lnSpc>
                <a:spcPct val="110000"/>
              </a:lnSpc>
              <a:spcBef>
                <a:spcPts val="50"/>
              </a:spcBef>
              <a:spcAft>
                <a:spcPts val="0"/>
              </a:spcAft>
              <a:buClr>
                <a:schemeClr val="dk1"/>
              </a:buClr>
              <a:buFont typeface="Times New Roman"/>
              <a:buNone/>
            </a:pPr>
            <a:r>
              <a:t/>
            </a:r>
            <a:endParaRPr b="0" i="0" sz="1000" u="none" cap="none" strike="noStrike">
              <a:solidFill>
                <a:schemeClr val="dk1"/>
              </a:solidFill>
              <a:latin typeface="Arial"/>
              <a:ea typeface="Arial"/>
              <a:cs typeface="Arial"/>
              <a:sym typeface="Arial"/>
            </a:endParaRPr>
          </a:p>
          <a:p>
            <a:pPr indent="0" lvl="0" marL="0" marR="0" rtl="0" algn="l">
              <a:lnSpc>
                <a:spcPct val="110000"/>
              </a:lnSpc>
              <a:spcBef>
                <a:spcPts val="7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After entry, the firm’s demand curve lies entirely below the long-run average-cost curve. </a:t>
            </a:r>
          </a:p>
          <a:p>
            <a:pPr indent="0" lvl="0" marL="0" marR="0" rtl="0" algn="l">
              <a:lnSpc>
                <a:spcPct val="110000"/>
              </a:lnSpc>
              <a:spcBef>
                <a:spcPts val="50"/>
              </a:spcBef>
              <a:spcAft>
                <a:spcPts val="0"/>
              </a:spcAft>
              <a:buClr>
                <a:schemeClr val="dk1"/>
              </a:buClr>
              <a:buFont typeface="Times New Roman"/>
              <a:buNone/>
            </a:pPr>
            <a:r>
              <a:t/>
            </a:r>
            <a:endParaRPr b="0" i="0" sz="1000" u="none" cap="none" strike="noStrike">
              <a:solidFill>
                <a:schemeClr val="dk1"/>
              </a:solidFill>
              <a:latin typeface="Arial"/>
              <a:ea typeface="Arial"/>
              <a:cs typeface="Arial"/>
              <a:sym typeface="Arial"/>
            </a:endParaRPr>
          </a:p>
          <a:p>
            <a:pPr indent="0" lvl="0" marL="0" marR="0" rtl="0" algn="l">
              <a:lnSpc>
                <a:spcPct val="110000"/>
              </a:lnSpc>
              <a:spcBef>
                <a:spcPts val="7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No matter what price the firm charges, it will lose money. Therefore, a second firm will not enter the market. </a:t>
            </a:r>
          </a:p>
        </p:txBody>
      </p:sp>
      <p:pic>
        <p:nvPicPr>
          <p:cNvPr id="532" name="Shape 532"/>
          <p:cNvPicPr preferRelativeResize="0"/>
          <p:nvPr/>
        </p:nvPicPr>
        <p:blipFill rotWithShape="1">
          <a:blip r:embed="rId3">
            <a:alphaModFix/>
          </a:blip>
          <a:srcRect b="0" l="0" r="0" t="0"/>
          <a:stretch/>
        </p:blipFill>
        <p:spPr>
          <a:xfrm>
            <a:off x="4040187" y="1447800"/>
            <a:ext cx="4648199" cy="4714874"/>
          </a:xfrm>
          <a:prstGeom prst="rect">
            <a:avLst/>
          </a:prstGeom>
          <a:noFill/>
          <a:ln>
            <a:noFill/>
          </a:ln>
        </p:spPr>
      </p:pic>
      <p:pic>
        <p:nvPicPr>
          <p:cNvPr id="533" name="Shape 533"/>
          <p:cNvPicPr preferRelativeResize="0"/>
          <p:nvPr/>
        </p:nvPicPr>
        <p:blipFill rotWithShape="1">
          <a:blip r:embed="rId4">
            <a:alphaModFix/>
          </a:blip>
          <a:srcRect b="0" l="0" r="0" t="0"/>
          <a:stretch/>
        </p:blipFill>
        <p:spPr>
          <a:xfrm>
            <a:off x="4040187" y="1447800"/>
            <a:ext cx="4648199" cy="4714874"/>
          </a:xfrm>
          <a:prstGeom prst="rect">
            <a:avLst/>
          </a:prstGeom>
          <a:noFill/>
          <a:ln>
            <a:noFill/>
          </a:ln>
        </p:spPr>
      </p:pic>
      <p:pic>
        <p:nvPicPr>
          <p:cNvPr id="534" name="Shape 534"/>
          <p:cNvPicPr preferRelativeResize="0"/>
          <p:nvPr/>
        </p:nvPicPr>
        <p:blipFill rotWithShape="1">
          <a:blip r:embed="rId5">
            <a:alphaModFix/>
          </a:blip>
          <a:srcRect b="0" l="0" r="0" t="0"/>
          <a:stretch/>
        </p:blipFill>
        <p:spPr>
          <a:xfrm>
            <a:off x="4040187" y="1447800"/>
            <a:ext cx="4648199" cy="4714874"/>
          </a:xfrm>
          <a:prstGeom prst="rect">
            <a:avLst/>
          </a:prstGeom>
          <a:noFill/>
          <a:ln>
            <a:noFill/>
          </a:ln>
        </p:spPr>
      </p:pic>
      <p:pic>
        <p:nvPicPr>
          <p:cNvPr id="535" name="Shape 535"/>
          <p:cNvPicPr preferRelativeResize="0"/>
          <p:nvPr/>
        </p:nvPicPr>
        <p:blipFill rotWithShape="1">
          <a:blip r:embed="rId6">
            <a:alphaModFix/>
          </a:blip>
          <a:srcRect b="0" l="0" r="0" t="0"/>
          <a:stretch/>
        </p:blipFill>
        <p:spPr>
          <a:xfrm>
            <a:off x="4040187" y="1447800"/>
            <a:ext cx="4648199" cy="4714874"/>
          </a:xfrm>
          <a:prstGeom prst="rect">
            <a:avLst/>
          </a:prstGeom>
          <a:noFill/>
          <a:ln>
            <a:noFill/>
          </a:ln>
        </p:spPr>
      </p:pic>
      <p:pic>
        <p:nvPicPr>
          <p:cNvPr id="536" name="Shape 536"/>
          <p:cNvPicPr preferRelativeResize="0"/>
          <p:nvPr/>
        </p:nvPicPr>
        <p:blipFill rotWithShape="1">
          <a:blip r:embed="rId7">
            <a:alphaModFix/>
          </a:blip>
          <a:srcRect b="0" l="0" r="0" t="0"/>
          <a:stretch/>
        </p:blipFill>
        <p:spPr>
          <a:xfrm>
            <a:off x="4040187" y="1447800"/>
            <a:ext cx="4648199" cy="4714874"/>
          </a:xfrm>
          <a:prstGeom prst="rect">
            <a:avLst/>
          </a:prstGeom>
          <a:noFill/>
          <a:ln>
            <a:noFill/>
          </a:ln>
        </p:spPr>
      </p:pic>
      <p:pic>
        <p:nvPicPr>
          <p:cNvPr id="537" name="Shape 537"/>
          <p:cNvPicPr preferRelativeResize="0"/>
          <p:nvPr/>
        </p:nvPicPr>
        <p:blipFill rotWithShape="1">
          <a:blip r:embed="rId8">
            <a:alphaModFix/>
          </a:blip>
          <a:srcRect b="0" l="0" r="0" t="0"/>
          <a:stretch/>
        </p:blipFill>
        <p:spPr>
          <a:xfrm>
            <a:off x="4040187" y="1447800"/>
            <a:ext cx="4648199" cy="4714874"/>
          </a:xfrm>
          <a:prstGeom prst="rect">
            <a:avLst/>
          </a:prstGeom>
          <a:noFill/>
          <a:ln>
            <a:noFill/>
          </a:ln>
        </p:spPr>
      </p:pic>
      <p:pic>
        <p:nvPicPr>
          <p:cNvPr id="538" name="Shape 538"/>
          <p:cNvPicPr preferRelativeResize="0"/>
          <p:nvPr/>
        </p:nvPicPr>
        <p:blipFill rotWithShape="1">
          <a:blip r:embed="rId9">
            <a:alphaModFix/>
          </a:blip>
          <a:srcRect b="0" l="0" r="0" t="0"/>
          <a:stretch/>
        </p:blipFill>
        <p:spPr>
          <a:xfrm>
            <a:off x="4040187" y="1447800"/>
            <a:ext cx="4648199" cy="4714874"/>
          </a:xfrm>
          <a:prstGeom prst="rect">
            <a:avLst/>
          </a:prstGeom>
          <a:noFill/>
          <a:ln>
            <a:noFill/>
          </a:ln>
        </p:spPr>
      </p:pic>
    </p:spTree>
  </p:cSld>
  <p:clrMapOvr>
    <a:masterClrMapping/>
  </p:clrMapOvr>
  <p:transition spd="slow">
    <p:cut/>
  </p:transition>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42" name="Shape 542"/>
        <p:cNvGrpSpPr/>
        <p:nvPr/>
      </p:nvGrpSpPr>
      <p:grpSpPr>
        <a:xfrm>
          <a:off x="0" y="0"/>
          <a:ext cx="0" cy="0"/>
          <a:chOff x="0" y="0"/>
          <a:chExt cx="0" cy="0"/>
        </a:xfrm>
      </p:grpSpPr>
      <p:sp>
        <p:nvSpPr>
          <p:cNvPr id="543" name="Shape 543"/>
          <p:cNvSpPr txBox="1"/>
          <p:nvPr>
            <p:ph type="title"/>
          </p:nvPr>
        </p:nvSpPr>
        <p:spPr>
          <a:xfrm>
            <a:off x="3276600" y="152400"/>
            <a:ext cx="5867400"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NATURAL MONOPOLY (cont’d)</a:t>
            </a:r>
          </a:p>
        </p:txBody>
      </p:sp>
      <p:sp>
        <p:nvSpPr>
          <p:cNvPr id="544" name="Shape 544"/>
          <p:cNvSpPr txBox="1"/>
          <p:nvPr/>
        </p:nvSpPr>
        <p:spPr>
          <a:xfrm>
            <a:off x="220980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8.9</a:t>
            </a:r>
          </a:p>
        </p:txBody>
      </p:sp>
      <p:cxnSp>
        <p:nvCxnSpPr>
          <p:cNvPr id="545" name="Shape 545"/>
          <p:cNvCxnSpPr/>
          <p:nvPr/>
        </p:nvCxnSpPr>
        <p:spPr>
          <a:xfrm>
            <a:off x="3200400" y="304800"/>
            <a:ext cx="0" cy="381000"/>
          </a:xfrm>
          <a:prstGeom prst="straightConnector1">
            <a:avLst/>
          </a:prstGeom>
          <a:noFill/>
          <a:ln cap="rnd" cmpd="sng" w="22225">
            <a:solidFill>
              <a:srgbClr val="FF0000"/>
            </a:solidFill>
            <a:prstDash val="solid"/>
            <a:miter/>
            <a:headEnd len="med" w="med" type="none"/>
            <a:tailEnd len="med" w="med" type="none"/>
          </a:ln>
        </p:spPr>
      </p:cxnSp>
      <p:sp>
        <p:nvSpPr>
          <p:cNvPr id="546" name="Shape 546"/>
          <p:cNvSpPr txBox="1"/>
          <p:nvPr/>
        </p:nvSpPr>
        <p:spPr>
          <a:xfrm>
            <a:off x="914400" y="1143000"/>
            <a:ext cx="75438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Price Controls for a Natural Monopoly</a:t>
            </a:r>
          </a:p>
        </p:txBody>
      </p:sp>
      <p:sp>
        <p:nvSpPr>
          <p:cNvPr id="547" name="Shape 547"/>
          <p:cNvSpPr txBox="1"/>
          <p:nvPr/>
        </p:nvSpPr>
        <p:spPr>
          <a:xfrm>
            <a:off x="914400" y="1905000"/>
            <a:ext cx="2819400" cy="3267075"/>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 FIGURE 8.14</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Regulators Use Average-Cost Pricing to Pick a Monopoly’s Quantity and Price</a:t>
            </a:r>
          </a:p>
          <a:p>
            <a:pPr indent="0" lvl="0" marL="0" marR="0" rtl="0" algn="l">
              <a:lnSpc>
                <a:spcPct val="110000"/>
              </a:lnSpc>
              <a:spcBef>
                <a:spcPts val="50"/>
              </a:spcBef>
              <a:spcAft>
                <a:spcPts val="0"/>
              </a:spcAft>
              <a:buClr>
                <a:schemeClr val="dk1"/>
              </a:buClr>
              <a:buFont typeface="Times New Roman"/>
              <a:buNone/>
            </a:pPr>
            <a:r>
              <a:t/>
            </a:r>
            <a:endParaRPr b="0" i="0" sz="1000" u="none" cap="none" strike="noStrike">
              <a:solidFill>
                <a:schemeClr val="dk1"/>
              </a:solidFill>
              <a:latin typeface="Arial"/>
              <a:ea typeface="Arial"/>
              <a:cs typeface="Arial"/>
              <a:sym typeface="Arial"/>
            </a:endParaRPr>
          </a:p>
          <a:p>
            <a:pPr indent="0" lvl="0" marL="0" marR="0" rtl="0" algn="l">
              <a:lnSpc>
                <a:spcPct val="110000"/>
              </a:lnSpc>
              <a:spcBef>
                <a:spcPts val="7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Under an average-cost pricing policy, the government chooses the price at which the demand curve intersects the long-run average-cost curve—$12 per subscriber.</a:t>
            </a:r>
          </a:p>
          <a:p>
            <a:pPr indent="0" lvl="0" marL="0" marR="0" rtl="0" algn="l">
              <a:lnSpc>
                <a:spcPct val="110000"/>
              </a:lnSpc>
              <a:spcBef>
                <a:spcPts val="50"/>
              </a:spcBef>
              <a:spcAft>
                <a:spcPts val="0"/>
              </a:spcAft>
              <a:buClr>
                <a:schemeClr val="dk1"/>
              </a:buClr>
              <a:buFont typeface="Times New Roman"/>
              <a:buNone/>
            </a:pPr>
            <a:r>
              <a:t/>
            </a:r>
            <a:endParaRPr b="0" i="0" sz="1000" u="none" cap="none" strike="noStrike">
              <a:solidFill>
                <a:schemeClr val="dk1"/>
              </a:solidFill>
              <a:latin typeface="Arial"/>
              <a:ea typeface="Arial"/>
              <a:cs typeface="Arial"/>
              <a:sym typeface="Arial"/>
            </a:endParaRPr>
          </a:p>
          <a:p>
            <a:pPr indent="0" lvl="0" marL="0" marR="0" rtl="0" algn="l">
              <a:lnSpc>
                <a:spcPct val="110000"/>
              </a:lnSpc>
              <a:spcBef>
                <a:spcPts val="7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Regulation decreases the price and increases the quantity. </a:t>
            </a:r>
          </a:p>
        </p:txBody>
      </p:sp>
      <p:pic>
        <p:nvPicPr>
          <p:cNvPr id="548" name="Shape 548"/>
          <p:cNvPicPr preferRelativeResize="0"/>
          <p:nvPr/>
        </p:nvPicPr>
        <p:blipFill rotWithShape="1">
          <a:blip r:embed="rId3">
            <a:alphaModFix/>
          </a:blip>
          <a:srcRect b="0" l="0" r="0" t="0"/>
          <a:stretch/>
        </p:blipFill>
        <p:spPr>
          <a:xfrm>
            <a:off x="4114800" y="1828800"/>
            <a:ext cx="4521199" cy="4638674"/>
          </a:xfrm>
          <a:prstGeom prst="rect">
            <a:avLst/>
          </a:prstGeom>
          <a:noFill/>
          <a:ln>
            <a:noFill/>
          </a:ln>
        </p:spPr>
      </p:pic>
      <p:pic>
        <p:nvPicPr>
          <p:cNvPr id="549" name="Shape 549"/>
          <p:cNvPicPr preferRelativeResize="0"/>
          <p:nvPr/>
        </p:nvPicPr>
        <p:blipFill rotWithShape="1">
          <a:blip r:embed="rId4">
            <a:alphaModFix/>
          </a:blip>
          <a:srcRect b="0" l="0" r="0" t="0"/>
          <a:stretch/>
        </p:blipFill>
        <p:spPr>
          <a:xfrm>
            <a:off x="4114800" y="1828800"/>
            <a:ext cx="4521199" cy="4638674"/>
          </a:xfrm>
          <a:prstGeom prst="rect">
            <a:avLst/>
          </a:prstGeom>
          <a:noFill/>
          <a:ln>
            <a:noFill/>
          </a:ln>
        </p:spPr>
      </p:pic>
      <p:pic>
        <p:nvPicPr>
          <p:cNvPr id="550" name="Shape 550"/>
          <p:cNvPicPr preferRelativeResize="0"/>
          <p:nvPr/>
        </p:nvPicPr>
        <p:blipFill rotWithShape="1">
          <a:blip r:embed="rId5">
            <a:alphaModFix/>
          </a:blip>
          <a:srcRect b="0" l="0" r="0" t="0"/>
          <a:stretch/>
        </p:blipFill>
        <p:spPr>
          <a:xfrm>
            <a:off x="4114800" y="1828800"/>
            <a:ext cx="4521199" cy="4638674"/>
          </a:xfrm>
          <a:prstGeom prst="rect">
            <a:avLst/>
          </a:prstGeom>
          <a:noFill/>
          <a:ln>
            <a:noFill/>
          </a:ln>
        </p:spPr>
      </p:pic>
      <p:pic>
        <p:nvPicPr>
          <p:cNvPr id="551" name="Shape 551"/>
          <p:cNvPicPr preferRelativeResize="0"/>
          <p:nvPr/>
        </p:nvPicPr>
        <p:blipFill rotWithShape="1">
          <a:blip r:embed="rId6">
            <a:alphaModFix/>
          </a:blip>
          <a:srcRect b="0" l="0" r="0" t="0"/>
          <a:stretch/>
        </p:blipFill>
        <p:spPr>
          <a:xfrm>
            <a:off x="4114800" y="1828800"/>
            <a:ext cx="4521199" cy="4638674"/>
          </a:xfrm>
          <a:prstGeom prst="rect">
            <a:avLst/>
          </a:prstGeom>
          <a:noFill/>
          <a:ln>
            <a:noFill/>
          </a:ln>
        </p:spPr>
      </p:pic>
      <p:pic>
        <p:nvPicPr>
          <p:cNvPr id="552" name="Shape 552"/>
          <p:cNvPicPr preferRelativeResize="0"/>
          <p:nvPr/>
        </p:nvPicPr>
        <p:blipFill rotWithShape="1">
          <a:blip r:embed="rId7">
            <a:alphaModFix/>
          </a:blip>
          <a:srcRect b="0" l="0" r="0" t="0"/>
          <a:stretch/>
        </p:blipFill>
        <p:spPr>
          <a:xfrm>
            <a:off x="4114800" y="1828800"/>
            <a:ext cx="4521199" cy="4638674"/>
          </a:xfrm>
          <a:prstGeom prst="rect">
            <a:avLst/>
          </a:prstGeom>
          <a:noFill/>
          <a:ln>
            <a:noFill/>
          </a:ln>
        </p:spPr>
      </p:pic>
      <p:pic>
        <p:nvPicPr>
          <p:cNvPr id="553" name="Shape 553"/>
          <p:cNvPicPr preferRelativeResize="0"/>
          <p:nvPr/>
        </p:nvPicPr>
        <p:blipFill rotWithShape="1">
          <a:blip r:embed="rId8">
            <a:alphaModFix/>
          </a:blip>
          <a:srcRect b="0" l="0" r="0" t="0"/>
          <a:stretch/>
        </p:blipFill>
        <p:spPr>
          <a:xfrm>
            <a:off x="4114800" y="1828800"/>
            <a:ext cx="4521199" cy="4638674"/>
          </a:xfrm>
          <a:prstGeom prst="rect">
            <a:avLst/>
          </a:prstGeom>
          <a:noFill/>
          <a:ln>
            <a:noFill/>
          </a:ln>
        </p:spPr>
      </p:pic>
    </p:spTree>
  </p:cSld>
  <p:clrMapOvr>
    <a:masterClrMapping/>
  </p:clrMapOvr>
  <p:transition spd="slow">
    <p:cut/>
  </p:transition>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57" name="Shape 557"/>
        <p:cNvGrpSpPr/>
        <p:nvPr/>
      </p:nvGrpSpPr>
      <p:grpSpPr>
        <a:xfrm>
          <a:off x="0" y="0"/>
          <a:ext cx="0" cy="0"/>
          <a:chOff x="0" y="0"/>
          <a:chExt cx="0" cy="0"/>
        </a:xfrm>
      </p:grpSpPr>
      <p:sp>
        <p:nvSpPr>
          <p:cNvPr id="558" name="Shape 558"/>
          <p:cNvSpPr txBox="1"/>
          <p:nvPr/>
        </p:nvSpPr>
        <p:spPr>
          <a:xfrm>
            <a:off x="962025" y="2032000"/>
            <a:ext cx="6165849" cy="15589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In the early part of the nineteenth century, public water works could not keep up with rapidly growing demand, so cities allowed private companies to provide water.  </a:t>
            </a:r>
          </a:p>
          <a:p>
            <a:pPr indent="0" lvl="0" marL="0" marR="0" rtl="0" algn="l">
              <a:lnSpc>
                <a:spcPct val="100000"/>
              </a:lnSpc>
              <a:spcBef>
                <a:spcPts val="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However, problems with competing private wager providers caused cities to switch back to public systems</a:t>
            </a:r>
          </a:p>
        </p:txBody>
      </p:sp>
      <p:sp>
        <p:nvSpPr>
          <p:cNvPr id="559" name="Shape 559"/>
          <p:cNvSpPr txBox="1"/>
          <p:nvPr/>
        </p:nvSpPr>
        <p:spPr>
          <a:xfrm>
            <a:off x="976312" y="3733800"/>
            <a:ext cx="6948487" cy="5810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The British determined that water distribution is a natural monopoly and allowing competition hurts rather than helps public access to water.</a:t>
            </a:r>
          </a:p>
        </p:txBody>
      </p:sp>
      <p:sp>
        <p:nvSpPr>
          <p:cNvPr id="560" name="Shape 560"/>
          <p:cNvSpPr txBox="1"/>
          <p:nvPr/>
        </p:nvSpPr>
        <p:spPr>
          <a:xfrm>
            <a:off x="2667000" y="830262"/>
            <a:ext cx="4800600" cy="774700"/>
          </a:xfrm>
          <a:prstGeom prst="rect">
            <a:avLst/>
          </a:prstGeom>
          <a:noFill/>
          <a:ln>
            <a:noFill/>
          </a:ln>
        </p:spPr>
        <p:txBody>
          <a:bodyPr anchorCtr="0" anchor="t" bIns="45700" lIns="91425" rIns="91425" tIns="45700">
            <a:noAutofit/>
          </a:bodyPr>
          <a:lstStyle/>
          <a:p>
            <a:pPr indent="0" lvl="0" marL="0" marR="0" rtl="0" algn="r">
              <a:lnSpc>
                <a:spcPct val="105000"/>
              </a:lnSpc>
              <a:spcBef>
                <a:spcPts val="0"/>
              </a:spcBef>
              <a:spcAft>
                <a:spcPts val="0"/>
              </a:spcAft>
              <a:buClr>
                <a:schemeClr val="lt2"/>
              </a:buClr>
              <a:buSzPct val="25000"/>
              <a:buFont typeface="Arial"/>
              <a:buNone/>
            </a:pPr>
            <a:r>
              <a:rPr b="1" i="0" lang="en-US" sz="1400" u="none" cap="none" strike="noStrike">
                <a:solidFill>
                  <a:schemeClr val="lt2"/>
                </a:solidFill>
                <a:latin typeface="Arial"/>
                <a:ea typeface="Arial"/>
                <a:cs typeface="Arial"/>
                <a:sym typeface="Arial"/>
              </a:rPr>
              <a:t>PUBLIC VERSUS PRIVATE WATERWORKS</a:t>
            </a:r>
          </a:p>
          <a:p>
            <a:pPr indent="0" lvl="0" marL="0" marR="0" rtl="0" algn="r">
              <a:lnSpc>
                <a:spcPct val="105000"/>
              </a:lnSpc>
              <a:spcBef>
                <a:spcPts val="7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APPLYING THE CONCEPTS #7:  What is the rationale for regulating a natural monopoly?</a:t>
            </a:r>
          </a:p>
        </p:txBody>
      </p:sp>
      <p:grpSp>
        <p:nvGrpSpPr>
          <p:cNvPr id="561" name="Shape 561"/>
          <p:cNvGrpSpPr/>
          <p:nvPr/>
        </p:nvGrpSpPr>
        <p:grpSpPr>
          <a:xfrm>
            <a:off x="4419600" y="381000"/>
            <a:ext cx="3005137" cy="366711"/>
            <a:chOff x="2568575" y="-185736"/>
            <a:chExt cx="3005137" cy="366711"/>
          </a:xfrm>
        </p:grpSpPr>
        <p:sp>
          <p:nvSpPr>
            <p:cNvPr id="562" name="Shape 562"/>
            <p:cNvSpPr/>
            <p:nvPr/>
          </p:nvSpPr>
          <p:spPr>
            <a:xfrm>
              <a:off x="2568575" y="-182561"/>
              <a:ext cx="365125" cy="360362"/>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1800" u="none" cap="none" strike="noStrike">
                <a:solidFill>
                  <a:schemeClr val="dk1"/>
                </a:solidFill>
                <a:latin typeface="Times New Roman"/>
                <a:ea typeface="Times New Roman"/>
                <a:cs typeface="Times New Roman"/>
                <a:sym typeface="Times New Roman"/>
              </a:endParaRPr>
            </a:p>
          </p:txBody>
        </p:sp>
        <p:sp>
          <p:nvSpPr>
            <p:cNvPr id="563" name="Shape 563"/>
            <p:cNvSpPr txBox="1"/>
            <p:nvPr/>
          </p:nvSpPr>
          <p:spPr>
            <a:xfrm>
              <a:off x="2743200" y="-182561"/>
              <a:ext cx="2501900" cy="363536"/>
            </a:xfrm>
            <a:prstGeom prst="rect">
              <a:avLst/>
            </a:prstGeom>
            <a:solidFill>
              <a:srgbClr val="ADC2E4"/>
            </a:solidFill>
            <a:ln>
              <a:noFill/>
            </a:ln>
          </p:spPr>
          <p:txBody>
            <a:bodyPr anchorCtr="0" anchor="t" bIns="45700" lIns="0"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I C A T I O N</a:t>
              </a:r>
            </a:p>
          </p:txBody>
        </p:sp>
        <p:sp>
          <p:nvSpPr>
            <p:cNvPr id="564" name="Shape 564"/>
            <p:cNvSpPr/>
            <p:nvPr/>
          </p:nvSpPr>
          <p:spPr>
            <a:xfrm>
              <a:off x="5126037" y="-185736"/>
              <a:ext cx="381000" cy="366711"/>
            </a:xfrm>
            <a:prstGeom prst="ellipse">
              <a:avLst/>
            </a:prstGeom>
            <a:solidFill>
              <a:schemeClr val="lt1"/>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1800" u="none" cap="none" strike="noStrike">
                <a:solidFill>
                  <a:schemeClr val="dk1"/>
                </a:solidFill>
                <a:latin typeface="Times New Roman"/>
                <a:ea typeface="Times New Roman"/>
                <a:cs typeface="Times New Roman"/>
                <a:sym typeface="Times New Roman"/>
              </a:endParaRPr>
            </a:p>
          </p:txBody>
        </p:sp>
        <p:sp>
          <p:nvSpPr>
            <p:cNvPr id="565" name="Shape 565"/>
            <p:cNvSpPr/>
            <p:nvPr/>
          </p:nvSpPr>
          <p:spPr>
            <a:xfrm>
              <a:off x="5192712" y="-185736"/>
              <a:ext cx="381000" cy="366711"/>
            </a:xfrm>
            <a:prstGeom prst="ellipse">
              <a:avLst/>
            </a:prstGeom>
            <a:solidFill>
              <a:srgbClr val="ADC2E4"/>
            </a:solid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7</a:t>
              </a:r>
            </a:p>
          </p:txBody>
        </p:sp>
      </p:grpSp>
    </p:spTree>
  </p:cSld>
  <p:clrMapOvr>
    <a:masterClrMapping/>
  </p:clrMapOvr>
  <p:transition spd="slow">
    <p:cut/>
  </p:transition>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69" name="Shape 569"/>
        <p:cNvGrpSpPr/>
        <p:nvPr/>
      </p:nvGrpSpPr>
      <p:grpSpPr>
        <a:xfrm>
          <a:off x="0" y="0"/>
          <a:ext cx="0" cy="0"/>
          <a:chOff x="0" y="0"/>
          <a:chExt cx="0" cy="0"/>
        </a:xfrm>
      </p:grpSpPr>
      <p:sp>
        <p:nvSpPr>
          <p:cNvPr id="570" name="Shape 570"/>
          <p:cNvSpPr txBox="1"/>
          <p:nvPr/>
        </p:nvSpPr>
        <p:spPr>
          <a:xfrm>
            <a:off x="914400" y="2041525"/>
            <a:ext cx="7848599" cy="3579812"/>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In 2008, the nation’s only two satellite radio providers, Sirius Satellite Radio and XM Satellite Radio, merged into a single firm. Together the two firms had 14 million subscribers, each paying $13 per month for dozens of channels, most of which are free of advertisements.  Both firms were losing money as they struggled to get enough subscribers to cover their substantial fixed costs. </a:t>
            </a:r>
          </a:p>
          <a:p>
            <a:pPr indent="0" lvl="0" marL="0" marR="0" rtl="0" algn="l">
              <a:lnSpc>
                <a:spcPct val="110000"/>
              </a:lnSpc>
              <a:spcBef>
                <a:spcPts val="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0" lvl="0" marL="0" marR="0" rtl="0" algn="l">
              <a:lnSpc>
                <a:spcPct val="11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The proposed merger needed to be approved by the U.S. Department of Justice and the Federal Communication Commission.</a:t>
            </a:r>
          </a:p>
          <a:p>
            <a:pPr indent="0" lvl="0" marL="0" marR="0" rtl="0" algn="l">
              <a:lnSpc>
                <a:spcPct val="110000"/>
              </a:lnSpc>
              <a:spcBef>
                <a:spcPts val="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0" lvl="0" marL="0" marR="0" rtl="0" algn="l">
              <a:lnSpc>
                <a:spcPct val="11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Two years later, the new firm, Sirius XM, earned its first quarterly profit of $14.2 million, compared to a loss one year earlier of $245.8 million.</a:t>
            </a:r>
          </a:p>
          <a:p>
            <a:pPr indent="0" lvl="0" marL="0" marR="0" rtl="0" algn="l">
              <a:lnSpc>
                <a:spcPct val="110000"/>
              </a:lnSpc>
              <a:spcBef>
                <a:spcPts val="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0" lvl="0" marL="0" marR="0" rtl="0" algn="l">
              <a:lnSpc>
                <a:spcPct val="11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The merger transformed two unprofitable firms into a single profitable firm.</a:t>
            </a:r>
          </a:p>
        </p:txBody>
      </p:sp>
      <p:sp>
        <p:nvSpPr>
          <p:cNvPr id="571" name="Shape 571"/>
          <p:cNvSpPr txBox="1"/>
          <p:nvPr/>
        </p:nvSpPr>
        <p:spPr>
          <a:xfrm>
            <a:off x="2590800" y="914400"/>
            <a:ext cx="4876799" cy="774700"/>
          </a:xfrm>
          <a:prstGeom prst="rect">
            <a:avLst/>
          </a:prstGeom>
          <a:noFill/>
          <a:ln>
            <a:noFill/>
          </a:ln>
        </p:spPr>
        <p:txBody>
          <a:bodyPr anchorCtr="0" anchor="t" bIns="45700" lIns="91425" rIns="91425" tIns="45700">
            <a:noAutofit/>
          </a:bodyPr>
          <a:lstStyle/>
          <a:p>
            <a:pPr indent="0" lvl="0" marL="0" marR="0" rtl="0" algn="r">
              <a:lnSpc>
                <a:spcPct val="105000"/>
              </a:lnSpc>
              <a:spcBef>
                <a:spcPts val="0"/>
              </a:spcBef>
              <a:spcAft>
                <a:spcPts val="0"/>
              </a:spcAft>
              <a:buClr>
                <a:schemeClr val="lt2"/>
              </a:buClr>
              <a:buSzPct val="25000"/>
              <a:buFont typeface="Arial"/>
              <a:buNone/>
            </a:pPr>
            <a:r>
              <a:rPr b="1" i="0" lang="en-US" sz="1400" u="none" cap="none" strike="noStrike">
                <a:solidFill>
                  <a:schemeClr val="lt2"/>
                </a:solidFill>
                <a:latin typeface="Arial"/>
                <a:ea typeface="Arial"/>
                <a:cs typeface="Arial"/>
                <a:sym typeface="Arial"/>
              </a:rPr>
              <a:t>SATELLITE RADIO AS A NATURAL MONOPOLY</a:t>
            </a:r>
          </a:p>
          <a:p>
            <a:pPr indent="0" lvl="0" marL="0" marR="0" rtl="0" algn="r">
              <a:lnSpc>
                <a:spcPct val="105000"/>
              </a:lnSpc>
              <a:spcBef>
                <a:spcPts val="7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APPLYING THE CONCEPTS #8:  When does a natural monopoly occur?</a:t>
            </a:r>
          </a:p>
        </p:txBody>
      </p:sp>
      <p:grpSp>
        <p:nvGrpSpPr>
          <p:cNvPr id="572" name="Shape 572"/>
          <p:cNvGrpSpPr/>
          <p:nvPr/>
        </p:nvGrpSpPr>
        <p:grpSpPr>
          <a:xfrm>
            <a:off x="4386261" y="381000"/>
            <a:ext cx="3005137" cy="366711"/>
            <a:chOff x="2568575" y="-185736"/>
            <a:chExt cx="3005137" cy="366711"/>
          </a:xfrm>
        </p:grpSpPr>
        <p:sp>
          <p:nvSpPr>
            <p:cNvPr id="573" name="Shape 573"/>
            <p:cNvSpPr/>
            <p:nvPr/>
          </p:nvSpPr>
          <p:spPr>
            <a:xfrm>
              <a:off x="2568575" y="-182561"/>
              <a:ext cx="365125" cy="360362"/>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1800" u="none" cap="none" strike="noStrike">
                <a:solidFill>
                  <a:schemeClr val="dk1"/>
                </a:solidFill>
                <a:latin typeface="Times New Roman"/>
                <a:ea typeface="Times New Roman"/>
                <a:cs typeface="Times New Roman"/>
                <a:sym typeface="Times New Roman"/>
              </a:endParaRPr>
            </a:p>
          </p:txBody>
        </p:sp>
        <p:sp>
          <p:nvSpPr>
            <p:cNvPr id="574" name="Shape 574"/>
            <p:cNvSpPr txBox="1"/>
            <p:nvPr/>
          </p:nvSpPr>
          <p:spPr>
            <a:xfrm>
              <a:off x="2743200" y="-182561"/>
              <a:ext cx="2501900" cy="363536"/>
            </a:xfrm>
            <a:prstGeom prst="rect">
              <a:avLst/>
            </a:prstGeom>
            <a:solidFill>
              <a:srgbClr val="ADC2E4"/>
            </a:solidFill>
            <a:ln>
              <a:noFill/>
            </a:ln>
          </p:spPr>
          <p:txBody>
            <a:bodyPr anchorCtr="0" anchor="t" bIns="45700" lIns="0"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I C A T I O N</a:t>
              </a:r>
            </a:p>
          </p:txBody>
        </p:sp>
        <p:sp>
          <p:nvSpPr>
            <p:cNvPr id="575" name="Shape 575"/>
            <p:cNvSpPr/>
            <p:nvPr/>
          </p:nvSpPr>
          <p:spPr>
            <a:xfrm>
              <a:off x="5126037" y="-185736"/>
              <a:ext cx="381000" cy="366711"/>
            </a:xfrm>
            <a:prstGeom prst="ellipse">
              <a:avLst/>
            </a:prstGeom>
            <a:solidFill>
              <a:schemeClr val="lt1"/>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1800" u="none" cap="none" strike="noStrike">
                <a:solidFill>
                  <a:schemeClr val="dk1"/>
                </a:solidFill>
                <a:latin typeface="Times New Roman"/>
                <a:ea typeface="Times New Roman"/>
                <a:cs typeface="Times New Roman"/>
                <a:sym typeface="Times New Roman"/>
              </a:endParaRPr>
            </a:p>
          </p:txBody>
        </p:sp>
        <p:sp>
          <p:nvSpPr>
            <p:cNvPr id="576" name="Shape 576"/>
            <p:cNvSpPr/>
            <p:nvPr/>
          </p:nvSpPr>
          <p:spPr>
            <a:xfrm>
              <a:off x="5192712" y="-185736"/>
              <a:ext cx="381000" cy="366711"/>
            </a:xfrm>
            <a:prstGeom prst="ellipse">
              <a:avLst/>
            </a:prstGeom>
            <a:solidFill>
              <a:srgbClr val="ADC2E4"/>
            </a:solid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8</a:t>
              </a:r>
            </a:p>
          </p:txBody>
        </p:sp>
      </p:grpSp>
    </p:spTree>
  </p:cSld>
  <p:clrMapOvr>
    <a:masterClrMapping/>
  </p:clrMapOvr>
  <p:transition spd="slow">
    <p:cut/>
  </p:transition>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80" name="Shape 580"/>
        <p:cNvGrpSpPr/>
        <p:nvPr/>
      </p:nvGrpSpPr>
      <p:grpSpPr>
        <a:xfrm>
          <a:off x="0" y="0"/>
          <a:ext cx="0" cy="0"/>
          <a:chOff x="0" y="0"/>
          <a:chExt cx="0" cy="0"/>
        </a:xfrm>
      </p:grpSpPr>
      <p:sp>
        <p:nvSpPr>
          <p:cNvPr id="581" name="Shape 581"/>
          <p:cNvSpPr txBox="1"/>
          <p:nvPr>
            <p:ph type="title"/>
          </p:nvPr>
        </p:nvSpPr>
        <p:spPr>
          <a:xfrm>
            <a:off x="3429000" y="152400"/>
            <a:ext cx="5562600"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ANTITRUST POLICY</a:t>
            </a:r>
          </a:p>
        </p:txBody>
      </p:sp>
      <p:sp>
        <p:nvSpPr>
          <p:cNvPr id="582" name="Shape 582"/>
          <p:cNvSpPr txBox="1"/>
          <p:nvPr/>
        </p:nvSpPr>
        <p:spPr>
          <a:xfrm>
            <a:off x="2216150" y="104775"/>
            <a:ext cx="11620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8.10</a:t>
            </a:r>
          </a:p>
        </p:txBody>
      </p:sp>
      <p:cxnSp>
        <p:nvCxnSpPr>
          <p:cNvPr id="583" name="Shape 583"/>
          <p:cNvCxnSpPr/>
          <p:nvPr/>
        </p:nvCxnSpPr>
        <p:spPr>
          <a:xfrm>
            <a:off x="3352800" y="304800"/>
            <a:ext cx="0" cy="381000"/>
          </a:xfrm>
          <a:prstGeom prst="straightConnector1">
            <a:avLst/>
          </a:prstGeom>
          <a:noFill/>
          <a:ln cap="rnd" cmpd="sng" w="22225">
            <a:solidFill>
              <a:srgbClr val="FF0000"/>
            </a:solidFill>
            <a:prstDash val="solid"/>
            <a:miter/>
            <a:headEnd len="med" w="med" type="none"/>
            <a:tailEnd len="med" w="med" type="none"/>
          </a:ln>
        </p:spPr>
      </p:cxnSp>
      <p:sp>
        <p:nvSpPr>
          <p:cNvPr id="584" name="Shape 584"/>
          <p:cNvSpPr txBox="1"/>
          <p:nvPr/>
        </p:nvSpPr>
        <p:spPr>
          <a:xfrm>
            <a:off x="2286000" y="1905000"/>
            <a:ext cx="3886200" cy="1344612"/>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trust</a:t>
            </a:r>
            <a:br>
              <a:rPr b="0"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An arrangement under which the owners of several companies transfer their decision-making powers to a small group of trustees. </a:t>
            </a:r>
          </a:p>
        </p:txBody>
      </p:sp>
      <p:sp>
        <p:nvSpPr>
          <p:cNvPr id="585" name="Shape 585"/>
          <p:cNvSpPr txBox="1"/>
          <p:nvPr/>
        </p:nvSpPr>
        <p:spPr>
          <a:xfrm>
            <a:off x="914400" y="3733800"/>
            <a:ext cx="75438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Breaking Up Monopolies</a:t>
            </a:r>
          </a:p>
        </p:txBody>
      </p:sp>
      <p:sp>
        <p:nvSpPr>
          <p:cNvPr id="586" name="Shape 586"/>
          <p:cNvSpPr txBox="1"/>
          <p:nvPr/>
        </p:nvSpPr>
        <p:spPr>
          <a:xfrm>
            <a:off x="914400" y="4343400"/>
            <a:ext cx="7239000" cy="8254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One form of antitrust policy is to break up a monopoly into several smaller firms. The label “antitrust” comes from the names of the early conglomerates that the government broke up.</a:t>
            </a:r>
          </a:p>
        </p:txBody>
      </p:sp>
    </p:spTree>
  </p:cSld>
  <p:clrMapOvr>
    <a:masterClrMapping/>
  </p:clrMapOvr>
  <p:transition spd="slow">
    <p:cut/>
  </p:transition>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90" name="Shape 590"/>
        <p:cNvGrpSpPr/>
        <p:nvPr/>
      </p:nvGrpSpPr>
      <p:grpSpPr>
        <a:xfrm>
          <a:off x="0" y="0"/>
          <a:ext cx="0" cy="0"/>
          <a:chOff x="0" y="0"/>
          <a:chExt cx="0" cy="0"/>
        </a:xfrm>
      </p:grpSpPr>
      <p:sp>
        <p:nvSpPr>
          <p:cNvPr id="591" name="Shape 591"/>
          <p:cNvSpPr txBox="1"/>
          <p:nvPr>
            <p:ph type="title"/>
          </p:nvPr>
        </p:nvSpPr>
        <p:spPr>
          <a:xfrm>
            <a:off x="3429000" y="152400"/>
            <a:ext cx="4953000"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ANTITRUST POLICY (cont’d)</a:t>
            </a:r>
          </a:p>
        </p:txBody>
      </p:sp>
      <p:sp>
        <p:nvSpPr>
          <p:cNvPr id="592" name="Shape 592"/>
          <p:cNvSpPr txBox="1"/>
          <p:nvPr/>
        </p:nvSpPr>
        <p:spPr>
          <a:xfrm>
            <a:off x="2216150" y="104775"/>
            <a:ext cx="11620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8.10</a:t>
            </a:r>
          </a:p>
        </p:txBody>
      </p:sp>
      <p:cxnSp>
        <p:nvCxnSpPr>
          <p:cNvPr id="593" name="Shape 593"/>
          <p:cNvCxnSpPr/>
          <p:nvPr/>
        </p:nvCxnSpPr>
        <p:spPr>
          <a:xfrm>
            <a:off x="3352800" y="304800"/>
            <a:ext cx="0" cy="381000"/>
          </a:xfrm>
          <a:prstGeom prst="straightConnector1">
            <a:avLst/>
          </a:prstGeom>
          <a:noFill/>
          <a:ln cap="rnd" cmpd="sng" w="22225">
            <a:solidFill>
              <a:srgbClr val="FF0000"/>
            </a:solidFill>
            <a:prstDash val="solid"/>
            <a:miter/>
            <a:headEnd len="med" w="med" type="none"/>
            <a:tailEnd len="med" w="med" type="none"/>
          </a:ln>
        </p:spPr>
      </p:cxnSp>
      <p:sp>
        <p:nvSpPr>
          <p:cNvPr id="594" name="Shape 594"/>
          <p:cNvSpPr txBox="1"/>
          <p:nvPr/>
        </p:nvSpPr>
        <p:spPr>
          <a:xfrm>
            <a:off x="914400" y="1295400"/>
            <a:ext cx="75438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Blocking Mergers</a:t>
            </a:r>
          </a:p>
        </p:txBody>
      </p:sp>
      <p:sp>
        <p:nvSpPr>
          <p:cNvPr id="595" name="Shape 595"/>
          <p:cNvSpPr txBox="1"/>
          <p:nvPr/>
        </p:nvSpPr>
        <p:spPr>
          <a:xfrm>
            <a:off x="2438400" y="1905000"/>
            <a:ext cx="3886200" cy="855661"/>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merger</a:t>
            </a:r>
            <a:br>
              <a:rPr b="0"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A process in which two or more firms combine their operations.</a:t>
            </a:r>
          </a:p>
        </p:txBody>
      </p:sp>
      <p:sp>
        <p:nvSpPr>
          <p:cNvPr id="596" name="Shape 596"/>
          <p:cNvSpPr txBox="1"/>
          <p:nvPr/>
        </p:nvSpPr>
        <p:spPr>
          <a:xfrm>
            <a:off x="990600" y="3048000"/>
            <a:ext cx="6943724" cy="131444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A </a:t>
            </a:r>
            <a:r>
              <a:rPr b="0" i="1" lang="en-US" sz="1600" u="none" cap="none" strike="noStrike">
                <a:solidFill>
                  <a:schemeClr val="dk1"/>
                </a:solidFill>
                <a:latin typeface="Arial"/>
                <a:ea typeface="Arial"/>
                <a:cs typeface="Arial"/>
                <a:sym typeface="Arial"/>
              </a:rPr>
              <a:t>horizontal merger</a:t>
            </a:r>
            <a:r>
              <a:rPr b="0" i="0" lang="en-US" sz="1600" u="none" cap="none" strike="noStrike">
                <a:solidFill>
                  <a:schemeClr val="dk1"/>
                </a:solidFill>
                <a:latin typeface="Arial"/>
                <a:ea typeface="Arial"/>
                <a:cs typeface="Arial"/>
                <a:sym typeface="Arial"/>
              </a:rPr>
              <a:t> involves two firms producing a similar product, for example, two producers of pet food.</a:t>
            </a:r>
          </a:p>
          <a:p>
            <a:pPr indent="0" lvl="0" marL="0" marR="0" rtl="0" algn="l">
              <a:lnSpc>
                <a:spcPct val="100000"/>
              </a:lnSpc>
              <a:spcBef>
                <a:spcPts val="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A </a:t>
            </a:r>
            <a:r>
              <a:rPr b="0" i="1" lang="en-US" sz="1600" u="none" cap="none" strike="noStrike">
                <a:solidFill>
                  <a:schemeClr val="dk1"/>
                </a:solidFill>
                <a:latin typeface="Arial"/>
                <a:ea typeface="Arial"/>
                <a:cs typeface="Arial"/>
                <a:sym typeface="Arial"/>
              </a:rPr>
              <a:t>vertical merger</a:t>
            </a:r>
            <a:r>
              <a:rPr b="0" i="0" lang="en-US" sz="1600" u="none" cap="none" strike="noStrike">
                <a:solidFill>
                  <a:schemeClr val="dk1"/>
                </a:solidFill>
                <a:latin typeface="Arial"/>
                <a:ea typeface="Arial"/>
                <a:cs typeface="Arial"/>
                <a:sym typeface="Arial"/>
              </a:rPr>
              <a:t> involves two firms at different stages of the production process, for example, a sugar refiner and a candy producer..</a:t>
            </a:r>
          </a:p>
        </p:txBody>
      </p:sp>
    </p:spTree>
  </p:cSld>
  <p:clrMapOvr>
    <a:masterClrMapping/>
  </p:clrMapOvr>
  <p:transition spd="slow">
    <p:cut/>
  </p:transition>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00" name="Shape 600"/>
        <p:cNvGrpSpPr/>
        <p:nvPr/>
      </p:nvGrpSpPr>
      <p:grpSpPr>
        <a:xfrm>
          <a:off x="0" y="0"/>
          <a:ext cx="0" cy="0"/>
          <a:chOff x="0" y="0"/>
          <a:chExt cx="0" cy="0"/>
        </a:xfrm>
      </p:grpSpPr>
      <p:sp>
        <p:nvSpPr>
          <p:cNvPr id="601" name="Shape 601"/>
          <p:cNvSpPr txBox="1"/>
          <p:nvPr>
            <p:ph type="title"/>
          </p:nvPr>
        </p:nvSpPr>
        <p:spPr>
          <a:xfrm>
            <a:off x="3429000" y="152400"/>
            <a:ext cx="5029199"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ANTITRUST POLICY (cont’d)</a:t>
            </a:r>
          </a:p>
        </p:txBody>
      </p:sp>
      <p:sp>
        <p:nvSpPr>
          <p:cNvPr id="602" name="Shape 602"/>
          <p:cNvSpPr txBox="1"/>
          <p:nvPr/>
        </p:nvSpPr>
        <p:spPr>
          <a:xfrm>
            <a:off x="2216150" y="104775"/>
            <a:ext cx="11620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8.10</a:t>
            </a:r>
          </a:p>
        </p:txBody>
      </p:sp>
      <p:cxnSp>
        <p:nvCxnSpPr>
          <p:cNvPr id="603" name="Shape 603"/>
          <p:cNvCxnSpPr/>
          <p:nvPr/>
        </p:nvCxnSpPr>
        <p:spPr>
          <a:xfrm>
            <a:off x="3352800" y="304800"/>
            <a:ext cx="0" cy="381000"/>
          </a:xfrm>
          <a:prstGeom prst="straightConnector1">
            <a:avLst/>
          </a:prstGeom>
          <a:noFill/>
          <a:ln cap="rnd" cmpd="sng" w="22225">
            <a:solidFill>
              <a:srgbClr val="FF0000"/>
            </a:solidFill>
            <a:prstDash val="solid"/>
            <a:miter/>
            <a:headEnd len="med" w="med" type="none"/>
            <a:tailEnd len="med" w="med" type="none"/>
          </a:ln>
        </p:spPr>
      </p:cxnSp>
      <p:sp>
        <p:nvSpPr>
          <p:cNvPr id="604" name="Shape 604"/>
          <p:cNvSpPr txBox="1"/>
          <p:nvPr/>
        </p:nvSpPr>
        <p:spPr>
          <a:xfrm>
            <a:off x="914400" y="838200"/>
            <a:ext cx="7543800" cy="685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                         Blocking Mergers</a:t>
            </a:r>
          </a:p>
        </p:txBody>
      </p:sp>
      <p:sp>
        <p:nvSpPr>
          <p:cNvPr id="605" name="Shape 605"/>
          <p:cNvSpPr txBox="1"/>
          <p:nvPr/>
        </p:nvSpPr>
        <p:spPr>
          <a:xfrm>
            <a:off x="609600" y="1143000"/>
            <a:ext cx="8534399" cy="1666875"/>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100000"/>
              <a:buFont typeface="Arial"/>
              <a:buChar char=""/>
            </a:pPr>
            <a:r>
              <a:rPr b="1" i="0" lang="en-US" sz="1400" u="none" cap="none" strike="noStrike">
                <a:solidFill>
                  <a:schemeClr val="dk1"/>
                </a:solidFill>
                <a:latin typeface="Arial"/>
                <a:ea typeface="Arial"/>
                <a:cs typeface="Arial"/>
                <a:sym typeface="Arial"/>
              </a:rPr>
              <a:t> FIGURE 8.15</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Pricing by Staples in Cities with and without Competition</a:t>
            </a:r>
          </a:p>
          <a:p>
            <a:pPr indent="0" lvl="0" marL="0" marR="0" rtl="0" algn="l">
              <a:lnSpc>
                <a:spcPct val="110000"/>
              </a:lnSpc>
              <a:spcBef>
                <a:spcPts val="40"/>
              </a:spcBef>
              <a:spcAft>
                <a:spcPts val="0"/>
              </a:spcAft>
              <a:buClr>
                <a:schemeClr val="dk1"/>
              </a:buClr>
              <a:buFont typeface="Times New Roman"/>
              <a:buNone/>
            </a:pPr>
            <a:r>
              <a:t/>
            </a:r>
            <a:endParaRPr b="0" i="0" sz="800" u="none" cap="none" strike="noStrike">
              <a:solidFill>
                <a:schemeClr val="dk1"/>
              </a:solidFill>
              <a:latin typeface="Arial"/>
              <a:ea typeface="Arial"/>
              <a:cs typeface="Arial"/>
              <a:sym typeface="Arial"/>
            </a:endParaRPr>
          </a:p>
          <a:p>
            <a:pPr indent="0" lvl="0" marL="0" marR="0" rtl="0" algn="l">
              <a:lnSpc>
                <a:spcPct val="110000"/>
              </a:lnSpc>
              <a:spcBef>
                <a:spcPts val="7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Using the marginal principle, Staples picks the quantity at which marginal revenue equals marginal cost. </a:t>
            </a:r>
          </a:p>
          <a:p>
            <a:pPr indent="0" lvl="0" marL="0" marR="0" rtl="0" algn="l">
              <a:lnSpc>
                <a:spcPct val="110000"/>
              </a:lnSpc>
              <a:spcBef>
                <a:spcPts val="7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In a city without a competing firm, Staples picks the monopoly price of $14. </a:t>
            </a:r>
          </a:p>
          <a:p>
            <a:pPr indent="0" lvl="0" marL="0" marR="0" rtl="0" algn="l">
              <a:lnSpc>
                <a:spcPct val="110000"/>
              </a:lnSpc>
              <a:spcBef>
                <a:spcPts val="7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In a city where Staples competes with Office Depot, the demand facing Staples is lower, so the profit- maximizing price is only $12.</a:t>
            </a:r>
          </a:p>
        </p:txBody>
      </p:sp>
      <p:pic>
        <p:nvPicPr>
          <p:cNvPr id="606" name="Shape 606"/>
          <p:cNvPicPr preferRelativeResize="0"/>
          <p:nvPr/>
        </p:nvPicPr>
        <p:blipFill rotWithShape="1">
          <a:blip r:embed="rId3">
            <a:alphaModFix/>
          </a:blip>
          <a:srcRect b="0" l="0" r="0" t="0"/>
          <a:stretch/>
        </p:blipFill>
        <p:spPr>
          <a:xfrm>
            <a:off x="1466850" y="2895600"/>
            <a:ext cx="6686549" cy="3621086"/>
          </a:xfrm>
          <a:prstGeom prst="rect">
            <a:avLst/>
          </a:prstGeom>
          <a:noFill/>
          <a:ln>
            <a:noFill/>
          </a:ln>
        </p:spPr>
      </p:pic>
      <p:pic>
        <p:nvPicPr>
          <p:cNvPr id="607" name="Shape 607"/>
          <p:cNvPicPr preferRelativeResize="0"/>
          <p:nvPr/>
        </p:nvPicPr>
        <p:blipFill rotWithShape="1">
          <a:blip r:embed="rId4">
            <a:alphaModFix/>
          </a:blip>
          <a:srcRect b="0" l="0" r="0" t="0"/>
          <a:stretch/>
        </p:blipFill>
        <p:spPr>
          <a:xfrm>
            <a:off x="1466850" y="2895600"/>
            <a:ext cx="6686549" cy="3621086"/>
          </a:xfrm>
          <a:prstGeom prst="rect">
            <a:avLst/>
          </a:prstGeom>
          <a:noFill/>
          <a:ln>
            <a:noFill/>
          </a:ln>
        </p:spPr>
      </p:pic>
      <p:pic>
        <p:nvPicPr>
          <p:cNvPr id="608" name="Shape 608"/>
          <p:cNvPicPr preferRelativeResize="0"/>
          <p:nvPr/>
        </p:nvPicPr>
        <p:blipFill rotWithShape="1">
          <a:blip r:embed="rId5">
            <a:alphaModFix/>
          </a:blip>
          <a:srcRect b="0" l="0" r="0" t="0"/>
          <a:stretch/>
        </p:blipFill>
        <p:spPr>
          <a:xfrm>
            <a:off x="1466850" y="2895600"/>
            <a:ext cx="6686549" cy="3621086"/>
          </a:xfrm>
          <a:prstGeom prst="rect">
            <a:avLst/>
          </a:prstGeom>
          <a:noFill/>
          <a:ln>
            <a:noFill/>
          </a:ln>
        </p:spPr>
      </p:pic>
      <p:pic>
        <p:nvPicPr>
          <p:cNvPr id="609" name="Shape 609"/>
          <p:cNvPicPr preferRelativeResize="0"/>
          <p:nvPr/>
        </p:nvPicPr>
        <p:blipFill rotWithShape="1">
          <a:blip r:embed="rId6">
            <a:alphaModFix/>
          </a:blip>
          <a:srcRect b="0" l="0" r="0" t="0"/>
          <a:stretch/>
        </p:blipFill>
        <p:spPr>
          <a:xfrm>
            <a:off x="1466850" y="2895600"/>
            <a:ext cx="6686549" cy="3621086"/>
          </a:xfrm>
          <a:prstGeom prst="rect">
            <a:avLst/>
          </a:prstGeom>
          <a:noFill/>
          <a:ln>
            <a:noFill/>
          </a:ln>
        </p:spPr>
      </p:pic>
      <p:pic>
        <p:nvPicPr>
          <p:cNvPr id="610" name="Shape 610"/>
          <p:cNvPicPr preferRelativeResize="0"/>
          <p:nvPr/>
        </p:nvPicPr>
        <p:blipFill rotWithShape="1">
          <a:blip r:embed="rId7">
            <a:alphaModFix/>
          </a:blip>
          <a:srcRect b="0" l="0" r="0" t="0"/>
          <a:stretch/>
        </p:blipFill>
        <p:spPr>
          <a:xfrm>
            <a:off x="1466850" y="2895600"/>
            <a:ext cx="6686549" cy="3621086"/>
          </a:xfrm>
          <a:prstGeom prst="rect">
            <a:avLst/>
          </a:prstGeom>
          <a:noFill/>
          <a:ln>
            <a:noFill/>
          </a:ln>
        </p:spPr>
      </p:pic>
      <p:pic>
        <p:nvPicPr>
          <p:cNvPr id="611" name="Shape 611"/>
          <p:cNvPicPr preferRelativeResize="0"/>
          <p:nvPr/>
        </p:nvPicPr>
        <p:blipFill rotWithShape="1">
          <a:blip r:embed="rId8">
            <a:alphaModFix/>
          </a:blip>
          <a:srcRect b="0" l="0" r="0" t="0"/>
          <a:stretch/>
        </p:blipFill>
        <p:spPr>
          <a:xfrm>
            <a:off x="1466850" y="2895600"/>
            <a:ext cx="6686549" cy="3621086"/>
          </a:xfrm>
          <a:prstGeom prst="rect">
            <a:avLst/>
          </a:prstGeom>
          <a:noFill/>
          <a:ln>
            <a:noFill/>
          </a:ln>
        </p:spPr>
      </p:pic>
      <p:pic>
        <p:nvPicPr>
          <p:cNvPr id="612" name="Shape 612"/>
          <p:cNvPicPr preferRelativeResize="0"/>
          <p:nvPr/>
        </p:nvPicPr>
        <p:blipFill rotWithShape="1">
          <a:blip r:embed="rId9">
            <a:alphaModFix/>
          </a:blip>
          <a:srcRect b="0" l="0" r="0" t="0"/>
          <a:stretch/>
        </p:blipFill>
        <p:spPr>
          <a:xfrm>
            <a:off x="1466850" y="2895600"/>
            <a:ext cx="6686549" cy="3621086"/>
          </a:xfrm>
          <a:prstGeom prst="rect">
            <a:avLst/>
          </a:prstGeom>
          <a:noFill/>
          <a:ln>
            <a:noFill/>
          </a:ln>
        </p:spPr>
      </p:pic>
      <p:pic>
        <p:nvPicPr>
          <p:cNvPr id="613" name="Shape 613"/>
          <p:cNvPicPr preferRelativeResize="0"/>
          <p:nvPr/>
        </p:nvPicPr>
        <p:blipFill rotWithShape="1">
          <a:blip r:embed="rId10">
            <a:alphaModFix/>
          </a:blip>
          <a:srcRect b="0" l="0" r="0" t="0"/>
          <a:stretch/>
        </p:blipFill>
        <p:spPr>
          <a:xfrm>
            <a:off x="1466850" y="2895600"/>
            <a:ext cx="6686549" cy="3621086"/>
          </a:xfrm>
          <a:prstGeom prst="rect">
            <a:avLst/>
          </a:prstGeom>
          <a:noFill/>
          <a:ln>
            <a:noFill/>
          </a:ln>
        </p:spPr>
      </p:pic>
      <p:pic>
        <p:nvPicPr>
          <p:cNvPr id="614" name="Shape 614"/>
          <p:cNvPicPr preferRelativeResize="0"/>
          <p:nvPr/>
        </p:nvPicPr>
        <p:blipFill rotWithShape="1">
          <a:blip r:embed="rId11">
            <a:alphaModFix/>
          </a:blip>
          <a:srcRect b="0" l="0" r="0" t="0"/>
          <a:stretch/>
        </p:blipFill>
        <p:spPr>
          <a:xfrm>
            <a:off x="1466850" y="2895600"/>
            <a:ext cx="6686549" cy="3621086"/>
          </a:xfrm>
          <a:prstGeom prst="rect">
            <a:avLst/>
          </a:prstGeom>
          <a:noFill/>
          <a:ln>
            <a:noFill/>
          </a:ln>
        </p:spPr>
      </p:pic>
      <p:pic>
        <p:nvPicPr>
          <p:cNvPr id="615" name="Shape 615"/>
          <p:cNvPicPr preferRelativeResize="0"/>
          <p:nvPr/>
        </p:nvPicPr>
        <p:blipFill rotWithShape="1">
          <a:blip r:embed="rId12">
            <a:alphaModFix/>
          </a:blip>
          <a:srcRect b="0" l="0" r="0" t="0"/>
          <a:stretch/>
        </p:blipFill>
        <p:spPr>
          <a:xfrm>
            <a:off x="1466850" y="2895600"/>
            <a:ext cx="6686549" cy="3621086"/>
          </a:xfrm>
          <a:prstGeom prst="rect">
            <a:avLst/>
          </a:prstGeom>
          <a:noFill/>
          <a:ln>
            <a:noFill/>
          </a:ln>
        </p:spPr>
      </p:pic>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1" name="Shape 81"/>
        <p:cNvGrpSpPr/>
        <p:nvPr/>
      </p:nvGrpSpPr>
      <p:grpSpPr>
        <a:xfrm>
          <a:off x="0" y="0"/>
          <a:ext cx="0" cy="0"/>
          <a:chOff x="0" y="0"/>
          <a:chExt cx="0" cy="0"/>
        </a:xfrm>
      </p:grpSpPr>
      <p:sp>
        <p:nvSpPr>
          <p:cNvPr id="82" name="Shape 82"/>
          <p:cNvSpPr txBox="1"/>
          <p:nvPr>
            <p:ph type="title"/>
          </p:nvPr>
        </p:nvSpPr>
        <p:spPr>
          <a:xfrm>
            <a:off x="2590800" y="304800"/>
            <a:ext cx="6019799"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400" u="none" cap="none" strike="noStrike">
                <a:solidFill>
                  <a:srgbClr val="FF0000"/>
                </a:solidFill>
                <a:latin typeface="Arial"/>
                <a:ea typeface="Arial"/>
                <a:cs typeface="Arial"/>
                <a:sym typeface="Arial"/>
              </a:rPr>
              <a:t>Market Entry, Monopolistic Competition,</a:t>
            </a:r>
            <a:br>
              <a:rPr b="0" i="0" lang="en-US" sz="2400" u="none" cap="none" strike="noStrike">
                <a:solidFill>
                  <a:srgbClr val="FF0000"/>
                </a:solidFill>
                <a:latin typeface="Arial"/>
                <a:ea typeface="Arial"/>
                <a:cs typeface="Arial"/>
                <a:sym typeface="Arial"/>
              </a:rPr>
            </a:br>
            <a:r>
              <a:rPr b="0" i="0" lang="en-US" sz="2400" u="none" cap="none" strike="noStrike">
                <a:solidFill>
                  <a:srgbClr val="FF0000"/>
                </a:solidFill>
                <a:latin typeface="Arial"/>
                <a:ea typeface="Arial"/>
                <a:cs typeface="Arial"/>
                <a:sym typeface="Arial"/>
              </a:rPr>
              <a:t>and Oligopoly</a:t>
            </a:r>
          </a:p>
        </p:txBody>
      </p:sp>
      <p:sp>
        <p:nvSpPr>
          <p:cNvPr id="83" name="Shape 83"/>
          <p:cNvSpPr txBox="1"/>
          <p:nvPr/>
        </p:nvSpPr>
        <p:spPr>
          <a:xfrm>
            <a:off x="2286000" y="1905000"/>
            <a:ext cx="3886200" cy="855661"/>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monopolistic competition</a:t>
            </a:r>
            <a:br>
              <a:rPr b="0"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A market served by many firms that sell slightly different products.</a:t>
            </a:r>
          </a:p>
        </p:txBody>
      </p:sp>
      <p:sp>
        <p:nvSpPr>
          <p:cNvPr id="84" name="Shape 84"/>
          <p:cNvSpPr txBox="1"/>
          <p:nvPr/>
        </p:nvSpPr>
        <p:spPr>
          <a:xfrm>
            <a:off x="914400" y="3101975"/>
            <a:ext cx="6799261" cy="253682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The term, monopolistic competition, actually conveys the two key features of the market:</a:t>
            </a:r>
          </a:p>
          <a:p>
            <a:pPr indent="0" lvl="0" marL="0" marR="0" rtl="0" algn="l">
              <a:lnSpc>
                <a:spcPct val="100000"/>
              </a:lnSpc>
              <a:spcBef>
                <a:spcPts val="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233361" lvl="1" marL="347662"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Each firm in the market produces a good that is slightly different from the goods of other firms, so each firm has a narrowly defined </a:t>
            </a:r>
            <a:r>
              <a:rPr b="0" i="1" lang="en-US" sz="1600" u="none" cap="none" strike="noStrike">
                <a:solidFill>
                  <a:schemeClr val="dk1"/>
                </a:solidFill>
                <a:latin typeface="Arial"/>
                <a:ea typeface="Arial"/>
                <a:cs typeface="Arial"/>
                <a:sym typeface="Arial"/>
              </a:rPr>
              <a:t>monopoly</a:t>
            </a:r>
            <a:r>
              <a:rPr b="0" i="0" lang="en-US" sz="1600" u="none" cap="none" strike="noStrike">
                <a:solidFill>
                  <a:schemeClr val="dk1"/>
                </a:solidFill>
                <a:latin typeface="Arial"/>
                <a:ea typeface="Arial"/>
                <a:cs typeface="Arial"/>
                <a:sym typeface="Arial"/>
              </a:rPr>
              <a:t>.</a:t>
            </a:r>
          </a:p>
          <a:p>
            <a:pPr indent="0" lvl="0" marL="0" marR="0" rtl="0" algn="l">
              <a:lnSpc>
                <a:spcPct val="100000"/>
              </a:lnSpc>
              <a:spcBef>
                <a:spcPts val="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233361" lvl="1" marL="347662"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The products sold by different firms in the market are close substitutes for one another, so there is intense </a:t>
            </a:r>
            <a:r>
              <a:rPr b="0" i="1" lang="en-US" sz="1600" u="none" cap="none" strike="noStrike">
                <a:solidFill>
                  <a:schemeClr val="dk1"/>
                </a:solidFill>
                <a:latin typeface="Arial"/>
                <a:ea typeface="Arial"/>
                <a:cs typeface="Arial"/>
                <a:sym typeface="Arial"/>
              </a:rPr>
              <a:t>competition</a:t>
            </a:r>
            <a:r>
              <a:rPr b="0" i="0" lang="en-US" sz="1600" u="none" cap="none" strike="noStrike">
                <a:solidFill>
                  <a:schemeClr val="dk1"/>
                </a:solidFill>
                <a:latin typeface="Arial"/>
                <a:ea typeface="Arial"/>
                <a:cs typeface="Arial"/>
                <a:sym typeface="Arial"/>
              </a:rPr>
              <a:t> between firms for consumers. </a:t>
            </a:r>
          </a:p>
        </p:txBody>
      </p:sp>
    </p:spTree>
  </p:cSld>
  <p:clrMapOvr>
    <a:masterClrMapping/>
  </p:clrMapOvr>
  <p:transition spd="slow">
    <p:cut/>
  </p:transition>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19" name="Shape 619"/>
        <p:cNvGrpSpPr/>
        <p:nvPr/>
      </p:nvGrpSpPr>
      <p:grpSpPr>
        <a:xfrm>
          <a:off x="0" y="0"/>
          <a:ext cx="0" cy="0"/>
          <a:chOff x="0" y="0"/>
          <a:chExt cx="0" cy="0"/>
        </a:xfrm>
      </p:grpSpPr>
      <p:sp>
        <p:nvSpPr>
          <p:cNvPr id="620" name="Shape 620"/>
          <p:cNvSpPr txBox="1"/>
          <p:nvPr>
            <p:ph type="title"/>
          </p:nvPr>
        </p:nvSpPr>
        <p:spPr>
          <a:xfrm>
            <a:off x="3429000" y="152400"/>
            <a:ext cx="4953000"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ANTITRUST POLICY (cont’d)</a:t>
            </a:r>
          </a:p>
        </p:txBody>
      </p:sp>
      <p:sp>
        <p:nvSpPr>
          <p:cNvPr id="621" name="Shape 621"/>
          <p:cNvSpPr txBox="1"/>
          <p:nvPr/>
        </p:nvSpPr>
        <p:spPr>
          <a:xfrm>
            <a:off x="2216150" y="104775"/>
            <a:ext cx="11620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8.10</a:t>
            </a:r>
          </a:p>
        </p:txBody>
      </p:sp>
      <p:cxnSp>
        <p:nvCxnSpPr>
          <p:cNvPr id="622" name="Shape 622"/>
          <p:cNvCxnSpPr/>
          <p:nvPr/>
        </p:nvCxnSpPr>
        <p:spPr>
          <a:xfrm>
            <a:off x="3352800" y="304800"/>
            <a:ext cx="0" cy="381000"/>
          </a:xfrm>
          <a:prstGeom prst="straightConnector1">
            <a:avLst/>
          </a:prstGeom>
          <a:noFill/>
          <a:ln cap="rnd" cmpd="sng" w="22225">
            <a:solidFill>
              <a:srgbClr val="FF0000"/>
            </a:solidFill>
            <a:prstDash val="solid"/>
            <a:miter/>
            <a:headEnd len="med" w="med" type="none"/>
            <a:tailEnd len="med" w="med" type="none"/>
          </a:ln>
        </p:spPr>
      </p:cxnSp>
      <p:sp>
        <p:nvSpPr>
          <p:cNvPr id="623" name="Shape 623"/>
          <p:cNvSpPr txBox="1"/>
          <p:nvPr/>
        </p:nvSpPr>
        <p:spPr>
          <a:xfrm>
            <a:off x="914400" y="1295400"/>
            <a:ext cx="75438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Merger Remedy for Wonder Bread</a:t>
            </a:r>
          </a:p>
        </p:txBody>
      </p:sp>
      <p:sp>
        <p:nvSpPr>
          <p:cNvPr id="624" name="Shape 624"/>
          <p:cNvSpPr txBox="1"/>
          <p:nvPr/>
        </p:nvSpPr>
        <p:spPr>
          <a:xfrm>
            <a:off x="1676400" y="1828800"/>
            <a:ext cx="5776912" cy="5810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In some cases, the government allows a merger to happen but imposes restrictions on the new company. </a:t>
            </a:r>
          </a:p>
        </p:txBody>
      </p:sp>
      <p:pic>
        <p:nvPicPr>
          <p:cNvPr id="625" name="Shape 625"/>
          <p:cNvPicPr preferRelativeResize="0"/>
          <p:nvPr/>
        </p:nvPicPr>
        <p:blipFill rotWithShape="1">
          <a:blip r:embed="rId3">
            <a:alphaModFix/>
          </a:blip>
          <a:srcRect b="0" l="0" r="0" t="0"/>
          <a:stretch/>
        </p:blipFill>
        <p:spPr>
          <a:xfrm>
            <a:off x="1219200" y="2819400"/>
            <a:ext cx="7464425" cy="2549524"/>
          </a:xfrm>
          <a:prstGeom prst="rect">
            <a:avLst/>
          </a:prstGeom>
          <a:noFill/>
          <a:ln>
            <a:noFill/>
          </a:ln>
        </p:spPr>
      </p:pic>
    </p:spTree>
  </p:cSld>
  <p:clrMapOvr>
    <a:masterClrMapping/>
  </p:clrMapOvr>
  <p:transition spd="slow">
    <p:cut/>
  </p:transition>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29" name="Shape 629"/>
        <p:cNvGrpSpPr/>
        <p:nvPr/>
      </p:nvGrpSpPr>
      <p:grpSpPr>
        <a:xfrm>
          <a:off x="0" y="0"/>
          <a:ext cx="0" cy="0"/>
          <a:chOff x="0" y="0"/>
          <a:chExt cx="0" cy="0"/>
        </a:xfrm>
      </p:grpSpPr>
      <p:sp>
        <p:nvSpPr>
          <p:cNvPr id="630" name="Shape 630"/>
          <p:cNvSpPr txBox="1"/>
          <p:nvPr>
            <p:ph type="title"/>
          </p:nvPr>
        </p:nvSpPr>
        <p:spPr>
          <a:xfrm>
            <a:off x="3429000" y="152400"/>
            <a:ext cx="4876799"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ANTITRUST POLICY (cont’d)</a:t>
            </a:r>
          </a:p>
        </p:txBody>
      </p:sp>
      <p:sp>
        <p:nvSpPr>
          <p:cNvPr id="631" name="Shape 631"/>
          <p:cNvSpPr txBox="1"/>
          <p:nvPr/>
        </p:nvSpPr>
        <p:spPr>
          <a:xfrm>
            <a:off x="2216150" y="104775"/>
            <a:ext cx="11620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8.10</a:t>
            </a:r>
          </a:p>
        </p:txBody>
      </p:sp>
      <p:cxnSp>
        <p:nvCxnSpPr>
          <p:cNvPr id="632" name="Shape 632"/>
          <p:cNvCxnSpPr/>
          <p:nvPr/>
        </p:nvCxnSpPr>
        <p:spPr>
          <a:xfrm>
            <a:off x="3352800" y="304800"/>
            <a:ext cx="0" cy="381000"/>
          </a:xfrm>
          <a:prstGeom prst="straightConnector1">
            <a:avLst/>
          </a:prstGeom>
          <a:noFill/>
          <a:ln cap="rnd" cmpd="sng" w="22225">
            <a:solidFill>
              <a:srgbClr val="FF0000"/>
            </a:solidFill>
            <a:prstDash val="solid"/>
            <a:miter/>
            <a:headEnd len="med" w="med" type="none"/>
            <a:tailEnd len="med" w="med" type="none"/>
          </a:ln>
        </p:spPr>
      </p:cxnSp>
      <p:sp>
        <p:nvSpPr>
          <p:cNvPr id="633" name="Shape 633"/>
          <p:cNvSpPr txBox="1"/>
          <p:nvPr/>
        </p:nvSpPr>
        <p:spPr>
          <a:xfrm>
            <a:off x="914400" y="1295400"/>
            <a:ext cx="75438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Regulating Business Practices: Price-Fixing, Tying, and Cooperative Agreements</a:t>
            </a:r>
          </a:p>
        </p:txBody>
      </p:sp>
      <p:sp>
        <p:nvSpPr>
          <p:cNvPr id="634" name="Shape 634"/>
          <p:cNvSpPr txBox="1"/>
          <p:nvPr/>
        </p:nvSpPr>
        <p:spPr>
          <a:xfrm>
            <a:off x="2438400" y="2497136"/>
            <a:ext cx="3886200" cy="1100136"/>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tie-in sales</a:t>
            </a:r>
            <a:br>
              <a:rPr b="0"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A business practice under which a business requires a consumer of one product to purchase another product. </a:t>
            </a:r>
          </a:p>
        </p:txBody>
      </p:sp>
      <p:sp>
        <p:nvSpPr>
          <p:cNvPr id="635" name="Shape 635"/>
          <p:cNvSpPr txBox="1"/>
          <p:nvPr/>
        </p:nvSpPr>
        <p:spPr>
          <a:xfrm>
            <a:off x="2438400" y="4038600"/>
            <a:ext cx="3886200" cy="1344612"/>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predatory pricing</a:t>
            </a:r>
            <a:br>
              <a:rPr b="0"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A firm sells a product at a price below its production cost to drive a rival out of business and then increases the price. </a:t>
            </a:r>
          </a:p>
        </p:txBody>
      </p:sp>
    </p:spTree>
  </p:cSld>
  <p:clrMapOvr>
    <a:masterClrMapping/>
  </p:clrMapOvr>
  <p:transition spd="slow">
    <p:cut/>
  </p:transition>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39" name="Shape 639"/>
        <p:cNvGrpSpPr/>
        <p:nvPr/>
      </p:nvGrpSpPr>
      <p:grpSpPr>
        <a:xfrm>
          <a:off x="0" y="0"/>
          <a:ext cx="0" cy="0"/>
          <a:chOff x="0" y="0"/>
          <a:chExt cx="0" cy="0"/>
        </a:xfrm>
      </p:grpSpPr>
      <p:sp>
        <p:nvSpPr>
          <p:cNvPr id="640" name="Shape 640"/>
          <p:cNvSpPr txBox="1"/>
          <p:nvPr>
            <p:ph type="title"/>
          </p:nvPr>
        </p:nvSpPr>
        <p:spPr>
          <a:xfrm>
            <a:off x="3429000" y="152400"/>
            <a:ext cx="5333999"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ANTITRUST POLICY (cont’d)</a:t>
            </a:r>
          </a:p>
        </p:txBody>
      </p:sp>
      <p:sp>
        <p:nvSpPr>
          <p:cNvPr id="641" name="Shape 641"/>
          <p:cNvSpPr txBox="1"/>
          <p:nvPr/>
        </p:nvSpPr>
        <p:spPr>
          <a:xfrm>
            <a:off x="2216150" y="104775"/>
            <a:ext cx="11620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8.10</a:t>
            </a:r>
          </a:p>
        </p:txBody>
      </p:sp>
      <p:cxnSp>
        <p:nvCxnSpPr>
          <p:cNvPr id="642" name="Shape 642"/>
          <p:cNvCxnSpPr/>
          <p:nvPr/>
        </p:nvCxnSpPr>
        <p:spPr>
          <a:xfrm>
            <a:off x="3352800" y="304800"/>
            <a:ext cx="0" cy="381000"/>
          </a:xfrm>
          <a:prstGeom prst="straightConnector1">
            <a:avLst/>
          </a:prstGeom>
          <a:noFill/>
          <a:ln cap="rnd" cmpd="sng" w="22225">
            <a:solidFill>
              <a:srgbClr val="FF0000"/>
            </a:solidFill>
            <a:prstDash val="solid"/>
            <a:miter/>
            <a:headEnd len="med" w="med" type="none"/>
            <a:tailEnd len="med" w="med" type="none"/>
          </a:ln>
        </p:spPr>
      </p:cxnSp>
      <p:sp>
        <p:nvSpPr>
          <p:cNvPr id="643" name="Shape 643"/>
          <p:cNvSpPr txBox="1"/>
          <p:nvPr/>
        </p:nvSpPr>
        <p:spPr>
          <a:xfrm>
            <a:off x="914400" y="1295400"/>
            <a:ext cx="75438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The Microsoft Cases</a:t>
            </a:r>
          </a:p>
        </p:txBody>
      </p:sp>
      <p:sp>
        <p:nvSpPr>
          <p:cNvPr id="644" name="Shape 644"/>
          <p:cNvSpPr txBox="1"/>
          <p:nvPr/>
        </p:nvSpPr>
        <p:spPr>
          <a:xfrm>
            <a:off x="990600" y="2024061"/>
            <a:ext cx="6296025" cy="131444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In recent years, the most widely reported antitrust actions have involved Microsoft Corporation, the software giant.</a:t>
            </a:r>
          </a:p>
          <a:p>
            <a:pPr indent="0" lvl="0" marL="0" marR="0" rtl="0" algn="l">
              <a:lnSpc>
                <a:spcPct val="100000"/>
              </a:lnSpc>
              <a:spcBef>
                <a:spcPts val="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In the case of </a:t>
            </a:r>
            <a:r>
              <a:rPr b="0" i="1" lang="en-US" sz="1600" u="none" cap="none" strike="noStrike">
                <a:solidFill>
                  <a:schemeClr val="dk1"/>
                </a:solidFill>
                <a:latin typeface="Arial"/>
                <a:ea typeface="Arial"/>
                <a:cs typeface="Arial"/>
                <a:sym typeface="Arial"/>
              </a:rPr>
              <a:t>United States v. Microsoft Corporation</a:t>
            </a:r>
            <a:r>
              <a:rPr b="0" i="0" lang="en-US" sz="1600" u="none" cap="none" strike="noStrike">
                <a:solidFill>
                  <a:schemeClr val="dk1"/>
                </a:solidFill>
                <a:latin typeface="Arial"/>
                <a:ea typeface="Arial"/>
                <a:cs typeface="Arial"/>
                <a:sym typeface="Arial"/>
              </a:rPr>
              <a:t>, the judge concluded that Microsoft stifled competition in the software industry.</a:t>
            </a:r>
          </a:p>
        </p:txBody>
      </p:sp>
    </p:spTree>
  </p:cSld>
  <p:clrMapOvr>
    <a:masterClrMapping/>
  </p:clrMapOvr>
  <p:transition spd="slow">
    <p:cut/>
  </p:transition>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48" name="Shape 648"/>
        <p:cNvGrpSpPr/>
        <p:nvPr/>
      </p:nvGrpSpPr>
      <p:grpSpPr>
        <a:xfrm>
          <a:off x="0" y="0"/>
          <a:ext cx="0" cy="0"/>
          <a:chOff x="0" y="0"/>
          <a:chExt cx="0" cy="0"/>
        </a:xfrm>
      </p:grpSpPr>
      <p:sp>
        <p:nvSpPr>
          <p:cNvPr id="649" name="Shape 649"/>
          <p:cNvSpPr txBox="1"/>
          <p:nvPr>
            <p:ph type="title"/>
          </p:nvPr>
        </p:nvSpPr>
        <p:spPr>
          <a:xfrm>
            <a:off x="3429000" y="152400"/>
            <a:ext cx="4800600"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ANTITRUST POLICY (cont’d)</a:t>
            </a:r>
          </a:p>
        </p:txBody>
      </p:sp>
      <p:sp>
        <p:nvSpPr>
          <p:cNvPr id="650" name="Shape 650"/>
          <p:cNvSpPr txBox="1"/>
          <p:nvPr/>
        </p:nvSpPr>
        <p:spPr>
          <a:xfrm>
            <a:off x="2216150" y="104775"/>
            <a:ext cx="11620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8.10</a:t>
            </a:r>
          </a:p>
        </p:txBody>
      </p:sp>
      <p:cxnSp>
        <p:nvCxnSpPr>
          <p:cNvPr id="651" name="Shape 651"/>
          <p:cNvCxnSpPr/>
          <p:nvPr/>
        </p:nvCxnSpPr>
        <p:spPr>
          <a:xfrm>
            <a:off x="3352800" y="304800"/>
            <a:ext cx="0" cy="381000"/>
          </a:xfrm>
          <a:prstGeom prst="straightConnector1">
            <a:avLst/>
          </a:prstGeom>
          <a:noFill/>
          <a:ln cap="rnd" cmpd="sng" w="22225">
            <a:solidFill>
              <a:srgbClr val="FF0000"/>
            </a:solidFill>
            <a:prstDash val="solid"/>
            <a:miter/>
            <a:headEnd len="med" w="med" type="none"/>
            <a:tailEnd len="med" w="med" type="none"/>
          </a:ln>
        </p:spPr>
      </p:cxnSp>
      <p:sp>
        <p:nvSpPr>
          <p:cNvPr id="652" name="Shape 652"/>
          <p:cNvSpPr txBox="1"/>
          <p:nvPr/>
        </p:nvSpPr>
        <p:spPr>
          <a:xfrm>
            <a:off x="914400" y="1143000"/>
            <a:ext cx="75438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A Brief History of U.S. Antitrust Policy</a:t>
            </a:r>
          </a:p>
        </p:txBody>
      </p:sp>
      <p:pic>
        <p:nvPicPr>
          <p:cNvPr id="653" name="Shape 653"/>
          <p:cNvPicPr preferRelativeResize="0"/>
          <p:nvPr/>
        </p:nvPicPr>
        <p:blipFill rotWithShape="1">
          <a:blip r:embed="rId3">
            <a:alphaModFix/>
          </a:blip>
          <a:srcRect b="0" l="0" r="0" t="0"/>
          <a:stretch/>
        </p:blipFill>
        <p:spPr>
          <a:xfrm>
            <a:off x="1219200" y="1600200"/>
            <a:ext cx="7086600" cy="4806949"/>
          </a:xfrm>
          <a:prstGeom prst="rect">
            <a:avLst/>
          </a:prstGeom>
          <a:noFill/>
          <a:ln>
            <a:noFill/>
          </a:ln>
        </p:spPr>
      </p:pic>
    </p:spTree>
  </p:cSld>
  <p:clrMapOvr>
    <a:masterClrMapping/>
  </p:clrMapOvr>
  <p:transition spd="slow">
    <p:cut/>
  </p:transition>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57" name="Shape 657"/>
        <p:cNvGrpSpPr/>
        <p:nvPr/>
      </p:nvGrpSpPr>
      <p:grpSpPr>
        <a:xfrm>
          <a:off x="0" y="0"/>
          <a:ext cx="0" cy="0"/>
          <a:chOff x="0" y="0"/>
          <a:chExt cx="0" cy="0"/>
        </a:xfrm>
      </p:grpSpPr>
      <p:sp>
        <p:nvSpPr>
          <p:cNvPr id="658" name="Shape 658"/>
          <p:cNvSpPr txBox="1"/>
          <p:nvPr/>
        </p:nvSpPr>
        <p:spPr>
          <a:xfrm>
            <a:off x="914400" y="2057400"/>
            <a:ext cx="7619999" cy="18034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In 2001, H.J. Heinz Company announced plans to buy Milnot Holding Company’s Beech-Nut for $185 million. The merger would combine the nation’s second- and third-largest sellers of baby food, with a combined market share of 28 percent. The combined company would still be less than half the size of the market leader, Gerber, with its 70 percent market share. </a:t>
            </a:r>
          </a:p>
          <a:p>
            <a:pPr indent="0" lvl="0" marL="0" marR="0" rtl="0" algn="l">
              <a:lnSpc>
                <a:spcPct val="100000"/>
              </a:lnSpc>
              <a:spcBef>
                <a:spcPts val="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The FTC successfully blocked the merger, based on two observations:</a:t>
            </a:r>
          </a:p>
        </p:txBody>
      </p:sp>
      <p:sp>
        <p:nvSpPr>
          <p:cNvPr id="659" name="Shape 659"/>
          <p:cNvSpPr txBox="1"/>
          <p:nvPr/>
        </p:nvSpPr>
        <p:spPr>
          <a:xfrm>
            <a:off x="1130300" y="3886200"/>
            <a:ext cx="7186612" cy="2292349"/>
          </a:xfrm>
          <a:prstGeom prst="rect">
            <a:avLst/>
          </a:prstGeom>
          <a:noFill/>
          <a:ln>
            <a:noFill/>
          </a:ln>
        </p:spPr>
        <p:txBody>
          <a:bodyPr anchorCtr="0" anchor="t" bIns="45700" lIns="91425" rIns="91425" tIns="45700">
            <a:noAutofit/>
          </a:bodyPr>
          <a:lstStyle/>
          <a:p>
            <a:pPr indent="-234950" lvl="1" marL="577850" marR="0" rtl="0" algn="l">
              <a:lnSpc>
                <a:spcPct val="10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Most retailers stock only two brands of baby food, Gerber and either Heinz or Beech-Nut. After the merger, the Heinz brand would disappear, leaving Beech-Nut as a secure second brand on the shelves next to Gerber. The elimination of competition for second place would lead to higher prices.</a:t>
            </a:r>
          </a:p>
          <a:p>
            <a:pPr indent="-234950" lvl="1" marL="577850" marR="0" rtl="0" algn="l">
              <a:lnSpc>
                <a:spcPct val="100000"/>
              </a:lnSpc>
              <a:spcBef>
                <a:spcPts val="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234950" lvl="1" marL="577850" marR="0" rtl="0" algn="l">
              <a:lnSpc>
                <a:spcPct val="10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The smaller the number of firms in an oligopoly, the easier it is to coordinate pricing. In a market with two firms instead of three, it would be easier for the baby-food manufacturers to fix prices.</a:t>
            </a:r>
          </a:p>
        </p:txBody>
      </p:sp>
      <p:sp>
        <p:nvSpPr>
          <p:cNvPr id="660" name="Shape 660"/>
          <p:cNvSpPr txBox="1"/>
          <p:nvPr/>
        </p:nvSpPr>
        <p:spPr>
          <a:xfrm>
            <a:off x="2178050" y="990600"/>
            <a:ext cx="4953000" cy="774700"/>
          </a:xfrm>
          <a:prstGeom prst="rect">
            <a:avLst/>
          </a:prstGeom>
          <a:noFill/>
          <a:ln>
            <a:noFill/>
          </a:ln>
        </p:spPr>
        <p:txBody>
          <a:bodyPr anchorCtr="0" anchor="t" bIns="45700" lIns="91425" rIns="91425" tIns="45700">
            <a:noAutofit/>
          </a:bodyPr>
          <a:lstStyle/>
          <a:p>
            <a:pPr indent="0" lvl="0" marL="0" marR="0" rtl="0" algn="r">
              <a:lnSpc>
                <a:spcPct val="105000"/>
              </a:lnSpc>
              <a:spcBef>
                <a:spcPts val="0"/>
              </a:spcBef>
              <a:spcAft>
                <a:spcPts val="0"/>
              </a:spcAft>
              <a:buClr>
                <a:schemeClr val="lt2"/>
              </a:buClr>
              <a:buSzPct val="25000"/>
              <a:buFont typeface="Arial"/>
              <a:buNone/>
            </a:pPr>
            <a:r>
              <a:rPr b="1" i="0" lang="en-US" sz="1400" u="none" cap="none" strike="noStrike">
                <a:solidFill>
                  <a:schemeClr val="lt2"/>
                </a:solidFill>
                <a:latin typeface="Arial"/>
                <a:ea typeface="Arial"/>
                <a:cs typeface="Arial"/>
                <a:sym typeface="Arial"/>
              </a:rPr>
              <a:t>HEINZ AND BEECH-NUT BATTLE FOR SECOND PLACE</a:t>
            </a:r>
          </a:p>
          <a:p>
            <a:pPr indent="0" lvl="0" marL="0" marR="0" rtl="0" algn="r">
              <a:lnSpc>
                <a:spcPct val="105000"/>
              </a:lnSpc>
              <a:spcBef>
                <a:spcPts val="7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APPLYING THE CONCEPTS #9:  Does competition between the second- and third-largest firms matter?</a:t>
            </a:r>
          </a:p>
        </p:txBody>
      </p:sp>
      <p:grpSp>
        <p:nvGrpSpPr>
          <p:cNvPr id="661" name="Shape 661"/>
          <p:cNvGrpSpPr/>
          <p:nvPr/>
        </p:nvGrpSpPr>
        <p:grpSpPr>
          <a:xfrm>
            <a:off x="4005262" y="381000"/>
            <a:ext cx="3005137" cy="366711"/>
            <a:chOff x="2568575" y="-185736"/>
            <a:chExt cx="3005137" cy="366711"/>
          </a:xfrm>
        </p:grpSpPr>
        <p:sp>
          <p:nvSpPr>
            <p:cNvPr id="662" name="Shape 662"/>
            <p:cNvSpPr/>
            <p:nvPr/>
          </p:nvSpPr>
          <p:spPr>
            <a:xfrm>
              <a:off x="2568575" y="-182561"/>
              <a:ext cx="365125" cy="360362"/>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1800" u="none" cap="none" strike="noStrike">
                <a:solidFill>
                  <a:schemeClr val="dk1"/>
                </a:solidFill>
                <a:latin typeface="Times New Roman"/>
                <a:ea typeface="Times New Roman"/>
                <a:cs typeface="Times New Roman"/>
                <a:sym typeface="Times New Roman"/>
              </a:endParaRPr>
            </a:p>
          </p:txBody>
        </p:sp>
        <p:sp>
          <p:nvSpPr>
            <p:cNvPr id="663" name="Shape 663"/>
            <p:cNvSpPr txBox="1"/>
            <p:nvPr/>
          </p:nvSpPr>
          <p:spPr>
            <a:xfrm>
              <a:off x="2743200" y="-182561"/>
              <a:ext cx="2501900" cy="363536"/>
            </a:xfrm>
            <a:prstGeom prst="rect">
              <a:avLst/>
            </a:prstGeom>
            <a:solidFill>
              <a:srgbClr val="ADC2E4"/>
            </a:solidFill>
            <a:ln>
              <a:noFill/>
            </a:ln>
          </p:spPr>
          <p:txBody>
            <a:bodyPr anchorCtr="0" anchor="t" bIns="45700" lIns="0"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I C A T I O N</a:t>
              </a:r>
            </a:p>
          </p:txBody>
        </p:sp>
        <p:sp>
          <p:nvSpPr>
            <p:cNvPr id="664" name="Shape 664"/>
            <p:cNvSpPr/>
            <p:nvPr/>
          </p:nvSpPr>
          <p:spPr>
            <a:xfrm>
              <a:off x="5126037" y="-185736"/>
              <a:ext cx="381000" cy="366711"/>
            </a:xfrm>
            <a:prstGeom prst="ellipse">
              <a:avLst/>
            </a:prstGeom>
            <a:solidFill>
              <a:schemeClr val="lt1"/>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1800" u="none" cap="none" strike="noStrike">
                <a:solidFill>
                  <a:schemeClr val="dk1"/>
                </a:solidFill>
                <a:latin typeface="Times New Roman"/>
                <a:ea typeface="Times New Roman"/>
                <a:cs typeface="Times New Roman"/>
                <a:sym typeface="Times New Roman"/>
              </a:endParaRPr>
            </a:p>
          </p:txBody>
        </p:sp>
        <p:sp>
          <p:nvSpPr>
            <p:cNvPr id="665" name="Shape 665"/>
            <p:cNvSpPr/>
            <p:nvPr/>
          </p:nvSpPr>
          <p:spPr>
            <a:xfrm>
              <a:off x="5192712" y="-185736"/>
              <a:ext cx="381000" cy="366711"/>
            </a:xfrm>
            <a:prstGeom prst="ellipse">
              <a:avLst/>
            </a:prstGeom>
            <a:solidFill>
              <a:srgbClr val="ADC2E4"/>
            </a:solid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9</a:t>
              </a:r>
            </a:p>
          </p:txBody>
        </p:sp>
      </p:grpSp>
    </p:spTree>
  </p:cSld>
  <p:clrMapOvr>
    <a:masterClrMapping/>
  </p:clrMapOvr>
  <p:transition spd="slow">
    <p:cut/>
  </p:transition>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69" name="Shape 669"/>
        <p:cNvGrpSpPr/>
        <p:nvPr/>
      </p:nvGrpSpPr>
      <p:grpSpPr>
        <a:xfrm>
          <a:off x="0" y="0"/>
          <a:ext cx="0" cy="0"/>
          <a:chOff x="0" y="0"/>
          <a:chExt cx="0" cy="0"/>
        </a:xfrm>
      </p:grpSpPr>
      <p:sp>
        <p:nvSpPr>
          <p:cNvPr id="670" name="Shape 670"/>
          <p:cNvSpPr txBox="1"/>
          <p:nvPr/>
        </p:nvSpPr>
        <p:spPr>
          <a:xfrm>
            <a:off x="914400" y="1828800"/>
            <a:ext cx="7010400" cy="5810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In 1981 the FTC brought an antitrust suit against Xidex Corporation for its earlier acquisition of two rivals in the microfilm market. </a:t>
            </a:r>
          </a:p>
        </p:txBody>
      </p:sp>
      <p:sp>
        <p:nvSpPr>
          <p:cNvPr id="671" name="Shape 671"/>
          <p:cNvSpPr txBox="1"/>
          <p:nvPr/>
        </p:nvSpPr>
        <p:spPr>
          <a:xfrm>
            <a:off x="2057400" y="825500"/>
            <a:ext cx="5486399" cy="774700"/>
          </a:xfrm>
          <a:prstGeom prst="rect">
            <a:avLst/>
          </a:prstGeom>
          <a:noFill/>
          <a:ln>
            <a:noFill/>
          </a:ln>
        </p:spPr>
        <p:txBody>
          <a:bodyPr anchorCtr="0" anchor="t" bIns="45700" lIns="91425" rIns="91425" tIns="45700">
            <a:noAutofit/>
          </a:bodyPr>
          <a:lstStyle/>
          <a:p>
            <a:pPr indent="0" lvl="0" marL="0" marR="0" rtl="0" algn="r">
              <a:lnSpc>
                <a:spcPct val="105000"/>
              </a:lnSpc>
              <a:spcBef>
                <a:spcPts val="0"/>
              </a:spcBef>
              <a:spcAft>
                <a:spcPts val="0"/>
              </a:spcAft>
              <a:buClr>
                <a:schemeClr val="lt2"/>
              </a:buClr>
              <a:buSzPct val="25000"/>
              <a:buFont typeface="Arial"/>
              <a:buNone/>
            </a:pPr>
            <a:r>
              <a:rPr b="1" i="0" lang="en-US" sz="1400" u="none" cap="none" strike="noStrike">
                <a:solidFill>
                  <a:schemeClr val="lt2"/>
                </a:solidFill>
                <a:latin typeface="Arial"/>
                <a:ea typeface="Arial"/>
                <a:cs typeface="Arial"/>
                <a:sym typeface="Arial"/>
              </a:rPr>
              <a:t>XIDEX RECOVERS ITS ACQUISITION COST IN TWO YEARS</a:t>
            </a:r>
          </a:p>
          <a:p>
            <a:pPr indent="0" lvl="0" marL="0" marR="0" rtl="0" algn="r">
              <a:lnSpc>
                <a:spcPct val="105000"/>
              </a:lnSpc>
              <a:spcBef>
                <a:spcPts val="7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APPLYING THE CONCEPTS #10:  </a:t>
            </a:r>
            <a:br>
              <a:rPr b="1" i="0" lang="en-US" sz="1400" u="none" cap="none" strike="noStrike">
                <a:solidFill>
                  <a:schemeClr val="dk1"/>
                </a:solidFill>
                <a:latin typeface="Arial"/>
                <a:ea typeface="Arial"/>
                <a:cs typeface="Arial"/>
                <a:sym typeface="Arial"/>
              </a:rPr>
            </a:br>
            <a:r>
              <a:rPr b="1" i="0" lang="en-US" sz="1400" u="none" cap="none" strike="noStrike">
                <a:solidFill>
                  <a:schemeClr val="dk1"/>
                </a:solidFill>
                <a:latin typeface="Arial"/>
                <a:ea typeface="Arial"/>
                <a:cs typeface="Arial"/>
                <a:sym typeface="Arial"/>
              </a:rPr>
              <a:t>How does a merger affect prices? </a:t>
            </a:r>
          </a:p>
        </p:txBody>
      </p:sp>
      <p:sp>
        <p:nvSpPr>
          <p:cNvPr id="672" name="Shape 672"/>
          <p:cNvSpPr txBox="1"/>
          <p:nvPr/>
        </p:nvSpPr>
        <p:spPr>
          <a:xfrm>
            <a:off x="914400" y="2962275"/>
            <a:ext cx="7924799" cy="229234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Xidex increased its market share from 46 percent to 71 percent.</a:t>
            </a:r>
          </a:p>
          <a:p>
            <a:pPr indent="0" lvl="0" marL="0" marR="0" rtl="0" algn="l">
              <a:lnSpc>
                <a:spcPct val="100000"/>
              </a:lnSpc>
              <a:spcBef>
                <a:spcPts val="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231775" lvl="1" marL="346075" marR="0" rtl="0" algn="l">
              <a:lnSpc>
                <a:spcPct val="10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Price on one type of microfilm increased by 11 percent.</a:t>
            </a:r>
          </a:p>
          <a:p>
            <a:pPr indent="-231775" lvl="1" marL="346075" marR="0" rtl="0" algn="l">
              <a:lnSpc>
                <a:spcPct val="100000"/>
              </a:lnSpc>
              <a:spcBef>
                <a:spcPts val="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231775" lvl="1" marL="346075" marR="0" rtl="0" algn="l">
              <a:lnSpc>
                <a:spcPct val="10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Price on the other type increased by 23 percent.</a:t>
            </a:r>
          </a:p>
          <a:p>
            <a:pPr indent="-231775" lvl="1" marL="346075" marR="0" rtl="0" algn="l">
              <a:lnSpc>
                <a:spcPct val="100000"/>
              </a:lnSpc>
              <a:spcBef>
                <a:spcPts val="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231775" lvl="1" marL="346075" marR="0" rtl="0" algn="l">
              <a:lnSpc>
                <a:spcPct val="10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Xidex recovered it acquisition cost in two years.</a:t>
            </a:r>
          </a:p>
          <a:p>
            <a:pPr indent="0" lvl="0" marL="0" marR="0" rtl="0" algn="l">
              <a:lnSpc>
                <a:spcPct val="100000"/>
              </a:lnSpc>
              <a:spcBef>
                <a:spcPts val="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Xidex agreed to license its microfilm at bargain prices to other firms</a:t>
            </a:r>
          </a:p>
        </p:txBody>
      </p:sp>
      <p:grpSp>
        <p:nvGrpSpPr>
          <p:cNvPr id="673" name="Shape 673"/>
          <p:cNvGrpSpPr/>
          <p:nvPr/>
        </p:nvGrpSpPr>
        <p:grpSpPr>
          <a:xfrm>
            <a:off x="4495800" y="381000"/>
            <a:ext cx="3005137" cy="366711"/>
            <a:chOff x="2568575" y="-185736"/>
            <a:chExt cx="3005137" cy="366711"/>
          </a:xfrm>
        </p:grpSpPr>
        <p:sp>
          <p:nvSpPr>
            <p:cNvPr id="674" name="Shape 674"/>
            <p:cNvSpPr/>
            <p:nvPr/>
          </p:nvSpPr>
          <p:spPr>
            <a:xfrm>
              <a:off x="2568575" y="-182561"/>
              <a:ext cx="365125" cy="360362"/>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1800" u="none" cap="none" strike="noStrike">
                <a:solidFill>
                  <a:schemeClr val="dk1"/>
                </a:solidFill>
                <a:latin typeface="Times New Roman"/>
                <a:ea typeface="Times New Roman"/>
                <a:cs typeface="Times New Roman"/>
                <a:sym typeface="Times New Roman"/>
              </a:endParaRPr>
            </a:p>
          </p:txBody>
        </p:sp>
        <p:sp>
          <p:nvSpPr>
            <p:cNvPr id="675" name="Shape 675"/>
            <p:cNvSpPr txBox="1"/>
            <p:nvPr/>
          </p:nvSpPr>
          <p:spPr>
            <a:xfrm>
              <a:off x="2743200" y="-182561"/>
              <a:ext cx="2501900" cy="363536"/>
            </a:xfrm>
            <a:prstGeom prst="rect">
              <a:avLst/>
            </a:prstGeom>
            <a:solidFill>
              <a:srgbClr val="ADC2E4"/>
            </a:solidFill>
            <a:ln>
              <a:noFill/>
            </a:ln>
          </p:spPr>
          <p:txBody>
            <a:bodyPr anchorCtr="0" anchor="t" bIns="45700" lIns="0"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I C A T I O N</a:t>
              </a:r>
            </a:p>
          </p:txBody>
        </p:sp>
        <p:sp>
          <p:nvSpPr>
            <p:cNvPr id="676" name="Shape 676"/>
            <p:cNvSpPr/>
            <p:nvPr/>
          </p:nvSpPr>
          <p:spPr>
            <a:xfrm>
              <a:off x="5126037" y="-185736"/>
              <a:ext cx="381000" cy="366711"/>
            </a:xfrm>
            <a:prstGeom prst="ellipse">
              <a:avLst/>
            </a:prstGeom>
            <a:solidFill>
              <a:schemeClr val="lt1"/>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1800" u="none" cap="none" strike="noStrike">
                <a:solidFill>
                  <a:schemeClr val="dk1"/>
                </a:solidFill>
                <a:latin typeface="Times New Roman"/>
                <a:ea typeface="Times New Roman"/>
                <a:cs typeface="Times New Roman"/>
                <a:sym typeface="Times New Roman"/>
              </a:endParaRPr>
            </a:p>
          </p:txBody>
        </p:sp>
        <p:sp>
          <p:nvSpPr>
            <p:cNvPr id="677" name="Shape 677"/>
            <p:cNvSpPr/>
            <p:nvPr/>
          </p:nvSpPr>
          <p:spPr>
            <a:xfrm>
              <a:off x="5192712" y="-185736"/>
              <a:ext cx="381000" cy="366711"/>
            </a:xfrm>
            <a:prstGeom prst="ellipse">
              <a:avLst/>
            </a:prstGeom>
            <a:solidFill>
              <a:srgbClr val="ADC2E4"/>
            </a:solid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10</a:t>
              </a:r>
            </a:p>
          </p:txBody>
        </p:sp>
      </p:grpSp>
    </p:spTree>
  </p:cSld>
  <p:clrMapOvr>
    <a:masterClrMapping/>
  </p:clrMapOvr>
  <p:transition spd="slow">
    <p:cut/>
  </p:transition>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81" name="Shape 681"/>
        <p:cNvGrpSpPr/>
        <p:nvPr/>
      </p:nvGrpSpPr>
      <p:grpSpPr>
        <a:xfrm>
          <a:off x="0" y="0"/>
          <a:ext cx="0" cy="0"/>
          <a:chOff x="0" y="0"/>
          <a:chExt cx="0" cy="0"/>
        </a:xfrm>
      </p:grpSpPr>
      <p:sp>
        <p:nvSpPr>
          <p:cNvPr id="682" name="Shape 682"/>
          <p:cNvSpPr txBox="1"/>
          <p:nvPr/>
        </p:nvSpPr>
        <p:spPr>
          <a:xfrm>
            <a:off x="3276600" y="0"/>
            <a:ext cx="2743199" cy="9144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K E Y   T E R M S</a:t>
            </a:r>
          </a:p>
        </p:txBody>
      </p:sp>
      <p:sp>
        <p:nvSpPr>
          <p:cNvPr id="683" name="Shape 683"/>
          <p:cNvSpPr txBox="1"/>
          <p:nvPr/>
        </p:nvSpPr>
        <p:spPr>
          <a:xfrm>
            <a:off x="838200" y="1301750"/>
            <a:ext cx="3733800" cy="44942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cartel</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concentration ratio</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contestable market</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dominant strategy</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duopolists’ dilemma</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duopoly</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game theory</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game tree</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grim-trigger strategy</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low-price guarantee</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limit price</a:t>
            </a:r>
          </a:p>
        </p:txBody>
      </p:sp>
      <p:sp>
        <p:nvSpPr>
          <p:cNvPr id="684" name="Shape 684"/>
          <p:cNvSpPr txBox="1"/>
          <p:nvPr/>
        </p:nvSpPr>
        <p:spPr>
          <a:xfrm>
            <a:off x="4648200" y="1295400"/>
            <a:ext cx="3124199" cy="44942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limit pricing</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merger</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monopolistic competition</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Nash equilibrium</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oligopoly</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predatory pricing</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price-fixing</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product differentiation</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tie-in sales</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tit-for-tat</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trust</a:t>
            </a: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8" name="Shape 88"/>
        <p:cNvGrpSpPr/>
        <p:nvPr/>
      </p:nvGrpSpPr>
      <p:grpSpPr>
        <a:xfrm>
          <a:off x="0" y="0"/>
          <a:ext cx="0" cy="0"/>
          <a:chOff x="0" y="0"/>
          <a:chExt cx="0" cy="0"/>
        </a:xfrm>
      </p:grpSpPr>
      <p:sp>
        <p:nvSpPr>
          <p:cNvPr id="89" name="Shape 89"/>
          <p:cNvSpPr txBox="1"/>
          <p:nvPr>
            <p:ph type="title"/>
          </p:nvPr>
        </p:nvSpPr>
        <p:spPr>
          <a:xfrm>
            <a:off x="3276600" y="152400"/>
            <a:ext cx="5562600"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THE EFFECTS OF MARKET ENTRY</a:t>
            </a:r>
          </a:p>
        </p:txBody>
      </p:sp>
      <p:sp>
        <p:nvSpPr>
          <p:cNvPr id="90" name="Shape 90"/>
          <p:cNvSpPr txBox="1"/>
          <p:nvPr/>
        </p:nvSpPr>
        <p:spPr>
          <a:xfrm>
            <a:off x="22161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8.1</a:t>
            </a:r>
          </a:p>
        </p:txBody>
      </p:sp>
      <p:cxnSp>
        <p:nvCxnSpPr>
          <p:cNvPr id="91" name="Shape 91"/>
          <p:cNvCxnSpPr/>
          <p:nvPr/>
        </p:nvCxnSpPr>
        <p:spPr>
          <a:xfrm>
            <a:off x="3200400" y="304800"/>
            <a:ext cx="0" cy="381000"/>
          </a:xfrm>
          <a:prstGeom prst="straightConnector1">
            <a:avLst/>
          </a:prstGeom>
          <a:noFill/>
          <a:ln cap="rnd" cmpd="sng" w="22225">
            <a:solidFill>
              <a:srgbClr val="FF0000"/>
            </a:solidFill>
            <a:prstDash val="solid"/>
            <a:miter/>
            <a:headEnd len="med" w="med" type="none"/>
            <a:tailEnd len="med" w="med" type="none"/>
          </a:ln>
        </p:spPr>
      </p:cxnSp>
      <p:sp>
        <p:nvSpPr>
          <p:cNvPr id="92" name="Shape 92"/>
          <p:cNvSpPr txBox="1"/>
          <p:nvPr/>
        </p:nvSpPr>
        <p:spPr>
          <a:xfrm>
            <a:off x="3200400" y="1600200"/>
            <a:ext cx="4648199" cy="366711"/>
          </a:xfrm>
          <a:prstGeom prst="rect">
            <a:avLst/>
          </a:prstGeom>
          <a:noFill/>
          <a:ln>
            <a:noFill/>
          </a:ln>
        </p:spPr>
        <p:txBody>
          <a:bodyPr anchorCtr="0" anchor="t" bIns="45700" lIns="91425" rIns="91425" tIns="45700">
            <a:noAutofit/>
          </a:bodyPr>
          <a:lstStyle/>
          <a:p>
            <a:pPr indent="0" lvl="0" marL="0" marR="0" rtl="0" algn="r">
              <a:lnSpc>
                <a:spcPct val="100000"/>
              </a:lnSpc>
              <a:spcBef>
                <a:spcPts val="0"/>
              </a:spcBef>
              <a:spcAft>
                <a:spcPts val="0"/>
              </a:spcAft>
              <a:buClr>
                <a:srgbClr val="7263B1"/>
              </a:buClr>
              <a:buSzPct val="25000"/>
              <a:buFont typeface="Arial"/>
              <a:buNone/>
            </a:pPr>
            <a:r>
              <a:rPr b="1" i="0" lang="en-US" sz="1800" u="none" cap="none" strike="noStrike">
                <a:solidFill>
                  <a:srgbClr val="7263B1"/>
                </a:solidFill>
                <a:latin typeface="Arial"/>
                <a:ea typeface="Arial"/>
                <a:cs typeface="Arial"/>
                <a:sym typeface="Arial"/>
              </a:rPr>
              <a:t>M A R G I N A L   P R I N C I P L E</a:t>
            </a:r>
          </a:p>
        </p:txBody>
      </p:sp>
      <p:cxnSp>
        <p:nvCxnSpPr>
          <p:cNvPr id="93" name="Shape 93"/>
          <p:cNvCxnSpPr/>
          <p:nvPr/>
        </p:nvCxnSpPr>
        <p:spPr>
          <a:xfrm>
            <a:off x="8001000" y="1628775"/>
            <a:ext cx="0" cy="1219199"/>
          </a:xfrm>
          <a:prstGeom prst="straightConnector1">
            <a:avLst/>
          </a:prstGeom>
          <a:noFill/>
          <a:ln cap="rnd" cmpd="sng" w="12700">
            <a:solidFill>
              <a:schemeClr val="lt2"/>
            </a:solidFill>
            <a:prstDash val="solid"/>
            <a:miter/>
            <a:headEnd len="med" w="med" type="none"/>
            <a:tailEnd len="med" w="med" type="none"/>
          </a:ln>
        </p:spPr>
      </p:cxnSp>
      <p:sp>
        <p:nvSpPr>
          <p:cNvPr id="94" name="Shape 94"/>
          <p:cNvSpPr txBox="1"/>
          <p:nvPr/>
        </p:nvSpPr>
        <p:spPr>
          <a:xfrm>
            <a:off x="1143000" y="1893886"/>
            <a:ext cx="6781800" cy="1049337"/>
          </a:xfrm>
          <a:prstGeom prst="rect">
            <a:avLst/>
          </a:prstGeom>
          <a:noFill/>
          <a:ln>
            <a:noFill/>
          </a:ln>
        </p:spPr>
        <p:txBody>
          <a:bodyPr anchorCtr="0" anchor="t" bIns="45700" lIns="91425" rIns="91425" tIns="45700">
            <a:noAutofit/>
          </a:bodyPr>
          <a:lstStyle/>
          <a:p>
            <a:pPr indent="0" lvl="0" marL="0" marR="0" rtl="0" algn="r">
              <a:lnSpc>
                <a:spcPct val="150000"/>
              </a:lnSpc>
              <a:spcBef>
                <a:spcPts val="0"/>
              </a:spcBef>
              <a:spcAft>
                <a:spcPts val="0"/>
              </a:spcAft>
              <a:buClr>
                <a:srgbClr val="7F7F7F"/>
              </a:buClr>
              <a:buSzPct val="25000"/>
              <a:buFont typeface="Arial"/>
              <a:buNone/>
            </a:pPr>
            <a:r>
              <a:rPr b="1" i="0" lang="en-US" sz="1400" u="none" cap="none" strike="noStrike">
                <a:solidFill>
                  <a:srgbClr val="7F7F7F"/>
                </a:solidFill>
                <a:latin typeface="Arial"/>
                <a:ea typeface="Arial"/>
                <a:cs typeface="Arial"/>
                <a:sym typeface="Arial"/>
              </a:rPr>
              <a:t>Increase the level of an activity as long as its marginal benefit exceeds its marginal cost. Choose the level at which the marginal benefit equals the marginal cost.</a:t>
            </a: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8" name="Shape 98"/>
        <p:cNvGrpSpPr/>
        <p:nvPr/>
      </p:nvGrpSpPr>
      <p:grpSpPr>
        <a:xfrm>
          <a:off x="0" y="0"/>
          <a:ext cx="0" cy="0"/>
          <a:chOff x="0" y="0"/>
          <a:chExt cx="0" cy="0"/>
        </a:xfrm>
      </p:grpSpPr>
      <p:sp>
        <p:nvSpPr>
          <p:cNvPr id="99" name="Shape 99"/>
          <p:cNvSpPr txBox="1"/>
          <p:nvPr>
            <p:ph type="title"/>
          </p:nvPr>
        </p:nvSpPr>
        <p:spPr>
          <a:xfrm>
            <a:off x="3276600" y="152400"/>
            <a:ext cx="5867400"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THE EFFECTS OF MARKET ENTRY (cont’d)</a:t>
            </a:r>
          </a:p>
        </p:txBody>
      </p:sp>
      <p:sp>
        <p:nvSpPr>
          <p:cNvPr id="100" name="Shape 100"/>
          <p:cNvSpPr txBox="1"/>
          <p:nvPr/>
        </p:nvSpPr>
        <p:spPr>
          <a:xfrm>
            <a:off x="22161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8.1</a:t>
            </a:r>
          </a:p>
        </p:txBody>
      </p:sp>
      <p:cxnSp>
        <p:nvCxnSpPr>
          <p:cNvPr id="101" name="Shape 101"/>
          <p:cNvCxnSpPr/>
          <p:nvPr/>
        </p:nvCxnSpPr>
        <p:spPr>
          <a:xfrm>
            <a:off x="3200400" y="304800"/>
            <a:ext cx="0" cy="381000"/>
          </a:xfrm>
          <a:prstGeom prst="straightConnector1">
            <a:avLst/>
          </a:prstGeom>
          <a:noFill/>
          <a:ln cap="rnd" cmpd="sng" w="22225">
            <a:solidFill>
              <a:srgbClr val="FF0000"/>
            </a:solidFill>
            <a:prstDash val="solid"/>
            <a:miter/>
            <a:headEnd len="med" w="med" type="none"/>
            <a:tailEnd len="med" w="med" type="none"/>
          </a:ln>
        </p:spPr>
      </p:cxnSp>
      <p:sp>
        <p:nvSpPr>
          <p:cNvPr id="102" name="Shape 102"/>
          <p:cNvSpPr txBox="1"/>
          <p:nvPr/>
        </p:nvSpPr>
        <p:spPr>
          <a:xfrm>
            <a:off x="304800" y="1143000"/>
            <a:ext cx="8839199" cy="1747837"/>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100000"/>
              <a:buFont typeface="Arial"/>
              <a:buChar char=""/>
            </a:pPr>
            <a:r>
              <a:rPr b="1" i="0" lang="en-US" sz="1400" u="none" cap="none" strike="noStrike">
                <a:solidFill>
                  <a:schemeClr val="dk1"/>
                </a:solidFill>
                <a:latin typeface="Arial"/>
                <a:ea typeface="Arial"/>
                <a:cs typeface="Arial"/>
                <a:sym typeface="Arial"/>
              </a:rPr>
              <a:t>FIGURE 8.1  </a:t>
            </a:r>
            <a:r>
              <a:rPr b="1" i="0" lang="en-US" sz="1400" u="none" cap="none" strike="noStrike">
                <a:solidFill>
                  <a:schemeClr val="lt2"/>
                </a:solidFill>
                <a:latin typeface="Arial"/>
                <a:ea typeface="Arial"/>
                <a:cs typeface="Arial"/>
                <a:sym typeface="Arial"/>
              </a:rPr>
              <a:t>Market Entry Decreases Price and Squeezes Profit</a:t>
            </a:r>
          </a:p>
          <a:p>
            <a:pPr indent="0" lvl="0" marL="0" marR="0" rtl="0" algn="l">
              <a:lnSpc>
                <a:spcPct val="110000"/>
              </a:lnSpc>
              <a:spcBef>
                <a:spcPts val="7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(A)</a:t>
            </a:r>
            <a:r>
              <a:rPr b="0" i="0" lang="en-US" sz="1400" u="none" cap="none" strike="noStrike">
                <a:solidFill>
                  <a:schemeClr val="dk1"/>
                </a:solidFill>
                <a:latin typeface="Arial"/>
                <a:ea typeface="Arial"/>
                <a:cs typeface="Arial"/>
                <a:sym typeface="Arial"/>
              </a:rPr>
              <a:t> A monopolist maximizes profit at point a, where marginal revenue equals marginal cost.  300 toothbrushes at a price of $2.00 (point </a:t>
            </a:r>
            <a:r>
              <a:rPr b="0" i="1" lang="en-US" sz="1400" u="none" cap="none" strike="noStrike">
                <a:solidFill>
                  <a:schemeClr val="dk1"/>
                </a:solidFill>
                <a:latin typeface="Arial"/>
                <a:ea typeface="Arial"/>
                <a:cs typeface="Arial"/>
                <a:sym typeface="Arial"/>
              </a:rPr>
              <a:t>b</a:t>
            </a:r>
            <a:r>
              <a:rPr b="0" i="0" lang="en-US" sz="1400" u="none" cap="none" strike="noStrike">
                <a:solidFill>
                  <a:schemeClr val="dk1"/>
                </a:solidFill>
                <a:latin typeface="Arial"/>
                <a:ea typeface="Arial"/>
                <a:cs typeface="Arial"/>
                <a:sym typeface="Arial"/>
              </a:rPr>
              <a:t>) and an average cost of $0.90 (point </a:t>
            </a:r>
            <a:r>
              <a:rPr b="0" i="1" lang="en-US" sz="1400" u="none" cap="none" strike="noStrike">
                <a:solidFill>
                  <a:schemeClr val="dk1"/>
                </a:solidFill>
                <a:latin typeface="Arial"/>
                <a:ea typeface="Arial"/>
                <a:cs typeface="Arial"/>
                <a:sym typeface="Arial"/>
              </a:rPr>
              <a:t>c</a:t>
            </a:r>
            <a:r>
              <a:rPr b="0" i="0" lang="en-US" sz="1400" u="none" cap="none" strike="noStrike">
                <a:solidFill>
                  <a:schemeClr val="dk1"/>
                </a:solidFill>
                <a:latin typeface="Arial"/>
                <a:ea typeface="Arial"/>
                <a:cs typeface="Arial"/>
                <a:sym typeface="Arial"/>
              </a:rPr>
              <a:t>). Profit of $330 is shown by the shaded rectangle.</a:t>
            </a:r>
          </a:p>
          <a:p>
            <a:pPr indent="0" lvl="0" marL="0" marR="0" rtl="0" algn="l">
              <a:lnSpc>
                <a:spcPct val="110000"/>
              </a:lnSpc>
              <a:spcBef>
                <a:spcPts val="7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(B)</a:t>
            </a:r>
            <a:r>
              <a:rPr b="0" i="0" lang="en-US" sz="1400" u="none" cap="none" strike="noStrike">
                <a:solidFill>
                  <a:schemeClr val="dk1"/>
                </a:solidFill>
                <a:latin typeface="Arial"/>
                <a:ea typeface="Arial"/>
                <a:cs typeface="Arial"/>
                <a:sym typeface="Arial"/>
              </a:rPr>
              <a:t> Entry of a second firm shifts the firm-specific demand curve for the original firm to the left. The firm produces only 200 toothbrushes (point </a:t>
            </a:r>
            <a:r>
              <a:rPr b="0" i="1" lang="en-US" sz="1400" u="none" cap="none" strike="noStrike">
                <a:solidFill>
                  <a:schemeClr val="dk1"/>
                </a:solidFill>
                <a:latin typeface="Arial"/>
                <a:ea typeface="Arial"/>
                <a:cs typeface="Arial"/>
                <a:sym typeface="Arial"/>
              </a:rPr>
              <a:t>d</a:t>
            </a:r>
            <a:r>
              <a:rPr b="0" i="0" lang="en-US" sz="1400" u="none" cap="none" strike="noStrike">
                <a:solidFill>
                  <a:schemeClr val="dk1"/>
                </a:solidFill>
                <a:latin typeface="Arial"/>
                <a:ea typeface="Arial"/>
                <a:cs typeface="Arial"/>
                <a:sym typeface="Arial"/>
              </a:rPr>
              <a:t>) at a lower price ($1.80, shown by point </a:t>
            </a:r>
            <a:r>
              <a:rPr b="0" i="1" lang="en-US" sz="1400" u="none" cap="none" strike="noStrike">
                <a:solidFill>
                  <a:schemeClr val="dk1"/>
                </a:solidFill>
                <a:latin typeface="Arial"/>
                <a:ea typeface="Arial"/>
                <a:cs typeface="Arial"/>
                <a:sym typeface="Arial"/>
              </a:rPr>
              <a:t>e</a:t>
            </a:r>
            <a:r>
              <a:rPr b="0" i="0" lang="en-US" sz="1400" u="none" cap="none" strike="noStrike">
                <a:solidFill>
                  <a:schemeClr val="dk1"/>
                </a:solidFill>
                <a:latin typeface="Arial"/>
                <a:ea typeface="Arial"/>
                <a:cs typeface="Arial"/>
                <a:sym typeface="Arial"/>
              </a:rPr>
              <a:t>) and a higher average cost ($1.00, shown by point </a:t>
            </a:r>
            <a:r>
              <a:rPr b="0" i="1" lang="en-US" sz="1400" u="none" cap="none" strike="noStrike">
                <a:solidFill>
                  <a:schemeClr val="dk1"/>
                </a:solidFill>
                <a:latin typeface="Arial"/>
                <a:ea typeface="Arial"/>
                <a:cs typeface="Arial"/>
                <a:sym typeface="Arial"/>
              </a:rPr>
              <a:t>f</a:t>
            </a:r>
            <a:r>
              <a:rPr b="0" i="0" lang="en-US" sz="1400" u="none" cap="none" strike="noStrike">
                <a:solidFill>
                  <a:schemeClr val="dk1"/>
                </a:solidFill>
                <a:latin typeface="Arial"/>
                <a:ea typeface="Arial"/>
                <a:cs typeface="Arial"/>
                <a:sym typeface="Arial"/>
              </a:rPr>
              <a:t>). Profit, shown by the shaded rectangle, shrinks to $160.</a:t>
            </a:r>
          </a:p>
        </p:txBody>
      </p:sp>
      <p:pic>
        <p:nvPicPr>
          <p:cNvPr id="103" name="Shape 103"/>
          <p:cNvPicPr preferRelativeResize="0"/>
          <p:nvPr/>
        </p:nvPicPr>
        <p:blipFill rotWithShape="1">
          <a:blip r:embed="rId3">
            <a:alphaModFix/>
          </a:blip>
          <a:srcRect b="0" l="0" r="0" t="0"/>
          <a:stretch/>
        </p:blipFill>
        <p:spPr>
          <a:xfrm>
            <a:off x="1600200" y="2514600"/>
            <a:ext cx="6402387" cy="3886200"/>
          </a:xfrm>
          <a:prstGeom prst="rect">
            <a:avLst/>
          </a:prstGeom>
          <a:noFill/>
          <a:ln>
            <a:noFill/>
          </a:ln>
        </p:spPr>
      </p:pic>
      <p:pic>
        <p:nvPicPr>
          <p:cNvPr id="104" name="Shape 104"/>
          <p:cNvPicPr preferRelativeResize="0"/>
          <p:nvPr/>
        </p:nvPicPr>
        <p:blipFill rotWithShape="1">
          <a:blip r:embed="rId4">
            <a:alphaModFix/>
          </a:blip>
          <a:srcRect b="0" l="0" r="0" t="0"/>
          <a:stretch/>
        </p:blipFill>
        <p:spPr>
          <a:xfrm>
            <a:off x="1600200" y="2514600"/>
            <a:ext cx="6402387" cy="3886200"/>
          </a:xfrm>
          <a:prstGeom prst="rect">
            <a:avLst/>
          </a:prstGeom>
          <a:noFill/>
          <a:ln>
            <a:noFill/>
          </a:ln>
        </p:spPr>
      </p:pic>
      <p:pic>
        <p:nvPicPr>
          <p:cNvPr id="105" name="Shape 105"/>
          <p:cNvPicPr preferRelativeResize="0"/>
          <p:nvPr/>
        </p:nvPicPr>
        <p:blipFill rotWithShape="1">
          <a:blip r:embed="rId5">
            <a:alphaModFix/>
          </a:blip>
          <a:srcRect b="0" l="0" r="0" t="0"/>
          <a:stretch/>
        </p:blipFill>
        <p:spPr>
          <a:xfrm>
            <a:off x="1600200" y="2514600"/>
            <a:ext cx="6402387" cy="3886200"/>
          </a:xfrm>
          <a:prstGeom prst="rect">
            <a:avLst/>
          </a:prstGeom>
          <a:noFill/>
          <a:ln>
            <a:noFill/>
          </a:ln>
        </p:spPr>
      </p:pic>
      <p:pic>
        <p:nvPicPr>
          <p:cNvPr id="106" name="Shape 106"/>
          <p:cNvPicPr preferRelativeResize="0"/>
          <p:nvPr/>
        </p:nvPicPr>
        <p:blipFill rotWithShape="1">
          <a:blip r:embed="rId6">
            <a:alphaModFix/>
          </a:blip>
          <a:srcRect b="0" l="0" r="0" t="0"/>
          <a:stretch/>
        </p:blipFill>
        <p:spPr>
          <a:xfrm>
            <a:off x="1600200" y="2514600"/>
            <a:ext cx="6402387" cy="3886200"/>
          </a:xfrm>
          <a:prstGeom prst="rect">
            <a:avLst/>
          </a:prstGeom>
          <a:noFill/>
          <a:ln>
            <a:noFill/>
          </a:ln>
        </p:spPr>
      </p:pic>
      <p:pic>
        <p:nvPicPr>
          <p:cNvPr id="107" name="Shape 107"/>
          <p:cNvPicPr preferRelativeResize="0"/>
          <p:nvPr/>
        </p:nvPicPr>
        <p:blipFill rotWithShape="1">
          <a:blip r:embed="rId7">
            <a:alphaModFix/>
          </a:blip>
          <a:srcRect b="0" l="0" r="0" t="0"/>
          <a:stretch/>
        </p:blipFill>
        <p:spPr>
          <a:xfrm>
            <a:off x="1600200" y="2514600"/>
            <a:ext cx="6402387" cy="3886200"/>
          </a:xfrm>
          <a:prstGeom prst="rect">
            <a:avLst/>
          </a:prstGeom>
          <a:noFill/>
          <a:ln>
            <a:noFill/>
          </a:ln>
        </p:spPr>
      </p:pic>
      <p:pic>
        <p:nvPicPr>
          <p:cNvPr id="108" name="Shape 108"/>
          <p:cNvPicPr preferRelativeResize="0"/>
          <p:nvPr/>
        </p:nvPicPr>
        <p:blipFill rotWithShape="1">
          <a:blip r:embed="rId8">
            <a:alphaModFix/>
          </a:blip>
          <a:srcRect b="0" l="0" r="0" t="0"/>
          <a:stretch/>
        </p:blipFill>
        <p:spPr>
          <a:xfrm>
            <a:off x="1600200" y="2514600"/>
            <a:ext cx="6402387" cy="3886200"/>
          </a:xfrm>
          <a:prstGeom prst="rect">
            <a:avLst/>
          </a:prstGeom>
          <a:noFill/>
          <a:ln>
            <a:noFill/>
          </a:ln>
        </p:spPr>
      </p:pic>
      <p:pic>
        <p:nvPicPr>
          <p:cNvPr id="109" name="Shape 109"/>
          <p:cNvPicPr preferRelativeResize="0"/>
          <p:nvPr/>
        </p:nvPicPr>
        <p:blipFill rotWithShape="1">
          <a:blip r:embed="rId9">
            <a:alphaModFix/>
          </a:blip>
          <a:srcRect b="0" l="0" r="0" t="0"/>
          <a:stretch/>
        </p:blipFill>
        <p:spPr>
          <a:xfrm>
            <a:off x="1600200" y="2514600"/>
            <a:ext cx="6402387" cy="3886200"/>
          </a:xfrm>
          <a:prstGeom prst="rect">
            <a:avLst/>
          </a:prstGeom>
          <a:noFill/>
          <a:ln>
            <a:noFill/>
          </a:ln>
        </p:spPr>
      </p:pic>
      <p:pic>
        <p:nvPicPr>
          <p:cNvPr id="110" name="Shape 110"/>
          <p:cNvPicPr preferRelativeResize="0"/>
          <p:nvPr/>
        </p:nvPicPr>
        <p:blipFill rotWithShape="1">
          <a:blip r:embed="rId10">
            <a:alphaModFix/>
          </a:blip>
          <a:srcRect b="0" l="0" r="0" t="0"/>
          <a:stretch/>
        </p:blipFill>
        <p:spPr>
          <a:xfrm>
            <a:off x="1600200" y="2514600"/>
            <a:ext cx="6402387" cy="3886200"/>
          </a:xfrm>
          <a:prstGeom prst="rect">
            <a:avLst/>
          </a:prstGeom>
          <a:noFill/>
          <a:ln>
            <a:noFill/>
          </a:ln>
        </p:spPr>
      </p:pic>
      <p:pic>
        <p:nvPicPr>
          <p:cNvPr id="111" name="Shape 111"/>
          <p:cNvPicPr preferRelativeResize="0"/>
          <p:nvPr/>
        </p:nvPicPr>
        <p:blipFill rotWithShape="1">
          <a:blip r:embed="rId11">
            <a:alphaModFix/>
          </a:blip>
          <a:srcRect b="0" l="0" r="0" t="0"/>
          <a:stretch/>
        </p:blipFill>
        <p:spPr>
          <a:xfrm>
            <a:off x="1600200" y="2514600"/>
            <a:ext cx="6402387" cy="3886200"/>
          </a:xfrm>
          <a:prstGeom prst="rect">
            <a:avLst/>
          </a:prstGeom>
          <a:noFill/>
          <a:ln>
            <a:noFill/>
          </a:ln>
        </p:spPr>
      </p:pic>
      <p:pic>
        <p:nvPicPr>
          <p:cNvPr id="112" name="Shape 112"/>
          <p:cNvPicPr preferRelativeResize="0"/>
          <p:nvPr/>
        </p:nvPicPr>
        <p:blipFill rotWithShape="1">
          <a:blip r:embed="rId12">
            <a:alphaModFix/>
          </a:blip>
          <a:srcRect b="0" l="0" r="0" t="0"/>
          <a:stretch/>
        </p:blipFill>
        <p:spPr>
          <a:xfrm>
            <a:off x="1600200" y="2514600"/>
            <a:ext cx="6402387" cy="3886200"/>
          </a:xfrm>
          <a:prstGeom prst="rect">
            <a:avLst/>
          </a:prstGeom>
          <a:noFill/>
          <a:ln>
            <a:noFill/>
          </a:ln>
        </p:spPr>
      </p:pic>
      <p:pic>
        <p:nvPicPr>
          <p:cNvPr id="113" name="Shape 113"/>
          <p:cNvPicPr preferRelativeResize="0"/>
          <p:nvPr/>
        </p:nvPicPr>
        <p:blipFill rotWithShape="1">
          <a:blip r:embed="rId13">
            <a:alphaModFix/>
          </a:blip>
          <a:srcRect b="0" l="0" r="0" t="0"/>
          <a:stretch/>
        </p:blipFill>
        <p:spPr>
          <a:xfrm>
            <a:off x="1600200" y="2514600"/>
            <a:ext cx="6402387" cy="3886200"/>
          </a:xfrm>
          <a:prstGeom prst="rect">
            <a:avLst/>
          </a:prstGeom>
          <a:noFill/>
          <a:ln>
            <a:noFill/>
          </a:ln>
        </p:spPr>
      </p:pic>
      <p:pic>
        <p:nvPicPr>
          <p:cNvPr id="114" name="Shape 114"/>
          <p:cNvPicPr preferRelativeResize="0"/>
          <p:nvPr/>
        </p:nvPicPr>
        <p:blipFill rotWithShape="1">
          <a:blip r:embed="rId14">
            <a:alphaModFix/>
          </a:blip>
          <a:srcRect b="0" l="0" r="0" t="0"/>
          <a:stretch/>
        </p:blipFill>
        <p:spPr>
          <a:xfrm>
            <a:off x="1600200" y="2514600"/>
            <a:ext cx="6402387" cy="3886200"/>
          </a:xfrm>
          <a:prstGeom prst="rect">
            <a:avLst/>
          </a:prstGeom>
          <a:noFill/>
          <a:ln>
            <a:noFill/>
          </a:ln>
        </p:spPr>
      </p:pic>
      <p:pic>
        <p:nvPicPr>
          <p:cNvPr id="115" name="Shape 115"/>
          <p:cNvPicPr preferRelativeResize="0"/>
          <p:nvPr/>
        </p:nvPicPr>
        <p:blipFill rotWithShape="1">
          <a:blip r:embed="rId15">
            <a:alphaModFix/>
          </a:blip>
          <a:srcRect b="0" l="0" r="0" t="0"/>
          <a:stretch/>
        </p:blipFill>
        <p:spPr>
          <a:xfrm>
            <a:off x="1600200" y="2533650"/>
            <a:ext cx="6373811" cy="3867149"/>
          </a:xfrm>
          <a:prstGeom prst="rect">
            <a:avLst/>
          </a:prstGeom>
          <a:noFill/>
          <a:ln>
            <a:noFill/>
          </a:ln>
        </p:spPr>
      </p:pic>
      <p:pic>
        <p:nvPicPr>
          <p:cNvPr id="116" name="Shape 116"/>
          <p:cNvPicPr preferRelativeResize="0"/>
          <p:nvPr/>
        </p:nvPicPr>
        <p:blipFill rotWithShape="1">
          <a:blip r:embed="rId16">
            <a:alphaModFix/>
          </a:blip>
          <a:srcRect b="0" l="0" r="0" t="0"/>
          <a:stretch/>
        </p:blipFill>
        <p:spPr>
          <a:xfrm>
            <a:off x="1601787" y="2533650"/>
            <a:ext cx="6372224" cy="3867149"/>
          </a:xfrm>
          <a:prstGeom prst="rect">
            <a:avLst/>
          </a:prstGeom>
          <a:noFill/>
          <a:ln>
            <a:noFill/>
          </a:ln>
        </p:spPr>
      </p:pic>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20" name="Shape 120"/>
        <p:cNvGrpSpPr/>
        <p:nvPr/>
      </p:nvGrpSpPr>
      <p:grpSpPr>
        <a:xfrm>
          <a:off x="0" y="0"/>
          <a:ext cx="0" cy="0"/>
          <a:chOff x="0" y="0"/>
          <a:chExt cx="0" cy="0"/>
        </a:xfrm>
      </p:grpSpPr>
      <p:sp>
        <p:nvSpPr>
          <p:cNvPr id="121" name="Shape 121"/>
          <p:cNvSpPr txBox="1"/>
          <p:nvPr>
            <p:ph type="title"/>
          </p:nvPr>
        </p:nvSpPr>
        <p:spPr>
          <a:xfrm>
            <a:off x="3276600" y="152400"/>
            <a:ext cx="5867400"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THE EFFECTS OF MARKET ENTRY (cont’d)</a:t>
            </a:r>
          </a:p>
        </p:txBody>
      </p:sp>
      <p:sp>
        <p:nvSpPr>
          <p:cNvPr id="122" name="Shape 122"/>
          <p:cNvSpPr txBox="1"/>
          <p:nvPr/>
        </p:nvSpPr>
        <p:spPr>
          <a:xfrm>
            <a:off x="22161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8.1</a:t>
            </a:r>
          </a:p>
        </p:txBody>
      </p:sp>
      <p:cxnSp>
        <p:nvCxnSpPr>
          <p:cNvPr id="123" name="Shape 123"/>
          <p:cNvCxnSpPr/>
          <p:nvPr/>
        </p:nvCxnSpPr>
        <p:spPr>
          <a:xfrm>
            <a:off x="3200400" y="304800"/>
            <a:ext cx="0" cy="381000"/>
          </a:xfrm>
          <a:prstGeom prst="straightConnector1">
            <a:avLst/>
          </a:prstGeom>
          <a:noFill/>
          <a:ln cap="rnd" cmpd="sng" w="22225">
            <a:solidFill>
              <a:srgbClr val="FF0000"/>
            </a:solidFill>
            <a:prstDash val="solid"/>
            <a:miter/>
            <a:headEnd len="med" w="med" type="none"/>
            <a:tailEnd len="med" w="med" type="none"/>
          </a:ln>
        </p:spPr>
      </p:cxnSp>
      <p:sp>
        <p:nvSpPr>
          <p:cNvPr id="124" name="Shape 124"/>
          <p:cNvSpPr txBox="1"/>
          <p:nvPr/>
        </p:nvSpPr>
        <p:spPr>
          <a:xfrm>
            <a:off x="914400" y="1066800"/>
            <a:ext cx="7543800"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Entry Squeezes Profits from Three Sides</a:t>
            </a:r>
          </a:p>
        </p:txBody>
      </p:sp>
      <p:sp>
        <p:nvSpPr>
          <p:cNvPr id="125" name="Shape 125"/>
          <p:cNvSpPr txBox="1"/>
          <p:nvPr/>
        </p:nvSpPr>
        <p:spPr>
          <a:xfrm>
            <a:off x="914400" y="1524000"/>
            <a:ext cx="6799261" cy="1925637"/>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Entry shrinks the firm’s profit rectangle because it is squeezed from three directions. </a:t>
            </a:r>
          </a:p>
          <a:p>
            <a:pPr indent="0" lvl="0" marL="0" marR="0" rtl="0" algn="l">
              <a:lnSpc>
                <a:spcPct val="100000"/>
              </a:lnSpc>
              <a:spcBef>
                <a:spcPts val="0"/>
              </a:spcBef>
              <a:spcAft>
                <a:spcPts val="0"/>
              </a:spcAft>
              <a:buClr>
                <a:schemeClr val="dk1"/>
              </a:buClr>
              <a:buFont typeface="Times New Roman"/>
              <a:buNone/>
            </a:pPr>
            <a:r>
              <a:t/>
            </a:r>
            <a:endParaRPr b="0" i="0" sz="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The top of the rectangle drops because the price decreases. 	</a:t>
            </a:r>
          </a:p>
          <a:p>
            <a:pPr indent="0" lvl="0" marL="0" marR="0" rtl="0" algn="l">
              <a:lnSpc>
                <a:spcPct val="100000"/>
              </a:lnSpc>
              <a:spcBef>
                <a:spcPts val="0"/>
              </a:spcBef>
              <a:spcAft>
                <a:spcPts val="0"/>
              </a:spcAft>
              <a:buClr>
                <a:schemeClr val="dk1"/>
              </a:buClr>
              <a:buFont typeface="Times New Roman"/>
              <a:buNone/>
            </a:pPr>
            <a:r>
              <a:t/>
            </a:r>
            <a:endParaRPr b="0" i="0" sz="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The bottom of the rectangle rises because the average cost increases. </a:t>
            </a:r>
          </a:p>
          <a:p>
            <a:pPr indent="0" lvl="0" marL="0" marR="0" rtl="0" algn="l">
              <a:lnSpc>
                <a:spcPct val="100000"/>
              </a:lnSpc>
              <a:spcBef>
                <a:spcPts val="0"/>
              </a:spcBef>
              <a:spcAft>
                <a:spcPts val="0"/>
              </a:spcAft>
              <a:buClr>
                <a:schemeClr val="dk1"/>
              </a:buClr>
              <a:buFont typeface="Times New Roman"/>
              <a:buNone/>
            </a:pPr>
            <a:r>
              <a:t/>
            </a:r>
            <a:endParaRPr b="0" i="0" sz="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The right side of the rectangle moves to the left because the quantity decreases.</a:t>
            </a:r>
          </a:p>
        </p:txBody>
      </p:sp>
      <p:sp>
        <p:nvSpPr>
          <p:cNvPr id="126" name="Shape 126"/>
          <p:cNvSpPr txBox="1"/>
          <p:nvPr/>
        </p:nvSpPr>
        <p:spPr>
          <a:xfrm>
            <a:off x="914400" y="3733800"/>
            <a:ext cx="7543800"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Examples of Entry: Stereo Stores, Trucking, and Tires</a:t>
            </a:r>
          </a:p>
        </p:txBody>
      </p:sp>
      <p:sp>
        <p:nvSpPr>
          <p:cNvPr id="127" name="Shape 127"/>
          <p:cNvSpPr txBox="1"/>
          <p:nvPr/>
        </p:nvSpPr>
        <p:spPr>
          <a:xfrm>
            <a:off x="914400" y="4343400"/>
            <a:ext cx="6799261" cy="8254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Empirical studies of other markets provide ample evidence that entry decreases market prices and firms’ profits. In other words, consumers pay less for goods and services, and firms earn lower profits.  </a:t>
            </a: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31" name="Shape 131"/>
        <p:cNvGrpSpPr/>
        <p:nvPr/>
      </p:nvGrpSpPr>
      <p:grpSpPr>
        <a:xfrm>
          <a:off x="0" y="0"/>
          <a:ext cx="0" cy="0"/>
          <a:chOff x="0" y="0"/>
          <a:chExt cx="0" cy="0"/>
        </a:xfrm>
      </p:grpSpPr>
      <p:sp>
        <p:nvSpPr>
          <p:cNvPr id="132" name="Shape 132"/>
          <p:cNvSpPr txBox="1"/>
          <p:nvPr/>
        </p:nvSpPr>
        <p:spPr>
          <a:xfrm>
            <a:off x="914400" y="1981200"/>
            <a:ext cx="7677150" cy="15589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In many stores, nationally advertised brands share the shelves with store brands. The introduction of a store brand is a form of market entry—a new competitor for a national brand—and usually decreases the price of the national brand.</a:t>
            </a:r>
          </a:p>
          <a:p>
            <a:pPr indent="0" lvl="0" marL="0" marR="0" rtl="0" algn="l">
              <a:lnSpc>
                <a:spcPct val="100000"/>
              </a:lnSpc>
              <a:spcBef>
                <a:spcPts val="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The classic example of the price effects of store brands occurred in the market for light bulbs:</a:t>
            </a:r>
          </a:p>
        </p:txBody>
      </p:sp>
      <p:sp>
        <p:nvSpPr>
          <p:cNvPr id="133" name="Shape 133"/>
          <p:cNvSpPr txBox="1"/>
          <p:nvPr/>
        </p:nvSpPr>
        <p:spPr>
          <a:xfrm>
            <a:off x="942975" y="3765550"/>
            <a:ext cx="7599361" cy="1314449"/>
          </a:xfrm>
          <a:prstGeom prst="rect">
            <a:avLst/>
          </a:prstGeom>
          <a:noFill/>
          <a:ln>
            <a:noFill/>
          </a:ln>
        </p:spPr>
        <p:txBody>
          <a:bodyPr anchorCtr="0" anchor="t" bIns="45700" lIns="91425" rIns="91425" tIns="45700">
            <a:noAutofit/>
          </a:bodyPr>
          <a:lstStyle/>
          <a:p>
            <a:pPr indent="-233361" lvl="1" marL="347662" marR="0" rtl="0" algn="l">
              <a:lnSpc>
                <a:spcPct val="10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In the early 1980s, the price of a four-pack of General Electric bulbs was about $3.50.</a:t>
            </a:r>
          </a:p>
          <a:p>
            <a:pPr indent="-233361" lvl="1" marL="347662" marR="0" rtl="0" algn="l">
              <a:lnSpc>
                <a:spcPct val="10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The introduction of store brands at a price of $1.50 caused General Electric to cut its price to $2.00.</a:t>
            </a:r>
          </a:p>
          <a:p>
            <a:pPr indent="-233361" lvl="1" marL="347662" marR="0" rtl="0" algn="l">
              <a:lnSpc>
                <a:spcPct val="10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In markets without store brands, the General Electric price remained at $3.50.</a:t>
            </a:r>
          </a:p>
        </p:txBody>
      </p:sp>
      <p:sp>
        <p:nvSpPr>
          <p:cNvPr id="134" name="Shape 134"/>
          <p:cNvSpPr txBox="1"/>
          <p:nvPr/>
        </p:nvSpPr>
        <p:spPr>
          <a:xfrm>
            <a:off x="914400" y="5456237"/>
            <a:ext cx="7677150" cy="8254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For a wide variety of products—laundry detergent, ready-to-eat breakfast cereals, motor oil, and aluminum foil—the entry of store brands decreased the price of national brands.</a:t>
            </a:r>
          </a:p>
        </p:txBody>
      </p:sp>
      <p:sp>
        <p:nvSpPr>
          <p:cNvPr id="135" name="Shape 135"/>
          <p:cNvSpPr txBox="1"/>
          <p:nvPr/>
        </p:nvSpPr>
        <p:spPr>
          <a:xfrm>
            <a:off x="2209800" y="1066800"/>
            <a:ext cx="4648199" cy="774700"/>
          </a:xfrm>
          <a:prstGeom prst="rect">
            <a:avLst/>
          </a:prstGeom>
          <a:noFill/>
          <a:ln>
            <a:noFill/>
          </a:ln>
        </p:spPr>
        <p:txBody>
          <a:bodyPr anchorCtr="0" anchor="t" bIns="45700" lIns="91425" rIns="91425" tIns="45700">
            <a:noAutofit/>
          </a:bodyPr>
          <a:lstStyle/>
          <a:p>
            <a:pPr indent="0" lvl="0" marL="0" marR="0" rtl="0" algn="r">
              <a:lnSpc>
                <a:spcPct val="105000"/>
              </a:lnSpc>
              <a:spcBef>
                <a:spcPts val="0"/>
              </a:spcBef>
              <a:spcAft>
                <a:spcPts val="0"/>
              </a:spcAft>
              <a:buClr>
                <a:schemeClr val="lt2"/>
              </a:buClr>
              <a:buSzPct val="25000"/>
              <a:buFont typeface="Arial"/>
              <a:buNone/>
            </a:pPr>
            <a:r>
              <a:rPr b="1" i="0" lang="en-US" sz="1400" u="none" cap="none" strike="noStrike">
                <a:solidFill>
                  <a:schemeClr val="lt2"/>
                </a:solidFill>
                <a:latin typeface="Arial"/>
                <a:ea typeface="Arial"/>
                <a:cs typeface="Arial"/>
                <a:sym typeface="Arial"/>
              </a:rPr>
              <a:t>NAME BRANDS VERSUS STORE BRANDS</a:t>
            </a:r>
          </a:p>
          <a:p>
            <a:pPr indent="0" lvl="0" marL="0" marR="0" rtl="0" algn="r">
              <a:lnSpc>
                <a:spcPct val="105000"/>
              </a:lnSpc>
              <a:spcBef>
                <a:spcPts val="7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APPLYING THE CONCEPTS #1:  How does brand competition within stores affect prices?</a:t>
            </a:r>
          </a:p>
        </p:txBody>
      </p:sp>
      <p:grpSp>
        <p:nvGrpSpPr>
          <p:cNvPr id="136" name="Shape 136"/>
          <p:cNvGrpSpPr/>
          <p:nvPr/>
        </p:nvGrpSpPr>
        <p:grpSpPr>
          <a:xfrm>
            <a:off x="3852862" y="381000"/>
            <a:ext cx="3005137" cy="366711"/>
            <a:chOff x="2568575" y="-185736"/>
            <a:chExt cx="3005137" cy="366711"/>
          </a:xfrm>
        </p:grpSpPr>
        <p:sp>
          <p:nvSpPr>
            <p:cNvPr id="137" name="Shape 137"/>
            <p:cNvSpPr/>
            <p:nvPr/>
          </p:nvSpPr>
          <p:spPr>
            <a:xfrm>
              <a:off x="2568575" y="-182561"/>
              <a:ext cx="365125" cy="360362"/>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1800" u="none" cap="none" strike="noStrike">
                <a:solidFill>
                  <a:schemeClr val="dk1"/>
                </a:solidFill>
                <a:latin typeface="Times New Roman"/>
                <a:ea typeface="Times New Roman"/>
                <a:cs typeface="Times New Roman"/>
                <a:sym typeface="Times New Roman"/>
              </a:endParaRPr>
            </a:p>
          </p:txBody>
        </p:sp>
        <p:sp>
          <p:nvSpPr>
            <p:cNvPr id="138" name="Shape 138"/>
            <p:cNvSpPr txBox="1"/>
            <p:nvPr/>
          </p:nvSpPr>
          <p:spPr>
            <a:xfrm>
              <a:off x="2743200" y="-182561"/>
              <a:ext cx="2501900" cy="363536"/>
            </a:xfrm>
            <a:prstGeom prst="rect">
              <a:avLst/>
            </a:prstGeom>
            <a:solidFill>
              <a:srgbClr val="ADC2E4"/>
            </a:solidFill>
            <a:ln>
              <a:noFill/>
            </a:ln>
          </p:spPr>
          <p:txBody>
            <a:bodyPr anchorCtr="0" anchor="t" bIns="45700" lIns="0"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I C A T I O N</a:t>
              </a:r>
            </a:p>
          </p:txBody>
        </p:sp>
        <p:sp>
          <p:nvSpPr>
            <p:cNvPr id="139" name="Shape 139"/>
            <p:cNvSpPr/>
            <p:nvPr/>
          </p:nvSpPr>
          <p:spPr>
            <a:xfrm>
              <a:off x="5126037" y="-185736"/>
              <a:ext cx="381000" cy="366711"/>
            </a:xfrm>
            <a:prstGeom prst="ellipse">
              <a:avLst/>
            </a:prstGeom>
            <a:solidFill>
              <a:schemeClr val="lt1"/>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1800" u="none" cap="none" strike="noStrike">
                <a:solidFill>
                  <a:schemeClr val="dk1"/>
                </a:solidFill>
                <a:latin typeface="Times New Roman"/>
                <a:ea typeface="Times New Roman"/>
                <a:cs typeface="Times New Roman"/>
                <a:sym typeface="Times New Roman"/>
              </a:endParaRPr>
            </a:p>
          </p:txBody>
        </p:sp>
        <p:sp>
          <p:nvSpPr>
            <p:cNvPr id="140" name="Shape 140"/>
            <p:cNvSpPr/>
            <p:nvPr/>
          </p:nvSpPr>
          <p:spPr>
            <a:xfrm>
              <a:off x="5192712" y="-185736"/>
              <a:ext cx="381000" cy="366711"/>
            </a:xfrm>
            <a:prstGeom prst="ellipse">
              <a:avLst/>
            </a:prstGeom>
            <a:solidFill>
              <a:srgbClr val="ADC2E4"/>
            </a:solid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1</a:t>
              </a:r>
            </a:p>
          </p:txBody>
        </p:sp>
      </p:grpSp>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template.potx">
  <a:themeElements>
    <a:clrScheme name="template.potx 1">
      <a:dk1>
        <a:srgbClr val="000000"/>
      </a:dk1>
      <a:lt1>
        <a:srgbClr val="FFFFFF"/>
      </a:lt1>
      <a:dk2>
        <a:srgbClr val="000000"/>
      </a:dk2>
      <a:lt2>
        <a:srgbClr val="808080"/>
      </a:lt2>
      <a:accent1>
        <a:srgbClr val="BBE0E3"/>
      </a:accent1>
      <a:accent2>
        <a:srgbClr val="333399"/>
      </a:accent2>
      <a:accent3>
        <a:srgbClr val="FFFFFF"/>
      </a:accent3>
      <a:accent4>
        <a:srgbClr val="BBE0E3"/>
      </a:accent4>
      <a:accent5>
        <a:srgbClr val="333399"/>
      </a:accent5>
      <a:accent6>
        <a:srgbClr val="FFFFFF"/>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