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Lst>
  <p:sldSz cy="6858000" cx="9144000"/>
  <p:notesSz cx="6858000" cy="9144000"/>
  <p:embeddedFontLst>
    <p:embeddedFont>
      <p:font typeface="Tahoma"/>
      <p:regular r:id="rId61"/>
      <p:bold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Tahoma-bold.fntdata"/><Relationship Id="rId61" Type="http://schemas.openxmlformats.org/officeDocument/2006/relationships/font" Target="fonts/Tahoma-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txBox="1"/>
          <p:nvPr>
            <p:ph idx="10" type="dt"/>
          </p:nvPr>
        </p:nvSpPr>
        <p:spPr>
          <a:xfrm>
            <a:off x="3886200" y="0"/>
            <a:ext cx="2971799" cy="457200"/>
          </a:xfrm>
          <a:prstGeom prst="rect">
            <a:avLst/>
          </a:prstGeom>
          <a:noFill/>
          <a:ln>
            <a:noFill/>
          </a:ln>
        </p:spPr>
        <p:txBody>
          <a:bodyPr anchorCtr="0" anchor="t" bIns="91425" lIns="91425" rIns="91425" tIns="91425"/>
          <a:lstStyle>
            <a:lvl1pPr indent="0" lvl="0" marL="0" marR="0" rtl="0" algn="r">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a:headEnd len="med" w="med" type="none"/>
            <a:tailEnd len="med" w="med" type="none"/>
          </a:ln>
        </p:spPr>
      </p:sp>
      <p:sp>
        <p:nvSpPr>
          <p:cNvPr id="6" name="Shape 6"/>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 name="Shape 7"/>
          <p:cNvSpPr txBox="1"/>
          <p:nvPr>
            <p:ph idx="11" type="ftr"/>
          </p:nvPr>
        </p:nvSpPr>
        <p:spPr>
          <a:xfrm>
            <a:off x="0" y="8686800"/>
            <a:ext cx="2971799" cy="457200"/>
          </a:xfrm>
          <a:prstGeom prst="rect">
            <a:avLst/>
          </a:prstGeom>
          <a:noFill/>
          <a:ln>
            <a:noFill/>
          </a:ln>
        </p:spPr>
        <p:txBody>
          <a:bodyPr anchorCtr="0" anchor="b" bIns="91425" lIns="91425" rIns="91425" tIns="91425"/>
          <a:lstStyle>
            <a:lvl1pPr indent="0" lvl="0" marL="0" marR="0" rtl="0" algn="l">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 name="Shape 8"/>
          <p:cNvSpPr txBox="1"/>
          <p:nvPr>
            <p:ph idx="12" type="sldNum"/>
          </p:nvPr>
        </p:nvSpPr>
        <p:spPr>
          <a:xfrm>
            <a:off x="3886200" y="8686800"/>
            <a:ext cx="29717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 name="Shape 29"/>
        <p:cNvGrpSpPr/>
        <p:nvPr/>
      </p:nvGrpSpPr>
      <p:grpSpPr>
        <a:xfrm>
          <a:off x="0" y="0"/>
          <a:ext cx="0" cy="0"/>
          <a:chOff x="0" y="0"/>
          <a:chExt cx="0" cy="0"/>
        </a:xfrm>
      </p:grpSpPr>
      <p:sp>
        <p:nvSpPr>
          <p:cNvPr id="30" name="Shape 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 name="Shape 3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43" name="Shape 14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3" name="Shape 15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7" name="Shape 16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1" name="Shape 18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4" name="Shape 19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04" name="Shape 20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7" name="Shape 21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31" name="Shape 23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42" name="Shape 24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2" name="Shape 25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 name="Shape 3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64" name="Shape 26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4" name="Shape 27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2" name="Shape 28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91" name="Shape 29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6" name="Shape 30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3" name="Shape 32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34" name="Shape 33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43" name="Shape 34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53" name="Shape 35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62" name="Shape 36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 name="Shape 40"/>
        <p:cNvGrpSpPr/>
        <p:nvPr/>
      </p:nvGrpSpPr>
      <p:grpSpPr>
        <a:xfrm>
          <a:off x="0" y="0"/>
          <a:ext cx="0" cy="0"/>
          <a:chOff x="0" y="0"/>
          <a:chExt cx="0" cy="0"/>
        </a:xfrm>
      </p:grpSpPr>
      <p:sp>
        <p:nvSpPr>
          <p:cNvPr id="41" name="Shape 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2" name="Shape 4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71" name="Shape 37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1" name="Shape 38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1" name="Shape 391"/>
        <p:cNvGrpSpPr/>
        <p:nvPr/>
      </p:nvGrpSpPr>
      <p:grpSpPr>
        <a:xfrm>
          <a:off x="0" y="0"/>
          <a:ext cx="0" cy="0"/>
          <a:chOff x="0" y="0"/>
          <a:chExt cx="0" cy="0"/>
        </a:xfrm>
      </p:grpSpPr>
      <p:sp>
        <p:nvSpPr>
          <p:cNvPr id="392" name="Shape 3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93" name="Shape 39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08" name="Shape 40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17" name="Shape 41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28" name="Shape 42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5" name="Shape 44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2" name="Shape 452"/>
        <p:cNvGrpSpPr/>
        <p:nvPr/>
      </p:nvGrpSpPr>
      <p:grpSpPr>
        <a:xfrm>
          <a:off x="0" y="0"/>
          <a:ext cx="0" cy="0"/>
          <a:chOff x="0" y="0"/>
          <a:chExt cx="0" cy="0"/>
        </a:xfrm>
      </p:grpSpPr>
      <p:sp>
        <p:nvSpPr>
          <p:cNvPr id="453" name="Shape 4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54" name="Shape 45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64" name="Shape 46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2" name="Shape 472"/>
        <p:cNvGrpSpPr/>
        <p:nvPr/>
      </p:nvGrpSpPr>
      <p:grpSpPr>
        <a:xfrm>
          <a:off x="0" y="0"/>
          <a:ext cx="0" cy="0"/>
          <a:chOff x="0" y="0"/>
          <a:chExt cx="0" cy="0"/>
        </a:xfrm>
      </p:grpSpPr>
      <p:sp>
        <p:nvSpPr>
          <p:cNvPr id="473" name="Shape 4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74" name="Shape 47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1" name="Shape 6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85" name="Shape 48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6" name="Shape 496"/>
        <p:cNvGrpSpPr/>
        <p:nvPr/>
      </p:nvGrpSpPr>
      <p:grpSpPr>
        <a:xfrm>
          <a:off x="0" y="0"/>
          <a:ext cx="0" cy="0"/>
          <a:chOff x="0" y="0"/>
          <a:chExt cx="0" cy="0"/>
        </a:xfrm>
      </p:grpSpPr>
      <p:sp>
        <p:nvSpPr>
          <p:cNvPr id="497" name="Shape 4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98" name="Shape 49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7" name="Shape 507"/>
        <p:cNvGrpSpPr/>
        <p:nvPr/>
      </p:nvGrpSpPr>
      <p:grpSpPr>
        <a:xfrm>
          <a:off x="0" y="0"/>
          <a:ext cx="0" cy="0"/>
          <a:chOff x="0" y="0"/>
          <a:chExt cx="0" cy="0"/>
        </a:xfrm>
      </p:grpSpPr>
      <p:sp>
        <p:nvSpPr>
          <p:cNvPr id="508" name="Shape 5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09" name="Shape 50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3" name="Shape 523"/>
        <p:cNvGrpSpPr/>
        <p:nvPr/>
      </p:nvGrpSpPr>
      <p:grpSpPr>
        <a:xfrm>
          <a:off x="0" y="0"/>
          <a:ext cx="0" cy="0"/>
          <a:chOff x="0" y="0"/>
          <a:chExt cx="0" cy="0"/>
        </a:xfrm>
      </p:grpSpPr>
      <p:sp>
        <p:nvSpPr>
          <p:cNvPr id="524" name="Shape 5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25" name="Shape 52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9" name="Shape 539"/>
        <p:cNvGrpSpPr/>
        <p:nvPr/>
      </p:nvGrpSpPr>
      <p:grpSpPr>
        <a:xfrm>
          <a:off x="0" y="0"/>
          <a:ext cx="0" cy="0"/>
          <a:chOff x="0" y="0"/>
          <a:chExt cx="0" cy="0"/>
        </a:xfrm>
      </p:grpSpPr>
      <p:sp>
        <p:nvSpPr>
          <p:cNvPr id="540" name="Shape 5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41" name="Shape 54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4" name="Shape 554"/>
        <p:cNvGrpSpPr/>
        <p:nvPr/>
      </p:nvGrpSpPr>
      <p:grpSpPr>
        <a:xfrm>
          <a:off x="0" y="0"/>
          <a:ext cx="0" cy="0"/>
          <a:chOff x="0" y="0"/>
          <a:chExt cx="0" cy="0"/>
        </a:xfrm>
      </p:grpSpPr>
      <p:sp>
        <p:nvSpPr>
          <p:cNvPr id="555" name="Shape 5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56" name="Shape 55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6" name="Shape 566"/>
        <p:cNvGrpSpPr/>
        <p:nvPr/>
      </p:nvGrpSpPr>
      <p:grpSpPr>
        <a:xfrm>
          <a:off x="0" y="0"/>
          <a:ext cx="0" cy="0"/>
          <a:chOff x="0" y="0"/>
          <a:chExt cx="0" cy="0"/>
        </a:xfrm>
      </p:grpSpPr>
      <p:sp>
        <p:nvSpPr>
          <p:cNvPr id="567" name="Shape 5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68" name="Shape 56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7" name="Shape 577"/>
        <p:cNvGrpSpPr/>
        <p:nvPr/>
      </p:nvGrpSpPr>
      <p:grpSpPr>
        <a:xfrm>
          <a:off x="0" y="0"/>
          <a:ext cx="0" cy="0"/>
          <a:chOff x="0" y="0"/>
          <a:chExt cx="0" cy="0"/>
        </a:xfrm>
      </p:grpSpPr>
      <p:sp>
        <p:nvSpPr>
          <p:cNvPr id="578" name="Shape 5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79" name="Shape 57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7" name="Shape 587"/>
        <p:cNvGrpSpPr/>
        <p:nvPr/>
      </p:nvGrpSpPr>
      <p:grpSpPr>
        <a:xfrm>
          <a:off x="0" y="0"/>
          <a:ext cx="0" cy="0"/>
          <a:chOff x="0" y="0"/>
          <a:chExt cx="0" cy="0"/>
        </a:xfrm>
      </p:grpSpPr>
      <p:sp>
        <p:nvSpPr>
          <p:cNvPr id="588" name="Shape 5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89" name="Shape 58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7" name="Shape 597"/>
        <p:cNvGrpSpPr/>
        <p:nvPr/>
      </p:nvGrpSpPr>
      <p:grpSpPr>
        <a:xfrm>
          <a:off x="0" y="0"/>
          <a:ext cx="0" cy="0"/>
          <a:chOff x="0" y="0"/>
          <a:chExt cx="0" cy="0"/>
        </a:xfrm>
      </p:grpSpPr>
      <p:sp>
        <p:nvSpPr>
          <p:cNvPr id="598" name="Shape 5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99" name="Shape 59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0" name="Shape 8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6" name="Shape 616"/>
        <p:cNvGrpSpPr/>
        <p:nvPr/>
      </p:nvGrpSpPr>
      <p:grpSpPr>
        <a:xfrm>
          <a:off x="0" y="0"/>
          <a:ext cx="0" cy="0"/>
          <a:chOff x="0" y="0"/>
          <a:chExt cx="0" cy="0"/>
        </a:xfrm>
      </p:grpSpPr>
      <p:sp>
        <p:nvSpPr>
          <p:cNvPr id="617" name="Shape 6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18" name="Shape 61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6" name="Shape 626"/>
        <p:cNvGrpSpPr/>
        <p:nvPr/>
      </p:nvGrpSpPr>
      <p:grpSpPr>
        <a:xfrm>
          <a:off x="0" y="0"/>
          <a:ext cx="0" cy="0"/>
          <a:chOff x="0" y="0"/>
          <a:chExt cx="0" cy="0"/>
        </a:xfrm>
      </p:grpSpPr>
      <p:sp>
        <p:nvSpPr>
          <p:cNvPr id="627" name="Shape 6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28" name="Shape 62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6" name="Shape 636"/>
        <p:cNvGrpSpPr/>
        <p:nvPr/>
      </p:nvGrpSpPr>
      <p:grpSpPr>
        <a:xfrm>
          <a:off x="0" y="0"/>
          <a:ext cx="0" cy="0"/>
          <a:chOff x="0" y="0"/>
          <a:chExt cx="0" cy="0"/>
        </a:xfrm>
      </p:grpSpPr>
      <p:sp>
        <p:nvSpPr>
          <p:cNvPr id="637" name="Shape 6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38" name="Shape 63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5" name="Shape 645"/>
        <p:cNvGrpSpPr/>
        <p:nvPr/>
      </p:nvGrpSpPr>
      <p:grpSpPr>
        <a:xfrm>
          <a:off x="0" y="0"/>
          <a:ext cx="0" cy="0"/>
          <a:chOff x="0" y="0"/>
          <a:chExt cx="0" cy="0"/>
        </a:xfrm>
      </p:grpSpPr>
      <p:sp>
        <p:nvSpPr>
          <p:cNvPr id="646" name="Shape 6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47" name="Shape 64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4" name="Shape 654"/>
        <p:cNvGrpSpPr/>
        <p:nvPr/>
      </p:nvGrpSpPr>
      <p:grpSpPr>
        <a:xfrm>
          <a:off x="0" y="0"/>
          <a:ext cx="0" cy="0"/>
          <a:chOff x="0" y="0"/>
          <a:chExt cx="0" cy="0"/>
        </a:xfrm>
      </p:grpSpPr>
      <p:sp>
        <p:nvSpPr>
          <p:cNvPr id="655" name="Shape 6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56" name="Shape 65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6" name="Shape 666"/>
        <p:cNvGrpSpPr/>
        <p:nvPr/>
      </p:nvGrpSpPr>
      <p:grpSpPr>
        <a:xfrm>
          <a:off x="0" y="0"/>
          <a:ext cx="0" cy="0"/>
          <a:chOff x="0" y="0"/>
          <a:chExt cx="0" cy="0"/>
        </a:xfrm>
      </p:grpSpPr>
      <p:sp>
        <p:nvSpPr>
          <p:cNvPr id="667" name="Shape 6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68" name="Shape 66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8" name="Shape 678"/>
        <p:cNvGrpSpPr/>
        <p:nvPr/>
      </p:nvGrpSpPr>
      <p:grpSpPr>
        <a:xfrm>
          <a:off x="0" y="0"/>
          <a:ext cx="0" cy="0"/>
          <a:chOff x="0" y="0"/>
          <a:chExt cx="0" cy="0"/>
        </a:xfrm>
      </p:grpSpPr>
      <p:sp>
        <p:nvSpPr>
          <p:cNvPr id="679" name="Shape 6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80" name="Shape 68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7" name="Shape 8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7" name="Shape 9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9" name="Shape 11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0" name="Shape 13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lt1"/>
        </a:solidFill>
      </p:bgPr>
    </p:bg>
    <p:spTree>
      <p:nvGrpSpPr>
        <p:cNvPr id="16" name="Shape 16"/>
        <p:cNvGrpSpPr/>
        <p:nvPr/>
      </p:nvGrpSpPr>
      <p:grpSpPr>
        <a:xfrm>
          <a:off x="0" y="0"/>
          <a:ext cx="0" cy="0"/>
          <a:chOff x="0" y="0"/>
          <a:chExt cx="0" cy="0"/>
        </a:xfrm>
      </p:grpSpPr>
      <p:sp>
        <p:nvSpPr>
          <p:cNvPr id="17" name="Shape 17"/>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
        <p:nvSpPr>
          <p:cNvPr id="18" name="Shape 18"/>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rtl="0" algn="l">
              <a:lnSpc>
                <a:spcPct val="100000"/>
              </a:lnSpc>
              <a:spcBef>
                <a:spcPts val="480"/>
              </a:spcBef>
              <a:spcAft>
                <a:spcPts val="0"/>
              </a:spcAft>
              <a:defRPr/>
            </a:lvl1pPr>
            <a:lvl2pPr indent="-158750" lvl="1" marL="742950" rtl="0" algn="l">
              <a:lnSpc>
                <a:spcPct val="100000"/>
              </a:lnSpc>
              <a:spcBef>
                <a:spcPts val="400"/>
              </a:spcBef>
              <a:spcAft>
                <a:spcPts val="0"/>
              </a:spcAft>
              <a:buClr>
                <a:srgbClr val="F15B47"/>
              </a:buClr>
              <a:buFont typeface="Arial"/>
              <a:buChar char="–"/>
              <a:defRPr/>
            </a:lvl2pPr>
            <a:lvl3pPr indent="-114300" lvl="2" marL="1143000" rtl="0" algn="l">
              <a:lnSpc>
                <a:spcPct val="100000"/>
              </a:lnSpc>
              <a:spcBef>
                <a:spcPts val="360"/>
              </a:spcBef>
              <a:spcAft>
                <a:spcPts val="0"/>
              </a:spcAft>
              <a:buClr>
                <a:srgbClr val="F15B47"/>
              </a:buClr>
              <a:buFont typeface="Arial"/>
              <a:buChar char="•"/>
              <a:defRPr/>
            </a:lvl3pPr>
            <a:lvl4pPr indent="-127000" lvl="3" marL="1600200" rtl="0" algn="l">
              <a:lnSpc>
                <a:spcPct val="100000"/>
              </a:lnSpc>
              <a:spcBef>
                <a:spcPts val="320"/>
              </a:spcBef>
              <a:spcAft>
                <a:spcPts val="0"/>
              </a:spcAft>
              <a:buClr>
                <a:srgbClr val="F15B47"/>
              </a:buClr>
              <a:buFont typeface="Arial"/>
              <a:buChar char="–"/>
              <a:defRPr/>
            </a:lvl4pPr>
            <a:lvl5pPr indent="-127000" lvl="4" marL="2057400" rtl="0" algn="l">
              <a:lnSpc>
                <a:spcPct val="100000"/>
              </a:lnSpc>
              <a:spcBef>
                <a:spcPts val="320"/>
              </a:spcBef>
              <a:spcAft>
                <a:spcPts val="0"/>
              </a:spcAft>
              <a:buClr>
                <a:srgbClr val="F15B47"/>
              </a:buClr>
              <a:buFont typeface="Arial"/>
              <a:buChar char="»"/>
              <a:defRPr/>
            </a:lvl5pPr>
            <a:lvl6pPr indent="-127000" lvl="5" marL="2514600" rtl="0" algn="l">
              <a:lnSpc>
                <a:spcPct val="100000"/>
              </a:lnSpc>
              <a:spcBef>
                <a:spcPts val="320"/>
              </a:spcBef>
              <a:spcAft>
                <a:spcPts val="0"/>
              </a:spcAft>
              <a:buClr>
                <a:srgbClr val="F15B47"/>
              </a:buClr>
              <a:buFont typeface="Arial"/>
              <a:buChar char="»"/>
              <a:defRPr/>
            </a:lvl6pPr>
            <a:lvl7pPr indent="-127000" lvl="6" marL="3429000" rtl="0" algn="l">
              <a:lnSpc>
                <a:spcPct val="100000"/>
              </a:lnSpc>
              <a:spcBef>
                <a:spcPts val="320"/>
              </a:spcBef>
              <a:spcAft>
                <a:spcPts val="0"/>
              </a:spcAft>
              <a:buClr>
                <a:srgbClr val="F15B47"/>
              </a:buClr>
              <a:buFont typeface="Arial"/>
              <a:buChar char="»"/>
              <a:defRPr/>
            </a:lvl7pPr>
            <a:lvl8pPr indent="-127000" lvl="7" marL="4800600" rtl="0" algn="l">
              <a:lnSpc>
                <a:spcPct val="100000"/>
              </a:lnSpc>
              <a:spcBef>
                <a:spcPts val="320"/>
              </a:spcBef>
              <a:spcAft>
                <a:spcPts val="0"/>
              </a:spcAft>
              <a:buClr>
                <a:srgbClr val="F15B47"/>
              </a:buClr>
              <a:buFont typeface="Arial"/>
              <a:buChar char="»"/>
              <a:defRPr/>
            </a:lvl8pPr>
            <a:lvl9pPr indent="-127000" lvl="8" marL="6629400" rtl="0" algn="l">
              <a:lnSpc>
                <a:spcPct val="100000"/>
              </a:lnSpc>
              <a:spcBef>
                <a:spcPts val="320"/>
              </a:spcBef>
              <a:spcAft>
                <a:spcPts val="0"/>
              </a:spcAft>
              <a:buClr>
                <a:srgbClr val="F15B47"/>
              </a:buClr>
              <a:buFont typeface="Arial"/>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lt1"/>
        </a:solidFill>
      </p:bgPr>
    </p:bg>
    <p:spTree>
      <p:nvGrpSpPr>
        <p:cNvPr id="19" name="Shape 19"/>
        <p:cNvGrpSpPr/>
        <p:nvPr/>
      </p:nvGrpSpPr>
      <p:grpSpPr>
        <a:xfrm>
          <a:off x="0" y="0"/>
          <a:ext cx="0" cy="0"/>
          <a:chOff x="0" y="0"/>
          <a:chExt cx="0" cy="0"/>
        </a:xfrm>
      </p:grpSpPr>
      <p:sp>
        <p:nvSpPr>
          <p:cNvPr id="20" name="Shape 20"/>
          <p:cNvSpPr txBox="1"/>
          <p:nvPr/>
        </p:nvSpPr>
        <p:spPr>
          <a:xfrm>
            <a:off x="685800" y="1368425"/>
            <a:ext cx="4114800" cy="822324"/>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Market Entry, Monopolistic Competition, and Oligopoly</a:t>
            </a:r>
          </a:p>
        </p:txBody>
      </p:sp>
      <p:sp>
        <p:nvSpPr>
          <p:cNvPr id="21" name="Shape 21"/>
          <p:cNvSpPr txBox="1"/>
          <p:nvPr/>
        </p:nvSpPr>
        <p:spPr>
          <a:xfrm>
            <a:off x="6581775" y="6248400"/>
            <a:ext cx="1828800" cy="381000"/>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280"/>
              </a:spcAft>
              <a:buClr>
                <a:schemeClr val="lt2"/>
              </a:buClr>
              <a:buSzPct val="25000"/>
              <a:buFont typeface="Arial"/>
              <a:buNone/>
            </a:pPr>
            <a:r>
              <a:rPr b="0" i="0" lang="en-US" sz="1400" u="none" cap="none" strike="noStrike">
                <a:solidFill>
                  <a:schemeClr val="lt2"/>
                </a:solidFill>
                <a:latin typeface="Arial"/>
                <a:ea typeface="Arial"/>
                <a:cs typeface="Arial"/>
                <a:sym typeface="Arial"/>
              </a:rPr>
              <a:t>Brock Williams</a:t>
            </a:r>
          </a:p>
        </p:txBody>
      </p:sp>
      <p:grpSp>
        <p:nvGrpSpPr>
          <p:cNvPr id="22" name="Shape 22"/>
          <p:cNvGrpSpPr/>
          <p:nvPr/>
        </p:nvGrpSpPr>
        <p:grpSpPr>
          <a:xfrm>
            <a:off x="6553200" y="6034087"/>
            <a:ext cx="2057400" cy="274636"/>
            <a:chOff x="4924425" y="5653087"/>
            <a:chExt cx="2057400" cy="274636"/>
          </a:xfrm>
        </p:grpSpPr>
        <p:sp>
          <p:nvSpPr>
            <p:cNvPr id="23" name="Shape 23"/>
            <p:cNvSpPr/>
            <p:nvPr/>
          </p:nvSpPr>
          <p:spPr>
            <a:xfrm>
              <a:off x="4924425" y="5672137"/>
              <a:ext cx="1773236" cy="228600"/>
            </a:xfrm>
            <a:prstGeom prst="roundRect">
              <a:avLst>
                <a:gd fmla="val 16667" name="adj"/>
              </a:avLst>
            </a:prstGeom>
            <a:solidFill>
              <a:srgbClr val="0083AE"/>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24" name="Shape 24"/>
            <p:cNvSpPr txBox="1"/>
            <p:nvPr/>
          </p:nvSpPr>
          <p:spPr>
            <a:xfrm>
              <a:off x="4959350" y="5653087"/>
              <a:ext cx="2022475" cy="274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P R E P A R E D   B Y</a:t>
              </a:r>
            </a:p>
          </p:txBody>
        </p:sp>
      </p:grpSp>
      <p:sp>
        <p:nvSpPr>
          <p:cNvPr id="25" name="Shape 25"/>
          <p:cNvSpPr txBox="1"/>
          <p:nvPr/>
        </p:nvSpPr>
        <p:spPr>
          <a:xfrm>
            <a:off x="685800" y="2590800"/>
            <a:ext cx="4419599" cy="6397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During the recession that started in 2008, some industries actually experienced increases in demand that caused market entry – new firms entered the markets.</a:t>
            </a:r>
          </a:p>
        </p:txBody>
      </p:sp>
      <p:sp>
        <p:nvSpPr>
          <p:cNvPr id="26" name="Shape 26"/>
          <p:cNvSpPr txBox="1"/>
          <p:nvPr/>
        </p:nvSpPr>
        <p:spPr>
          <a:xfrm>
            <a:off x="0" y="0"/>
            <a:ext cx="9144000" cy="762000"/>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27" name="Shape 27"/>
          <p:cNvSpPr txBox="1"/>
          <p:nvPr/>
        </p:nvSpPr>
        <p:spPr>
          <a:xfrm>
            <a:off x="7086600" y="990600"/>
            <a:ext cx="1752600" cy="17526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CHAPTER</a:t>
            </a:r>
            <a:r>
              <a:rPr b="0" i="0" lang="en-US" sz="1600" u="none" cap="none" strike="noStrike">
                <a:solidFill>
                  <a:schemeClr val="dk1"/>
                </a:solidFill>
                <a:latin typeface="Arial"/>
                <a:ea typeface="Arial"/>
                <a:cs typeface="Arial"/>
                <a:sym typeface="Arial"/>
              </a:rPr>
              <a:t> </a:t>
            </a:r>
            <a:br>
              <a:rPr b="0" i="0" lang="en-US" sz="1600" u="none" cap="none" strike="noStrike">
                <a:solidFill>
                  <a:schemeClr val="dk1"/>
                </a:solidFill>
                <a:latin typeface="Arial"/>
                <a:ea typeface="Arial"/>
                <a:cs typeface="Arial"/>
                <a:sym typeface="Arial"/>
              </a:rPr>
            </a:br>
            <a:r>
              <a:rPr b="0" i="0" lang="en-US" sz="8000" u="none" cap="none" strike="noStrike">
                <a:solidFill>
                  <a:schemeClr val="dk1"/>
                </a:solidFill>
                <a:latin typeface="Arial"/>
                <a:ea typeface="Arial"/>
                <a:cs typeface="Arial"/>
                <a:sym typeface="Arial"/>
              </a:rPr>
              <a:t>8</a:t>
            </a:r>
          </a:p>
        </p:txBody>
      </p:sp>
      <p:sp>
        <p:nvSpPr>
          <p:cNvPr id="28" name="Shape 28"/>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nvSpPr>
        <p:spPr>
          <a:xfrm>
            <a:off x="0" y="0"/>
            <a:ext cx="2209799" cy="1066799"/>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11" name="Shape 11"/>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defRPr/>
            </a:lvl1pPr>
            <a:lvl2pPr indent="0" lvl="1" marL="0" marR="0" rtl="0" algn="ctr">
              <a:lnSpc>
                <a:spcPct val="100000"/>
              </a:lnSpc>
              <a:spcBef>
                <a:spcPts val="0"/>
              </a:spcBef>
              <a:spcAft>
                <a:spcPts val="0"/>
              </a:spcAft>
              <a:defRPr/>
            </a:lvl2pPr>
            <a:lvl3pPr indent="0" lvl="2" marL="0" marR="0" rtl="0" algn="ctr">
              <a:lnSpc>
                <a:spcPct val="100000"/>
              </a:lnSpc>
              <a:spcBef>
                <a:spcPts val="0"/>
              </a:spcBef>
              <a:spcAft>
                <a:spcPts val="0"/>
              </a:spcAft>
              <a:defRPr/>
            </a:lvl3pPr>
            <a:lvl4pPr indent="0" lvl="3" marL="0" marR="0" rtl="0" algn="ctr">
              <a:lnSpc>
                <a:spcPct val="100000"/>
              </a:lnSpc>
              <a:spcBef>
                <a:spcPts val="0"/>
              </a:spcBef>
              <a:spcAft>
                <a:spcPts val="0"/>
              </a:spcAft>
              <a:defRPr/>
            </a:lvl4pPr>
            <a:lvl5pPr indent="0" lvl="4" marL="0" marR="0" rtl="0" algn="ctr">
              <a:lnSpc>
                <a:spcPct val="100000"/>
              </a:lnSpc>
              <a:spcBef>
                <a:spcPts val="0"/>
              </a:spcBef>
              <a:spcAft>
                <a:spcPts val="0"/>
              </a:spcAft>
              <a:defRPr/>
            </a:lvl5pPr>
            <a:lvl6pPr indent="0" lvl="5" marL="0" marR="0" rtl="0" algn="ctr">
              <a:lnSpc>
                <a:spcPct val="100000"/>
              </a:lnSpc>
              <a:spcBef>
                <a:spcPts val="0"/>
              </a:spcBef>
              <a:spcAft>
                <a:spcPts val="0"/>
              </a:spcAft>
              <a:defRPr/>
            </a:lvl6pPr>
            <a:lvl7pPr indent="0" lvl="6" marL="0" marR="0" rtl="0" algn="ctr">
              <a:lnSpc>
                <a:spcPct val="100000"/>
              </a:lnSpc>
              <a:spcBef>
                <a:spcPts val="0"/>
              </a:spcBef>
              <a:spcAft>
                <a:spcPts val="0"/>
              </a:spcAft>
              <a:defRPr/>
            </a:lvl7pPr>
            <a:lvl8pPr indent="0" lvl="7" marL="0" marR="0" rtl="0" algn="ctr">
              <a:lnSpc>
                <a:spcPct val="100000"/>
              </a:lnSpc>
              <a:spcBef>
                <a:spcPts val="0"/>
              </a:spcBef>
              <a:spcAft>
                <a:spcPts val="0"/>
              </a:spcAft>
              <a:defRPr/>
            </a:lvl8pPr>
            <a:lvl9pPr indent="0" lvl="8" marL="0" marR="0" rtl="0" algn="ctr">
              <a:lnSpc>
                <a:spcPct val="100000"/>
              </a:lnSpc>
              <a:spcBef>
                <a:spcPts val="0"/>
              </a:spcBef>
              <a:spcAft>
                <a:spcPts val="0"/>
              </a:spcAft>
              <a:defRPr/>
            </a:lvl9pPr>
          </a:lstStyle>
          <a:p/>
        </p:txBody>
      </p:sp>
      <p:sp>
        <p:nvSpPr>
          <p:cNvPr id="12" name="Shape 12"/>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marR="0" rtl="0" algn="l">
              <a:lnSpc>
                <a:spcPct val="100000"/>
              </a:lnSpc>
              <a:spcBef>
                <a:spcPts val="480"/>
              </a:spcBef>
              <a:spcAft>
                <a:spcPts val="0"/>
              </a:spcAft>
              <a:defRPr/>
            </a:lvl1pPr>
            <a:lvl2pPr indent="-158750" lvl="1" marL="742950" marR="0" rtl="0" algn="l">
              <a:lnSpc>
                <a:spcPct val="100000"/>
              </a:lnSpc>
              <a:spcBef>
                <a:spcPts val="400"/>
              </a:spcBef>
              <a:spcAft>
                <a:spcPts val="0"/>
              </a:spcAft>
              <a:buClr>
                <a:srgbClr val="F15B47"/>
              </a:buClr>
              <a:buFont typeface="Arial"/>
              <a:buChar char="–"/>
              <a:defRPr/>
            </a:lvl2pPr>
            <a:lvl3pPr indent="-114300" lvl="2" marL="1143000" marR="0" rtl="0" algn="l">
              <a:lnSpc>
                <a:spcPct val="100000"/>
              </a:lnSpc>
              <a:spcBef>
                <a:spcPts val="360"/>
              </a:spcBef>
              <a:spcAft>
                <a:spcPts val="0"/>
              </a:spcAft>
              <a:buClr>
                <a:srgbClr val="F15B47"/>
              </a:buClr>
              <a:buFont typeface="Arial"/>
              <a:buChar char="•"/>
              <a:defRPr/>
            </a:lvl3pPr>
            <a:lvl4pPr indent="-127000" lvl="3" marL="1600200" marR="0" rtl="0" algn="l">
              <a:lnSpc>
                <a:spcPct val="100000"/>
              </a:lnSpc>
              <a:spcBef>
                <a:spcPts val="320"/>
              </a:spcBef>
              <a:spcAft>
                <a:spcPts val="0"/>
              </a:spcAft>
              <a:buClr>
                <a:srgbClr val="F15B47"/>
              </a:buClr>
              <a:buFont typeface="Arial"/>
              <a:buChar char="–"/>
              <a:defRPr/>
            </a:lvl4pPr>
            <a:lvl5pPr indent="-127000" lvl="4" marL="2057400" marR="0" rtl="0" algn="l">
              <a:lnSpc>
                <a:spcPct val="100000"/>
              </a:lnSpc>
              <a:spcBef>
                <a:spcPts val="320"/>
              </a:spcBef>
              <a:spcAft>
                <a:spcPts val="0"/>
              </a:spcAft>
              <a:buClr>
                <a:srgbClr val="F15B47"/>
              </a:buClr>
              <a:buFont typeface="Arial"/>
              <a:buChar char="»"/>
              <a:defRPr/>
            </a:lvl5pPr>
            <a:lvl6pPr indent="-127000" lvl="5" marL="2514600" marR="0" rtl="0" algn="l">
              <a:lnSpc>
                <a:spcPct val="100000"/>
              </a:lnSpc>
              <a:spcBef>
                <a:spcPts val="320"/>
              </a:spcBef>
              <a:spcAft>
                <a:spcPts val="0"/>
              </a:spcAft>
              <a:buClr>
                <a:srgbClr val="F15B47"/>
              </a:buClr>
              <a:buFont typeface="Arial"/>
              <a:buChar char="»"/>
              <a:defRPr/>
            </a:lvl6pPr>
            <a:lvl7pPr indent="-127000" lvl="6" marL="3429000" marR="0" rtl="0" algn="l">
              <a:lnSpc>
                <a:spcPct val="100000"/>
              </a:lnSpc>
              <a:spcBef>
                <a:spcPts val="320"/>
              </a:spcBef>
              <a:spcAft>
                <a:spcPts val="0"/>
              </a:spcAft>
              <a:buClr>
                <a:srgbClr val="F15B47"/>
              </a:buClr>
              <a:buFont typeface="Arial"/>
              <a:buChar char="»"/>
              <a:defRPr/>
            </a:lvl7pPr>
            <a:lvl8pPr indent="-127000" lvl="7" marL="4800600" marR="0" rtl="0" algn="l">
              <a:lnSpc>
                <a:spcPct val="100000"/>
              </a:lnSpc>
              <a:spcBef>
                <a:spcPts val="320"/>
              </a:spcBef>
              <a:spcAft>
                <a:spcPts val="0"/>
              </a:spcAft>
              <a:buClr>
                <a:srgbClr val="F15B47"/>
              </a:buClr>
              <a:buFont typeface="Arial"/>
              <a:buChar char="»"/>
              <a:defRPr/>
            </a:lvl8pPr>
            <a:lvl9pPr indent="-127000" lvl="8" marL="6629400" marR="0" rtl="0" algn="l">
              <a:lnSpc>
                <a:spcPct val="100000"/>
              </a:lnSpc>
              <a:spcBef>
                <a:spcPts val="320"/>
              </a:spcBef>
              <a:spcAft>
                <a:spcPts val="0"/>
              </a:spcAft>
              <a:buClr>
                <a:srgbClr val="F15B47"/>
              </a:buClr>
              <a:buFont typeface="Arial"/>
              <a:buChar char="»"/>
              <a:defRPr/>
            </a:lvl9pPr>
          </a:lstStyle>
          <a:p/>
        </p:txBody>
      </p:sp>
      <p:sp>
        <p:nvSpPr>
          <p:cNvPr id="13" name="Shape 13"/>
          <p:cNvSpPr txBox="1"/>
          <p:nvPr/>
        </p:nvSpPr>
        <p:spPr>
          <a:xfrm>
            <a:off x="8229600" y="6248400"/>
            <a:ext cx="762000"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ahoma"/>
              <a:buNone/>
            </a:pPr>
            <a:r>
              <a:rPr b="1" i="0" lang="en-US" sz="1400" u="none" cap="none" strike="noStrike">
                <a:solidFill>
                  <a:schemeClr val="dk1"/>
                </a:solidFill>
                <a:latin typeface="Tahoma"/>
                <a:ea typeface="Tahoma"/>
                <a:cs typeface="Tahoma"/>
                <a:sym typeface="Tahoma"/>
              </a:rPr>
              <a:t>8-*</a:t>
            </a:r>
          </a:p>
        </p:txBody>
      </p:sp>
      <p:sp>
        <p:nvSpPr>
          <p:cNvPr id="14" name="Shape 14"/>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
        <p:nvSpPr>
          <p:cNvPr id="15" name="Shape 15"/>
          <p:cNvSpPr txBox="1"/>
          <p:nvPr/>
        </p:nvSpPr>
        <p:spPr>
          <a:xfrm>
            <a:off x="152400" y="228600"/>
            <a:ext cx="2057400" cy="914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C H A P T E R   8</a:t>
            </a:r>
            <a:br>
              <a:rPr b="1"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Market Entry, Monopolistic Competition, and Oligopoly</a:t>
            </a: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2.png"/><Relationship Id="rId7"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28.png"/><Relationship Id="rId5" Type="http://schemas.openxmlformats.org/officeDocument/2006/relationships/image" Target="../media/image27.png"/><Relationship Id="rId6"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2.png"/><Relationship Id="rId7"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1.png"/><Relationship Id="rId4" Type="http://schemas.openxmlformats.org/officeDocument/2006/relationships/image" Target="../media/image39.png"/><Relationship Id="rId5" Type="http://schemas.openxmlformats.org/officeDocument/2006/relationships/image" Target="../media/image42.png"/><Relationship Id="rId6" Type="http://schemas.openxmlformats.org/officeDocument/2006/relationships/image" Target="../media/image38.png"/><Relationship Id="rId7" Type="http://schemas.openxmlformats.org/officeDocument/2006/relationships/image" Target="../media/image40.png"/></Relationships>
</file>

<file path=ppt/slides/_rels/slide24.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3.png"/><Relationship Id="rId4" Type="http://schemas.openxmlformats.org/officeDocument/2006/relationships/image" Target="../media/image48.png"/><Relationship Id="rId9" Type="http://schemas.openxmlformats.org/officeDocument/2006/relationships/image" Target="../media/image47.png"/><Relationship Id="rId5" Type="http://schemas.openxmlformats.org/officeDocument/2006/relationships/image" Target="../media/image46.png"/><Relationship Id="rId6" Type="http://schemas.openxmlformats.org/officeDocument/2006/relationships/image" Target="../media/image50.png"/><Relationship Id="rId7" Type="http://schemas.openxmlformats.org/officeDocument/2006/relationships/image" Target="../media/image44.png"/><Relationship Id="rId8"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5.png"/><Relationship Id="rId4" Type="http://schemas.openxmlformats.org/officeDocument/2006/relationships/image" Target="../media/image60.png"/><Relationship Id="rId5" Type="http://schemas.openxmlformats.org/officeDocument/2006/relationships/image" Target="../media/image56.png"/><Relationship Id="rId6" Type="http://schemas.openxmlformats.org/officeDocument/2006/relationships/image" Target="../media/image58.png"/><Relationship Id="rId7" Type="http://schemas.openxmlformats.org/officeDocument/2006/relationships/image" Target="../media/image57.png"/><Relationship Id="rId8" Type="http://schemas.openxmlformats.org/officeDocument/2006/relationships/image" Target="../media/image5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0" Type="http://schemas.openxmlformats.org/officeDocument/2006/relationships/image" Target="../media/image66.png"/><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2.png"/><Relationship Id="rId4" Type="http://schemas.openxmlformats.org/officeDocument/2006/relationships/image" Target="../media/image63.png"/><Relationship Id="rId9" Type="http://schemas.openxmlformats.org/officeDocument/2006/relationships/image" Target="../media/image61.png"/><Relationship Id="rId5" Type="http://schemas.openxmlformats.org/officeDocument/2006/relationships/image" Target="../media/image64.png"/><Relationship Id="rId6" Type="http://schemas.openxmlformats.org/officeDocument/2006/relationships/image" Target="../media/image67.png"/><Relationship Id="rId7" Type="http://schemas.openxmlformats.org/officeDocument/2006/relationships/image" Target="../media/image65.png"/><Relationship Id="rId8" Type="http://schemas.openxmlformats.org/officeDocument/2006/relationships/image" Target="../media/image6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6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72.png"/><Relationship Id="rId4" Type="http://schemas.openxmlformats.org/officeDocument/2006/relationships/image" Target="../media/image73.png"/><Relationship Id="rId9" Type="http://schemas.openxmlformats.org/officeDocument/2006/relationships/image" Target="../media/image74.png"/><Relationship Id="rId5" Type="http://schemas.openxmlformats.org/officeDocument/2006/relationships/image" Target="../media/image76.png"/><Relationship Id="rId6" Type="http://schemas.openxmlformats.org/officeDocument/2006/relationships/image" Target="../media/image75.png"/><Relationship Id="rId7" Type="http://schemas.openxmlformats.org/officeDocument/2006/relationships/image" Target="../media/image71.png"/><Relationship Id="rId8" Type="http://schemas.openxmlformats.org/officeDocument/2006/relationships/image" Target="../media/image7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77.png"/><Relationship Id="rId4" Type="http://schemas.openxmlformats.org/officeDocument/2006/relationships/image" Target="../media/image78.png"/><Relationship Id="rId9" Type="http://schemas.openxmlformats.org/officeDocument/2006/relationships/image" Target="../media/image82.png"/><Relationship Id="rId5" Type="http://schemas.openxmlformats.org/officeDocument/2006/relationships/image" Target="../media/image79.png"/><Relationship Id="rId6" Type="http://schemas.openxmlformats.org/officeDocument/2006/relationships/image" Target="../media/image81.png"/><Relationship Id="rId7" Type="http://schemas.openxmlformats.org/officeDocument/2006/relationships/image" Target="../media/image80.png"/><Relationship Id="rId8" Type="http://schemas.openxmlformats.org/officeDocument/2006/relationships/image" Target="../media/image8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83.png"/><Relationship Id="rId4" Type="http://schemas.openxmlformats.org/officeDocument/2006/relationships/image" Target="../media/image85.png"/><Relationship Id="rId5" Type="http://schemas.openxmlformats.org/officeDocument/2006/relationships/image" Target="../media/image86.png"/><Relationship Id="rId6" Type="http://schemas.openxmlformats.org/officeDocument/2006/relationships/image" Target="../media/image84.png"/><Relationship Id="rId7" Type="http://schemas.openxmlformats.org/officeDocument/2006/relationships/image" Target="../media/image87.png"/><Relationship Id="rId8" Type="http://schemas.openxmlformats.org/officeDocument/2006/relationships/image" Target="../media/image8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1" Type="http://schemas.openxmlformats.org/officeDocument/2006/relationships/image" Target="../media/image92.png"/><Relationship Id="rId10" Type="http://schemas.openxmlformats.org/officeDocument/2006/relationships/image" Target="../media/image97.png"/><Relationship Id="rId12" Type="http://schemas.openxmlformats.org/officeDocument/2006/relationships/image" Target="../media/image99.png"/><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93.png"/><Relationship Id="rId4" Type="http://schemas.openxmlformats.org/officeDocument/2006/relationships/image" Target="../media/image96.png"/><Relationship Id="rId9" Type="http://schemas.openxmlformats.org/officeDocument/2006/relationships/image" Target="../media/image94.png"/><Relationship Id="rId5" Type="http://schemas.openxmlformats.org/officeDocument/2006/relationships/image" Target="../media/image90.png"/><Relationship Id="rId6" Type="http://schemas.openxmlformats.org/officeDocument/2006/relationships/image" Target="../media/image95.png"/><Relationship Id="rId7" Type="http://schemas.openxmlformats.org/officeDocument/2006/relationships/image" Target="../media/image91.png"/><Relationship Id="rId8" Type="http://schemas.openxmlformats.org/officeDocument/2006/relationships/image" Target="../media/image9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0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0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08.png"/><Relationship Id="rId13" Type="http://schemas.openxmlformats.org/officeDocument/2006/relationships/image" Target="../media/image14.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2.png"/><Relationship Id="rId4" Type="http://schemas.openxmlformats.org/officeDocument/2006/relationships/image" Target="../media/image04.png"/><Relationship Id="rId9" Type="http://schemas.openxmlformats.org/officeDocument/2006/relationships/image" Target="../media/image09.png"/><Relationship Id="rId15" Type="http://schemas.openxmlformats.org/officeDocument/2006/relationships/image" Target="../media/image13.png"/><Relationship Id="rId14" Type="http://schemas.openxmlformats.org/officeDocument/2006/relationships/image" Target="../media/image12.png"/><Relationship Id="rId16" Type="http://schemas.openxmlformats.org/officeDocument/2006/relationships/image" Target="../media/image15.png"/><Relationship Id="rId5" Type="http://schemas.openxmlformats.org/officeDocument/2006/relationships/image" Target="../media/image05.png"/><Relationship Id="rId6" Type="http://schemas.openxmlformats.org/officeDocument/2006/relationships/image" Target="../media/image03.png"/><Relationship Id="rId7" Type="http://schemas.openxmlformats.org/officeDocument/2006/relationships/image" Target="../media/image06.png"/><Relationship Id="rId8" Type="http://schemas.openxmlformats.org/officeDocument/2006/relationships/image" Target="../media/image0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 name="Shape 32"/>
        <p:cNvGrpSpPr/>
        <p:nvPr/>
      </p:nvGrpSpPr>
      <p:grpSpPr>
        <a:xfrm>
          <a:off x="0" y="0"/>
          <a:ext cx="0" cy="0"/>
          <a:chOff x="0" y="0"/>
          <a:chExt cx="0" cy="0"/>
        </a:xfrm>
      </p:grpSpPr>
      <p:pic>
        <p:nvPicPr>
          <p:cNvPr id="33" name="Shape 33"/>
          <p:cNvPicPr preferRelativeResize="0"/>
          <p:nvPr/>
        </p:nvPicPr>
        <p:blipFill rotWithShape="1">
          <a:blip r:embed="rId3">
            <a:alphaModFix/>
          </a:blip>
          <a:srcRect b="0" l="0" r="0" t="0"/>
          <a:stretch/>
        </p:blipFill>
        <p:spPr>
          <a:xfrm>
            <a:off x="0" y="0"/>
            <a:ext cx="9144000" cy="6856412"/>
          </a:xfrm>
          <a:prstGeom prst="rect">
            <a:avLst/>
          </a:prstGeom>
          <a:noFill/>
          <a:ln>
            <a:noFill/>
          </a:ln>
        </p:spPr>
      </p:pic>
      <p:sp>
        <p:nvSpPr>
          <p:cNvPr id="34" name="Shape 34"/>
          <p:cNvSpPr txBox="1"/>
          <p:nvPr/>
        </p:nvSpPr>
        <p:spPr>
          <a:xfrm>
            <a:off x="1219200" y="6240462"/>
            <a:ext cx="56388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pic>
        <p:nvPicPr>
          <p:cNvPr id="35" name="Shape 35"/>
          <p:cNvPicPr preferRelativeResize="0"/>
          <p:nvPr/>
        </p:nvPicPr>
        <p:blipFill rotWithShape="1">
          <a:blip r:embed="rId4">
            <a:alphaModFix/>
          </a:blip>
          <a:srcRect b="0" l="0" r="0" t="0"/>
          <a:stretch/>
        </p:blipFill>
        <p:spPr>
          <a:xfrm>
            <a:off x="304800" y="6019800"/>
            <a:ext cx="914400" cy="6413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4" name="Shape 144"/>
        <p:cNvGrpSpPr/>
        <p:nvPr/>
      </p:nvGrpSpPr>
      <p:grpSpPr>
        <a:xfrm>
          <a:off x="0" y="0"/>
          <a:ext cx="0" cy="0"/>
          <a:chOff x="0" y="0"/>
          <a:chExt cx="0" cy="0"/>
        </a:xfrm>
      </p:grpSpPr>
      <p:sp>
        <p:nvSpPr>
          <p:cNvPr id="145" name="Shape 145"/>
          <p:cNvSpPr txBox="1"/>
          <p:nvPr>
            <p:ph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MONOPOLISTIC COMPETITION</a:t>
            </a:r>
          </a:p>
        </p:txBody>
      </p:sp>
      <p:sp>
        <p:nvSpPr>
          <p:cNvPr id="146" name="Shape 146"/>
          <p:cNvSpPr txBox="1"/>
          <p:nvPr/>
        </p:nvSpPr>
        <p:spPr>
          <a:xfrm>
            <a:off x="22161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8.2</a:t>
            </a:r>
          </a:p>
        </p:txBody>
      </p:sp>
      <p:cxnSp>
        <p:nvCxnSpPr>
          <p:cNvPr id="147" name="Shape 147"/>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148" name="Shape 148"/>
          <p:cNvSpPr txBox="1"/>
          <p:nvPr/>
        </p:nvSpPr>
        <p:spPr>
          <a:xfrm>
            <a:off x="914400" y="1828800"/>
            <a:ext cx="6799261" cy="1803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Under a market structure called </a:t>
            </a:r>
            <a:r>
              <a:rPr b="0" i="1" lang="en-US" sz="1600" u="none" cap="none" strike="noStrike">
                <a:solidFill>
                  <a:schemeClr val="dk1"/>
                </a:solidFill>
                <a:latin typeface="Arial"/>
                <a:ea typeface="Arial"/>
                <a:cs typeface="Arial"/>
                <a:sym typeface="Arial"/>
              </a:rPr>
              <a:t>monopolistic competition</a:t>
            </a:r>
            <a:r>
              <a:rPr b="0" i="0" lang="en-US" sz="1600" u="none" cap="none" strike="noStrike">
                <a:solidFill>
                  <a:schemeClr val="dk1"/>
                </a:solidFill>
                <a:latin typeface="Arial"/>
                <a:ea typeface="Arial"/>
                <a:cs typeface="Arial"/>
                <a:sym typeface="Arial"/>
              </a:rPr>
              <a:t>, firms will continue to enter the market until economic profit is zero. Here are the features of monopolistic competition:</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Many firms.</a:t>
            </a:r>
          </a:p>
          <a:p>
            <a:pPr indent="0" lvl="0" marL="0" marR="0" rtl="0" algn="l">
              <a:lnSpc>
                <a:spcPct val="100000"/>
              </a:lnSpc>
              <a:spcBef>
                <a:spcPts val="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A differentiated product.</a:t>
            </a:r>
          </a:p>
        </p:txBody>
      </p:sp>
      <p:sp>
        <p:nvSpPr>
          <p:cNvPr id="149" name="Shape 149"/>
          <p:cNvSpPr txBox="1"/>
          <p:nvPr/>
        </p:nvSpPr>
        <p:spPr>
          <a:xfrm>
            <a:off x="914400" y="5302250"/>
            <a:ext cx="6799261"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No artificial barriers to entry.</a:t>
            </a:r>
          </a:p>
        </p:txBody>
      </p:sp>
      <p:sp>
        <p:nvSpPr>
          <p:cNvPr id="150" name="Shape 150"/>
          <p:cNvSpPr txBox="1"/>
          <p:nvPr/>
        </p:nvSpPr>
        <p:spPr>
          <a:xfrm>
            <a:off x="2286000" y="4114800"/>
            <a:ext cx="388620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product differentiation</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process used by firms to distinguish their products from the products of competing firms.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4" name="Shape 154"/>
        <p:cNvGrpSpPr/>
        <p:nvPr/>
      </p:nvGrpSpPr>
      <p:grpSpPr>
        <a:xfrm>
          <a:off x="0" y="0"/>
          <a:ext cx="0" cy="0"/>
          <a:chOff x="0" y="0"/>
          <a:chExt cx="0" cy="0"/>
        </a:xfrm>
      </p:grpSpPr>
      <p:sp>
        <p:nvSpPr>
          <p:cNvPr id="155" name="Shape 155"/>
          <p:cNvSpPr txBox="1"/>
          <p:nvPr>
            <p:ph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MONOPOLISTIC COMPETITION (cont’d)</a:t>
            </a:r>
          </a:p>
        </p:txBody>
      </p:sp>
      <p:sp>
        <p:nvSpPr>
          <p:cNvPr id="156" name="Shape 156"/>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8.2</a:t>
            </a:r>
          </a:p>
        </p:txBody>
      </p:sp>
      <p:cxnSp>
        <p:nvCxnSpPr>
          <p:cNvPr id="157" name="Shape 157"/>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158" name="Shape 158"/>
          <p:cNvSpPr txBox="1"/>
          <p:nvPr/>
        </p:nvSpPr>
        <p:spPr>
          <a:xfrm>
            <a:off x="762000" y="1143000"/>
            <a:ext cx="7543800" cy="838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When Entry Stops: Long-Run Equilibrium</a:t>
            </a:r>
          </a:p>
        </p:txBody>
      </p:sp>
      <p:sp>
        <p:nvSpPr>
          <p:cNvPr id="159" name="Shape 159"/>
          <p:cNvSpPr txBox="1"/>
          <p:nvPr/>
        </p:nvSpPr>
        <p:spPr>
          <a:xfrm>
            <a:off x="762000" y="1524000"/>
            <a:ext cx="2971799" cy="4859336"/>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FIGURE 8.2</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Long-Run Equilibrium with Monopolistic Competition</a:t>
            </a:r>
          </a:p>
          <a:p>
            <a:pPr indent="0" lvl="0" marL="0" marR="0" rtl="0" algn="l">
              <a:lnSpc>
                <a:spcPct val="110000"/>
              </a:lnSpc>
              <a:spcBef>
                <a:spcPts val="70"/>
              </a:spcBef>
              <a:spcAft>
                <a:spcPts val="0"/>
              </a:spcAft>
              <a:buClr>
                <a:schemeClr val="dk1"/>
              </a:buClr>
              <a:buFont typeface="Times New Roman"/>
              <a:buNone/>
            </a:pPr>
            <a:r>
              <a:t/>
            </a:r>
            <a:endParaRPr b="1" i="0" sz="1400" u="none" cap="none" strike="noStrike">
              <a:solidFill>
                <a:schemeClr val="lt2"/>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Under monopolistic competition, firms continue to enter the market until economic profit is zero. </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Entry shifts the firm specific demand curve to the left. </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typical firm maximizes profit at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where marginal revenue equals marginal cost. </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At a quantity of 80 toothbrushes, price equals average cost (shown by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so economic profit is zero. </a:t>
            </a: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160" name="Shape 160"/>
          <p:cNvPicPr preferRelativeResize="0"/>
          <p:nvPr/>
        </p:nvPicPr>
        <p:blipFill rotWithShape="1">
          <a:blip r:embed="rId3">
            <a:alphaModFix/>
          </a:blip>
          <a:srcRect b="0" l="0" r="0" t="0"/>
          <a:stretch/>
        </p:blipFill>
        <p:spPr>
          <a:xfrm>
            <a:off x="3657600" y="1866900"/>
            <a:ext cx="4981574" cy="4152899"/>
          </a:xfrm>
          <a:prstGeom prst="rect">
            <a:avLst/>
          </a:prstGeom>
          <a:noFill/>
          <a:ln>
            <a:noFill/>
          </a:ln>
        </p:spPr>
      </p:pic>
      <p:pic>
        <p:nvPicPr>
          <p:cNvPr id="161" name="Shape 161"/>
          <p:cNvPicPr preferRelativeResize="0"/>
          <p:nvPr/>
        </p:nvPicPr>
        <p:blipFill rotWithShape="1">
          <a:blip r:embed="rId4">
            <a:alphaModFix/>
          </a:blip>
          <a:srcRect b="0" l="0" r="0" t="0"/>
          <a:stretch/>
        </p:blipFill>
        <p:spPr>
          <a:xfrm>
            <a:off x="3657600" y="1866900"/>
            <a:ext cx="4981574" cy="4152899"/>
          </a:xfrm>
          <a:prstGeom prst="rect">
            <a:avLst/>
          </a:prstGeom>
          <a:noFill/>
          <a:ln>
            <a:noFill/>
          </a:ln>
        </p:spPr>
      </p:pic>
      <p:pic>
        <p:nvPicPr>
          <p:cNvPr id="162" name="Shape 162"/>
          <p:cNvPicPr preferRelativeResize="0"/>
          <p:nvPr/>
        </p:nvPicPr>
        <p:blipFill rotWithShape="1">
          <a:blip r:embed="rId5">
            <a:alphaModFix/>
          </a:blip>
          <a:srcRect b="0" l="0" r="0" t="0"/>
          <a:stretch/>
        </p:blipFill>
        <p:spPr>
          <a:xfrm>
            <a:off x="3657600" y="1866900"/>
            <a:ext cx="4981574" cy="4152899"/>
          </a:xfrm>
          <a:prstGeom prst="rect">
            <a:avLst/>
          </a:prstGeom>
          <a:noFill/>
          <a:ln>
            <a:noFill/>
          </a:ln>
        </p:spPr>
      </p:pic>
      <p:pic>
        <p:nvPicPr>
          <p:cNvPr id="163" name="Shape 163"/>
          <p:cNvPicPr preferRelativeResize="0"/>
          <p:nvPr/>
        </p:nvPicPr>
        <p:blipFill rotWithShape="1">
          <a:blip r:embed="rId6">
            <a:alphaModFix/>
          </a:blip>
          <a:srcRect b="0" l="0" r="0" t="0"/>
          <a:stretch/>
        </p:blipFill>
        <p:spPr>
          <a:xfrm>
            <a:off x="3657600" y="1866900"/>
            <a:ext cx="4981574" cy="4152899"/>
          </a:xfrm>
          <a:prstGeom prst="rect">
            <a:avLst/>
          </a:prstGeom>
          <a:noFill/>
          <a:ln>
            <a:noFill/>
          </a:ln>
        </p:spPr>
      </p:pic>
      <p:pic>
        <p:nvPicPr>
          <p:cNvPr id="164" name="Shape 164"/>
          <p:cNvPicPr preferRelativeResize="0"/>
          <p:nvPr/>
        </p:nvPicPr>
        <p:blipFill rotWithShape="1">
          <a:blip r:embed="rId7">
            <a:alphaModFix/>
          </a:blip>
          <a:srcRect b="0" l="0" r="0" t="0"/>
          <a:stretch/>
        </p:blipFill>
        <p:spPr>
          <a:xfrm>
            <a:off x="3657600" y="1866900"/>
            <a:ext cx="4981574" cy="41528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8" name="Shape 168"/>
        <p:cNvGrpSpPr/>
        <p:nvPr/>
      </p:nvGrpSpPr>
      <p:grpSpPr>
        <a:xfrm>
          <a:off x="0" y="0"/>
          <a:ext cx="0" cy="0"/>
          <a:chOff x="0" y="0"/>
          <a:chExt cx="0" cy="0"/>
        </a:xfrm>
      </p:grpSpPr>
      <p:sp>
        <p:nvSpPr>
          <p:cNvPr id="169" name="Shape 169"/>
          <p:cNvSpPr txBox="1"/>
          <p:nvPr>
            <p:ph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MONOPOLISTIC COMPETITION (cont’d)</a:t>
            </a:r>
          </a:p>
        </p:txBody>
      </p:sp>
      <p:sp>
        <p:nvSpPr>
          <p:cNvPr id="170" name="Shape 170"/>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8.2</a:t>
            </a:r>
          </a:p>
        </p:txBody>
      </p:sp>
      <p:cxnSp>
        <p:nvCxnSpPr>
          <p:cNvPr id="171" name="Shape 171"/>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172" name="Shape 172"/>
          <p:cNvSpPr txBox="1"/>
          <p:nvPr/>
        </p:nvSpPr>
        <p:spPr>
          <a:xfrm>
            <a:off x="914400" y="1066800"/>
            <a:ext cx="75438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Differentiation by Location</a:t>
            </a:r>
          </a:p>
        </p:txBody>
      </p:sp>
      <p:sp>
        <p:nvSpPr>
          <p:cNvPr id="173" name="Shape 173"/>
          <p:cNvSpPr txBox="1"/>
          <p:nvPr/>
        </p:nvSpPr>
        <p:spPr>
          <a:xfrm>
            <a:off x="914400" y="1676400"/>
            <a:ext cx="2666999" cy="3892550"/>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FIGURE 8.3</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Long-Run Equilibrium with Spatial Competition</a:t>
            </a:r>
          </a:p>
          <a:p>
            <a:pPr indent="0" lvl="0" marL="0" marR="0" rtl="0" algn="l">
              <a:lnSpc>
                <a:spcPct val="110000"/>
              </a:lnSpc>
              <a:spcBef>
                <a:spcPts val="70"/>
              </a:spcBef>
              <a:spcAft>
                <a:spcPts val="0"/>
              </a:spcAft>
              <a:buClr>
                <a:schemeClr val="dk1"/>
              </a:buClr>
              <a:buFont typeface="Times New Roman"/>
              <a:buNone/>
            </a:pPr>
            <a:r>
              <a:t/>
            </a:r>
            <a:endParaRPr b="1" i="0" sz="1400" u="none" cap="none" strike="noStrike">
              <a:solidFill>
                <a:schemeClr val="lt2"/>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Book stores and other retailers differentiate their products by selling at different locations. </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typical book store chooses the quantity of books at which its marginal revenue equals its marginal cost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Economic profit is zero because the price equals average cost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a:t>
            </a:r>
          </a:p>
        </p:txBody>
      </p:sp>
      <p:pic>
        <p:nvPicPr>
          <p:cNvPr id="174" name="Shape 174"/>
          <p:cNvPicPr preferRelativeResize="0"/>
          <p:nvPr/>
        </p:nvPicPr>
        <p:blipFill rotWithShape="1">
          <a:blip r:embed="rId3">
            <a:alphaModFix/>
          </a:blip>
          <a:srcRect b="0" l="0" r="0" t="0"/>
          <a:stretch/>
        </p:blipFill>
        <p:spPr>
          <a:xfrm>
            <a:off x="3810000" y="1828800"/>
            <a:ext cx="4810124" cy="4152899"/>
          </a:xfrm>
          <a:prstGeom prst="rect">
            <a:avLst/>
          </a:prstGeom>
          <a:noFill/>
          <a:ln>
            <a:noFill/>
          </a:ln>
        </p:spPr>
      </p:pic>
      <p:pic>
        <p:nvPicPr>
          <p:cNvPr id="175" name="Shape 175"/>
          <p:cNvPicPr preferRelativeResize="0"/>
          <p:nvPr/>
        </p:nvPicPr>
        <p:blipFill rotWithShape="1">
          <a:blip r:embed="rId4">
            <a:alphaModFix/>
          </a:blip>
          <a:srcRect b="0" l="0" r="0" t="0"/>
          <a:stretch/>
        </p:blipFill>
        <p:spPr>
          <a:xfrm>
            <a:off x="3810000" y="1828800"/>
            <a:ext cx="4810124" cy="4152899"/>
          </a:xfrm>
          <a:prstGeom prst="rect">
            <a:avLst/>
          </a:prstGeom>
          <a:noFill/>
          <a:ln>
            <a:noFill/>
          </a:ln>
        </p:spPr>
      </p:pic>
      <p:pic>
        <p:nvPicPr>
          <p:cNvPr id="176" name="Shape 176"/>
          <p:cNvPicPr preferRelativeResize="0"/>
          <p:nvPr/>
        </p:nvPicPr>
        <p:blipFill rotWithShape="1">
          <a:blip r:embed="rId5">
            <a:alphaModFix/>
          </a:blip>
          <a:srcRect b="0" l="0" r="0" t="0"/>
          <a:stretch/>
        </p:blipFill>
        <p:spPr>
          <a:xfrm>
            <a:off x="3810000" y="1828800"/>
            <a:ext cx="4810124" cy="4152899"/>
          </a:xfrm>
          <a:prstGeom prst="rect">
            <a:avLst/>
          </a:prstGeom>
          <a:noFill/>
          <a:ln>
            <a:noFill/>
          </a:ln>
        </p:spPr>
      </p:pic>
      <p:pic>
        <p:nvPicPr>
          <p:cNvPr id="177" name="Shape 177"/>
          <p:cNvPicPr preferRelativeResize="0"/>
          <p:nvPr/>
        </p:nvPicPr>
        <p:blipFill rotWithShape="1">
          <a:blip r:embed="rId6">
            <a:alphaModFix/>
          </a:blip>
          <a:srcRect b="0" l="0" r="0" t="0"/>
          <a:stretch/>
        </p:blipFill>
        <p:spPr>
          <a:xfrm>
            <a:off x="3810000" y="1828800"/>
            <a:ext cx="4810124" cy="4152899"/>
          </a:xfrm>
          <a:prstGeom prst="rect">
            <a:avLst/>
          </a:prstGeom>
          <a:noFill/>
          <a:ln>
            <a:noFill/>
          </a:ln>
        </p:spPr>
      </p:pic>
      <p:pic>
        <p:nvPicPr>
          <p:cNvPr id="178" name="Shape 178"/>
          <p:cNvPicPr preferRelativeResize="0"/>
          <p:nvPr/>
        </p:nvPicPr>
        <p:blipFill rotWithShape="1">
          <a:blip r:embed="rId7">
            <a:alphaModFix/>
          </a:blip>
          <a:srcRect b="0" l="0" r="0" t="0"/>
          <a:stretch/>
        </p:blipFill>
        <p:spPr>
          <a:xfrm>
            <a:off x="3810000" y="1828800"/>
            <a:ext cx="4810124" cy="41528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2" name="Shape 182"/>
        <p:cNvGrpSpPr/>
        <p:nvPr/>
      </p:nvGrpSpPr>
      <p:grpSpPr>
        <a:xfrm>
          <a:off x="0" y="0"/>
          <a:ext cx="0" cy="0"/>
          <a:chOff x="0" y="0"/>
          <a:chExt cx="0" cy="0"/>
        </a:xfrm>
      </p:grpSpPr>
      <p:sp>
        <p:nvSpPr>
          <p:cNvPr id="183" name="Shape 183"/>
          <p:cNvSpPr txBox="1"/>
          <p:nvPr/>
        </p:nvSpPr>
        <p:spPr>
          <a:xfrm>
            <a:off x="2286000" y="1066800"/>
            <a:ext cx="4648199"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OPENING A DUNKIN’ DONUTS SHOP</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#2:  What does it take to enter a market with a franchise?</a:t>
            </a:r>
          </a:p>
        </p:txBody>
      </p:sp>
      <p:sp>
        <p:nvSpPr>
          <p:cNvPr id="184" name="Shape 184"/>
          <p:cNvSpPr txBox="1"/>
          <p:nvPr/>
        </p:nvSpPr>
        <p:spPr>
          <a:xfrm>
            <a:off x="984250" y="1981200"/>
            <a:ext cx="7154861"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One way to get into a monopolistically competitive market is to get a franchise for a nationally advertised product. </a:t>
            </a:r>
          </a:p>
        </p:txBody>
      </p:sp>
      <p:sp>
        <p:nvSpPr>
          <p:cNvPr id="185" name="Shape 185"/>
          <p:cNvSpPr txBox="1"/>
          <p:nvPr/>
        </p:nvSpPr>
        <p:spPr>
          <a:xfrm>
            <a:off x="976312" y="2819400"/>
            <a:ext cx="7162799"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Table 8.1 shows the franchise fees and royalty rates for several  franchising opportunities. The fees indicate how much entrepreneurs are willing to pay for the right to sell a brand-name product.</a:t>
            </a:r>
          </a:p>
        </p:txBody>
      </p:sp>
      <p:pic>
        <p:nvPicPr>
          <p:cNvPr id="186" name="Shape 186"/>
          <p:cNvPicPr preferRelativeResize="0"/>
          <p:nvPr/>
        </p:nvPicPr>
        <p:blipFill rotWithShape="1">
          <a:blip r:embed="rId3">
            <a:alphaModFix/>
          </a:blip>
          <a:srcRect b="0" l="0" r="0" t="0"/>
          <a:stretch/>
        </p:blipFill>
        <p:spPr>
          <a:xfrm>
            <a:off x="914400" y="4038600"/>
            <a:ext cx="7543800" cy="1771650"/>
          </a:xfrm>
          <a:prstGeom prst="rect">
            <a:avLst/>
          </a:prstGeom>
          <a:noFill/>
          <a:ln>
            <a:noFill/>
          </a:ln>
        </p:spPr>
      </p:pic>
      <p:grpSp>
        <p:nvGrpSpPr>
          <p:cNvPr id="187" name="Shape 187"/>
          <p:cNvGrpSpPr/>
          <p:nvPr/>
        </p:nvGrpSpPr>
        <p:grpSpPr>
          <a:xfrm>
            <a:off x="3852862" y="381000"/>
            <a:ext cx="3005137" cy="366711"/>
            <a:chOff x="2568575" y="-185736"/>
            <a:chExt cx="3005137" cy="366711"/>
          </a:xfrm>
        </p:grpSpPr>
        <p:sp>
          <p:nvSpPr>
            <p:cNvPr id="188" name="Shape 188"/>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189" name="Shape 189"/>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190" name="Shape 190"/>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191" name="Shape 191"/>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gr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5" name="Shape 195"/>
        <p:cNvGrpSpPr/>
        <p:nvPr/>
      </p:nvGrpSpPr>
      <p:grpSpPr>
        <a:xfrm>
          <a:off x="0" y="0"/>
          <a:ext cx="0" cy="0"/>
          <a:chOff x="0" y="0"/>
          <a:chExt cx="0" cy="0"/>
        </a:xfrm>
      </p:grpSpPr>
      <p:sp>
        <p:nvSpPr>
          <p:cNvPr id="196" name="Shape 196"/>
          <p:cNvSpPr txBox="1"/>
          <p:nvPr>
            <p:ph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TRADE-OFFS WITH ENTRY AND</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MONOPOLISTIC COMPETITION</a:t>
            </a:r>
          </a:p>
        </p:txBody>
      </p:sp>
      <p:sp>
        <p:nvSpPr>
          <p:cNvPr id="197" name="Shape 197"/>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8.3</a:t>
            </a:r>
          </a:p>
        </p:txBody>
      </p:sp>
      <p:cxnSp>
        <p:nvCxnSpPr>
          <p:cNvPr id="198" name="Shape 198"/>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199" name="Shape 199"/>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Average Cost and Variety</a:t>
            </a:r>
          </a:p>
        </p:txBody>
      </p:sp>
      <p:sp>
        <p:nvSpPr>
          <p:cNvPr id="200" name="Shape 200"/>
          <p:cNvSpPr txBox="1"/>
          <p:nvPr/>
        </p:nvSpPr>
        <p:spPr>
          <a:xfrm>
            <a:off x="914400" y="1828800"/>
            <a:ext cx="6799261" cy="10699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There are some trade-offs associated with monopolistic competition. </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Although the average cost of production is higher than the minimum, there is also more product variety.</a:t>
            </a:r>
          </a:p>
        </p:txBody>
      </p:sp>
      <p:sp>
        <p:nvSpPr>
          <p:cNvPr id="201" name="Shape 201"/>
          <p:cNvSpPr txBox="1"/>
          <p:nvPr/>
        </p:nvSpPr>
        <p:spPr>
          <a:xfrm>
            <a:off x="914400" y="3124200"/>
            <a:ext cx="6799261" cy="2047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When firms sell the same product at different locations, the larger the number of firms, the higher the average cost of production. </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But when firms are numerous, consumers travel shorter distances to get the product. </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Therefore, higher production costs are at least partly offset by lower travel costs.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5" name="Shape 205"/>
        <p:cNvGrpSpPr/>
        <p:nvPr/>
      </p:nvGrpSpPr>
      <p:grpSpPr>
        <a:xfrm>
          <a:off x="0" y="0"/>
          <a:ext cx="0" cy="0"/>
          <a:chOff x="0" y="0"/>
          <a:chExt cx="0" cy="0"/>
        </a:xfrm>
      </p:grpSpPr>
      <p:sp>
        <p:nvSpPr>
          <p:cNvPr id="206" name="Shape 206"/>
          <p:cNvSpPr txBox="1"/>
          <p:nvPr>
            <p:ph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TRADE-OFFS WITH ENTRY AND</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MONOPOLISTIC COMPETITION (cont’d)</a:t>
            </a:r>
          </a:p>
        </p:txBody>
      </p:sp>
      <p:sp>
        <p:nvSpPr>
          <p:cNvPr id="207" name="Shape 207"/>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8.3</a:t>
            </a:r>
          </a:p>
        </p:txBody>
      </p:sp>
      <p:cxnSp>
        <p:nvCxnSpPr>
          <p:cNvPr id="208" name="Shape 208"/>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209" name="Shape 209"/>
          <p:cNvSpPr txBox="1"/>
          <p:nvPr/>
        </p:nvSpPr>
        <p:spPr>
          <a:xfrm>
            <a:off x="914400" y="1066800"/>
            <a:ext cx="75438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Monopolistic Competition versus Perfect Competition</a:t>
            </a:r>
          </a:p>
        </p:txBody>
      </p:sp>
      <p:sp>
        <p:nvSpPr>
          <p:cNvPr id="210" name="Shape 210"/>
          <p:cNvSpPr txBox="1"/>
          <p:nvPr/>
        </p:nvSpPr>
        <p:spPr>
          <a:xfrm>
            <a:off x="914400" y="1828800"/>
            <a:ext cx="2666999" cy="3892550"/>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8.4</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Monopolistic Competition versus Perfect Competition</a:t>
            </a:r>
          </a:p>
          <a:p>
            <a:pPr indent="0" lvl="0" marL="0" marR="0" rtl="0" algn="l">
              <a:lnSpc>
                <a:spcPct val="110000"/>
              </a:lnSpc>
              <a:spcBef>
                <a:spcPts val="70"/>
              </a:spcBef>
              <a:spcAft>
                <a:spcPts val="0"/>
              </a:spcAft>
              <a:buClr>
                <a:schemeClr val="dk1"/>
              </a:buClr>
              <a:buFont typeface="Times New Roman"/>
              <a:buNone/>
            </a:pPr>
            <a:r>
              <a:t/>
            </a:r>
            <a:endParaRPr b="1" i="0" sz="1400" u="none" cap="none" strike="noStrike">
              <a:solidFill>
                <a:schemeClr val="lt2"/>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In a perfectly competitive market, the firm-specific demand curve is horizontal at the market price, and marginal revenue equals price. </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equilibrium, price = marginal cost = average cost.</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Equilibrium occurs at the minimum of the average-cost curve. </a:t>
            </a:r>
          </a:p>
        </p:txBody>
      </p:sp>
      <p:pic>
        <p:nvPicPr>
          <p:cNvPr id="211" name="Shape 211"/>
          <p:cNvPicPr preferRelativeResize="0"/>
          <p:nvPr/>
        </p:nvPicPr>
        <p:blipFill rotWithShape="1">
          <a:blip r:embed="rId3">
            <a:alphaModFix/>
          </a:blip>
          <a:srcRect b="0" l="0" r="0" t="0"/>
          <a:stretch/>
        </p:blipFill>
        <p:spPr>
          <a:xfrm>
            <a:off x="3733800" y="2087561"/>
            <a:ext cx="4618036" cy="3703637"/>
          </a:xfrm>
          <a:prstGeom prst="rect">
            <a:avLst/>
          </a:prstGeom>
          <a:noFill/>
          <a:ln>
            <a:noFill/>
          </a:ln>
        </p:spPr>
      </p:pic>
      <p:pic>
        <p:nvPicPr>
          <p:cNvPr id="212" name="Shape 212"/>
          <p:cNvPicPr preferRelativeResize="0"/>
          <p:nvPr/>
        </p:nvPicPr>
        <p:blipFill rotWithShape="1">
          <a:blip r:embed="rId4">
            <a:alphaModFix/>
          </a:blip>
          <a:srcRect b="0" l="0" r="0" t="0"/>
          <a:stretch/>
        </p:blipFill>
        <p:spPr>
          <a:xfrm>
            <a:off x="3733800" y="2087561"/>
            <a:ext cx="4618036" cy="3703637"/>
          </a:xfrm>
          <a:prstGeom prst="rect">
            <a:avLst/>
          </a:prstGeom>
          <a:noFill/>
          <a:ln>
            <a:noFill/>
          </a:ln>
        </p:spPr>
      </p:pic>
      <p:pic>
        <p:nvPicPr>
          <p:cNvPr id="213" name="Shape 213"/>
          <p:cNvPicPr preferRelativeResize="0"/>
          <p:nvPr/>
        </p:nvPicPr>
        <p:blipFill rotWithShape="1">
          <a:blip r:embed="rId5">
            <a:alphaModFix/>
          </a:blip>
          <a:srcRect b="0" l="0" r="0" t="0"/>
          <a:stretch/>
        </p:blipFill>
        <p:spPr>
          <a:xfrm>
            <a:off x="3733800" y="2087561"/>
            <a:ext cx="4618036" cy="3703637"/>
          </a:xfrm>
          <a:prstGeom prst="rect">
            <a:avLst/>
          </a:prstGeom>
          <a:noFill/>
          <a:ln>
            <a:noFill/>
          </a:ln>
        </p:spPr>
      </p:pic>
      <p:pic>
        <p:nvPicPr>
          <p:cNvPr id="214" name="Shape 214"/>
          <p:cNvPicPr preferRelativeResize="0"/>
          <p:nvPr/>
        </p:nvPicPr>
        <p:blipFill rotWithShape="1">
          <a:blip r:embed="rId6">
            <a:alphaModFix/>
          </a:blip>
          <a:srcRect b="0" l="0" r="0" t="0"/>
          <a:stretch/>
        </p:blipFill>
        <p:spPr>
          <a:xfrm>
            <a:off x="3733800" y="2087561"/>
            <a:ext cx="4618036" cy="3703637"/>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8" name="Shape 218"/>
        <p:cNvGrpSpPr/>
        <p:nvPr/>
      </p:nvGrpSpPr>
      <p:grpSpPr>
        <a:xfrm>
          <a:off x="0" y="0"/>
          <a:ext cx="0" cy="0"/>
          <a:chOff x="0" y="0"/>
          <a:chExt cx="0" cy="0"/>
        </a:xfrm>
      </p:grpSpPr>
      <p:sp>
        <p:nvSpPr>
          <p:cNvPr id="219" name="Shape 219"/>
          <p:cNvSpPr txBox="1"/>
          <p:nvPr>
            <p:ph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TRADE-OFFS WITH ENTRY AND</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MONOPOLISTIC COMPETITION (cont’d)</a:t>
            </a:r>
          </a:p>
        </p:txBody>
      </p:sp>
      <p:sp>
        <p:nvSpPr>
          <p:cNvPr id="220" name="Shape 220"/>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8.3</a:t>
            </a:r>
          </a:p>
        </p:txBody>
      </p:sp>
      <p:cxnSp>
        <p:nvCxnSpPr>
          <p:cNvPr id="221" name="Shape 221"/>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222" name="Shape 222"/>
          <p:cNvSpPr txBox="1"/>
          <p:nvPr/>
        </p:nvSpPr>
        <p:spPr>
          <a:xfrm>
            <a:off x="914400" y="1066800"/>
            <a:ext cx="75438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Monopolistic Competition versus Perfect Competition</a:t>
            </a:r>
          </a:p>
        </p:txBody>
      </p:sp>
      <p:sp>
        <p:nvSpPr>
          <p:cNvPr id="223" name="Shape 223"/>
          <p:cNvSpPr txBox="1"/>
          <p:nvPr/>
        </p:nvSpPr>
        <p:spPr>
          <a:xfrm>
            <a:off x="914400" y="1939925"/>
            <a:ext cx="2666999" cy="34035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8.4 (cont’d.)</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Monopolistic Competition versus Perfect Competition</a:t>
            </a:r>
          </a:p>
          <a:p>
            <a:pPr indent="0" lvl="0" marL="0" marR="0" rtl="0" algn="l">
              <a:lnSpc>
                <a:spcPct val="110000"/>
              </a:lnSpc>
              <a:spcBef>
                <a:spcPts val="70"/>
              </a:spcBef>
              <a:spcAft>
                <a:spcPts val="0"/>
              </a:spcAft>
              <a:buClr>
                <a:schemeClr val="dk1"/>
              </a:buClr>
              <a:buFont typeface="Times New Roman"/>
              <a:buNone/>
            </a:pPr>
            <a:r>
              <a:t/>
            </a:r>
            <a:endParaRPr b="1"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In a monopolistically competitive market, the firm- specific demand curve is negatively sloped and marginal revenue is less than price.</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equilibrium, marginal revenue equals marginal cost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and price equals average cost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a:t>
            </a:r>
          </a:p>
        </p:txBody>
      </p:sp>
      <p:pic>
        <p:nvPicPr>
          <p:cNvPr id="224" name="Shape 224"/>
          <p:cNvPicPr preferRelativeResize="0"/>
          <p:nvPr/>
        </p:nvPicPr>
        <p:blipFill rotWithShape="1">
          <a:blip r:embed="rId3">
            <a:alphaModFix/>
          </a:blip>
          <a:srcRect b="0" l="0" r="0" t="0"/>
          <a:stretch/>
        </p:blipFill>
        <p:spPr>
          <a:xfrm>
            <a:off x="3657600" y="1828800"/>
            <a:ext cx="4549775" cy="3783011"/>
          </a:xfrm>
          <a:prstGeom prst="rect">
            <a:avLst/>
          </a:prstGeom>
          <a:noFill/>
          <a:ln>
            <a:noFill/>
          </a:ln>
        </p:spPr>
      </p:pic>
      <p:pic>
        <p:nvPicPr>
          <p:cNvPr id="225" name="Shape 225"/>
          <p:cNvPicPr preferRelativeResize="0"/>
          <p:nvPr/>
        </p:nvPicPr>
        <p:blipFill rotWithShape="1">
          <a:blip r:embed="rId4">
            <a:alphaModFix/>
          </a:blip>
          <a:srcRect b="0" l="0" r="0" t="0"/>
          <a:stretch/>
        </p:blipFill>
        <p:spPr>
          <a:xfrm>
            <a:off x="3657600" y="1828800"/>
            <a:ext cx="4549775" cy="3783011"/>
          </a:xfrm>
          <a:prstGeom prst="rect">
            <a:avLst/>
          </a:prstGeom>
          <a:noFill/>
          <a:ln>
            <a:noFill/>
          </a:ln>
        </p:spPr>
      </p:pic>
      <p:pic>
        <p:nvPicPr>
          <p:cNvPr id="226" name="Shape 226"/>
          <p:cNvPicPr preferRelativeResize="0"/>
          <p:nvPr/>
        </p:nvPicPr>
        <p:blipFill rotWithShape="1">
          <a:blip r:embed="rId5">
            <a:alphaModFix/>
          </a:blip>
          <a:srcRect b="0" l="0" r="0" t="0"/>
          <a:stretch/>
        </p:blipFill>
        <p:spPr>
          <a:xfrm>
            <a:off x="3657600" y="1828800"/>
            <a:ext cx="4549775" cy="3783011"/>
          </a:xfrm>
          <a:prstGeom prst="rect">
            <a:avLst/>
          </a:prstGeom>
          <a:noFill/>
          <a:ln>
            <a:noFill/>
          </a:ln>
        </p:spPr>
      </p:pic>
      <p:pic>
        <p:nvPicPr>
          <p:cNvPr id="227" name="Shape 227"/>
          <p:cNvPicPr preferRelativeResize="0"/>
          <p:nvPr/>
        </p:nvPicPr>
        <p:blipFill rotWithShape="1">
          <a:blip r:embed="rId6">
            <a:alphaModFix/>
          </a:blip>
          <a:srcRect b="0" l="0" r="0" t="0"/>
          <a:stretch/>
        </p:blipFill>
        <p:spPr>
          <a:xfrm>
            <a:off x="3657600" y="1828800"/>
            <a:ext cx="4549775" cy="3783011"/>
          </a:xfrm>
          <a:prstGeom prst="rect">
            <a:avLst/>
          </a:prstGeom>
          <a:noFill/>
          <a:ln>
            <a:noFill/>
          </a:ln>
        </p:spPr>
      </p:pic>
      <p:pic>
        <p:nvPicPr>
          <p:cNvPr id="228" name="Shape 228"/>
          <p:cNvPicPr preferRelativeResize="0"/>
          <p:nvPr/>
        </p:nvPicPr>
        <p:blipFill rotWithShape="1">
          <a:blip r:embed="rId7">
            <a:alphaModFix/>
          </a:blip>
          <a:srcRect b="0" l="0" r="0" t="0"/>
          <a:stretch/>
        </p:blipFill>
        <p:spPr>
          <a:xfrm>
            <a:off x="3657600" y="1828800"/>
            <a:ext cx="4549775" cy="3783011"/>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2" name="Shape 232"/>
        <p:cNvGrpSpPr/>
        <p:nvPr/>
      </p:nvGrpSpPr>
      <p:grpSpPr>
        <a:xfrm>
          <a:off x="0" y="0"/>
          <a:ext cx="0" cy="0"/>
          <a:chOff x="0" y="0"/>
          <a:chExt cx="0" cy="0"/>
        </a:xfrm>
      </p:grpSpPr>
      <p:sp>
        <p:nvSpPr>
          <p:cNvPr id="233" name="Shape 233"/>
          <p:cNvSpPr txBox="1"/>
          <p:nvPr/>
        </p:nvSpPr>
        <p:spPr>
          <a:xfrm>
            <a:off x="1143000" y="1354137"/>
            <a:ext cx="6172199" cy="550861"/>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C3PO AND ENTRY IN THE MARKET FOR SPACE FLIGHT</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#3:  What are the effects of market entry?</a:t>
            </a:r>
          </a:p>
        </p:txBody>
      </p:sp>
      <p:sp>
        <p:nvSpPr>
          <p:cNvPr id="234" name="Shape 234"/>
          <p:cNvSpPr txBox="1"/>
          <p:nvPr/>
        </p:nvSpPr>
        <p:spPr>
          <a:xfrm>
            <a:off x="914400" y="2133600"/>
            <a:ext cx="8077199" cy="27813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Entry into a market increases the competition for consumers, leading to lower prices and profit.  Once the shuttle program ends, the Russian Space Agency will charge the monopoly price of $47 million per flight.</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C3PO (Commercial Crew &amp; Cargo Program) should stimulate competition and result in lower prices</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NASA expects cheaper more flexible rockets</a:t>
            </a:r>
          </a:p>
          <a:p>
            <a:pPr indent="-233361" lvl="1" marL="347662"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Price should drop to about $20 million per flight</a:t>
            </a: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grpSp>
        <p:nvGrpSpPr>
          <p:cNvPr id="235" name="Shape 235"/>
          <p:cNvGrpSpPr/>
          <p:nvPr/>
        </p:nvGrpSpPr>
        <p:grpSpPr>
          <a:xfrm>
            <a:off x="4233861" y="758825"/>
            <a:ext cx="3005137" cy="366711"/>
            <a:chOff x="2568575" y="-185736"/>
            <a:chExt cx="3005137" cy="366711"/>
          </a:xfrm>
        </p:grpSpPr>
        <p:sp>
          <p:nvSpPr>
            <p:cNvPr id="236" name="Shape 236"/>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237" name="Shape 237"/>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238" name="Shape 238"/>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239" name="Shape 239"/>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gr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3" name="Shape 243"/>
        <p:cNvGrpSpPr/>
        <p:nvPr/>
      </p:nvGrpSpPr>
      <p:grpSpPr>
        <a:xfrm>
          <a:off x="0" y="0"/>
          <a:ext cx="0" cy="0"/>
          <a:chOff x="0" y="0"/>
          <a:chExt cx="0" cy="0"/>
        </a:xfrm>
      </p:grpSpPr>
      <p:sp>
        <p:nvSpPr>
          <p:cNvPr id="244" name="Shape 244"/>
          <p:cNvSpPr txBox="1"/>
          <p:nvPr>
            <p:ph type="title"/>
          </p:nvPr>
        </p:nvSpPr>
        <p:spPr>
          <a:xfrm>
            <a:off x="3276600" y="304800"/>
            <a:ext cx="45720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ADVERTISING FOR PRODUCT</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DIFFERENTIATION</a:t>
            </a:r>
          </a:p>
        </p:txBody>
      </p:sp>
      <p:sp>
        <p:nvSpPr>
          <p:cNvPr id="245" name="Shape 245"/>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8.4</a:t>
            </a:r>
          </a:p>
        </p:txBody>
      </p:sp>
      <p:cxnSp>
        <p:nvCxnSpPr>
          <p:cNvPr id="246" name="Shape 246"/>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247" name="Shape 247"/>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Celebrity Endorsements and Signaling</a:t>
            </a:r>
          </a:p>
        </p:txBody>
      </p:sp>
      <p:sp>
        <p:nvSpPr>
          <p:cNvPr id="248" name="Shape 248"/>
          <p:cNvSpPr txBox="1"/>
          <p:nvPr/>
        </p:nvSpPr>
        <p:spPr>
          <a:xfrm>
            <a:off x="984250" y="1981200"/>
            <a:ext cx="7154861"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An advertisement that doesn’t provide any product information may actually help consumers make decisions.</a:t>
            </a:r>
          </a:p>
        </p:txBody>
      </p:sp>
      <p:pic>
        <p:nvPicPr>
          <p:cNvPr id="249" name="Shape 249"/>
          <p:cNvPicPr preferRelativeResize="0"/>
          <p:nvPr/>
        </p:nvPicPr>
        <p:blipFill rotWithShape="1">
          <a:blip r:embed="rId3">
            <a:alphaModFix/>
          </a:blip>
          <a:srcRect b="0" l="0" r="0" t="0"/>
          <a:stretch/>
        </p:blipFill>
        <p:spPr>
          <a:xfrm>
            <a:off x="914400" y="3048000"/>
            <a:ext cx="7464425" cy="203517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3" name="Shape 253"/>
        <p:cNvGrpSpPr/>
        <p:nvPr/>
      </p:nvGrpSpPr>
      <p:grpSpPr>
        <a:xfrm>
          <a:off x="0" y="0"/>
          <a:ext cx="0" cy="0"/>
          <a:chOff x="0" y="0"/>
          <a:chExt cx="0" cy="0"/>
        </a:xfrm>
      </p:grpSpPr>
      <p:sp>
        <p:nvSpPr>
          <p:cNvPr id="254" name="Shape 254"/>
          <p:cNvSpPr txBox="1"/>
          <p:nvPr/>
        </p:nvSpPr>
        <p:spPr>
          <a:xfrm>
            <a:off x="2057400" y="1066800"/>
            <a:ext cx="4876799"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ADVERTISING AND MOVIE BUZZ</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#4:  What signal does an expensive advertising campaign send to consumers?</a:t>
            </a:r>
          </a:p>
        </p:txBody>
      </p:sp>
      <p:sp>
        <p:nvSpPr>
          <p:cNvPr id="255" name="Shape 255"/>
          <p:cNvSpPr txBox="1"/>
          <p:nvPr/>
        </p:nvSpPr>
        <p:spPr>
          <a:xfrm>
            <a:off x="876300" y="2027236"/>
            <a:ext cx="7734299" cy="2679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For another example of signaling from advertising, consider movies: </a:t>
            </a:r>
          </a:p>
          <a:p>
            <a:pPr indent="0" lvl="0" marL="0" marR="0" rtl="0" algn="l">
              <a:lnSpc>
                <a:spcPct val="100000"/>
              </a:lnSpc>
              <a:spcBef>
                <a:spcPts val="0"/>
              </a:spcBef>
              <a:spcAft>
                <a:spcPts val="0"/>
              </a:spcAft>
              <a:buClr>
                <a:schemeClr val="dk1"/>
              </a:buClr>
              <a:buFont typeface="Times New Roman"/>
              <a:buNone/>
            </a:pPr>
            <a:r>
              <a:t/>
            </a:r>
            <a:endParaRPr b="0" i="0" sz="17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A movie distributor may produce several movies each year but advertise just a few of them.  </a:t>
            </a:r>
          </a:p>
          <a:p>
            <a:pPr indent="-233361" lvl="1" marL="347662"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Although there are few repeat consumers for a particular movie, there is word-of-mouth advertising, also known as “buzz”: People who enjoy a movie talk about it and persuade their friends and family members to see it. </a:t>
            </a:r>
          </a:p>
          <a:p>
            <a:pPr indent="-233361" lvl="1" marL="347662"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An advertisement that gets the buzz started could pay for itself. </a:t>
            </a:r>
          </a:p>
          <a:p>
            <a:pPr indent="-233361" lvl="1" marL="347662"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In contrast, a distributor won’t expect much buzz from a less-appealing movie, so advertising won’t be sensible. </a:t>
            </a:r>
          </a:p>
        </p:txBody>
      </p:sp>
      <p:sp>
        <p:nvSpPr>
          <p:cNvPr id="256" name="Shape 256"/>
          <p:cNvSpPr txBox="1"/>
          <p:nvPr/>
        </p:nvSpPr>
        <p:spPr>
          <a:xfrm>
            <a:off x="838200" y="4953000"/>
            <a:ext cx="6934199" cy="8683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In general, an expensive advertisement sends a signal that the movie will generate enough word-of-mouth advertising to cover the cost of the advertisement. </a:t>
            </a:r>
          </a:p>
        </p:txBody>
      </p:sp>
      <p:grpSp>
        <p:nvGrpSpPr>
          <p:cNvPr id="257" name="Shape 257"/>
          <p:cNvGrpSpPr/>
          <p:nvPr/>
        </p:nvGrpSpPr>
        <p:grpSpPr>
          <a:xfrm>
            <a:off x="3852862" y="381000"/>
            <a:ext cx="3005137" cy="366711"/>
            <a:chOff x="2568575" y="-185736"/>
            <a:chExt cx="3005137" cy="366711"/>
          </a:xfrm>
        </p:grpSpPr>
        <p:sp>
          <p:nvSpPr>
            <p:cNvPr id="258" name="Shape 258"/>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259" name="Shape 259"/>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260" name="Shape 260"/>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261" name="Shape 261"/>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gr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 name="Shape 39"/>
        <p:cNvGrpSpPr/>
        <p:nvPr/>
      </p:nvGrpSpPr>
      <p:grpSpPr>
        <a:xfrm>
          <a:off x="0" y="0"/>
          <a:ext cx="0" cy="0"/>
          <a:chOff x="0" y="0"/>
          <a:chExt cx="0" cy="0"/>
        </a:xfrm>
      </p:grpSpPr>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5" name="Shape 265"/>
        <p:cNvGrpSpPr/>
        <p:nvPr/>
      </p:nvGrpSpPr>
      <p:grpSpPr>
        <a:xfrm>
          <a:off x="0" y="0"/>
          <a:ext cx="0" cy="0"/>
          <a:chOff x="0" y="0"/>
          <a:chExt cx="0" cy="0"/>
        </a:xfrm>
      </p:grpSpPr>
      <p:sp>
        <p:nvSpPr>
          <p:cNvPr id="266" name="Shape 266"/>
          <p:cNvSpPr txBox="1"/>
          <p:nvPr>
            <p:ph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WHAT IS AN OLIGOPOLY?</a:t>
            </a:r>
          </a:p>
        </p:txBody>
      </p:sp>
      <p:sp>
        <p:nvSpPr>
          <p:cNvPr id="267" name="Shape 267"/>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8.5</a:t>
            </a:r>
          </a:p>
        </p:txBody>
      </p:sp>
      <p:cxnSp>
        <p:nvCxnSpPr>
          <p:cNvPr id="268" name="Shape 268"/>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269" name="Shape 269"/>
          <p:cNvSpPr txBox="1"/>
          <p:nvPr/>
        </p:nvSpPr>
        <p:spPr>
          <a:xfrm>
            <a:off x="2286000" y="1905000"/>
            <a:ext cx="388620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concentration ratio</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percentage of the market output produced by the largest firms.</a:t>
            </a:r>
          </a:p>
        </p:txBody>
      </p:sp>
      <p:sp>
        <p:nvSpPr>
          <p:cNvPr id="270" name="Shape 270"/>
          <p:cNvSpPr txBox="1"/>
          <p:nvPr/>
        </p:nvSpPr>
        <p:spPr>
          <a:xfrm>
            <a:off x="914400" y="2970211"/>
            <a:ext cx="7162799"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An alternative measure of market concentration is the </a:t>
            </a:r>
            <a:r>
              <a:rPr b="0" i="1" lang="en-US" sz="1600" u="none" cap="none" strike="noStrike">
                <a:solidFill>
                  <a:schemeClr val="dk1"/>
                </a:solidFill>
                <a:latin typeface="Arial"/>
                <a:ea typeface="Arial"/>
                <a:cs typeface="Arial"/>
                <a:sym typeface="Arial"/>
              </a:rPr>
              <a:t>Herfindahl-Hirschman Index </a:t>
            </a:r>
            <a:r>
              <a:rPr b="0" i="0" lang="en-US" sz="1600" u="none" cap="none" strike="noStrike">
                <a:solidFill>
                  <a:schemeClr val="dk1"/>
                </a:solidFill>
                <a:latin typeface="Arial"/>
                <a:ea typeface="Arial"/>
                <a:cs typeface="Arial"/>
                <a:sym typeface="Arial"/>
              </a:rPr>
              <a:t>(</a:t>
            </a:r>
            <a:r>
              <a:rPr b="0" i="1" lang="en-US" sz="1600" u="none" cap="none" strike="noStrike">
                <a:solidFill>
                  <a:schemeClr val="dk1"/>
                </a:solidFill>
                <a:latin typeface="Arial"/>
                <a:ea typeface="Arial"/>
                <a:cs typeface="Arial"/>
                <a:sym typeface="Arial"/>
              </a:rPr>
              <a:t>HHI</a:t>
            </a:r>
            <a:r>
              <a:rPr b="0" i="0" lang="en-US" sz="1600" u="none" cap="none" strike="noStrike">
                <a:solidFill>
                  <a:schemeClr val="dk1"/>
                </a:solidFill>
                <a:latin typeface="Arial"/>
                <a:ea typeface="Arial"/>
                <a:cs typeface="Arial"/>
                <a:sym typeface="Arial"/>
              </a:rPr>
              <a:t>). It is calculated by squaring the market share of each firm in the market and then summing the resulting numbers.</a:t>
            </a:r>
          </a:p>
        </p:txBody>
      </p:sp>
      <p:sp>
        <p:nvSpPr>
          <p:cNvPr id="271" name="Shape 271"/>
          <p:cNvSpPr txBox="1"/>
          <p:nvPr/>
        </p:nvSpPr>
        <p:spPr>
          <a:xfrm>
            <a:off x="914400" y="4267200"/>
            <a:ext cx="7391399" cy="1314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An oligopoly—a market with just a few firms—occurs for three reasons:</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1</a:t>
            </a: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Government barriers to entry</a:t>
            </a:r>
            <a:r>
              <a:rPr b="0" i="0" lang="en-US" sz="16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2</a:t>
            </a: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Economies of scale in production</a:t>
            </a:r>
            <a:r>
              <a:rPr b="0" i="0" lang="en-US" sz="16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3</a:t>
            </a: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Advertising campaigns</a:t>
            </a:r>
            <a:r>
              <a:rPr b="0" i="0" lang="en-US" sz="16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5" name="Shape 275"/>
        <p:cNvGrpSpPr/>
        <p:nvPr/>
      </p:nvGrpSpPr>
      <p:grpSpPr>
        <a:xfrm>
          <a:off x="0" y="0"/>
          <a:ext cx="0" cy="0"/>
          <a:chOff x="0" y="0"/>
          <a:chExt cx="0" cy="0"/>
        </a:xfrm>
      </p:grpSpPr>
      <p:sp>
        <p:nvSpPr>
          <p:cNvPr id="276" name="Shape 276"/>
          <p:cNvSpPr txBox="1"/>
          <p:nvPr>
            <p:ph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WHAT IS AN OLIGOPOLY?</a:t>
            </a:r>
          </a:p>
        </p:txBody>
      </p:sp>
      <p:sp>
        <p:nvSpPr>
          <p:cNvPr id="277" name="Shape 277"/>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8.5</a:t>
            </a:r>
          </a:p>
        </p:txBody>
      </p:sp>
      <p:cxnSp>
        <p:nvCxnSpPr>
          <p:cNvPr id="278" name="Shape 278"/>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pic>
        <p:nvPicPr>
          <p:cNvPr id="279" name="Shape 279"/>
          <p:cNvPicPr preferRelativeResize="0"/>
          <p:nvPr/>
        </p:nvPicPr>
        <p:blipFill rotWithShape="1">
          <a:blip r:embed="rId3">
            <a:alphaModFix/>
          </a:blip>
          <a:srcRect b="0" l="0" r="0" t="0"/>
          <a:stretch/>
        </p:blipFill>
        <p:spPr>
          <a:xfrm>
            <a:off x="914400" y="1524000"/>
            <a:ext cx="7464425" cy="4721225"/>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3" name="Shape 283"/>
        <p:cNvGrpSpPr/>
        <p:nvPr/>
      </p:nvGrpSpPr>
      <p:grpSpPr>
        <a:xfrm>
          <a:off x="0" y="0"/>
          <a:ext cx="0" cy="0"/>
          <a:chOff x="0" y="0"/>
          <a:chExt cx="0" cy="0"/>
        </a:xfrm>
      </p:grpSpPr>
      <p:sp>
        <p:nvSpPr>
          <p:cNvPr id="284" name="Shape 284"/>
          <p:cNvSpPr txBox="1"/>
          <p:nvPr>
            <p:ph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CARTEL PRICING AND THE</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DUOPOLISTS’ DILEMMA</a:t>
            </a:r>
          </a:p>
        </p:txBody>
      </p:sp>
      <p:sp>
        <p:nvSpPr>
          <p:cNvPr id="285" name="Shape 285"/>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8.6</a:t>
            </a:r>
          </a:p>
        </p:txBody>
      </p:sp>
      <p:cxnSp>
        <p:nvCxnSpPr>
          <p:cNvPr id="286" name="Shape 286"/>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287" name="Shape 287"/>
          <p:cNvSpPr txBox="1"/>
          <p:nvPr/>
        </p:nvSpPr>
        <p:spPr>
          <a:xfrm>
            <a:off x="2286000" y="1905000"/>
            <a:ext cx="3886200" cy="611187"/>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duopoly</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market with two firms.</a:t>
            </a:r>
          </a:p>
        </p:txBody>
      </p:sp>
      <p:sp>
        <p:nvSpPr>
          <p:cNvPr id="288" name="Shape 288"/>
          <p:cNvSpPr txBox="1"/>
          <p:nvPr/>
        </p:nvSpPr>
        <p:spPr>
          <a:xfrm>
            <a:off x="2286000" y="2817811"/>
            <a:ext cx="388620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cartel</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group of firms that act in unison, coordinating their price and quantity decisions.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2" name="Shape 292"/>
        <p:cNvGrpSpPr/>
        <p:nvPr/>
      </p:nvGrpSpPr>
      <p:grpSpPr>
        <a:xfrm>
          <a:off x="0" y="0"/>
          <a:ext cx="0" cy="0"/>
          <a:chOff x="0" y="0"/>
          <a:chExt cx="0" cy="0"/>
        </a:xfrm>
      </p:grpSpPr>
      <p:sp>
        <p:nvSpPr>
          <p:cNvPr id="293" name="Shape 293"/>
          <p:cNvSpPr txBox="1"/>
          <p:nvPr>
            <p:ph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CARTEL PRICING AND THE</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DUOPOLISTS’ DILEMMA (cont’d)</a:t>
            </a:r>
          </a:p>
        </p:txBody>
      </p:sp>
      <p:sp>
        <p:nvSpPr>
          <p:cNvPr id="294" name="Shape 294"/>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8.6</a:t>
            </a:r>
          </a:p>
        </p:txBody>
      </p:sp>
      <p:cxnSp>
        <p:nvCxnSpPr>
          <p:cNvPr id="295" name="Shape 295"/>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296" name="Shape 296"/>
          <p:cNvSpPr txBox="1"/>
          <p:nvPr/>
        </p:nvSpPr>
        <p:spPr>
          <a:xfrm>
            <a:off x="2286000" y="5867400"/>
            <a:ext cx="5257799" cy="611187"/>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price-fixing</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An arrangement in which firms conspire to fix prices.</a:t>
            </a:r>
          </a:p>
        </p:txBody>
      </p:sp>
      <p:sp>
        <p:nvSpPr>
          <p:cNvPr id="297" name="Shape 297"/>
          <p:cNvSpPr txBox="1"/>
          <p:nvPr/>
        </p:nvSpPr>
        <p:spPr>
          <a:xfrm>
            <a:off x="762000" y="1447800"/>
            <a:ext cx="3352799" cy="4341811"/>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FIGURE 8.5</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A Cartel Picks the Monopoly Quantity and Price</a:t>
            </a:r>
          </a:p>
          <a:p>
            <a:pPr indent="0" lvl="0" marL="0" marR="0" rtl="0" algn="l">
              <a:lnSpc>
                <a:spcPct val="110000"/>
              </a:lnSpc>
              <a:spcBef>
                <a:spcPts val="50"/>
              </a:spcBef>
              <a:spcAft>
                <a:spcPts val="0"/>
              </a:spcAft>
              <a:buClr>
                <a:schemeClr val="dk1"/>
              </a:buClr>
              <a:buFont typeface="Times New Roman"/>
              <a:buNone/>
            </a:pPr>
            <a:r>
              <a:t/>
            </a:r>
            <a:endParaRPr b="1" i="0" sz="1000" u="none" cap="none" strike="noStrike">
              <a:solidFill>
                <a:schemeClr val="lt2"/>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monopoly outcome is shown by point a, where marginal revenue equals marginal cost. </a:t>
            </a:r>
          </a:p>
          <a:p>
            <a:pPr indent="0" lvl="0" marL="0" marR="0" rtl="0" algn="l">
              <a:lnSpc>
                <a:spcPct val="110000"/>
              </a:lnSpc>
              <a:spcBef>
                <a:spcPts val="5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monopoly quantity is 60 passengers and the price is $400. </a:t>
            </a:r>
          </a:p>
          <a:p>
            <a:pPr indent="0" lvl="0" marL="0" marR="0" rtl="0" algn="l">
              <a:lnSpc>
                <a:spcPct val="110000"/>
              </a:lnSpc>
              <a:spcBef>
                <a:spcPts val="5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If the firms form a cartel, the price is $400 and each firm has 30 passengers (half the monopoly quantity). </a:t>
            </a:r>
          </a:p>
          <a:p>
            <a:pPr indent="0" lvl="0" marL="0" marR="0" rtl="0" algn="l">
              <a:lnSpc>
                <a:spcPct val="110000"/>
              </a:lnSpc>
              <a:spcBef>
                <a:spcPts val="5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profit per passenger is $300 (equal to the $400 price minus the $100 average cost), so the profit per  firm is $9,000.</a:t>
            </a:r>
          </a:p>
        </p:txBody>
      </p:sp>
      <p:pic>
        <p:nvPicPr>
          <p:cNvPr id="298" name="Shape 298"/>
          <p:cNvPicPr preferRelativeResize="0"/>
          <p:nvPr/>
        </p:nvPicPr>
        <p:blipFill rotWithShape="1">
          <a:blip r:embed="rId3">
            <a:alphaModFix/>
          </a:blip>
          <a:srcRect b="0" l="0" r="0" t="0"/>
          <a:stretch/>
        </p:blipFill>
        <p:spPr>
          <a:xfrm>
            <a:off x="4352925" y="1905000"/>
            <a:ext cx="3800474" cy="3895725"/>
          </a:xfrm>
          <a:prstGeom prst="rect">
            <a:avLst/>
          </a:prstGeom>
          <a:noFill/>
          <a:ln>
            <a:noFill/>
          </a:ln>
        </p:spPr>
      </p:pic>
      <p:pic>
        <p:nvPicPr>
          <p:cNvPr id="299" name="Shape 299"/>
          <p:cNvPicPr preferRelativeResize="0"/>
          <p:nvPr/>
        </p:nvPicPr>
        <p:blipFill rotWithShape="1">
          <a:blip r:embed="rId4">
            <a:alphaModFix/>
          </a:blip>
          <a:srcRect b="0" l="0" r="0" t="0"/>
          <a:stretch/>
        </p:blipFill>
        <p:spPr>
          <a:xfrm>
            <a:off x="4352925" y="1905000"/>
            <a:ext cx="3800474" cy="3895725"/>
          </a:xfrm>
          <a:prstGeom prst="rect">
            <a:avLst/>
          </a:prstGeom>
          <a:noFill/>
          <a:ln>
            <a:noFill/>
          </a:ln>
        </p:spPr>
      </p:pic>
      <p:pic>
        <p:nvPicPr>
          <p:cNvPr id="300" name="Shape 300"/>
          <p:cNvPicPr preferRelativeResize="0"/>
          <p:nvPr/>
        </p:nvPicPr>
        <p:blipFill rotWithShape="1">
          <a:blip r:embed="rId5">
            <a:alphaModFix/>
          </a:blip>
          <a:srcRect b="0" l="0" r="0" t="0"/>
          <a:stretch/>
        </p:blipFill>
        <p:spPr>
          <a:xfrm>
            <a:off x="4352925" y="1905000"/>
            <a:ext cx="3800474" cy="3895725"/>
          </a:xfrm>
          <a:prstGeom prst="rect">
            <a:avLst/>
          </a:prstGeom>
          <a:noFill/>
          <a:ln>
            <a:noFill/>
          </a:ln>
        </p:spPr>
      </p:pic>
      <p:pic>
        <p:nvPicPr>
          <p:cNvPr id="301" name="Shape 301"/>
          <p:cNvPicPr preferRelativeResize="0"/>
          <p:nvPr/>
        </p:nvPicPr>
        <p:blipFill rotWithShape="1">
          <a:blip r:embed="rId6">
            <a:alphaModFix/>
          </a:blip>
          <a:srcRect b="0" l="0" r="0" t="0"/>
          <a:stretch/>
        </p:blipFill>
        <p:spPr>
          <a:xfrm>
            <a:off x="4352925" y="1905000"/>
            <a:ext cx="3800474" cy="3895725"/>
          </a:xfrm>
          <a:prstGeom prst="rect">
            <a:avLst/>
          </a:prstGeom>
          <a:noFill/>
          <a:ln>
            <a:noFill/>
          </a:ln>
        </p:spPr>
      </p:pic>
      <p:pic>
        <p:nvPicPr>
          <p:cNvPr id="302" name="Shape 302"/>
          <p:cNvPicPr preferRelativeResize="0"/>
          <p:nvPr/>
        </p:nvPicPr>
        <p:blipFill rotWithShape="1">
          <a:blip r:embed="rId7">
            <a:alphaModFix/>
          </a:blip>
          <a:srcRect b="0" l="0" r="0" t="0"/>
          <a:stretch/>
        </p:blipFill>
        <p:spPr>
          <a:xfrm>
            <a:off x="4352925" y="1905000"/>
            <a:ext cx="3800474" cy="3895725"/>
          </a:xfrm>
          <a:prstGeom prst="rect">
            <a:avLst/>
          </a:prstGeom>
          <a:noFill/>
          <a:ln>
            <a:noFill/>
          </a:ln>
        </p:spPr>
      </p:pic>
      <p:sp>
        <p:nvSpPr>
          <p:cNvPr id="303" name="Shape 303"/>
          <p:cNvSpPr txBox="1"/>
          <p:nvPr/>
        </p:nvSpPr>
        <p:spPr>
          <a:xfrm>
            <a:off x="1981200" y="1143000"/>
            <a:ext cx="51053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profit = (price − average cost) × quantity per firm</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7" name="Shape 307"/>
        <p:cNvGrpSpPr/>
        <p:nvPr/>
      </p:nvGrpSpPr>
      <p:grpSpPr>
        <a:xfrm>
          <a:off x="0" y="0"/>
          <a:ext cx="0" cy="0"/>
          <a:chOff x="0" y="0"/>
          <a:chExt cx="0" cy="0"/>
        </a:xfrm>
      </p:grpSpPr>
      <p:sp>
        <p:nvSpPr>
          <p:cNvPr id="308" name="Shape 308"/>
          <p:cNvSpPr txBox="1"/>
          <p:nvPr>
            <p:ph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CARTEL PRICING AND THE</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DUOPOLISTS’ DILEMMA (cont’d)</a:t>
            </a:r>
          </a:p>
        </p:txBody>
      </p:sp>
      <p:sp>
        <p:nvSpPr>
          <p:cNvPr id="309" name="Shape 309"/>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8.6</a:t>
            </a:r>
          </a:p>
        </p:txBody>
      </p:sp>
      <p:cxnSp>
        <p:nvCxnSpPr>
          <p:cNvPr id="310" name="Shape 310"/>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311" name="Shape 311"/>
          <p:cNvSpPr txBox="1"/>
          <p:nvPr/>
        </p:nvSpPr>
        <p:spPr>
          <a:xfrm>
            <a:off x="762000" y="1066800"/>
            <a:ext cx="2362200" cy="4592637"/>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8.6</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Competing Duopolists Pick a Lower Price</a:t>
            </a:r>
          </a:p>
          <a:p>
            <a:pPr indent="0" lvl="0" marL="0" marR="0" rtl="0" algn="l">
              <a:lnSpc>
                <a:spcPct val="110000"/>
              </a:lnSpc>
              <a:spcBef>
                <a:spcPts val="70"/>
              </a:spcBef>
              <a:spcAft>
                <a:spcPts val="0"/>
              </a:spcAft>
              <a:buClr>
                <a:schemeClr val="dk1"/>
              </a:buClr>
              <a:buFont typeface="Times New Roman"/>
              <a:buNone/>
            </a:pPr>
            <a:r>
              <a:t/>
            </a:r>
            <a:endParaRPr b="1" i="0" sz="1400" u="none" cap="none" strike="noStrike">
              <a:solidFill>
                <a:schemeClr val="lt2"/>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The typical firm maximizes profit at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where marginal revenue equals marginal cost. The firm has 40 passengers. </a:t>
            </a:r>
          </a:p>
          <a:p>
            <a:pPr indent="0" lvl="0" marL="0" marR="0" rtl="0" algn="l">
              <a:lnSpc>
                <a:spcPct val="110000"/>
              </a:lnSpc>
              <a:spcBef>
                <a:spcPts val="70"/>
              </a:spcBef>
              <a:spcAft>
                <a:spcPts val="0"/>
              </a:spcAft>
              <a:buClr>
                <a:schemeClr val="dk1"/>
              </a:buClr>
              <a:buFont typeface="Times New Roman"/>
              <a:buNone/>
            </a:pPr>
            <a:r>
              <a:t/>
            </a:r>
            <a:endParaRPr b="1"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At the market level, the duopoly outcome is shown by point </a:t>
            </a:r>
            <a:r>
              <a:rPr b="0" i="1" lang="en-US" sz="1400" u="none" cap="none" strike="noStrike">
                <a:solidFill>
                  <a:schemeClr val="dk1"/>
                </a:solidFill>
                <a:latin typeface="Arial"/>
                <a:ea typeface="Arial"/>
                <a:cs typeface="Arial"/>
                <a:sym typeface="Arial"/>
              </a:rPr>
              <a:t>d</a:t>
            </a:r>
            <a:r>
              <a:rPr b="0" i="0" lang="en-US" sz="1400" u="none" cap="none" strike="noStrike">
                <a:solidFill>
                  <a:schemeClr val="dk1"/>
                </a:solidFill>
                <a:latin typeface="Arial"/>
                <a:ea typeface="Arial"/>
                <a:cs typeface="Arial"/>
                <a:sym typeface="Arial"/>
              </a:rPr>
              <a:t>, with a price of $300 and 80 passengers. </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cartel outcome, shown by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has a higher price and a smaller total quantity.  </a:t>
            </a:r>
          </a:p>
        </p:txBody>
      </p:sp>
      <p:pic>
        <p:nvPicPr>
          <p:cNvPr id="312" name="Shape 312"/>
          <p:cNvPicPr preferRelativeResize="0"/>
          <p:nvPr/>
        </p:nvPicPr>
        <p:blipFill rotWithShape="1">
          <a:blip r:embed="rId3">
            <a:alphaModFix/>
          </a:blip>
          <a:srcRect b="0" l="0" r="0" t="0"/>
          <a:stretch/>
        </p:blipFill>
        <p:spPr>
          <a:xfrm>
            <a:off x="3057525" y="1828800"/>
            <a:ext cx="5934074" cy="4076699"/>
          </a:xfrm>
          <a:prstGeom prst="rect">
            <a:avLst/>
          </a:prstGeom>
          <a:noFill/>
          <a:ln>
            <a:noFill/>
          </a:ln>
        </p:spPr>
      </p:pic>
      <p:pic>
        <p:nvPicPr>
          <p:cNvPr id="313" name="Shape 313"/>
          <p:cNvPicPr preferRelativeResize="0"/>
          <p:nvPr/>
        </p:nvPicPr>
        <p:blipFill rotWithShape="1">
          <a:blip r:embed="rId4">
            <a:alphaModFix/>
          </a:blip>
          <a:srcRect b="0" l="0" r="0" t="0"/>
          <a:stretch/>
        </p:blipFill>
        <p:spPr>
          <a:xfrm>
            <a:off x="3057525" y="1828800"/>
            <a:ext cx="5934074" cy="4076699"/>
          </a:xfrm>
          <a:prstGeom prst="rect">
            <a:avLst/>
          </a:prstGeom>
          <a:noFill/>
          <a:ln>
            <a:noFill/>
          </a:ln>
        </p:spPr>
      </p:pic>
      <p:pic>
        <p:nvPicPr>
          <p:cNvPr id="314" name="Shape 314"/>
          <p:cNvPicPr preferRelativeResize="0"/>
          <p:nvPr/>
        </p:nvPicPr>
        <p:blipFill rotWithShape="1">
          <a:blip r:embed="rId5">
            <a:alphaModFix/>
          </a:blip>
          <a:srcRect b="0" l="0" r="0" t="0"/>
          <a:stretch/>
        </p:blipFill>
        <p:spPr>
          <a:xfrm>
            <a:off x="3057525" y="1828800"/>
            <a:ext cx="5934074" cy="4076699"/>
          </a:xfrm>
          <a:prstGeom prst="rect">
            <a:avLst/>
          </a:prstGeom>
          <a:noFill/>
          <a:ln>
            <a:noFill/>
          </a:ln>
        </p:spPr>
      </p:pic>
      <p:pic>
        <p:nvPicPr>
          <p:cNvPr id="315" name="Shape 315"/>
          <p:cNvPicPr preferRelativeResize="0"/>
          <p:nvPr/>
        </p:nvPicPr>
        <p:blipFill rotWithShape="1">
          <a:blip r:embed="rId6">
            <a:alphaModFix/>
          </a:blip>
          <a:srcRect b="0" l="0" r="0" t="0"/>
          <a:stretch/>
        </p:blipFill>
        <p:spPr>
          <a:xfrm>
            <a:off x="3057525" y="1828800"/>
            <a:ext cx="5934074" cy="4076699"/>
          </a:xfrm>
          <a:prstGeom prst="rect">
            <a:avLst/>
          </a:prstGeom>
          <a:noFill/>
          <a:ln>
            <a:noFill/>
          </a:ln>
        </p:spPr>
      </p:pic>
      <p:pic>
        <p:nvPicPr>
          <p:cNvPr id="316" name="Shape 316"/>
          <p:cNvPicPr preferRelativeResize="0"/>
          <p:nvPr/>
        </p:nvPicPr>
        <p:blipFill rotWithShape="1">
          <a:blip r:embed="rId7">
            <a:alphaModFix/>
          </a:blip>
          <a:srcRect b="0" l="0" r="0" t="0"/>
          <a:stretch/>
        </p:blipFill>
        <p:spPr>
          <a:xfrm>
            <a:off x="3057525" y="1828800"/>
            <a:ext cx="5934074" cy="4076699"/>
          </a:xfrm>
          <a:prstGeom prst="rect">
            <a:avLst/>
          </a:prstGeom>
          <a:noFill/>
          <a:ln>
            <a:noFill/>
          </a:ln>
        </p:spPr>
      </p:pic>
      <p:pic>
        <p:nvPicPr>
          <p:cNvPr id="317" name="Shape 317"/>
          <p:cNvPicPr preferRelativeResize="0"/>
          <p:nvPr/>
        </p:nvPicPr>
        <p:blipFill rotWithShape="1">
          <a:blip r:embed="rId8">
            <a:alphaModFix/>
          </a:blip>
          <a:srcRect b="0" l="0" r="0" t="0"/>
          <a:stretch/>
        </p:blipFill>
        <p:spPr>
          <a:xfrm>
            <a:off x="3057525" y="1828800"/>
            <a:ext cx="5934074" cy="4076699"/>
          </a:xfrm>
          <a:prstGeom prst="rect">
            <a:avLst/>
          </a:prstGeom>
          <a:noFill/>
          <a:ln>
            <a:noFill/>
          </a:ln>
        </p:spPr>
      </p:pic>
      <p:pic>
        <p:nvPicPr>
          <p:cNvPr id="318" name="Shape 318"/>
          <p:cNvPicPr preferRelativeResize="0"/>
          <p:nvPr/>
        </p:nvPicPr>
        <p:blipFill rotWithShape="1">
          <a:blip r:embed="rId9">
            <a:alphaModFix/>
          </a:blip>
          <a:srcRect b="0" l="0" r="0" t="0"/>
          <a:stretch/>
        </p:blipFill>
        <p:spPr>
          <a:xfrm>
            <a:off x="3057525" y="1828800"/>
            <a:ext cx="5934074" cy="4076699"/>
          </a:xfrm>
          <a:prstGeom prst="rect">
            <a:avLst/>
          </a:prstGeom>
          <a:noFill/>
          <a:ln>
            <a:noFill/>
          </a:ln>
        </p:spPr>
      </p:pic>
      <p:pic>
        <p:nvPicPr>
          <p:cNvPr id="319" name="Shape 319"/>
          <p:cNvPicPr preferRelativeResize="0"/>
          <p:nvPr/>
        </p:nvPicPr>
        <p:blipFill rotWithShape="1">
          <a:blip r:embed="rId10">
            <a:alphaModFix/>
          </a:blip>
          <a:srcRect b="0" l="0" r="0" t="0"/>
          <a:stretch/>
        </p:blipFill>
        <p:spPr>
          <a:xfrm>
            <a:off x="3057525" y="1828800"/>
            <a:ext cx="5934074" cy="4076699"/>
          </a:xfrm>
          <a:prstGeom prst="rect">
            <a:avLst/>
          </a:prstGeom>
          <a:noFill/>
          <a:ln>
            <a:noFill/>
          </a:ln>
        </p:spPr>
      </p:pic>
      <p:pic>
        <p:nvPicPr>
          <p:cNvPr id="320" name="Shape 320"/>
          <p:cNvPicPr preferRelativeResize="0"/>
          <p:nvPr/>
        </p:nvPicPr>
        <p:blipFill rotWithShape="1">
          <a:blip r:embed="rId11">
            <a:alphaModFix/>
          </a:blip>
          <a:srcRect b="0" l="0" r="0" t="0"/>
          <a:stretch/>
        </p:blipFill>
        <p:spPr>
          <a:xfrm>
            <a:off x="3057525" y="1828800"/>
            <a:ext cx="5934074" cy="407669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4" name="Shape 324"/>
        <p:cNvGrpSpPr/>
        <p:nvPr/>
      </p:nvGrpSpPr>
      <p:grpSpPr>
        <a:xfrm>
          <a:off x="0" y="0"/>
          <a:ext cx="0" cy="0"/>
          <a:chOff x="0" y="0"/>
          <a:chExt cx="0" cy="0"/>
        </a:xfrm>
      </p:grpSpPr>
      <p:sp>
        <p:nvSpPr>
          <p:cNvPr id="325" name="Shape 325"/>
          <p:cNvSpPr txBox="1"/>
          <p:nvPr>
            <p:ph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CARTEL PRICING AND THE</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DUOPOLISTS’ DILEMMA (cont’d)</a:t>
            </a:r>
          </a:p>
        </p:txBody>
      </p:sp>
      <p:sp>
        <p:nvSpPr>
          <p:cNvPr id="326" name="Shape 326"/>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8.6</a:t>
            </a:r>
          </a:p>
        </p:txBody>
      </p:sp>
      <p:cxnSp>
        <p:nvCxnSpPr>
          <p:cNvPr id="327" name="Shape 327"/>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328" name="Shape 328"/>
          <p:cNvSpPr txBox="1"/>
          <p:nvPr/>
        </p:nvSpPr>
        <p:spPr>
          <a:xfrm>
            <a:off x="914400" y="2819400"/>
            <a:ext cx="2590800" cy="3500436"/>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8.7</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Game Tree for the Price-Fixing Game </a:t>
            </a:r>
          </a:p>
          <a:p>
            <a:pPr indent="0" lvl="0" marL="0" marR="0" rtl="0" algn="l">
              <a:lnSpc>
                <a:spcPct val="110000"/>
              </a:lnSpc>
              <a:spcBef>
                <a:spcPts val="5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equilibrium path of the game is square</a:t>
            </a:r>
            <a:r>
              <a:rPr b="0" i="1"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A to square C to rectangle 4: Each firm picks   the low price and earns a profit of $8,000. </a:t>
            </a:r>
          </a:p>
          <a:p>
            <a:pPr indent="0" lvl="0" marL="0" marR="0" rtl="0" algn="l">
              <a:lnSpc>
                <a:spcPct val="110000"/>
              </a:lnSpc>
              <a:spcBef>
                <a:spcPts val="5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duopolists’ dilemma is that each firm would make more profit if both picked the high price, but both firms pick the low price.</a:t>
            </a:r>
          </a:p>
        </p:txBody>
      </p:sp>
      <p:sp>
        <p:nvSpPr>
          <p:cNvPr id="329" name="Shape 329"/>
          <p:cNvSpPr txBox="1"/>
          <p:nvPr/>
        </p:nvSpPr>
        <p:spPr>
          <a:xfrm>
            <a:off x="1752600" y="1752600"/>
            <a:ext cx="4876799"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game tree</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graphical representation of the consequences of different actions in a strategic setting. </a:t>
            </a:r>
          </a:p>
        </p:txBody>
      </p:sp>
      <p:sp>
        <p:nvSpPr>
          <p:cNvPr id="330" name="Shape 330"/>
          <p:cNvSpPr txBox="1"/>
          <p:nvPr/>
        </p:nvSpPr>
        <p:spPr>
          <a:xfrm>
            <a:off x="914400" y="11430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Price-Fixing and the Game Tree</a:t>
            </a:r>
          </a:p>
        </p:txBody>
      </p:sp>
      <p:pic>
        <p:nvPicPr>
          <p:cNvPr id="331" name="Shape 331"/>
          <p:cNvPicPr preferRelativeResize="0"/>
          <p:nvPr/>
        </p:nvPicPr>
        <p:blipFill rotWithShape="1">
          <a:blip r:embed="rId3">
            <a:alphaModFix/>
          </a:blip>
          <a:srcRect b="0" l="0" r="0" t="0"/>
          <a:stretch/>
        </p:blipFill>
        <p:spPr>
          <a:xfrm>
            <a:off x="3552825" y="2819400"/>
            <a:ext cx="5438774" cy="3581399"/>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5" name="Shape 335"/>
        <p:cNvGrpSpPr/>
        <p:nvPr/>
      </p:nvGrpSpPr>
      <p:grpSpPr>
        <a:xfrm>
          <a:off x="0" y="0"/>
          <a:ext cx="0" cy="0"/>
          <a:chOff x="0" y="0"/>
          <a:chExt cx="0" cy="0"/>
        </a:xfrm>
      </p:grpSpPr>
      <p:sp>
        <p:nvSpPr>
          <p:cNvPr id="336" name="Shape 336"/>
          <p:cNvSpPr txBox="1"/>
          <p:nvPr>
            <p:ph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CARTEL PRICING AND THE</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DUOPOLISTS’ DILEMMA (cont’d)</a:t>
            </a:r>
          </a:p>
        </p:txBody>
      </p:sp>
      <p:sp>
        <p:nvSpPr>
          <p:cNvPr id="337" name="Shape 337"/>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8.6</a:t>
            </a:r>
          </a:p>
        </p:txBody>
      </p:sp>
      <p:cxnSp>
        <p:nvCxnSpPr>
          <p:cNvPr id="338" name="Shape 338"/>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339" name="Shape 339"/>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Price-Fixing and the Game Tree (pickup)</a:t>
            </a:r>
          </a:p>
        </p:txBody>
      </p:sp>
      <p:pic>
        <p:nvPicPr>
          <p:cNvPr id="340" name="Shape 340"/>
          <p:cNvPicPr preferRelativeResize="0"/>
          <p:nvPr/>
        </p:nvPicPr>
        <p:blipFill rotWithShape="1">
          <a:blip r:embed="rId3">
            <a:alphaModFix/>
          </a:blip>
          <a:srcRect b="0" l="0" r="0" t="0"/>
          <a:stretch/>
        </p:blipFill>
        <p:spPr>
          <a:xfrm>
            <a:off x="914400" y="1984375"/>
            <a:ext cx="7464425" cy="1978025"/>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4" name="Shape 344"/>
        <p:cNvGrpSpPr/>
        <p:nvPr/>
      </p:nvGrpSpPr>
      <p:grpSpPr>
        <a:xfrm>
          <a:off x="0" y="0"/>
          <a:ext cx="0" cy="0"/>
          <a:chOff x="0" y="0"/>
          <a:chExt cx="0" cy="0"/>
        </a:xfrm>
      </p:grpSpPr>
      <p:sp>
        <p:nvSpPr>
          <p:cNvPr id="345" name="Shape 345"/>
          <p:cNvSpPr txBox="1"/>
          <p:nvPr>
            <p:ph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CARTEL PRICING AND THE</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DUOPOLISTS’ DILEMMA (cont’d)</a:t>
            </a:r>
          </a:p>
        </p:txBody>
      </p:sp>
      <p:sp>
        <p:nvSpPr>
          <p:cNvPr id="346" name="Shape 346"/>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8.6</a:t>
            </a:r>
          </a:p>
        </p:txBody>
      </p:sp>
      <p:cxnSp>
        <p:nvCxnSpPr>
          <p:cNvPr id="347" name="Shape 347"/>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348" name="Shape 348"/>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Equilibrium of the Price-Fixing Game</a:t>
            </a:r>
          </a:p>
        </p:txBody>
      </p:sp>
      <p:sp>
        <p:nvSpPr>
          <p:cNvPr id="349" name="Shape 349"/>
          <p:cNvSpPr txBox="1"/>
          <p:nvPr/>
        </p:nvSpPr>
        <p:spPr>
          <a:xfrm>
            <a:off x="2286000" y="1905000"/>
            <a:ext cx="388620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dominant strategy</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An action that is the best choice for a player, no matter what the other player does. </a:t>
            </a:r>
          </a:p>
        </p:txBody>
      </p:sp>
      <p:sp>
        <p:nvSpPr>
          <p:cNvPr id="350" name="Shape 350"/>
          <p:cNvSpPr txBox="1"/>
          <p:nvPr/>
        </p:nvSpPr>
        <p:spPr>
          <a:xfrm>
            <a:off x="2286000" y="3395662"/>
            <a:ext cx="3886200" cy="1344612"/>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duopolists’ dilemma</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situation in which both firms in a market would be better off if both chose the high price, but each chooses the low price.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4" name="Shape 354"/>
        <p:cNvGrpSpPr/>
        <p:nvPr/>
      </p:nvGrpSpPr>
      <p:grpSpPr>
        <a:xfrm>
          <a:off x="0" y="0"/>
          <a:ext cx="0" cy="0"/>
          <a:chOff x="0" y="0"/>
          <a:chExt cx="0" cy="0"/>
        </a:xfrm>
      </p:grpSpPr>
      <p:sp>
        <p:nvSpPr>
          <p:cNvPr id="355" name="Shape 355"/>
          <p:cNvSpPr txBox="1"/>
          <p:nvPr>
            <p:ph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CARTEL PRICING AND THE</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DUOPOLISTS’ DILEMMA (cont’d)</a:t>
            </a:r>
          </a:p>
        </p:txBody>
      </p:sp>
      <p:sp>
        <p:nvSpPr>
          <p:cNvPr id="356" name="Shape 356"/>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8.6</a:t>
            </a:r>
          </a:p>
        </p:txBody>
      </p:sp>
      <p:cxnSp>
        <p:nvCxnSpPr>
          <p:cNvPr id="357" name="Shape 357"/>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358" name="Shape 358"/>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Nash Equilibrium</a:t>
            </a:r>
          </a:p>
        </p:txBody>
      </p:sp>
      <p:sp>
        <p:nvSpPr>
          <p:cNvPr id="359" name="Shape 359"/>
          <p:cNvSpPr txBox="1"/>
          <p:nvPr/>
        </p:nvSpPr>
        <p:spPr>
          <a:xfrm>
            <a:off x="2286000" y="1905000"/>
            <a:ext cx="388620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Nash equilibrium</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An outcome of a game in which each player is doing the best he or she can, given the action of the other players.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3" name="Shape 363"/>
        <p:cNvGrpSpPr/>
        <p:nvPr/>
      </p:nvGrpSpPr>
      <p:grpSpPr>
        <a:xfrm>
          <a:off x="0" y="0"/>
          <a:ext cx="0" cy="0"/>
          <a:chOff x="0" y="0"/>
          <a:chExt cx="0" cy="0"/>
        </a:xfrm>
      </p:grpSpPr>
      <p:sp>
        <p:nvSpPr>
          <p:cNvPr id="364" name="Shape 364"/>
          <p:cNvSpPr txBox="1"/>
          <p:nvPr>
            <p:ph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OVERCOMING THE </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DUOPOLISTS’ DILEMMA</a:t>
            </a:r>
          </a:p>
        </p:txBody>
      </p:sp>
      <p:sp>
        <p:nvSpPr>
          <p:cNvPr id="365" name="Shape 365"/>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8.7</a:t>
            </a:r>
          </a:p>
        </p:txBody>
      </p:sp>
      <p:cxnSp>
        <p:nvCxnSpPr>
          <p:cNvPr id="366" name="Shape 366"/>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367" name="Shape 367"/>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Low-Price Guarantees</a:t>
            </a:r>
          </a:p>
        </p:txBody>
      </p:sp>
      <p:sp>
        <p:nvSpPr>
          <p:cNvPr id="368" name="Shape 368"/>
          <p:cNvSpPr txBox="1"/>
          <p:nvPr/>
        </p:nvSpPr>
        <p:spPr>
          <a:xfrm>
            <a:off x="2286000" y="1905000"/>
            <a:ext cx="4876799" cy="611187"/>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low-price guarantee</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promise to match a lower price of a competitor.</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 name="Shape 43"/>
        <p:cNvGrpSpPr/>
        <p:nvPr/>
      </p:nvGrpSpPr>
      <p:grpSpPr>
        <a:xfrm>
          <a:off x="0" y="0"/>
          <a:ext cx="0" cy="0"/>
          <a:chOff x="0" y="0"/>
          <a:chExt cx="0" cy="0"/>
        </a:xfrm>
      </p:grpSpPr>
      <p:sp>
        <p:nvSpPr>
          <p:cNvPr id="44" name="Shape 44"/>
          <p:cNvSpPr txBox="1"/>
          <p:nvPr/>
        </p:nvSpPr>
        <p:spPr>
          <a:xfrm>
            <a:off x="2057400" y="2244725"/>
            <a:ext cx="5486399" cy="40036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does brand competition within stores affect prices?</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Name Brands versus Store Brands</a:t>
            </a:r>
          </a:p>
          <a:p>
            <a:pPr indent="0" lvl="0" marL="0" marR="0" rtl="0" algn="l">
              <a:lnSpc>
                <a:spcPct val="100000"/>
              </a:lnSpc>
              <a:spcBef>
                <a:spcPts val="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does it take to enter a market with a franchise?</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Opening a Dunkin’ Donuts Shop</a:t>
            </a:r>
          </a:p>
          <a:p>
            <a:pPr indent="0" lvl="0" marL="0" marR="0" rtl="0" algn="l">
              <a:lnSpc>
                <a:spcPct val="100000"/>
              </a:lnSpc>
              <a:spcBef>
                <a:spcPts val="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are the effects of market entry?</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C3PO and Entry in the Market for Space Flight</a:t>
            </a:r>
          </a:p>
          <a:p>
            <a:pPr indent="0" lvl="0" marL="0" marR="0" rtl="0" algn="l">
              <a:lnSpc>
                <a:spcPct val="100000"/>
              </a:lnSpc>
              <a:spcBef>
                <a:spcPts val="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signal does an expensive advertising campaign send to consumers?</a:t>
            </a:r>
          </a:p>
          <a:p>
            <a:pPr indent="0" lvl="0" marL="0" marR="0" rtl="0" algn="l">
              <a:lnSpc>
                <a:spcPct val="100000"/>
              </a:lnSpc>
              <a:spcBef>
                <a:spcPts val="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Advertising and Movie Buzz</a:t>
            </a:r>
          </a:p>
          <a:p>
            <a:pPr indent="0" lvl="0" marL="0" marR="0" rtl="0" algn="l">
              <a:lnSpc>
                <a:spcPct val="100000"/>
              </a:lnSpc>
              <a:spcBef>
                <a:spcPts val="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firms conspire to fix prices?</a:t>
            </a:r>
          </a:p>
          <a:p>
            <a:pPr indent="0" lvl="0" marL="0" marR="0" rtl="0" algn="l">
              <a:lnSpc>
                <a:spcPct val="100000"/>
              </a:lnSpc>
              <a:spcBef>
                <a:spcPts val="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Marine Hose Conspirators Go to Prison</a:t>
            </a:r>
          </a:p>
          <a:p>
            <a:pPr indent="0" lvl="0" marL="0" marR="0" rtl="0" algn="l">
              <a:lnSpc>
                <a:spcPct val="100000"/>
              </a:lnSpc>
              <a:spcBef>
                <a:spcPts val="0"/>
              </a:spcBef>
              <a:spcAft>
                <a:spcPts val="0"/>
              </a:spcAft>
              <a:buNone/>
            </a:pPr>
            <a:r>
              <a:t/>
            </a:r>
            <a:endParaRPr b="0" i="1" sz="1600" u="none" cap="none" strike="noStrike">
              <a:solidFill>
                <a:schemeClr val="dk1"/>
              </a:solidFill>
              <a:latin typeface="Arial"/>
              <a:ea typeface="Arial"/>
              <a:cs typeface="Arial"/>
              <a:sym typeface="Arial"/>
            </a:endParaRPr>
          </a:p>
        </p:txBody>
      </p:sp>
      <p:cxnSp>
        <p:nvCxnSpPr>
          <p:cNvPr id="45" name="Shape 45"/>
          <p:cNvCxnSpPr/>
          <p:nvPr/>
        </p:nvCxnSpPr>
        <p:spPr>
          <a:xfrm flipH="1">
            <a:off x="7543800" y="1773236"/>
            <a:ext cx="76199" cy="4170361"/>
          </a:xfrm>
          <a:prstGeom prst="straightConnector1">
            <a:avLst/>
          </a:prstGeom>
          <a:noFill/>
          <a:ln cap="rnd" cmpd="sng" w="9525">
            <a:solidFill>
              <a:srgbClr val="ADC2E4"/>
            </a:solidFill>
            <a:prstDash val="solid"/>
            <a:miter/>
            <a:headEnd len="med" w="med" type="none"/>
            <a:tailEnd len="med" w="med" type="none"/>
          </a:ln>
        </p:spPr>
      </p:cxnSp>
      <p:cxnSp>
        <p:nvCxnSpPr>
          <p:cNvPr id="46" name="Shape 46"/>
          <p:cNvCxnSpPr/>
          <p:nvPr/>
        </p:nvCxnSpPr>
        <p:spPr>
          <a:xfrm>
            <a:off x="5943600" y="1773236"/>
            <a:ext cx="1676399" cy="0"/>
          </a:xfrm>
          <a:prstGeom prst="straightConnector1">
            <a:avLst/>
          </a:prstGeom>
          <a:noFill/>
          <a:ln cap="rnd" cmpd="sng" w="9525">
            <a:solidFill>
              <a:srgbClr val="ADC2E4"/>
            </a:solidFill>
            <a:prstDash val="solid"/>
            <a:miter/>
            <a:headEnd len="med" w="med" type="none"/>
            <a:tailEnd len="med" w="med" type="none"/>
          </a:ln>
        </p:spPr>
      </p:cxnSp>
      <p:sp>
        <p:nvSpPr>
          <p:cNvPr id="47" name="Shape 47"/>
          <p:cNvSpPr/>
          <p:nvPr/>
        </p:nvSpPr>
        <p:spPr>
          <a:xfrm>
            <a:off x="1447800" y="2168525"/>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48" name="Shape 48"/>
          <p:cNvSpPr txBox="1"/>
          <p:nvPr/>
        </p:nvSpPr>
        <p:spPr>
          <a:xfrm>
            <a:off x="1476375" y="2182811"/>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sp>
        <p:nvSpPr>
          <p:cNvPr id="49" name="Shape 49"/>
          <p:cNvSpPr/>
          <p:nvPr/>
        </p:nvSpPr>
        <p:spPr>
          <a:xfrm>
            <a:off x="1462087" y="29718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50" name="Shape 50"/>
          <p:cNvSpPr txBox="1"/>
          <p:nvPr/>
        </p:nvSpPr>
        <p:spPr>
          <a:xfrm>
            <a:off x="1490662" y="2976561"/>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sp>
        <p:nvSpPr>
          <p:cNvPr id="51" name="Shape 51"/>
          <p:cNvSpPr/>
          <p:nvPr/>
        </p:nvSpPr>
        <p:spPr>
          <a:xfrm>
            <a:off x="1447800" y="36576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52" name="Shape 52"/>
          <p:cNvSpPr txBox="1"/>
          <p:nvPr/>
        </p:nvSpPr>
        <p:spPr>
          <a:xfrm>
            <a:off x="1476375" y="36623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sp>
        <p:nvSpPr>
          <p:cNvPr id="53" name="Shape 53"/>
          <p:cNvSpPr/>
          <p:nvPr/>
        </p:nvSpPr>
        <p:spPr>
          <a:xfrm>
            <a:off x="1447800" y="44196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54" name="Shape 54"/>
          <p:cNvSpPr txBox="1"/>
          <p:nvPr/>
        </p:nvSpPr>
        <p:spPr>
          <a:xfrm>
            <a:off x="1476375" y="44243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sp>
        <p:nvSpPr>
          <p:cNvPr id="55" name="Shape 55"/>
          <p:cNvSpPr/>
          <p:nvPr/>
        </p:nvSpPr>
        <p:spPr>
          <a:xfrm>
            <a:off x="1447800" y="1558925"/>
            <a:ext cx="4583112" cy="341311"/>
          </a:xfrm>
          <a:prstGeom prst="roundRect">
            <a:avLst>
              <a:gd fmla="val 16667" name="adj"/>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56" name="Shape 56"/>
          <p:cNvSpPr txBox="1"/>
          <p:nvPr/>
        </p:nvSpPr>
        <p:spPr>
          <a:xfrm>
            <a:off x="1524000" y="1558925"/>
            <a:ext cx="44767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Y I N G   T H E   C O N C E P T S</a:t>
            </a:r>
          </a:p>
        </p:txBody>
      </p:sp>
      <p:sp>
        <p:nvSpPr>
          <p:cNvPr id="57" name="Shape 57"/>
          <p:cNvSpPr/>
          <p:nvPr/>
        </p:nvSpPr>
        <p:spPr>
          <a:xfrm>
            <a:off x="1447800" y="54102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58" name="Shape 58"/>
          <p:cNvSpPr txBox="1"/>
          <p:nvPr/>
        </p:nvSpPr>
        <p:spPr>
          <a:xfrm>
            <a:off x="1476375" y="54149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5</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2" name="Shape 372"/>
        <p:cNvGrpSpPr/>
        <p:nvPr/>
      </p:nvGrpSpPr>
      <p:grpSpPr>
        <a:xfrm>
          <a:off x="0" y="0"/>
          <a:ext cx="0" cy="0"/>
          <a:chOff x="0" y="0"/>
          <a:chExt cx="0" cy="0"/>
        </a:xfrm>
      </p:grpSpPr>
      <p:sp>
        <p:nvSpPr>
          <p:cNvPr id="373" name="Shape 373"/>
          <p:cNvSpPr txBox="1"/>
          <p:nvPr>
            <p:ph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OVERCOMING THE </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DUOPOLISTS’ DILEMMA (cont’d)</a:t>
            </a:r>
          </a:p>
        </p:txBody>
      </p:sp>
      <p:sp>
        <p:nvSpPr>
          <p:cNvPr id="374" name="Shape 374"/>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8.7</a:t>
            </a:r>
          </a:p>
        </p:txBody>
      </p:sp>
      <p:cxnSp>
        <p:nvCxnSpPr>
          <p:cNvPr id="375" name="Shape 375"/>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376" name="Shape 376"/>
          <p:cNvSpPr txBox="1"/>
          <p:nvPr/>
        </p:nvSpPr>
        <p:spPr>
          <a:xfrm>
            <a:off x="381000" y="1066800"/>
            <a:ext cx="7772400" cy="685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Low-Price Guarantees</a:t>
            </a:r>
          </a:p>
        </p:txBody>
      </p:sp>
      <p:sp>
        <p:nvSpPr>
          <p:cNvPr id="377" name="Shape 377"/>
          <p:cNvSpPr txBox="1"/>
          <p:nvPr/>
        </p:nvSpPr>
        <p:spPr>
          <a:xfrm>
            <a:off x="381000" y="1524000"/>
            <a:ext cx="8458200" cy="179704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8.8</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Low-Price Guarantees Increase Prices</a:t>
            </a:r>
          </a:p>
          <a:p>
            <a:pPr indent="0" lvl="0" marL="0" marR="0" rtl="0" algn="l">
              <a:lnSpc>
                <a:spcPct val="110000"/>
              </a:lnSpc>
              <a:spcBef>
                <a:spcPts val="4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When both firms have a low-price guarantee, it is impossible for one firm to underprice the other. The only possible outcomes are a pair of high prices (rectangle 1) or a pair of low prices (rectangles 2 or 4). </a:t>
            </a:r>
          </a:p>
          <a:p>
            <a:pPr indent="0" lvl="0" marL="0" marR="0" rtl="0" algn="l">
              <a:lnSpc>
                <a:spcPct val="110000"/>
              </a:lnSpc>
              <a:spcBef>
                <a:spcPts val="4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equilibrium path of the game is square A to square B to rectangle 1. Each firm picks the high price and earns a profit of $9,000.</a:t>
            </a:r>
          </a:p>
        </p:txBody>
      </p:sp>
      <p:pic>
        <p:nvPicPr>
          <p:cNvPr id="378" name="Shape 378"/>
          <p:cNvPicPr preferRelativeResize="0"/>
          <p:nvPr/>
        </p:nvPicPr>
        <p:blipFill rotWithShape="1">
          <a:blip r:embed="rId3">
            <a:alphaModFix/>
          </a:blip>
          <a:srcRect b="0" l="0" r="0" t="0"/>
          <a:stretch/>
        </p:blipFill>
        <p:spPr>
          <a:xfrm>
            <a:off x="1133475" y="2971800"/>
            <a:ext cx="7629524" cy="3638549"/>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2" name="Shape 382"/>
        <p:cNvGrpSpPr/>
        <p:nvPr/>
      </p:nvGrpSpPr>
      <p:grpSpPr>
        <a:xfrm>
          <a:off x="0" y="0"/>
          <a:ext cx="0" cy="0"/>
          <a:chOff x="0" y="0"/>
          <a:chExt cx="0" cy="0"/>
        </a:xfrm>
      </p:grpSpPr>
      <p:sp>
        <p:nvSpPr>
          <p:cNvPr id="383" name="Shape 383"/>
          <p:cNvSpPr txBox="1"/>
          <p:nvPr>
            <p:ph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OVERCOMING THE </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DUOPOLISTS’ DILEMMA (cont’d)</a:t>
            </a:r>
          </a:p>
        </p:txBody>
      </p:sp>
      <p:sp>
        <p:nvSpPr>
          <p:cNvPr id="384" name="Shape 384"/>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8.7</a:t>
            </a:r>
          </a:p>
        </p:txBody>
      </p:sp>
      <p:cxnSp>
        <p:nvCxnSpPr>
          <p:cNvPr id="385" name="Shape 385"/>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386" name="Shape 386"/>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Repeated Pricing Games with Retaliation for Underpricing</a:t>
            </a:r>
          </a:p>
        </p:txBody>
      </p:sp>
      <p:sp>
        <p:nvSpPr>
          <p:cNvPr id="387" name="Shape 387"/>
          <p:cNvSpPr txBox="1"/>
          <p:nvPr/>
        </p:nvSpPr>
        <p:spPr>
          <a:xfrm>
            <a:off x="2286000" y="3608387"/>
            <a:ext cx="632460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grim-trigger strategy</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strategy where a firm responds to underpricing by choosing a price so low that each firm makes zero economic profit.</a:t>
            </a:r>
          </a:p>
        </p:txBody>
      </p:sp>
      <p:sp>
        <p:nvSpPr>
          <p:cNvPr id="388" name="Shape 388"/>
          <p:cNvSpPr txBox="1"/>
          <p:nvPr/>
        </p:nvSpPr>
        <p:spPr>
          <a:xfrm>
            <a:off x="2286000" y="5103812"/>
            <a:ext cx="5714999"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tit-for-tat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strategy where one firm chooses whatever price the other firm chose in the preceding period.</a:t>
            </a:r>
          </a:p>
        </p:txBody>
      </p:sp>
      <p:sp>
        <p:nvSpPr>
          <p:cNvPr id="389" name="Shape 389"/>
          <p:cNvSpPr txBox="1"/>
          <p:nvPr/>
        </p:nvSpPr>
        <p:spPr>
          <a:xfrm>
            <a:off x="942975" y="1828800"/>
            <a:ext cx="7667625" cy="1803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Repetition makes price-fixing more likely because firms can punish a firm that cheats on a price-fixing agreement, whether it’s formal or informal:</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1	</a:t>
            </a:r>
            <a:r>
              <a:rPr b="0" i="1" lang="en-US" sz="1600" u="none" cap="none" strike="noStrike">
                <a:solidFill>
                  <a:schemeClr val="dk1"/>
                </a:solidFill>
                <a:latin typeface="Arial"/>
                <a:ea typeface="Arial"/>
                <a:cs typeface="Arial"/>
                <a:sym typeface="Arial"/>
              </a:rPr>
              <a:t>A duopoly pricing strategy.</a:t>
            </a:r>
          </a:p>
          <a:p>
            <a:pPr indent="0" lvl="0" marL="0" marR="0" rtl="0" algn="l">
              <a:lnSpc>
                <a:spcPct val="100000"/>
              </a:lnSpc>
              <a:spcBef>
                <a:spcPts val="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a:t>
            </a:r>
            <a:r>
              <a:rPr b="0" i="0" lang="en-US" sz="1600" u="none" cap="none" strike="noStrike">
                <a:solidFill>
                  <a:schemeClr val="dk1"/>
                </a:solidFill>
                <a:latin typeface="Arial"/>
                <a:ea typeface="Arial"/>
                <a:cs typeface="Arial"/>
                <a:sym typeface="Arial"/>
              </a:rPr>
              <a:t>Choosing the lower price for life. </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2</a:t>
            </a: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A grim-trigger strategy</a:t>
            </a:r>
            <a:r>
              <a:rPr b="0" i="0" lang="en-US" sz="1600" u="none" cap="none" strike="noStrike">
                <a:solidFill>
                  <a:schemeClr val="dk1"/>
                </a:solidFill>
                <a:latin typeface="Arial"/>
                <a:ea typeface="Arial"/>
                <a:cs typeface="Arial"/>
                <a:sym typeface="Arial"/>
              </a:rPr>
              <a:t>. </a:t>
            </a:r>
          </a:p>
        </p:txBody>
      </p:sp>
      <p:sp>
        <p:nvSpPr>
          <p:cNvPr id="390" name="Shape 390"/>
          <p:cNvSpPr txBox="1"/>
          <p:nvPr/>
        </p:nvSpPr>
        <p:spPr>
          <a:xfrm>
            <a:off x="838200" y="4648200"/>
            <a:ext cx="7591424"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3	</a:t>
            </a:r>
            <a:r>
              <a:rPr b="0" i="1" lang="en-US" sz="1600" u="none" cap="none" strike="noStrike">
                <a:solidFill>
                  <a:schemeClr val="dk1"/>
                </a:solidFill>
                <a:latin typeface="Arial"/>
                <a:ea typeface="Arial"/>
                <a:cs typeface="Arial"/>
                <a:sym typeface="Arial"/>
              </a:rPr>
              <a:t>A tit-for-tat strategy.</a:t>
            </a:r>
            <a:r>
              <a:rPr b="0" i="0" lang="en-US" sz="16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4" name="Shape 394"/>
        <p:cNvGrpSpPr/>
        <p:nvPr/>
      </p:nvGrpSpPr>
      <p:grpSpPr>
        <a:xfrm>
          <a:off x="0" y="0"/>
          <a:ext cx="0" cy="0"/>
          <a:chOff x="0" y="0"/>
          <a:chExt cx="0" cy="0"/>
        </a:xfrm>
      </p:grpSpPr>
      <p:sp>
        <p:nvSpPr>
          <p:cNvPr id="395" name="Shape 395"/>
          <p:cNvSpPr txBox="1"/>
          <p:nvPr>
            <p:ph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OVERCOMING THE </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DUOPOLISTS’ DILEMMA (cont’d)</a:t>
            </a:r>
          </a:p>
        </p:txBody>
      </p:sp>
      <p:sp>
        <p:nvSpPr>
          <p:cNvPr id="396" name="Shape 396"/>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8.7</a:t>
            </a:r>
          </a:p>
        </p:txBody>
      </p:sp>
      <p:cxnSp>
        <p:nvCxnSpPr>
          <p:cNvPr id="397" name="Shape 397"/>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398" name="Shape 398"/>
          <p:cNvSpPr txBox="1"/>
          <p:nvPr/>
        </p:nvSpPr>
        <p:spPr>
          <a:xfrm>
            <a:off x="914400" y="1143000"/>
            <a:ext cx="7543800" cy="685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Repeated Pricing Games with Retaliation for Underpricing</a:t>
            </a:r>
          </a:p>
        </p:txBody>
      </p:sp>
      <p:sp>
        <p:nvSpPr>
          <p:cNvPr id="399" name="Shape 399"/>
          <p:cNvSpPr txBox="1"/>
          <p:nvPr/>
        </p:nvSpPr>
        <p:spPr>
          <a:xfrm>
            <a:off x="914400" y="1600200"/>
            <a:ext cx="7924799" cy="1281111"/>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8.9</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A Tit-for-Tat Pricing Strategy (cont’d)</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Under tit-for-tat retaliation, the first firm (Jill, the square) chooses whatever price the second firm (Jack, the circle) chose the preceding month. </a:t>
            </a:r>
          </a:p>
        </p:txBody>
      </p:sp>
      <p:pic>
        <p:nvPicPr>
          <p:cNvPr id="400" name="Shape 400"/>
          <p:cNvPicPr preferRelativeResize="0"/>
          <p:nvPr/>
        </p:nvPicPr>
        <p:blipFill rotWithShape="1">
          <a:blip r:embed="rId3">
            <a:alphaModFix/>
          </a:blip>
          <a:srcRect b="0" l="0" r="0" t="0"/>
          <a:stretch/>
        </p:blipFill>
        <p:spPr>
          <a:xfrm>
            <a:off x="1209675" y="3057525"/>
            <a:ext cx="6696074" cy="3495675"/>
          </a:xfrm>
          <a:prstGeom prst="rect">
            <a:avLst/>
          </a:prstGeom>
          <a:noFill/>
          <a:ln>
            <a:noFill/>
          </a:ln>
        </p:spPr>
      </p:pic>
      <p:pic>
        <p:nvPicPr>
          <p:cNvPr id="401" name="Shape 401"/>
          <p:cNvPicPr preferRelativeResize="0"/>
          <p:nvPr/>
        </p:nvPicPr>
        <p:blipFill rotWithShape="1">
          <a:blip r:embed="rId4">
            <a:alphaModFix/>
          </a:blip>
          <a:srcRect b="0" l="0" r="0" t="0"/>
          <a:stretch/>
        </p:blipFill>
        <p:spPr>
          <a:xfrm>
            <a:off x="1209675" y="3057525"/>
            <a:ext cx="6696074" cy="3495675"/>
          </a:xfrm>
          <a:prstGeom prst="rect">
            <a:avLst/>
          </a:prstGeom>
          <a:noFill/>
          <a:ln>
            <a:noFill/>
          </a:ln>
        </p:spPr>
      </p:pic>
      <p:pic>
        <p:nvPicPr>
          <p:cNvPr id="402" name="Shape 402"/>
          <p:cNvPicPr preferRelativeResize="0"/>
          <p:nvPr/>
        </p:nvPicPr>
        <p:blipFill rotWithShape="1">
          <a:blip r:embed="rId5">
            <a:alphaModFix/>
          </a:blip>
          <a:srcRect b="0" l="0" r="0" t="0"/>
          <a:stretch/>
        </p:blipFill>
        <p:spPr>
          <a:xfrm>
            <a:off x="1209675" y="3057525"/>
            <a:ext cx="6696074" cy="3495675"/>
          </a:xfrm>
          <a:prstGeom prst="rect">
            <a:avLst/>
          </a:prstGeom>
          <a:noFill/>
          <a:ln>
            <a:noFill/>
          </a:ln>
        </p:spPr>
      </p:pic>
      <p:pic>
        <p:nvPicPr>
          <p:cNvPr id="403" name="Shape 403"/>
          <p:cNvPicPr preferRelativeResize="0"/>
          <p:nvPr/>
        </p:nvPicPr>
        <p:blipFill rotWithShape="1">
          <a:blip r:embed="rId6">
            <a:alphaModFix/>
          </a:blip>
          <a:srcRect b="0" l="0" r="0" t="0"/>
          <a:stretch/>
        </p:blipFill>
        <p:spPr>
          <a:xfrm>
            <a:off x="1209675" y="3057525"/>
            <a:ext cx="6696074" cy="3495675"/>
          </a:xfrm>
          <a:prstGeom prst="rect">
            <a:avLst/>
          </a:prstGeom>
          <a:noFill/>
          <a:ln>
            <a:noFill/>
          </a:ln>
        </p:spPr>
      </p:pic>
      <p:pic>
        <p:nvPicPr>
          <p:cNvPr id="404" name="Shape 404"/>
          <p:cNvPicPr preferRelativeResize="0"/>
          <p:nvPr/>
        </p:nvPicPr>
        <p:blipFill rotWithShape="1">
          <a:blip r:embed="rId7">
            <a:alphaModFix/>
          </a:blip>
          <a:srcRect b="0" l="0" r="0" t="0"/>
          <a:stretch/>
        </p:blipFill>
        <p:spPr>
          <a:xfrm>
            <a:off x="1209675" y="3057525"/>
            <a:ext cx="6696074" cy="3495675"/>
          </a:xfrm>
          <a:prstGeom prst="rect">
            <a:avLst/>
          </a:prstGeom>
          <a:noFill/>
          <a:ln>
            <a:noFill/>
          </a:ln>
        </p:spPr>
      </p:pic>
      <p:pic>
        <p:nvPicPr>
          <p:cNvPr id="405" name="Shape 405"/>
          <p:cNvPicPr preferRelativeResize="0"/>
          <p:nvPr/>
        </p:nvPicPr>
        <p:blipFill rotWithShape="1">
          <a:blip r:embed="rId8">
            <a:alphaModFix/>
          </a:blip>
          <a:srcRect b="0" l="0" r="0" t="0"/>
          <a:stretch/>
        </p:blipFill>
        <p:spPr>
          <a:xfrm>
            <a:off x="1209675" y="3057525"/>
            <a:ext cx="6696074" cy="3495675"/>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9" name="Shape 409"/>
        <p:cNvGrpSpPr/>
        <p:nvPr/>
      </p:nvGrpSpPr>
      <p:grpSpPr>
        <a:xfrm>
          <a:off x="0" y="0"/>
          <a:ext cx="0" cy="0"/>
          <a:chOff x="0" y="0"/>
          <a:chExt cx="0" cy="0"/>
        </a:xfrm>
      </p:grpSpPr>
      <p:sp>
        <p:nvSpPr>
          <p:cNvPr id="410" name="Shape 410"/>
          <p:cNvSpPr txBox="1"/>
          <p:nvPr>
            <p:ph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OVERCOMING THE </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DUOPOLISTS’ DILEMMA (cont’d)</a:t>
            </a:r>
          </a:p>
        </p:txBody>
      </p:sp>
      <p:sp>
        <p:nvSpPr>
          <p:cNvPr id="411" name="Shape 411"/>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8.7</a:t>
            </a:r>
          </a:p>
        </p:txBody>
      </p:sp>
      <p:cxnSp>
        <p:nvCxnSpPr>
          <p:cNvPr id="412" name="Shape 412"/>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413" name="Shape 413"/>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Price-Fixing and the Law</a:t>
            </a:r>
          </a:p>
        </p:txBody>
      </p:sp>
      <p:sp>
        <p:nvSpPr>
          <p:cNvPr id="414" name="Shape 414"/>
          <p:cNvSpPr txBox="1"/>
          <p:nvPr/>
        </p:nvSpPr>
        <p:spPr>
          <a:xfrm>
            <a:off x="1857375" y="2057400"/>
            <a:ext cx="5429249" cy="1314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Under the Sherman Antitrust Act of 1890 and subsequent legislation, explicit price-fixing is illegal. </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It is illegal for firms to discuss pricing strategies or methods of punishing a firm that underprices other firms.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8" name="Shape 418"/>
        <p:cNvGrpSpPr/>
        <p:nvPr/>
      </p:nvGrpSpPr>
      <p:grpSpPr>
        <a:xfrm>
          <a:off x="0" y="0"/>
          <a:ext cx="0" cy="0"/>
          <a:chOff x="0" y="0"/>
          <a:chExt cx="0" cy="0"/>
        </a:xfrm>
      </p:grpSpPr>
      <p:sp>
        <p:nvSpPr>
          <p:cNvPr id="419" name="Shape 419"/>
          <p:cNvSpPr txBox="1"/>
          <p:nvPr/>
        </p:nvSpPr>
        <p:spPr>
          <a:xfrm>
            <a:off x="914400" y="1905000"/>
            <a:ext cx="7677150" cy="42481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In 2007, the U.S. government discovered a seven-year conspiracy to fix the price of marine hose, which is used to transfer oil from tankers to onshore storage facilities.</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p>
          <a:p>
            <a:pPr indent="-231775" lvl="1" marL="346075"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case ultimately led to fines and prison sentences for the employees of several marine-hose firms and for a person paid by the firms to coordinate the price-fixing scheme. </a:t>
            </a:r>
          </a:p>
          <a:p>
            <a:pPr indent="-231775" lvl="1" marL="346075"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executives were arrested after a meeting in Houston in which they allocated customers to different members of the cartel and fixed prices.</a:t>
            </a:r>
          </a:p>
          <a:p>
            <a:pPr indent="-231775" lvl="1" marL="346075"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Each firm in the cartel agreed to submit artificially high bids for customers allocated to other firms, a practice known as bid rigging.</a:t>
            </a:r>
          </a:p>
          <a:p>
            <a:pPr indent="-231775" lvl="1" marL="346075"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There is some evidence that prison sentences are more effective than fines in deterring business crimes such as price fixing.  </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In the United States, people convicted of price fixing regularly offer to pay bigger fines to avoid prison. </a:t>
            </a:r>
          </a:p>
        </p:txBody>
      </p:sp>
      <p:sp>
        <p:nvSpPr>
          <p:cNvPr id="420" name="Shape 420"/>
          <p:cNvSpPr txBox="1"/>
          <p:nvPr/>
        </p:nvSpPr>
        <p:spPr>
          <a:xfrm>
            <a:off x="2057400" y="838200"/>
            <a:ext cx="4648199"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MARINE HOSE CONSPIRATORS GO TO PRISON</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#5:  How do firms conspire to fix prices?</a:t>
            </a:r>
          </a:p>
        </p:txBody>
      </p:sp>
      <p:grpSp>
        <p:nvGrpSpPr>
          <p:cNvPr id="421" name="Shape 421"/>
          <p:cNvGrpSpPr/>
          <p:nvPr/>
        </p:nvGrpSpPr>
        <p:grpSpPr>
          <a:xfrm>
            <a:off x="3657600" y="381000"/>
            <a:ext cx="3005137" cy="366711"/>
            <a:chOff x="2568575" y="-185736"/>
            <a:chExt cx="3005137" cy="366711"/>
          </a:xfrm>
        </p:grpSpPr>
        <p:sp>
          <p:nvSpPr>
            <p:cNvPr id="422" name="Shape 422"/>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423" name="Shape 423"/>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424" name="Shape 424"/>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425" name="Shape 425"/>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5</a:t>
              </a:r>
            </a:p>
          </p:txBody>
        </p:sp>
      </p:gr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9" name="Shape 429"/>
        <p:cNvGrpSpPr/>
        <p:nvPr/>
      </p:nvGrpSpPr>
      <p:grpSpPr>
        <a:xfrm>
          <a:off x="0" y="0"/>
          <a:ext cx="0" cy="0"/>
          <a:chOff x="0" y="0"/>
          <a:chExt cx="0" cy="0"/>
        </a:xfrm>
      </p:grpSpPr>
      <p:sp>
        <p:nvSpPr>
          <p:cNvPr id="430" name="Shape 430"/>
          <p:cNvSpPr txBox="1"/>
          <p:nvPr>
            <p:ph type="title"/>
          </p:nvPr>
        </p:nvSpPr>
        <p:spPr>
          <a:xfrm>
            <a:off x="3276600" y="152400"/>
            <a:ext cx="45720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INSECURE MONOPOLIST AND ENTRY DETERRENCE</a:t>
            </a:r>
          </a:p>
        </p:txBody>
      </p:sp>
      <p:sp>
        <p:nvSpPr>
          <p:cNvPr id="431" name="Shape 431"/>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8.8</a:t>
            </a:r>
          </a:p>
        </p:txBody>
      </p:sp>
      <p:cxnSp>
        <p:nvCxnSpPr>
          <p:cNvPr id="432" name="Shape 432"/>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433" name="Shape 433"/>
          <p:cNvSpPr txBox="1"/>
          <p:nvPr/>
        </p:nvSpPr>
        <p:spPr>
          <a:xfrm>
            <a:off x="914400" y="1905000"/>
            <a:ext cx="2819400" cy="3648074"/>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8.10</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Deterring Entry with Limit Pricing </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shows a secure monopoly, point </a:t>
            </a:r>
            <a:r>
              <a:rPr b="0" i="1" lang="en-US" sz="1400" u="none" cap="none" strike="noStrike">
                <a:solidFill>
                  <a:schemeClr val="dk1"/>
                </a:solidFill>
                <a:latin typeface="Arial"/>
                <a:ea typeface="Arial"/>
                <a:cs typeface="Arial"/>
                <a:sym typeface="Arial"/>
              </a:rPr>
              <a:t>d</a:t>
            </a:r>
            <a:r>
              <a:rPr b="0" i="0" lang="en-US" sz="1400" u="none" cap="none" strike="noStrike">
                <a:solidFill>
                  <a:schemeClr val="dk1"/>
                </a:solidFill>
                <a:latin typeface="Arial"/>
                <a:ea typeface="Arial"/>
                <a:cs typeface="Arial"/>
                <a:sym typeface="Arial"/>
              </a:rPr>
              <a:t> shows a duopoly, and point </a:t>
            </a:r>
            <a:r>
              <a:rPr b="0" i="1" lang="en-US" sz="1400" u="none" cap="none" strike="noStrike">
                <a:solidFill>
                  <a:schemeClr val="dk1"/>
                </a:solidFill>
                <a:latin typeface="Arial"/>
                <a:ea typeface="Arial"/>
                <a:cs typeface="Arial"/>
                <a:sym typeface="Arial"/>
              </a:rPr>
              <a:t>z</a:t>
            </a:r>
            <a:r>
              <a:rPr b="0" i="0" lang="en-US" sz="1400" u="none" cap="none" strike="noStrike">
                <a:solidFill>
                  <a:schemeClr val="dk1"/>
                </a:solidFill>
                <a:latin typeface="Arial"/>
                <a:ea typeface="Arial"/>
                <a:cs typeface="Arial"/>
                <a:sym typeface="Arial"/>
              </a:rPr>
              <a:t> shows the zero-profit outcome. </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minimum entry quantity is 20 passengers, so the entry- deterring quantity is 100 (equal to 120 – 20), as shown by point </a:t>
            </a:r>
            <a:r>
              <a:rPr b="0" i="1" lang="en-US" sz="1400" u="none" cap="none" strike="noStrike">
                <a:solidFill>
                  <a:schemeClr val="dk1"/>
                </a:solidFill>
                <a:latin typeface="Arial"/>
                <a:ea typeface="Arial"/>
                <a:cs typeface="Arial"/>
                <a:sym typeface="Arial"/>
              </a:rPr>
              <a:t>e</a:t>
            </a:r>
            <a:r>
              <a:rPr b="0" i="0" lang="en-US" sz="1400" u="none" cap="none" strike="noStrike">
                <a:solidFill>
                  <a:schemeClr val="dk1"/>
                </a:solidFill>
                <a:latin typeface="Arial"/>
                <a:ea typeface="Arial"/>
                <a:cs typeface="Arial"/>
                <a:sym typeface="Arial"/>
              </a:rPr>
              <a:t>. The limit price is $200.</a:t>
            </a: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434" name="Shape 434"/>
          <p:cNvPicPr preferRelativeResize="0"/>
          <p:nvPr/>
        </p:nvPicPr>
        <p:blipFill rotWithShape="1">
          <a:blip r:embed="rId3">
            <a:alphaModFix/>
          </a:blip>
          <a:srcRect b="0" l="0" r="0" t="0"/>
          <a:stretch/>
        </p:blipFill>
        <p:spPr>
          <a:xfrm>
            <a:off x="3752850" y="1828800"/>
            <a:ext cx="5238750" cy="4457700"/>
          </a:xfrm>
          <a:prstGeom prst="rect">
            <a:avLst/>
          </a:prstGeom>
          <a:noFill/>
          <a:ln>
            <a:noFill/>
          </a:ln>
        </p:spPr>
      </p:pic>
      <p:pic>
        <p:nvPicPr>
          <p:cNvPr id="435" name="Shape 435"/>
          <p:cNvPicPr preferRelativeResize="0"/>
          <p:nvPr/>
        </p:nvPicPr>
        <p:blipFill rotWithShape="1">
          <a:blip r:embed="rId4">
            <a:alphaModFix/>
          </a:blip>
          <a:srcRect b="0" l="0" r="0" t="0"/>
          <a:stretch/>
        </p:blipFill>
        <p:spPr>
          <a:xfrm>
            <a:off x="3752850" y="1828800"/>
            <a:ext cx="5238750" cy="4457700"/>
          </a:xfrm>
          <a:prstGeom prst="rect">
            <a:avLst/>
          </a:prstGeom>
          <a:noFill/>
          <a:ln>
            <a:noFill/>
          </a:ln>
        </p:spPr>
      </p:pic>
      <p:pic>
        <p:nvPicPr>
          <p:cNvPr id="436" name="Shape 436"/>
          <p:cNvPicPr preferRelativeResize="0"/>
          <p:nvPr/>
        </p:nvPicPr>
        <p:blipFill rotWithShape="1">
          <a:blip r:embed="rId5">
            <a:alphaModFix/>
          </a:blip>
          <a:srcRect b="0" l="0" r="0" t="0"/>
          <a:stretch/>
        </p:blipFill>
        <p:spPr>
          <a:xfrm>
            <a:off x="3752850" y="1828800"/>
            <a:ext cx="5238750" cy="4457700"/>
          </a:xfrm>
          <a:prstGeom prst="rect">
            <a:avLst/>
          </a:prstGeom>
          <a:noFill/>
          <a:ln>
            <a:noFill/>
          </a:ln>
        </p:spPr>
      </p:pic>
      <p:pic>
        <p:nvPicPr>
          <p:cNvPr id="437" name="Shape 437"/>
          <p:cNvPicPr preferRelativeResize="0"/>
          <p:nvPr/>
        </p:nvPicPr>
        <p:blipFill rotWithShape="1">
          <a:blip r:embed="rId6">
            <a:alphaModFix/>
          </a:blip>
          <a:srcRect b="0" l="0" r="0" t="0"/>
          <a:stretch/>
        </p:blipFill>
        <p:spPr>
          <a:xfrm>
            <a:off x="3752850" y="1828800"/>
            <a:ext cx="5238750" cy="4457700"/>
          </a:xfrm>
          <a:prstGeom prst="rect">
            <a:avLst/>
          </a:prstGeom>
          <a:noFill/>
          <a:ln>
            <a:noFill/>
          </a:ln>
        </p:spPr>
      </p:pic>
      <p:pic>
        <p:nvPicPr>
          <p:cNvPr id="438" name="Shape 438"/>
          <p:cNvPicPr preferRelativeResize="0"/>
          <p:nvPr/>
        </p:nvPicPr>
        <p:blipFill rotWithShape="1">
          <a:blip r:embed="rId7">
            <a:alphaModFix/>
          </a:blip>
          <a:srcRect b="0" l="0" r="0" t="0"/>
          <a:stretch/>
        </p:blipFill>
        <p:spPr>
          <a:xfrm>
            <a:off x="3752850" y="1828800"/>
            <a:ext cx="5238750" cy="4457700"/>
          </a:xfrm>
          <a:prstGeom prst="rect">
            <a:avLst/>
          </a:prstGeom>
          <a:noFill/>
          <a:ln>
            <a:noFill/>
          </a:ln>
        </p:spPr>
      </p:pic>
      <p:pic>
        <p:nvPicPr>
          <p:cNvPr id="439" name="Shape 439"/>
          <p:cNvPicPr preferRelativeResize="0"/>
          <p:nvPr/>
        </p:nvPicPr>
        <p:blipFill rotWithShape="1">
          <a:blip r:embed="rId8">
            <a:alphaModFix/>
          </a:blip>
          <a:srcRect b="0" l="0" r="0" t="0"/>
          <a:stretch/>
        </p:blipFill>
        <p:spPr>
          <a:xfrm>
            <a:off x="3752850" y="1828800"/>
            <a:ext cx="5238750" cy="4457700"/>
          </a:xfrm>
          <a:prstGeom prst="rect">
            <a:avLst/>
          </a:prstGeom>
          <a:noFill/>
          <a:ln>
            <a:noFill/>
          </a:ln>
        </p:spPr>
      </p:pic>
      <p:pic>
        <p:nvPicPr>
          <p:cNvPr id="440" name="Shape 440"/>
          <p:cNvPicPr preferRelativeResize="0"/>
          <p:nvPr/>
        </p:nvPicPr>
        <p:blipFill rotWithShape="1">
          <a:blip r:embed="rId9">
            <a:alphaModFix/>
          </a:blip>
          <a:srcRect b="0" l="0" r="0" t="0"/>
          <a:stretch/>
        </p:blipFill>
        <p:spPr>
          <a:xfrm>
            <a:off x="3752850" y="1828800"/>
            <a:ext cx="5238750" cy="4457700"/>
          </a:xfrm>
          <a:prstGeom prst="rect">
            <a:avLst/>
          </a:prstGeom>
          <a:noFill/>
          <a:ln>
            <a:noFill/>
          </a:ln>
        </p:spPr>
      </p:pic>
      <p:pic>
        <p:nvPicPr>
          <p:cNvPr id="441" name="Shape 441"/>
          <p:cNvPicPr preferRelativeResize="0"/>
          <p:nvPr/>
        </p:nvPicPr>
        <p:blipFill rotWithShape="1">
          <a:blip r:embed="rId10">
            <a:alphaModFix/>
          </a:blip>
          <a:srcRect b="0" l="0" r="0" t="0"/>
          <a:stretch/>
        </p:blipFill>
        <p:spPr>
          <a:xfrm>
            <a:off x="3752850" y="1828800"/>
            <a:ext cx="5238750" cy="4457700"/>
          </a:xfrm>
          <a:prstGeom prst="rect">
            <a:avLst/>
          </a:prstGeom>
          <a:noFill/>
          <a:ln>
            <a:noFill/>
          </a:ln>
        </p:spPr>
      </p:pic>
      <p:sp>
        <p:nvSpPr>
          <p:cNvPr id="442" name="Shape 442"/>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The Passive Approach</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6" name="Shape 446"/>
        <p:cNvGrpSpPr/>
        <p:nvPr/>
      </p:nvGrpSpPr>
      <p:grpSpPr>
        <a:xfrm>
          <a:off x="0" y="0"/>
          <a:ext cx="0" cy="0"/>
          <a:chOff x="0" y="0"/>
          <a:chExt cx="0" cy="0"/>
        </a:xfrm>
      </p:grpSpPr>
      <p:sp>
        <p:nvSpPr>
          <p:cNvPr id="447" name="Shape 447"/>
          <p:cNvSpPr txBox="1"/>
          <p:nvPr>
            <p:ph type="title"/>
          </p:nvPr>
        </p:nvSpPr>
        <p:spPr>
          <a:xfrm>
            <a:off x="3276600" y="152400"/>
            <a:ext cx="54863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INSECURE MONOPOLIST AND ENTRY DETERRENCE (cont’d)</a:t>
            </a:r>
          </a:p>
        </p:txBody>
      </p:sp>
      <p:sp>
        <p:nvSpPr>
          <p:cNvPr id="448" name="Shape 448"/>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8.8</a:t>
            </a:r>
          </a:p>
        </p:txBody>
      </p:sp>
      <p:cxnSp>
        <p:nvCxnSpPr>
          <p:cNvPr id="449" name="Shape 449"/>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450" name="Shape 450"/>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Entry Deterrence and Limit Pricing</a:t>
            </a:r>
          </a:p>
        </p:txBody>
      </p:sp>
      <p:sp>
        <p:nvSpPr>
          <p:cNvPr id="451" name="Shape 451"/>
          <p:cNvSpPr txBox="1"/>
          <p:nvPr/>
        </p:nvSpPr>
        <p:spPr>
          <a:xfrm>
            <a:off x="1171575" y="2057400"/>
            <a:ext cx="6799261" cy="10699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quantity required to prevent the entry of the second firm is computed as follows:</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deterring quantity = zero profit quantity − minimum entry quantity</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5" name="Shape 455"/>
        <p:cNvGrpSpPr/>
        <p:nvPr/>
      </p:nvGrpSpPr>
      <p:grpSpPr>
        <a:xfrm>
          <a:off x="0" y="0"/>
          <a:ext cx="0" cy="0"/>
          <a:chOff x="0" y="0"/>
          <a:chExt cx="0" cy="0"/>
        </a:xfrm>
      </p:grpSpPr>
      <p:sp>
        <p:nvSpPr>
          <p:cNvPr id="456" name="Shape 456"/>
          <p:cNvSpPr txBox="1"/>
          <p:nvPr>
            <p:ph type="title"/>
          </p:nvPr>
        </p:nvSpPr>
        <p:spPr>
          <a:xfrm>
            <a:off x="3276600" y="152400"/>
            <a:ext cx="54102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INSECURE MONOPOLIST AND ENTRY DETERRENCE (cont’d)</a:t>
            </a:r>
          </a:p>
        </p:txBody>
      </p:sp>
      <p:sp>
        <p:nvSpPr>
          <p:cNvPr id="457" name="Shape 457"/>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8.8</a:t>
            </a:r>
          </a:p>
        </p:txBody>
      </p:sp>
      <p:cxnSp>
        <p:nvCxnSpPr>
          <p:cNvPr id="458" name="Shape 458"/>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459" name="Shape 459"/>
          <p:cNvSpPr txBox="1"/>
          <p:nvPr/>
        </p:nvSpPr>
        <p:spPr>
          <a:xfrm>
            <a:off x="152400" y="1143000"/>
            <a:ext cx="7543800" cy="685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Entry Deterrence and Limit Pricing</a:t>
            </a:r>
          </a:p>
        </p:txBody>
      </p:sp>
      <p:sp>
        <p:nvSpPr>
          <p:cNvPr id="460" name="Shape 460"/>
          <p:cNvSpPr txBox="1"/>
          <p:nvPr/>
        </p:nvSpPr>
        <p:spPr>
          <a:xfrm>
            <a:off x="152400" y="1550987"/>
            <a:ext cx="4572000" cy="203041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8.11</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Game Tree for the Entry-Deterrence Game</a:t>
            </a:r>
          </a:p>
          <a:p>
            <a:pPr indent="0" lvl="0" marL="0" marR="0" rtl="0" algn="l">
              <a:lnSpc>
                <a:spcPct val="110000"/>
              </a:lnSpc>
              <a:spcBef>
                <a:spcPts val="4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path of the game is square A to square C to rectangle 4. Mona commits to the entry-deterring quantity of 100, so Doug stays out of the market. </a:t>
            </a:r>
          </a:p>
          <a:p>
            <a:pPr indent="0" lvl="0" marL="0" marR="0" rtl="0" algn="l">
              <a:lnSpc>
                <a:spcPct val="110000"/>
              </a:lnSpc>
              <a:spcBef>
                <a:spcPts val="4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Mona’s profit of $10,000 is less than the monopoly profit but more than the duopoly profit of $8,000. </a:t>
            </a:r>
          </a:p>
        </p:txBody>
      </p:sp>
      <p:pic>
        <p:nvPicPr>
          <p:cNvPr id="461" name="Shape 461"/>
          <p:cNvPicPr preferRelativeResize="0"/>
          <p:nvPr/>
        </p:nvPicPr>
        <p:blipFill rotWithShape="1">
          <a:blip r:embed="rId3">
            <a:alphaModFix/>
          </a:blip>
          <a:srcRect b="0" l="0" r="0" t="0"/>
          <a:stretch/>
        </p:blipFill>
        <p:spPr>
          <a:xfrm>
            <a:off x="2609850" y="2971800"/>
            <a:ext cx="5543549" cy="3667125"/>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5" name="Shape 465"/>
        <p:cNvGrpSpPr/>
        <p:nvPr/>
      </p:nvGrpSpPr>
      <p:grpSpPr>
        <a:xfrm>
          <a:off x="0" y="0"/>
          <a:ext cx="0" cy="0"/>
          <a:chOff x="0" y="0"/>
          <a:chExt cx="0" cy="0"/>
        </a:xfrm>
      </p:grpSpPr>
      <p:sp>
        <p:nvSpPr>
          <p:cNvPr id="466" name="Shape 466"/>
          <p:cNvSpPr txBox="1"/>
          <p:nvPr>
            <p:ph type="title"/>
          </p:nvPr>
        </p:nvSpPr>
        <p:spPr>
          <a:xfrm>
            <a:off x="3276600" y="152400"/>
            <a:ext cx="54102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INSECURE MONOPOLIST AND ENTRY DETERRENCE (cont’d)</a:t>
            </a:r>
          </a:p>
        </p:txBody>
      </p:sp>
      <p:sp>
        <p:nvSpPr>
          <p:cNvPr id="467" name="Shape 467"/>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8.8</a:t>
            </a:r>
          </a:p>
        </p:txBody>
      </p:sp>
      <p:cxnSp>
        <p:nvCxnSpPr>
          <p:cNvPr id="468" name="Shape 468"/>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469" name="Shape 469"/>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Entry Deterrence and Limit Pricing</a:t>
            </a:r>
          </a:p>
        </p:txBody>
      </p:sp>
      <p:sp>
        <p:nvSpPr>
          <p:cNvPr id="470" name="Shape 470"/>
          <p:cNvSpPr txBox="1"/>
          <p:nvPr/>
        </p:nvSpPr>
        <p:spPr>
          <a:xfrm>
            <a:off x="2438400" y="1905000"/>
            <a:ext cx="3581399"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limit pricing</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strategy of reducing the price to deter entry.</a:t>
            </a:r>
          </a:p>
        </p:txBody>
      </p:sp>
      <p:sp>
        <p:nvSpPr>
          <p:cNvPr id="471" name="Shape 471"/>
          <p:cNvSpPr txBox="1"/>
          <p:nvPr/>
        </p:nvSpPr>
        <p:spPr>
          <a:xfrm>
            <a:off x="2438400" y="3182936"/>
            <a:ext cx="3581399"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limit price</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price that is just low enough to deter entry.</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5" name="Shape 475"/>
        <p:cNvGrpSpPr/>
        <p:nvPr/>
      </p:nvGrpSpPr>
      <p:grpSpPr>
        <a:xfrm>
          <a:off x="0" y="0"/>
          <a:ext cx="0" cy="0"/>
          <a:chOff x="0" y="0"/>
          <a:chExt cx="0" cy="0"/>
        </a:xfrm>
      </p:grpSpPr>
      <p:sp>
        <p:nvSpPr>
          <p:cNvPr id="476" name="Shape 476"/>
          <p:cNvSpPr txBox="1"/>
          <p:nvPr/>
        </p:nvSpPr>
        <p:spPr>
          <a:xfrm>
            <a:off x="914400" y="2209800"/>
            <a:ext cx="7686675" cy="27813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Between 2006 and 2011 many top-selling branded drugs will lose their patent protection.  Producers of generic versions will enter markets with hundreds of billions of dollars in annual sales.</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There are two way companies are responding to this increased competition. </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231775" lvl="1" marL="346075"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Companies are producing their own versions of generic drugs </a:t>
            </a:r>
          </a:p>
          <a:p>
            <a:pPr indent="-231775" lvl="1" marL="346075"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231775" lvl="1" marL="346075"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They are cutting the prices of branded drugs to compete with the generic versions.</a:t>
            </a: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477" name="Shape 477"/>
          <p:cNvSpPr txBox="1"/>
          <p:nvPr/>
        </p:nvSpPr>
        <p:spPr>
          <a:xfrm>
            <a:off x="2971800" y="838200"/>
            <a:ext cx="4924424"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MERCK AND PFIZER GO GENERIC?</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#6:  How do patent holders respond to the introduction of generic drugs?</a:t>
            </a:r>
          </a:p>
        </p:txBody>
      </p:sp>
      <p:grpSp>
        <p:nvGrpSpPr>
          <p:cNvPr id="478" name="Shape 478"/>
          <p:cNvGrpSpPr/>
          <p:nvPr/>
        </p:nvGrpSpPr>
        <p:grpSpPr>
          <a:xfrm>
            <a:off x="4767261" y="381000"/>
            <a:ext cx="3005137" cy="366711"/>
            <a:chOff x="2568575" y="-185736"/>
            <a:chExt cx="3005137" cy="366711"/>
          </a:xfrm>
        </p:grpSpPr>
        <p:sp>
          <p:nvSpPr>
            <p:cNvPr id="479" name="Shape 479"/>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480" name="Shape 480"/>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481" name="Shape 481"/>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482" name="Shape 482"/>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6</a:t>
              </a:r>
            </a:p>
          </p:txBody>
        </p:sp>
      </p:gr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 name="Shape 62"/>
        <p:cNvGrpSpPr/>
        <p:nvPr/>
      </p:nvGrpSpPr>
      <p:grpSpPr>
        <a:xfrm>
          <a:off x="0" y="0"/>
          <a:ext cx="0" cy="0"/>
          <a:chOff x="0" y="0"/>
          <a:chExt cx="0" cy="0"/>
        </a:xfrm>
      </p:grpSpPr>
      <p:sp>
        <p:nvSpPr>
          <p:cNvPr id="63" name="Shape 63"/>
          <p:cNvSpPr txBox="1"/>
          <p:nvPr/>
        </p:nvSpPr>
        <p:spPr>
          <a:xfrm>
            <a:off x="1828800" y="1981200"/>
            <a:ext cx="5486399" cy="43703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patent holders respond to the introduction of generic drugs?</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Merck and Pfizer Go Generic</a:t>
            </a:r>
          </a:p>
          <a:p>
            <a:pPr indent="0" lvl="0" marL="0" marR="0" rtl="0" algn="l">
              <a:lnSpc>
                <a:spcPct val="100000"/>
              </a:lnSpc>
              <a:spcBef>
                <a:spcPts val="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is the rationale for regulating a natural monopolist?</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Public versus Private Waterworks</a:t>
            </a:r>
          </a:p>
          <a:p>
            <a:pPr indent="0" lvl="0" marL="0" marR="0" rtl="0" algn="l">
              <a:lnSpc>
                <a:spcPct val="100000"/>
              </a:lnSpc>
              <a:spcBef>
                <a:spcPts val="0"/>
              </a:spcBef>
              <a:spcAft>
                <a:spcPts val="0"/>
              </a:spcAft>
              <a:buClr>
                <a:schemeClr val="dk1"/>
              </a:buClr>
              <a:buFont typeface="Times New Roman"/>
              <a:buNone/>
            </a:pPr>
            <a:r>
              <a:t/>
            </a:r>
            <a:endParaRPr b="0" i="1"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Times New Roman"/>
              <a:buNone/>
            </a:pPr>
            <a:r>
              <a:t/>
            </a:r>
            <a:endParaRPr b="0" i="1"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Times New Roman"/>
              <a:buNone/>
            </a:pPr>
            <a:r>
              <a:t/>
            </a:r>
            <a:endParaRPr b="0" i="1"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Times New Roman"/>
              <a:buNone/>
            </a:pPr>
            <a:r>
              <a:t/>
            </a:r>
            <a:endParaRPr b="0" i="1"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When does a natural monopoly occur?</a:t>
            </a:r>
          </a:p>
          <a:p>
            <a:pPr indent="0" lvl="0" marL="0" marR="0" rtl="0" algn="l">
              <a:lnSpc>
                <a:spcPct val="100000"/>
              </a:lnSpc>
              <a:spcBef>
                <a:spcPts val="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Satellite Radio as a Natural Monopoly</a:t>
            </a:r>
          </a:p>
          <a:p>
            <a:pPr indent="0" lvl="0" marL="0" marR="0" rtl="0" algn="l">
              <a:lnSpc>
                <a:spcPct val="100000"/>
              </a:lnSpc>
              <a:spcBef>
                <a:spcPts val="0"/>
              </a:spcBef>
              <a:spcAft>
                <a:spcPts val="0"/>
              </a:spcAft>
              <a:buClr>
                <a:schemeClr val="dk1"/>
              </a:buClr>
              <a:buFont typeface="Times New Roman"/>
              <a:buNone/>
            </a:pPr>
            <a:r>
              <a:t/>
            </a:r>
            <a:endParaRPr b="0" i="1"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br>
              <a:rPr b="0" i="1"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Does competition between the second- and third-largest firms matter?</a:t>
            </a:r>
          </a:p>
          <a:p>
            <a:pPr indent="0" lvl="0" marL="0" marR="0" rtl="0" algn="l">
              <a:lnSpc>
                <a:spcPct val="100000"/>
              </a:lnSpc>
              <a:spcBef>
                <a:spcPts val="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Heinz and Beech-Nut Battle for Second Place</a:t>
            </a:r>
          </a:p>
          <a:p>
            <a:pPr indent="0" lvl="0" marL="0" marR="0" rtl="0" algn="l">
              <a:lnSpc>
                <a:spcPct val="100000"/>
              </a:lnSpc>
              <a:spcBef>
                <a:spcPts val="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does a merger affect prices?</a:t>
            </a:r>
          </a:p>
          <a:p>
            <a:pPr indent="0" lvl="0" marL="0" marR="0" rtl="0" algn="l">
              <a:lnSpc>
                <a:spcPct val="100000"/>
              </a:lnSpc>
              <a:spcBef>
                <a:spcPts val="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Xidex Recovers Its Acquisition Cost in Two Years</a:t>
            </a:r>
          </a:p>
        </p:txBody>
      </p:sp>
      <p:cxnSp>
        <p:nvCxnSpPr>
          <p:cNvPr id="64" name="Shape 64"/>
          <p:cNvCxnSpPr/>
          <p:nvPr/>
        </p:nvCxnSpPr>
        <p:spPr>
          <a:xfrm>
            <a:off x="7391400" y="1558925"/>
            <a:ext cx="0" cy="4765674"/>
          </a:xfrm>
          <a:prstGeom prst="straightConnector1">
            <a:avLst/>
          </a:prstGeom>
          <a:noFill/>
          <a:ln cap="rnd" cmpd="sng" w="9525">
            <a:solidFill>
              <a:srgbClr val="ADC2E4"/>
            </a:solidFill>
            <a:prstDash val="solid"/>
            <a:miter/>
            <a:headEnd len="med" w="med" type="none"/>
            <a:tailEnd len="med" w="med" type="none"/>
          </a:ln>
        </p:spPr>
      </p:cxnSp>
      <p:cxnSp>
        <p:nvCxnSpPr>
          <p:cNvPr id="65" name="Shape 65"/>
          <p:cNvCxnSpPr/>
          <p:nvPr/>
        </p:nvCxnSpPr>
        <p:spPr>
          <a:xfrm>
            <a:off x="5715000" y="1558925"/>
            <a:ext cx="1676399" cy="0"/>
          </a:xfrm>
          <a:prstGeom prst="straightConnector1">
            <a:avLst/>
          </a:prstGeom>
          <a:noFill/>
          <a:ln cap="rnd" cmpd="sng" w="9525">
            <a:solidFill>
              <a:srgbClr val="ADC2E4"/>
            </a:solidFill>
            <a:prstDash val="solid"/>
            <a:miter/>
            <a:headEnd len="med" w="med" type="none"/>
            <a:tailEnd len="med" w="med" type="none"/>
          </a:ln>
        </p:spPr>
      </p:cxnSp>
      <p:sp>
        <p:nvSpPr>
          <p:cNvPr id="66" name="Shape 66"/>
          <p:cNvSpPr/>
          <p:nvPr/>
        </p:nvSpPr>
        <p:spPr>
          <a:xfrm>
            <a:off x="1219200" y="1954211"/>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67" name="Shape 67"/>
          <p:cNvSpPr txBox="1"/>
          <p:nvPr/>
        </p:nvSpPr>
        <p:spPr>
          <a:xfrm>
            <a:off x="1247775" y="1968500"/>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6</a:t>
            </a:r>
          </a:p>
        </p:txBody>
      </p:sp>
      <p:sp>
        <p:nvSpPr>
          <p:cNvPr id="68" name="Shape 68"/>
          <p:cNvSpPr/>
          <p:nvPr/>
        </p:nvSpPr>
        <p:spPr>
          <a:xfrm>
            <a:off x="1233487" y="28956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69" name="Shape 69"/>
          <p:cNvSpPr txBox="1"/>
          <p:nvPr/>
        </p:nvSpPr>
        <p:spPr>
          <a:xfrm>
            <a:off x="1262062" y="2900361"/>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7</a:t>
            </a:r>
          </a:p>
        </p:txBody>
      </p:sp>
      <p:sp>
        <p:nvSpPr>
          <p:cNvPr id="70" name="Shape 70"/>
          <p:cNvSpPr/>
          <p:nvPr/>
        </p:nvSpPr>
        <p:spPr>
          <a:xfrm>
            <a:off x="1219200" y="38862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71" name="Shape 71"/>
          <p:cNvSpPr txBox="1"/>
          <p:nvPr/>
        </p:nvSpPr>
        <p:spPr>
          <a:xfrm>
            <a:off x="1247775" y="38909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8</a:t>
            </a:r>
          </a:p>
        </p:txBody>
      </p:sp>
      <p:sp>
        <p:nvSpPr>
          <p:cNvPr id="72" name="Shape 72"/>
          <p:cNvSpPr/>
          <p:nvPr/>
        </p:nvSpPr>
        <p:spPr>
          <a:xfrm>
            <a:off x="1219200" y="47244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73" name="Shape 73"/>
          <p:cNvSpPr txBox="1"/>
          <p:nvPr/>
        </p:nvSpPr>
        <p:spPr>
          <a:xfrm>
            <a:off x="1247775" y="47291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9</a:t>
            </a:r>
          </a:p>
        </p:txBody>
      </p:sp>
      <p:sp>
        <p:nvSpPr>
          <p:cNvPr id="74" name="Shape 74"/>
          <p:cNvSpPr/>
          <p:nvPr/>
        </p:nvSpPr>
        <p:spPr>
          <a:xfrm>
            <a:off x="1219200" y="1344612"/>
            <a:ext cx="4583112" cy="341311"/>
          </a:xfrm>
          <a:prstGeom prst="roundRect">
            <a:avLst>
              <a:gd fmla="val 16667" name="adj"/>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75" name="Shape 75"/>
          <p:cNvSpPr txBox="1"/>
          <p:nvPr/>
        </p:nvSpPr>
        <p:spPr>
          <a:xfrm>
            <a:off x="1295400" y="1344612"/>
            <a:ext cx="44767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Y I N G   T H E   C O N C E P T S</a:t>
            </a:r>
          </a:p>
        </p:txBody>
      </p:sp>
      <p:sp>
        <p:nvSpPr>
          <p:cNvPr id="76" name="Shape 76"/>
          <p:cNvSpPr/>
          <p:nvPr/>
        </p:nvSpPr>
        <p:spPr>
          <a:xfrm>
            <a:off x="1190625" y="57150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77" name="Shape 77"/>
          <p:cNvSpPr txBox="1"/>
          <p:nvPr/>
        </p:nvSpPr>
        <p:spPr>
          <a:xfrm>
            <a:off x="1143000" y="5719762"/>
            <a:ext cx="43815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10</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6" name="Shape 486"/>
        <p:cNvGrpSpPr/>
        <p:nvPr/>
      </p:nvGrpSpPr>
      <p:grpSpPr>
        <a:xfrm>
          <a:off x="0" y="0"/>
          <a:ext cx="0" cy="0"/>
          <a:chOff x="0" y="0"/>
          <a:chExt cx="0" cy="0"/>
        </a:xfrm>
      </p:grpSpPr>
      <p:sp>
        <p:nvSpPr>
          <p:cNvPr id="487" name="Shape 487"/>
          <p:cNvSpPr txBox="1"/>
          <p:nvPr>
            <p:ph type="title"/>
          </p:nvPr>
        </p:nvSpPr>
        <p:spPr>
          <a:xfrm>
            <a:off x="3276600" y="152400"/>
            <a:ext cx="54102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INSECURE MONOPOLIST AND ENTRY DETERRENCE (cont’d)</a:t>
            </a:r>
          </a:p>
        </p:txBody>
      </p:sp>
      <p:sp>
        <p:nvSpPr>
          <p:cNvPr id="488" name="Shape 488"/>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8.8</a:t>
            </a:r>
          </a:p>
        </p:txBody>
      </p:sp>
      <p:cxnSp>
        <p:nvCxnSpPr>
          <p:cNvPr id="489" name="Shape 489"/>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490" name="Shape 490"/>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Examples: Microsoft Windows and Campus Bookstores</a:t>
            </a:r>
          </a:p>
        </p:txBody>
      </p:sp>
      <p:sp>
        <p:nvSpPr>
          <p:cNvPr id="491" name="Shape 491"/>
          <p:cNvSpPr txBox="1"/>
          <p:nvPr/>
        </p:nvSpPr>
        <p:spPr>
          <a:xfrm>
            <a:off x="2438400" y="3640137"/>
            <a:ext cx="3581399"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contestable market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market with low entry and exit costs.</a:t>
            </a:r>
          </a:p>
        </p:txBody>
      </p:sp>
      <p:sp>
        <p:nvSpPr>
          <p:cNvPr id="492" name="Shape 492"/>
          <p:cNvSpPr txBox="1"/>
          <p:nvPr/>
        </p:nvSpPr>
        <p:spPr>
          <a:xfrm>
            <a:off x="914400" y="3106736"/>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Entry Deterrence and Contestable Markets</a:t>
            </a:r>
          </a:p>
        </p:txBody>
      </p:sp>
      <p:sp>
        <p:nvSpPr>
          <p:cNvPr id="493" name="Shape 493"/>
          <p:cNvSpPr txBox="1"/>
          <p:nvPr/>
        </p:nvSpPr>
        <p:spPr>
          <a:xfrm>
            <a:off x="914400" y="4724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When Is the Passive Approach Better?</a:t>
            </a:r>
          </a:p>
        </p:txBody>
      </p:sp>
      <p:sp>
        <p:nvSpPr>
          <p:cNvPr id="494" name="Shape 494"/>
          <p:cNvSpPr txBox="1"/>
          <p:nvPr/>
        </p:nvSpPr>
        <p:spPr>
          <a:xfrm>
            <a:off x="914400" y="5254625"/>
            <a:ext cx="7134224" cy="10699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Entry deterrence is not the best strategy for all insecure monopolists.</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Sharing a duopoly can be more profitable than increasing output and cutting the price to keep the other firm out.</a:t>
            </a:r>
          </a:p>
        </p:txBody>
      </p:sp>
      <p:sp>
        <p:nvSpPr>
          <p:cNvPr id="495" name="Shape 495"/>
          <p:cNvSpPr txBox="1"/>
          <p:nvPr/>
        </p:nvSpPr>
        <p:spPr>
          <a:xfrm>
            <a:off x="914400" y="1828800"/>
            <a:ext cx="7134224" cy="10699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Microsoft picks a lower price to discourage entry and preserve its monopoly. If your campus bookstore suddenly feels insecure about its monopoly position, it could cut its prices to prevent online booksellers from capturing too many of its customers.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9" name="Shape 499"/>
        <p:cNvGrpSpPr/>
        <p:nvPr/>
      </p:nvGrpSpPr>
      <p:grpSpPr>
        <a:xfrm>
          <a:off x="0" y="0"/>
          <a:ext cx="0" cy="0"/>
          <a:chOff x="0" y="0"/>
          <a:chExt cx="0" cy="0"/>
        </a:xfrm>
      </p:grpSpPr>
      <p:sp>
        <p:nvSpPr>
          <p:cNvPr id="500" name="Shape 500"/>
          <p:cNvSpPr txBox="1"/>
          <p:nvPr>
            <p:ph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NATURAL MONOPOLY</a:t>
            </a:r>
          </a:p>
        </p:txBody>
      </p:sp>
      <p:sp>
        <p:nvSpPr>
          <p:cNvPr id="501" name="Shape 501"/>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8.9</a:t>
            </a:r>
          </a:p>
        </p:txBody>
      </p:sp>
      <p:cxnSp>
        <p:nvCxnSpPr>
          <p:cNvPr id="502" name="Shape 502"/>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503" name="Shape 503"/>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Picking an Output Level</a:t>
            </a:r>
          </a:p>
        </p:txBody>
      </p:sp>
      <p:sp>
        <p:nvSpPr>
          <p:cNvPr id="504" name="Shape 504"/>
          <p:cNvSpPr txBox="1"/>
          <p:nvPr/>
        </p:nvSpPr>
        <p:spPr>
          <a:xfrm>
            <a:off x="3276600" y="1905000"/>
            <a:ext cx="4648199" cy="36671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M A R G I N A L   P R I N C I P L E</a:t>
            </a:r>
          </a:p>
        </p:txBody>
      </p:sp>
      <p:cxnSp>
        <p:nvCxnSpPr>
          <p:cNvPr id="505" name="Shape 505"/>
          <p:cNvCxnSpPr/>
          <p:nvPr/>
        </p:nvCxnSpPr>
        <p:spPr>
          <a:xfrm>
            <a:off x="8077200" y="1933575"/>
            <a:ext cx="0" cy="1219199"/>
          </a:xfrm>
          <a:prstGeom prst="straightConnector1">
            <a:avLst/>
          </a:prstGeom>
          <a:noFill/>
          <a:ln cap="rnd" cmpd="sng" w="12700">
            <a:solidFill>
              <a:schemeClr val="lt2"/>
            </a:solidFill>
            <a:prstDash val="solid"/>
            <a:miter/>
            <a:headEnd len="med" w="med" type="none"/>
            <a:tailEnd len="med" w="med" type="none"/>
          </a:ln>
        </p:spPr>
      </p:cxnSp>
      <p:sp>
        <p:nvSpPr>
          <p:cNvPr id="506" name="Shape 506"/>
          <p:cNvSpPr txBox="1"/>
          <p:nvPr/>
        </p:nvSpPr>
        <p:spPr>
          <a:xfrm>
            <a:off x="1219200" y="2198686"/>
            <a:ext cx="6781800" cy="1049337"/>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Increase the level of an activity as long as its marginal benefit exceeds its marginal cost. Choose the level at which the marginal benefit equals the marginal cost.</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0" name="Shape 510"/>
        <p:cNvGrpSpPr/>
        <p:nvPr/>
      </p:nvGrpSpPr>
      <p:grpSpPr>
        <a:xfrm>
          <a:off x="0" y="0"/>
          <a:ext cx="0" cy="0"/>
          <a:chOff x="0" y="0"/>
          <a:chExt cx="0" cy="0"/>
        </a:xfrm>
      </p:grpSpPr>
      <p:sp>
        <p:nvSpPr>
          <p:cNvPr id="511" name="Shape 511"/>
          <p:cNvSpPr txBox="1"/>
          <p:nvPr>
            <p:ph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NATURAL MONOPOLY (cont’d)</a:t>
            </a:r>
          </a:p>
        </p:txBody>
      </p:sp>
      <p:sp>
        <p:nvSpPr>
          <p:cNvPr id="512" name="Shape 512"/>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8.9</a:t>
            </a:r>
          </a:p>
        </p:txBody>
      </p:sp>
      <p:cxnSp>
        <p:nvCxnSpPr>
          <p:cNvPr id="513" name="Shape 513"/>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514" name="Shape 514"/>
          <p:cNvSpPr txBox="1"/>
          <p:nvPr/>
        </p:nvSpPr>
        <p:spPr>
          <a:xfrm>
            <a:off x="304800" y="1676400"/>
            <a:ext cx="2895600" cy="4398961"/>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8.12</a:t>
            </a:r>
          </a:p>
          <a:p>
            <a:pPr indent="0" lvl="0" marL="0" marR="0" rtl="0" algn="l">
              <a:lnSpc>
                <a:spcPct val="110000"/>
              </a:lnSpc>
              <a:spcBef>
                <a:spcPts val="7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A Natural Monopoly Uses the Marginal Principle to Pick Quantity and Price</a:t>
            </a:r>
          </a:p>
          <a:p>
            <a:pPr indent="0" lvl="0" marL="0" marR="0" rtl="0" algn="l">
              <a:lnSpc>
                <a:spcPct val="110000"/>
              </a:lnSpc>
              <a:spcBef>
                <a:spcPts val="5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Because of the indivisible input of cable service (the cable system), the long-run average-cost curve is negatively sloped. </a:t>
            </a:r>
          </a:p>
          <a:p>
            <a:pPr indent="0" lvl="0" marL="0" marR="0" rtl="0" algn="l">
              <a:lnSpc>
                <a:spcPct val="110000"/>
              </a:lnSpc>
              <a:spcBef>
                <a:spcPts val="5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monopolist chooses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where marginal revenue equals marginal cost.</a:t>
            </a:r>
          </a:p>
          <a:p>
            <a:pPr indent="0" lvl="0" marL="0" marR="0" rtl="0" algn="l">
              <a:lnSpc>
                <a:spcPct val="110000"/>
              </a:lnSpc>
              <a:spcBef>
                <a:spcPts val="5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firm serves 70,000 subscribers at a price of $27 each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and an average cost of $21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The profit per subscriber is $6 ($27 – $21). </a:t>
            </a:r>
          </a:p>
        </p:txBody>
      </p:sp>
      <p:sp>
        <p:nvSpPr>
          <p:cNvPr id="515" name="Shape 515"/>
          <p:cNvSpPr txBox="1"/>
          <p:nvPr/>
        </p:nvSpPr>
        <p:spPr>
          <a:xfrm>
            <a:off x="304800" y="11430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Picking an Output Level</a:t>
            </a:r>
          </a:p>
        </p:txBody>
      </p:sp>
      <p:pic>
        <p:nvPicPr>
          <p:cNvPr id="516" name="Shape 516"/>
          <p:cNvPicPr preferRelativeResize="0"/>
          <p:nvPr/>
        </p:nvPicPr>
        <p:blipFill rotWithShape="1">
          <a:blip r:embed="rId3">
            <a:alphaModFix/>
          </a:blip>
          <a:srcRect b="0" l="0" r="0" t="0"/>
          <a:stretch/>
        </p:blipFill>
        <p:spPr>
          <a:xfrm>
            <a:off x="3886200" y="1219200"/>
            <a:ext cx="4943475" cy="5065711"/>
          </a:xfrm>
          <a:prstGeom prst="rect">
            <a:avLst/>
          </a:prstGeom>
          <a:noFill/>
          <a:ln>
            <a:noFill/>
          </a:ln>
        </p:spPr>
      </p:pic>
      <p:pic>
        <p:nvPicPr>
          <p:cNvPr id="517" name="Shape 517"/>
          <p:cNvPicPr preferRelativeResize="0"/>
          <p:nvPr/>
        </p:nvPicPr>
        <p:blipFill rotWithShape="1">
          <a:blip r:embed="rId4">
            <a:alphaModFix/>
          </a:blip>
          <a:srcRect b="0" l="0" r="0" t="0"/>
          <a:stretch/>
        </p:blipFill>
        <p:spPr>
          <a:xfrm>
            <a:off x="3886200" y="1219200"/>
            <a:ext cx="4943475" cy="5065711"/>
          </a:xfrm>
          <a:prstGeom prst="rect">
            <a:avLst/>
          </a:prstGeom>
          <a:noFill/>
          <a:ln>
            <a:noFill/>
          </a:ln>
        </p:spPr>
      </p:pic>
      <p:pic>
        <p:nvPicPr>
          <p:cNvPr id="518" name="Shape 518"/>
          <p:cNvPicPr preferRelativeResize="0"/>
          <p:nvPr/>
        </p:nvPicPr>
        <p:blipFill rotWithShape="1">
          <a:blip r:embed="rId5">
            <a:alphaModFix/>
          </a:blip>
          <a:srcRect b="0" l="0" r="0" t="0"/>
          <a:stretch/>
        </p:blipFill>
        <p:spPr>
          <a:xfrm>
            <a:off x="3886200" y="1219200"/>
            <a:ext cx="4943475" cy="5065711"/>
          </a:xfrm>
          <a:prstGeom prst="rect">
            <a:avLst/>
          </a:prstGeom>
          <a:noFill/>
          <a:ln>
            <a:noFill/>
          </a:ln>
        </p:spPr>
      </p:pic>
      <p:pic>
        <p:nvPicPr>
          <p:cNvPr id="519" name="Shape 519"/>
          <p:cNvPicPr preferRelativeResize="0"/>
          <p:nvPr/>
        </p:nvPicPr>
        <p:blipFill rotWithShape="1">
          <a:blip r:embed="rId6">
            <a:alphaModFix/>
          </a:blip>
          <a:srcRect b="0" l="0" r="0" t="0"/>
          <a:stretch/>
        </p:blipFill>
        <p:spPr>
          <a:xfrm>
            <a:off x="3886200" y="1219200"/>
            <a:ext cx="4943475" cy="5065711"/>
          </a:xfrm>
          <a:prstGeom prst="rect">
            <a:avLst/>
          </a:prstGeom>
          <a:noFill/>
          <a:ln>
            <a:noFill/>
          </a:ln>
        </p:spPr>
      </p:pic>
      <p:pic>
        <p:nvPicPr>
          <p:cNvPr id="520" name="Shape 520"/>
          <p:cNvPicPr preferRelativeResize="0"/>
          <p:nvPr/>
        </p:nvPicPr>
        <p:blipFill rotWithShape="1">
          <a:blip r:embed="rId7">
            <a:alphaModFix/>
          </a:blip>
          <a:srcRect b="0" l="0" r="0" t="0"/>
          <a:stretch/>
        </p:blipFill>
        <p:spPr>
          <a:xfrm>
            <a:off x="3886200" y="1219200"/>
            <a:ext cx="4943475" cy="5065711"/>
          </a:xfrm>
          <a:prstGeom prst="rect">
            <a:avLst/>
          </a:prstGeom>
          <a:noFill/>
          <a:ln>
            <a:noFill/>
          </a:ln>
        </p:spPr>
      </p:pic>
      <p:pic>
        <p:nvPicPr>
          <p:cNvPr id="521" name="Shape 521"/>
          <p:cNvPicPr preferRelativeResize="0"/>
          <p:nvPr/>
        </p:nvPicPr>
        <p:blipFill rotWithShape="1">
          <a:blip r:embed="rId8">
            <a:alphaModFix/>
          </a:blip>
          <a:srcRect b="0" l="0" r="0" t="0"/>
          <a:stretch/>
        </p:blipFill>
        <p:spPr>
          <a:xfrm>
            <a:off x="3886200" y="1219200"/>
            <a:ext cx="4943475" cy="5065711"/>
          </a:xfrm>
          <a:prstGeom prst="rect">
            <a:avLst/>
          </a:prstGeom>
          <a:noFill/>
          <a:ln>
            <a:noFill/>
          </a:ln>
        </p:spPr>
      </p:pic>
      <p:pic>
        <p:nvPicPr>
          <p:cNvPr id="522" name="Shape 522"/>
          <p:cNvPicPr preferRelativeResize="0"/>
          <p:nvPr/>
        </p:nvPicPr>
        <p:blipFill rotWithShape="1">
          <a:blip r:embed="rId9">
            <a:alphaModFix/>
          </a:blip>
          <a:srcRect b="0" l="0" r="0" t="0"/>
          <a:stretch/>
        </p:blipFill>
        <p:spPr>
          <a:xfrm>
            <a:off x="3886200" y="1219200"/>
            <a:ext cx="4943475" cy="5065711"/>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6" name="Shape 526"/>
        <p:cNvGrpSpPr/>
        <p:nvPr/>
      </p:nvGrpSpPr>
      <p:grpSpPr>
        <a:xfrm>
          <a:off x="0" y="0"/>
          <a:ext cx="0" cy="0"/>
          <a:chOff x="0" y="0"/>
          <a:chExt cx="0" cy="0"/>
        </a:xfrm>
      </p:grpSpPr>
      <p:sp>
        <p:nvSpPr>
          <p:cNvPr id="527" name="Shape 527"/>
          <p:cNvSpPr txBox="1"/>
          <p:nvPr>
            <p:ph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NATURAL MONOPOLY (cont’d)</a:t>
            </a:r>
          </a:p>
        </p:txBody>
      </p:sp>
      <p:sp>
        <p:nvSpPr>
          <p:cNvPr id="528" name="Shape 528"/>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8.9</a:t>
            </a:r>
          </a:p>
        </p:txBody>
      </p:sp>
      <p:cxnSp>
        <p:nvCxnSpPr>
          <p:cNvPr id="529" name="Shape 529"/>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530" name="Shape 530"/>
          <p:cNvSpPr txBox="1"/>
          <p:nvPr/>
        </p:nvSpPr>
        <p:spPr>
          <a:xfrm>
            <a:off x="914400" y="11430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Will a Second Firm Enter?</a:t>
            </a:r>
          </a:p>
        </p:txBody>
      </p:sp>
      <p:sp>
        <p:nvSpPr>
          <p:cNvPr id="531" name="Shape 531"/>
          <p:cNvSpPr txBox="1"/>
          <p:nvPr/>
        </p:nvSpPr>
        <p:spPr>
          <a:xfrm>
            <a:off x="914400" y="1676400"/>
            <a:ext cx="2666999" cy="3921124"/>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8.13</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Will a Second Firm Enter the Market? </a:t>
            </a:r>
          </a:p>
          <a:p>
            <a:pPr indent="0" lvl="0" marL="0" marR="0" rtl="0" algn="l">
              <a:lnSpc>
                <a:spcPct val="110000"/>
              </a:lnSpc>
              <a:spcBef>
                <a:spcPts val="5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entry of a second cable firm would shift the demand curve of the typical firm to the left. </a:t>
            </a:r>
          </a:p>
          <a:p>
            <a:pPr indent="0" lvl="0" marL="0" marR="0" rtl="0" algn="l">
              <a:lnSpc>
                <a:spcPct val="110000"/>
              </a:lnSpc>
              <a:spcBef>
                <a:spcPts val="5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After entry, the firm’s demand curve lies entirely below the long-run average-cost curve. </a:t>
            </a:r>
          </a:p>
          <a:p>
            <a:pPr indent="0" lvl="0" marL="0" marR="0" rtl="0" algn="l">
              <a:lnSpc>
                <a:spcPct val="110000"/>
              </a:lnSpc>
              <a:spcBef>
                <a:spcPts val="5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No matter what price the firm charges, it will lose money. Therefore, a second firm will not enter the market. </a:t>
            </a:r>
          </a:p>
        </p:txBody>
      </p:sp>
      <p:pic>
        <p:nvPicPr>
          <p:cNvPr id="532" name="Shape 532"/>
          <p:cNvPicPr preferRelativeResize="0"/>
          <p:nvPr/>
        </p:nvPicPr>
        <p:blipFill rotWithShape="1">
          <a:blip r:embed="rId3">
            <a:alphaModFix/>
          </a:blip>
          <a:srcRect b="0" l="0" r="0" t="0"/>
          <a:stretch/>
        </p:blipFill>
        <p:spPr>
          <a:xfrm>
            <a:off x="4040187" y="1447800"/>
            <a:ext cx="4648199" cy="4714874"/>
          </a:xfrm>
          <a:prstGeom prst="rect">
            <a:avLst/>
          </a:prstGeom>
          <a:noFill/>
          <a:ln>
            <a:noFill/>
          </a:ln>
        </p:spPr>
      </p:pic>
      <p:pic>
        <p:nvPicPr>
          <p:cNvPr id="533" name="Shape 533"/>
          <p:cNvPicPr preferRelativeResize="0"/>
          <p:nvPr/>
        </p:nvPicPr>
        <p:blipFill rotWithShape="1">
          <a:blip r:embed="rId4">
            <a:alphaModFix/>
          </a:blip>
          <a:srcRect b="0" l="0" r="0" t="0"/>
          <a:stretch/>
        </p:blipFill>
        <p:spPr>
          <a:xfrm>
            <a:off x="4040187" y="1447800"/>
            <a:ext cx="4648199" cy="4714874"/>
          </a:xfrm>
          <a:prstGeom prst="rect">
            <a:avLst/>
          </a:prstGeom>
          <a:noFill/>
          <a:ln>
            <a:noFill/>
          </a:ln>
        </p:spPr>
      </p:pic>
      <p:pic>
        <p:nvPicPr>
          <p:cNvPr id="534" name="Shape 534"/>
          <p:cNvPicPr preferRelativeResize="0"/>
          <p:nvPr/>
        </p:nvPicPr>
        <p:blipFill rotWithShape="1">
          <a:blip r:embed="rId5">
            <a:alphaModFix/>
          </a:blip>
          <a:srcRect b="0" l="0" r="0" t="0"/>
          <a:stretch/>
        </p:blipFill>
        <p:spPr>
          <a:xfrm>
            <a:off x="4040187" y="1447800"/>
            <a:ext cx="4648199" cy="4714874"/>
          </a:xfrm>
          <a:prstGeom prst="rect">
            <a:avLst/>
          </a:prstGeom>
          <a:noFill/>
          <a:ln>
            <a:noFill/>
          </a:ln>
        </p:spPr>
      </p:pic>
      <p:pic>
        <p:nvPicPr>
          <p:cNvPr id="535" name="Shape 535"/>
          <p:cNvPicPr preferRelativeResize="0"/>
          <p:nvPr/>
        </p:nvPicPr>
        <p:blipFill rotWithShape="1">
          <a:blip r:embed="rId6">
            <a:alphaModFix/>
          </a:blip>
          <a:srcRect b="0" l="0" r="0" t="0"/>
          <a:stretch/>
        </p:blipFill>
        <p:spPr>
          <a:xfrm>
            <a:off x="4040187" y="1447800"/>
            <a:ext cx="4648199" cy="4714874"/>
          </a:xfrm>
          <a:prstGeom prst="rect">
            <a:avLst/>
          </a:prstGeom>
          <a:noFill/>
          <a:ln>
            <a:noFill/>
          </a:ln>
        </p:spPr>
      </p:pic>
      <p:pic>
        <p:nvPicPr>
          <p:cNvPr id="536" name="Shape 536"/>
          <p:cNvPicPr preferRelativeResize="0"/>
          <p:nvPr/>
        </p:nvPicPr>
        <p:blipFill rotWithShape="1">
          <a:blip r:embed="rId7">
            <a:alphaModFix/>
          </a:blip>
          <a:srcRect b="0" l="0" r="0" t="0"/>
          <a:stretch/>
        </p:blipFill>
        <p:spPr>
          <a:xfrm>
            <a:off x="4040187" y="1447800"/>
            <a:ext cx="4648199" cy="4714874"/>
          </a:xfrm>
          <a:prstGeom prst="rect">
            <a:avLst/>
          </a:prstGeom>
          <a:noFill/>
          <a:ln>
            <a:noFill/>
          </a:ln>
        </p:spPr>
      </p:pic>
      <p:pic>
        <p:nvPicPr>
          <p:cNvPr id="537" name="Shape 537"/>
          <p:cNvPicPr preferRelativeResize="0"/>
          <p:nvPr/>
        </p:nvPicPr>
        <p:blipFill rotWithShape="1">
          <a:blip r:embed="rId8">
            <a:alphaModFix/>
          </a:blip>
          <a:srcRect b="0" l="0" r="0" t="0"/>
          <a:stretch/>
        </p:blipFill>
        <p:spPr>
          <a:xfrm>
            <a:off x="4040187" y="1447800"/>
            <a:ext cx="4648199" cy="4714874"/>
          </a:xfrm>
          <a:prstGeom prst="rect">
            <a:avLst/>
          </a:prstGeom>
          <a:noFill/>
          <a:ln>
            <a:noFill/>
          </a:ln>
        </p:spPr>
      </p:pic>
      <p:pic>
        <p:nvPicPr>
          <p:cNvPr id="538" name="Shape 538"/>
          <p:cNvPicPr preferRelativeResize="0"/>
          <p:nvPr/>
        </p:nvPicPr>
        <p:blipFill rotWithShape="1">
          <a:blip r:embed="rId9">
            <a:alphaModFix/>
          </a:blip>
          <a:srcRect b="0" l="0" r="0" t="0"/>
          <a:stretch/>
        </p:blipFill>
        <p:spPr>
          <a:xfrm>
            <a:off x="4040187" y="1447800"/>
            <a:ext cx="4648199" cy="4714874"/>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2" name="Shape 542"/>
        <p:cNvGrpSpPr/>
        <p:nvPr/>
      </p:nvGrpSpPr>
      <p:grpSpPr>
        <a:xfrm>
          <a:off x="0" y="0"/>
          <a:ext cx="0" cy="0"/>
          <a:chOff x="0" y="0"/>
          <a:chExt cx="0" cy="0"/>
        </a:xfrm>
      </p:grpSpPr>
      <p:sp>
        <p:nvSpPr>
          <p:cNvPr id="543" name="Shape 543"/>
          <p:cNvSpPr txBox="1"/>
          <p:nvPr>
            <p:ph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NATURAL MONOPOLY (cont’d)</a:t>
            </a:r>
          </a:p>
        </p:txBody>
      </p:sp>
      <p:sp>
        <p:nvSpPr>
          <p:cNvPr id="544" name="Shape 544"/>
          <p:cNvSpPr txBox="1"/>
          <p:nvPr/>
        </p:nvSpPr>
        <p:spPr>
          <a:xfrm>
            <a:off x="220980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8.9</a:t>
            </a:r>
          </a:p>
        </p:txBody>
      </p:sp>
      <p:cxnSp>
        <p:nvCxnSpPr>
          <p:cNvPr id="545" name="Shape 545"/>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546" name="Shape 546"/>
          <p:cNvSpPr txBox="1"/>
          <p:nvPr/>
        </p:nvSpPr>
        <p:spPr>
          <a:xfrm>
            <a:off x="914400" y="11430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Price Controls for a Natural Monopoly</a:t>
            </a:r>
          </a:p>
        </p:txBody>
      </p:sp>
      <p:sp>
        <p:nvSpPr>
          <p:cNvPr id="547" name="Shape 547"/>
          <p:cNvSpPr txBox="1"/>
          <p:nvPr/>
        </p:nvSpPr>
        <p:spPr>
          <a:xfrm>
            <a:off x="914400" y="1905000"/>
            <a:ext cx="2819400" cy="3267075"/>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8.14</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Regulators Use Average-Cost Pricing to Pick a Monopoly’s Quantity and Price</a:t>
            </a:r>
          </a:p>
          <a:p>
            <a:pPr indent="0" lvl="0" marL="0" marR="0" rtl="0" algn="l">
              <a:lnSpc>
                <a:spcPct val="110000"/>
              </a:lnSpc>
              <a:spcBef>
                <a:spcPts val="5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Under an average-cost pricing policy, the government chooses the price at which the demand curve intersects the long-run average-cost curve—$12 per subscriber.</a:t>
            </a:r>
          </a:p>
          <a:p>
            <a:pPr indent="0" lvl="0" marL="0" marR="0" rtl="0" algn="l">
              <a:lnSpc>
                <a:spcPct val="110000"/>
              </a:lnSpc>
              <a:spcBef>
                <a:spcPts val="5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Regulation decreases the price and increases the quantity. </a:t>
            </a:r>
          </a:p>
        </p:txBody>
      </p:sp>
      <p:pic>
        <p:nvPicPr>
          <p:cNvPr id="548" name="Shape 548"/>
          <p:cNvPicPr preferRelativeResize="0"/>
          <p:nvPr/>
        </p:nvPicPr>
        <p:blipFill rotWithShape="1">
          <a:blip r:embed="rId3">
            <a:alphaModFix/>
          </a:blip>
          <a:srcRect b="0" l="0" r="0" t="0"/>
          <a:stretch/>
        </p:blipFill>
        <p:spPr>
          <a:xfrm>
            <a:off x="4114800" y="1828800"/>
            <a:ext cx="4521199" cy="4638674"/>
          </a:xfrm>
          <a:prstGeom prst="rect">
            <a:avLst/>
          </a:prstGeom>
          <a:noFill/>
          <a:ln>
            <a:noFill/>
          </a:ln>
        </p:spPr>
      </p:pic>
      <p:pic>
        <p:nvPicPr>
          <p:cNvPr id="549" name="Shape 549"/>
          <p:cNvPicPr preferRelativeResize="0"/>
          <p:nvPr/>
        </p:nvPicPr>
        <p:blipFill rotWithShape="1">
          <a:blip r:embed="rId4">
            <a:alphaModFix/>
          </a:blip>
          <a:srcRect b="0" l="0" r="0" t="0"/>
          <a:stretch/>
        </p:blipFill>
        <p:spPr>
          <a:xfrm>
            <a:off x="4114800" y="1828800"/>
            <a:ext cx="4521199" cy="4638674"/>
          </a:xfrm>
          <a:prstGeom prst="rect">
            <a:avLst/>
          </a:prstGeom>
          <a:noFill/>
          <a:ln>
            <a:noFill/>
          </a:ln>
        </p:spPr>
      </p:pic>
      <p:pic>
        <p:nvPicPr>
          <p:cNvPr id="550" name="Shape 550"/>
          <p:cNvPicPr preferRelativeResize="0"/>
          <p:nvPr/>
        </p:nvPicPr>
        <p:blipFill rotWithShape="1">
          <a:blip r:embed="rId5">
            <a:alphaModFix/>
          </a:blip>
          <a:srcRect b="0" l="0" r="0" t="0"/>
          <a:stretch/>
        </p:blipFill>
        <p:spPr>
          <a:xfrm>
            <a:off x="4114800" y="1828800"/>
            <a:ext cx="4521199" cy="4638674"/>
          </a:xfrm>
          <a:prstGeom prst="rect">
            <a:avLst/>
          </a:prstGeom>
          <a:noFill/>
          <a:ln>
            <a:noFill/>
          </a:ln>
        </p:spPr>
      </p:pic>
      <p:pic>
        <p:nvPicPr>
          <p:cNvPr id="551" name="Shape 551"/>
          <p:cNvPicPr preferRelativeResize="0"/>
          <p:nvPr/>
        </p:nvPicPr>
        <p:blipFill rotWithShape="1">
          <a:blip r:embed="rId6">
            <a:alphaModFix/>
          </a:blip>
          <a:srcRect b="0" l="0" r="0" t="0"/>
          <a:stretch/>
        </p:blipFill>
        <p:spPr>
          <a:xfrm>
            <a:off x="4114800" y="1828800"/>
            <a:ext cx="4521199" cy="4638674"/>
          </a:xfrm>
          <a:prstGeom prst="rect">
            <a:avLst/>
          </a:prstGeom>
          <a:noFill/>
          <a:ln>
            <a:noFill/>
          </a:ln>
        </p:spPr>
      </p:pic>
      <p:pic>
        <p:nvPicPr>
          <p:cNvPr id="552" name="Shape 552"/>
          <p:cNvPicPr preferRelativeResize="0"/>
          <p:nvPr/>
        </p:nvPicPr>
        <p:blipFill rotWithShape="1">
          <a:blip r:embed="rId7">
            <a:alphaModFix/>
          </a:blip>
          <a:srcRect b="0" l="0" r="0" t="0"/>
          <a:stretch/>
        </p:blipFill>
        <p:spPr>
          <a:xfrm>
            <a:off x="4114800" y="1828800"/>
            <a:ext cx="4521199" cy="4638674"/>
          </a:xfrm>
          <a:prstGeom prst="rect">
            <a:avLst/>
          </a:prstGeom>
          <a:noFill/>
          <a:ln>
            <a:noFill/>
          </a:ln>
        </p:spPr>
      </p:pic>
      <p:pic>
        <p:nvPicPr>
          <p:cNvPr id="553" name="Shape 553"/>
          <p:cNvPicPr preferRelativeResize="0"/>
          <p:nvPr/>
        </p:nvPicPr>
        <p:blipFill rotWithShape="1">
          <a:blip r:embed="rId8">
            <a:alphaModFix/>
          </a:blip>
          <a:srcRect b="0" l="0" r="0" t="0"/>
          <a:stretch/>
        </p:blipFill>
        <p:spPr>
          <a:xfrm>
            <a:off x="4114800" y="1828800"/>
            <a:ext cx="4521199" cy="4638674"/>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7" name="Shape 557"/>
        <p:cNvGrpSpPr/>
        <p:nvPr/>
      </p:nvGrpSpPr>
      <p:grpSpPr>
        <a:xfrm>
          <a:off x="0" y="0"/>
          <a:ext cx="0" cy="0"/>
          <a:chOff x="0" y="0"/>
          <a:chExt cx="0" cy="0"/>
        </a:xfrm>
      </p:grpSpPr>
      <p:sp>
        <p:nvSpPr>
          <p:cNvPr id="558" name="Shape 558"/>
          <p:cNvSpPr txBox="1"/>
          <p:nvPr/>
        </p:nvSpPr>
        <p:spPr>
          <a:xfrm>
            <a:off x="962025" y="2032000"/>
            <a:ext cx="6165849" cy="15589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In the early part of the nineteenth century, public water works could not keep up with rapidly growing demand, so cities allowed private companies to provide water.  </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However, problems with competing private wager providers caused cities to switch back to public systems</a:t>
            </a:r>
          </a:p>
        </p:txBody>
      </p:sp>
      <p:sp>
        <p:nvSpPr>
          <p:cNvPr id="559" name="Shape 559"/>
          <p:cNvSpPr txBox="1"/>
          <p:nvPr/>
        </p:nvSpPr>
        <p:spPr>
          <a:xfrm>
            <a:off x="976312" y="3733800"/>
            <a:ext cx="6948487"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British determined that water distribution is a natural monopoly and allowing competition hurts rather than helps public access to water.</a:t>
            </a:r>
          </a:p>
        </p:txBody>
      </p:sp>
      <p:sp>
        <p:nvSpPr>
          <p:cNvPr id="560" name="Shape 560"/>
          <p:cNvSpPr txBox="1"/>
          <p:nvPr/>
        </p:nvSpPr>
        <p:spPr>
          <a:xfrm>
            <a:off x="2667000" y="830262"/>
            <a:ext cx="4800600"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PUBLIC VERSUS PRIVATE WATERWORKS</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#7:  What is the rationale for regulating a natural monopoly?</a:t>
            </a:r>
          </a:p>
        </p:txBody>
      </p:sp>
      <p:grpSp>
        <p:nvGrpSpPr>
          <p:cNvPr id="561" name="Shape 561"/>
          <p:cNvGrpSpPr/>
          <p:nvPr/>
        </p:nvGrpSpPr>
        <p:grpSpPr>
          <a:xfrm>
            <a:off x="4419600" y="381000"/>
            <a:ext cx="3005137" cy="366711"/>
            <a:chOff x="2568575" y="-185736"/>
            <a:chExt cx="3005137" cy="366711"/>
          </a:xfrm>
        </p:grpSpPr>
        <p:sp>
          <p:nvSpPr>
            <p:cNvPr id="562" name="Shape 562"/>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563" name="Shape 563"/>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564" name="Shape 564"/>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565" name="Shape 565"/>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7</a:t>
              </a:r>
            </a:p>
          </p:txBody>
        </p:sp>
      </p:gr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9" name="Shape 569"/>
        <p:cNvGrpSpPr/>
        <p:nvPr/>
      </p:nvGrpSpPr>
      <p:grpSpPr>
        <a:xfrm>
          <a:off x="0" y="0"/>
          <a:ext cx="0" cy="0"/>
          <a:chOff x="0" y="0"/>
          <a:chExt cx="0" cy="0"/>
        </a:xfrm>
      </p:grpSpPr>
      <p:sp>
        <p:nvSpPr>
          <p:cNvPr id="570" name="Shape 570"/>
          <p:cNvSpPr txBox="1"/>
          <p:nvPr/>
        </p:nvSpPr>
        <p:spPr>
          <a:xfrm>
            <a:off x="914400" y="2041525"/>
            <a:ext cx="7848599" cy="357981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In 2008, the nation’s only two satellite radio providers, Sirius Satellite Radio and XM Satellite Radio, merged into a single firm. Together the two firms had 14 million subscribers, each paying $13 per month for dozens of channels, most of which are free of advertisements.  Both firms were losing money as they struggled to get enough subscribers to cover their substantial fixed costs. </a:t>
            </a:r>
          </a:p>
          <a:p>
            <a:pPr indent="0" lvl="0" marL="0" marR="0" rtl="0" algn="l">
              <a:lnSpc>
                <a:spcPct val="11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proposed merger needed to be approved by the U.S. Department of Justice and the Federal Communication Commission.</a:t>
            </a:r>
          </a:p>
          <a:p>
            <a:pPr indent="0" lvl="0" marL="0" marR="0" rtl="0" algn="l">
              <a:lnSpc>
                <a:spcPct val="11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Two years later, the new firm, Sirius XM, earned its first quarterly profit of $14.2 million, compared to a loss one year earlier of $245.8 million.</a:t>
            </a:r>
          </a:p>
          <a:p>
            <a:pPr indent="0" lvl="0" marL="0" marR="0" rtl="0" algn="l">
              <a:lnSpc>
                <a:spcPct val="11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merger transformed two unprofitable firms into a single profitable firm.</a:t>
            </a:r>
          </a:p>
        </p:txBody>
      </p:sp>
      <p:sp>
        <p:nvSpPr>
          <p:cNvPr id="571" name="Shape 571"/>
          <p:cNvSpPr txBox="1"/>
          <p:nvPr/>
        </p:nvSpPr>
        <p:spPr>
          <a:xfrm>
            <a:off x="2590800" y="914400"/>
            <a:ext cx="4876799"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SATELLITE RADIO AS A NATURAL MONOPOLY</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#8:  When does a natural monopoly occur?</a:t>
            </a:r>
          </a:p>
        </p:txBody>
      </p:sp>
      <p:grpSp>
        <p:nvGrpSpPr>
          <p:cNvPr id="572" name="Shape 572"/>
          <p:cNvGrpSpPr/>
          <p:nvPr/>
        </p:nvGrpSpPr>
        <p:grpSpPr>
          <a:xfrm>
            <a:off x="4386261" y="381000"/>
            <a:ext cx="3005137" cy="366711"/>
            <a:chOff x="2568575" y="-185736"/>
            <a:chExt cx="3005137" cy="366711"/>
          </a:xfrm>
        </p:grpSpPr>
        <p:sp>
          <p:nvSpPr>
            <p:cNvPr id="573" name="Shape 573"/>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574" name="Shape 574"/>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575" name="Shape 575"/>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576" name="Shape 576"/>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8</a:t>
              </a:r>
            </a:p>
          </p:txBody>
        </p:sp>
      </p:gr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80" name="Shape 580"/>
        <p:cNvGrpSpPr/>
        <p:nvPr/>
      </p:nvGrpSpPr>
      <p:grpSpPr>
        <a:xfrm>
          <a:off x="0" y="0"/>
          <a:ext cx="0" cy="0"/>
          <a:chOff x="0" y="0"/>
          <a:chExt cx="0" cy="0"/>
        </a:xfrm>
      </p:grpSpPr>
      <p:sp>
        <p:nvSpPr>
          <p:cNvPr id="581" name="Shape 581"/>
          <p:cNvSpPr txBox="1"/>
          <p:nvPr>
            <p:ph type="title"/>
          </p:nvPr>
        </p:nvSpPr>
        <p:spPr>
          <a:xfrm>
            <a:off x="3429000" y="152400"/>
            <a:ext cx="55626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ANTITRUST POLICY</a:t>
            </a:r>
          </a:p>
        </p:txBody>
      </p:sp>
      <p:sp>
        <p:nvSpPr>
          <p:cNvPr id="582" name="Shape 582"/>
          <p:cNvSpPr txBox="1"/>
          <p:nvPr/>
        </p:nvSpPr>
        <p:spPr>
          <a:xfrm>
            <a:off x="2216150" y="104775"/>
            <a:ext cx="11620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8.10</a:t>
            </a:r>
          </a:p>
        </p:txBody>
      </p:sp>
      <p:cxnSp>
        <p:nvCxnSpPr>
          <p:cNvPr id="583" name="Shape 583"/>
          <p:cNvCxnSpPr/>
          <p:nvPr/>
        </p:nvCxnSpPr>
        <p:spPr>
          <a:xfrm>
            <a:off x="33528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584" name="Shape 584"/>
          <p:cNvSpPr txBox="1"/>
          <p:nvPr/>
        </p:nvSpPr>
        <p:spPr>
          <a:xfrm>
            <a:off x="2286000" y="1905000"/>
            <a:ext cx="3886200" cy="1344612"/>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trust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An arrangement under which the owners of several companies transfer their decision-making powers to a small group of trustees. </a:t>
            </a:r>
          </a:p>
        </p:txBody>
      </p:sp>
      <p:sp>
        <p:nvSpPr>
          <p:cNvPr id="585" name="Shape 585"/>
          <p:cNvSpPr txBox="1"/>
          <p:nvPr/>
        </p:nvSpPr>
        <p:spPr>
          <a:xfrm>
            <a:off x="914400" y="37338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Breaking Up Monopolies</a:t>
            </a:r>
          </a:p>
        </p:txBody>
      </p:sp>
      <p:sp>
        <p:nvSpPr>
          <p:cNvPr id="586" name="Shape 586"/>
          <p:cNvSpPr txBox="1"/>
          <p:nvPr/>
        </p:nvSpPr>
        <p:spPr>
          <a:xfrm>
            <a:off x="914400" y="4343400"/>
            <a:ext cx="7239000"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One form of antitrust policy is to break up a monopoly into several smaller firms. The label “antitrust” comes from the names of the early conglomerates that the government broke up.</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0" name="Shape 590"/>
        <p:cNvGrpSpPr/>
        <p:nvPr/>
      </p:nvGrpSpPr>
      <p:grpSpPr>
        <a:xfrm>
          <a:off x="0" y="0"/>
          <a:ext cx="0" cy="0"/>
          <a:chOff x="0" y="0"/>
          <a:chExt cx="0" cy="0"/>
        </a:xfrm>
      </p:grpSpPr>
      <p:sp>
        <p:nvSpPr>
          <p:cNvPr id="591" name="Shape 591"/>
          <p:cNvSpPr txBox="1"/>
          <p:nvPr>
            <p:ph type="title"/>
          </p:nvPr>
        </p:nvSpPr>
        <p:spPr>
          <a:xfrm>
            <a:off x="3429000" y="152400"/>
            <a:ext cx="49530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ANTITRUST POLICY (cont’d)</a:t>
            </a:r>
          </a:p>
        </p:txBody>
      </p:sp>
      <p:sp>
        <p:nvSpPr>
          <p:cNvPr id="592" name="Shape 592"/>
          <p:cNvSpPr txBox="1"/>
          <p:nvPr/>
        </p:nvSpPr>
        <p:spPr>
          <a:xfrm>
            <a:off x="2216150" y="104775"/>
            <a:ext cx="11620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8.10</a:t>
            </a:r>
          </a:p>
        </p:txBody>
      </p:sp>
      <p:cxnSp>
        <p:nvCxnSpPr>
          <p:cNvPr id="593" name="Shape 593"/>
          <p:cNvCxnSpPr/>
          <p:nvPr/>
        </p:nvCxnSpPr>
        <p:spPr>
          <a:xfrm>
            <a:off x="33528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594" name="Shape 594"/>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Blocking Mergers</a:t>
            </a:r>
          </a:p>
        </p:txBody>
      </p:sp>
      <p:sp>
        <p:nvSpPr>
          <p:cNvPr id="595" name="Shape 595"/>
          <p:cNvSpPr txBox="1"/>
          <p:nvPr/>
        </p:nvSpPr>
        <p:spPr>
          <a:xfrm>
            <a:off x="2438400" y="1905000"/>
            <a:ext cx="388620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merger</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process in which two or more firms combine their operations.</a:t>
            </a:r>
          </a:p>
        </p:txBody>
      </p:sp>
      <p:sp>
        <p:nvSpPr>
          <p:cNvPr id="596" name="Shape 596"/>
          <p:cNvSpPr txBox="1"/>
          <p:nvPr/>
        </p:nvSpPr>
        <p:spPr>
          <a:xfrm>
            <a:off x="990600" y="3048000"/>
            <a:ext cx="6943724" cy="1314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A </a:t>
            </a:r>
            <a:r>
              <a:rPr b="0" i="1" lang="en-US" sz="1600" u="none" cap="none" strike="noStrike">
                <a:solidFill>
                  <a:schemeClr val="dk1"/>
                </a:solidFill>
                <a:latin typeface="Arial"/>
                <a:ea typeface="Arial"/>
                <a:cs typeface="Arial"/>
                <a:sym typeface="Arial"/>
              </a:rPr>
              <a:t>horizontal merger</a:t>
            </a:r>
            <a:r>
              <a:rPr b="0" i="0" lang="en-US" sz="1600" u="none" cap="none" strike="noStrike">
                <a:solidFill>
                  <a:schemeClr val="dk1"/>
                </a:solidFill>
                <a:latin typeface="Arial"/>
                <a:ea typeface="Arial"/>
                <a:cs typeface="Arial"/>
                <a:sym typeface="Arial"/>
              </a:rPr>
              <a:t> involves two firms producing a similar product, for example, two producers of pet food.</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A </a:t>
            </a:r>
            <a:r>
              <a:rPr b="0" i="1" lang="en-US" sz="1600" u="none" cap="none" strike="noStrike">
                <a:solidFill>
                  <a:schemeClr val="dk1"/>
                </a:solidFill>
                <a:latin typeface="Arial"/>
                <a:ea typeface="Arial"/>
                <a:cs typeface="Arial"/>
                <a:sym typeface="Arial"/>
              </a:rPr>
              <a:t>vertical merger</a:t>
            </a:r>
            <a:r>
              <a:rPr b="0" i="0" lang="en-US" sz="1600" u="none" cap="none" strike="noStrike">
                <a:solidFill>
                  <a:schemeClr val="dk1"/>
                </a:solidFill>
                <a:latin typeface="Arial"/>
                <a:ea typeface="Arial"/>
                <a:cs typeface="Arial"/>
                <a:sym typeface="Arial"/>
              </a:rPr>
              <a:t> involves two firms at different stages of the production process, for example, a sugar refiner and a candy producer..</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0" name="Shape 600"/>
        <p:cNvGrpSpPr/>
        <p:nvPr/>
      </p:nvGrpSpPr>
      <p:grpSpPr>
        <a:xfrm>
          <a:off x="0" y="0"/>
          <a:ext cx="0" cy="0"/>
          <a:chOff x="0" y="0"/>
          <a:chExt cx="0" cy="0"/>
        </a:xfrm>
      </p:grpSpPr>
      <p:sp>
        <p:nvSpPr>
          <p:cNvPr id="601" name="Shape 601"/>
          <p:cNvSpPr txBox="1"/>
          <p:nvPr>
            <p:ph type="title"/>
          </p:nvPr>
        </p:nvSpPr>
        <p:spPr>
          <a:xfrm>
            <a:off x="3429000" y="152400"/>
            <a:ext cx="50291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ANTITRUST POLICY (cont’d)</a:t>
            </a:r>
          </a:p>
        </p:txBody>
      </p:sp>
      <p:sp>
        <p:nvSpPr>
          <p:cNvPr id="602" name="Shape 602"/>
          <p:cNvSpPr txBox="1"/>
          <p:nvPr/>
        </p:nvSpPr>
        <p:spPr>
          <a:xfrm>
            <a:off x="2216150" y="104775"/>
            <a:ext cx="11620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8.10</a:t>
            </a:r>
          </a:p>
        </p:txBody>
      </p:sp>
      <p:cxnSp>
        <p:nvCxnSpPr>
          <p:cNvPr id="603" name="Shape 603"/>
          <p:cNvCxnSpPr/>
          <p:nvPr/>
        </p:nvCxnSpPr>
        <p:spPr>
          <a:xfrm>
            <a:off x="33528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604" name="Shape 604"/>
          <p:cNvSpPr txBox="1"/>
          <p:nvPr/>
        </p:nvSpPr>
        <p:spPr>
          <a:xfrm>
            <a:off x="914400" y="838200"/>
            <a:ext cx="7543800" cy="685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                         Blocking Mergers</a:t>
            </a:r>
          </a:p>
        </p:txBody>
      </p:sp>
      <p:sp>
        <p:nvSpPr>
          <p:cNvPr id="605" name="Shape 605"/>
          <p:cNvSpPr txBox="1"/>
          <p:nvPr/>
        </p:nvSpPr>
        <p:spPr>
          <a:xfrm>
            <a:off x="609600" y="1143000"/>
            <a:ext cx="8534399" cy="1666875"/>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8.15</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Pricing by Staples in Cities with and without Competition</a:t>
            </a:r>
          </a:p>
          <a:p>
            <a:pPr indent="0" lvl="0" marL="0" marR="0" rtl="0" algn="l">
              <a:lnSpc>
                <a:spcPct val="110000"/>
              </a:lnSpc>
              <a:spcBef>
                <a:spcPts val="4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Using the marginal principle, Staples picks the quantity at which marginal revenue equals marginal cost. </a:t>
            </a: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a city without a competing firm, Staples picks the monopoly price of $14. </a:t>
            </a: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a city where Staples competes with Office Depot, the demand facing Staples is lower, so the profit- maximizing price is only $12.</a:t>
            </a:r>
          </a:p>
        </p:txBody>
      </p:sp>
      <p:pic>
        <p:nvPicPr>
          <p:cNvPr id="606" name="Shape 606"/>
          <p:cNvPicPr preferRelativeResize="0"/>
          <p:nvPr/>
        </p:nvPicPr>
        <p:blipFill rotWithShape="1">
          <a:blip r:embed="rId3">
            <a:alphaModFix/>
          </a:blip>
          <a:srcRect b="0" l="0" r="0" t="0"/>
          <a:stretch/>
        </p:blipFill>
        <p:spPr>
          <a:xfrm>
            <a:off x="1466850" y="2895600"/>
            <a:ext cx="6686549" cy="3621086"/>
          </a:xfrm>
          <a:prstGeom prst="rect">
            <a:avLst/>
          </a:prstGeom>
          <a:noFill/>
          <a:ln>
            <a:noFill/>
          </a:ln>
        </p:spPr>
      </p:pic>
      <p:pic>
        <p:nvPicPr>
          <p:cNvPr id="607" name="Shape 607"/>
          <p:cNvPicPr preferRelativeResize="0"/>
          <p:nvPr/>
        </p:nvPicPr>
        <p:blipFill rotWithShape="1">
          <a:blip r:embed="rId4">
            <a:alphaModFix/>
          </a:blip>
          <a:srcRect b="0" l="0" r="0" t="0"/>
          <a:stretch/>
        </p:blipFill>
        <p:spPr>
          <a:xfrm>
            <a:off x="1466850" y="2895600"/>
            <a:ext cx="6686549" cy="3621086"/>
          </a:xfrm>
          <a:prstGeom prst="rect">
            <a:avLst/>
          </a:prstGeom>
          <a:noFill/>
          <a:ln>
            <a:noFill/>
          </a:ln>
        </p:spPr>
      </p:pic>
      <p:pic>
        <p:nvPicPr>
          <p:cNvPr id="608" name="Shape 608"/>
          <p:cNvPicPr preferRelativeResize="0"/>
          <p:nvPr/>
        </p:nvPicPr>
        <p:blipFill rotWithShape="1">
          <a:blip r:embed="rId5">
            <a:alphaModFix/>
          </a:blip>
          <a:srcRect b="0" l="0" r="0" t="0"/>
          <a:stretch/>
        </p:blipFill>
        <p:spPr>
          <a:xfrm>
            <a:off x="1466850" y="2895600"/>
            <a:ext cx="6686549" cy="3621086"/>
          </a:xfrm>
          <a:prstGeom prst="rect">
            <a:avLst/>
          </a:prstGeom>
          <a:noFill/>
          <a:ln>
            <a:noFill/>
          </a:ln>
        </p:spPr>
      </p:pic>
      <p:pic>
        <p:nvPicPr>
          <p:cNvPr id="609" name="Shape 609"/>
          <p:cNvPicPr preferRelativeResize="0"/>
          <p:nvPr/>
        </p:nvPicPr>
        <p:blipFill rotWithShape="1">
          <a:blip r:embed="rId6">
            <a:alphaModFix/>
          </a:blip>
          <a:srcRect b="0" l="0" r="0" t="0"/>
          <a:stretch/>
        </p:blipFill>
        <p:spPr>
          <a:xfrm>
            <a:off x="1466850" y="2895600"/>
            <a:ext cx="6686549" cy="3621086"/>
          </a:xfrm>
          <a:prstGeom prst="rect">
            <a:avLst/>
          </a:prstGeom>
          <a:noFill/>
          <a:ln>
            <a:noFill/>
          </a:ln>
        </p:spPr>
      </p:pic>
      <p:pic>
        <p:nvPicPr>
          <p:cNvPr id="610" name="Shape 610"/>
          <p:cNvPicPr preferRelativeResize="0"/>
          <p:nvPr/>
        </p:nvPicPr>
        <p:blipFill rotWithShape="1">
          <a:blip r:embed="rId7">
            <a:alphaModFix/>
          </a:blip>
          <a:srcRect b="0" l="0" r="0" t="0"/>
          <a:stretch/>
        </p:blipFill>
        <p:spPr>
          <a:xfrm>
            <a:off x="1466850" y="2895600"/>
            <a:ext cx="6686549" cy="3621086"/>
          </a:xfrm>
          <a:prstGeom prst="rect">
            <a:avLst/>
          </a:prstGeom>
          <a:noFill/>
          <a:ln>
            <a:noFill/>
          </a:ln>
        </p:spPr>
      </p:pic>
      <p:pic>
        <p:nvPicPr>
          <p:cNvPr id="611" name="Shape 611"/>
          <p:cNvPicPr preferRelativeResize="0"/>
          <p:nvPr/>
        </p:nvPicPr>
        <p:blipFill rotWithShape="1">
          <a:blip r:embed="rId8">
            <a:alphaModFix/>
          </a:blip>
          <a:srcRect b="0" l="0" r="0" t="0"/>
          <a:stretch/>
        </p:blipFill>
        <p:spPr>
          <a:xfrm>
            <a:off x="1466850" y="2895600"/>
            <a:ext cx="6686549" cy="3621086"/>
          </a:xfrm>
          <a:prstGeom prst="rect">
            <a:avLst/>
          </a:prstGeom>
          <a:noFill/>
          <a:ln>
            <a:noFill/>
          </a:ln>
        </p:spPr>
      </p:pic>
      <p:pic>
        <p:nvPicPr>
          <p:cNvPr id="612" name="Shape 612"/>
          <p:cNvPicPr preferRelativeResize="0"/>
          <p:nvPr/>
        </p:nvPicPr>
        <p:blipFill rotWithShape="1">
          <a:blip r:embed="rId9">
            <a:alphaModFix/>
          </a:blip>
          <a:srcRect b="0" l="0" r="0" t="0"/>
          <a:stretch/>
        </p:blipFill>
        <p:spPr>
          <a:xfrm>
            <a:off x="1466850" y="2895600"/>
            <a:ext cx="6686549" cy="3621086"/>
          </a:xfrm>
          <a:prstGeom prst="rect">
            <a:avLst/>
          </a:prstGeom>
          <a:noFill/>
          <a:ln>
            <a:noFill/>
          </a:ln>
        </p:spPr>
      </p:pic>
      <p:pic>
        <p:nvPicPr>
          <p:cNvPr id="613" name="Shape 613"/>
          <p:cNvPicPr preferRelativeResize="0"/>
          <p:nvPr/>
        </p:nvPicPr>
        <p:blipFill rotWithShape="1">
          <a:blip r:embed="rId10">
            <a:alphaModFix/>
          </a:blip>
          <a:srcRect b="0" l="0" r="0" t="0"/>
          <a:stretch/>
        </p:blipFill>
        <p:spPr>
          <a:xfrm>
            <a:off x="1466850" y="2895600"/>
            <a:ext cx="6686549" cy="3621086"/>
          </a:xfrm>
          <a:prstGeom prst="rect">
            <a:avLst/>
          </a:prstGeom>
          <a:noFill/>
          <a:ln>
            <a:noFill/>
          </a:ln>
        </p:spPr>
      </p:pic>
      <p:pic>
        <p:nvPicPr>
          <p:cNvPr id="614" name="Shape 614"/>
          <p:cNvPicPr preferRelativeResize="0"/>
          <p:nvPr/>
        </p:nvPicPr>
        <p:blipFill rotWithShape="1">
          <a:blip r:embed="rId11">
            <a:alphaModFix/>
          </a:blip>
          <a:srcRect b="0" l="0" r="0" t="0"/>
          <a:stretch/>
        </p:blipFill>
        <p:spPr>
          <a:xfrm>
            <a:off x="1466850" y="2895600"/>
            <a:ext cx="6686549" cy="3621086"/>
          </a:xfrm>
          <a:prstGeom prst="rect">
            <a:avLst/>
          </a:prstGeom>
          <a:noFill/>
          <a:ln>
            <a:noFill/>
          </a:ln>
        </p:spPr>
      </p:pic>
      <p:pic>
        <p:nvPicPr>
          <p:cNvPr id="615" name="Shape 615"/>
          <p:cNvPicPr preferRelativeResize="0"/>
          <p:nvPr/>
        </p:nvPicPr>
        <p:blipFill rotWithShape="1">
          <a:blip r:embed="rId12">
            <a:alphaModFix/>
          </a:blip>
          <a:srcRect b="0" l="0" r="0" t="0"/>
          <a:stretch/>
        </p:blipFill>
        <p:spPr>
          <a:xfrm>
            <a:off x="1466850" y="2895600"/>
            <a:ext cx="6686549" cy="3621086"/>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1" name="Shape 81"/>
        <p:cNvGrpSpPr/>
        <p:nvPr/>
      </p:nvGrpSpPr>
      <p:grpSpPr>
        <a:xfrm>
          <a:off x="0" y="0"/>
          <a:ext cx="0" cy="0"/>
          <a:chOff x="0" y="0"/>
          <a:chExt cx="0" cy="0"/>
        </a:xfrm>
      </p:grpSpPr>
      <p:sp>
        <p:nvSpPr>
          <p:cNvPr id="82" name="Shape 82"/>
          <p:cNvSpPr txBox="1"/>
          <p:nvPr>
            <p:ph type="title"/>
          </p:nvPr>
        </p:nvSpPr>
        <p:spPr>
          <a:xfrm>
            <a:off x="2590800" y="304800"/>
            <a:ext cx="60197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Market Entry, Monopolistic Competition,</a:t>
            </a:r>
            <a:br>
              <a:rPr b="0" i="0" lang="en-US" sz="2400" u="none" cap="none" strike="noStrike">
                <a:solidFill>
                  <a:srgbClr val="FF0000"/>
                </a:solidFill>
                <a:latin typeface="Arial"/>
                <a:ea typeface="Arial"/>
                <a:cs typeface="Arial"/>
                <a:sym typeface="Arial"/>
              </a:rPr>
            </a:br>
            <a:r>
              <a:rPr b="0" i="0" lang="en-US" sz="2400" u="none" cap="none" strike="noStrike">
                <a:solidFill>
                  <a:srgbClr val="FF0000"/>
                </a:solidFill>
                <a:latin typeface="Arial"/>
                <a:ea typeface="Arial"/>
                <a:cs typeface="Arial"/>
                <a:sym typeface="Arial"/>
              </a:rPr>
              <a:t>and Oligopoly</a:t>
            </a:r>
          </a:p>
        </p:txBody>
      </p:sp>
      <p:sp>
        <p:nvSpPr>
          <p:cNvPr id="83" name="Shape 83"/>
          <p:cNvSpPr txBox="1"/>
          <p:nvPr/>
        </p:nvSpPr>
        <p:spPr>
          <a:xfrm>
            <a:off x="2286000" y="1905000"/>
            <a:ext cx="388620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monopolistic competition</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market served by many firms that sell slightly different products.</a:t>
            </a:r>
          </a:p>
        </p:txBody>
      </p:sp>
      <p:sp>
        <p:nvSpPr>
          <p:cNvPr id="84" name="Shape 84"/>
          <p:cNvSpPr txBox="1"/>
          <p:nvPr/>
        </p:nvSpPr>
        <p:spPr>
          <a:xfrm>
            <a:off x="914400" y="3101975"/>
            <a:ext cx="6799261" cy="25368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term, monopolistic competition, actually conveys the two key features of the market:</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Each firm in the market produces a good that is slightly different from the goods of other firms, so each firm has a narrowly defined </a:t>
            </a:r>
            <a:r>
              <a:rPr b="0" i="1" lang="en-US" sz="1600" u="none" cap="none" strike="noStrike">
                <a:solidFill>
                  <a:schemeClr val="dk1"/>
                </a:solidFill>
                <a:latin typeface="Arial"/>
                <a:ea typeface="Arial"/>
                <a:cs typeface="Arial"/>
                <a:sym typeface="Arial"/>
              </a:rPr>
              <a:t>monopoly</a:t>
            </a:r>
            <a:r>
              <a:rPr b="0" i="0" lang="en-US" sz="16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The products sold by different firms in the market are close substitutes for one another, so there is intense </a:t>
            </a:r>
            <a:r>
              <a:rPr b="0" i="1" lang="en-US" sz="1600" u="none" cap="none" strike="noStrike">
                <a:solidFill>
                  <a:schemeClr val="dk1"/>
                </a:solidFill>
                <a:latin typeface="Arial"/>
                <a:ea typeface="Arial"/>
                <a:cs typeface="Arial"/>
                <a:sym typeface="Arial"/>
              </a:rPr>
              <a:t>competition</a:t>
            </a:r>
            <a:r>
              <a:rPr b="0" i="0" lang="en-US" sz="1600" u="none" cap="none" strike="noStrike">
                <a:solidFill>
                  <a:schemeClr val="dk1"/>
                </a:solidFill>
                <a:latin typeface="Arial"/>
                <a:ea typeface="Arial"/>
                <a:cs typeface="Arial"/>
                <a:sym typeface="Arial"/>
              </a:rPr>
              <a:t> between firms for consumers. </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9" name="Shape 619"/>
        <p:cNvGrpSpPr/>
        <p:nvPr/>
      </p:nvGrpSpPr>
      <p:grpSpPr>
        <a:xfrm>
          <a:off x="0" y="0"/>
          <a:ext cx="0" cy="0"/>
          <a:chOff x="0" y="0"/>
          <a:chExt cx="0" cy="0"/>
        </a:xfrm>
      </p:grpSpPr>
      <p:sp>
        <p:nvSpPr>
          <p:cNvPr id="620" name="Shape 620"/>
          <p:cNvSpPr txBox="1"/>
          <p:nvPr>
            <p:ph type="title"/>
          </p:nvPr>
        </p:nvSpPr>
        <p:spPr>
          <a:xfrm>
            <a:off x="3429000" y="152400"/>
            <a:ext cx="49530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ANTITRUST POLICY (cont’d)</a:t>
            </a:r>
          </a:p>
        </p:txBody>
      </p:sp>
      <p:sp>
        <p:nvSpPr>
          <p:cNvPr id="621" name="Shape 621"/>
          <p:cNvSpPr txBox="1"/>
          <p:nvPr/>
        </p:nvSpPr>
        <p:spPr>
          <a:xfrm>
            <a:off x="2216150" y="104775"/>
            <a:ext cx="11620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8.10</a:t>
            </a:r>
          </a:p>
        </p:txBody>
      </p:sp>
      <p:cxnSp>
        <p:nvCxnSpPr>
          <p:cNvPr id="622" name="Shape 622"/>
          <p:cNvCxnSpPr/>
          <p:nvPr/>
        </p:nvCxnSpPr>
        <p:spPr>
          <a:xfrm>
            <a:off x="33528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623" name="Shape 623"/>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Merger Remedy for Wonder Bread</a:t>
            </a:r>
          </a:p>
        </p:txBody>
      </p:sp>
      <p:sp>
        <p:nvSpPr>
          <p:cNvPr id="624" name="Shape 624"/>
          <p:cNvSpPr txBox="1"/>
          <p:nvPr/>
        </p:nvSpPr>
        <p:spPr>
          <a:xfrm>
            <a:off x="1676400" y="1828800"/>
            <a:ext cx="5776912"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In some cases, the government allows a merger to happen but imposes restrictions on the new company. </a:t>
            </a:r>
          </a:p>
        </p:txBody>
      </p:sp>
      <p:pic>
        <p:nvPicPr>
          <p:cNvPr id="625" name="Shape 625"/>
          <p:cNvPicPr preferRelativeResize="0"/>
          <p:nvPr/>
        </p:nvPicPr>
        <p:blipFill rotWithShape="1">
          <a:blip r:embed="rId3">
            <a:alphaModFix/>
          </a:blip>
          <a:srcRect b="0" l="0" r="0" t="0"/>
          <a:stretch/>
        </p:blipFill>
        <p:spPr>
          <a:xfrm>
            <a:off x="1219200" y="2819400"/>
            <a:ext cx="7464425" cy="2549524"/>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9" name="Shape 629"/>
        <p:cNvGrpSpPr/>
        <p:nvPr/>
      </p:nvGrpSpPr>
      <p:grpSpPr>
        <a:xfrm>
          <a:off x="0" y="0"/>
          <a:ext cx="0" cy="0"/>
          <a:chOff x="0" y="0"/>
          <a:chExt cx="0" cy="0"/>
        </a:xfrm>
      </p:grpSpPr>
      <p:sp>
        <p:nvSpPr>
          <p:cNvPr id="630" name="Shape 630"/>
          <p:cNvSpPr txBox="1"/>
          <p:nvPr>
            <p:ph type="title"/>
          </p:nvPr>
        </p:nvSpPr>
        <p:spPr>
          <a:xfrm>
            <a:off x="3429000" y="152400"/>
            <a:ext cx="48767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ANTITRUST POLICY (cont’d)</a:t>
            </a:r>
          </a:p>
        </p:txBody>
      </p:sp>
      <p:sp>
        <p:nvSpPr>
          <p:cNvPr id="631" name="Shape 631"/>
          <p:cNvSpPr txBox="1"/>
          <p:nvPr/>
        </p:nvSpPr>
        <p:spPr>
          <a:xfrm>
            <a:off x="2216150" y="104775"/>
            <a:ext cx="11620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8.10</a:t>
            </a:r>
          </a:p>
        </p:txBody>
      </p:sp>
      <p:cxnSp>
        <p:nvCxnSpPr>
          <p:cNvPr id="632" name="Shape 632"/>
          <p:cNvCxnSpPr/>
          <p:nvPr/>
        </p:nvCxnSpPr>
        <p:spPr>
          <a:xfrm>
            <a:off x="33528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633" name="Shape 633"/>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Regulating Business Practices: Price-Fixing, Tying, and Cooperative Agreements</a:t>
            </a:r>
          </a:p>
        </p:txBody>
      </p:sp>
      <p:sp>
        <p:nvSpPr>
          <p:cNvPr id="634" name="Shape 634"/>
          <p:cNvSpPr txBox="1"/>
          <p:nvPr/>
        </p:nvSpPr>
        <p:spPr>
          <a:xfrm>
            <a:off x="2438400" y="2497136"/>
            <a:ext cx="388620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tie-in sales</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business practice under which a business requires a consumer of one product to purchase another product. </a:t>
            </a:r>
          </a:p>
        </p:txBody>
      </p:sp>
      <p:sp>
        <p:nvSpPr>
          <p:cNvPr id="635" name="Shape 635"/>
          <p:cNvSpPr txBox="1"/>
          <p:nvPr/>
        </p:nvSpPr>
        <p:spPr>
          <a:xfrm>
            <a:off x="2438400" y="4038600"/>
            <a:ext cx="3886200" cy="1344612"/>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predatory pricing</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firm sells a product at a price below its production cost to drive a rival out of business and then increases the price. </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39" name="Shape 639"/>
        <p:cNvGrpSpPr/>
        <p:nvPr/>
      </p:nvGrpSpPr>
      <p:grpSpPr>
        <a:xfrm>
          <a:off x="0" y="0"/>
          <a:ext cx="0" cy="0"/>
          <a:chOff x="0" y="0"/>
          <a:chExt cx="0" cy="0"/>
        </a:xfrm>
      </p:grpSpPr>
      <p:sp>
        <p:nvSpPr>
          <p:cNvPr id="640" name="Shape 640"/>
          <p:cNvSpPr txBox="1"/>
          <p:nvPr>
            <p:ph type="title"/>
          </p:nvPr>
        </p:nvSpPr>
        <p:spPr>
          <a:xfrm>
            <a:off x="3429000" y="152400"/>
            <a:ext cx="53339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ANTITRUST POLICY (cont’d)</a:t>
            </a:r>
          </a:p>
        </p:txBody>
      </p:sp>
      <p:sp>
        <p:nvSpPr>
          <p:cNvPr id="641" name="Shape 641"/>
          <p:cNvSpPr txBox="1"/>
          <p:nvPr/>
        </p:nvSpPr>
        <p:spPr>
          <a:xfrm>
            <a:off x="2216150" y="104775"/>
            <a:ext cx="11620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8.10</a:t>
            </a:r>
          </a:p>
        </p:txBody>
      </p:sp>
      <p:cxnSp>
        <p:nvCxnSpPr>
          <p:cNvPr id="642" name="Shape 642"/>
          <p:cNvCxnSpPr/>
          <p:nvPr/>
        </p:nvCxnSpPr>
        <p:spPr>
          <a:xfrm>
            <a:off x="33528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643" name="Shape 643"/>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The Microsoft Cases</a:t>
            </a:r>
          </a:p>
        </p:txBody>
      </p:sp>
      <p:sp>
        <p:nvSpPr>
          <p:cNvPr id="644" name="Shape 644"/>
          <p:cNvSpPr txBox="1"/>
          <p:nvPr/>
        </p:nvSpPr>
        <p:spPr>
          <a:xfrm>
            <a:off x="990600" y="2024061"/>
            <a:ext cx="6296025" cy="1314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In recent years, the most widely reported antitrust actions have involved Microsoft Corporation, the software giant.</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In the case of </a:t>
            </a:r>
            <a:r>
              <a:rPr b="0" i="1" lang="en-US" sz="1600" u="none" cap="none" strike="noStrike">
                <a:solidFill>
                  <a:schemeClr val="dk1"/>
                </a:solidFill>
                <a:latin typeface="Arial"/>
                <a:ea typeface="Arial"/>
                <a:cs typeface="Arial"/>
                <a:sym typeface="Arial"/>
              </a:rPr>
              <a:t>United States v. Microsoft Corporation</a:t>
            </a:r>
            <a:r>
              <a:rPr b="0" i="0" lang="en-US" sz="1600" u="none" cap="none" strike="noStrike">
                <a:solidFill>
                  <a:schemeClr val="dk1"/>
                </a:solidFill>
                <a:latin typeface="Arial"/>
                <a:ea typeface="Arial"/>
                <a:cs typeface="Arial"/>
                <a:sym typeface="Arial"/>
              </a:rPr>
              <a:t>, the judge concluded that Microsoft stifled competition in the software industry.</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8" name="Shape 648"/>
        <p:cNvGrpSpPr/>
        <p:nvPr/>
      </p:nvGrpSpPr>
      <p:grpSpPr>
        <a:xfrm>
          <a:off x="0" y="0"/>
          <a:ext cx="0" cy="0"/>
          <a:chOff x="0" y="0"/>
          <a:chExt cx="0" cy="0"/>
        </a:xfrm>
      </p:grpSpPr>
      <p:sp>
        <p:nvSpPr>
          <p:cNvPr id="649" name="Shape 649"/>
          <p:cNvSpPr txBox="1"/>
          <p:nvPr>
            <p:ph type="title"/>
          </p:nvPr>
        </p:nvSpPr>
        <p:spPr>
          <a:xfrm>
            <a:off x="3429000" y="152400"/>
            <a:ext cx="48006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ANTITRUST POLICY (cont’d)</a:t>
            </a:r>
          </a:p>
        </p:txBody>
      </p:sp>
      <p:sp>
        <p:nvSpPr>
          <p:cNvPr id="650" name="Shape 650"/>
          <p:cNvSpPr txBox="1"/>
          <p:nvPr/>
        </p:nvSpPr>
        <p:spPr>
          <a:xfrm>
            <a:off x="2216150" y="104775"/>
            <a:ext cx="11620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8.10</a:t>
            </a:r>
          </a:p>
        </p:txBody>
      </p:sp>
      <p:cxnSp>
        <p:nvCxnSpPr>
          <p:cNvPr id="651" name="Shape 651"/>
          <p:cNvCxnSpPr/>
          <p:nvPr/>
        </p:nvCxnSpPr>
        <p:spPr>
          <a:xfrm>
            <a:off x="33528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652" name="Shape 652"/>
          <p:cNvSpPr txBox="1"/>
          <p:nvPr/>
        </p:nvSpPr>
        <p:spPr>
          <a:xfrm>
            <a:off x="914400" y="11430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A Brief History of U.S. Antitrust Policy</a:t>
            </a:r>
          </a:p>
        </p:txBody>
      </p:sp>
      <p:pic>
        <p:nvPicPr>
          <p:cNvPr id="653" name="Shape 653"/>
          <p:cNvPicPr preferRelativeResize="0"/>
          <p:nvPr/>
        </p:nvPicPr>
        <p:blipFill rotWithShape="1">
          <a:blip r:embed="rId3">
            <a:alphaModFix/>
          </a:blip>
          <a:srcRect b="0" l="0" r="0" t="0"/>
          <a:stretch/>
        </p:blipFill>
        <p:spPr>
          <a:xfrm>
            <a:off x="1219200" y="1600200"/>
            <a:ext cx="7086600" cy="4806949"/>
          </a:xfrm>
          <a:prstGeom prst="rect">
            <a:avLst/>
          </a:prstGeom>
          <a:noFill/>
          <a:ln>
            <a:noFill/>
          </a:ln>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57" name="Shape 657"/>
        <p:cNvGrpSpPr/>
        <p:nvPr/>
      </p:nvGrpSpPr>
      <p:grpSpPr>
        <a:xfrm>
          <a:off x="0" y="0"/>
          <a:ext cx="0" cy="0"/>
          <a:chOff x="0" y="0"/>
          <a:chExt cx="0" cy="0"/>
        </a:xfrm>
      </p:grpSpPr>
      <p:sp>
        <p:nvSpPr>
          <p:cNvPr id="658" name="Shape 658"/>
          <p:cNvSpPr txBox="1"/>
          <p:nvPr/>
        </p:nvSpPr>
        <p:spPr>
          <a:xfrm>
            <a:off x="914400" y="2057400"/>
            <a:ext cx="7619999" cy="1803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In 2001, H.J. Heinz Company announced plans to buy Milnot Holding Company’s Beech-Nut for $185 million. The merger would combine the nation’s second- and third-largest sellers of baby food, with a combined market share of 28 percent. The combined company would still be less than half the size of the market leader, Gerber, with its 70 percent market share. </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FTC successfully blocked the merger, based on two observations:</a:t>
            </a:r>
          </a:p>
        </p:txBody>
      </p:sp>
      <p:sp>
        <p:nvSpPr>
          <p:cNvPr id="659" name="Shape 659"/>
          <p:cNvSpPr txBox="1"/>
          <p:nvPr/>
        </p:nvSpPr>
        <p:spPr>
          <a:xfrm>
            <a:off x="1130300" y="3886200"/>
            <a:ext cx="7186612" cy="2292349"/>
          </a:xfrm>
          <a:prstGeom prst="rect">
            <a:avLst/>
          </a:prstGeom>
          <a:noFill/>
          <a:ln>
            <a:noFill/>
          </a:ln>
        </p:spPr>
        <p:txBody>
          <a:bodyPr anchorCtr="0" anchor="t" bIns="45700" lIns="91425" rIns="91425" tIns="45700">
            <a:noAutofit/>
          </a:bodyPr>
          <a:lstStyle/>
          <a:p>
            <a:pPr indent="-234950" lvl="1" marL="57785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Most retailers stock only two brands of baby food, Gerber and either Heinz or Beech-Nut. After the merger, the Heinz brand would disappear, leaving Beech-Nut as a secure second brand on the shelves next to Gerber. The elimination of competition for second place would lead to higher prices.</a:t>
            </a:r>
          </a:p>
          <a:p>
            <a:pPr indent="-234950" lvl="1" marL="57785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234950" lvl="1" marL="57785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smaller the number of firms in an oligopoly, the easier it is to coordinate pricing. In a market with two firms instead of three, it would be easier for the baby-food manufacturers to fix prices.</a:t>
            </a:r>
          </a:p>
        </p:txBody>
      </p:sp>
      <p:sp>
        <p:nvSpPr>
          <p:cNvPr id="660" name="Shape 660"/>
          <p:cNvSpPr txBox="1"/>
          <p:nvPr/>
        </p:nvSpPr>
        <p:spPr>
          <a:xfrm>
            <a:off x="2178050" y="990600"/>
            <a:ext cx="4953000"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HEINZ AND BEECH-NUT BATTLE FOR SECOND PLACE</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#9:  Does competition between the second- and third-largest firms matter?</a:t>
            </a:r>
          </a:p>
        </p:txBody>
      </p:sp>
      <p:grpSp>
        <p:nvGrpSpPr>
          <p:cNvPr id="661" name="Shape 661"/>
          <p:cNvGrpSpPr/>
          <p:nvPr/>
        </p:nvGrpSpPr>
        <p:grpSpPr>
          <a:xfrm>
            <a:off x="4005262" y="381000"/>
            <a:ext cx="3005137" cy="366711"/>
            <a:chOff x="2568575" y="-185736"/>
            <a:chExt cx="3005137" cy="366711"/>
          </a:xfrm>
        </p:grpSpPr>
        <p:sp>
          <p:nvSpPr>
            <p:cNvPr id="662" name="Shape 662"/>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663" name="Shape 663"/>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664" name="Shape 664"/>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665" name="Shape 665"/>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9</a:t>
              </a:r>
            </a:p>
          </p:txBody>
        </p:sp>
      </p:gr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69" name="Shape 669"/>
        <p:cNvGrpSpPr/>
        <p:nvPr/>
      </p:nvGrpSpPr>
      <p:grpSpPr>
        <a:xfrm>
          <a:off x="0" y="0"/>
          <a:ext cx="0" cy="0"/>
          <a:chOff x="0" y="0"/>
          <a:chExt cx="0" cy="0"/>
        </a:xfrm>
      </p:grpSpPr>
      <p:sp>
        <p:nvSpPr>
          <p:cNvPr id="670" name="Shape 670"/>
          <p:cNvSpPr txBox="1"/>
          <p:nvPr/>
        </p:nvSpPr>
        <p:spPr>
          <a:xfrm>
            <a:off x="914400" y="1828800"/>
            <a:ext cx="7010400"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In 1981 the FTC brought an antitrust suit against Xidex Corporation for its earlier acquisition of two rivals in the microfilm market. </a:t>
            </a:r>
          </a:p>
        </p:txBody>
      </p:sp>
      <p:sp>
        <p:nvSpPr>
          <p:cNvPr id="671" name="Shape 671"/>
          <p:cNvSpPr txBox="1"/>
          <p:nvPr/>
        </p:nvSpPr>
        <p:spPr>
          <a:xfrm>
            <a:off x="2057400" y="825500"/>
            <a:ext cx="5486399"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XIDEX RECOVERS ITS ACQUISITION COST IN TWO YEARS</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#10:  </a:t>
            </a:r>
            <a:br>
              <a:rPr b="1" i="0" lang="en-US" sz="1400" u="none" cap="none" strike="noStrike">
                <a:solidFill>
                  <a:schemeClr val="dk1"/>
                </a:solidFill>
                <a:latin typeface="Arial"/>
                <a:ea typeface="Arial"/>
                <a:cs typeface="Arial"/>
                <a:sym typeface="Arial"/>
              </a:rPr>
            </a:br>
            <a:r>
              <a:rPr b="1" i="0" lang="en-US" sz="1400" u="none" cap="none" strike="noStrike">
                <a:solidFill>
                  <a:schemeClr val="dk1"/>
                </a:solidFill>
                <a:latin typeface="Arial"/>
                <a:ea typeface="Arial"/>
                <a:cs typeface="Arial"/>
                <a:sym typeface="Arial"/>
              </a:rPr>
              <a:t>How does a merger affect prices? </a:t>
            </a:r>
          </a:p>
        </p:txBody>
      </p:sp>
      <p:sp>
        <p:nvSpPr>
          <p:cNvPr id="672" name="Shape 672"/>
          <p:cNvSpPr txBox="1"/>
          <p:nvPr/>
        </p:nvSpPr>
        <p:spPr>
          <a:xfrm>
            <a:off x="914400" y="2962275"/>
            <a:ext cx="7924799" cy="22923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Xidex increased its market share from 46 percent to 71 percent.</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231775" lvl="1" marL="346075"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Price on one type of microfilm increased by 11 percent.</a:t>
            </a:r>
          </a:p>
          <a:p>
            <a:pPr indent="-231775" lvl="1" marL="346075"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231775" lvl="1" marL="346075"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Price on the other type increased by 23 percent.</a:t>
            </a:r>
          </a:p>
          <a:p>
            <a:pPr indent="-231775" lvl="1" marL="346075"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231775" lvl="1" marL="346075"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Xidex recovered it acquisition cost in two years.</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Xidex agreed to license its microfilm at bargain prices to other firms</a:t>
            </a:r>
          </a:p>
        </p:txBody>
      </p:sp>
      <p:grpSp>
        <p:nvGrpSpPr>
          <p:cNvPr id="673" name="Shape 673"/>
          <p:cNvGrpSpPr/>
          <p:nvPr/>
        </p:nvGrpSpPr>
        <p:grpSpPr>
          <a:xfrm>
            <a:off x="4495800" y="381000"/>
            <a:ext cx="3005137" cy="366711"/>
            <a:chOff x="2568575" y="-185736"/>
            <a:chExt cx="3005137" cy="366711"/>
          </a:xfrm>
        </p:grpSpPr>
        <p:sp>
          <p:nvSpPr>
            <p:cNvPr id="674" name="Shape 674"/>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675" name="Shape 675"/>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676" name="Shape 676"/>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677" name="Shape 677"/>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10</a:t>
              </a:r>
            </a:p>
          </p:txBody>
        </p:sp>
      </p:gr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1" name="Shape 681"/>
        <p:cNvGrpSpPr/>
        <p:nvPr/>
      </p:nvGrpSpPr>
      <p:grpSpPr>
        <a:xfrm>
          <a:off x="0" y="0"/>
          <a:ext cx="0" cy="0"/>
          <a:chOff x="0" y="0"/>
          <a:chExt cx="0" cy="0"/>
        </a:xfrm>
      </p:grpSpPr>
      <p:sp>
        <p:nvSpPr>
          <p:cNvPr id="682" name="Shape 682"/>
          <p:cNvSpPr txBox="1"/>
          <p:nvPr/>
        </p:nvSpPr>
        <p:spPr>
          <a:xfrm>
            <a:off x="3276600" y="0"/>
            <a:ext cx="2743199" cy="9144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K E Y   T E R M S</a:t>
            </a:r>
          </a:p>
        </p:txBody>
      </p:sp>
      <p:sp>
        <p:nvSpPr>
          <p:cNvPr id="683" name="Shape 683"/>
          <p:cNvSpPr txBox="1"/>
          <p:nvPr/>
        </p:nvSpPr>
        <p:spPr>
          <a:xfrm>
            <a:off x="838200" y="1301750"/>
            <a:ext cx="3733800" cy="4494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cartel</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concentration ratio</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contestable market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dominant strategy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duopolists’ dilemma</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duopoly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game theory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game tree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grim-trigger strategy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low-price guarantee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limit price</a:t>
            </a:r>
          </a:p>
        </p:txBody>
      </p:sp>
      <p:sp>
        <p:nvSpPr>
          <p:cNvPr id="684" name="Shape 684"/>
          <p:cNvSpPr txBox="1"/>
          <p:nvPr/>
        </p:nvSpPr>
        <p:spPr>
          <a:xfrm>
            <a:off x="4648200" y="1295400"/>
            <a:ext cx="3124199" cy="4494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limit pricing</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merger</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monopolistic competition</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Nash equilibrium</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oligopoly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predatory pricing</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price-fixing</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product differentiation</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tie-in sales</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tit-for-tat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trust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8" name="Shape 88"/>
        <p:cNvGrpSpPr/>
        <p:nvPr/>
      </p:nvGrpSpPr>
      <p:grpSpPr>
        <a:xfrm>
          <a:off x="0" y="0"/>
          <a:ext cx="0" cy="0"/>
          <a:chOff x="0" y="0"/>
          <a:chExt cx="0" cy="0"/>
        </a:xfrm>
      </p:grpSpPr>
      <p:sp>
        <p:nvSpPr>
          <p:cNvPr id="89" name="Shape 89"/>
          <p:cNvSpPr txBox="1"/>
          <p:nvPr>
            <p:ph type="title"/>
          </p:nvPr>
        </p:nvSpPr>
        <p:spPr>
          <a:xfrm>
            <a:off x="3276600" y="152400"/>
            <a:ext cx="55626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EFFECTS OF MARKET ENTRY</a:t>
            </a:r>
          </a:p>
        </p:txBody>
      </p:sp>
      <p:sp>
        <p:nvSpPr>
          <p:cNvPr id="90" name="Shape 90"/>
          <p:cNvSpPr txBox="1"/>
          <p:nvPr/>
        </p:nvSpPr>
        <p:spPr>
          <a:xfrm>
            <a:off x="22161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8.1</a:t>
            </a:r>
          </a:p>
        </p:txBody>
      </p:sp>
      <p:cxnSp>
        <p:nvCxnSpPr>
          <p:cNvPr id="91" name="Shape 91"/>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92" name="Shape 92"/>
          <p:cNvSpPr txBox="1"/>
          <p:nvPr/>
        </p:nvSpPr>
        <p:spPr>
          <a:xfrm>
            <a:off x="3200400" y="1600200"/>
            <a:ext cx="4648199" cy="36671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M A R G I N A L   P R I N C I P L E</a:t>
            </a:r>
          </a:p>
        </p:txBody>
      </p:sp>
      <p:cxnSp>
        <p:nvCxnSpPr>
          <p:cNvPr id="93" name="Shape 93"/>
          <p:cNvCxnSpPr/>
          <p:nvPr/>
        </p:nvCxnSpPr>
        <p:spPr>
          <a:xfrm>
            <a:off x="8001000" y="1628775"/>
            <a:ext cx="0" cy="1219199"/>
          </a:xfrm>
          <a:prstGeom prst="straightConnector1">
            <a:avLst/>
          </a:prstGeom>
          <a:noFill/>
          <a:ln cap="rnd" cmpd="sng" w="12700">
            <a:solidFill>
              <a:schemeClr val="lt2"/>
            </a:solidFill>
            <a:prstDash val="solid"/>
            <a:miter/>
            <a:headEnd len="med" w="med" type="none"/>
            <a:tailEnd len="med" w="med" type="none"/>
          </a:ln>
        </p:spPr>
      </p:cxnSp>
      <p:sp>
        <p:nvSpPr>
          <p:cNvPr id="94" name="Shape 94"/>
          <p:cNvSpPr txBox="1"/>
          <p:nvPr/>
        </p:nvSpPr>
        <p:spPr>
          <a:xfrm>
            <a:off x="1143000" y="1893886"/>
            <a:ext cx="6781800" cy="1049337"/>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Increase the level of an activity as long as its marginal benefit exceeds its marginal cost. Choose the level at which the marginal benefit equals the marginal cost.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8" name="Shape 98"/>
        <p:cNvGrpSpPr/>
        <p:nvPr/>
      </p:nvGrpSpPr>
      <p:grpSpPr>
        <a:xfrm>
          <a:off x="0" y="0"/>
          <a:ext cx="0" cy="0"/>
          <a:chOff x="0" y="0"/>
          <a:chExt cx="0" cy="0"/>
        </a:xfrm>
      </p:grpSpPr>
      <p:sp>
        <p:nvSpPr>
          <p:cNvPr id="99" name="Shape 99"/>
          <p:cNvSpPr txBox="1"/>
          <p:nvPr>
            <p:ph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EFFECTS OF MARKET ENTRY (cont’d)</a:t>
            </a:r>
          </a:p>
        </p:txBody>
      </p:sp>
      <p:sp>
        <p:nvSpPr>
          <p:cNvPr id="100" name="Shape 100"/>
          <p:cNvSpPr txBox="1"/>
          <p:nvPr/>
        </p:nvSpPr>
        <p:spPr>
          <a:xfrm>
            <a:off x="22161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8.1</a:t>
            </a:r>
          </a:p>
        </p:txBody>
      </p:sp>
      <p:cxnSp>
        <p:nvCxnSpPr>
          <p:cNvPr id="101" name="Shape 101"/>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102" name="Shape 102"/>
          <p:cNvSpPr txBox="1"/>
          <p:nvPr/>
        </p:nvSpPr>
        <p:spPr>
          <a:xfrm>
            <a:off x="304800" y="1143000"/>
            <a:ext cx="8839199" cy="1747837"/>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FIGURE 8.1  </a:t>
            </a:r>
            <a:r>
              <a:rPr b="1" i="0" lang="en-US" sz="1400" u="none" cap="none" strike="noStrike">
                <a:solidFill>
                  <a:schemeClr val="lt2"/>
                </a:solidFill>
                <a:latin typeface="Arial"/>
                <a:ea typeface="Arial"/>
                <a:cs typeface="Arial"/>
                <a:sym typeface="Arial"/>
              </a:rPr>
              <a:t>Market Entry Decreases Price and Squeezes Profit</a:t>
            </a:r>
          </a:p>
          <a:p>
            <a:pPr indent="0" lvl="0" marL="0" marR="0" rtl="0" algn="l">
              <a:lnSpc>
                <a:spcPct val="110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A monopolist maximizes profit at point a, where marginal revenue equals marginal cost.  300 toothbrushes at a price of $2.00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and an average cost of $0.90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Profit of $330 is shown by the shaded rectangle.</a:t>
            </a:r>
          </a:p>
          <a:p>
            <a:pPr indent="0" lvl="0" marL="0" marR="0" rtl="0" algn="l">
              <a:lnSpc>
                <a:spcPct val="110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Entry of a second firm shifts the firm-specific demand curve for the original firm to the left. The firm produces only 200 toothbrushes (point </a:t>
            </a:r>
            <a:r>
              <a:rPr b="0" i="1" lang="en-US" sz="1400" u="none" cap="none" strike="noStrike">
                <a:solidFill>
                  <a:schemeClr val="dk1"/>
                </a:solidFill>
                <a:latin typeface="Arial"/>
                <a:ea typeface="Arial"/>
                <a:cs typeface="Arial"/>
                <a:sym typeface="Arial"/>
              </a:rPr>
              <a:t>d</a:t>
            </a:r>
            <a:r>
              <a:rPr b="0" i="0" lang="en-US" sz="1400" u="none" cap="none" strike="noStrike">
                <a:solidFill>
                  <a:schemeClr val="dk1"/>
                </a:solidFill>
                <a:latin typeface="Arial"/>
                <a:ea typeface="Arial"/>
                <a:cs typeface="Arial"/>
                <a:sym typeface="Arial"/>
              </a:rPr>
              <a:t>) at a lower price ($1.80, shown by point </a:t>
            </a:r>
            <a:r>
              <a:rPr b="0" i="1" lang="en-US" sz="1400" u="none" cap="none" strike="noStrike">
                <a:solidFill>
                  <a:schemeClr val="dk1"/>
                </a:solidFill>
                <a:latin typeface="Arial"/>
                <a:ea typeface="Arial"/>
                <a:cs typeface="Arial"/>
                <a:sym typeface="Arial"/>
              </a:rPr>
              <a:t>e</a:t>
            </a:r>
            <a:r>
              <a:rPr b="0" i="0" lang="en-US" sz="1400" u="none" cap="none" strike="noStrike">
                <a:solidFill>
                  <a:schemeClr val="dk1"/>
                </a:solidFill>
                <a:latin typeface="Arial"/>
                <a:ea typeface="Arial"/>
                <a:cs typeface="Arial"/>
                <a:sym typeface="Arial"/>
              </a:rPr>
              <a:t>) and a higher average cost ($1.00, shown by point </a:t>
            </a:r>
            <a:r>
              <a:rPr b="0" i="1" lang="en-US" sz="1400" u="none" cap="none" strike="noStrike">
                <a:solidFill>
                  <a:schemeClr val="dk1"/>
                </a:solidFill>
                <a:latin typeface="Arial"/>
                <a:ea typeface="Arial"/>
                <a:cs typeface="Arial"/>
                <a:sym typeface="Arial"/>
              </a:rPr>
              <a:t>f</a:t>
            </a:r>
            <a:r>
              <a:rPr b="0" i="0" lang="en-US" sz="1400" u="none" cap="none" strike="noStrike">
                <a:solidFill>
                  <a:schemeClr val="dk1"/>
                </a:solidFill>
                <a:latin typeface="Arial"/>
                <a:ea typeface="Arial"/>
                <a:cs typeface="Arial"/>
                <a:sym typeface="Arial"/>
              </a:rPr>
              <a:t>). Profit, shown by the shaded rectangle, shrinks to $160.</a:t>
            </a:r>
          </a:p>
        </p:txBody>
      </p:sp>
      <p:pic>
        <p:nvPicPr>
          <p:cNvPr id="103" name="Shape 103"/>
          <p:cNvPicPr preferRelativeResize="0"/>
          <p:nvPr/>
        </p:nvPicPr>
        <p:blipFill rotWithShape="1">
          <a:blip r:embed="rId3">
            <a:alphaModFix/>
          </a:blip>
          <a:srcRect b="0" l="0" r="0" t="0"/>
          <a:stretch/>
        </p:blipFill>
        <p:spPr>
          <a:xfrm>
            <a:off x="1600200" y="2514600"/>
            <a:ext cx="6402387" cy="3886200"/>
          </a:xfrm>
          <a:prstGeom prst="rect">
            <a:avLst/>
          </a:prstGeom>
          <a:noFill/>
          <a:ln>
            <a:noFill/>
          </a:ln>
        </p:spPr>
      </p:pic>
      <p:pic>
        <p:nvPicPr>
          <p:cNvPr id="104" name="Shape 104"/>
          <p:cNvPicPr preferRelativeResize="0"/>
          <p:nvPr/>
        </p:nvPicPr>
        <p:blipFill rotWithShape="1">
          <a:blip r:embed="rId4">
            <a:alphaModFix/>
          </a:blip>
          <a:srcRect b="0" l="0" r="0" t="0"/>
          <a:stretch/>
        </p:blipFill>
        <p:spPr>
          <a:xfrm>
            <a:off x="1600200" y="2514600"/>
            <a:ext cx="6402387" cy="3886200"/>
          </a:xfrm>
          <a:prstGeom prst="rect">
            <a:avLst/>
          </a:prstGeom>
          <a:noFill/>
          <a:ln>
            <a:noFill/>
          </a:ln>
        </p:spPr>
      </p:pic>
      <p:pic>
        <p:nvPicPr>
          <p:cNvPr id="105" name="Shape 105"/>
          <p:cNvPicPr preferRelativeResize="0"/>
          <p:nvPr/>
        </p:nvPicPr>
        <p:blipFill rotWithShape="1">
          <a:blip r:embed="rId5">
            <a:alphaModFix/>
          </a:blip>
          <a:srcRect b="0" l="0" r="0" t="0"/>
          <a:stretch/>
        </p:blipFill>
        <p:spPr>
          <a:xfrm>
            <a:off x="1600200" y="2514600"/>
            <a:ext cx="6402387" cy="3886200"/>
          </a:xfrm>
          <a:prstGeom prst="rect">
            <a:avLst/>
          </a:prstGeom>
          <a:noFill/>
          <a:ln>
            <a:noFill/>
          </a:ln>
        </p:spPr>
      </p:pic>
      <p:pic>
        <p:nvPicPr>
          <p:cNvPr id="106" name="Shape 106"/>
          <p:cNvPicPr preferRelativeResize="0"/>
          <p:nvPr/>
        </p:nvPicPr>
        <p:blipFill rotWithShape="1">
          <a:blip r:embed="rId6">
            <a:alphaModFix/>
          </a:blip>
          <a:srcRect b="0" l="0" r="0" t="0"/>
          <a:stretch/>
        </p:blipFill>
        <p:spPr>
          <a:xfrm>
            <a:off x="1600200" y="2514600"/>
            <a:ext cx="6402387" cy="3886200"/>
          </a:xfrm>
          <a:prstGeom prst="rect">
            <a:avLst/>
          </a:prstGeom>
          <a:noFill/>
          <a:ln>
            <a:noFill/>
          </a:ln>
        </p:spPr>
      </p:pic>
      <p:pic>
        <p:nvPicPr>
          <p:cNvPr id="107" name="Shape 107"/>
          <p:cNvPicPr preferRelativeResize="0"/>
          <p:nvPr/>
        </p:nvPicPr>
        <p:blipFill rotWithShape="1">
          <a:blip r:embed="rId7">
            <a:alphaModFix/>
          </a:blip>
          <a:srcRect b="0" l="0" r="0" t="0"/>
          <a:stretch/>
        </p:blipFill>
        <p:spPr>
          <a:xfrm>
            <a:off x="1600200" y="2514600"/>
            <a:ext cx="6402387" cy="3886200"/>
          </a:xfrm>
          <a:prstGeom prst="rect">
            <a:avLst/>
          </a:prstGeom>
          <a:noFill/>
          <a:ln>
            <a:noFill/>
          </a:ln>
        </p:spPr>
      </p:pic>
      <p:pic>
        <p:nvPicPr>
          <p:cNvPr id="108" name="Shape 108"/>
          <p:cNvPicPr preferRelativeResize="0"/>
          <p:nvPr/>
        </p:nvPicPr>
        <p:blipFill rotWithShape="1">
          <a:blip r:embed="rId8">
            <a:alphaModFix/>
          </a:blip>
          <a:srcRect b="0" l="0" r="0" t="0"/>
          <a:stretch/>
        </p:blipFill>
        <p:spPr>
          <a:xfrm>
            <a:off x="1600200" y="2514600"/>
            <a:ext cx="6402387" cy="3886200"/>
          </a:xfrm>
          <a:prstGeom prst="rect">
            <a:avLst/>
          </a:prstGeom>
          <a:noFill/>
          <a:ln>
            <a:noFill/>
          </a:ln>
        </p:spPr>
      </p:pic>
      <p:pic>
        <p:nvPicPr>
          <p:cNvPr id="109" name="Shape 109"/>
          <p:cNvPicPr preferRelativeResize="0"/>
          <p:nvPr/>
        </p:nvPicPr>
        <p:blipFill rotWithShape="1">
          <a:blip r:embed="rId9">
            <a:alphaModFix/>
          </a:blip>
          <a:srcRect b="0" l="0" r="0" t="0"/>
          <a:stretch/>
        </p:blipFill>
        <p:spPr>
          <a:xfrm>
            <a:off x="1600200" y="2514600"/>
            <a:ext cx="6402387" cy="3886200"/>
          </a:xfrm>
          <a:prstGeom prst="rect">
            <a:avLst/>
          </a:prstGeom>
          <a:noFill/>
          <a:ln>
            <a:noFill/>
          </a:ln>
        </p:spPr>
      </p:pic>
      <p:pic>
        <p:nvPicPr>
          <p:cNvPr id="110" name="Shape 110"/>
          <p:cNvPicPr preferRelativeResize="0"/>
          <p:nvPr/>
        </p:nvPicPr>
        <p:blipFill rotWithShape="1">
          <a:blip r:embed="rId10">
            <a:alphaModFix/>
          </a:blip>
          <a:srcRect b="0" l="0" r="0" t="0"/>
          <a:stretch/>
        </p:blipFill>
        <p:spPr>
          <a:xfrm>
            <a:off x="1600200" y="2514600"/>
            <a:ext cx="6402387" cy="3886200"/>
          </a:xfrm>
          <a:prstGeom prst="rect">
            <a:avLst/>
          </a:prstGeom>
          <a:noFill/>
          <a:ln>
            <a:noFill/>
          </a:ln>
        </p:spPr>
      </p:pic>
      <p:pic>
        <p:nvPicPr>
          <p:cNvPr id="111" name="Shape 111"/>
          <p:cNvPicPr preferRelativeResize="0"/>
          <p:nvPr/>
        </p:nvPicPr>
        <p:blipFill rotWithShape="1">
          <a:blip r:embed="rId11">
            <a:alphaModFix/>
          </a:blip>
          <a:srcRect b="0" l="0" r="0" t="0"/>
          <a:stretch/>
        </p:blipFill>
        <p:spPr>
          <a:xfrm>
            <a:off x="1600200" y="2514600"/>
            <a:ext cx="6402387" cy="3886200"/>
          </a:xfrm>
          <a:prstGeom prst="rect">
            <a:avLst/>
          </a:prstGeom>
          <a:noFill/>
          <a:ln>
            <a:noFill/>
          </a:ln>
        </p:spPr>
      </p:pic>
      <p:pic>
        <p:nvPicPr>
          <p:cNvPr id="112" name="Shape 112"/>
          <p:cNvPicPr preferRelativeResize="0"/>
          <p:nvPr/>
        </p:nvPicPr>
        <p:blipFill rotWithShape="1">
          <a:blip r:embed="rId12">
            <a:alphaModFix/>
          </a:blip>
          <a:srcRect b="0" l="0" r="0" t="0"/>
          <a:stretch/>
        </p:blipFill>
        <p:spPr>
          <a:xfrm>
            <a:off x="1600200" y="2514600"/>
            <a:ext cx="6402387" cy="3886200"/>
          </a:xfrm>
          <a:prstGeom prst="rect">
            <a:avLst/>
          </a:prstGeom>
          <a:noFill/>
          <a:ln>
            <a:noFill/>
          </a:ln>
        </p:spPr>
      </p:pic>
      <p:pic>
        <p:nvPicPr>
          <p:cNvPr id="113" name="Shape 113"/>
          <p:cNvPicPr preferRelativeResize="0"/>
          <p:nvPr/>
        </p:nvPicPr>
        <p:blipFill rotWithShape="1">
          <a:blip r:embed="rId13">
            <a:alphaModFix/>
          </a:blip>
          <a:srcRect b="0" l="0" r="0" t="0"/>
          <a:stretch/>
        </p:blipFill>
        <p:spPr>
          <a:xfrm>
            <a:off x="1600200" y="2514600"/>
            <a:ext cx="6402387" cy="3886200"/>
          </a:xfrm>
          <a:prstGeom prst="rect">
            <a:avLst/>
          </a:prstGeom>
          <a:noFill/>
          <a:ln>
            <a:noFill/>
          </a:ln>
        </p:spPr>
      </p:pic>
      <p:pic>
        <p:nvPicPr>
          <p:cNvPr id="114" name="Shape 114"/>
          <p:cNvPicPr preferRelativeResize="0"/>
          <p:nvPr/>
        </p:nvPicPr>
        <p:blipFill rotWithShape="1">
          <a:blip r:embed="rId14">
            <a:alphaModFix/>
          </a:blip>
          <a:srcRect b="0" l="0" r="0" t="0"/>
          <a:stretch/>
        </p:blipFill>
        <p:spPr>
          <a:xfrm>
            <a:off x="1600200" y="2514600"/>
            <a:ext cx="6402387" cy="3886200"/>
          </a:xfrm>
          <a:prstGeom prst="rect">
            <a:avLst/>
          </a:prstGeom>
          <a:noFill/>
          <a:ln>
            <a:noFill/>
          </a:ln>
        </p:spPr>
      </p:pic>
      <p:pic>
        <p:nvPicPr>
          <p:cNvPr id="115" name="Shape 115"/>
          <p:cNvPicPr preferRelativeResize="0"/>
          <p:nvPr/>
        </p:nvPicPr>
        <p:blipFill rotWithShape="1">
          <a:blip r:embed="rId15">
            <a:alphaModFix/>
          </a:blip>
          <a:srcRect b="0" l="0" r="0" t="0"/>
          <a:stretch/>
        </p:blipFill>
        <p:spPr>
          <a:xfrm>
            <a:off x="1600200" y="2533650"/>
            <a:ext cx="6373811" cy="3867149"/>
          </a:xfrm>
          <a:prstGeom prst="rect">
            <a:avLst/>
          </a:prstGeom>
          <a:noFill/>
          <a:ln>
            <a:noFill/>
          </a:ln>
        </p:spPr>
      </p:pic>
      <p:pic>
        <p:nvPicPr>
          <p:cNvPr id="116" name="Shape 116"/>
          <p:cNvPicPr preferRelativeResize="0"/>
          <p:nvPr/>
        </p:nvPicPr>
        <p:blipFill rotWithShape="1">
          <a:blip r:embed="rId16">
            <a:alphaModFix/>
          </a:blip>
          <a:srcRect b="0" l="0" r="0" t="0"/>
          <a:stretch/>
        </p:blipFill>
        <p:spPr>
          <a:xfrm>
            <a:off x="1601787" y="2533650"/>
            <a:ext cx="6372224" cy="386714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0" name="Shape 120"/>
        <p:cNvGrpSpPr/>
        <p:nvPr/>
      </p:nvGrpSpPr>
      <p:grpSpPr>
        <a:xfrm>
          <a:off x="0" y="0"/>
          <a:ext cx="0" cy="0"/>
          <a:chOff x="0" y="0"/>
          <a:chExt cx="0" cy="0"/>
        </a:xfrm>
      </p:grpSpPr>
      <p:sp>
        <p:nvSpPr>
          <p:cNvPr id="121" name="Shape 121"/>
          <p:cNvSpPr txBox="1"/>
          <p:nvPr>
            <p:ph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EFFECTS OF MARKET ENTRY (cont’d)</a:t>
            </a:r>
          </a:p>
        </p:txBody>
      </p:sp>
      <p:sp>
        <p:nvSpPr>
          <p:cNvPr id="122" name="Shape 122"/>
          <p:cNvSpPr txBox="1"/>
          <p:nvPr/>
        </p:nvSpPr>
        <p:spPr>
          <a:xfrm>
            <a:off x="22161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8.1</a:t>
            </a:r>
          </a:p>
        </p:txBody>
      </p:sp>
      <p:cxnSp>
        <p:nvCxnSpPr>
          <p:cNvPr id="123" name="Shape 123"/>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124" name="Shape 124"/>
          <p:cNvSpPr txBox="1"/>
          <p:nvPr/>
        </p:nvSpPr>
        <p:spPr>
          <a:xfrm>
            <a:off x="914400" y="1066800"/>
            <a:ext cx="75438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Entry Squeezes Profits from Three Sides</a:t>
            </a:r>
          </a:p>
        </p:txBody>
      </p:sp>
      <p:sp>
        <p:nvSpPr>
          <p:cNvPr id="125" name="Shape 125"/>
          <p:cNvSpPr txBox="1"/>
          <p:nvPr/>
        </p:nvSpPr>
        <p:spPr>
          <a:xfrm>
            <a:off x="914400" y="1524000"/>
            <a:ext cx="6799261" cy="19256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Entry shrinks the firm’s profit rectangle because it is squeezed from three directions. </a:t>
            </a:r>
          </a:p>
          <a:p>
            <a:pPr indent="0" lvl="0" marL="0" marR="0" rtl="0" algn="l">
              <a:lnSpc>
                <a:spcPct val="100000"/>
              </a:lnSpc>
              <a:spcBef>
                <a:spcPts val="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top of the rectangle drops because the price decreases. 	</a:t>
            </a:r>
          </a:p>
          <a:p>
            <a:pPr indent="0" lvl="0" marL="0" marR="0" rtl="0" algn="l">
              <a:lnSpc>
                <a:spcPct val="100000"/>
              </a:lnSpc>
              <a:spcBef>
                <a:spcPts val="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bottom of the rectangle rises because the average cost increases. </a:t>
            </a:r>
          </a:p>
          <a:p>
            <a:pPr indent="0" lvl="0" marL="0" marR="0" rtl="0" algn="l">
              <a:lnSpc>
                <a:spcPct val="100000"/>
              </a:lnSpc>
              <a:spcBef>
                <a:spcPts val="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right side of the rectangle moves to the left because the quantity decreases.</a:t>
            </a:r>
          </a:p>
        </p:txBody>
      </p:sp>
      <p:sp>
        <p:nvSpPr>
          <p:cNvPr id="126" name="Shape 126"/>
          <p:cNvSpPr txBox="1"/>
          <p:nvPr/>
        </p:nvSpPr>
        <p:spPr>
          <a:xfrm>
            <a:off x="914400" y="3733800"/>
            <a:ext cx="754380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Examples of Entry: Stereo Stores, Trucking, and Tires</a:t>
            </a:r>
          </a:p>
        </p:txBody>
      </p:sp>
      <p:sp>
        <p:nvSpPr>
          <p:cNvPr id="127" name="Shape 127"/>
          <p:cNvSpPr txBox="1"/>
          <p:nvPr/>
        </p:nvSpPr>
        <p:spPr>
          <a:xfrm>
            <a:off x="914400" y="4343400"/>
            <a:ext cx="6799261"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Empirical studies of other markets provide ample evidence that entry decreases market prices and firms’ profits. In other words, consumers pay less for goods and services, and firms earn lower profits.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1" name="Shape 131"/>
        <p:cNvGrpSpPr/>
        <p:nvPr/>
      </p:nvGrpSpPr>
      <p:grpSpPr>
        <a:xfrm>
          <a:off x="0" y="0"/>
          <a:ext cx="0" cy="0"/>
          <a:chOff x="0" y="0"/>
          <a:chExt cx="0" cy="0"/>
        </a:xfrm>
      </p:grpSpPr>
      <p:sp>
        <p:nvSpPr>
          <p:cNvPr id="132" name="Shape 132"/>
          <p:cNvSpPr txBox="1"/>
          <p:nvPr/>
        </p:nvSpPr>
        <p:spPr>
          <a:xfrm>
            <a:off x="914400" y="1981200"/>
            <a:ext cx="7677150" cy="15589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In many stores, nationally advertised brands share the shelves with store brands. The introduction of a store brand is a form of market entry—a new competitor for a national brand—and usually decreases the price of the national brand.</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classic example of the price effects of store brands occurred in the market for light bulbs:</a:t>
            </a:r>
          </a:p>
        </p:txBody>
      </p:sp>
      <p:sp>
        <p:nvSpPr>
          <p:cNvPr id="133" name="Shape 133"/>
          <p:cNvSpPr txBox="1"/>
          <p:nvPr/>
        </p:nvSpPr>
        <p:spPr>
          <a:xfrm>
            <a:off x="942975" y="3765550"/>
            <a:ext cx="7599361" cy="1314449"/>
          </a:xfrm>
          <a:prstGeom prst="rect">
            <a:avLst/>
          </a:prstGeom>
          <a:noFill/>
          <a:ln>
            <a:noFill/>
          </a:ln>
        </p:spPr>
        <p:txBody>
          <a:bodyPr anchorCtr="0" anchor="t" bIns="45700" lIns="91425" rIns="91425" tIns="45700">
            <a:noAutofit/>
          </a:bodyPr>
          <a:lstStyle/>
          <a:p>
            <a:pPr indent="-233361" lvl="1" marL="347662"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the early 1980s, the price of a four-pack of General Electric bulbs was about $3.50.</a:t>
            </a:r>
          </a:p>
          <a:p>
            <a:pPr indent="-233361" lvl="1" marL="347662"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introduction of store brands at a price of $1.50 caused General Electric to cut its price to $2.00.</a:t>
            </a:r>
          </a:p>
          <a:p>
            <a:pPr indent="-233361" lvl="1" marL="347662"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markets without store brands, the General Electric price remained at $3.50.</a:t>
            </a:r>
          </a:p>
        </p:txBody>
      </p:sp>
      <p:sp>
        <p:nvSpPr>
          <p:cNvPr id="134" name="Shape 134"/>
          <p:cNvSpPr txBox="1"/>
          <p:nvPr/>
        </p:nvSpPr>
        <p:spPr>
          <a:xfrm>
            <a:off x="914400" y="5456237"/>
            <a:ext cx="7677150"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For a wide variety of products—laundry detergent, ready-to-eat breakfast cereals, motor oil, and aluminum foil—the entry of store brands decreased the price of national brands.</a:t>
            </a:r>
          </a:p>
        </p:txBody>
      </p:sp>
      <p:sp>
        <p:nvSpPr>
          <p:cNvPr id="135" name="Shape 135"/>
          <p:cNvSpPr txBox="1"/>
          <p:nvPr/>
        </p:nvSpPr>
        <p:spPr>
          <a:xfrm>
            <a:off x="2209800" y="1066800"/>
            <a:ext cx="4648199"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NAME BRANDS VERSUS STORE BRANDS</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#1:  How does brand competition within stores affect prices?</a:t>
            </a:r>
          </a:p>
        </p:txBody>
      </p:sp>
      <p:grpSp>
        <p:nvGrpSpPr>
          <p:cNvPr id="136" name="Shape 136"/>
          <p:cNvGrpSpPr/>
          <p:nvPr/>
        </p:nvGrpSpPr>
        <p:grpSpPr>
          <a:xfrm>
            <a:off x="3852862" y="381000"/>
            <a:ext cx="3005137" cy="366711"/>
            <a:chOff x="2568575" y="-185736"/>
            <a:chExt cx="3005137" cy="366711"/>
          </a:xfrm>
        </p:grpSpPr>
        <p:sp>
          <p:nvSpPr>
            <p:cNvPr id="137" name="Shape 137"/>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138" name="Shape 138"/>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139" name="Shape 139"/>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Times New Roman"/>
                <a:ea typeface="Times New Roman"/>
                <a:cs typeface="Times New Roman"/>
                <a:sym typeface="Times New Roman"/>
              </a:endParaRPr>
            </a:p>
          </p:txBody>
        </p:sp>
        <p:sp>
          <p:nvSpPr>
            <p:cNvPr id="140" name="Shape 140"/>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gr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emplate.potx">
  <a:themeElements>
    <a:clrScheme name="template.potx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