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1FF"/>
    <a:srgbClr val="FFFF99"/>
    <a:srgbClr val="FF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9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750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86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6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11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4406900"/>
            <a:ext cx="10515600" cy="1362075"/>
          </a:xfrm>
        </p:spPr>
        <p:txBody>
          <a:bodyPr anchor="t"/>
          <a:lstStyle>
            <a:lvl1pPr>
              <a:defRPr sz="4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2906713"/>
            <a:ext cx="105156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885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0863"/>
            <a:ext cx="5181600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0863"/>
            <a:ext cx="5181600" cy="43513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0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535113"/>
            <a:ext cx="5156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74875"/>
            <a:ext cx="51562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535113"/>
            <a:ext cx="51577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74875"/>
            <a:ext cx="5157787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201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96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160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685800"/>
            <a:ext cx="4013200" cy="1160463"/>
          </a:xfrm>
        </p:spPr>
        <p:txBody>
          <a:bodyPr anchor="b"/>
          <a:lstStyle>
            <a:lvl1pPr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6663" y="685800"/>
            <a:ext cx="6300787" cy="5486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1850" y="1846263"/>
            <a:ext cx="4013200" cy="43259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67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5075" y="4800600"/>
            <a:ext cx="7177088" cy="566738"/>
          </a:xfrm>
        </p:spPr>
        <p:txBody>
          <a:bodyPr anchor="b"/>
          <a:lstStyle>
            <a:lvl1pPr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5075" y="685800"/>
            <a:ext cx="7177088" cy="4041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5075" y="5367338"/>
            <a:ext cx="71770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38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0863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E5E81-2ED8-4512-8620-486D144720FF}" type="datetimeFigureOut">
              <a:rPr lang="en-US" smtClean="0"/>
              <a:t>1/23/2019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B7430-D1C7-4683-AB27-07761046D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50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70857" y="3049210"/>
            <a:ext cx="9144000" cy="2387600"/>
          </a:xfrm>
          <a:solidFill>
            <a:srgbClr val="FFFF99"/>
          </a:solidFill>
        </p:spPr>
        <p:txBody>
          <a:bodyPr/>
          <a:lstStyle/>
          <a:p>
            <a:r>
              <a:rPr lang="ar-SA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القيادة التحويلية وإدارة منظمات القرن الحادي والعشرين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6139543" y="1393372"/>
            <a:ext cx="4702628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solidFill>
                  <a:schemeClr val="accent5">
                    <a:lumMod val="75000"/>
                  </a:schemeClr>
                </a:solidFill>
              </a:rPr>
              <a:t>الفصل الخامس</a:t>
            </a:r>
            <a:endParaRPr lang="ar-SA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254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2"/>
          <p:cNvSpPr>
            <a:spLocks noGrp="1"/>
          </p:cNvSpPr>
          <p:nvPr>
            <p:ph idx="1"/>
          </p:nvPr>
        </p:nvSpPr>
        <p:spPr>
          <a:xfrm>
            <a:off x="145143" y="508001"/>
            <a:ext cx="11698514" cy="5664200"/>
          </a:xfrm>
          <a:solidFill>
            <a:srgbClr val="FFCCFF"/>
          </a:solidFill>
        </p:spPr>
        <p:txBody>
          <a:bodyPr>
            <a:normAutofit/>
          </a:bodyPr>
          <a:lstStyle/>
          <a:p>
            <a:pPr lvl="1"/>
            <a:r>
              <a:rPr lang="ar-SA" dirty="0" smtClean="0"/>
              <a:t>أصبح </a:t>
            </a:r>
            <a:r>
              <a:rPr lang="ar-SA" dirty="0"/>
              <a:t>العالم قرية تقنية ومعلوماتية </a:t>
            </a:r>
            <a:r>
              <a:rPr lang="ar-SA" dirty="0" smtClean="0"/>
              <a:t>صغيرة : </a:t>
            </a:r>
            <a:r>
              <a:rPr lang="ar-SA" dirty="0"/>
              <a:t>، </a:t>
            </a:r>
            <a:r>
              <a:rPr lang="ar-SA" dirty="0" smtClean="0"/>
              <a:t>فقد تعاظمت </a:t>
            </a:r>
            <a:r>
              <a:rPr lang="ar-SA" dirty="0"/>
              <a:t>أهمية </a:t>
            </a:r>
            <a:r>
              <a:rPr lang="ar-SA" dirty="0" smtClean="0"/>
              <a:t>المعلومات وتحول </a:t>
            </a:r>
            <a:r>
              <a:rPr lang="ar-SA" dirty="0"/>
              <a:t>العالم إلي قرية معلوماتية </a:t>
            </a:r>
            <a:r>
              <a:rPr lang="ar-SA" dirty="0" smtClean="0"/>
              <a:t>عبر:</a:t>
            </a:r>
          </a:p>
          <a:p>
            <a:pPr lvl="2"/>
            <a:r>
              <a:rPr lang="ar-SA" dirty="0" smtClean="0"/>
              <a:t>تطور الشبكة </a:t>
            </a:r>
            <a:r>
              <a:rPr lang="ar-SA" dirty="0"/>
              <a:t>العنكبوتية (الإنترنت) </a:t>
            </a:r>
            <a:endParaRPr lang="ar-SA" dirty="0" smtClean="0"/>
          </a:p>
          <a:p>
            <a:pPr lvl="2"/>
            <a:r>
              <a:rPr lang="ar-SA" dirty="0" err="1"/>
              <a:t>إ</a:t>
            </a:r>
            <a:r>
              <a:rPr lang="ar-SA" dirty="0" err="1" smtClean="0"/>
              <a:t>زدياد</a:t>
            </a:r>
            <a:r>
              <a:rPr lang="ar-SA" dirty="0" smtClean="0"/>
              <a:t> </a:t>
            </a:r>
            <a:r>
              <a:rPr lang="ar-SA" dirty="0"/>
              <a:t>دور نظم المعلومات في </a:t>
            </a:r>
            <a:r>
              <a:rPr lang="ar-SA" dirty="0" err="1"/>
              <a:t>إتخاذ</a:t>
            </a:r>
            <a:r>
              <a:rPr lang="ar-SA" dirty="0"/>
              <a:t> القرارات </a:t>
            </a:r>
            <a:r>
              <a:rPr lang="ar-SA" dirty="0" smtClean="0"/>
              <a:t>وترشيدها</a:t>
            </a:r>
          </a:p>
          <a:p>
            <a:pPr lvl="2"/>
            <a:r>
              <a:rPr lang="ar-SA" dirty="0" smtClean="0"/>
              <a:t>تطور </a:t>
            </a:r>
            <a:r>
              <a:rPr lang="ar-SA" dirty="0"/>
              <a:t>نظم الحاسب الآلي </a:t>
            </a:r>
            <a:r>
              <a:rPr lang="ar-SA" dirty="0" err="1"/>
              <a:t>والإتصالات</a:t>
            </a:r>
            <a:r>
              <a:rPr lang="ar-SA" dirty="0"/>
              <a:t> </a:t>
            </a:r>
            <a:endParaRPr lang="ar-SA" dirty="0" smtClean="0"/>
          </a:p>
          <a:p>
            <a:pPr lvl="2"/>
            <a:r>
              <a:rPr lang="ar-SA" dirty="0" smtClean="0"/>
              <a:t>تطور </a:t>
            </a:r>
            <a:r>
              <a:rPr lang="ar-SA" dirty="0"/>
              <a:t>برامج الذكاء </a:t>
            </a:r>
            <a:r>
              <a:rPr lang="ar-SA" dirty="0" smtClean="0"/>
              <a:t>الصناعي</a:t>
            </a:r>
          </a:p>
          <a:p>
            <a:pPr lvl="1"/>
            <a:r>
              <a:rPr lang="ar-SA" dirty="0" smtClean="0"/>
              <a:t>تدفق </a:t>
            </a:r>
            <a:r>
              <a:rPr lang="ar-SA" dirty="0"/>
              <a:t>رؤوس الأموال </a:t>
            </a:r>
            <a:r>
              <a:rPr lang="ar-SA" dirty="0" err="1"/>
              <a:t>وإنتقالها</a:t>
            </a:r>
            <a:r>
              <a:rPr lang="ar-SA" dirty="0"/>
              <a:t> بسهولة </a:t>
            </a:r>
            <a:r>
              <a:rPr lang="ar-SA" dirty="0" smtClean="0"/>
              <a:t>حيث </a:t>
            </a:r>
            <a:r>
              <a:rPr lang="ar-SA" dirty="0"/>
              <a:t>أصبح بالإمكان تحريك النقود مباشرة عبر </a:t>
            </a:r>
            <a:r>
              <a:rPr lang="ar-SA" dirty="0" smtClean="0"/>
              <a:t>الكمبيوتر </a:t>
            </a:r>
            <a:r>
              <a:rPr lang="ar-SA" dirty="0"/>
              <a:t>الشخصي من بلد إلي بلد</a:t>
            </a:r>
            <a:endParaRPr lang="en-US" sz="2400" dirty="0"/>
          </a:p>
          <a:p>
            <a:pPr lvl="1"/>
            <a:r>
              <a:rPr lang="ar-SA" dirty="0"/>
              <a:t>ظهور </a:t>
            </a:r>
            <a:r>
              <a:rPr lang="ar-SA" dirty="0" err="1"/>
              <a:t>الإستثمارات</a:t>
            </a:r>
            <a:r>
              <a:rPr lang="ar-SA" dirty="0"/>
              <a:t> والتحالفات والتكتلات الدولية ، حيث أدى توسع </a:t>
            </a:r>
            <a:r>
              <a:rPr lang="ar-SA" dirty="0" err="1"/>
              <a:t>الإتجاه</a:t>
            </a:r>
            <a:r>
              <a:rPr lang="ar-SA" dirty="0"/>
              <a:t> نحو </a:t>
            </a:r>
            <a:r>
              <a:rPr lang="ar-SA" dirty="0" err="1"/>
              <a:t>الإستثمار</a:t>
            </a:r>
            <a:r>
              <a:rPr lang="ar-SA" dirty="0"/>
              <a:t> العالمي إلي ظهور التكتلات الدولية وتعدد الفرص </a:t>
            </a:r>
            <a:r>
              <a:rPr lang="ar-SA" dirty="0" err="1"/>
              <a:t>الإستثمارية</a:t>
            </a:r>
            <a:r>
              <a:rPr lang="ar-SA" dirty="0"/>
              <a:t> للشركات كبيرة الحجم والجديدة نتيجة لفتح </a:t>
            </a:r>
            <a:r>
              <a:rPr lang="ar-SA" dirty="0" err="1"/>
              <a:t>الإستثمار</a:t>
            </a:r>
            <a:r>
              <a:rPr lang="ar-SA" dirty="0"/>
              <a:t> الأجنبي في معظم دول </a:t>
            </a:r>
            <a:r>
              <a:rPr lang="ar-SA" dirty="0" smtClean="0"/>
              <a:t>العالم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34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2. خصخصة </a:t>
            </a:r>
            <a:r>
              <a:rPr lang="ar-SA" b="1" dirty="0"/>
              <a:t>المؤسسات العامة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46743" y="1480457"/>
            <a:ext cx="11669485" cy="537754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ar-SA" dirty="0" smtClean="0"/>
              <a:t>هي إعادة </a:t>
            </a:r>
            <a:r>
              <a:rPr lang="ar-SA" dirty="0"/>
              <a:t>بيع بعض المؤسسات </a:t>
            </a:r>
            <a:r>
              <a:rPr lang="ar-SA" dirty="0" err="1"/>
              <a:t>الإقتصادية</a:t>
            </a:r>
            <a:r>
              <a:rPr lang="ar-SA" dirty="0"/>
              <a:t> </a:t>
            </a:r>
            <a:r>
              <a:rPr lang="ar-SA" dirty="0" err="1"/>
              <a:t>والإجتماعية</a:t>
            </a:r>
            <a:r>
              <a:rPr lang="ar-SA" dirty="0"/>
              <a:t> التابعة للقطاع العام إلي القطاع الخاص </a:t>
            </a:r>
            <a:endParaRPr lang="ar-SA" dirty="0" smtClean="0"/>
          </a:p>
          <a:p>
            <a:r>
              <a:rPr lang="ar-SA" dirty="0"/>
              <a:t>برز التوجه  نحو الخصخصة على المستوى العالمي كوسيلة لإصلاح كثير من </a:t>
            </a:r>
            <a:r>
              <a:rPr lang="ar-SA" dirty="0" err="1"/>
              <a:t>الإقتصاديات</a:t>
            </a:r>
            <a:r>
              <a:rPr lang="ar-SA" dirty="0"/>
              <a:t> الضعيفة وكوسيلة للرفع من مستوى الخدمات التي تقدمها المؤسسات </a:t>
            </a:r>
            <a:r>
              <a:rPr lang="ar-SA" dirty="0" smtClean="0"/>
              <a:t>العامة</a:t>
            </a:r>
          </a:p>
          <a:p>
            <a:r>
              <a:rPr lang="ar-SA" dirty="0"/>
              <a:t>ويجب على القادة الإداريين الإشراف على </a:t>
            </a:r>
            <a:r>
              <a:rPr lang="ar-SA" dirty="0" smtClean="0"/>
              <a:t>إصلاح </a:t>
            </a:r>
            <a:r>
              <a:rPr lang="ar-SA" dirty="0"/>
              <a:t>أوضاع المؤسسات التي تتم خصخصتها عن طريق </a:t>
            </a:r>
            <a:r>
              <a:rPr lang="ar-SA" dirty="0" smtClean="0"/>
              <a:t>:</a:t>
            </a:r>
          </a:p>
          <a:p>
            <a:pPr lvl="1"/>
            <a:r>
              <a:rPr lang="ar-SA" dirty="0" smtClean="0"/>
              <a:t>إعادة </a:t>
            </a:r>
            <a:r>
              <a:rPr lang="ar-SA" dirty="0"/>
              <a:t>النظر في القوانين والتشريعات واللوائح والأنظمة والتداخلات </a:t>
            </a:r>
            <a:r>
              <a:rPr lang="ar-SA" dirty="0" err="1"/>
              <a:t>والإزدواجية</a:t>
            </a:r>
            <a:r>
              <a:rPr lang="ar-SA" dirty="0"/>
              <a:t> </a:t>
            </a:r>
            <a:r>
              <a:rPr lang="ar-SA"/>
              <a:t>بين </a:t>
            </a:r>
            <a:r>
              <a:rPr lang="ar-SA" smtClean="0"/>
              <a:t>الإدارات</a:t>
            </a:r>
            <a:endParaRPr lang="ar-SA" dirty="0" smtClean="0"/>
          </a:p>
          <a:p>
            <a:pPr lvl="1"/>
            <a:r>
              <a:rPr lang="ar-SA" dirty="0" smtClean="0"/>
              <a:t>تبسيط </a:t>
            </a:r>
            <a:r>
              <a:rPr lang="ar-SA" dirty="0"/>
              <a:t>الإجراءات </a:t>
            </a:r>
            <a:endParaRPr lang="ar-SA" dirty="0" smtClean="0"/>
          </a:p>
          <a:p>
            <a:pPr lvl="1"/>
            <a:r>
              <a:rPr lang="ar-SA" dirty="0" smtClean="0"/>
              <a:t>إعادة </a:t>
            </a:r>
            <a:r>
              <a:rPr lang="ar-SA" dirty="0"/>
              <a:t>الهيكلة وإعادة صياغة الأهداف </a:t>
            </a:r>
            <a:r>
              <a:rPr lang="ar-SA" dirty="0" err="1"/>
              <a:t>والإستراتيجيات</a:t>
            </a:r>
            <a:r>
              <a:rPr lang="ar-SA" dirty="0"/>
              <a:t> </a:t>
            </a:r>
            <a:endParaRPr lang="ar-SA" dirty="0" smtClean="0"/>
          </a:p>
          <a:p>
            <a:pPr lvl="1"/>
            <a:r>
              <a:rPr lang="ar-SA" dirty="0" smtClean="0"/>
              <a:t>تقويم </a:t>
            </a:r>
            <a:r>
              <a:rPr lang="ar-SA" dirty="0"/>
              <a:t>الموارد البشرية وتدريبها وإعادة </a:t>
            </a:r>
            <a:r>
              <a:rPr lang="ar-SA" dirty="0" smtClean="0"/>
              <a:t>تأهيلها</a:t>
            </a:r>
          </a:p>
          <a:p>
            <a:pPr lvl="1"/>
            <a:r>
              <a:rPr lang="ar-SA" dirty="0" smtClean="0"/>
              <a:t>العمل </a:t>
            </a:r>
            <a:r>
              <a:rPr lang="ar-SA" dirty="0"/>
              <a:t>على تغيير الثقافة التنظيمية للمؤسسة من ثقافة القطاع </a:t>
            </a:r>
            <a:r>
              <a:rPr lang="ar-SA" dirty="0" smtClean="0"/>
              <a:t>العام </a:t>
            </a:r>
            <a:r>
              <a:rPr lang="ar-SA" dirty="0"/>
              <a:t>إلي ثقافة القطاع الخاص </a:t>
            </a:r>
            <a:endParaRPr lang="ar-SA" dirty="0" smtClean="0"/>
          </a:p>
          <a:p>
            <a:pPr lvl="1"/>
            <a:r>
              <a:rPr lang="ar-SA" dirty="0" smtClean="0"/>
              <a:t>التوعية </a:t>
            </a:r>
            <a:r>
              <a:rPr lang="ar-SA" dirty="0"/>
              <a:t>التامة لجميع العاملين بما يحدث وما يجب عمله تجاه ذلك التغيير.</a:t>
            </a:r>
            <a:endParaRPr lang="en-US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53730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3. التوقيع </a:t>
            </a:r>
            <a:r>
              <a:rPr lang="ar-SA" b="1" dirty="0"/>
              <a:t>على </a:t>
            </a:r>
            <a:r>
              <a:rPr lang="ar-SA" b="1" dirty="0" err="1"/>
              <a:t>الإتفاقيات</a:t>
            </a:r>
            <a:r>
              <a:rPr lang="ar-SA" b="1" dirty="0"/>
              <a:t> الدولية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1257" y="1600200"/>
            <a:ext cx="11092543" cy="501831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ar-SA" dirty="0"/>
              <a:t>أصبحت جميع الدول تشعر بأهمية </a:t>
            </a:r>
            <a:r>
              <a:rPr lang="ar-SA" dirty="0" err="1"/>
              <a:t>إنتمائها</a:t>
            </a:r>
            <a:r>
              <a:rPr lang="ar-SA" dirty="0"/>
              <a:t> لهذا العالم ، كما تبين أنه لا يمكن لأي منها أن تعيش بمعزل عنه ، مما فرض عليها السعي إلي </a:t>
            </a:r>
            <a:r>
              <a:rPr lang="ar-SA" dirty="0" err="1"/>
              <a:t>الإنضمام</a:t>
            </a:r>
            <a:r>
              <a:rPr lang="ar-SA" dirty="0"/>
              <a:t> إلي جميع </a:t>
            </a:r>
            <a:r>
              <a:rPr lang="ar-SA" dirty="0" err="1"/>
              <a:t>الإتفاقيات</a:t>
            </a:r>
            <a:r>
              <a:rPr lang="ar-SA" dirty="0"/>
              <a:t> والمعاهدات التي تتفق عليها دول </a:t>
            </a:r>
            <a:r>
              <a:rPr lang="ar-SA" dirty="0" smtClean="0"/>
              <a:t>العالم</a:t>
            </a:r>
          </a:p>
          <a:p>
            <a:r>
              <a:rPr lang="ar-SA" dirty="0" smtClean="0"/>
              <a:t>من </a:t>
            </a:r>
            <a:r>
              <a:rPr lang="ar-SA" dirty="0" err="1" smtClean="0"/>
              <a:t>الإتفاقيات</a:t>
            </a:r>
            <a:r>
              <a:rPr lang="ar-SA" dirty="0" smtClean="0"/>
              <a:t> </a:t>
            </a:r>
            <a:r>
              <a:rPr lang="ar-SA" dirty="0"/>
              <a:t>الأكثر تأثيراً على الأوضاع العالمية اليوم </a:t>
            </a:r>
            <a:r>
              <a:rPr lang="ar-SA" dirty="0" err="1"/>
              <a:t>إتفاقية</a:t>
            </a:r>
            <a:r>
              <a:rPr lang="ar-SA" dirty="0"/>
              <a:t> التجارة العالمية التي عرفت </a:t>
            </a:r>
            <a:r>
              <a:rPr lang="ar-SA" dirty="0" err="1"/>
              <a:t>بإسم</a:t>
            </a:r>
            <a:r>
              <a:rPr lang="ar-SA" dirty="0"/>
              <a:t> الجات (</a:t>
            </a:r>
            <a:r>
              <a:rPr lang="en-US" dirty="0"/>
              <a:t>GATT</a:t>
            </a:r>
            <a:r>
              <a:rPr lang="ar-SA" dirty="0"/>
              <a:t>) والتي </a:t>
            </a:r>
            <a:r>
              <a:rPr lang="ar-SA" dirty="0" err="1"/>
              <a:t>إستمر</a:t>
            </a:r>
            <a:r>
              <a:rPr lang="ar-SA" dirty="0"/>
              <a:t> التفاوض حولها أكثر من خمسين عاماً نتج عنها تحديد أسس ومبادئ التجارة العالمية ، وتم على أثرها تأسيس منظمة التجارة العالمية </a:t>
            </a:r>
            <a:r>
              <a:rPr lang="en-US" dirty="0"/>
              <a:t>World Trade Organization</a:t>
            </a:r>
            <a:r>
              <a:rPr lang="ar-SA" dirty="0"/>
              <a:t> (</a:t>
            </a:r>
            <a:r>
              <a:rPr lang="en-US" dirty="0"/>
              <a:t>WTO</a:t>
            </a:r>
            <a:r>
              <a:rPr lang="ar-SA" dirty="0"/>
              <a:t>) ، التي تشرف على تطبيق </a:t>
            </a:r>
            <a:r>
              <a:rPr lang="ar-SA" dirty="0" err="1"/>
              <a:t>إتفاقيات</a:t>
            </a:r>
            <a:r>
              <a:rPr lang="ar-SA" dirty="0"/>
              <a:t> التجارة العالمية المتعلقة </a:t>
            </a:r>
            <a:r>
              <a:rPr lang="ar-SA" dirty="0" smtClean="0"/>
              <a:t>ب: </a:t>
            </a:r>
          </a:p>
          <a:p>
            <a:pPr lvl="1"/>
            <a:r>
              <a:rPr lang="ar-SA" dirty="0" smtClean="0"/>
              <a:t>حرية التجارة</a:t>
            </a:r>
          </a:p>
          <a:p>
            <a:pPr lvl="1"/>
            <a:r>
              <a:rPr lang="ar-SA" dirty="0" smtClean="0"/>
              <a:t>خفض </a:t>
            </a:r>
            <a:r>
              <a:rPr lang="ar-SA" dirty="0"/>
              <a:t>الضرائب </a:t>
            </a:r>
            <a:r>
              <a:rPr lang="ar-SA" dirty="0" smtClean="0"/>
              <a:t>الجمركية</a:t>
            </a:r>
          </a:p>
          <a:p>
            <a:pPr lvl="1"/>
            <a:r>
              <a:rPr lang="ar-SA" dirty="0" smtClean="0"/>
              <a:t>تعزيز المنافسة</a:t>
            </a:r>
          </a:p>
          <a:p>
            <a:pPr lvl="1"/>
            <a:r>
              <a:rPr lang="ar-SA" dirty="0" smtClean="0"/>
              <a:t>مكافحة الإغراق</a:t>
            </a:r>
          </a:p>
          <a:p>
            <a:pPr lvl="1"/>
            <a:r>
              <a:rPr lang="ar-SA" dirty="0" smtClean="0"/>
              <a:t>توسيع </a:t>
            </a:r>
            <a:r>
              <a:rPr lang="ar-SA" dirty="0"/>
              <a:t>قاعدة التجارة الدولية</a:t>
            </a:r>
          </a:p>
        </p:txBody>
      </p:sp>
    </p:spTree>
    <p:extLst>
      <p:ext uri="{BB962C8B-B14F-4D97-AF65-F5344CB8AC3E}">
        <p14:creationId xmlns:p14="http://schemas.microsoft.com/office/powerpoint/2010/main" val="16599162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97857" y="1393370"/>
            <a:ext cx="10515600" cy="432525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ar-SA" dirty="0" smtClean="0"/>
              <a:t>من </a:t>
            </a:r>
            <a:r>
              <a:rPr lang="ar-SA" dirty="0"/>
              <a:t>الأشياء المهمة التي يجب أن يفهمها القائد الإداري في العصر </a:t>
            </a:r>
            <a:r>
              <a:rPr lang="ar-SA" dirty="0" smtClean="0"/>
              <a:t>الحديث :</a:t>
            </a:r>
          </a:p>
          <a:p>
            <a:pPr lvl="1"/>
            <a:r>
              <a:rPr lang="ar-SA" dirty="0" smtClean="0"/>
              <a:t> كيفية إدارة </a:t>
            </a:r>
            <a:r>
              <a:rPr lang="ar-SA" dirty="0" err="1"/>
              <a:t>الإتفاقيات</a:t>
            </a:r>
            <a:r>
              <a:rPr lang="ar-SA" dirty="0"/>
              <a:t> </a:t>
            </a:r>
            <a:r>
              <a:rPr lang="ar-SA" dirty="0" smtClean="0"/>
              <a:t>الدولية </a:t>
            </a:r>
          </a:p>
          <a:p>
            <a:pPr lvl="1"/>
            <a:r>
              <a:rPr lang="ar-SA" dirty="0" smtClean="0"/>
              <a:t>إدراك </a:t>
            </a:r>
            <a:r>
              <a:rPr lang="ar-SA" dirty="0"/>
              <a:t>أن إدارة </a:t>
            </a:r>
            <a:r>
              <a:rPr lang="ar-SA" dirty="0" err="1"/>
              <a:t>الإتفاقيات</a:t>
            </a:r>
            <a:r>
              <a:rPr lang="ar-SA" dirty="0"/>
              <a:t> تتم من خلال عدد من المنظمات التي تخصصت في </a:t>
            </a:r>
            <a:r>
              <a:rPr lang="ar-SA" dirty="0" smtClean="0"/>
              <a:t>ذلك : </a:t>
            </a:r>
          </a:p>
          <a:p>
            <a:pPr lvl="2"/>
            <a:r>
              <a:rPr lang="ar-SA" dirty="0" smtClean="0"/>
              <a:t>منظمة </a:t>
            </a:r>
            <a:r>
              <a:rPr lang="ar-SA" dirty="0"/>
              <a:t>التجارة العالمية تدير الجانب </a:t>
            </a:r>
            <a:r>
              <a:rPr lang="ar-SA" dirty="0" err="1" smtClean="0"/>
              <a:t>الإقتصادي</a:t>
            </a:r>
            <a:endParaRPr lang="ar-SA" dirty="0" smtClean="0"/>
          </a:p>
          <a:p>
            <a:pPr lvl="2"/>
            <a:r>
              <a:rPr lang="ar-SA" dirty="0" smtClean="0"/>
              <a:t>هيئة </a:t>
            </a:r>
            <a:r>
              <a:rPr lang="ar-SA" dirty="0"/>
              <a:t>الأمم المتحدة تدير الجانب السياسي </a:t>
            </a:r>
            <a:r>
              <a:rPr lang="ar-SA" dirty="0" smtClean="0"/>
              <a:t>والتشريعي</a:t>
            </a:r>
          </a:p>
          <a:p>
            <a:pPr lvl="2"/>
            <a:r>
              <a:rPr lang="ar-SA" dirty="0" smtClean="0"/>
              <a:t>صندوق </a:t>
            </a:r>
            <a:r>
              <a:rPr lang="ar-SA" dirty="0"/>
              <a:t>النقد الدولي والبنك الدولي للإنشاء والتعمير يديران الجانب المالي </a:t>
            </a:r>
            <a:endParaRPr lang="ar-SA" dirty="0" smtClean="0"/>
          </a:p>
          <a:p>
            <a:pPr lvl="2"/>
            <a:r>
              <a:rPr lang="ar-SA" dirty="0" smtClean="0"/>
              <a:t>الحلف </a:t>
            </a:r>
            <a:r>
              <a:rPr lang="ar-SA" dirty="0"/>
              <a:t>الأطلسي يدير الجانب </a:t>
            </a:r>
            <a:r>
              <a:rPr lang="ar-SA" dirty="0" smtClean="0"/>
              <a:t>العسكري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251793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4. ثورة </a:t>
            </a:r>
            <a:r>
              <a:rPr lang="ar-SA" b="1" dirty="0"/>
              <a:t>تقنية المعلومات </a:t>
            </a:r>
            <a:r>
              <a:rPr lang="ar-SA" b="1" dirty="0" err="1"/>
              <a:t>والإتصالات</a:t>
            </a:r>
            <a:r>
              <a:rPr lang="ar-SA" b="1" dirty="0"/>
              <a:t>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ar-SA" dirty="0" smtClean="0"/>
              <a:t>أصبح </a:t>
            </a:r>
            <a:r>
              <a:rPr lang="ar-SA" dirty="0"/>
              <a:t>بإمكاننا </a:t>
            </a:r>
            <a:r>
              <a:rPr lang="ar-SA" u="sng" dirty="0"/>
              <a:t>الحصول على شتى أنواع المعلومات أياً كان مصدرها </a:t>
            </a:r>
            <a:r>
              <a:rPr lang="ar-SA" dirty="0"/>
              <a:t>أو موقعها في وقت قصير جداً </a:t>
            </a:r>
            <a:endParaRPr lang="ar-SA" dirty="0" smtClean="0"/>
          </a:p>
          <a:p>
            <a:r>
              <a:rPr lang="ar-SA" u="sng" dirty="0" smtClean="0"/>
              <a:t>زادت </a:t>
            </a:r>
            <a:r>
              <a:rPr lang="ar-SA" u="sng" dirty="0"/>
              <a:t>قدرة الكمبيوتر على جمع المعلومات ومعالجتها وتوزيعها </a:t>
            </a:r>
            <a:r>
              <a:rPr lang="ar-SA" dirty="0"/>
              <a:t>بصورة غير </a:t>
            </a:r>
            <a:r>
              <a:rPr lang="ar-SA" dirty="0" smtClean="0"/>
              <a:t>مسبوقة ، مما أدى إلي ثورة </a:t>
            </a:r>
            <a:r>
              <a:rPr lang="ar-SA" dirty="0"/>
              <a:t>في مجال المعلومات </a:t>
            </a:r>
            <a:r>
              <a:rPr lang="ar-SA" dirty="0" err="1" smtClean="0"/>
              <a:t>والإتصالات</a:t>
            </a:r>
            <a:endParaRPr lang="ar-SA" dirty="0" smtClean="0"/>
          </a:p>
          <a:p>
            <a:r>
              <a:rPr lang="ar-SA" u="sng" dirty="0"/>
              <a:t>ظهور العديد من الوسائل التقنية الحديثة </a:t>
            </a:r>
            <a:r>
              <a:rPr lang="ar-SA" dirty="0"/>
              <a:t>كالأقمار الصناعية ، والكابلات التلفزيونية والتلفونية ، والفيديو ، وأشرطة التسجيل الرقمية </a:t>
            </a:r>
            <a:r>
              <a:rPr lang="ar-SA" dirty="0" smtClean="0"/>
              <a:t>....</a:t>
            </a:r>
            <a:endParaRPr lang="en-US" dirty="0"/>
          </a:p>
          <a:p>
            <a:r>
              <a:rPr lang="ar-SA" dirty="0"/>
              <a:t>أبرز ما يميز الثورة التقنية هو </a:t>
            </a:r>
            <a:r>
              <a:rPr lang="ar-SA" u="sng" dirty="0" err="1"/>
              <a:t>إتساع</a:t>
            </a:r>
            <a:r>
              <a:rPr lang="ar-SA" u="sng" dirty="0"/>
              <a:t> </a:t>
            </a:r>
            <a:r>
              <a:rPr lang="ar-SA" u="sng" dirty="0" smtClean="0"/>
              <a:t>الشبكة </a:t>
            </a:r>
            <a:r>
              <a:rPr lang="ar-SA" u="sng" dirty="0"/>
              <a:t>العنكبوتية </a:t>
            </a:r>
            <a:r>
              <a:rPr lang="ar-SA" dirty="0"/>
              <a:t>(الإنترنت) </a:t>
            </a:r>
            <a:r>
              <a:rPr lang="ar-SA" u="sng" dirty="0"/>
              <a:t>وكثرة </a:t>
            </a:r>
            <a:r>
              <a:rPr lang="ar-SA" u="sng" dirty="0" smtClean="0"/>
              <a:t>مستخدميها</a:t>
            </a:r>
            <a:endParaRPr lang="en-US" u="sng" dirty="0" smtClean="0"/>
          </a:p>
          <a:p>
            <a:r>
              <a:rPr lang="ar-SA" dirty="0"/>
              <a:t>تحتم على القائد الإداري التعامل </a:t>
            </a:r>
            <a:r>
              <a:rPr lang="ar-SA" dirty="0" smtClean="0"/>
              <a:t>مع هذه التحديات </a:t>
            </a:r>
            <a:r>
              <a:rPr lang="ar-SA" dirty="0" err="1"/>
              <a:t>والإستفادة</a:t>
            </a:r>
            <a:r>
              <a:rPr lang="ar-SA" dirty="0"/>
              <a:t> </a:t>
            </a:r>
            <a:r>
              <a:rPr lang="ar-SA" dirty="0" smtClean="0"/>
              <a:t>منها </a:t>
            </a:r>
            <a:r>
              <a:rPr lang="ar-SA" u="sng" dirty="0" smtClean="0"/>
              <a:t>والإيمان بأن </a:t>
            </a:r>
            <a:r>
              <a:rPr lang="ar-SA" u="sng" dirty="0"/>
              <a:t>المعلومة أصبحت مصدر سلطة جديد</a:t>
            </a:r>
            <a:endParaRPr lang="en-US" u="sng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022805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5. تنامي </a:t>
            </a:r>
            <a:r>
              <a:rPr lang="ar-SA" b="1" dirty="0"/>
              <a:t>ظاهرة العولمة </a:t>
            </a:r>
            <a:r>
              <a:rPr lang="ar-SA" b="1" dirty="0" smtClean="0"/>
              <a:t>(</a:t>
            </a:r>
            <a:r>
              <a:rPr lang="en-US" b="1" dirty="0" smtClean="0"/>
              <a:t>(Globalization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88687" y="1480456"/>
            <a:ext cx="11509828" cy="519611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ar-SA" dirty="0"/>
              <a:t>تشكل العولمة أهم المتغيرات والتحديات المعاصرة التي يجب أن يفهمها القائد الإداري المعاصر ويتعامل </a:t>
            </a:r>
            <a:r>
              <a:rPr lang="ar-SA" dirty="0" smtClean="0"/>
              <a:t>معها</a:t>
            </a:r>
          </a:p>
          <a:p>
            <a:r>
              <a:rPr lang="ar-SA" dirty="0" smtClean="0"/>
              <a:t>القاعدة </a:t>
            </a:r>
            <a:r>
              <a:rPr lang="ar-SA" dirty="0"/>
              <a:t>التي تقوم عليها ظاهرة العولمة هي إزالة الحواجز والحدود أمام حركة التجارة والثقافة لإتاحة حرية التنقل السلعي والفكري دون قيد أو </a:t>
            </a:r>
            <a:r>
              <a:rPr lang="ar-SA" dirty="0" smtClean="0"/>
              <a:t>شرط</a:t>
            </a:r>
          </a:p>
          <a:p>
            <a:r>
              <a:rPr lang="ar-SA" dirty="0" smtClean="0"/>
              <a:t>من </a:t>
            </a:r>
            <a:r>
              <a:rPr lang="ar-SA" dirty="0"/>
              <a:t>الأمور المهمة للقائد الإداري </a:t>
            </a:r>
            <a:r>
              <a:rPr lang="ar-SA" dirty="0" smtClean="0"/>
              <a:t>التحويلي أن </a:t>
            </a:r>
            <a:r>
              <a:rPr lang="ar-SA" dirty="0"/>
              <a:t>يكون على إطلاع ب</a:t>
            </a:r>
            <a:r>
              <a:rPr lang="ar-SA" dirty="0" smtClean="0"/>
              <a:t>أسباب </a:t>
            </a:r>
            <a:r>
              <a:rPr lang="ar-SA" dirty="0"/>
              <a:t>تنامي ظاهرة </a:t>
            </a:r>
            <a:r>
              <a:rPr lang="ar-SA" dirty="0" smtClean="0"/>
              <a:t>العولمة مما يساعده </a:t>
            </a:r>
            <a:r>
              <a:rPr lang="ar-SA" dirty="0"/>
              <a:t>على مواجهتها والتعامل معها بشكل يخدم </a:t>
            </a:r>
            <a:r>
              <a:rPr lang="ar-SA" dirty="0" smtClean="0"/>
              <a:t>المنظمة. ومن بين هذه الأسباب :</a:t>
            </a:r>
          </a:p>
          <a:p>
            <a:pPr lvl="1"/>
            <a:r>
              <a:rPr lang="ar-SA" dirty="0"/>
              <a:t>سيطرة المصالح </a:t>
            </a:r>
            <a:r>
              <a:rPr lang="ar-SA" dirty="0" err="1"/>
              <a:t>الإقتصادية</a:t>
            </a:r>
            <a:r>
              <a:rPr lang="ar-SA" dirty="0"/>
              <a:t> على </a:t>
            </a:r>
            <a:r>
              <a:rPr lang="ar-SA" dirty="0" smtClean="0"/>
              <a:t>العلاقات الدولية </a:t>
            </a:r>
            <a:r>
              <a:rPr lang="ar-SA" dirty="0"/>
              <a:t>بدلاً من </a:t>
            </a:r>
            <a:r>
              <a:rPr lang="ar-SA" dirty="0" smtClean="0"/>
              <a:t>العسكرية</a:t>
            </a:r>
            <a:endParaRPr lang="en-US" sz="2000" dirty="0"/>
          </a:p>
          <a:p>
            <a:pPr lvl="1"/>
            <a:r>
              <a:rPr lang="ar-SA" dirty="0" smtClean="0"/>
              <a:t>إنشاء </a:t>
            </a:r>
            <a:r>
              <a:rPr lang="ar-SA" dirty="0"/>
              <a:t>منظمة التجارة </a:t>
            </a:r>
            <a:r>
              <a:rPr lang="ar-SA" dirty="0" smtClean="0"/>
              <a:t>العالمية</a:t>
            </a:r>
            <a:endParaRPr lang="en-US" sz="2000" dirty="0"/>
          </a:p>
          <a:p>
            <a:pPr lvl="1"/>
            <a:r>
              <a:rPr lang="ar-SA" dirty="0" smtClean="0"/>
              <a:t>قيام </a:t>
            </a:r>
            <a:r>
              <a:rPr lang="ar-SA" dirty="0"/>
              <a:t>التكتلات </a:t>
            </a:r>
            <a:r>
              <a:rPr lang="ar-SA" dirty="0" err="1"/>
              <a:t>الإقتصادية</a:t>
            </a:r>
            <a:r>
              <a:rPr lang="ar-SA" dirty="0"/>
              <a:t> العملاقة والشركات الكبرى متعددة </a:t>
            </a:r>
            <a:r>
              <a:rPr lang="ar-SA" dirty="0" smtClean="0"/>
              <a:t>الجنسيات</a:t>
            </a:r>
            <a:endParaRPr lang="en-US" sz="2000" dirty="0"/>
          </a:p>
          <a:p>
            <a:pPr lvl="1"/>
            <a:r>
              <a:rPr lang="ar-SA" dirty="0" err="1" smtClean="0"/>
              <a:t>إكتساب</a:t>
            </a:r>
            <a:r>
              <a:rPr lang="ar-SA" dirty="0" smtClean="0"/>
              <a:t> </a:t>
            </a:r>
            <a:r>
              <a:rPr lang="ar-SA" dirty="0"/>
              <a:t>الديمقراطية وحقوق الإنسان طابعاً </a:t>
            </a:r>
            <a:r>
              <a:rPr lang="ar-SA" dirty="0" smtClean="0"/>
              <a:t>عالمياً</a:t>
            </a:r>
            <a:endParaRPr lang="en-US" sz="2000" dirty="0"/>
          </a:p>
          <a:p>
            <a:pPr lvl="1"/>
            <a:r>
              <a:rPr lang="ar-SA" dirty="0" smtClean="0"/>
              <a:t>بدء </a:t>
            </a:r>
            <a:r>
              <a:rPr lang="ar-SA" dirty="0"/>
              <a:t>الثورة المعلوماتية وتعاظم دور </a:t>
            </a:r>
            <a:r>
              <a:rPr lang="ar-SA" dirty="0" smtClean="0"/>
              <a:t>التكنولوجيا</a:t>
            </a:r>
          </a:p>
          <a:p>
            <a:pPr lvl="1"/>
            <a:r>
              <a:rPr lang="ar-SA" sz="2000" dirty="0" smtClean="0"/>
              <a:t>.....</a:t>
            </a:r>
            <a:endParaRPr lang="ar-SA" sz="2000" dirty="0"/>
          </a:p>
          <a:p>
            <a:pPr lv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366026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6. نمو </a:t>
            </a:r>
            <a:r>
              <a:rPr lang="ar-SA" b="1" dirty="0"/>
              <a:t>الشركات متعددة الجنسيات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txBody>
          <a:bodyPr>
            <a:normAutofit fontScale="92500"/>
          </a:bodyPr>
          <a:lstStyle/>
          <a:p>
            <a:r>
              <a:rPr lang="ar-SA" dirty="0"/>
              <a:t>تعود ملكيتها إلي شركات أو أشخاص ينتمون إلي دولة أو عدة دول </a:t>
            </a:r>
            <a:endParaRPr lang="ar-SA" dirty="0" smtClean="0"/>
          </a:p>
          <a:p>
            <a:r>
              <a:rPr lang="ar-SA" dirty="0" smtClean="0"/>
              <a:t>تأخذ </a:t>
            </a:r>
            <a:r>
              <a:rPr lang="ar-SA" dirty="0"/>
              <a:t>هذه الشركات شكلاً من أشكال التحالفات التي تعبر القوميات والدول والقارات لتشكل قوة </a:t>
            </a:r>
            <a:r>
              <a:rPr lang="ar-SA" dirty="0" smtClean="0"/>
              <a:t>تؤثر على </a:t>
            </a:r>
            <a:r>
              <a:rPr lang="ar-SA" dirty="0" err="1"/>
              <a:t>إقتصايات</a:t>
            </a:r>
            <a:r>
              <a:rPr lang="ar-SA" dirty="0"/>
              <a:t> </a:t>
            </a:r>
            <a:r>
              <a:rPr lang="ar-SA" dirty="0" smtClean="0"/>
              <a:t>العالم</a:t>
            </a:r>
          </a:p>
          <a:p>
            <a:r>
              <a:rPr lang="ar-SA" dirty="0"/>
              <a:t>تسيطر على نسبة كبيرة من </a:t>
            </a:r>
            <a:r>
              <a:rPr lang="ar-SA" dirty="0" err="1"/>
              <a:t>إقتصاد</a:t>
            </a:r>
            <a:r>
              <a:rPr lang="ar-SA" dirty="0"/>
              <a:t> العالم </a:t>
            </a:r>
            <a:endParaRPr lang="ar-SA" dirty="0" smtClean="0"/>
          </a:p>
          <a:p>
            <a:r>
              <a:rPr lang="ar-SA" dirty="0"/>
              <a:t>تستخدم طرق الإنتاج الكبيرة التي تؤثر على </a:t>
            </a:r>
            <a:r>
              <a:rPr lang="ar-SA" dirty="0" smtClean="0"/>
              <a:t>الأسعار </a:t>
            </a:r>
            <a:r>
              <a:rPr lang="ar-SA" dirty="0"/>
              <a:t>وتخفض تكاليف </a:t>
            </a:r>
            <a:r>
              <a:rPr lang="ar-SA" dirty="0" smtClean="0"/>
              <a:t>الإنتاج </a:t>
            </a:r>
          </a:p>
          <a:p>
            <a:r>
              <a:rPr lang="ar-SA" dirty="0" smtClean="0"/>
              <a:t>تنفق </a:t>
            </a:r>
            <a:r>
              <a:rPr lang="ar-SA" dirty="0"/>
              <a:t>هذه الشركات بسخاء على البحوث والتطوير وجهود </a:t>
            </a:r>
            <a:r>
              <a:rPr lang="ar-SA" dirty="0" err="1" smtClean="0"/>
              <a:t>الإختراعات</a:t>
            </a:r>
            <a:endParaRPr lang="ar-SA" dirty="0" smtClean="0"/>
          </a:p>
          <a:p>
            <a:r>
              <a:rPr lang="ar-SA" dirty="0" smtClean="0"/>
              <a:t>لديها </a:t>
            </a:r>
            <a:r>
              <a:rPr lang="ar-SA" dirty="0" err="1"/>
              <a:t>إهتمام</a:t>
            </a:r>
            <a:r>
              <a:rPr lang="ar-SA" dirty="0"/>
              <a:t> كبير بالتدريب وإيجاد طرق جديدة لإنجاز </a:t>
            </a:r>
            <a:r>
              <a:rPr lang="ar-SA" dirty="0" smtClean="0"/>
              <a:t>الأعمال</a:t>
            </a:r>
          </a:p>
          <a:p>
            <a:r>
              <a:rPr lang="ar-SA" dirty="0" smtClean="0"/>
              <a:t>تمتلك </a:t>
            </a:r>
            <a:r>
              <a:rPr lang="ar-SA" dirty="0"/>
              <a:t>قاعدة كبيرة لتوزيع منتجاتها التي أصبحت نمطاً من أنماط العولمة عبر العالم </a:t>
            </a:r>
          </a:p>
        </p:txBody>
      </p:sp>
    </p:spTree>
    <p:extLst>
      <p:ext uri="{BB962C8B-B14F-4D97-AF65-F5344CB8AC3E}">
        <p14:creationId xmlns:p14="http://schemas.microsoft.com/office/powerpoint/2010/main" val="2025723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/>
              <a:t>7. الضغط </a:t>
            </a:r>
            <a:r>
              <a:rPr lang="ar-SA" b="1" dirty="0"/>
              <a:t>السكاني والتغيير في هياكل القوى العاملة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20914" y="1820863"/>
            <a:ext cx="10932886" cy="4351337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ar-SA" dirty="0"/>
              <a:t>لا بد أن يدرك القائد الإداري التحويلي حجم التضخم السكاني العالمي ، والذي وصل إلي مستوى لم يسبق له </a:t>
            </a:r>
            <a:r>
              <a:rPr lang="ar-SA" dirty="0" smtClean="0"/>
              <a:t>مثيل</a:t>
            </a:r>
          </a:p>
          <a:p>
            <a:pPr marL="0" indent="0">
              <a:buNone/>
            </a:pPr>
            <a:endParaRPr lang="en-US" dirty="0"/>
          </a:p>
          <a:p>
            <a:r>
              <a:rPr lang="ar-SA" dirty="0"/>
              <a:t>لا بد أن يدرك القائد الإداري التحويلي </a:t>
            </a:r>
            <a:r>
              <a:rPr lang="ar-SA" dirty="0" smtClean="0"/>
              <a:t>أن </a:t>
            </a:r>
            <a:r>
              <a:rPr lang="ar-SA" dirty="0"/>
              <a:t>التضخم السكاني العالمي </a:t>
            </a:r>
            <a:r>
              <a:rPr lang="ar-SA" dirty="0" smtClean="0"/>
              <a:t>ينعكس على </a:t>
            </a:r>
            <a:r>
              <a:rPr lang="ar-SA" dirty="0"/>
              <a:t>هياكل القوى العاملة التي تساهم في تفعيل </a:t>
            </a:r>
            <a:r>
              <a:rPr lang="ar-SA" dirty="0" err="1"/>
              <a:t>إقتصاديات</a:t>
            </a:r>
            <a:r>
              <a:rPr lang="ar-SA" dirty="0"/>
              <a:t> العالم ، فضلاً عن أنها قوة </a:t>
            </a:r>
            <a:r>
              <a:rPr lang="ar-SA" dirty="0" err="1"/>
              <a:t>إستهلاكية</a:t>
            </a:r>
            <a:r>
              <a:rPr lang="ar-SA" dirty="0"/>
              <a:t> في الوقت نفسه</a:t>
            </a:r>
            <a:endParaRPr lang="en-US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004874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III</a:t>
            </a:r>
            <a:r>
              <a:rPr lang="ar-SA" b="1" dirty="0"/>
              <a:t>. </a:t>
            </a:r>
            <a:r>
              <a:rPr lang="ar-SA" b="1" dirty="0" smtClean="0"/>
              <a:t>التحديات </a:t>
            </a:r>
            <a:r>
              <a:rPr lang="ar-SA" b="1" dirty="0"/>
              <a:t>التي أبرزتها متغيرات القرن الـ 21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49943" y="1820863"/>
            <a:ext cx="10903857" cy="4351337"/>
          </a:xfrm>
          <a:solidFill>
            <a:srgbClr val="FFE1FF"/>
          </a:solidFill>
        </p:spPr>
        <p:txBody>
          <a:bodyPr>
            <a:normAutofit/>
          </a:bodyPr>
          <a:lstStyle/>
          <a:p>
            <a:r>
              <a:rPr lang="ar-SA" b="1" dirty="0"/>
              <a:t>تحدي </a:t>
            </a:r>
            <a:r>
              <a:rPr lang="ar-SA" b="1" dirty="0" smtClean="0"/>
              <a:t>المنافسة : </a:t>
            </a:r>
            <a:r>
              <a:rPr lang="ar-SA" dirty="0" smtClean="0"/>
              <a:t>على القيادات </a:t>
            </a:r>
            <a:r>
              <a:rPr lang="ar-SA" dirty="0"/>
              <a:t>الإدارية العالمية التحويلية </a:t>
            </a:r>
            <a:r>
              <a:rPr lang="ar-SA" dirty="0" smtClean="0"/>
              <a:t>التغلب </a:t>
            </a:r>
            <a:r>
              <a:rPr lang="ar-SA" dirty="0"/>
              <a:t>على تحد المنافسة </a:t>
            </a:r>
            <a:r>
              <a:rPr lang="ar-SA" dirty="0" smtClean="0"/>
              <a:t>و القدرة </a:t>
            </a:r>
            <a:r>
              <a:rPr lang="ar-SA" dirty="0"/>
              <a:t>على </a:t>
            </a:r>
            <a:r>
              <a:rPr lang="ar-SA" dirty="0" err="1"/>
              <a:t>الإحتفاظ</a:t>
            </a:r>
            <a:r>
              <a:rPr lang="ar-SA" dirty="0"/>
              <a:t> </a:t>
            </a:r>
            <a:r>
              <a:rPr lang="ar-SA" dirty="0" smtClean="0"/>
              <a:t>بموقع المؤسسة </a:t>
            </a:r>
            <a:r>
              <a:rPr lang="ar-SA" dirty="0"/>
              <a:t>في السوق وتنميته</a:t>
            </a:r>
            <a:endParaRPr lang="ar-SA" b="1" dirty="0" smtClean="0"/>
          </a:p>
          <a:p>
            <a:r>
              <a:rPr lang="ar-SA" b="1" dirty="0"/>
              <a:t>تحدي </a:t>
            </a:r>
            <a:r>
              <a:rPr lang="ar-SA" b="1" dirty="0" smtClean="0"/>
              <a:t>العولمة : </a:t>
            </a:r>
            <a:r>
              <a:rPr lang="ar-SA" dirty="0"/>
              <a:t>على القيادات الإدارية أن تتجهز </a:t>
            </a:r>
            <a:r>
              <a:rPr lang="ar-SA" dirty="0" err="1"/>
              <a:t>لإستيعاب</a:t>
            </a:r>
            <a:r>
              <a:rPr lang="ar-SA" dirty="0"/>
              <a:t> ومواجهة تحدي </a:t>
            </a:r>
            <a:r>
              <a:rPr lang="ar-SA" dirty="0" smtClean="0"/>
              <a:t>العولمة </a:t>
            </a:r>
            <a:r>
              <a:rPr lang="ar-SA" dirty="0"/>
              <a:t>وذلك من خلال إحداث التحول اللازم لتحقيق فرصة التعايش في مناخ شديد المنافسة ، ومنفتح في نفس الوقت</a:t>
            </a:r>
            <a:endParaRPr lang="ar-SA" b="1" dirty="0" smtClean="0"/>
          </a:p>
          <a:p>
            <a:r>
              <a:rPr lang="ar-SA" b="1" dirty="0"/>
              <a:t>تحدي القدرة على </a:t>
            </a:r>
            <a:r>
              <a:rPr lang="ar-SA" b="1" dirty="0" err="1"/>
              <a:t>الإستخدام</a:t>
            </a:r>
            <a:r>
              <a:rPr lang="ar-SA" b="1" dirty="0"/>
              <a:t> الأمثل </a:t>
            </a:r>
            <a:r>
              <a:rPr lang="ar-SA" b="1" dirty="0" smtClean="0"/>
              <a:t>للموارد : </a:t>
            </a:r>
            <a:r>
              <a:rPr lang="ar-SA" dirty="0"/>
              <a:t>عدم ترك أي فرصة تضيع ، وعدم تبديد أي </a:t>
            </a:r>
            <a:r>
              <a:rPr lang="ar-SA" dirty="0" smtClean="0"/>
              <a:t>مورد أو </a:t>
            </a:r>
            <a:r>
              <a:rPr lang="ar-SA" dirty="0"/>
              <a:t>السماح بأي فاقد أو </a:t>
            </a:r>
            <a:r>
              <a:rPr lang="ar-SA" dirty="0" smtClean="0"/>
              <a:t>هدر، </a:t>
            </a:r>
            <a:r>
              <a:rPr lang="ar-SA" dirty="0"/>
              <a:t>مع التأكيد على ضرورة معاملة الوقت كأحد الموارد الواجب المحافظة </a:t>
            </a:r>
            <a:r>
              <a:rPr lang="ar-SA" dirty="0" smtClean="0"/>
              <a:t>عليها</a:t>
            </a:r>
            <a:endParaRPr lang="ar-SA" b="1" dirty="0" smtClean="0"/>
          </a:p>
        </p:txBody>
      </p:sp>
    </p:spTree>
    <p:extLst>
      <p:ext uri="{BB962C8B-B14F-4D97-AF65-F5344CB8AC3E}">
        <p14:creationId xmlns:p14="http://schemas.microsoft.com/office/powerpoint/2010/main" val="337138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870857"/>
            <a:ext cx="10515600" cy="5301343"/>
          </a:xfrm>
          <a:solidFill>
            <a:srgbClr val="FFE1FF"/>
          </a:solidFill>
        </p:spPr>
        <p:txBody>
          <a:bodyPr>
            <a:normAutofit/>
          </a:bodyPr>
          <a:lstStyle/>
          <a:p>
            <a:r>
              <a:rPr lang="ar-SA" b="1" dirty="0"/>
              <a:t>تحدي الجودة الشاملة : </a:t>
            </a:r>
            <a:r>
              <a:rPr lang="ar-SA" dirty="0"/>
              <a:t>لقد أصبحت الجودة في السلعة أو الخدمة. هي مقياس التقدم والتميز </a:t>
            </a:r>
            <a:r>
              <a:rPr lang="ar-SA" dirty="0" err="1"/>
              <a:t>والإزدهار</a:t>
            </a:r>
            <a:r>
              <a:rPr lang="ar-SA" dirty="0"/>
              <a:t> عند الكثير من المنظمات ، كما أصبحت الجودة سلاح المفاضلة على المستوى العالمي</a:t>
            </a:r>
            <a:endParaRPr lang="ar-SA" b="1" dirty="0"/>
          </a:p>
          <a:p>
            <a:r>
              <a:rPr lang="ar-SA" b="1" dirty="0"/>
              <a:t>التحديات التكنولوجية : </a:t>
            </a:r>
            <a:r>
              <a:rPr lang="ar-SA" dirty="0"/>
              <a:t>مدى قدرة القيادات على </a:t>
            </a:r>
            <a:r>
              <a:rPr lang="ar-SA" dirty="0" err="1"/>
              <a:t>إستخدام</a:t>
            </a:r>
            <a:r>
              <a:rPr lang="ar-SA" dirty="0"/>
              <a:t> وتبني التقنيات والتكنولوجيات الجديدة </a:t>
            </a:r>
            <a:r>
              <a:rPr lang="ar-SA" dirty="0" err="1"/>
              <a:t>وإستخدامها</a:t>
            </a:r>
            <a:r>
              <a:rPr lang="ar-SA" dirty="0"/>
              <a:t> </a:t>
            </a:r>
            <a:r>
              <a:rPr lang="ar-SA" dirty="0" err="1"/>
              <a:t>الإستخدام</a:t>
            </a:r>
            <a:r>
              <a:rPr lang="ar-SA" dirty="0"/>
              <a:t> الأمثل، وتوظيفها لتطوير الإنتاج والمنتجات ، وتخفيض التكلفة وزيادة الجودة</a:t>
            </a:r>
            <a:endParaRPr lang="ar-SA" b="1" dirty="0"/>
          </a:p>
          <a:p>
            <a:r>
              <a:rPr lang="ar-SA" b="1" dirty="0"/>
              <a:t>تحدي </a:t>
            </a:r>
            <a:r>
              <a:rPr lang="ar-SA" b="1" dirty="0" err="1"/>
              <a:t>إتخاذ</a:t>
            </a:r>
            <a:r>
              <a:rPr lang="ar-SA" b="1" dirty="0"/>
              <a:t> القرار في عالم متغير : </a:t>
            </a:r>
            <a:r>
              <a:rPr lang="ar-SA" dirty="0"/>
              <a:t>التحدي أمام القيادات الإدارية متوقف على مدى قدرتهم على العمل في ضوء رؤية مستقبلية واضحة ، وآلية </a:t>
            </a:r>
            <a:r>
              <a:rPr lang="ar-SA" dirty="0" err="1"/>
              <a:t>وإستراتيجية</a:t>
            </a:r>
            <a:r>
              <a:rPr lang="ar-SA" dirty="0"/>
              <a:t> ملائمة ، بحيث يمكن من خلالها التعامل مع التحديات بشكل أفضل لاتخاذ القرار السليم في عالم متغير وغير مستقر </a:t>
            </a:r>
          </a:p>
        </p:txBody>
      </p:sp>
    </p:spTree>
    <p:extLst>
      <p:ext uri="{BB962C8B-B14F-4D97-AF65-F5344CB8AC3E}">
        <p14:creationId xmlns:p14="http://schemas.microsoft.com/office/powerpoint/2010/main" val="426920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تمهيد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451429"/>
            <a:ext cx="10515600" cy="522514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SA" dirty="0"/>
              <a:t>تشكل القيادة الإدارية أهم العوامل المتأثرة بالمتغيرات العالمية على مستوى الدول ، بل وعلى مستوى المنظمات </a:t>
            </a:r>
            <a:r>
              <a:rPr lang="ar-SA" dirty="0" smtClean="0"/>
              <a:t>أيضاً.</a:t>
            </a:r>
          </a:p>
          <a:p>
            <a:r>
              <a:rPr lang="ar-SA" dirty="0" smtClean="0"/>
              <a:t>فقد </a:t>
            </a:r>
            <a:r>
              <a:rPr lang="ar-SA" dirty="0"/>
              <a:t>أصبحت الحاجة ماسة إلي وجود قائد إداري متجدد ، يستطيع التطور والتأقلم مع متغيرات </a:t>
            </a:r>
            <a:r>
              <a:rPr lang="ar-SA" dirty="0" smtClean="0"/>
              <a:t>العصور المختلفة </a:t>
            </a:r>
          </a:p>
          <a:p>
            <a:r>
              <a:rPr lang="ar-SA" dirty="0" smtClean="0"/>
              <a:t>هذا </a:t>
            </a:r>
            <a:r>
              <a:rPr lang="ar-SA" dirty="0"/>
              <a:t>العصر الذي ندخله اليوم هو عصر الثورة التقنية وثورة </a:t>
            </a:r>
            <a:r>
              <a:rPr lang="ar-SA" dirty="0" err="1"/>
              <a:t>الإتصالات</a:t>
            </a:r>
            <a:r>
              <a:rPr lang="ar-SA" dirty="0"/>
              <a:t> والمعلومات </a:t>
            </a:r>
            <a:endParaRPr lang="ar-SA" dirty="0" smtClean="0"/>
          </a:p>
          <a:p>
            <a:r>
              <a:rPr lang="ar-SA" dirty="0" smtClean="0"/>
              <a:t>هذه </a:t>
            </a:r>
            <a:r>
              <a:rPr lang="ar-SA" dirty="0"/>
              <a:t>الثورة تشكل عملية تحولية تاريخية هائلة ، ليس فقط في حقل التقنية والمعلومات ، وإنما في شتى الحقول والرؤى والأفكار والممارسات </a:t>
            </a:r>
            <a:r>
              <a:rPr lang="ar-SA" dirty="0" err="1"/>
              <a:t>والإهتمامات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92466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IV</a:t>
            </a:r>
            <a:r>
              <a:rPr lang="ar-SA" b="1" dirty="0" smtClean="0"/>
              <a:t>. القائد </a:t>
            </a:r>
            <a:r>
              <a:rPr lang="ar-SA" b="1" dirty="0"/>
              <a:t>التحويلي وموقفه من التحديات المستقبلية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ar-SA" dirty="0" smtClean="0"/>
              <a:t>المقصود </a:t>
            </a:r>
            <a: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بالقائد الإداري التحويلي </a:t>
            </a:r>
            <a:r>
              <a:rPr lang="ar-SA" dirty="0" smtClean="0"/>
              <a:t>أن </a:t>
            </a:r>
            <a:r>
              <a:rPr lang="ar-SA" dirty="0"/>
              <a:t>القائد </a:t>
            </a:r>
            <a:r>
              <a:rPr lang="ar-SA" dirty="0" smtClean="0"/>
              <a:t>هو الذي : </a:t>
            </a:r>
          </a:p>
          <a:p>
            <a:pPr lvl="1"/>
            <a:r>
              <a:rPr lang="ar-SA" dirty="0" smtClean="0"/>
              <a:t>يرفع </a:t>
            </a:r>
            <a:r>
              <a:rPr lang="ar-SA" dirty="0"/>
              <a:t>من مستوى العاملين لتحقيق الإنجاز والتنمية الذاتية </a:t>
            </a:r>
            <a:endParaRPr lang="ar-SA" dirty="0" smtClean="0"/>
          </a:p>
          <a:p>
            <a:pPr lvl="1"/>
            <a:r>
              <a:rPr lang="ar-SA" dirty="0" smtClean="0"/>
              <a:t>الذي </a:t>
            </a:r>
            <a:r>
              <a:rPr lang="ar-SA" dirty="0"/>
              <a:t>يروج لعملية تنمية وتطوير المجموعات </a:t>
            </a:r>
            <a:r>
              <a:rPr lang="ar-SA" dirty="0" smtClean="0"/>
              <a:t>والمنظمات</a:t>
            </a:r>
          </a:p>
          <a:p>
            <a:pPr lvl="1"/>
            <a:r>
              <a:rPr lang="ar-SA" dirty="0" smtClean="0"/>
              <a:t>يستثير </a:t>
            </a:r>
            <a:r>
              <a:rPr lang="ar-SA" dirty="0"/>
              <a:t>في الإتباع الهمم العالية ، والوعي بالقضايا العالمية </a:t>
            </a:r>
            <a:r>
              <a:rPr lang="ar-SA" dirty="0" smtClean="0"/>
              <a:t>الرئيسية</a:t>
            </a:r>
          </a:p>
          <a:p>
            <a:pPr lvl="1"/>
            <a:r>
              <a:rPr lang="ar-SA" dirty="0" smtClean="0"/>
              <a:t>يعمل على </a:t>
            </a:r>
            <a:r>
              <a:rPr lang="ar-SA" dirty="0"/>
              <a:t>زيادة </a:t>
            </a:r>
            <a:r>
              <a:rPr lang="ar-SA" dirty="0" smtClean="0"/>
              <a:t>ثقة </a:t>
            </a:r>
            <a:r>
              <a:rPr lang="ar-SA" dirty="0"/>
              <a:t>الإتباع</a:t>
            </a:r>
            <a:r>
              <a:rPr lang="ar-SA" dirty="0" smtClean="0"/>
              <a:t> بأنفسهم</a:t>
            </a:r>
          </a:p>
          <a:p>
            <a:r>
              <a:rPr lang="ar-SA" dirty="0" smtClean="0"/>
              <a:t>عندما تصبح </a:t>
            </a:r>
            <a:r>
              <a:rPr lang="ar-SA" dirty="0"/>
              <a:t>المنظمة أمام تحديات ومتغيرات عالمية ومحلية كبيرة ، فإن القائد يحتاج إلي تغيير موقفه وأسلوبه القيادي </a:t>
            </a:r>
            <a:r>
              <a:rPr lang="ar-SA" dirty="0" err="1"/>
              <a:t>وإستبداله</a:t>
            </a:r>
            <a:r>
              <a:rPr lang="ar-SA" dirty="0"/>
              <a:t> بأسلوب تطوري أكثر مرونة وإقبالاً على </a:t>
            </a:r>
            <a:r>
              <a:rPr lang="ar-SA" dirty="0" smtClean="0"/>
              <a:t>التغيير. </a:t>
            </a:r>
            <a:r>
              <a:rPr lang="ar-SA" dirty="0"/>
              <a:t>حتى لا يفقد السيطرة على مجريات الأحداث في المنظمة ، وحتى يستطيع تحقيق أهداف التنظيم الإداري</a:t>
            </a:r>
          </a:p>
        </p:txBody>
      </p:sp>
    </p:spTree>
    <p:extLst>
      <p:ext uri="{BB962C8B-B14F-4D97-AF65-F5344CB8AC3E}">
        <p14:creationId xmlns:p14="http://schemas.microsoft.com/office/powerpoint/2010/main" val="145410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62857"/>
            <a:ext cx="10515600" cy="593634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SA" dirty="0"/>
              <a:t>يجب أن يقوم أسلوب القائد على </a:t>
            </a:r>
            <a:r>
              <a:rPr lang="ar-SA" u="sng" dirty="0"/>
              <a:t>إيجاد رؤية مستقبلية جديدة بعيدة المدى</a:t>
            </a:r>
            <a:r>
              <a:rPr lang="ar-SA" dirty="0"/>
              <a:t>. مع ضرورة أن </a:t>
            </a:r>
            <a:r>
              <a:rPr lang="ar-SA" u="sng" dirty="0"/>
              <a:t>تتحدد الرسالة والأهداف </a:t>
            </a:r>
            <a:r>
              <a:rPr lang="ar-SA" dirty="0"/>
              <a:t>وتوضع لها </a:t>
            </a:r>
            <a:r>
              <a:rPr lang="ar-SA" u="sng" dirty="0" err="1"/>
              <a:t>الإستراتيجيات</a:t>
            </a:r>
            <a:r>
              <a:rPr lang="ar-SA" u="sng" dirty="0"/>
              <a:t> </a:t>
            </a:r>
            <a:r>
              <a:rPr lang="ar-SA" dirty="0"/>
              <a:t>التي تساهم في إنجازها.</a:t>
            </a:r>
            <a:endParaRPr lang="en-US" dirty="0"/>
          </a:p>
          <a:p>
            <a:r>
              <a:rPr lang="ar-SA" dirty="0" smtClean="0"/>
              <a:t>لا </a:t>
            </a:r>
            <a:r>
              <a:rPr lang="ar-SA" dirty="0"/>
              <a:t>بد أن يقوم القائد التحويلي </a:t>
            </a:r>
            <a:r>
              <a:rPr lang="ar-SA" u="sng" dirty="0"/>
              <a:t>بالتأثير على </a:t>
            </a:r>
            <a:r>
              <a:rPr lang="ar-SA" u="sng" dirty="0" smtClean="0"/>
              <a:t>العاملين </a:t>
            </a:r>
            <a:r>
              <a:rPr lang="ar-SA" dirty="0"/>
              <a:t>من خلال </a:t>
            </a:r>
            <a:r>
              <a:rPr lang="ar-SA" u="sng" dirty="0"/>
              <a:t>بث روح الفريق الواحد بينهم </a:t>
            </a:r>
            <a:r>
              <a:rPr lang="ar-SA" dirty="0"/>
              <a:t>، وتشجيعهم على فهم رؤية ورسالة المنظمة </a:t>
            </a:r>
            <a:r>
              <a:rPr lang="ar-SA" dirty="0" err="1"/>
              <a:t>والإستجابة</a:t>
            </a:r>
            <a:r>
              <a:rPr lang="ar-SA" dirty="0"/>
              <a:t> </a:t>
            </a:r>
            <a:r>
              <a:rPr lang="ar-SA" dirty="0" err="1"/>
              <a:t>لإستراتيجيات</a:t>
            </a:r>
            <a:r>
              <a:rPr lang="ar-SA" dirty="0"/>
              <a:t> تحقيقها والعمل نحو إنجاز أهدافها.</a:t>
            </a:r>
            <a:endParaRPr lang="en-US" dirty="0"/>
          </a:p>
          <a:p>
            <a:r>
              <a:rPr lang="ar-SA" dirty="0" smtClean="0"/>
              <a:t>يفترض </a:t>
            </a:r>
            <a:r>
              <a:rPr lang="ar-SA" dirty="0"/>
              <a:t>أن يعمل القائد التحويلي على </a:t>
            </a:r>
            <a:r>
              <a:rPr lang="ar-SA" u="sng" dirty="0"/>
              <a:t>إشباع حاجات العاملين الإنسانية </a:t>
            </a:r>
            <a:r>
              <a:rPr lang="ar-SA" dirty="0"/>
              <a:t>المتعلقة </a:t>
            </a:r>
            <a:r>
              <a:rPr lang="ar-SA" dirty="0" smtClean="0"/>
              <a:t>بالتغيير، </a:t>
            </a:r>
            <a:r>
              <a:rPr lang="ar-SA" dirty="0"/>
              <a:t>وتزويدهم بالقوة للتغلب على المعوقات التي تحول دون إشباع تلك الحاجات.</a:t>
            </a:r>
            <a:endParaRPr lang="en-US" dirty="0"/>
          </a:p>
          <a:p>
            <a:r>
              <a:rPr lang="ar-SA" dirty="0" smtClean="0"/>
              <a:t>يتولى </a:t>
            </a:r>
            <a:r>
              <a:rPr lang="ar-SA" dirty="0"/>
              <a:t>القائد التحويلي </a:t>
            </a:r>
            <a:r>
              <a:rPr lang="ar-SA" u="sng" dirty="0"/>
              <a:t>بناء علاقات طيبة مع </a:t>
            </a:r>
            <a:r>
              <a:rPr lang="ar-SA" u="sng" dirty="0" smtClean="0"/>
              <a:t>العاملين</a:t>
            </a:r>
            <a:r>
              <a:rPr lang="ar-SA" dirty="0" smtClean="0"/>
              <a:t> </a:t>
            </a:r>
            <a:r>
              <a:rPr lang="ar-SA" dirty="0"/>
              <a:t>لتحقيق تغييرات جوهرية في أداء المنظمة وتطوير قدرتها على المنافسة</a:t>
            </a:r>
            <a:r>
              <a:rPr lang="ar-S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23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67228" y="645888"/>
            <a:ext cx="10515600" cy="590005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ar-SA" dirty="0"/>
              <a:t>القائد الإداري </a:t>
            </a:r>
            <a:r>
              <a:rPr lang="ar-SA" u="sng" dirty="0"/>
              <a:t>يفكر ويحفز ويشجع العالمين </a:t>
            </a:r>
            <a:r>
              <a:rPr lang="ar-SA" dirty="0"/>
              <a:t>، ويتبنى تحقيق الأهداف بنشاط ، وبشكل شخصي ، وطريقة مبتكرة. ويعمل القائد ما يمكنه </a:t>
            </a:r>
            <a:r>
              <a:rPr lang="ar-SA" u="sng" dirty="0"/>
              <a:t>لتحسين وتغيير النظم والتنظيمات القائمة</a:t>
            </a:r>
            <a:r>
              <a:rPr lang="ar-SA" dirty="0"/>
              <a:t>.</a:t>
            </a:r>
            <a:endParaRPr lang="en-US" dirty="0"/>
          </a:p>
          <a:p>
            <a:r>
              <a:rPr lang="ar-SA" dirty="0"/>
              <a:t>لا بد أن </a:t>
            </a:r>
            <a:r>
              <a:rPr lang="ar-SA" u="sng" dirty="0"/>
              <a:t>يفرق القائد التحويلي بين أسلوب الإدارة ، وأسلوب القيادة </a:t>
            </a:r>
            <a:r>
              <a:rPr lang="ar-SA" dirty="0"/>
              <a:t>الذي يجب أن يتبناه ، بالإضافة إلي ما هو مكلف به من مهام إدارية. ليحسن التعامل مع متطلبات التغيير.</a:t>
            </a:r>
            <a:endParaRPr lang="en-US" dirty="0"/>
          </a:p>
          <a:p>
            <a:r>
              <a:rPr lang="ar-SA" dirty="0"/>
              <a:t>على القائد التحويلي </a:t>
            </a:r>
            <a:r>
              <a:rPr lang="ar-SA" u="sng" dirty="0"/>
              <a:t>التعامل مع العاملين من منطلق الحاجة إلي مساعدتهم له وللمنظمة </a:t>
            </a:r>
            <a:r>
              <a:rPr lang="ar-SA" dirty="0"/>
              <a:t>، وليس من منطلق التوجيه الذي تقوم عليه القيادة التقليدية. وهذا التحول في التفكير سيساعد في تحقيق رؤية المنظمة </a:t>
            </a:r>
            <a:r>
              <a:rPr lang="ar-SA" dirty="0" err="1"/>
              <a:t>وإستراتيجياتها</a:t>
            </a:r>
            <a:r>
              <a:rPr lang="ar-SA" dirty="0"/>
              <a:t> ، وبالتالي التركيز على تهيئة المرؤوسين بدلاً من تهيئة التنظيم فقط.</a:t>
            </a:r>
            <a:endParaRPr lang="en-US" dirty="0"/>
          </a:p>
          <a:p>
            <a:r>
              <a:rPr lang="ar-SA" dirty="0"/>
              <a:t>على القادة التحويليين </a:t>
            </a:r>
            <a:r>
              <a:rPr lang="ar-SA" u="sng" dirty="0"/>
              <a:t>التوجه نحو تحقيق النتائج بشكل يفوق التوقعات</a:t>
            </a:r>
            <a:r>
              <a:rPr lang="ar-SA" dirty="0"/>
              <a:t>. من خلال الجمع بين ا</a:t>
            </a:r>
            <a:r>
              <a:rPr lang="ar-SA" u="sng" dirty="0"/>
              <a:t>لتغيير</a:t>
            </a:r>
            <a:r>
              <a:rPr lang="ar-SA" dirty="0"/>
              <a:t> وا</a:t>
            </a:r>
            <a:r>
              <a:rPr lang="ar-SA" u="sng" dirty="0"/>
              <a:t>لإبداع</a:t>
            </a:r>
            <a:r>
              <a:rPr lang="ar-SA" dirty="0"/>
              <a:t> </a:t>
            </a:r>
            <a:r>
              <a:rPr lang="ar-SA" u="sng" dirty="0"/>
              <a:t>وروح المخاطرة</a:t>
            </a:r>
            <a:r>
              <a:rPr lang="ar-SA" dirty="0"/>
              <a:t>.</a:t>
            </a:r>
            <a:endParaRPr lang="en-US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8909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49514" y="529092"/>
            <a:ext cx="10515600" cy="613296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SA" dirty="0"/>
              <a:t>القيادة المعاصرة </a:t>
            </a:r>
            <a:r>
              <a:rPr lang="ar-SA" dirty="0" smtClean="0"/>
              <a:t>اليوم </a:t>
            </a:r>
            <a:r>
              <a:rPr lang="ar-SA" dirty="0"/>
              <a:t>في حاجة إلي التحول نحو العالمية للأسباب التالية :</a:t>
            </a:r>
            <a:endParaRPr lang="en-US" dirty="0"/>
          </a:p>
          <a:p>
            <a:pPr lvl="1"/>
            <a:r>
              <a:rPr lang="ar-SA" dirty="0"/>
              <a:t> </a:t>
            </a:r>
            <a:r>
              <a:rPr lang="ar-SA" dirty="0" smtClean="0"/>
              <a:t>زيادة </a:t>
            </a:r>
            <a:r>
              <a:rPr lang="ar-SA" dirty="0"/>
              <a:t>القدرة على مواجهة المنافسة الدولية ، وتحسين المركز التنافسي.</a:t>
            </a:r>
            <a:endParaRPr lang="en-US" dirty="0"/>
          </a:p>
          <a:p>
            <a:pPr lvl="1"/>
            <a:r>
              <a:rPr lang="ar-SA" dirty="0"/>
              <a:t> </a:t>
            </a:r>
            <a:r>
              <a:rPr lang="ar-SA" dirty="0" err="1" smtClean="0"/>
              <a:t>الإستفادة</a:t>
            </a:r>
            <a:r>
              <a:rPr lang="ar-SA" dirty="0" smtClean="0"/>
              <a:t> </a:t>
            </a:r>
            <a:r>
              <a:rPr lang="ar-SA" dirty="0"/>
              <a:t>من الفرص التسويقية الدولية.</a:t>
            </a:r>
            <a:endParaRPr lang="en-US" dirty="0"/>
          </a:p>
          <a:p>
            <a:pPr lvl="1"/>
            <a:r>
              <a:rPr lang="ar-SA" dirty="0" smtClean="0"/>
              <a:t>تجنب </a:t>
            </a:r>
            <a:r>
              <a:rPr lang="ar-SA" dirty="0"/>
              <a:t>المخاطر والأزمات الدولية.</a:t>
            </a:r>
            <a:endParaRPr lang="en-US" dirty="0"/>
          </a:p>
          <a:p>
            <a:pPr lvl="1"/>
            <a:r>
              <a:rPr lang="ar-SA" dirty="0" smtClean="0"/>
              <a:t>التوظيف </a:t>
            </a:r>
            <a:r>
              <a:rPr lang="ar-SA" dirty="0"/>
              <a:t>الأمثل للموارد الوطنية.</a:t>
            </a:r>
            <a:endParaRPr lang="en-US" dirty="0"/>
          </a:p>
          <a:p>
            <a:pPr lvl="1"/>
            <a:r>
              <a:rPr lang="ar-SA" dirty="0" err="1" smtClean="0"/>
              <a:t>الإستفادة</a:t>
            </a:r>
            <a:r>
              <a:rPr lang="ar-SA" dirty="0" smtClean="0"/>
              <a:t> </a:t>
            </a:r>
            <a:r>
              <a:rPr lang="ar-SA" dirty="0"/>
              <a:t>من تكنولوجيا المعلومات وفرص التجارة العالمية.</a:t>
            </a:r>
            <a:endParaRPr lang="en-US" dirty="0"/>
          </a:p>
          <a:p>
            <a:pPr lvl="1"/>
            <a:r>
              <a:rPr lang="ar-SA" dirty="0" smtClean="0"/>
              <a:t>إدارة </a:t>
            </a:r>
            <a:r>
              <a:rPr lang="ar-SA" dirty="0" err="1"/>
              <a:t>الإستثمارات</a:t>
            </a:r>
            <a:r>
              <a:rPr lang="ar-SA" dirty="0"/>
              <a:t> الأجنبية المباشرة.</a:t>
            </a:r>
            <a:endParaRPr lang="en-US" dirty="0"/>
          </a:p>
          <a:p>
            <a:pPr lvl="1"/>
            <a:r>
              <a:rPr lang="ar-SA" dirty="0" smtClean="0"/>
              <a:t>إدارة </a:t>
            </a:r>
            <a:r>
              <a:rPr lang="ar-SA" dirty="0"/>
              <a:t>التكنولوجيا المستوردة.</a:t>
            </a:r>
            <a:endParaRPr lang="en-US" dirty="0"/>
          </a:p>
          <a:p>
            <a:pPr lvl="1"/>
            <a:r>
              <a:rPr lang="ar-SA" dirty="0" smtClean="0"/>
              <a:t>زيادة </a:t>
            </a:r>
            <a:r>
              <a:rPr lang="ar-SA" dirty="0"/>
              <a:t>وتنمية مهارات التفاوض وحسم النزاعات.</a:t>
            </a:r>
            <a:endParaRPr lang="en-US" dirty="0"/>
          </a:p>
          <a:p>
            <a:pPr lvl="1"/>
            <a:r>
              <a:rPr lang="ar-SA" dirty="0" smtClean="0"/>
              <a:t>ضمان </a:t>
            </a:r>
            <a:r>
              <a:rPr lang="ar-SA" dirty="0"/>
              <a:t>عائد مناسب من العلاقات </a:t>
            </a:r>
            <a:r>
              <a:rPr lang="ar-SA" dirty="0" err="1"/>
              <a:t>الإقتصادية</a:t>
            </a:r>
            <a:r>
              <a:rPr lang="ar-SA" dirty="0"/>
              <a:t> مع التكتلات المختلفة.</a:t>
            </a:r>
            <a:endParaRPr lang="en-US" dirty="0"/>
          </a:p>
          <a:p>
            <a:pPr lvl="1"/>
            <a:r>
              <a:rPr lang="ar-SA" dirty="0" smtClean="0"/>
              <a:t>إدارة </a:t>
            </a:r>
            <a:r>
              <a:rPr lang="ar-SA" dirty="0"/>
              <a:t>التغيير وتحويل المنظمة إلي مستوى المنظمات العالمية.</a:t>
            </a:r>
            <a:endParaRPr lang="en-US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2920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V</a:t>
            </a:r>
            <a:r>
              <a:rPr lang="ar-SA" b="1" dirty="0"/>
              <a:t>. </a:t>
            </a:r>
            <a:r>
              <a:rPr lang="ar-SA" b="1" dirty="0" smtClean="0"/>
              <a:t>حاجة </a:t>
            </a:r>
            <a:r>
              <a:rPr lang="ar-SA" b="1" dirty="0"/>
              <a:t>القائد الإداري التحويلي إلي التغيير</a:t>
            </a:r>
            <a:endParaRPr lang="ar-SA" dirty="0"/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838200" y="1820863"/>
            <a:ext cx="10515600" cy="43513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ar-SA" dirty="0" smtClean="0"/>
          </a:p>
          <a:p>
            <a:r>
              <a:rPr lang="ar-SA" dirty="0" smtClean="0"/>
              <a:t>الحاجة عند القادة التحويليين إلي التغيير تبرز من خلال ما يلي 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ar-SA" dirty="0"/>
              <a:t>تصلب بعض القادة الحاليين </a:t>
            </a:r>
            <a:r>
              <a:rPr lang="ar-SA" dirty="0" smtClean="0"/>
              <a:t>وعدم </a:t>
            </a:r>
            <a:r>
              <a:rPr lang="ar-SA" dirty="0" err="1" smtClean="0"/>
              <a:t>إعترافهم</a:t>
            </a:r>
            <a:r>
              <a:rPr lang="ar-SA" dirty="0" smtClean="0"/>
              <a:t> بأن الواقع يحتاج إلي تغيير </a:t>
            </a:r>
          </a:p>
          <a:p>
            <a:pPr lvl="1"/>
            <a:r>
              <a:rPr lang="ar-SA" dirty="0" smtClean="0"/>
              <a:t>تطوير رؤية فكرية خارجية ومواجهة الأفكار التقليدية</a:t>
            </a:r>
            <a:endParaRPr lang="en-US" dirty="0" smtClean="0"/>
          </a:p>
          <a:p>
            <a:pPr lvl="1"/>
            <a:r>
              <a:rPr lang="ar-SA" dirty="0" smtClean="0"/>
              <a:t>زيارة المنظمات المتحولة يؤثر على القيادات لتبني التوجه التحويلي</a:t>
            </a:r>
          </a:p>
          <a:p>
            <a:pPr lvl="1"/>
            <a:r>
              <a:rPr lang="ar-SA" dirty="0" smtClean="0"/>
              <a:t>التعامل مع مقاومة التغيير بحكمة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9778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>
          <a:xfrm>
            <a:off x="838200" y="928915"/>
            <a:ext cx="10515600" cy="524328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ar-SA" dirty="0"/>
              <a:t>سمات القدرة على التغيير والتجديد </a:t>
            </a:r>
            <a:r>
              <a:rPr lang="ar-SA" dirty="0" err="1"/>
              <a:t>والإبتكار</a:t>
            </a:r>
            <a:r>
              <a:rPr lang="ar-SA" dirty="0"/>
              <a:t> المطلوب توفرها في القائد الإداري التحويلي تتمثل فيما يلي :</a:t>
            </a:r>
            <a:endParaRPr lang="en-US" dirty="0"/>
          </a:p>
          <a:p>
            <a:pPr lvl="1"/>
            <a:r>
              <a:rPr lang="ar-SA" dirty="0"/>
              <a:t>المبادرة والأخذ بزمام الأمور.</a:t>
            </a:r>
            <a:endParaRPr lang="en-US" dirty="0"/>
          </a:p>
          <a:p>
            <a:pPr lvl="1"/>
            <a:r>
              <a:rPr lang="ar-SA" dirty="0"/>
              <a:t>التكيف مع التغيير السريع والحاد في عالم الإدارة.</a:t>
            </a:r>
            <a:endParaRPr lang="en-US" dirty="0"/>
          </a:p>
          <a:p>
            <a:pPr lvl="1"/>
            <a:r>
              <a:rPr lang="ar-SA" dirty="0"/>
              <a:t>التصرف الفعّال لتحريك المنظمات إلي الأمام.</a:t>
            </a:r>
            <a:endParaRPr lang="en-US" dirty="0"/>
          </a:p>
          <a:p>
            <a:pPr lvl="1"/>
            <a:r>
              <a:rPr lang="ar-SA" dirty="0"/>
              <a:t>التعامل على أساس تعظيم المنافع المشتركة.</a:t>
            </a:r>
            <a:endParaRPr lang="en-US" dirty="0"/>
          </a:p>
          <a:p>
            <a:pPr lvl="1"/>
            <a:r>
              <a:rPr lang="ar-SA" dirty="0"/>
              <a:t>القدرة على بناء المنظمات وتقويتها من الداخل.</a:t>
            </a:r>
            <a:endParaRPr lang="en-US" dirty="0"/>
          </a:p>
          <a:p>
            <a:pPr lvl="1"/>
            <a:r>
              <a:rPr lang="ar-SA" dirty="0"/>
              <a:t>التعرف على المشكلة الحقيقية </a:t>
            </a:r>
            <a:r>
              <a:rPr lang="ar-SA" dirty="0" err="1"/>
              <a:t>وإتخاذ</a:t>
            </a:r>
            <a:r>
              <a:rPr lang="ar-SA" dirty="0"/>
              <a:t> القرار المناسب في الوقت المطلوب.</a:t>
            </a:r>
            <a:endParaRPr lang="en-US" dirty="0"/>
          </a:p>
          <a:p>
            <a:pPr lvl="1"/>
            <a:r>
              <a:rPr lang="ar-SA" dirty="0"/>
              <a:t>القدرة على توقّع ردود الفعل على القرارات الصادرة من القائد.</a:t>
            </a:r>
            <a:endParaRPr lang="en-US" dirty="0"/>
          </a:p>
          <a:p>
            <a:pPr lvl="1"/>
            <a:r>
              <a:rPr lang="ar-SA" dirty="0"/>
              <a:t>القدرة على المزج بين القيادة والإدارة بنسبة تتفق مع الموقف.</a:t>
            </a:r>
            <a:endParaRPr lang="en-US" dirty="0"/>
          </a:p>
          <a:p>
            <a:pPr lvl="1"/>
            <a:r>
              <a:rPr lang="ar-SA" dirty="0"/>
              <a:t>القدرة على إبعاد شبح الخوف عن بيئة المنظمة</a:t>
            </a:r>
            <a:r>
              <a:rPr lang="ar-SA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9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VI</a:t>
            </a:r>
            <a:r>
              <a:rPr lang="ar-SA" b="1" dirty="0" smtClean="0"/>
              <a:t>. خصائص </a:t>
            </a:r>
            <a:r>
              <a:rPr lang="ar-SA" b="1" dirty="0"/>
              <a:t>ومهام القائد التحويلي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ar-SA" sz="4100" b="1" dirty="0" smtClean="0"/>
              <a:t>خصائص </a:t>
            </a:r>
            <a:r>
              <a:rPr lang="ar-SA" sz="4100" b="1" dirty="0"/>
              <a:t>القائد التحويلي (</a:t>
            </a:r>
            <a:r>
              <a:rPr lang="en-US" sz="4100" b="1" dirty="0"/>
              <a:t>Transformational Leader</a:t>
            </a:r>
            <a:r>
              <a:rPr lang="ar-SA" sz="4100" b="1" dirty="0"/>
              <a:t>) </a:t>
            </a:r>
            <a:r>
              <a:rPr lang="ar-SA" sz="4100" b="1" dirty="0" smtClean="0"/>
              <a:t>:</a:t>
            </a:r>
            <a:endParaRPr lang="en-US" sz="4100" b="1" dirty="0"/>
          </a:p>
          <a:p>
            <a:pPr marL="914400" lvl="1" indent="-514350">
              <a:buFont typeface="+mj-lt"/>
              <a:buAutoNum type="arabicPeriod"/>
            </a:pPr>
            <a:r>
              <a:rPr lang="ar-SA" dirty="0" smtClean="0"/>
              <a:t>هو </a:t>
            </a:r>
            <a:r>
              <a:rPr lang="ar-SA" dirty="0"/>
              <a:t>شخص </a:t>
            </a:r>
            <a:r>
              <a:rPr lang="ar-SA" u="sng" dirty="0"/>
              <a:t>ذو رؤية ورسالة ومعايير عالمية</a:t>
            </a:r>
            <a:r>
              <a:rPr lang="ar-SA" dirty="0"/>
              <a:t> ، وله جاذبية </a:t>
            </a:r>
            <a:r>
              <a:rPr lang="ar-SA" dirty="0" smtClean="0"/>
              <a:t>شخصية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ar-SA" dirty="0" smtClean="0"/>
              <a:t>ذو </a:t>
            </a:r>
            <a:r>
              <a:rPr lang="ar-SA" u="sng" dirty="0"/>
              <a:t>شخصية </a:t>
            </a:r>
            <a:r>
              <a:rPr lang="ar-SA" u="sng" dirty="0" err="1"/>
              <a:t>إلهامية</a:t>
            </a:r>
            <a:r>
              <a:rPr lang="ar-SA" u="sng" dirty="0"/>
              <a:t> </a:t>
            </a:r>
            <a:r>
              <a:rPr lang="ar-SA" dirty="0"/>
              <a:t>، ي</a:t>
            </a:r>
            <a:r>
              <a:rPr lang="ar-SA" u="sng" dirty="0"/>
              <a:t>شجع</a:t>
            </a:r>
            <a:r>
              <a:rPr lang="ar-SA" dirty="0"/>
              <a:t> التابعين </a:t>
            </a:r>
            <a:r>
              <a:rPr lang="ar-SA" u="sng" dirty="0"/>
              <a:t>ويستثير فكرهم</a:t>
            </a:r>
            <a:r>
              <a:rPr lang="ar-SA" dirty="0"/>
              <a:t>. 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ar-SA" dirty="0" smtClean="0"/>
              <a:t>يتمتع </a:t>
            </a:r>
            <a:r>
              <a:rPr lang="ar-SA" u="sng" dirty="0"/>
              <a:t>بثقة ذاتية عالية </a:t>
            </a:r>
            <a:r>
              <a:rPr lang="ar-SA" dirty="0"/>
              <a:t>، ويتمتع </a:t>
            </a:r>
            <a:r>
              <a:rPr lang="ar-SA" u="sng" dirty="0"/>
              <a:t>بوعي خال من الصراعات الداخلية </a:t>
            </a:r>
            <a:r>
              <a:rPr lang="ar-SA" dirty="0"/>
              <a:t>، مما يجعله يتمتع </a:t>
            </a:r>
            <a:r>
              <a:rPr lang="ar-SA" u="sng" dirty="0"/>
              <a:t>بإحساس وإصرار ذاتي عال.</a:t>
            </a:r>
            <a:endParaRPr lang="en-US" u="sng" dirty="0"/>
          </a:p>
          <a:p>
            <a:pPr marL="914400" lvl="1" indent="-514350">
              <a:buFont typeface="+mj-lt"/>
              <a:buAutoNum type="arabicPeriod"/>
            </a:pPr>
            <a:r>
              <a:rPr lang="ar-SA" u="sng" dirty="0" smtClean="0"/>
              <a:t>يشارك </a:t>
            </a:r>
            <a:r>
              <a:rPr lang="ar-SA" u="sng" dirty="0"/>
              <a:t>الناس مشاكلهم </a:t>
            </a:r>
            <a:r>
              <a:rPr lang="ar-SA" dirty="0"/>
              <a:t>، و</a:t>
            </a:r>
            <a:r>
              <a:rPr lang="ar-SA" u="sng" dirty="0"/>
              <a:t>يقدم</a:t>
            </a:r>
            <a:r>
              <a:rPr lang="ar-SA" dirty="0"/>
              <a:t> لهم ال</a:t>
            </a:r>
            <a:r>
              <a:rPr lang="ar-SA" u="sng" dirty="0"/>
              <a:t>حلول</a:t>
            </a:r>
            <a:r>
              <a:rPr lang="ar-SA" dirty="0"/>
              <a:t> المناسبة ، وهو </a:t>
            </a:r>
            <a:r>
              <a:rPr lang="ar-SA" u="sng" dirty="0"/>
              <a:t>واقعي وصريح</a:t>
            </a:r>
            <a:r>
              <a:rPr lang="ar-SA" dirty="0"/>
              <a:t> مع الآخرين ، ويؤمن بقيمة الناس ، وحساس لمشاعرهم ، ويعمل على تقويتهم.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ar-SA" dirty="0" smtClean="0"/>
              <a:t>يتميز </a:t>
            </a:r>
            <a:r>
              <a:rPr lang="ar-SA" dirty="0"/>
              <a:t>القائد التحويلي بأنه </a:t>
            </a:r>
            <a:r>
              <a:rPr lang="ar-SA" u="sng" dirty="0"/>
              <a:t>مؤثر جداً في الناس</a:t>
            </a:r>
            <a:r>
              <a:rPr lang="ar-SA" dirty="0"/>
              <a:t>. عندما يحدثهم و</a:t>
            </a:r>
            <a:r>
              <a:rPr lang="ar-SA" dirty="0" smtClean="0"/>
              <a:t>يستثير </a:t>
            </a:r>
            <a:r>
              <a:rPr lang="ar-SA" dirty="0"/>
              <a:t>هذا القائد أفكار التابعين </a:t>
            </a:r>
            <a:r>
              <a:rPr lang="ar-SA" dirty="0" smtClean="0"/>
              <a:t>وعقولهم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ar-SA" dirty="0" smtClean="0"/>
              <a:t>إنه </a:t>
            </a:r>
            <a:r>
              <a:rPr lang="ar-SA" dirty="0"/>
              <a:t>قادر – دائماً – على </a:t>
            </a:r>
            <a:r>
              <a:rPr lang="ar-SA" u="sng" dirty="0"/>
              <a:t>التعامل مع الغموض والمواقف المعقدة</a:t>
            </a:r>
            <a:r>
              <a:rPr lang="ar-SA" dirty="0"/>
              <a:t>.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ar-SA" dirty="0" smtClean="0"/>
              <a:t>الوصول </a:t>
            </a:r>
            <a:r>
              <a:rPr lang="ar-SA" dirty="0"/>
              <a:t>بأتباعه إلي </a:t>
            </a:r>
            <a:r>
              <a:rPr lang="ar-SA" u="sng" dirty="0"/>
              <a:t>تحقيق إنتاجية </a:t>
            </a:r>
            <a:r>
              <a:rPr lang="ar-SA" u="sng" dirty="0" smtClean="0"/>
              <a:t>عالية </a:t>
            </a:r>
            <a:r>
              <a:rPr lang="ar-SA" u="sng" dirty="0"/>
              <a:t>تفوق الأهداف </a:t>
            </a:r>
            <a:r>
              <a:rPr lang="ar-SA" dirty="0"/>
              <a:t>وتفوق ما هو متوقع منهم ومن المنظمة.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r>
              <a:rPr lang="ar-SA" dirty="0" smtClean="0"/>
              <a:t>هو </a:t>
            </a:r>
            <a:r>
              <a:rPr lang="ar-SA" u="sng" dirty="0" smtClean="0"/>
              <a:t>عنصر </a:t>
            </a:r>
            <a:r>
              <a:rPr lang="ar-SA" u="sng" dirty="0"/>
              <a:t>تغيير </a:t>
            </a:r>
            <a:r>
              <a:rPr lang="ar-SA" dirty="0"/>
              <a:t>، ومحب للمخاطر المحسوبة ، لا يحب </a:t>
            </a:r>
            <a:r>
              <a:rPr lang="ar-SA" dirty="0" err="1"/>
              <a:t>الإستقرار</a:t>
            </a:r>
            <a:r>
              <a:rPr lang="ar-SA" dirty="0"/>
              <a:t> الذي لا يؤدي إلي التطور ، كما أنه يتصرف على ضوء القيم والأخلاقيات </a:t>
            </a:r>
            <a:r>
              <a:rPr lang="ar-SA" dirty="0" err="1"/>
              <a:t>الإجتماعية</a:t>
            </a:r>
            <a:r>
              <a:rPr lang="ar-SA" dirty="0"/>
              <a:t> ، </a:t>
            </a:r>
            <a:r>
              <a:rPr lang="ar-SA" u="sng" dirty="0"/>
              <a:t>وينظر إلي التعلم على أنه لا ينتهي</a:t>
            </a:r>
            <a:r>
              <a:rPr lang="ar-SA" dirty="0"/>
              <a:t> ، لذا يجب أن يتعلم كل منا من أخطائه بقدر ما يتعلم من أخطاء الآخرين.</a:t>
            </a:r>
            <a:endParaRPr lang="en-US" dirty="0"/>
          </a:p>
          <a:p>
            <a:pPr marL="914400" lvl="1" indent="-514350">
              <a:buFont typeface="+mj-lt"/>
              <a:buAutoNum type="arabicPeriod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8677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746806"/>
            <a:ext cx="10515600" cy="5305651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SA" sz="3600" b="1" dirty="0"/>
              <a:t>مهام القائد </a:t>
            </a:r>
            <a:r>
              <a:rPr lang="ar-SA" sz="3600" b="1" dirty="0" smtClean="0"/>
              <a:t>التحويلي : </a:t>
            </a:r>
          </a:p>
          <a:p>
            <a:pPr marL="914400" lvl="1" indent="-514350">
              <a:buFont typeface="+mj-lt"/>
              <a:buAutoNum type="arabicPeriod"/>
            </a:pPr>
            <a:r>
              <a:rPr lang="ar-SA" dirty="0"/>
              <a:t>إدراك </a:t>
            </a:r>
            <a:r>
              <a:rPr lang="ar-SA" u="sng" dirty="0"/>
              <a:t>الحاجة إلي التغيير </a:t>
            </a:r>
            <a:endParaRPr lang="ar-SA" u="sng" dirty="0" smtClean="0"/>
          </a:p>
          <a:p>
            <a:pPr marL="914400" lvl="1" indent="-514350">
              <a:buFont typeface="+mj-lt"/>
              <a:buAutoNum type="arabicPeriod"/>
            </a:pPr>
            <a:r>
              <a:rPr lang="ar-SA" dirty="0" smtClean="0"/>
              <a:t>صياغة </a:t>
            </a:r>
            <a:r>
              <a:rPr lang="ar-SA" u="sng" dirty="0"/>
              <a:t>الرؤية والرسالة </a:t>
            </a:r>
            <a:endParaRPr lang="ar-SA" u="sng" dirty="0" smtClean="0"/>
          </a:p>
          <a:p>
            <a:pPr marL="914400" lvl="1" indent="-514350">
              <a:buFont typeface="+mj-lt"/>
              <a:buAutoNum type="arabicPeriod"/>
            </a:pPr>
            <a:r>
              <a:rPr lang="ar-SA" dirty="0" err="1" smtClean="0"/>
              <a:t>إختيار</a:t>
            </a:r>
            <a:r>
              <a:rPr lang="ar-SA" dirty="0" smtClean="0"/>
              <a:t> </a:t>
            </a:r>
            <a:r>
              <a:rPr lang="ar-SA" u="sng" dirty="0"/>
              <a:t>نموذج التغيير ومساراته </a:t>
            </a:r>
            <a:endParaRPr lang="ar-SA" u="sng" dirty="0" smtClean="0"/>
          </a:p>
          <a:p>
            <a:pPr marL="914400" lvl="1" indent="-514350">
              <a:buFont typeface="+mj-lt"/>
              <a:buAutoNum type="arabicPeriod"/>
            </a:pPr>
            <a:r>
              <a:rPr lang="ar-SA" dirty="0" smtClean="0"/>
              <a:t>تكوين </a:t>
            </a:r>
            <a:r>
              <a:rPr lang="ar-SA" u="sng" dirty="0" err="1"/>
              <a:t>الإستراتيجية</a:t>
            </a:r>
            <a:r>
              <a:rPr lang="ar-SA" u="sng" dirty="0"/>
              <a:t> الجديدة </a:t>
            </a:r>
            <a:r>
              <a:rPr lang="ar-SA" dirty="0"/>
              <a:t>، لتحقيق الرؤية التي رسمها القائد التحويلي والرسالة التي </a:t>
            </a:r>
            <a:r>
              <a:rPr lang="ar-SA" dirty="0" smtClean="0"/>
              <a:t>أعدها</a:t>
            </a:r>
            <a:endParaRPr lang="en-US" sz="2000" dirty="0"/>
          </a:p>
          <a:p>
            <a:pPr marL="914400" lvl="1" indent="-514350">
              <a:buFont typeface="+mj-lt"/>
              <a:buAutoNum type="arabicPeriod"/>
            </a:pPr>
            <a:r>
              <a:rPr lang="ar-SA" dirty="0" smtClean="0"/>
              <a:t>تعبئة </a:t>
            </a:r>
            <a:r>
              <a:rPr lang="ar-SA" u="sng" dirty="0" err="1" smtClean="0"/>
              <a:t>الإلتزام</a:t>
            </a:r>
            <a:r>
              <a:rPr lang="ar-SA" u="sng" dirty="0" smtClean="0"/>
              <a:t> من خلال ثقافة جديدة </a:t>
            </a:r>
            <a:r>
              <a:rPr lang="ar-SA" dirty="0" smtClean="0"/>
              <a:t>في المنظمة</a:t>
            </a:r>
            <a:endParaRPr lang="en-US" sz="2000" dirty="0"/>
          </a:p>
          <a:p>
            <a:pPr marL="914400" lvl="1" indent="-514350">
              <a:buFont typeface="+mj-lt"/>
              <a:buAutoNum type="arabicPeriod"/>
            </a:pPr>
            <a:r>
              <a:rPr lang="ar-SA" u="sng" dirty="0" smtClean="0"/>
              <a:t>إدارة </a:t>
            </a:r>
            <a:r>
              <a:rPr lang="ar-SA" u="sng" dirty="0"/>
              <a:t>الفترة </a:t>
            </a:r>
            <a:r>
              <a:rPr lang="ar-SA" u="sng" dirty="0" err="1" smtClean="0"/>
              <a:t>الإنتقالية</a:t>
            </a:r>
            <a:endParaRPr lang="ar-SA" u="sng" dirty="0"/>
          </a:p>
        </p:txBody>
      </p:sp>
    </p:spTree>
    <p:extLst>
      <p:ext uri="{BB962C8B-B14F-4D97-AF65-F5344CB8AC3E}">
        <p14:creationId xmlns:p14="http://schemas.microsoft.com/office/powerpoint/2010/main" val="328372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VII</a:t>
            </a:r>
            <a:r>
              <a:rPr lang="ar-SA" b="1" dirty="0" smtClean="0"/>
              <a:t>. عناصر </a:t>
            </a:r>
            <a:r>
              <a:rPr lang="ar-SA" b="1" dirty="0"/>
              <a:t>القيادة التحويلية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ar-SA" b="1" u="sng" dirty="0"/>
              <a:t>إدارة التنافس </a:t>
            </a:r>
            <a:r>
              <a:rPr lang="ar-SA" dirty="0" smtClean="0"/>
              <a:t>: تجميع </a:t>
            </a:r>
            <a:r>
              <a:rPr lang="ar-SA" dirty="0"/>
              <a:t>المعلومات على مستوى عالمي وتنمية القدرة على </a:t>
            </a:r>
            <a:r>
              <a:rPr lang="ar-SA" dirty="0" err="1"/>
              <a:t>إستخدام</a:t>
            </a:r>
            <a:r>
              <a:rPr lang="ar-SA" dirty="0"/>
              <a:t> تلك المعلومات. لزيادة الميزة التنافسية وتحقيق ربحية </a:t>
            </a:r>
            <a:r>
              <a:rPr lang="ar-SA" dirty="0" smtClean="0"/>
              <a:t>أكبر</a:t>
            </a:r>
            <a:endParaRPr lang="en-US" dirty="0"/>
          </a:p>
          <a:p>
            <a:r>
              <a:rPr lang="ar-SA" b="1" u="sng" dirty="0"/>
              <a:t>إدارة التعقيد </a:t>
            </a:r>
            <a:r>
              <a:rPr lang="ar-SA" dirty="0" smtClean="0"/>
              <a:t>: قدرة </a:t>
            </a:r>
            <a:r>
              <a:rPr lang="ar-SA" dirty="0"/>
              <a:t>القائد على التعامل مع كثرة </a:t>
            </a:r>
            <a:r>
              <a:rPr lang="ar-SA" dirty="0" smtClean="0"/>
              <a:t>المتغيرات </a:t>
            </a:r>
            <a:r>
              <a:rPr lang="ar-SA" dirty="0"/>
              <a:t>دفعة واحدة. بغض النظر عن درجة التغيير ، ودرجة الغموض أو </a:t>
            </a:r>
            <a:r>
              <a:rPr lang="ar-SA" dirty="0" err="1"/>
              <a:t>إختلاف</a:t>
            </a:r>
            <a:r>
              <a:rPr lang="ar-SA" dirty="0"/>
              <a:t> الأهداف والمصالح وتوسع المنطقة </a:t>
            </a:r>
            <a:r>
              <a:rPr lang="ar-SA" dirty="0" smtClean="0"/>
              <a:t>الجغرافية</a:t>
            </a:r>
          </a:p>
          <a:p>
            <a:r>
              <a:rPr lang="ar-SA" b="1" u="sng" dirty="0"/>
              <a:t>تكييف المنظمة مع التوجه </a:t>
            </a:r>
            <a:r>
              <a:rPr lang="ar-SA" b="1" u="sng" dirty="0" smtClean="0"/>
              <a:t>العالمي</a:t>
            </a:r>
            <a:r>
              <a:rPr lang="ar-SA" b="1" dirty="0" smtClean="0"/>
              <a:t>:</a:t>
            </a:r>
            <a:r>
              <a:rPr lang="ar-SA" dirty="0"/>
              <a:t> </a:t>
            </a:r>
            <a:r>
              <a:rPr lang="ar-SA" dirty="0" smtClean="0"/>
              <a:t>لتحقيق </a:t>
            </a:r>
            <a:r>
              <a:rPr lang="ar-SA" dirty="0"/>
              <a:t>التكيف مع التوجه العالمي. على القائد أن يقوم بما يلي :</a:t>
            </a:r>
            <a:endParaRPr lang="en-US" dirty="0"/>
          </a:p>
          <a:p>
            <a:pPr lvl="2"/>
            <a:r>
              <a:rPr lang="ar-SA" dirty="0" smtClean="0"/>
              <a:t>وضع </a:t>
            </a:r>
            <a:r>
              <a:rPr lang="ar-SA" dirty="0"/>
              <a:t>رؤية مستقبلية ذات توجه عالمي بكل مستوياته.</a:t>
            </a:r>
            <a:endParaRPr lang="en-US" dirty="0"/>
          </a:p>
          <a:p>
            <a:pPr lvl="2"/>
            <a:r>
              <a:rPr lang="ar-SA" dirty="0" smtClean="0"/>
              <a:t>تحديد </a:t>
            </a:r>
            <a:r>
              <a:rPr lang="ar-SA" dirty="0"/>
              <a:t>رسالة المنظمة بحيث تعكس التوجه العالمي.</a:t>
            </a:r>
            <a:endParaRPr lang="en-US" dirty="0"/>
          </a:p>
          <a:p>
            <a:pPr lvl="2"/>
            <a:r>
              <a:rPr lang="ar-SA" dirty="0" smtClean="0"/>
              <a:t>تغيير </a:t>
            </a:r>
            <a:r>
              <a:rPr lang="ar-SA" dirty="0"/>
              <a:t>نسق القيم والقناعات والسلوكيات لتتلاءم مع التوجه العالمي.</a:t>
            </a:r>
            <a:endParaRPr lang="en-US" dirty="0"/>
          </a:p>
          <a:p>
            <a:pPr lvl="2"/>
            <a:endParaRPr lang="en-US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6576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67229" y="645206"/>
            <a:ext cx="10515600" cy="5755594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SA" b="1" u="sng" dirty="0"/>
              <a:t>إدارة فرق العمل </a:t>
            </a:r>
            <a:r>
              <a:rPr lang="ar-SA" b="1" u="sng" dirty="0" smtClean="0"/>
              <a:t>العالمية</a:t>
            </a:r>
            <a:r>
              <a:rPr lang="ar-SA" b="1" dirty="0" smtClean="0"/>
              <a:t>: </a:t>
            </a:r>
            <a:r>
              <a:rPr lang="ar-SA" dirty="0"/>
              <a:t>يجب أن تشكل فرق قادرة على تحقيق التواصل العالمي المطلوب ، بحيث تمثل كافة التخصصات والمستويات الإدارية والخلفيات الحضارية. </a:t>
            </a:r>
            <a:r>
              <a:rPr lang="ar-SA" dirty="0" smtClean="0"/>
              <a:t>والمهارات </a:t>
            </a:r>
            <a:r>
              <a:rPr lang="ar-SA" dirty="0"/>
              <a:t>اللغوية اللازمة ، وذلك لإنجاح تعامل المنظمة مع المنظمات العالمية التي تتفاعل معها</a:t>
            </a:r>
            <a:r>
              <a:rPr lang="ar-SA" dirty="0" smtClean="0"/>
              <a:t>.</a:t>
            </a:r>
          </a:p>
          <a:p>
            <a:r>
              <a:rPr lang="ar-SA" b="1" u="sng" dirty="0"/>
              <a:t>إدارة المفاجآت وعدم </a:t>
            </a:r>
            <a:r>
              <a:rPr lang="ar-SA" b="1" u="sng" dirty="0" smtClean="0"/>
              <a:t>التأكد </a:t>
            </a:r>
            <a:r>
              <a:rPr lang="ar-SA" b="1" dirty="0" smtClean="0"/>
              <a:t>: </a:t>
            </a:r>
            <a:r>
              <a:rPr lang="ar-SA" dirty="0"/>
              <a:t>على القيادات التحويلية تطوير قناعاتها الفكرية </a:t>
            </a:r>
            <a:r>
              <a:rPr lang="ar-SA" dirty="0" err="1"/>
              <a:t>وإستعداداتها</a:t>
            </a:r>
            <a:r>
              <a:rPr lang="ar-SA" dirty="0"/>
              <a:t> العقلية والسلوكية لمواجهة المفاجآت والتغييرات المستمرة ، وأن تنمي قدراتها ومهارتها للتعامل مع المفاجآت المتكررة </a:t>
            </a:r>
            <a:r>
              <a:rPr lang="ar-SA" dirty="0" err="1"/>
              <a:t>لإتخاذ</a:t>
            </a:r>
            <a:r>
              <a:rPr lang="ar-SA" dirty="0"/>
              <a:t> </a:t>
            </a:r>
            <a:r>
              <a:rPr lang="ar-SA" dirty="0" smtClean="0"/>
              <a:t>القرارات</a:t>
            </a:r>
          </a:p>
          <a:p>
            <a:r>
              <a:rPr lang="ar-SA" b="1" u="sng" dirty="0"/>
              <a:t>إدارة التعليم والتدريب </a:t>
            </a:r>
            <a:r>
              <a:rPr lang="ar-SA" b="1" u="sng" dirty="0" smtClean="0"/>
              <a:t>المستمر </a:t>
            </a:r>
            <a:r>
              <a:rPr lang="ar-SA" b="1" dirty="0" smtClean="0"/>
              <a:t>:</a:t>
            </a:r>
            <a:r>
              <a:rPr lang="ar-SA" dirty="0"/>
              <a:t> ضرورة وجود نظام قادر على التدريب والتعليم الفردي والمؤسسي </a:t>
            </a:r>
            <a:r>
              <a:rPr lang="ar-SA" dirty="0" smtClean="0"/>
              <a:t>المستمرين</a:t>
            </a:r>
          </a:p>
          <a:p>
            <a:pPr marL="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3885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49463" y="527353"/>
            <a:ext cx="10515600" cy="610567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SA" sz="4000" dirty="0" smtClean="0"/>
              <a:t>إذا </a:t>
            </a:r>
            <a:r>
              <a:rPr lang="ar-SA" sz="4000" dirty="0"/>
              <a:t>كان العامل المشترك في المتغيرات العالمية المستقبلية هو التغير </a:t>
            </a:r>
            <a:r>
              <a:rPr lang="ar-SA" sz="4000" dirty="0" smtClean="0"/>
              <a:t>، فإن </a:t>
            </a:r>
            <a:r>
              <a:rPr lang="ar-SA" sz="4000" dirty="0"/>
              <a:t>المبدأ الذي يجب </a:t>
            </a:r>
            <a:r>
              <a:rPr lang="ar-SA" sz="4000" dirty="0" err="1"/>
              <a:t>الإتفاق</a:t>
            </a:r>
            <a:r>
              <a:rPr lang="ar-SA" sz="4000" dirty="0"/>
              <a:t> عليه تجاه هذه </a:t>
            </a:r>
            <a:r>
              <a:rPr lang="ar-SA" sz="4000" dirty="0" smtClean="0"/>
              <a:t>المتغيرات هو </a:t>
            </a:r>
            <a:r>
              <a:rPr lang="ar-SA" sz="4000" dirty="0"/>
              <a:t>دور القيادة في إدارة </a:t>
            </a:r>
            <a:r>
              <a:rPr lang="ar-SA" sz="4000" dirty="0" smtClean="0"/>
              <a:t>التغير </a:t>
            </a:r>
          </a:p>
          <a:p>
            <a:r>
              <a:rPr lang="ar-SA" sz="4000" dirty="0"/>
              <a:t>ف</a:t>
            </a:r>
            <a:r>
              <a:rPr lang="ar-SA" sz="4000" dirty="0" smtClean="0"/>
              <a:t>جميع </a:t>
            </a:r>
            <a:r>
              <a:rPr lang="ar-SA" sz="4000" dirty="0"/>
              <a:t>المنظمات تعيش حالة من </a:t>
            </a:r>
            <a:r>
              <a:rPr lang="ar-SA" sz="4000" dirty="0" err="1"/>
              <a:t>الديناميكة</a:t>
            </a:r>
            <a:r>
              <a:rPr lang="ar-SA" sz="4000" dirty="0"/>
              <a:t> والتطور </a:t>
            </a:r>
            <a:r>
              <a:rPr lang="ar-SA" sz="4000" dirty="0" smtClean="0"/>
              <a:t>السريع</a:t>
            </a:r>
          </a:p>
          <a:p>
            <a:r>
              <a:rPr lang="ar-SA" sz="4000" dirty="0" smtClean="0"/>
              <a:t>هي في </a:t>
            </a:r>
            <a:r>
              <a:rPr lang="ar-SA" sz="4000" dirty="0"/>
              <a:t>حاجة إلي إدارة جديدة قادرة على القيادة </a:t>
            </a:r>
            <a:r>
              <a:rPr lang="ar-SA" sz="4000" dirty="0" err="1"/>
              <a:t>والإبتكار</a:t>
            </a:r>
            <a:r>
              <a:rPr lang="ar-SA" sz="4000" dirty="0"/>
              <a:t> والتجديد والتعامل مع المتغيرات بشكل أكثر </a:t>
            </a:r>
            <a:r>
              <a:rPr lang="ar-SA" sz="4000" dirty="0" smtClean="0"/>
              <a:t>كفاءة</a:t>
            </a:r>
          </a:p>
          <a:p>
            <a:r>
              <a:rPr lang="ar-SA" sz="4000" dirty="0" smtClean="0"/>
              <a:t>المنظمات </a:t>
            </a:r>
            <a:r>
              <a:rPr lang="ar-SA" sz="4000" dirty="0"/>
              <a:t>ستكون في حاجة إلي قيادة قادرة على إدارة التحولات </a:t>
            </a:r>
            <a:endParaRPr lang="ar-SA" sz="4000" dirty="0" smtClean="0"/>
          </a:p>
        </p:txBody>
      </p:sp>
    </p:spTree>
    <p:extLst>
      <p:ext uri="{BB962C8B-B14F-4D97-AF65-F5344CB8AC3E}">
        <p14:creationId xmlns:p14="http://schemas.microsoft.com/office/powerpoint/2010/main" val="58521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VIII </a:t>
            </a:r>
            <a:r>
              <a:rPr lang="ar-SA" b="1" dirty="0" smtClean="0"/>
              <a:t>. متطلبات </a:t>
            </a:r>
            <a:r>
              <a:rPr lang="ar-SA" b="1" dirty="0"/>
              <a:t>ومهارات بناء القيادات التحويلية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820863"/>
            <a:ext cx="10515600" cy="478313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ar-SA" b="1" dirty="0"/>
              <a:t>المتطلبات في القائد الإداري </a:t>
            </a:r>
            <a:endParaRPr lang="ar-SA" b="1" dirty="0" smtClean="0"/>
          </a:p>
          <a:p>
            <a:pPr lvl="1"/>
            <a:r>
              <a:rPr lang="ar-SA" dirty="0" smtClean="0"/>
              <a:t>الوعي </a:t>
            </a:r>
            <a:r>
              <a:rPr lang="ar-SA" dirty="0"/>
              <a:t>الذاتي والقدرة على إدارة الذات.</a:t>
            </a:r>
            <a:endParaRPr lang="en-US" dirty="0"/>
          </a:p>
          <a:p>
            <a:pPr lvl="1"/>
            <a:r>
              <a:rPr lang="ar-SA" dirty="0" smtClean="0"/>
              <a:t>الرؤية </a:t>
            </a:r>
            <a:r>
              <a:rPr lang="ar-SA" dirty="0"/>
              <a:t>المستقبلية المتمركزة حول مستقبل المنظمة.</a:t>
            </a:r>
            <a:endParaRPr lang="en-US" dirty="0"/>
          </a:p>
          <a:p>
            <a:pPr lvl="1"/>
            <a:r>
              <a:rPr lang="ar-SA" dirty="0" smtClean="0"/>
              <a:t>التعامل </a:t>
            </a:r>
            <a:r>
              <a:rPr lang="ar-SA" dirty="0"/>
              <a:t>مع الآخرين من خلال فهم ديناميكيات الجماعة.</a:t>
            </a:r>
            <a:endParaRPr lang="en-US" dirty="0"/>
          </a:p>
          <a:p>
            <a:pPr lvl="1"/>
            <a:r>
              <a:rPr lang="ar-SA" dirty="0" err="1" smtClean="0"/>
              <a:t>إستيعاب</a:t>
            </a:r>
            <a:r>
              <a:rPr lang="ar-SA" dirty="0" smtClean="0"/>
              <a:t> </a:t>
            </a:r>
            <a:r>
              <a:rPr lang="ar-SA" dirty="0"/>
              <a:t>متطلبات العولمة والتأقلم معها بشكل لا يؤثر على المبادئ والقيم.</a:t>
            </a:r>
            <a:endParaRPr lang="en-US" dirty="0"/>
          </a:p>
          <a:p>
            <a:pPr lvl="1"/>
            <a:r>
              <a:rPr lang="ar-SA" dirty="0" smtClean="0"/>
              <a:t>توفر </a:t>
            </a:r>
            <a:r>
              <a:rPr lang="ar-SA" dirty="0"/>
              <a:t>مهارات التسهيلات ، وتطوير أساليب </a:t>
            </a:r>
            <a:r>
              <a:rPr lang="ar-SA" dirty="0" err="1"/>
              <a:t>الإتصال</a:t>
            </a:r>
            <a:r>
              <a:rPr lang="ar-SA" dirty="0"/>
              <a:t> بما يخدم المنظمة.</a:t>
            </a:r>
            <a:endParaRPr lang="en-US" dirty="0"/>
          </a:p>
          <a:p>
            <a:pPr lvl="1"/>
            <a:r>
              <a:rPr lang="ar-SA" dirty="0" smtClean="0"/>
              <a:t>تدريب </a:t>
            </a:r>
            <a:r>
              <a:rPr lang="ar-SA" dirty="0"/>
              <a:t>وتطوير وتحفيز العاملين للمساهمة في تحقيق النمو والتقدم للمنظمة.</a:t>
            </a:r>
            <a:endParaRPr lang="en-US" dirty="0"/>
          </a:p>
          <a:p>
            <a:pPr lvl="1"/>
            <a:r>
              <a:rPr lang="ar-SA" dirty="0" smtClean="0"/>
              <a:t>تطوير </a:t>
            </a:r>
            <a:r>
              <a:rPr lang="ar-SA" dirty="0"/>
              <a:t>القدرة على التعلم عند المنظمة ، والتطوير الذاتي عند الموظفين</a:t>
            </a:r>
          </a:p>
        </p:txBody>
      </p:sp>
    </p:spTree>
    <p:extLst>
      <p:ext uri="{BB962C8B-B14F-4D97-AF65-F5344CB8AC3E}">
        <p14:creationId xmlns:p14="http://schemas.microsoft.com/office/powerpoint/2010/main" val="216903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52714" y="1327377"/>
            <a:ext cx="10515600" cy="5044394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ar-SA" b="1" dirty="0"/>
              <a:t>قدرات ومهارات عالية في إطار عولمة القيادات </a:t>
            </a:r>
            <a:r>
              <a:rPr lang="ar-SA" b="1" dirty="0" smtClean="0"/>
              <a:t>الإدارية : </a:t>
            </a:r>
          </a:p>
          <a:p>
            <a:pPr lvl="1"/>
            <a:r>
              <a:rPr lang="ar-SA" dirty="0" err="1"/>
              <a:t>إستيعاب</a:t>
            </a:r>
            <a:r>
              <a:rPr lang="ar-SA" dirty="0"/>
              <a:t> التحولات </a:t>
            </a:r>
            <a:r>
              <a:rPr lang="ar-SA" dirty="0" err="1"/>
              <a:t>الإقتصادية</a:t>
            </a:r>
            <a:r>
              <a:rPr lang="ar-SA" dirty="0"/>
              <a:t> </a:t>
            </a:r>
            <a:r>
              <a:rPr lang="ar-SA" dirty="0" err="1"/>
              <a:t>والتحديت</a:t>
            </a:r>
            <a:r>
              <a:rPr lang="ar-SA" dirty="0"/>
              <a:t> المستقبلية ، </a:t>
            </a:r>
            <a:endParaRPr lang="ar-SA" dirty="0" smtClean="0"/>
          </a:p>
          <a:p>
            <a:pPr lvl="1"/>
            <a:r>
              <a:rPr lang="ar-SA" dirty="0" smtClean="0"/>
              <a:t>القدرة </a:t>
            </a:r>
            <a:r>
              <a:rPr lang="ar-SA" dirty="0"/>
              <a:t>على </a:t>
            </a:r>
            <a:r>
              <a:rPr lang="ar-SA" dirty="0" smtClean="0"/>
              <a:t>المبادأة </a:t>
            </a:r>
            <a:r>
              <a:rPr lang="ar-SA" dirty="0" err="1"/>
              <a:t>ولإبتكار</a:t>
            </a:r>
            <a:r>
              <a:rPr lang="ar-SA" dirty="0"/>
              <a:t> والإبداع ، </a:t>
            </a:r>
            <a:endParaRPr lang="ar-SA" dirty="0" smtClean="0"/>
          </a:p>
          <a:p>
            <a:pPr lvl="1"/>
            <a:r>
              <a:rPr lang="ar-SA" dirty="0" smtClean="0"/>
              <a:t>القدرة </a:t>
            </a:r>
            <a:r>
              <a:rPr lang="ar-SA" dirty="0"/>
              <a:t>على </a:t>
            </a:r>
            <a:r>
              <a:rPr lang="ar-SA" dirty="0" smtClean="0"/>
              <a:t>مواجهة </a:t>
            </a:r>
            <a:r>
              <a:rPr lang="ar-SA" dirty="0"/>
              <a:t>المواقف المتغيرة وإحداث التغيير والتطوير الإداري ، </a:t>
            </a:r>
            <a:endParaRPr lang="ar-SA" dirty="0" smtClean="0"/>
          </a:p>
          <a:p>
            <a:pPr lvl="1"/>
            <a:r>
              <a:rPr lang="ar-SA" dirty="0" smtClean="0"/>
              <a:t>القدرة </a:t>
            </a:r>
            <a:r>
              <a:rPr lang="ar-SA" dirty="0"/>
              <a:t>على </a:t>
            </a:r>
            <a:r>
              <a:rPr lang="ar-SA" dirty="0" err="1"/>
              <a:t>إتخاذ</a:t>
            </a:r>
            <a:r>
              <a:rPr lang="ar-SA" dirty="0"/>
              <a:t> القرارات الموضوعية في بيئة متغيرة ، </a:t>
            </a:r>
            <a:endParaRPr lang="ar-SA" dirty="0" smtClean="0"/>
          </a:p>
          <a:p>
            <a:pPr lvl="1"/>
            <a:r>
              <a:rPr lang="ar-SA" dirty="0" smtClean="0"/>
              <a:t>القدرة </a:t>
            </a:r>
            <a:r>
              <a:rPr lang="ar-SA" dirty="0"/>
              <a:t>على التنفيذ بكفاءة وفاعلية وجودة عالية </a:t>
            </a:r>
            <a:r>
              <a:rPr lang="ar-SA" dirty="0" smtClean="0"/>
              <a:t>،</a:t>
            </a:r>
          </a:p>
          <a:p>
            <a:pPr lvl="1"/>
            <a:r>
              <a:rPr lang="ar-SA" dirty="0" smtClean="0"/>
              <a:t>القدرة </a:t>
            </a:r>
            <a:r>
              <a:rPr lang="ar-SA" dirty="0"/>
              <a:t>على المتابعة والتقييم الذاتي للفرد والفريق ، </a:t>
            </a:r>
            <a:endParaRPr lang="ar-SA" dirty="0" smtClean="0"/>
          </a:p>
          <a:p>
            <a:pPr lvl="1"/>
            <a:r>
              <a:rPr lang="ar-SA" dirty="0" smtClean="0"/>
              <a:t>القدرة </a:t>
            </a:r>
            <a:r>
              <a:rPr lang="ar-SA" dirty="0"/>
              <a:t>على وضع الرؤية والرسالة </a:t>
            </a:r>
            <a:r>
              <a:rPr lang="ar-SA" dirty="0" err="1"/>
              <a:t>والإستراتيجيات</a:t>
            </a:r>
            <a:r>
              <a:rPr lang="ar-SA" dirty="0"/>
              <a:t> اللازمة للمنظمة </a:t>
            </a:r>
            <a:r>
              <a:rPr lang="ar-SA" dirty="0" err="1"/>
              <a:t>والإلتزام</a:t>
            </a:r>
            <a:r>
              <a:rPr lang="ar-SA" dirty="0"/>
              <a:t> بها.</a:t>
            </a:r>
            <a:endParaRPr lang="en-US" dirty="0"/>
          </a:p>
          <a:p>
            <a:pPr lv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77161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885371"/>
            <a:ext cx="10515600" cy="528682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ar-SA" sz="4000" dirty="0"/>
              <a:t>القائد الإداري العالمي هو القائد القادر على تحويل منظمته لتصبح على مستوى عالمي</a:t>
            </a:r>
          </a:p>
          <a:p>
            <a:r>
              <a:rPr lang="ar-SA" sz="4000" dirty="0" smtClean="0"/>
              <a:t>يجب على </a:t>
            </a:r>
            <a:r>
              <a:rPr lang="ar-SA" sz="4000" dirty="0"/>
              <a:t>القائد الإداري العالمي</a:t>
            </a:r>
            <a:r>
              <a:rPr lang="ar-SA" sz="4000" dirty="0" smtClean="0"/>
              <a:t> أن: </a:t>
            </a:r>
          </a:p>
          <a:p>
            <a:pPr lvl="1"/>
            <a:r>
              <a:rPr lang="ar-SA" sz="3600" dirty="0" smtClean="0"/>
              <a:t> </a:t>
            </a:r>
            <a:r>
              <a:rPr lang="ar-SA" sz="3600" dirty="0"/>
              <a:t>يتبنى الأفكار </a:t>
            </a:r>
            <a:r>
              <a:rPr lang="ar-SA" sz="3600" dirty="0" smtClean="0"/>
              <a:t>الحديثة</a:t>
            </a:r>
          </a:p>
          <a:p>
            <a:pPr lvl="1"/>
            <a:r>
              <a:rPr lang="ar-SA" sz="3600" dirty="0" smtClean="0"/>
              <a:t> يصقل </a:t>
            </a:r>
            <a:r>
              <a:rPr lang="ar-SA" sz="3600" dirty="0"/>
              <a:t>مواهبه </a:t>
            </a:r>
            <a:r>
              <a:rPr lang="ar-SA" sz="3600" dirty="0" err="1"/>
              <a:t>بإكتساب</a:t>
            </a:r>
            <a:r>
              <a:rPr lang="ar-SA" sz="3600" dirty="0"/>
              <a:t> المهارات الجديدة </a:t>
            </a:r>
            <a:r>
              <a:rPr lang="ar-SA" sz="3600" dirty="0" smtClean="0"/>
              <a:t>التي:</a:t>
            </a:r>
          </a:p>
          <a:p>
            <a:pPr lvl="2"/>
            <a:r>
              <a:rPr lang="ar-SA" sz="3200" dirty="0" smtClean="0"/>
              <a:t> </a:t>
            </a:r>
            <a:r>
              <a:rPr lang="ar-SA" sz="3200" dirty="0"/>
              <a:t>تؤهله للتعامل مع التقنيات الحديثة ، </a:t>
            </a:r>
            <a:endParaRPr lang="ar-SA" sz="3200" dirty="0" smtClean="0"/>
          </a:p>
          <a:p>
            <a:pPr lvl="2"/>
            <a:r>
              <a:rPr lang="ar-SA" sz="3200" dirty="0" smtClean="0"/>
              <a:t>تسهل </a:t>
            </a:r>
            <a:r>
              <a:rPr lang="ar-SA" sz="3200" dirty="0"/>
              <a:t>عليه </a:t>
            </a:r>
            <a:r>
              <a:rPr lang="ar-SA" sz="3200" dirty="0" err="1"/>
              <a:t>إستيعاب</a:t>
            </a:r>
            <a:r>
              <a:rPr lang="ar-SA" sz="3200" dirty="0"/>
              <a:t> المتغيرات المستقبلية ، </a:t>
            </a:r>
            <a:endParaRPr lang="ar-SA" sz="3200" dirty="0" smtClean="0"/>
          </a:p>
          <a:p>
            <a:pPr lvl="2"/>
            <a:r>
              <a:rPr lang="ar-SA" sz="3200" dirty="0" smtClean="0"/>
              <a:t>تساعده </a:t>
            </a:r>
            <a:r>
              <a:rPr lang="ar-SA" sz="3200" dirty="0"/>
              <a:t>على تحويل منظمته إلي مصاف المنظمات العالمية</a:t>
            </a:r>
          </a:p>
        </p:txBody>
      </p:sp>
    </p:spTree>
    <p:extLst>
      <p:ext uri="{BB962C8B-B14F-4D97-AF65-F5344CB8AC3E}">
        <p14:creationId xmlns:p14="http://schemas.microsoft.com/office/powerpoint/2010/main" val="155251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312" y="441488"/>
            <a:ext cx="10363199" cy="5080000"/>
          </a:xfrm>
        </p:spPr>
      </p:pic>
      <p:sp>
        <p:nvSpPr>
          <p:cNvPr id="5" name="مستطيل 4"/>
          <p:cNvSpPr/>
          <p:nvPr/>
        </p:nvSpPr>
        <p:spPr>
          <a:xfrm>
            <a:off x="4091827" y="5840778"/>
            <a:ext cx="41889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SA" b="1" dirty="0" smtClean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«خريطة </a:t>
            </a:r>
            <a:r>
              <a:rPr lang="ar-SA" b="1" dirty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القيادة التحويلية وإدارة منظمات القرن (21</a:t>
            </a:r>
            <a:r>
              <a:rPr lang="ar-SA" b="1" dirty="0" smtClean="0">
                <a:latin typeface="Calibri" panose="020F0502020204030204" pitchFamily="34" charset="0"/>
                <a:ea typeface="Calibri" panose="020F0502020204030204" pitchFamily="34" charset="0"/>
                <a:cs typeface="Simplified Arabic" panose="02020603050405020304" pitchFamily="18" charset="-78"/>
              </a:rPr>
              <a:t>)</a:t>
            </a:r>
            <a:r>
              <a:rPr lang="ar-SA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38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273582"/>
            <a:ext cx="10515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</a:t>
            </a:r>
            <a:r>
              <a:rPr lang="ar-SA" b="1" dirty="0" smtClean="0"/>
              <a:t>. عالمية </a:t>
            </a:r>
            <a:r>
              <a:rPr lang="ar-SA" b="1" dirty="0"/>
              <a:t>القيادات الإدارية </a:t>
            </a:r>
            <a:r>
              <a:rPr lang="ar-SA" b="1" dirty="0" smtClean="0"/>
              <a:t>ومسؤولياتها </a:t>
            </a:r>
            <a:r>
              <a:rPr lang="ar-SA" b="1" dirty="0"/>
              <a:t>في المنظمات الحديثة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2788356"/>
            <a:ext cx="10515600" cy="3383844"/>
          </a:xfrm>
          <a:solidFill>
            <a:schemeClr val="accent1">
              <a:lumMod val="20000"/>
              <a:lumOff val="80000"/>
            </a:schemeClr>
          </a:solidFill>
        </p:spPr>
        <p:txBody>
          <a:bodyPr numCol="2" rtlCol="1"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تبني </a:t>
            </a:r>
            <a:r>
              <a:rPr lang="ar-SA" dirty="0"/>
              <a:t>الثقافة الإدارية العالمية.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التخطيط </a:t>
            </a:r>
            <a:r>
              <a:rPr lang="ar-SA" dirty="0" err="1"/>
              <a:t>الإستراتيجي</a:t>
            </a:r>
            <a:r>
              <a:rPr lang="ar-SA" dirty="0"/>
              <a:t> والإدارة </a:t>
            </a:r>
            <a:r>
              <a:rPr lang="ar-SA" dirty="0" err="1"/>
              <a:t>الإستراتيجية</a:t>
            </a:r>
            <a:r>
              <a:rPr lang="ar-SA" dirty="0"/>
              <a:t>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تبني </a:t>
            </a:r>
            <a:r>
              <a:rPr lang="ar-SA" dirty="0"/>
              <a:t>إدارة الجودة الشاملة.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dirty="0" err="1" smtClean="0"/>
              <a:t>الإستفادة</a:t>
            </a:r>
            <a:r>
              <a:rPr lang="ar-SA" dirty="0" smtClean="0"/>
              <a:t> </a:t>
            </a:r>
            <a:r>
              <a:rPr lang="ar-SA" dirty="0"/>
              <a:t>من الأسواق العالمية ، والتعامل مع البورصات العالمية.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توظيف </a:t>
            </a:r>
            <a:r>
              <a:rPr lang="ar-SA" dirty="0" err="1"/>
              <a:t>الإستثمارات</a:t>
            </a:r>
            <a:r>
              <a:rPr lang="ar-SA" dirty="0"/>
              <a:t> الأجنبية المباشرة وغير المباشرة.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تشغيل </a:t>
            </a:r>
            <a:r>
              <a:rPr lang="ar-SA" dirty="0"/>
              <a:t>العمالة متعددة الجنسيات.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تطويع </a:t>
            </a:r>
            <a:r>
              <a:rPr lang="ar-SA" dirty="0"/>
              <a:t>التكنولوجيا العالمية.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dirty="0" err="1" smtClean="0"/>
              <a:t>الإلتزام</a:t>
            </a:r>
            <a:r>
              <a:rPr lang="ar-SA" dirty="0" smtClean="0"/>
              <a:t> </a:t>
            </a:r>
            <a:r>
              <a:rPr lang="ar-SA" dirty="0"/>
              <a:t>بالمواصفات العالمية ، والإنتاج بالشروط العالمية.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dirty="0" err="1" smtClean="0"/>
              <a:t>إقتناص</a:t>
            </a:r>
            <a:r>
              <a:rPr lang="ar-SA" dirty="0" smtClean="0"/>
              <a:t> </a:t>
            </a:r>
            <a:r>
              <a:rPr lang="ar-SA" dirty="0"/>
              <a:t>الفرص التسويقية العالمية.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التغلب </a:t>
            </a:r>
            <a:r>
              <a:rPr lang="ar-SA" dirty="0"/>
              <a:t>على القيود والمحددات العالمية.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dirty="0" smtClean="0"/>
              <a:t>مرونة </a:t>
            </a:r>
            <a:r>
              <a:rPr lang="ar-SA" dirty="0"/>
              <a:t>وسرعة التعامل مع البيئة العالمية.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ar-SA" dirty="0"/>
              <a:t>سرعة تعديل السياسات والإستراتجيات وفق </a:t>
            </a:r>
            <a:r>
              <a:rPr lang="ar-SA" dirty="0" smtClean="0"/>
              <a:t>ديناميكيات </a:t>
            </a:r>
            <a:r>
              <a:rPr lang="ar-SA" dirty="0"/>
              <a:t>البيئة العالمية.</a:t>
            </a:r>
            <a:endParaRPr lang="en-US" dirty="0"/>
          </a:p>
          <a:p>
            <a:endParaRPr lang="ar-SA" dirty="0"/>
          </a:p>
        </p:txBody>
      </p:sp>
      <p:sp>
        <p:nvSpPr>
          <p:cNvPr id="4" name="مستطيل 3"/>
          <p:cNvSpPr/>
          <p:nvPr/>
        </p:nvSpPr>
        <p:spPr>
          <a:xfrm>
            <a:off x="838200" y="1599144"/>
            <a:ext cx="10515600" cy="9541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r"/>
            <a:r>
              <a:rPr lang="ar-SA" sz="2800" dirty="0"/>
              <a:t>القائد الإداري العالمي هو الذي يطبق منظومات وفنون الإدارة العالمية </a:t>
            </a:r>
            <a:r>
              <a:rPr lang="ar-SA" sz="2800" dirty="0" smtClean="0"/>
              <a:t>على </a:t>
            </a:r>
            <a:r>
              <a:rPr lang="ar-SA" sz="2800" dirty="0"/>
              <a:t>منظمته من خلال قيامه بما يلي 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750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II</a:t>
            </a:r>
            <a:r>
              <a:rPr lang="ar-SA" b="1" dirty="0" smtClean="0"/>
              <a:t>. متغيرات </a:t>
            </a:r>
            <a:r>
              <a:rPr lang="ar-SA" b="1" dirty="0"/>
              <a:t>وظروف منظمات القرن 21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081486" y="1471714"/>
            <a:ext cx="5965371" cy="4907315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ar-SA" b="1" dirty="0" smtClean="0"/>
              <a:t>أهم </a:t>
            </a:r>
            <a:r>
              <a:rPr lang="ar-SA" b="1" dirty="0"/>
              <a:t>ما يميز العصر </a:t>
            </a:r>
            <a:r>
              <a:rPr lang="ar-SA" b="1" dirty="0" smtClean="0"/>
              <a:t>الجديد هو :</a:t>
            </a:r>
          </a:p>
          <a:p>
            <a:pPr marL="0" indent="0">
              <a:buNone/>
            </a:pPr>
            <a:endParaRPr lang="ar-SA" dirty="0" smtClean="0"/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انفتاح الاقتصاد </a:t>
            </a:r>
            <a:r>
              <a:rPr lang="ar-SA" dirty="0"/>
              <a:t>العالمي </a:t>
            </a:r>
            <a:endParaRPr lang="ar-SA" dirty="0" smtClean="0"/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سيطرة </a:t>
            </a:r>
            <a:r>
              <a:rPr lang="ar-SA" dirty="0"/>
              <a:t>التقنية على كافة الصناعات والمنظمات والأعمال </a:t>
            </a:r>
            <a:endParaRPr lang="ar-SA" dirty="0" smtClean="0"/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نمو </a:t>
            </a:r>
            <a:r>
              <a:rPr lang="ar-SA" dirty="0"/>
              <a:t>السوق التنافسية في مختلف </a:t>
            </a:r>
            <a:r>
              <a:rPr lang="ar-SA" dirty="0" smtClean="0"/>
              <a:t>القطاعات</a:t>
            </a:r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تشجيع </a:t>
            </a:r>
            <a:r>
              <a:rPr lang="ar-SA" dirty="0"/>
              <a:t>العمل </a:t>
            </a:r>
            <a:r>
              <a:rPr lang="ar-SA" dirty="0" smtClean="0"/>
              <a:t>الحر</a:t>
            </a:r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تخفيض </a:t>
            </a:r>
            <a:r>
              <a:rPr lang="ar-SA" dirty="0"/>
              <a:t>الرقابة الحكومية على </a:t>
            </a:r>
            <a:r>
              <a:rPr lang="ar-SA" dirty="0" smtClean="0"/>
              <a:t>المؤسسات</a:t>
            </a:r>
            <a:endParaRPr lang="en-US" dirty="0"/>
          </a:p>
        </p:txBody>
      </p:sp>
      <p:sp>
        <p:nvSpPr>
          <p:cNvPr id="4" name="عنصر نائب للمحتوى 2"/>
          <p:cNvSpPr txBox="1">
            <a:spLocks/>
          </p:cNvSpPr>
          <p:nvPr/>
        </p:nvSpPr>
        <p:spPr>
          <a:xfrm>
            <a:off x="0" y="1471714"/>
            <a:ext cx="5965770" cy="490731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b="1" dirty="0" smtClean="0"/>
              <a:t>أهم المتغيرات العالمية : </a:t>
            </a:r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التحول إلي </a:t>
            </a:r>
            <a:r>
              <a:rPr lang="ar-SA" dirty="0" err="1" smtClean="0"/>
              <a:t>إقتصاديات</a:t>
            </a:r>
            <a:r>
              <a:rPr lang="ar-SA" dirty="0" smtClean="0"/>
              <a:t> السوق الحر</a:t>
            </a:r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خصخصة المؤسسات العامة</a:t>
            </a:r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ظهور عدد من </a:t>
            </a:r>
            <a:r>
              <a:rPr lang="ar-SA" dirty="0" err="1" smtClean="0"/>
              <a:t>الإتفاقيات</a:t>
            </a:r>
            <a:r>
              <a:rPr lang="ar-SA" dirty="0" smtClean="0"/>
              <a:t> الدولية</a:t>
            </a:r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ثورة تقنية المعلومات</a:t>
            </a:r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تنامي العولمة</a:t>
            </a:r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نمو الشركات متعددة الجنسيات</a:t>
            </a:r>
          </a:p>
          <a:p>
            <a:pPr marL="971550" lvl="1" indent="-514350">
              <a:buFont typeface="+mj-lt"/>
              <a:buAutoNum type="arabicPeriod"/>
            </a:pPr>
            <a:r>
              <a:rPr lang="ar-SA" dirty="0" smtClean="0"/>
              <a:t>الضغط السكاني والتغير في هياكل القوى العاملة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34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1">
              <a:spcBef>
                <a:spcPct val="0"/>
              </a:spcBef>
            </a:pPr>
            <a:r>
              <a:rPr lang="ar-SA" sz="4400" b="1" dirty="0" smtClean="0">
                <a:cs typeface="+mj-cs"/>
              </a:rPr>
              <a:t>1. التحول إلي </a:t>
            </a:r>
            <a:r>
              <a:rPr lang="ar-SA" sz="4400" b="1" dirty="0" err="1" smtClean="0">
                <a:cs typeface="+mj-cs"/>
              </a:rPr>
              <a:t>إقتصاديات</a:t>
            </a:r>
            <a:r>
              <a:rPr lang="ar-SA" sz="4400" b="1" dirty="0" smtClean="0">
                <a:cs typeface="+mj-cs"/>
              </a:rPr>
              <a:t> السوق الحر</a:t>
            </a:r>
            <a:endParaRPr lang="ar-SA" sz="4400" b="1" dirty="0">
              <a:cs typeface="+mj-cs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820863"/>
            <a:ext cx="10515600" cy="5037137"/>
          </a:xfrm>
          <a:solidFill>
            <a:srgbClr val="FFCCFF"/>
          </a:solidFill>
        </p:spPr>
        <p:txBody>
          <a:bodyPr>
            <a:normAutofit/>
          </a:bodyPr>
          <a:lstStyle/>
          <a:p>
            <a:r>
              <a:rPr lang="ar-SA" dirty="0" smtClean="0"/>
              <a:t>تسعى </a:t>
            </a:r>
            <a:r>
              <a:rPr lang="ar-SA" dirty="0"/>
              <a:t>الدول القوية إلي إقناع العالم بأن التحول نحو </a:t>
            </a:r>
            <a:r>
              <a:rPr lang="ar-SA" dirty="0" err="1"/>
              <a:t>إقتصايات</a:t>
            </a:r>
            <a:r>
              <a:rPr lang="ar-SA" dirty="0"/>
              <a:t> السوق </a:t>
            </a:r>
            <a:r>
              <a:rPr lang="ar-SA" dirty="0" smtClean="0"/>
              <a:t>الحر سوف </a:t>
            </a:r>
            <a:r>
              <a:rPr lang="ar-SA" dirty="0"/>
              <a:t>يسهم في رفع إجمالي الناتج القومي العالمي بشكل </a:t>
            </a:r>
            <a:r>
              <a:rPr lang="ar-SA" dirty="0" smtClean="0"/>
              <a:t>كبير</a:t>
            </a:r>
          </a:p>
          <a:p>
            <a:r>
              <a:rPr lang="ar-SA" dirty="0" smtClean="0"/>
              <a:t>من </a:t>
            </a:r>
            <a:r>
              <a:rPr lang="ar-SA" dirty="0"/>
              <a:t>أهم ملامح ذلك الواقع ما يلي :</a:t>
            </a:r>
            <a:endParaRPr lang="en-US" dirty="0"/>
          </a:p>
          <a:p>
            <a:pPr lvl="1"/>
            <a:r>
              <a:rPr lang="ar-SA" dirty="0" smtClean="0"/>
              <a:t>تحول </a:t>
            </a:r>
            <a:r>
              <a:rPr lang="ar-SA" dirty="0"/>
              <a:t>العالم إلي خط إنتاج واحد ومتكامل ، فقد أصبح بالإمكان اليوم. تصنيع المنتجات أينما تتوفر المواد الخام. إضافة إلي توفر المهارات والمعرفة </a:t>
            </a:r>
            <a:r>
              <a:rPr lang="ar-SA" dirty="0" smtClean="0"/>
              <a:t>الضروريتين</a:t>
            </a:r>
          </a:p>
          <a:p>
            <a:pPr lvl="1"/>
            <a:r>
              <a:rPr lang="ar-SA" dirty="0" smtClean="0"/>
              <a:t>عالمية </a:t>
            </a:r>
            <a:r>
              <a:rPr lang="ar-SA" dirty="0"/>
              <a:t>الإنتاج من حيث الشكل والمواصفات والمعايير </a:t>
            </a:r>
            <a:r>
              <a:rPr lang="ar-SA" dirty="0" smtClean="0"/>
              <a:t>القياسية وتوجه القوي </a:t>
            </a:r>
            <a:r>
              <a:rPr lang="ar-SA" dirty="0"/>
              <a:t>نحو تنميط المنتجات والخدمات على المستوى </a:t>
            </a:r>
            <a:r>
              <a:rPr lang="ar-SA" dirty="0" smtClean="0"/>
              <a:t>العالمي</a:t>
            </a:r>
          </a:p>
          <a:p>
            <a:pPr lvl="1"/>
            <a:r>
              <a:rPr lang="ar-SA" dirty="0"/>
              <a:t>تخصص وتقسيم العمل بين الدول حتى في أدق أجزاء الإنتاج ، وذلك بعد أن اصبحت بعص الدول ذات </a:t>
            </a:r>
            <a:r>
              <a:rPr lang="ar-SA" dirty="0" err="1"/>
              <a:t>إختصاص</a:t>
            </a:r>
            <a:r>
              <a:rPr lang="ar-SA" dirty="0"/>
              <a:t> في إنتاج سلعة </a:t>
            </a:r>
            <a:r>
              <a:rPr lang="ar-SA" dirty="0" smtClean="0"/>
              <a:t>معينة</a:t>
            </a:r>
            <a:endParaRPr lang="en-US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9091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718629"/>
          </a:xfrm>
          <a:solidFill>
            <a:srgbClr val="FFCCFF"/>
          </a:solidFill>
        </p:spPr>
        <p:txBody>
          <a:bodyPr>
            <a:normAutofit/>
          </a:bodyPr>
          <a:lstStyle/>
          <a:p>
            <a:pPr lvl="1"/>
            <a:r>
              <a:rPr lang="ar-SA" dirty="0"/>
              <a:t>ظهور سوق عالمي واحد بنفس العملاء والموردين وبأسعار عالمية موحدة ورواج ما يسمى بالتجارة الإلكترونية إذ أصبح العالم سوق واحدة بنفس الموردين </a:t>
            </a:r>
            <a:r>
              <a:rPr lang="ar-SA" dirty="0" smtClean="0"/>
              <a:t>والعملاء</a:t>
            </a:r>
          </a:p>
          <a:p>
            <a:pPr lvl="2"/>
            <a:r>
              <a:rPr lang="ar-SA" dirty="0" smtClean="0"/>
              <a:t>العوامل </a:t>
            </a:r>
            <a:r>
              <a:rPr lang="ar-SA" dirty="0"/>
              <a:t>التي ساعدت على </a:t>
            </a:r>
            <a:r>
              <a:rPr lang="ar-SA" dirty="0" smtClean="0"/>
              <a:t>إيجاد </a:t>
            </a:r>
            <a:r>
              <a:rPr lang="ar-SA" dirty="0"/>
              <a:t>سوق عالمية </a:t>
            </a:r>
            <a:r>
              <a:rPr lang="ar-SA" dirty="0" smtClean="0"/>
              <a:t>موحدة:</a:t>
            </a:r>
          </a:p>
          <a:p>
            <a:pPr lvl="3"/>
            <a:r>
              <a:rPr lang="ar-SA" dirty="0" smtClean="0"/>
              <a:t>نمو </a:t>
            </a:r>
            <a:r>
              <a:rPr lang="ar-SA" dirty="0"/>
              <a:t>السوق الإعلانية والدعائية </a:t>
            </a:r>
            <a:r>
              <a:rPr lang="ar-SA" dirty="0" smtClean="0"/>
              <a:t>عالمياً</a:t>
            </a:r>
          </a:p>
          <a:p>
            <a:pPr lvl="3"/>
            <a:r>
              <a:rPr lang="ar-SA" dirty="0" smtClean="0"/>
              <a:t>توفر </a:t>
            </a:r>
            <a:r>
              <a:rPr lang="ar-SA" dirty="0"/>
              <a:t>المعلومات عن المنتجات والمواد الخام </a:t>
            </a:r>
            <a:r>
              <a:rPr lang="ar-SA" dirty="0" smtClean="0"/>
              <a:t>بسهولة</a:t>
            </a:r>
          </a:p>
          <a:p>
            <a:pPr lvl="3"/>
            <a:r>
              <a:rPr lang="ar-SA" dirty="0" smtClean="0"/>
              <a:t>تيسير </a:t>
            </a:r>
            <a:r>
              <a:rPr lang="ar-SA" dirty="0"/>
              <a:t>التحويلات </a:t>
            </a:r>
            <a:r>
              <a:rPr lang="ar-SA" dirty="0" err="1"/>
              <a:t>وإنتقال</a:t>
            </a:r>
            <a:r>
              <a:rPr lang="ar-SA" dirty="0"/>
              <a:t> رؤوس الأموال </a:t>
            </a:r>
            <a:r>
              <a:rPr lang="ar-SA" dirty="0" err="1" smtClean="0"/>
              <a:t>والإعتمادات</a:t>
            </a:r>
            <a:endParaRPr lang="ar-SA" dirty="0" smtClean="0"/>
          </a:p>
          <a:p>
            <a:pPr lvl="3"/>
            <a:r>
              <a:rPr lang="ar-SA" dirty="0" smtClean="0"/>
              <a:t>تزايد </a:t>
            </a:r>
            <a:r>
              <a:rPr lang="ar-SA" dirty="0"/>
              <a:t>المنافسة العالمية للتصدير </a:t>
            </a:r>
            <a:r>
              <a:rPr lang="ar-SA" dirty="0" err="1" smtClean="0"/>
              <a:t>والإستيراد</a:t>
            </a:r>
            <a:endParaRPr lang="ar-SA" dirty="0" smtClean="0"/>
          </a:p>
          <a:p>
            <a:pPr lvl="3"/>
            <a:r>
              <a:rPr lang="ar-SA" dirty="0" smtClean="0"/>
              <a:t>التوقيع </a:t>
            </a:r>
            <a:r>
              <a:rPr lang="ar-SA" dirty="0"/>
              <a:t>على </a:t>
            </a:r>
            <a:r>
              <a:rPr lang="ar-SA" dirty="0" err="1"/>
              <a:t>الإتفاقيات</a:t>
            </a:r>
            <a:r>
              <a:rPr lang="ar-SA" dirty="0"/>
              <a:t> الدولية للتجارة </a:t>
            </a:r>
            <a:r>
              <a:rPr lang="ar-SA" dirty="0" smtClean="0"/>
              <a:t>الحرة</a:t>
            </a:r>
          </a:p>
          <a:p>
            <a:pPr lvl="3"/>
            <a:r>
              <a:rPr lang="ar-SA" dirty="0" smtClean="0"/>
              <a:t>التنافس </a:t>
            </a:r>
            <a:r>
              <a:rPr lang="ar-SA" dirty="0"/>
              <a:t>السعري المبني على تقليل التكلفة ورفع مستوى الجودة وسرعة الأداء </a:t>
            </a:r>
            <a:endParaRPr lang="ar-SA" dirty="0" smtClean="0"/>
          </a:p>
          <a:p>
            <a:pPr lvl="3"/>
            <a:r>
              <a:rPr lang="ar-SA" dirty="0" smtClean="0"/>
              <a:t>رواج </a:t>
            </a:r>
            <a:r>
              <a:rPr lang="ar-SA" dirty="0"/>
              <a:t>فكرة </a:t>
            </a:r>
            <a:r>
              <a:rPr lang="ar-SA" dirty="0" err="1"/>
              <a:t>الإندماج</a:t>
            </a:r>
            <a:r>
              <a:rPr lang="ar-SA" dirty="0"/>
              <a:t> بين الشركات </a:t>
            </a:r>
            <a:endParaRPr lang="ar-SA" dirty="0" smtClean="0"/>
          </a:p>
          <a:p>
            <a:pPr lvl="3"/>
            <a:r>
              <a:rPr lang="ar-SA" dirty="0" smtClean="0"/>
              <a:t>نمو </a:t>
            </a:r>
            <a:r>
              <a:rPr lang="ar-SA" dirty="0"/>
              <a:t>الشركات </a:t>
            </a:r>
            <a:r>
              <a:rPr lang="ar-SA" dirty="0" smtClean="0"/>
              <a:t>الدولية </a:t>
            </a:r>
            <a:r>
              <a:rPr lang="ar-SA" dirty="0"/>
              <a:t>متعددة </a:t>
            </a:r>
            <a:r>
              <a:rPr lang="ar-SA" dirty="0" smtClean="0"/>
              <a:t>الجنسيات</a:t>
            </a:r>
          </a:p>
        </p:txBody>
      </p:sp>
    </p:spTree>
    <p:extLst>
      <p:ext uri="{BB962C8B-B14F-4D97-AF65-F5344CB8AC3E}">
        <p14:creationId xmlns:p14="http://schemas.microsoft.com/office/powerpoint/2010/main" val="1433850128"/>
      </p:ext>
    </p:extLst>
  </p:cSld>
  <p:clrMapOvr>
    <a:masterClrMapping/>
  </p:clrMapOvr>
</p:sld>
</file>

<file path=ppt/theme/theme1.xml><?xml version="1.0" encoding="utf-8"?>
<a:theme xmlns:a="http://schemas.openxmlformats.org/drawingml/2006/main" name="Ion_TP102836341">
  <a:themeElements>
    <a:clrScheme name="Office">
      <a:dk1>
        <a:sysClr val="windowText" lastClr="000000"/>
      </a:dk1>
      <a:lt1>
        <a:sysClr val="window" lastClr="FFFFFF"/>
      </a:lt1>
      <a:dk2>
        <a:srgbClr val="6E747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85296"/>
      </a:hlink>
      <a:folHlink>
        <a:srgbClr val="9933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on_TP102836341" id="{228AF91E-85A3-4674-BE90-F7A09E56DC8B}" vid="{B6CA1DF3-646E-4145-90A8-417FDA0494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466</TotalTime>
  <Words>2569</Words>
  <Application>Microsoft Office PowerPoint</Application>
  <PresentationFormat>Custom</PresentationFormat>
  <Paragraphs>220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Ion_TP102836341</vt:lpstr>
      <vt:lpstr>القيادة التحويلية وإدارة منظمات القرن الحادي والعشرين</vt:lpstr>
      <vt:lpstr>تمهيد </vt:lpstr>
      <vt:lpstr>PowerPoint Presentation</vt:lpstr>
      <vt:lpstr>PowerPoint Presentation</vt:lpstr>
      <vt:lpstr>PowerPoint Presentation</vt:lpstr>
      <vt:lpstr>I. عالمية القيادات الإدارية ومسؤولياتها في المنظمات الحديثة</vt:lpstr>
      <vt:lpstr>II. متغيرات وظروف منظمات القرن 21 </vt:lpstr>
      <vt:lpstr>1. التحول إلي إقتصاديات السوق الحر</vt:lpstr>
      <vt:lpstr>PowerPoint Presentation</vt:lpstr>
      <vt:lpstr>PowerPoint Presentation</vt:lpstr>
      <vt:lpstr>2. خصخصة المؤسسات العامة </vt:lpstr>
      <vt:lpstr>3. التوقيع على الإتفاقيات الدولية </vt:lpstr>
      <vt:lpstr>PowerPoint Presentation</vt:lpstr>
      <vt:lpstr>4. ثورة تقنية المعلومات والإتصالات </vt:lpstr>
      <vt:lpstr>5. تنامي ظاهرة العولمة ((Globalization</vt:lpstr>
      <vt:lpstr>6. نمو الشركات متعددة الجنسيات </vt:lpstr>
      <vt:lpstr>7. الضغط السكاني والتغيير في هياكل القوى العاملة </vt:lpstr>
      <vt:lpstr>III. التحديات التي أبرزتها متغيرات القرن الـ 21 </vt:lpstr>
      <vt:lpstr>PowerPoint Presentation</vt:lpstr>
      <vt:lpstr>IV. القائد التحويلي وموقفه من التحديات المستقبلية </vt:lpstr>
      <vt:lpstr>PowerPoint Presentation</vt:lpstr>
      <vt:lpstr>PowerPoint Presentation</vt:lpstr>
      <vt:lpstr>PowerPoint Presentation</vt:lpstr>
      <vt:lpstr>V. حاجة القائد الإداري التحويلي إلي التغيير</vt:lpstr>
      <vt:lpstr>PowerPoint Presentation</vt:lpstr>
      <vt:lpstr>VI. خصائص ومهام القائد التحويلي</vt:lpstr>
      <vt:lpstr>PowerPoint Presentation</vt:lpstr>
      <vt:lpstr>VII. عناصر القيادة التحويلية</vt:lpstr>
      <vt:lpstr>PowerPoint Presentation</vt:lpstr>
      <vt:lpstr>VIII . متطلبات ومهارات بناء القيادات التحويلية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القيادة التحويلية وإدارة منظمات القرن الحادي والعشرين</dc:title>
  <dc:creator>HP</dc:creator>
  <cp:lastModifiedBy>United</cp:lastModifiedBy>
  <cp:revision>41</cp:revision>
  <dcterms:created xsi:type="dcterms:W3CDTF">2016-03-31T08:27:12Z</dcterms:created>
  <dcterms:modified xsi:type="dcterms:W3CDTF">2019-01-23T08:12:07Z</dcterms:modified>
</cp:coreProperties>
</file>