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38367" y="2928059"/>
            <a:ext cx="99628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رياضيات </a:t>
            </a:r>
            <a:r>
              <a:rPr lang="ar-SA" sz="4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الصف </a:t>
            </a:r>
            <a:r>
              <a:rPr lang="ar-SA" sz="4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الثالث الابتدائي – الجزء الثاني</a:t>
            </a:r>
          </a:p>
          <a:p>
            <a:pPr algn="ctr"/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(12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– </a:t>
            </a:r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4):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الكسور المتكافئة</a:t>
            </a:r>
            <a:endParaRPr lang="ar-BH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89140" y="2012056"/>
            <a:ext cx="809707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سنتعلم في هذا الدرس</a:t>
            </a:r>
            <a:endParaRPr lang="ar-BH" sz="4000" b="1" dirty="0" smtClean="0">
              <a:solidFill>
                <a:srgbClr val="FF0000"/>
              </a:solidFill>
            </a:endParaRPr>
          </a:p>
          <a:p>
            <a:pPr algn="ctr"/>
            <a:endParaRPr lang="ar-BH" sz="4000" b="1" dirty="0">
              <a:solidFill>
                <a:srgbClr val="FF0000"/>
              </a:solidFill>
            </a:endParaRPr>
          </a:p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SA" sz="4000" b="1" dirty="0" smtClean="0"/>
              <a:t>كيف نجد كسورًا متكافئة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296825"/>
              </p:ext>
            </p:extLst>
          </p:nvPr>
        </p:nvGraphicFramePr>
        <p:xfrm>
          <a:off x="2031999" y="232235"/>
          <a:ext cx="8128000" cy="720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ar-BH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011621"/>
              </p:ext>
            </p:extLst>
          </p:nvPr>
        </p:nvGraphicFramePr>
        <p:xfrm>
          <a:off x="2032000" y="1747477"/>
          <a:ext cx="8127999" cy="720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632316"/>
              </p:ext>
            </p:extLst>
          </p:nvPr>
        </p:nvGraphicFramePr>
        <p:xfrm>
          <a:off x="2031997" y="3999381"/>
          <a:ext cx="8128002" cy="720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595725" y="1650279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5725" y="1650279"/>
                <a:ext cx="392177" cy="9149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47285" y="1650418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285" y="1650418"/>
                <a:ext cx="392177" cy="91493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909676" y="1674353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676" y="1674353"/>
                <a:ext cx="392177" cy="9149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298251" y="3908262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8251" y="3908262"/>
                <a:ext cx="392177" cy="91493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11878" y="3918997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878" y="3918997"/>
                <a:ext cx="392177" cy="91493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05309" y="3877276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309" y="3877276"/>
                <a:ext cx="392177" cy="91493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94160" y="3887559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160" y="3887559"/>
                <a:ext cx="392177" cy="91493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62976" y="3921141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976" y="3921141"/>
                <a:ext cx="392177" cy="91493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004820" y="3942612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4820" y="3942612"/>
                <a:ext cx="392177" cy="91493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64879" y="1060641"/>
            <a:ext cx="1187394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سأقوم بتقسيمِ المستطيلِ إلى ثلاثةِ أجزاءٍ متساويةٍ: </a:t>
            </a:r>
            <a:r>
              <a:rPr lang="ar-SA" sz="2800" b="1" dirty="0" smtClean="0">
                <a:solidFill>
                  <a:srgbClr val="FF0000"/>
                </a:solidFill>
              </a:rPr>
              <a:t>ثلاثةُ أثلاث</a:t>
            </a:r>
            <a:endParaRPr lang="ar-BH" sz="2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58617" y="2679901"/>
            <a:ext cx="39318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 smtClean="0">
                <a:solidFill>
                  <a:srgbClr val="FF0000"/>
                </a:solidFill>
              </a:rPr>
              <a:t>ثلاثةُ أثلاث = واحد </a:t>
            </a:r>
            <a:endParaRPr lang="ar-BH" sz="2800" b="1" dirty="0">
              <a:solidFill>
                <a:srgbClr val="FF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721155" y="2486082"/>
            <a:ext cx="2194077" cy="913007"/>
            <a:chOff x="4137767" y="3174032"/>
            <a:chExt cx="2194077" cy="9130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939667" y="3174032"/>
                  <a:ext cx="392177" cy="91300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28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9667" y="3174032"/>
                  <a:ext cx="392177" cy="913007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4137767" y="3429578"/>
              <a:ext cx="1697656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SA" sz="3200" dirty="0" smtClean="0"/>
                <a:t>= </a:t>
              </a:r>
              <a:r>
                <a:rPr lang="ar-SA" sz="3200" dirty="0" smtClean="0">
                  <a:solidFill>
                    <a:srgbClr val="FF0000"/>
                  </a:solidFill>
                </a:rPr>
                <a:t>1</a:t>
              </a:r>
              <a:endParaRPr lang="ar-BH" sz="3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30619" y="3385467"/>
            <a:ext cx="1187394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والآن سأقوم بتقسيم المستطيلِ إلى ستّةِ أجزاءٍ متساويةٍ: </a:t>
            </a:r>
            <a:r>
              <a:rPr lang="ar-SA" sz="2800" b="1" dirty="0" smtClean="0">
                <a:solidFill>
                  <a:srgbClr val="FF0000"/>
                </a:solidFill>
              </a:rPr>
              <a:t>ستّةُ أسداس</a:t>
            </a:r>
            <a:endParaRPr lang="ar-BH" sz="28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81663" y="4966738"/>
            <a:ext cx="39318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 smtClean="0">
                <a:solidFill>
                  <a:srgbClr val="FF0000"/>
                </a:solidFill>
              </a:rPr>
              <a:t>ستّةُ أسداس = واحد </a:t>
            </a:r>
            <a:endParaRPr lang="ar-BH" sz="2800" b="1" dirty="0">
              <a:solidFill>
                <a:srgbClr val="FF0000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510895" y="4702430"/>
            <a:ext cx="2194077" cy="914609"/>
            <a:chOff x="4137767" y="3174032"/>
            <a:chExt cx="2194077" cy="9146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5939667" y="3174032"/>
                  <a:ext cx="392177" cy="914609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ar-BH" sz="28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9667" y="3174032"/>
                  <a:ext cx="392177" cy="914609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TextBox 26"/>
            <p:cNvSpPr txBox="1"/>
            <p:nvPr/>
          </p:nvSpPr>
          <p:spPr>
            <a:xfrm>
              <a:off x="4137767" y="3429578"/>
              <a:ext cx="169765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SA" sz="2800" dirty="0" smtClean="0"/>
                <a:t>= </a:t>
              </a:r>
              <a:r>
                <a:rPr lang="ar-SA" sz="2800" dirty="0" smtClean="0">
                  <a:solidFill>
                    <a:srgbClr val="FF0000"/>
                  </a:solidFill>
                </a:rPr>
                <a:t>1</a:t>
              </a:r>
              <a:endParaRPr lang="ar-BH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749310" y="1640566"/>
            <a:ext cx="2691893" cy="914930"/>
            <a:chOff x="4731735" y="1437661"/>
            <a:chExt cx="2691893" cy="1281709"/>
          </a:xfrm>
        </p:grpSpPr>
        <p:sp>
          <p:nvSpPr>
            <p:cNvPr id="28" name="Rectangle 27"/>
            <p:cNvSpPr/>
            <p:nvPr/>
          </p:nvSpPr>
          <p:spPr>
            <a:xfrm>
              <a:off x="4731735" y="1589991"/>
              <a:ext cx="2691893" cy="9687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5915308" y="1437661"/>
                  <a:ext cx="392177" cy="1281709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28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15308" y="1437661"/>
                  <a:ext cx="392177" cy="1281709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Group 34"/>
          <p:cNvGrpSpPr/>
          <p:nvPr/>
        </p:nvGrpSpPr>
        <p:grpSpPr>
          <a:xfrm>
            <a:off x="4749310" y="3908453"/>
            <a:ext cx="2691893" cy="914738"/>
            <a:chOff x="1813586" y="2528390"/>
            <a:chExt cx="2691893" cy="1267646"/>
          </a:xfrm>
        </p:grpSpPr>
        <p:sp>
          <p:nvSpPr>
            <p:cNvPr id="36" name="Rectangle 35"/>
            <p:cNvSpPr/>
            <p:nvPr/>
          </p:nvSpPr>
          <p:spPr>
            <a:xfrm>
              <a:off x="1813586" y="2663811"/>
              <a:ext cx="2691893" cy="9687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2965520" y="2528390"/>
                  <a:ext cx="392177" cy="126764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ar-BH" sz="28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5520" y="2528390"/>
                  <a:ext cx="392177" cy="1267646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8" name="TextBox 37"/>
          <p:cNvSpPr txBox="1"/>
          <p:nvPr/>
        </p:nvSpPr>
        <p:spPr>
          <a:xfrm>
            <a:off x="3616515" y="5720136"/>
            <a:ext cx="1792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لاحظ أنّ 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240364" y="537769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364" y="5377692"/>
                <a:ext cx="392177" cy="1032527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365863" y="5634920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=</a:t>
            </a:r>
            <a:endParaRPr lang="ar-BH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560111" y="533207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0111" y="5332078"/>
                <a:ext cx="392177" cy="103252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6" grpId="0"/>
      <p:bldP spid="20" grpId="0"/>
      <p:bldP spid="23" grpId="0"/>
      <p:bldP spid="24" grpId="0"/>
      <p:bldP spid="38" grpId="0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/>
          <p:cNvSpPr/>
          <p:nvPr/>
        </p:nvSpPr>
        <p:spPr>
          <a:xfrm>
            <a:off x="3055364" y="4807566"/>
            <a:ext cx="1440000" cy="1440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57222" y="321441"/>
            <a:ext cx="91712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سأقوم بتقسيمِ الدائرة إلى جزأينِ متساويينِ: </a:t>
            </a:r>
            <a:r>
              <a:rPr lang="ar-SA" sz="3200" b="1" dirty="0" smtClean="0">
                <a:solidFill>
                  <a:srgbClr val="FF0000"/>
                </a:solidFill>
              </a:rPr>
              <a:t>نصفان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704530" y="865890"/>
            <a:ext cx="1440000" cy="1440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9" name="Chord 8"/>
          <p:cNvSpPr/>
          <p:nvPr/>
        </p:nvSpPr>
        <p:spPr>
          <a:xfrm rot="20220131" flipV="1">
            <a:off x="2694411" y="877592"/>
            <a:ext cx="1439868" cy="1440000"/>
          </a:xfrm>
          <a:prstGeom prst="chord">
            <a:avLst>
              <a:gd name="adj1" fmla="val 3761388"/>
              <a:gd name="adj2" fmla="val 15070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0" name="Chord 9"/>
          <p:cNvSpPr/>
          <p:nvPr/>
        </p:nvSpPr>
        <p:spPr>
          <a:xfrm rot="1379869" flipH="1" flipV="1">
            <a:off x="2819313" y="872258"/>
            <a:ext cx="1439868" cy="1440000"/>
          </a:xfrm>
          <a:prstGeom prst="chord">
            <a:avLst>
              <a:gd name="adj1" fmla="val 3761388"/>
              <a:gd name="adj2" fmla="val 15070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1" name="TextBox 10"/>
          <p:cNvSpPr txBox="1"/>
          <p:nvPr/>
        </p:nvSpPr>
        <p:spPr>
          <a:xfrm>
            <a:off x="7644641" y="1231380"/>
            <a:ext cx="393180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3200" b="1" dirty="0" smtClean="0">
                <a:solidFill>
                  <a:srgbClr val="FF0000"/>
                </a:solidFill>
              </a:rPr>
              <a:t>نصفان= واحد </a:t>
            </a:r>
            <a:endParaRPr lang="ar-BH" sz="3200" b="1" dirty="0">
              <a:solidFill>
                <a:srgbClr val="FF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592560" y="1049659"/>
            <a:ext cx="2194077" cy="1032527"/>
            <a:chOff x="4137767" y="3174032"/>
            <a:chExt cx="2194077" cy="10325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939667" y="3174032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9667" y="3174032"/>
                  <a:ext cx="392177" cy="103252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4137767" y="3429578"/>
              <a:ext cx="1697656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SA" sz="3200" dirty="0" smtClean="0"/>
                <a:t>= </a:t>
              </a:r>
              <a:r>
                <a:rPr lang="ar-SA" sz="3200" dirty="0" smtClean="0">
                  <a:solidFill>
                    <a:srgbClr val="FF0000"/>
                  </a:solidFill>
                </a:rPr>
                <a:t>1</a:t>
              </a:r>
              <a:endParaRPr lang="ar-BH" sz="32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82984" y="109681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2984" y="1096815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961134" y="106593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134" y="1065931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595232" y="2649203"/>
            <a:ext cx="91712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سَأَقوم الآن بتقسيم الدائرةِ إلى أربعةِ أجزاءٍ متساويةٍ: أربعةُ أرباع</a:t>
            </a:r>
            <a:endParaRPr lang="ar-BH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795316" y="3362833"/>
            <a:ext cx="393180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3200" b="1" dirty="0" smtClean="0">
                <a:solidFill>
                  <a:srgbClr val="FF0000"/>
                </a:solidFill>
              </a:rPr>
              <a:t>أربعةُ </a:t>
            </a:r>
            <a:r>
              <a:rPr lang="ar-SA" sz="3200" b="1" dirty="0">
                <a:solidFill>
                  <a:srgbClr val="FF0000"/>
                </a:solidFill>
              </a:rPr>
              <a:t>أرباع </a:t>
            </a:r>
            <a:r>
              <a:rPr lang="ar-SA" sz="3200" b="1" dirty="0" smtClean="0">
                <a:solidFill>
                  <a:srgbClr val="FF0000"/>
                </a:solidFill>
              </a:rPr>
              <a:t>= واحد </a:t>
            </a:r>
            <a:endParaRPr lang="ar-BH" sz="3200" b="1" dirty="0">
              <a:solidFill>
                <a:srgbClr val="FF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743235" y="3181112"/>
            <a:ext cx="2194077" cy="1032527"/>
            <a:chOff x="4137767" y="3174032"/>
            <a:chExt cx="2194077" cy="10325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939667" y="3174032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9667" y="3174032"/>
                  <a:ext cx="392177" cy="103252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4137767" y="3429578"/>
              <a:ext cx="1697656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SA" sz="3200" dirty="0" smtClean="0"/>
                <a:t>=</a:t>
              </a:r>
              <a:r>
                <a:rPr lang="ar-SA" sz="3200" dirty="0" smtClean="0">
                  <a:solidFill>
                    <a:srgbClr val="FF0000"/>
                  </a:solidFill>
                </a:rPr>
                <a:t> 1</a:t>
              </a:r>
              <a:endParaRPr lang="ar-BH" sz="3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2" name="Oval 21"/>
          <p:cNvSpPr/>
          <p:nvPr/>
        </p:nvSpPr>
        <p:spPr>
          <a:xfrm>
            <a:off x="2959014" y="3234825"/>
            <a:ext cx="1440000" cy="144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3" name="TextBox 22"/>
          <p:cNvSpPr txBox="1"/>
          <p:nvPr/>
        </p:nvSpPr>
        <p:spPr>
          <a:xfrm>
            <a:off x="7935198" y="5138518"/>
            <a:ext cx="1792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لاحظ أنّ 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65333" y="481446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5333" y="4814460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7062728" y="5079380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=</a:t>
            </a:r>
            <a:endParaRPr lang="ar-BH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590548" y="479002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548" y="4790028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2976130" y="3240404"/>
            <a:ext cx="1440000" cy="1440000"/>
            <a:chOff x="170452" y="2687712"/>
            <a:chExt cx="1440000" cy="1440000"/>
          </a:xfrm>
        </p:grpSpPr>
        <p:sp>
          <p:nvSpPr>
            <p:cNvPr id="29" name="Pie 28"/>
            <p:cNvSpPr/>
            <p:nvPr/>
          </p:nvSpPr>
          <p:spPr>
            <a:xfrm rot="16200000">
              <a:off x="170452" y="2687712"/>
              <a:ext cx="1440000" cy="1440000"/>
            </a:xfrm>
            <a:prstGeom prst="pie">
              <a:avLst>
                <a:gd name="adj1" fmla="val 10720580"/>
                <a:gd name="adj2" fmla="val 16200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531607" y="3440385"/>
                  <a:ext cx="392177" cy="67993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607" y="3440385"/>
                  <a:ext cx="392177" cy="679930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/>
          <p:cNvGrpSpPr/>
          <p:nvPr/>
        </p:nvGrpSpPr>
        <p:grpSpPr>
          <a:xfrm>
            <a:off x="2973221" y="3227846"/>
            <a:ext cx="1418676" cy="1477919"/>
            <a:chOff x="181647" y="2668755"/>
            <a:chExt cx="1418676" cy="1477919"/>
          </a:xfrm>
        </p:grpSpPr>
        <p:sp>
          <p:nvSpPr>
            <p:cNvPr id="30" name="Pie 29"/>
            <p:cNvSpPr/>
            <p:nvPr/>
          </p:nvSpPr>
          <p:spPr>
            <a:xfrm>
              <a:off x="181647" y="2668755"/>
              <a:ext cx="1418676" cy="1477919"/>
            </a:xfrm>
            <a:prstGeom prst="pie">
              <a:avLst>
                <a:gd name="adj1" fmla="val 10720580"/>
                <a:gd name="adj2" fmla="val 16200000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409642" y="2736077"/>
                  <a:ext cx="392177" cy="67993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642" y="2736077"/>
                  <a:ext cx="392177" cy="67993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Group 37"/>
          <p:cNvGrpSpPr/>
          <p:nvPr/>
        </p:nvGrpSpPr>
        <p:grpSpPr>
          <a:xfrm>
            <a:off x="2943366" y="3237081"/>
            <a:ext cx="1481513" cy="1473797"/>
            <a:chOff x="130057" y="2681636"/>
            <a:chExt cx="1481513" cy="1473797"/>
          </a:xfrm>
        </p:grpSpPr>
        <p:sp>
          <p:nvSpPr>
            <p:cNvPr id="28" name="Pie 27"/>
            <p:cNvSpPr/>
            <p:nvPr/>
          </p:nvSpPr>
          <p:spPr>
            <a:xfrm rot="5400000">
              <a:off x="133915" y="2677778"/>
              <a:ext cx="1473797" cy="1481513"/>
            </a:xfrm>
            <a:prstGeom prst="pie">
              <a:avLst>
                <a:gd name="adj1" fmla="val 10720580"/>
                <a:gd name="adj2" fmla="val 16164488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003505" y="2710221"/>
                  <a:ext cx="392177" cy="67993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3505" y="2710221"/>
                  <a:ext cx="392177" cy="679930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oup 41"/>
          <p:cNvGrpSpPr/>
          <p:nvPr/>
        </p:nvGrpSpPr>
        <p:grpSpPr>
          <a:xfrm>
            <a:off x="2946514" y="3234645"/>
            <a:ext cx="1482923" cy="1452443"/>
            <a:chOff x="128648" y="2695672"/>
            <a:chExt cx="1482923" cy="1452443"/>
          </a:xfrm>
        </p:grpSpPr>
        <p:sp>
          <p:nvSpPr>
            <p:cNvPr id="27" name="Pie 26"/>
            <p:cNvSpPr/>
            <p:nvPr/>
          </p:nvSpPr>
          <p:spPr>
            <a:xfrm rot="5400000" flipH="1">
              <a:off x="143888" y="2680432"/>
              <a:ext cx="1452443" cy="1482923"/>
            </a:xfrm>
            <a:prstGeom prst="pie">
              <a:avLst>
                <a:gd name="adj1" fmla="val 10720580"/>
                <a:gd name="adj2" fmla="val 162000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963403" y="3383854"/>
                  <a:ext cx="392177" cy="67993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3403" y="3383854"/>
                  <a:ext cx="392177" cy="679930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3038181" y="4815468"/>
            <a:ext cx="1418676" cy="1477919"/>
            <a:chOff x="155889" y="2681634"/>
            <a:chExt cx="1418676" cy="1477919"/>
          </a:xfrm>
        </p:grpSpPr>
        <p:sp>
          <p:nvSpPr>
            <p:cNvPr id="45" name="Pie 44"/>
            <p:cNvSpPr/>
            <p:nvPr/>
          </p:nvSpPr>
          <p:spPr>
            <a:xfrm>
              <a:off x="155889" y="2681634"/>
              <a:ext cx="1418676" cy="1477919"/>
            </a:xfrm>
            <a:prstGeom prst="pie">
              <a:avLst>
                <a:gd name="adj1" fmla="val 10720580"/>
                <a:gd name="adj2" fmla="val 16200000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409642" y="2736077"/>
                  <a:ext cx="392177" cy="67993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642" y="2736077"/>
                  <a:ext cx="392177" cy="67993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Group 46"/>
          <p:cNvGrpSpPr/>
          <p:nvPr/>
        </p:nvGrpSpPr>
        <p:grpSpPr>
          <a:xfrm>
            <a:off x="3046230" y="4842653"/>
            <a:ext cx="1440000" cy="1399520"/>
            <a:chOff x="196210" y="2700591"/>
            <a:chExt cx="1440000" cy="1440000"/>
          </a:xfrm>
        </p:grpSpPr>
        <p:sp>
          <p:nvSpPr>
            <p:cNvPr id="48" name="Pie 47"/>
            <p:cNvSpPr/>
            <p:nvPr/>
          </p:nvSpPr>
          <p:spPr>
            <a:xfrm rot="16200000">
              <a:off x="196210" y="2700591"/>
              <a:ext cx="1440000" cy="1440000"/>
            </a:xfrm>
            <a:prstGeom prst="pie">
              <a:avLst>
                <a:gd name="adj1" fmla="val 10720580"/>
                <a:gd name="adj2" fmla="val 16200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531607" y="3440385"/>
                  <a:ext cx="392177" cy="67993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607" y="3440385"/>
                  <a:ext cx="392177" cy="67993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Group 50"/>
          <p:cNvGrpSpPr/>
          <p:nvPr/>
        </p:nvGrpSpPr>
        <p:grpSpPr>
          <a:xfrm>
            <a:off x="3066485" y="4822413"/>
            <a:ext cx="1439868" cy="1440000"/>
            <a:chOff x="2159277" y="4445784"/>
            <a:chExt cx="1439868" cy="1440000"/>
          </a:xfrm>
        </p:grpSpPr>
        <p:sp>
          <p:nvSpPr>
            <p:cNvPr id="33" name="Chord 32"/>
            <p:cNvSpPr/>
            <p:nvPr/>
          </p:nvSpPr>
          <p:spPr>
            <a:xfrm rot="1379869" flipH="1" flipV="1">
              <a:off x="2159277" y="4445784"/>
              <a:ext cx="1439868" cy="1440000"/>
            </a:xfrm>
            <a:prstGeom prst="chord">
              <a:avLst>
                <a:gd name="adj1" fmla="val 3761388"/>
                <a:gd name="adj2" fmla="val 1507018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2961133" y="4622254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1133" y="4622254"/>
                  <a:ext cx="392177" cy="1032527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7" grpId="0"/>
      <p:bldP spid="8" grpId="0" animBg="1"/>
      <p:bldP spid="9" grpId="0" animBg="1"/>
      <p:bldP spid="10" grpId="0" animBg="1"/>
      <p:bldP spid="11" grpId="0"/>
      <p:bldP spid="15" grpId="0"/>
      <p:bldP spid="16" grpId="0"/>
      <p:bldP spid="17" grpId="0"/>
      <p:bldP spid="18" grpId="0"/>
      <p:bldP spid="22" grpId="0" animBg="1"/>
      <p:bldP spid="23" grpId="0"/>
      <p:bldP spid="24" grpId="0"/>
      <p:bldP spid="25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308777" y="286603"/>
            <a:ext cx="9936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أكتُبُ العددَ المناسبَ لأحصُلَ على كسرينِ متكافئينَ: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94941" y="127969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4941" y="1279690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0492336" y="1544610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020156" y="1255258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0156" y="1255258"/>
                <a:ext cx="392177" cy="1056764"/>
              </a:xfrm>
              <a:prstGeom prst="rect">
                <a:avLst/>
              </a:prstGeom>
              <a:blipFill rotWithShape="0">
                <a:blip r:embed="rId3"/>
                <a:stretch>
                  <a:fillRect r="-1875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415208" y="129045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208" y="1290457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6912603" y="1555377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40423" y="1266025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423" y="1266025"/>
                <a:ext cx="392177" cy="1056764"/>
              </a:xfrm>
              <a:prstGeom prst="rect">
                <a:avLst/>
              </a:prstGeom>
              <a:blipFill rotWithShape="0">
                <a:blip r:embed="rId5"/>
                <a:stretch>
                  <a:fillRect r="-4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993333" y="129045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333" y="1290457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 r="-20313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490728" y="1555377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018548" y="126602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8548" y="1266025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005831" y="3977531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5831" y="3977531"/>
                <a:ext cx="392177" cy="1056764"/>
              </a:xfrm>
              <a:prstGeom prst="rect">
                <a:avLst/>
              </a:prstGeom>
              <a:blipFill rotWithShape="0">
                <a:blip r:embed="rId8"/>
                <a:stretch>
                  <a:fillRect r="-1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0628642" y="4294083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070688" y="398965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0688" y="3989650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 r="-42188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485330" y="399509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5330" y="3995090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 r="-1875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992055" y="4260934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525338" y="396383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5338" y="3963832"/>
                <a:ext cx="392177" cy="103252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993333" y="401952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333" y="4019522"/>
                <a:ext cx="392177" cy="103252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568423" y="4326410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018548" y="399509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8548" y="3995090"/>
                <a:ext cx="392177" cy="1032527"/>
              </a:xfrm>
              <a:prstGeom prst="rect">
                <a:avLst/>
              </a:prstGeom>
              <a:blipFill rotWithShape="0">
                <a:blip r:embed="rId13"/>
                <a:stretch>
                  <a:fillRect r="-20313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089211" y="1236677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43357" y="1252222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62388" y="1823445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065614" y="3951823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57760" y="4554074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82480" y="4513274"/>
            <a:ext cx="69867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20</a:t>
            </a:r>
            <a:endParaRPr lang="ar-BH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002659"/>
              </p:ext>
            </p:extLst>
          </p:nvPr>
        </p:nvGraphicFramePr>
        <p:xfrm>
          <a:off x="8876980" y="2408220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807158"/>
              </p:ext>
            </p:extLst>
          </p:nvPr>
        </p:nvGraphicFramePr>
        <p:xfrm>
          <a:off x="8876981" y="2921953"/>
          <a:ext cx="288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452179"/>
              </p:ext>
            </p:extLst>
          </p:nvPr>
        </p:nvGraphicFramePr>
        <p:xfrm>
          <a:off x="902388" y="5138849"/>
          <a:ext cx="432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77450"/>
              </p:ext>
            </p:extLst>
          </p:nvPr>
        </p:nvGraphicFramePr>
        <p:xfrm>
          <a:off x="902388" y="5690911"/>
          <a:ext cx="432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678624"/>
              </p:ext>
            </p:extLst>
          </p:nvPr>
        </p:nvGraphicFramePr>
        <p:xfrm>
          <a:off x="854815" y="2408220"/>
          <a:ext cx="288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727567"/>
              </p:ext>
            </p:extLst>
          </p:nvPr>
        </p:nvGraphicFramePr>
        <p:xfrm>
          <a:off x="853442" y="2870438"/>
          <a:ext cx="288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177621"/>
              </p:ext>
            </p:extLst>
          </p:nvPr>
        </p:nvGraphicFramePr>
        <p:xfrm>
          <a:off x="5392600" y="2408220"/>
          <a:ext cx="288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25347"/>
              </p:ext>
            </p:extLst>
          </p:nvPr>
        </p:nvGraphicFramePr>
        <p:xfrm>
          <a:off x="5392600" y="2909074"/>
          <a:ext cx="288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07860"/>
              </p:ext>
            </p:extLst>
          </p:nvPr>
        </p:nvGraphicFramePr>
        <p:xfrm>
          <a:off x="5545000" y="5162155"/>
          <a:ext cx="288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305049"/>
              </p:ext>
            </p:extLst>
          </p:nvPr>
        </p:nvGraphicFramePr>
        <p:xfrm>
          <a:off x="5552055" y="5690186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309614"/>
              </p:ext>
            </p:extLst>
          </p:nvPr>
        </p:nvGraphicFramePr>
        <p:xfrm>
          <a:off x="8972333" y="5138849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32664"/>
              </p:ext>
            </p:extLst>
          </p:nvPr>
        </p:nvGraphicFramePr>
        <p:xfrm>
          <a:off x="8984228" y="5665153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4" grpId="0"/>
      <p:bldP spid="28" grpId="0"/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308777" y="286603"/>
            <a:ext cx="9936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أكتُبُ كسرًا مُكافئًا لِكُلِّ كسرٍ ممَّا يأتي: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445011" y="119186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5011" y="1191864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9871733" y="1472060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83467" y="1167627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3467" y="1167627"/>
                <a:ext cx="392177" cy="1056764"/>
              </a:xfrm>
              <a:prstGeom prst="rect">
                <a:avLst/>
              </a:prstGeom>
              <a:blipFill rotWithShape="0">
                <a:blip r:embed="rId3"/>
                <a:stretch>
                  <a:fillRect r="-1875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357007" y="1472060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99053" y="1167627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053" y="1167627"/>
                <a:ext cx="392177" cy="1056764"/>
              </a:xfrm>
              <a:prstGeom prst="rect">
                <a:avLst/>
              </a:prstGeom>
              <a:blipFill rotWithShape="0">
                <a:blip r:embed="rId4"/>
                <a:stretch>
                  <a:fillRect r="-1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813945" y="121143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945" y="1211435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25619" y="124818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619" y="1248183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001778" y="1541833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443824" y="1237400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824" y="1237400"/>
                <a:ext cx="392177" cy="1056764"/>
              </a:xfrm>
              <a:prstGeom prst="rect">
                <a:avLst/>
              </a:prstGeom>
              <a:blipFill rotWithShape="0">
                <a:blip r:embed="rId3"/>
                <a:stretch>
                  <a:fillRect r="-1875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0445011" y="333532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5011" y="3335326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9921170" y="3628976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363216" y="3324543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3216" y="3324543"/>
                <a:ext cx="392177" cy="1056764"/>
              </a:xfrm>
              <a:prstGeom prst="rect">
                <a:avLst/>
              </a:prstGeom>
              <a:blipFill rotWithShape="0">
                <a:blip r:embed="rId8"/>
                <a:stretch>
                  <a:fillRect r="-1875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010033" y="338421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033" y="3384217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486192" y="3677867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928238" y="3373434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238" y="3373434"/>
                <a:ext cx="392177" cy="1056764"/>
              </a:xfrm>
              <a:prstGeom prst="rect">
                <a:avLst/>
              </a:prstGeom>
              <a:blipFill rotWithShape="0">
                <a:blip r:embed="rId10"/>
                <a:stretch>
                  <a:fillRect r="-1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575055" y="342158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055" y="3421583"/>
                <a:ext cx="392177" cy="103252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051214" y="3715233"/>
            <a:ext cx="5732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493260" y="3410800"/>
                <a:ext cx="392177" cy="10567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260" y="3410800"/>
                <a:ext cx="392177" cy="1056764"/>
              </a:xfrm>
              <a:prstGeom prst="rect">
                <a:avLst/>
              </a:prstGeom>
              <a:blipFill rotWithShape="0">
                <a:blip r:embed="rId3"/>
                <a:stretch>
                  <a:fillRect r="-1875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9363215" y="1159563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31307" y="1697960"/>
            <a:ext cx="66194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51213" y="1738767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68095" y="1159520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23571" y="1822175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23572" y="1211435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447485" y="3896101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27288" y="3304021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28238" y="3939182"/>
            <a:ext cx="67498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14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92310" y="3353071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53608" y="3973860"/>
            <a:ext cx="67137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18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52451" y="3410800"/>
            <a:ext cx="39217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</a:t>
            </a:r>
            <a:endParaRPr lang="ar-BH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496</TotalTime>
  <Words>159</Words>
  <Application>Microsoft Office PowerPoint</Application>
  <PresentationFormat>Widescreen</PresentationFormat>
  <Paragraphs>110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Yu Gothic UI Semilight</vt:lpstr>
      <vt:lpstr>Arial</vt:lpstr>
      <vt:lpstr>Calibri</vt:lpstr>
      <vt:lpstr>Calibri Light</vt:lpstr>
      <vt:lpstr>Cambria Math</vt:lpstr>
      <vt:lpstr>Traditional Arabic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29</cp:revision>
  <dcterms:created xsi:type="dcterms:W3CDTF">2020-03-04T10:09:02Z</dcterms:created>
  <dcterms:modified xsi:type="dcterms:W3CDTF">2020-03-27T11:11:53Z</dcterms:modified>
</cp:coreProperties>
</file>