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4" r:id="rId2"/>
    <p:sldId id="263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6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802D1-6B05-420F-A5BD-BE91A156B89C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05C24-BBDA-40DD-BC41-8195AE82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3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A9DE-5CD0-4A1E-956F-EEDC63EA41CF}" type="slidenum">
              <a:rPr lang="ar-BH" smtClean="0"/>
              <a:pPr/>
              <a:t>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34925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A9DE-5CD0-4A1E-956F-EEDC63EA41CF}" type="slidenum">
              <a:rPr lang="ar-BH" smtClean="0"/>
              <a:pPr/>
              <a:t>5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70250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A9DE-5CD0-4A1E-956F-EEDC63EA41CF}" type="slidenum">
              <a:rPr lang="ar-BH" smtClean="0"/>
              <a:pPr/>
              <a:t>7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405082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A9DE-5CD0-4A1E-956F-EEDC63EA41CF}" type="slidenum">
              <a:rPr lang="ar-BH" smtClean="0"/>
              <a:pPr/>
              <a:t>8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08635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A9DE-5CD0-4A1E-956F-EEDC63EA41CF}" type="slidenum">
              <a:rPr lang="ar-BH" smtClean="0"/>
              <a:pPr/>
              <a:t>13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49369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A9DE-5CD0-4A1E-956F-EEDC63EA41CF}" type="slidenum">
              <a:rPr lang="ar-BH" smtClean="0"/>
              <a:pPr/>
              <a:t>14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00779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A9DE-5CD0-4A1E-956F-EEDC63EA41CF}" type="slidenum">
              <a:rPr lang="ar-BH" smtClean="0"/>
              <a:pPr/>
              <a:t>15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845648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A9DE-5CD0-4A1E-956F-EEDC63EA41CF}" type="slidenum">
              <a:rPr lang="ar-BH" smtClean="0"/>
              <a:pPr/>
              <a:t>20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602645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1A9DE-5CD0-4A1E-956F-EEDC63EA41CF}" type="slidenum">
              <a:rPr lang="ar-BH" smtClean="0"/>
              <a:pPr/>
              <a:t>21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0979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6.png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audio" Target="../media/media3.m4a"/><Relationship Id="rId16" Type="http://schemas.openxmlformats.org/officeDocument/2006/relationships/image" Target="../media/image10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slideLayout" Target="../slideLayouts/slideLayout7.xml"/><Relationship Id="rId5" Type="http://schemas.microsoft.com/office/2007/relationships/media" Target="../media/media5.m4a"/><Relationship Id="rId15" Type="http://schemas.openxmlformats.org/officeDocument/2006/relationships/image" Target="../media/image9.jpeg"/><Relationship Id="rId10" Type="http://schemas.openxmlformats.org/officeDocument/2006/relationships/audio" Target="../media/media7.m4a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image" Target="../media/image12.png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image" Target="../media/image6.png"/><Relationship Id="rId17" Type="http://schemas.openxmlformats.org/officeDocument/2006/relationships/image" Target="../media/image16.png"/><Relationship Id="rId2" Type="http://schemas.openxmlformats.org/officeDocument/2006/relationships/audio" Target="../media/media9.m4a"/><Relationship Id="rId16" Type="http://schemas.openxmlformats.org/officeDocument/2006/relationships/image" Target="../media/image15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slideLayout" Target="../slideLayouts/slideLayout7.xml"/><Relationship Id="rId5" Type="http://schemas.microsoft.com/office/2007/relationships/media" Target="../media/media11.m4a"/><Relationship Id="rId15" Type="http://schemas.openxmlformats.org/officeDocument/2006/relationships/image" Target="../media/image14.png"/><Relationship Id="rId10" Type="http://schemas.openxmlformats.org/officeDocument/2006/relationships/audio" Target="../media/media13.m4a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7.m4a"/><Relationship Id="rId7" Type="http://schemas.openxmlformats.org/officeDocument/2006/relationships/image" Target="../media/image1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6354" y="4995081"/>
            <a:ext cx="7316854" cy="1009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chemeClr val="tx1"/>
                </a:solidFill>
              </a:rPr>
              <a:t>التربية للمواطنة للصف الثاني الابتدائي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54141" y="2254636"/>
            <a:ext cx="9541279" cy="23490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8800" b="1" dirty="0" smtClean="0">
                <a:solidFill>
                  <a:schemeClr val="accent1">
                    <a:lumMod val="50000"/>
                  </a:schemeClr>
                </a:solidFill>
                <a:latin typeface="Al-Mateen" pitchFamily="18" charset="-78"/>
                <a:cs typeface="Al-Mateen" pitchFamily="18" charset="-78"/>
              </a:rPr>
              <a:t>مرافق مدرستي</a:t>
            </a:r>
            <a:endParaRPr lang="en-US" sz="8000" dirty="0">
              <a:solidFill>
                <a:schemeClr val="accent1">
                  <a:lumMod val="50000"/>
                </a:schemeClr>
              </a:solidFill>
              <a:latin typeface="Al-Mateen" pitchFamily="18" charset="-78"/>
              <a:cs typeface="Al-Mateen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8946" r="6753" b="11646"/>
          <a:stretch/>
        </p:blipFill>
        <p:spPr>
          <a:xfrm>
            <a:off x="682388" y="511157"/>
            <a:ext cx="8270543" cy="3983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ounded Rectangle 5"/>
          <p:cNvSpPr/>
          <p:nvPr/>
        </p:nvSpPr>
        <p:spPr>
          <a:xfrm>
            <a:off x="313899" y="4739706"/>
            <a:ext cx="11313994" cy="14739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 smtClean="0">
                <a:solidFill>
                  <a:schemeClr val="tx1"/>
                </a:solidFill>
              </a:rPr>
              <a:t>سمعت هديل أصوات مكيفات الهواء تنطلق من أحد الصفوف، فظنت أن  طالبات الصف في حصة تقوية، ولكنها اكتشفت فيما بعد أن الصف فارغ.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280" y="332965"/>
            <a:ext cx="3315720" cy="14984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84381" y="4702404"/>
            <a:ext cx="11313994" cy="14739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 smtClean="0">
                <a:solidFill>
                  <a:schemeClr val="tx1"/>
                </a:solidFill>
              </a:rPr>
              <a:t>فانطلقت إلى مديرة المدرسة وأخبرتها بما رأت، فشكرتها المديرة، ووجهت إحدى العاملات إلى إطفاء المكيفات.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2758" r="3770"/>
          <a:stretch/>
        </p:blipFill>
        <p:spPr>
          <a:xfrm>
            <a:off x="682388" y="511156"/>
            <a:ext cx="8270543" cy="4014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280" y="332965"/>
            <a:ext cx="3315720" cy="14984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4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13899" y="4518044"/>
            <a:ext cx="11313994" cy="1828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BH" sz="3600" b="1" dirty="0" smtClean="0">
                <a:solidFill>
                  <a:schemeClr val="tx1"/>
                </a:solidFill>
              </a:rPr>
              <a:t>وفي اليوم الذي يليه، شكرت مديرة المدرسة هديل أمام زميلاتها في الطابور الصباحي على اهتمامها بمرافق المدرسة، ودعت الطالبات إلى الاقتداء بها.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2587" r="3634" b="4279"/>
          <a:stretch/>
        </p:blipFill>
        <p:spPr>
          <a:xfrm>
            <a:off x="859809" y="511156"/>
            <a:ext cx="8106769" cy="3893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280" y="332965"/>
            <a:ext cx="3315720" cy="14984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1" cy="6354305"/>
            <a:chOff x="0" y="0"/>
            <a:chExt cx="12192001" cy="6927261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25637" t="12625" r="24324" b="6125"/>
            <a:stretch/>
          </p:blipFill>
          <p:spPr>
            <a:xfrm>
              <a:off x="0" y="0"/>
              <a:ext cx="12192000" cy="692726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221412" y="194832"/>
              <a:ext cx="713232" cy="329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Bahrain flag-XXL-anim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185954" y="187309"/>
              <a:ext cx="760642" cy="3758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133221" y="5823285"/>
              <a:ext cx="1058780" cy="1103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ular Callout 11"/>
            <p:cNvSpPr/>
            <p:nvPr/>
          </p:nvSpPr>
          <p:spPr>
            <a:xfrm rot="10800000">
              <a:off x="609601" y="5261810"/>
              <a:ext cx="7571874" cy="1203158"/>
            </a:xfrm>
            <a:prstGeom prst="wedgeRoundRectCallout">
              <a:avLst>
                <a:gd name="adj1" fmla="val -54917"/>
                <a:gd name="adj2" fmla="val 15133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4E6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39471" y="5261810"/>
              <a:ext cx="7273561" cy="11389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57150" algn="ctr" rtl="1">
                <a:lnSpc>
                  <a:spcPct val="150000"/>
                </a:lnSpc>
              </a:pPr>
              <a:r>
                <a:rPr lang="ar-BH" sz="2800" b="1" dirty="0" smtClean="0">
                  <a:solidFill>
                    <a:schemeClr val="tx1"/>
                  </a:solidFill>
                </a:rPr>
                <a:t>ماذا نتعلم من هديل ؟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7.82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1" cy="6354305"/>
            <a:chOff x="0" y="0"/>
            <a:chExt cx="12192001" cy="6927261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25637" t="12625" r="24324" b="6125"/>
            <a:stretch/>
          </p:blipFill>
          <p:spPr>
            <a:xfrm>
              <a:off x="0" y="0"/>
              <a:ext cx="12192000" cy="692726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221412" y="194832"/>
              <a:ext cx="713232" cy="329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Bahrain flag-XXL-anim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185954" y="187309"/>
              <a:ext cx="760642" cy="3758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133221" y="5823285"/>
              <a:ext cx="1058780" cy="1103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ular Callout 11"/>
            <p:cNvSpPr/>
            <p:nvPr/>
          </p:nvSpPr>
          <p:spPr>
            <a:xfrm rot="10800000">
              <a:off x="609601" y="5261810"/>
              <a:ext cx="7571874" cy="1203158"/>
            </a:xfrm>
            <a:prstGeom prst="wedgeRoundRectCallout">
              <a:avLst>
                <a:gd name="adj1" fmla="val -54917"/>
                <a:gd name="adj2" fmla="val 15133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4E6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39471" y="5261810"/>
              <a:ext cx="7273561" cy="11389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57150" algn="ctr" rtl="1">
                <a:lnSpc>
                  <a:spcPct val="150000"/>
                </a:lnSpc>
              </a:pPr>
              <a:r>
                <a:rPr lang="ar-BH" sz="2800" b="1" dirty="0" smtClean="0">
                  <a:solidFill>
                    <a:schemeClr val="tx1"/>
                  </a:solidFill>
                </a:rPr>
                <a:t>نتعلم من هديل .. المحافظة على مرافق المدرسة 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2192001" cy="6416298"/>
            <a:chOff x="0" y="0"/>
            <a:chExt cx="12192001" cy="6927261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25637" t="12625" r="24324" b="6125"/>
            <a:stretch/>
          </p:blipFill>
          <p:spPr>
            <a:xfrm>
              <a:off x="0" y="0"/>
              <a:ext cx="12192000" cy="692726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221412" y="194832"/>
              <a:ext cx="713232" cy="329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Bahrain flag-XXL-anim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185954" y="187309"/>
              <a:ext cx="760642" cy="3758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133221" y="5823285"/>
              <a:ext cx="1058780" cy="1103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ular Callout 11"/>
            <p:cNvSpPr/>
            <p:nvPr/>
          </p:nvSpPr>
          <p:spPr>
            <a:xfrm rot="10800000">
              <a:off x="272955" y="5261810"/>
              <a:ext cx="7942996" cy="1203158"/>
            </a:xfrm>
            <a:prstGeom prst="wedgeRoundRectCallout">
              <a:avLst>
                <a:gd name="adj1" fmla="val -54917"/>
                <a:gd name="adj2" fmla="val 15133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4E6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7544" y="5293894"/>
              <a:ext cx="8297839" cy="11389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57150" algn="ctr" rtl="1">
                <a:lnSpc>
                  <a:spcPct val="150000"/>
                </a:lnSpc>
              </a:pPr>
              <a:r>
                <a:rPr lang="ar-BH" sz="2800" b="1" dirty="0" smtClean="0">
                  <a:solidFill>
                    <a:schemeClr val="tx1"/>
                  </a:solidFill>
                </a:rPr>
                <a:t>عرفت دوري في الحفاظ على مرافق </a:t>
              </a:r>
              <a:r>
                <a:rPr lang="ar-BH" sz="2800" b="1" dirty="0" smtClean="0">
                  <a:solidFill>
                    <a:schemeClr val="tx1"/>
                  </a:solidFill>
                </a:rPr>
                <a:t>مدرستي. 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5" end="12932.89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t="1637" r="3348"/>
          <a:stretch/>
        </p:blipFill>
        <p:spPr>
          <a:xfrm>
            <a:off x="304800" y="289052"/>
            <a:ext cx="6961067" cy="60562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325853" y="1925053"/>
            <a:ext cx="962526" cy="272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790560" y="2061410"/>
            <a:ext cx="3302039" cy="41872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BH" sz="3600" b="1" dirty="0" smtClean="0">
                <a:solidFill>
                  <a:schemeClr val="tx1"/>
                </a:solidFill>
              </a:rPr>
              <a:t>أضع علامة ( </a:t>
            </a:r>
            <a:r>
              <a:rPr lang="ar-BH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 ) أمام السلوك الصحيح، وعلامــة </a:t>
            </a:r>
            <a:r>
              <a:rPr lang="ar-BH" sz="3600" b="1" dirty="0" smtClean="0">
                <a:solidFill>
                  <a:schemeClr val="tx1"/>
                </a:solidFill>
              </a:rPr>
              <a:t>( </a:t>
            </a:r>
            <a:r>
              <a:rPr lang="ar-BH" sz="3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 ) أمام السلوك الخاطئ: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90" y="-93539"/>
            <a:ext cx="4466673" cy="201859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t="1637" r="3348"/>
          <a:stretch/>
        </p:blipFill>
        <p:spPr>
          <a:xfrm>
            <a:off x="699065" y="369885"/>
            <a:ext cx="6825352" cy="593818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325853" y="1925053"/>
            <a:ext cx="962526" cy="272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8110044" y="2645452"/>
            <a:ext cx="3509123" cy="16523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BH" sz="3600" b="1" dirty="0" smtClean="0">
                <a:solidFill>
                  <a:schemeClr val="tx1"/>
                </a:solidFill>
              </a:rPr>
              <a:t>أعدل شفويًا السلوك الخاطئ في الصور.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79030" y="1525019"/>
            <a:ext cx="1092265" cy="994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79791" y="1564106"/>
            <a:ext cx="1092265" cy="994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79030" y="5313459"/>
            <a:ext cx="1092265" cy="994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879029" y="3338976"/>
            <a:ext cx="1092265" cy="994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45780" y="3361791"/>
            <a:ext cx="1092265" cy="994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91892" y="5465016"/>
            <a:ext cx="1092265" cy="994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90" y="-93539"/>
            <a:ext cx="4466673" cy="201859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4" end="1065.8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4782" y="1892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0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41946" y="485380"/>
            <a:ext cx="8073878" cy="9652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BH" sz="3600" b="1" dirty="0" smtClean="0">
                <a:solidFill>
                  <a:schemeClr val="tx1"/>
                </a:solidFill>
              </a:rPr>
              <a:t>كيف أنصح زملائي في الحفاظ على مرافق مدرستنا؟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13554" y="3411517"/>
            <a:ext cx="2721428" cy="406498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chemeClr val="tx1"/>
                </a:solidFill>
              </a:rPr>
              <a:t>الصف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49939" t="31320" r="23245" b="37520"/>
          <a:stretch/>
        </p:blipFill>
        <p:spPr>
          <a:xfrm>
            <a:off x="1105468" y="1713458"/>
            <a:ext cx="2695082" cy="16078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0" name="Rectangle 29"/>
          <p:cNvSpPr/>
          <p:nvPr/>
        </p:nvSpPr>
        <p:spPr>
          <a:xfrm>
            <a:off x="4769479" y="3435451"/>
            <a:ext cx="2721428" cy="406498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chemeClr val="tx1"/>
                </a:solidFill>
              </a:rPr>
              <a:t>الحديقة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05468" y="3411517"/>
            <a:ext cx="2721428" cy="406498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chemeClr val="tx1"/>
                </a:solidFill>
              </a:rPr>
              <a:t>المقصف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315" y="0"/>
            <a:ext cx="3368685" cy="1522386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8" t="38183" r="31443" b="35916"/>
          <a:stretch/>
        </p:blipFill>
        <p:spPr bwMode="auto">
          <a:xfrm>
            <a:off x="8413554" y="1726721"/>
            <a:ext cx="2721428" cy="1604248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6" t="57092" r="41320" b="26832"/>
          <a:stretch/>
        </p:blipFill>
        <p:spPr bwMode="auto">
          <a:xfrm>
            <a:off x="4769479" y="1793668"/>
            <a:ext cx="2675146" cy="1558604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425800" y="5835578"/>
            <a:ext cx="2721428" cy="409182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</a:rPr>
              <a:t>مختبر الحاسوب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69479" y="5835578"/>
            <a:ext cx="2721428" cy="409182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chemeClr val="tx1"/>
                </a:solidFill>
              </a:rPr>
              <a:t>مختبر العلوم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05468" y="5835578"/>
            <a:ext cx="2721428" cy="409182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chemeClr val="tx1"/>
                </a:solidFill>
              </a:rPr>
              <a:t>مركز مصادر التعلم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54230" t="47917" r="30560" b="20833"/>
          <a:stretch/>
        </p:blipFill>
        <p:spPr>
          <a:xfrm>
            <a:off x="8425800" y="4104943"/>
            <a:ext cx="2709182" cy="16223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38726" t="63021" r="38434" b="23438"/>
          <a:stretch/>
        </p:blipFill>
        <p:spPr>
          <a:xfrm>
            <a:off x="1105468" y="4136993"/>
            <a:ext cx="2721428" cy="16223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/>
          <a:srcRect l="20902" t="29879" r="61466" b="44901"/>
          <a:stretch/>
        </p:blipFill>
        <p:spPr>
          <a:xfrm>
            <a:off x="4769479" y="4136993"/>
            <a:ext cx="2721428" cy="16223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706" y="177421"/>
            <a:ext cx="2922294" cy="112164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96202" y="567648"/>
            <a:ext cx="6373504" cy="12282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</a:rPr>
              <a:t>نصائح للحفاظ على مرافق مدرستي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69292" y="2008751"/>
            <a:ext cx="10227324" cy="5024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 smtClean="0">
                <a:solidFill>
                  <a:schemeClr val="tx1"/>
                </a:solidFill>
              </a:rPr>
              <a:t>المحافظة على الطاولات والكراسي، وعدم العبث في الأجهزة الموجودة في </a:t>
            </a:r>
            <a:r>
              <a:rPr lang="ar-BH" sz="2800" b="1" dirty="0" smtClean="0">
                <a:solidFill>
                  <a:schemeClr val="tx1"/>
                </a:solidFill>
              </a:rPr>
              <a:t>الصف.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65645" y="2606595"/>
            <a:ext cx="10227324" cy="5024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 smtClean="0">
                <a:solidFill>
                  <a:schemeClr val="tx1"/>
                </a:solidFill>
              </a:rPr>
              <a:t>عدم قطف الأزهار ورمي الأوساخ في </a:t>
            </a:r>
            <a:r>
              <a:rPr lang="ar-BH" sz="2800" b="1" dirty="0" smtClean="0">
                <a:solidFill>
                  <a:schemeClr val="tx1"/>
                </a:solidFill>
              </a:rPr>
              <a:t>الحديقة.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65645" y="3225674"/>
            <a:ext cx="10227324" cy="5024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 smtClean="0">
                <a:solidFill>
                  <a:schemeClr val="tx1"/>
                </a:solidFill>
              </a:rPr>
              <a:t>المحافظة على النظام في طابور المقصف، ورمي الفضلات في سلة </a:t>
            </a:r>
            <a:r>
              <a:rPr lang="ar-BH" sz="2800" b="1" dirty="0" smtClean="0">
                <a:solidFill>
                  <a:schemeClr val="tx1"/>
                </a:solidFill>
              </a:rPr>
              <a:t>المهملات.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65645" y="3827946"/>
            <a:ext cx="10227324" cy="5024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 smtClean="0">
                <a:solidFill>
                  <a:schemeClr val="tx1"/>
                </a:solidFill>
              </a:rPr>
              <a:t>المحافظة على أجهزة الحاسوب، وعدم إتلافها والعبث </a:t>
            </a:r>
            <a:r>
              <a:rPr lang="ar-BH" sz="2800" b="1" dirty="0" smtClean="0">
                <a:solidFill>
                  <a:schemeClr val="tx1"/>
                </a:solidFill>
              </a:rPr>
              <a:t>بها.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65645" y="4434008"/>
            <a:ext cx="10227324" cy="5024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 smtClean="0">
                <a:solidFill>
                  <a:schemeClr val="tx1"/>
                </a:solidFill>
              </a:rPr>
              <a:t>المحافظة على أدوات المختبر، وعدم العبث في المواد </a:t>
            </a:r>
            <a:r>
              <a:rPr lang="ar-BH" sz="2800" b="1" dirty="0" smtClean="0">
                <a:solidFill>
                  <a:schemeClr val="tx1"/>
                </a:solidFill>
              </a:rPr>
              <a:t>الكيمائية.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65645" y="5049928"/>
            <a:ext cx="10227324" cy="5024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 smtClean="0">
                <a:solidFill>
                  <a:schemeClr val="tx1"/>
                </a:solidFill>
              </a:rPr>
              <a:t>المحافظة على الهدوء في المكتبة، وإرجاع الكتب مكانها بعد الانتهاء من </a:t>
            </a:r>
            <a:r>
              <a:rPr lang="ar-BH" sz="2800" b="1" dirty="0" smtClean="0">
                <a:solidFill>
                  <a:schemeClr val="tx1"/>
                </a:solidFill>
              </a:rPr>
              <a:t>قراءتها.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8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" y="1228299"/>
            <a:ext cx="12192002" cy="5141504"/>
            <a:chOff x="-1" y="0"/>
            <a:chExt cx="12192002" cy="6927261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25637" t="12625" r="24324" b="6125"/>
            <a:stretch/>
          </p:blipFill>
          <p:spPr>
            <a:xfrm>
              <a:off x="-1" y="0"/>
              <a:ext cx="12192000" cy="692726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221412" y="194832"/>
              <a:ext cx="713232" cy="329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Bahrain flag-XXL-anim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185954" y="187309"/>
              <a:ext cx="760642" cy="37584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1133221" y="5823285"/>
              <a:ext cx="1058780" cy="1103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ular Callout 17"/>
            <p:cNvSpPr/>
            <p:nvPr/>
          </p:nvSpPr>
          <p:spPr>
            <a:xfrm rot="10800000">
              <a:off x="409432" y="4380203"/>
              <a:ext cx="7956643" cy="2084762"/>
            </a:xfrm>
            <a:prstGeom prst="wedgeRoundRectCallout">
              <a:avLst>
                <a:gd name="adj1" fmla="val -44656"/>
                <a:gd name="adj2" fmla="val 72792"/>
                <a:gd name="adj3" fmla="val 16667"/>
              </a:avLst>
            </a:prstGeom>
            <a:solidFill>
              <a:schemeClr val="bg1"/>
            </a:solidFill>
            <a:ln>
              <a:solidFill>
                <a:srgbClr val="4E6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4833" y="4588465"/>
              <a:ext cx="7405839" cy="17868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57150" algn="justLow" rtl="1">
                <a:lnSpc>
                  <a:spcPct val="150000"/>
                </a:lnSpc>
              </a:pPr>
              <a:r>
                <a:rPr lang="ar-BH" sz="2200" b="1" dirty="0">
                  <a:solidFill>
                    <a:schemeClr val="tx1"/>
                  </a:solidFill>
                </a:rPr>
                <a:t>السلام عليكم .. مرحبًا  بكم .. سوف نتعلم  اليوم درسًا  من دروس المواطنة وهو " مرافق </a:t>
              </a:r>
              <a:r>
                <a:rPr lang="ar-BH" sz="2200" b="1" dirty="0" smtClean="0">
                  <a:solidFill>
                    <a:schemeClr val="tx1"/>
                  </a:solidFill>
                </a:rPr>
                <a:t>مدرستي "، </a:t>
              </a:r>
              <a:r>
                <a:rPr lang="ar-BH" sz="2200" b="1" dirty="0">
                  <a:solidFill>
                    <a:schemeClr val="tx1"/>
                  </a:solidFill>
                </a:rPr>
                <a:t>نتعرف من خلاله على مرافق المدرسة ودورنا في  الحفاظ على هذه المرافق.</a:t>
              </a:r>
            </a:p>
          </p:txBody>
        </p:sp>
      </p:grpSp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1" cy="6369803"/>
            <a:chOff x="0" y="0"/>
            <a:chExt cx="12192001" cy="6927261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25637" t="12625" r="24324" b="6125"/>
            <a:stretch/>
          </p:blipFill>
          <p:spPr>
            <a:xfrm>
              <a:off x="0" y="0"/>
              <a:ext cx="12192000" cy="692726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221412" y="194832"/>
              <a:ext cx="713232" cy="329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Bahrain flag-XXL-anim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185954" y="187309"/>
              <a:ext cx="760642" cy="3758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133221" y="5823285"/>
              <a:ext cx="1058780" cy="1103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ular Callout 11"/>
            <p:cNvSpPr/>
            <p:nvPr/>
          </p:nvSpPr>
          <p:spPr>
            <a:xfrm rot="10800000">
              <a:off x="609599" y="5213683"/>
              <a:ext cx="8021052" cy="1203158"/>
            </a:xfrm>
            <a:prstGeom prst="wedgeRoundRectCallout">
              <a:avLst>
                <a:gd name="adj1" fmla="val -54917"/>
                <a:gd name="adj2" fmla="val 15133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4E6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09600" y="5213684"/>
              <a:ext cx="8502316" cy="11389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57150" algn="ctr" rtl="1">
                <a:lnSpc>
                  <a:spcPct val="150000"/>
                </a:lnSpc>
              </a:pPr>
              <a:r>
                <a:rPr lang="ar-BH" sz="2800" b="1" dirty="0" smtClean="0">
                  <a:solidFill>
                    <a:schemeClr val="tx1"/>
                  </a:solidFill>
                </a:rPr>
                <a:t>مدرستي أمانة في أيدينا.. فلنحافظ عليها وعلى مرافقها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2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2" cy="6447295"/>
            <a:chOff x="-1" y="-34631"/>
            <a:chExt cx="12192002" cy="6961892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25637" t="12625" r="24324" b="6125"/>
            <a:stretch/>
          </p:blipFill>
          <p:spPr>
            <a:xfrm>
              <a:off x="-1" y="-34631"/>
              <a:ext cx="12192000" cy="692726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221412" y="194832"/>
              <a:ext cx="713232" cy="329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Bahrain flag-XXL-anim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185954" y="187309"/>
              <a:ext cx="760642" cy="3758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133221" y="5823285"/>
              <a:ext cx="1058780" cy="1103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ular Callout 11"/>
            <p:cNvSpPr/>
            <p:nvPr/>
          </p:nvSpPr>
          <p:spPr>
            <a:xfrm rot="10800000">
              <a:off x="609599" y="4074695"/>
              <a:ext cx="8021052" cy="2342146"/>
            </a:xfrm>
            <a:prstGeom prst="wedgeRoundRectCallout">
              <a:avLst>
                <a:gd name="adj1" fmla="val -50317"/>
                <a:gd name="adj2" fmla="val 7941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4E6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09599" y="4598711"/>
              <a:ext cx="8502316" cy="11389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57150" algn="ctr" rtl="1">
                <a:lnSpc>
                  <a:spcPct val="150000"/>
                </a:lnSpc>
              </a:pPr>
              <a:r>
                <a:rPr lang="ar-BH" sz="4000" b="1" dirty="0" smtClean="0">
                  <a:solidFill>
                    <a:schemeClr val="tx1"/>
                  </a:solidFill>
                </a:rPr>
                <a:t>مع تمنياتي لكم بالتوفيق والنجاح</a:t>
              </a:r>
              <a:endParaRPr lang="en-US" sz="4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938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"/>
            <a:ext cx="12192001" cy="6323308"/>
            <a:chOff x="0" y="0"/>
            <a:chExt cx="12192001" cy="6927261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25637" t="12625" r="24324" b="6125"/>
            <a:stretch/>
          </p:blipFill>
          <p:spPr>
            <a:xfrm>
              <a:off x="0" y="0"/>
              <a:ext cx="12192000" cy="692726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221412" y="194832"/>
              <a:ext cx="713232" cy="329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Bahrain flag-XXL-anim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185954" y="187309"/>
              <a:ext cx="760642" cy="3758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133221" y="5823285"/>
              <a:ext cx="1058780" cy="1103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ular Callout 11"/>
            <p:cNvSpPr/>
            <p:nvPr/>
          </p:nvSpPr>
          <p:spPr>
            <a:xfrm rot="10800000">
              <a:off x="609601" y="5261810"/>
              <a:ext cx="7571874" cy="1203158"/>
            </a:xfrm>
            <a:prstGeom prst="wedgeRoundRectCallout">
              <a:avLst>
                <a:gd name="adj1" fmla="val -54917"/>
                <a:gd name="adj2" fmla="val 15133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4E6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39471" y="5261810"/>
              <a:ext cx="7273561" cy="11389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57150" algn="ctr" rtl="1">
                <a:lnSpc>
                  <a:spcPct val="150000"/>
                </a:lnSpc>
              </a:pPr>
              <a:r>
                <a:rPr lang="ar-BH" sz="2200" b="1" dirty="0" smtClean="0">
                  <a:solidFill>
                    <a:schemeClr val="tx1"/>
                  </a:solidFill>
                </a:rPr>
                <a:t>هيا بنا نتعرف على مرافق </a:t>
              </a:r>
              <a:r>
                <a:rPr lang="ar-BH" sz="2200" b="1" dirty="0" smtClean="0">
                  <a:solidFill>
                    <a:schemeClr val="tx1"/>
                  </a:solidFill>
                </a:rPr>
                <a:t>المدرسة.  </a:t>
              </a:r>
              <a:endParaRPr lang="en-US" sz="2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18765" y="2263221"/>
            <a:ext cx="2721428" cy="643066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chemeClr val="tx1"/>
                </a:solidFill>
              </a:rPr>
              <a:t>غرفة المدير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33918" y="2263221"/>
            <a:ext cx="2721428" cy="643066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chemeClr val="tx1"/>
                </a:solidFill>
              </a:rPr>
              <a:t>الصف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9072" y="2263221"/>
            <a:ext cx="2721428" cy="643066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chemeClr val="tx1"/>
                </a:solidFill>
              </a:rPr>
              <a:t>دورة المياه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/>
          <a:srcRect l="49939" t="31320" r="23245" b="37520"/>
          <a:stretch/>
        </p:blipFill>
        <p:spPr>
          <a:xfrm>
            <a:off x="2341432" y="3503078"/>
            <a:ext cx="2721428" cy="19901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6833221" y="5587254"/>
            <a:ext cx="2721428" cy="643066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chemeClr val="tx1"/>
                </a:solidFill>
              </a:rPr>
              <a:t>الحديقة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41432" y="5587254"/>
            <a:ext cx="2721428" cy="643066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chemeClr val="tx1"/>
                </a:solidFill>
              </a:rPr>
              <a:t>المقصف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5410" y="3500458"/>
            <a:ext cx="609600" cy="6096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9355" y="3323158"/>
            <a:ext cx="609600" cy="609600"/>
          </a:xfrm>
          <a:prstGeom prst="rect">
            <a:avLst/>
          </a:prstGeom>
        </p:spPr>
      </p:pic>
      <p:pic>
        <p:nvPicPr>
          <p:cNvPr id="32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74679" y="6203946"/>
            <a:ext cx="609600" cy="6096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10936" y="525166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/>
          <a:srcRect l="39019" t="68750" r="50585" b="15885"/>
          <a:stretch/>
        </p:blipFill>
        <p:spPr>
          <a:xfrm>
            <a:off x="4733918" y="89591"/>
            <a:ext cx="2721428" cy="20579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581" y="111229"/>
            <a:ext cx="2721429" cy="20363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Picture 18"/>
          <p:cNvPicPr/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6" t="57092" r="41320" b="26832"/>
          <a:stretch/>
        </p:blipFill>
        <p:spPr bwMode="auto">
          <a:xfrm>
            <a:off x="6833221" y="3531509"/>
            <a:ext cx="2721428" cy="1962151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17"/>
          <a:srcRect l="34936" t="58913" r="56196" b="23223"/>
          <a:stretch/>
        </p:blipFill>
        <p:spPr bwMode="auto">
          <a:xfrm>
            <a:off x="849072" y="158138"/>
            <a:ext cx="2729019" cy="1989390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561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100000" numSld="999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 numSld="999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11" grpId="0" animBg="1"/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"/>
            <a:ext cx="12192001" cy="6385302"/>
            <a:chOff x="0" y="0"/>
            <a:chExt cx="12192001" cy="6927261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25637" t="12625" r="24324" b="6125"/>
            <a:stretch/>
          </p:blipFill>
          <p:spPr>
            <a:xfrm>
              <a:off x="0" y="0"/>
              <a:ext cx="12192000" cy="692726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221412" y="194832"/>
              <a:ext cx="713232" cy="329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Bahrain flag-XXL-anim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185954" y="187309"/>
              <a:ext cx="760642" cy="3758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133221" y="5823285"/>
              <a:ext cx="1058780" cy="1103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ular Callout 11"/>
            <p:cNvSpPr/>
            <p:nvPr/>
          </p:nvSpPr>
          <p:spPr>
            <a:xfrm rot="10800000">
              <a:off x="609601" y="5261810"/>
              <a:ext cx="7571874" cy="1203158"/>
            </a:xfrm>
            <a:prstGeom prst="wedgeRoundRectCallout">
              <a:avLst>
                <a:gd name="adj1" fmla="val -54917"/>
                <a:gd name="adj2" fmla="val 15133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4E6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39471" y="5261810"/>
              <a:ext cx="7273561" cy="11389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57150" algn="ctr" rtl="1">
                <a:lnSpc>
                  <a:spcPct val="150000"/>
                </a:lnSpc>
              </a:pPr>
              <a:r>
                <a:rPr lang="ar-BH" sz="2200" b="1" dirty="0" smtClean="0">
                  <a:solidFill>
                    <a:schemeClr val="tx1"/>
                  </a:solidFill>
                </a:rPr>
                <a:t>في رأيك .. هل توجد مرافق أخرى في المدرسة ؟ </a:t>
              </a:r>
              <a:r>
                <a:rPr lang="ar-BH" sz="2200" b="1" dirty="0">
                  <a:solidFill>
                    <a:schemeClr val="tx1"/>
                  </a:solidFill>
                </a:rPr>
                <a:t>ا</a:t>
              </a:r>
              <a:r>
                <a:rPr lang="ar-BH" sz="2200" b="1" dirty="0" smtClean="0">
                  <a:solidFill>
                    <a:schemeClr val="tx1"/>
                  </a:solidFill>
                </a:rPr>
                <a:t>ذكرها.</a:t>
              </a:r>
              <a:endParaRPr lang="en-US" sz="2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18765" y="2077243"/>
            <a:ext cx="2721428" cy="589551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</a:rPr>
              <a:t>مختبر الحاسوب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33918" y="2077243"/>
            <a:ext cx="2721428" cy="589551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chemeClr val="tx1"/>
                </a:solidFill>
              </a:rPr>
              <a:t>مختبر العلوم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9072" y="2077243"/>
            <a:ext cx="2721428" cy="589551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 smtClean="0">
                <a:solidFill>
                  <a:schemeClr val="tx1"/>
                </a:solidFill>
              </a:rPr>
              <a:t>مركز مصادر التعلم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18193" y="5391917"/>
            <a:ext cx="2721428" cy="589551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</a:rPr>
              <a:t>الصالة الرياضية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41432" y="5391917"/>
            <a:ext cx="2721428" cy="589551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</a:rPr>
              <a:t>الساحة المدرسية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30593" y="3539280"/>
            <a:ext cx="609600" cy="6096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8660" y="3429000"/>
            <a:ext cx="609600" cy="6096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8555" y="5898806"/>
            <a:ext cx="609600" cy="6096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90589" y="607125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/>
          <a:srcRect l="54230" t="47917" r="30560" b="20833"/>
          <a:stretch/>
        </p:blipFill>
        <p:spPr>
          <a:xfrm>
            <a:off x="8618764" y="152580"/>
            <a:ext cx="2709182" cy="18289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l="37555" t="27604" r="52343" b="57552"/>
          <a:stretch/>
        </p:blipFill>
        <p:spPr>
          <a:xfrm>
            <a:off x="2312201" y="3382597"/>
            <a:ext cx="2750659" cy="19169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/>
          <a:srcRect l="38726" t="63021" r="38434" b="23438"/>
          <a:stretch/>
        </p:blipFill>
        <p:spPr>
          <a:xfrm>
            <a:off x="849072" y="152580"/>
            <a:ext cx="2721428" cy="18289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/>
          <a:srcRect l="41739" t="41722" r="42602" b="42489"/>
          <a:stretch/>
        </p:blipFill>
        <p:spPr>
          <a:xfrm>
            <a:off x="6818193" y="3382598"/>
            <a:ext cx="2736456" cy="19211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/>
          <a:srcRect l="20902" t="29879" r="61466" b="44901"/>
          <a:stretch/>
        </p:blipFill>
        <p:spPr>
          <a:xfrm>
            <a:off x="4733918" y="152580"/>
            <a:ext cx="2721428" cy="18448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052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numSld="999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 numSld="999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11" grpId="0" animBg="1"/>
      <p:bldP spid="13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1" cy="6338807"/>
            <a:chOff x="0" y="0"/>
            <a:chExt cx="12192001" cy="6927261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dirty="0">
                <a:solidFill>
                  <a:schemeClr val="tx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25637" t="12625" r="24324" b="6125"/>
            <a:stretch/>
          </p:blipFill>
          <p:spPr>
            <a:xfrm>
              <a:off x="0" y="0"/>
              <a:ext cx="12192000" cy="692726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221412" y="194832"/>
              <a:ext cx="713232" cy="329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Bahrain flag-XXL-anim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185954" y="187309"/>
              <a:ext cx="760642" cy="3758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133221" y="5823285"/>
              <a:ext cx="1058780" cy="1103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ular Callout 11"/>
            <p:cNvSpPr/>
            <p:nvPr/>
          </p:nvSpPr>
          <p:spPr>
            <a:xfrm rot="10800000">
              <a:off x="609601" y="5261810"/>
              <a:ext cx="7571874" cy="1203158"/>
            </a:xfrm>
            <a:prstGeom prst="wedgeRoundRectCallout">
              <a:avLst>
                <a:gd name="adj1" fmla="val -54917"/>
                <a:gd name="adj2" fmla="val 15133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4E6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39471" y="5261810"/>
              <a:ext cx="7273561" cy="11389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57150" algn="ctr" rtl="1">
                <a:lnSpc>
                  <a:spcPct val="150000"/>
                </a:lnSpc>
              </a:pPr>
              <a:r>
                <a:rPr lang="ar-BH" sz="2200" b="1" dirty="0" smtClean="0">
                  <a:solidFill>
                    <a:schemeClr val="tx1"/>
                  </a:solidFill>
                </a:rPr>
                <a:t>تعرفنا على مرافق </a:t>
              </a:r>
              <a:r>
                <a:rPr lang="ar-BH" sz="2200" b="1" dirty="0" smtClean="0">
                  <a:solidFill>
                    <a:schemeClr val="tx1"/>
                  </a:solidFill>
                </a:rPr>
                <a:t>المدرسة.</a:t>
              </a:r>
              <a:endParaRPr lang="en-US" sz="2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609.655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5637" t="12625" r="24324" b="6125"/>
          <a:stretch/>
        </p:blipFill>
        <p:spPr>
          <a:xfrm>
            <a:off x="0" y="1"/>
            <a:ext cx="12192000" cy="63698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21412" y="194832"/>
            <a:ext cx="713232" cy="329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ahrain flag-XXL-anim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185954" y="187309"/>
            <a:ext cx="760642" cy="3758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133220" y="5265828"/>
            <a:ext cx="1058780" cy="1103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2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4508" r="3507" b="10352"/>
          <a:stretch/>
        </p:blipFill>
        <p:spPr>
          <a:xfrm>
            <a:off x="641444" y="708671"/>
            <a:ext cx="8379726" cy="3878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ounded Rectangle 5"/>
          <p:cNvSpPr/>
          <p:nvPr/>
        </p:nvSpPr>
        <p:spPr>
          <a:xfrm>
            <a:off x="313899" y="4786203"/>
            <a:ext cx="11313994" cy="14739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 dirty="0" smtClean="0">
                <a:solidFill>
                  <a:schemeClr val="tx1"/>
                </a:solidFill>
              </a:rPr>
              <a:t>كانت هديل تنتظر والدها ليعيدها إلى البيت بعد انتهاء الدوام الدراسي.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300" y="332965"/>
            <a:ext cx="2932699" cy="1325354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20849" y="1552223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30303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485</TotalTime>
  <Words>328</Words>
  <Application>Microsoft Office PowerPoint</Application>
  <PresentationFormat>Widescreen</PresentationFormat>
  <Paragraphs>56</Paragraphs>
  <Slides>21</Slides>
  <Notes>9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Al-Mateen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user</cp:lastModifiedBy>
  <cp:revision>50</cp:revision>
  <dcterms:created xsi:type="dcterms:W3CDTF">2020-03-04T10:47:58Z</dcterms:created>
  <dcterms:modified xsi:type="dcterms:W3CDTF">2020-03-10T10:45:51Z</dcterms:modified>
</cp:coreProperties>
</file>