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9144000"/>
  <p:notesSz cx="6858000" cy="9144000"/>
  <p:embeddedFontLst>
    <p:embeddedFont>
      <p:font typeface="Quattrocento"/>
      <p:regular r:id="rId40"/>
      <p:bold r:id="rId41"/>
    </p:embeddedFont>
    <p:embeddedFont>
      <p:font typeface="Tahoma"/>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Quattrocento-regular.fntdata"/><Relationship Id="rId20" Type="http://schemas.openxmlformats.org/officeDocument/2006/relationships/slide" Target="slides/slide16.xml"/><Relationship Id="rId42" Type="http://schemas.openxmlformats.org/officeDocument/2006/relationships/font" Target="fonts/Tahoma-regular.fntdata"/><Relationship Id="rId41" Type="http://schemas.openxmlformats.org/officeDocument/2006/relationships/font" Target="fonts/Quattrocento-bold.fntdata"/><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font" Target="fonts/Tahoma-bold.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lvl="0" marL="0" marR="0" rtl="0" algn="r">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lvl="0" marL="0" marR="0" rtl="0" algn="l">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 name="Shape 29"/>
        <p:cNvGrpSpPr/>
        <p:nvPr/>
      </p:nvGrpSpPr>
      <p:grpSpPr>
        <a:xfrm>
          <a:off x="0" y="0"/>
          <a:ext cx="0" cy="0"/>
          <a:chOff x="0" y="0"/>
          <a:chExt cx="0" cy="0"/>
        </a:xfrm>
      </p:grpSpPr>
      <p:sp>
        <p:nvSpPr>
          <p:cNvPr id="30" name="Shape 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 name="Shape 3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5" name="Shape 13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6" name="Shape 14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7" name="Shape 15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7" name="Shape 16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7" name="Shape 17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8" name="Shape 18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2" name="Shape 20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8" name="Shape 21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3" name="Shape 23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4" name="Shape 24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 name="Shape 3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3" name="Shape 25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6" name="Shape 26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5" name="Shape 27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4" name="Shape 28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4" name="Shape 29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5" name="Shape 30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5" name="Shape 31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4" name="Shape 32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34" name="Shape 33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4" name="Shape 35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2" name="Shape 4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3" name="Shape 36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73" name="Shape 37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1" name="Shape 381"/>
        <p:cNvGrpSpPr/>
        <p:nvPr/>
      </p:nvGrpSpPr>
      <p:grpSpPr>
        <a:xfrm>
          <a:off x="0" y="0"/>
          <a:ext cx="0" cy="0"/>
          <a:chOff x="0" y="0"/>
          <a:chExt cx="0" cy="0"/>
        </a:xfrm>
      </p:grpSpPr>
      <p:sp>
        <p:nvSpPr>
          <p:cNvPr id="382" name="Shape 3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3" name="Shape 38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2" name="Shape 39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1" name="Shape 40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12" name="Shape 41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 name="Shape 5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1" name="Shape 7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3" name="Shape 8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4" name="Shape 9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1" name="Shape 11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6" name="Shape 12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16" name="Shape 16"/>
        <p:cNvGrpSpPr/>
        <p:nvPr/>
      </p:nvGrpSpPr>
      <p:grpSpPr>
        <a:xfrm>
          <a:off x="0" y="0"/>
          <a:ext cx="0" cy="0"/>
          <a:chOff x="0" y="0"/>
          <a:chExt cx="0" cy="0"/>
        </a:xfrm>
      </p:grpSpPr>
      <p:sp>
        <p:nvSpPr>
          <p:cNvPr id="17" name="Shape 17"/>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
        <p:nvSpPr>
          <p:cNvPr id="18" name="Shape 18"/>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rtl="0" algn="l">
              <a:lnSpc>
                <a:spcPct val="100000"/>
              </a:lnSpc>
              <a:spcBef>
                <a:spcPts val="480"/>
              </a:spcBef>
              <a:spcAft>
                <a:spcPts val="0"/>
              </a:spcAft>
              <a:defRPr/>
            </a:lvl1pPr>
            <a:lvl2pPr indent="-158750" lvl="1" marL="742950" rtl="0" algn="l">
              <a:lnSpc>
                <a:spcPct val="100000"/>
              </a:lnSpc>
              <a:spcBef>
                <a:spcPts val="400"/>
              </a:spcBef>
              <a:spcAft>
                <a:spcPts val="0"/>
              </a:spcAft>
              <a:buClr>
                <a:srgbClr val="F15B47"/>
              </a:buClr>
              <a:buFont typeface="Arial"/>
              <a:buChar char="–"/>
              <a:defRPr/>
            </a:lvl2pPr>
            <a:lvl3pPr indent="-114300" lvl="2" marL="1143000" rtl="0" algn="l">
              <a:lnSpc>
                <a:spcPct val="100000"/>
              </a:lnSpc>
              <a:spcBef>
                <a:spcPts val="360"/>
              </a:spcBef>
              <a:spcAft>
                <a:spcPts val="0"/>
              </a:spcAft>
              <a:buClr>
                <a:srgbClr val="F15B47"/>
              </a:buClr>
              <a:buFont typeface="Arial"/>
              <a:buChar char="•"/>
              <a:defRPr/>
            </a:lvl3pPr>
            <a:lvl4pPr indent="-127000" lvl="3" marL="1600200" rtl="0" algn="l">
              <a:lnSpc>
                <a:spcPct val="100000"/>
              </a:lnSpc>
              <a:spcBef>
                <a:spcPts val="320"/>
              </a:spcBef>
              <a:spcAft>
                <a:spcPts val="0"/>
              </a:spcAft>
              <a:buClr>
                <a:srgbClr val="F15B47"/>
              </a:buClr>
              <a:buFont typeface="Arial"/>
              <a:buChar char="–"/>
              <a:defRPr/>
            </a:lvl4pPr>
            <a:lvl5pPr indent="-127000" lvl="4" marL="2057400" rtl="0" algn="l">
              <a:lnSpc>
                <a:spcPct val="100000"/>
              </a:lnSpc>
              <a:spcBef>
                <a:spcPts val="320"/>
              </a:spcBef>
              <a:spcAft>
                <a:spcPts val="0"/>
              </a:spcAft>
              <a:buClr>
                <a:srgbClr val="F15B47"/>
              </a:buClr>
              <a:buFont typeface="Arial"/>
              <a:buChar char="»"/>
              <a:defRPr/>
            </a:lvl5pPr>
            <a:lvl6pPr indent="-127000" lvl="5" marL="2514600" rtl="0" algn="l">
              <a:lnSpc>
                <a:spcPct val="100000"/>
              </a:lnSpc>
              <a:spcBef>
                <a:spcPts val="320"/>
              </a:spcBef>
              <a:spcAft>
                <a:spcPts val="0"/>
              </a:spcAft>
              <a:buClr>
                <a:srgbClr val="F15B47"/>
              </a:buClr>
              <a:buFont typeface="Arial"/>
              <a:buChar char="»"/>
              <a:defRPr/>
            </a:lvl6pPr>
            <a:lvl7pPr indent="-127000" lvl="6" marL="3429000" rtl="0" algn="l">
              <a:lnSpc>
                <a:spcPct val="100000"/>
              </a:lnSpc>
              <a:spcBef>
                <a:spcPts val="320"/>
              </a:spcBef>
              <a:spcAft>
                <a:spcPts val="0"/>
              </a:spcAft>
              <a:buClr>
                <a:srgbClr val="F15B47"/>
              </a:buClr>
              <a:buFont typeface="Arial"/>
              <a:buChar char="»"/>
              <a:defRPr/>
            </a:lvl7pPr>
            <a:lvl8pPr indent="-127000" lvl="7" marL="4800600" rtl="0" algn="l">
              <a:lnSpc>
                <a:spcPct val="100000"/>
              </a:lnSpc>
              <a:spcBef>
                <a:spcPts val="320"/>
              </a:spcBef>
              <a:spcAft>
                <a:spcPts val="0"/>
              </a:spcAft>
              <a:buClr>
                <a:srgbClr val="F15B47"/>
              </a:buClr>
              <a:buFont typeface="Arial"/>
              <a:buChar char="»"/>
              <a:defRPr/>
            </a:lvl8pPr>
            <a:lvl9pPr indent="-127000" lvl="8" marL="6629400" rtl="0" algn="l">
              <a:lnSpc>
                <a:spcPct val="100000"/>
              </a:lnSpc>
              <a:spcBef>
                <a:spcPts val="320"/>
              </a:spcBef>
              <a:spcAft>
                <a:spcPts val="0"/>
              </a:spcAft>
              <a:buClr>
                <a:srgbClr val="F15B47"/>
              </a:buClr>
              <a:buFont typeface="Arial"/>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lt1"/>
        </a:solidFill>
      </p:bgPr>
    </p:bg>
    <p:spTree>
      <p:nvGrpSpPr>
        <p:cNvPr id="19" name="Shape 19"/>
        <p:cNvGrpSpPr/>
        <p:nvPr/>
      </p:nvGrpSpPr>
      <p:grpSpPr>
        <a:xfrm>
          <a:off x="0" y="0"/>
          <a:ext cx="0" cy="0"/>
          <a:chOff x="0" y="0"/>
          <a:chExt cx="0" cy="0"/>
        </a:xfrm>
      </p:grpSpPr>
      <p:sp>
        <p:nvSpPr>
          <p:cNvPr id="20" name="Shape 20"/>
          <p:cNvSpPr txBox="1"/>
          <p:nvPr/>
        </p:nvSpPr>
        <p:spPr>
          <a:xfrm>
            <a:off x="685800" y="1368425"/>
            <a:ext cx="4114800" cy="822324"/>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Labor Market, Income, and Poverty</a:t>
            </a:r>
          </a:p>
        </p:txBody>
      </p:sp>
      <p:sp>
        <p:nvSpPr>
          <p:cNvPr id="21" name="Shape 21"/>
          <p:cNvSpPr txBox="1"/>
          <p:nvPr/>
        </p:nvSpPr>
        <p:spPr>
          <a:xfrm>
            <a:off x="6581775" y="6248400"/>
            <a:ext cx="1828800" cy="3810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280"/>
              </a:spcAft>
              <a:buClr>
                <a:schemeClr val="lt2"/>
              </a:buClr>
              <a:buSzPct val="25000"/>
              <a:buFont typeface="Arial"/>
              <a:buNone/>
            </a:pPr>
            <a:r>
              <a:rPr b="0" i="0" lang="en-US" sz="1400" u="none" cap="none" strike="noStrike">
                <a:solidFill>
                  <a:schemeClr val="lt2"/>
                </a:solidFill>
                <a:latin typeface="Arial"/>
                <a:ea typeface="Arial"/>
                <a:cs typeface="Arial"/>
                <a:sym typeface="Arial"/>
              </a:rPr>
              <a:t>Brock Williams</a:t>
            </a:r>
          </a:p>
        </p:txBody>
      </p:sp>
      <p:grpSp>
        <p:nvGrpSpPr>
          <p:cNvPr id="22" name="Shape 22"/>
          <p:cNvGrpSpPr/>
          <p:nvPr/>
        </p:nvGrpSpPr>
        <p:grpSpPr>
          <a:xfrm>
            <a:off x="6553200" y="6034087"/>
            <a:ext cx="2057400" cy="274636"/>
            <a:chOff x="4924425" y="5653087"/>
            <a:chExt cx="2057400" cy="274636"/>
          </a:xfrm>
        </p:grpSpPr>
        <p:sp>
          <p:nvSpPr>
            <p:cNvPr id="23" name="Shape 23"/>
            <p:cNvSpPr/>
            <p:nvPr/>
          </p:nvSpPr>
          <p:spPr>
            <a:xfrm>
              <a:off x="4924425" y="5672137"/>
              <a:ext cx="1773236" cy="228600"/>
            </a:xfrm>
            <a:prstGeom prst="roundRect">
              <a:avLst>
                <a:gd fmla="val 16667" name="adj"/>
              </a:avLst>
            </a:prstGeom>
            <a:solidFill>
              <a:srgbClr val="0083AE"/>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4" name="Shape 24"/>
            <p:cNvSpPr txBox="1"/>
            <p:nvPr/>
          </p:nvSpPr>
          <p:spPr>
            <a:xfrm>
              <a:off x="4959350" y="5653087"/>
              <a:ext cx="2022475"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P R E P A R E D   B Y</a:t>
              </a:r>
            </a:p>
          </p:txBody>
        </p:sp>
      </p:grpSp>
      <p:sp>
        <p:nvSpPr>
          <p:cNvPr id="25" name="Shape 25"/>
          <p:cNvSpPr txBox="1"/>
          <p:nvPr/>
        </p:nvSpPr>
        <p:spPr>
          <a:xfrm>
            <a:off x="685800" y="2590800"/>
            <a:ext cx="4038599" cy="6397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What is the monetary payoff from a college degree?  College graduates earn roughly twice as much as high school graduates.</a:t>
            </a:r>
          </a:p>
        </p:txBody>
      </p:sp>
      <p:sp>
        <p:nvSpPr>
          <p:cNvPr id="26" name="Shape 26"/>
          <p:cNvSpPr txBox="1"/>
          <p:nvPr/>
        </p:nvSpPr>
        <p:spPr>
          <a:xfrm>
            <a:off x="0" y="0"/>
            <a:ext cx="9144000" cy="762000"/>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7" name="Shape 27"/>
          <p:cNvSpPr txBox="1"/>
          <p:nvPr/>
        </p:nvSpPr>
        <p:spPr>
          <a:xfrm>
            <a:off x="7086600" y="990600"/>
            <a:ext cx="1752600"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CHAPTER</a:t>
            </a:r>
            <a:r>
              <a:rPr b="0" i="0" lang="en-US" sz="1600" u="none" cap="none" strike="noStrike">
                <a:solidFill>
                  <a:schemeClr val="dk1"/>
                </a:solidFill>
                <a:latin typeface="Arial"/>
                <a:ea typeface="Arial"/>
                <a:cs typeface="Arial"/>
                <a:sym typeface="Arial"/>
              </a:rPr>
              <a:t> </a:t>
            </a:r>
            <a:br>
              <a:rPr b="0" i="0" lang="en-US" sz="1600" u="none" cap="none" strike="noStrike">
                <a:solidFill>
                  <a:schemeClr val="dk1"/>
                </a:solidFill>
                <a:latin typeface="Arial"/>
                <a:ea typeface="Arial"/>
                <a:cs typeface="Arial"/>
                <a:sym typeface="Arial"/>
              </a:rPr>
            </a:br>
            <a:r>
              <a:rPr b="0" i="0" lang="en-US" sz="8000" u="none" cap="none" strike="noStrike">
                <a:solidFill>
                  <a:schemeClr val="dk1"/>
                </a:solidFill>
                <a:latin typeface="Arial"/>
                <a:ea typeface="Arial"/>
                <a:cs typeface="Arial"/>
                <a:sym typeface="Arial"/>
              </a:rPr>
              <a:t>10</a:t>
            </a:r>
          </a:p>
        </p:txBody>
      </p:sp>
      <p:sp>
        <p:nvSpPr>
          <p:cNvPr id="28" name="Shape 28"/>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nvSpPr>
        <p:spPr>
          <a:xfrm>
            <a:off x="0" y="0"/>
            <a:ext cx="2057400" cy="1066799"/>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1" name="Shape 11"/>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defRPr/>
            </a:lvl1pPr>
            <a:lvl2pPr indent="0" lvl="1" marL="0" marR="0" rtl="0" algn="ctr">
              <a:lnSpc>
                <a:spcPct val="100000"/>
              </a:lnSpc>
              <a:spcBef>
                <a:spcPts val="0"/>
              </a:spcBef>
              <a:spcAft>
                <a:spcPts val="0"/>
              </a:spcAft>
              <a:defRPr/>
            </a:lvl2pPr>
            <a:lvl3pPr indent="0" lvl="2" marL="0" marR="0" rtl="0" algn="ctr">
              <a:lnSpc>
                <a:spcPct val="100000"/>
              </a:lnSpc>
              <a:spcBef>
                <a:spcPts val="0"/>
              </a:spcBef>
              <a:spcAft>
                <a:spcPts val="0"/>
              </a:spcAft>
              <a:defRPr/>
            </a:lvl3pPr>
            <a:lvl4pPr indent="0" lvl="3" marL="0" marR="0" rtl="0" algn="ctr">
              <a:lnSpc>
                <a:spcPct val="100000"/>
              </a:lnSpc>
              <a:spcBef>
                <a:spcPts val="0"/>
              </a:spcBef>
              <a:spcAft>
                <a:spcPts val="0"/>
              </a:spcAft>
              <a:defRPr/>
            </a:lvl4pPr>
            <a:lvl5pPr indent="0" lvl="4" marL="0" marR="0" rtl="0" algn="ctr">
              <a:lnSpc>
                <a:spcPct val="100000"/>
              </a:lnSpc>
              <a:spcBef>
                <a:spcPts val="0"/>
              </a:spcBef>
              <a:spcAft>
                <a:spcPts val="0"/>
              </a:spcAft>
              <a:defRPr/>
            </a:lvl5pPr>
            <a:lvl6pPr indent="0" lvl="5" marL="0" marR="0" rtl="0" algn="ctr">
              <a:lnSpc>
                <a:spcPct val="100000"/>
              </a:lnSpc>
              <a:spcBef>
                <a:spcPts val="0"/>
              </a:spcBef>
              <a:spcAft>
                <a:spcPts val="0"/>
              </a:spcAft>
              <a:defRPr/>
            </a:lvl6pPr>
            <a:lvl7pPr indent="0" lvl="6" marL="0" marR="0" rtl="0" algn="ctr">
              <a:lnSpc>
                <a:spcPct val="100000"/>
              </a:lnSpc>
              <a:spcBef>
                <a:spcPts val="0"/>
              </a:spcBef>
              <a:spcAft>
                <a:spcPts val="0"/>
              </a:spcAft>
              <a:defRPr/>
            </a:lvl7pPr>
            <a:lvl8pPr indent="0" lvl="7" marL="0" marR="0" rtl="0" algn="ctr">
              <a:lnSpc>
                <a:spcPct val="100000"/>
              </a:lnSpc>
              <a:spcBef>
                <a:spcPts val="0"/>
              </a:spcBef>
              <a:spcAft>
                <a:spcPts val="0"/>
              </a:spcAft>
              <a:defRPr/>
            </a:lvl8pPr>
            <a:lvl9pPr indent="0" lvl="8" marL="0" marR="0" rtl="0" algn="ctr">
              <a:lnSpc>
                <a:spcPct val="100000"/>
              </a:lnSpc>
              <a:spcBef>
                <a:spcPts val="0"/>
              </a:spcBef>
              <a:spcAft>
                <a:spcPts val="0"/>
              </a:spcAft>
              <a:defRPr/>
            </a:lvl9pPr>
          </a:lstStyle>
          <a:p/>
        </p:txBody>
      </p:sp>
      <p:sp>
        <p:nvSpPr>
          <p:cNvPr id="12" name="Shape 12"/>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lnSpc>
                <a:spcPct val="100000"/>
              </a:lnSpc>
              <a:spcBef>
                <a:spcPts val="480"/>
              </a:spcBef>
              <a:spcAft>
                <a:spcPts val="0"/>
              </a:spcAft>
              <a:defRPr/>
            </a:lvl1pPr>
            <a:lvl2pPr indent="-158750" lvl="1" marL="742950" marR="0" rtl="0" algn="l">
              <a:lnSpc>
                <a:spcPct val="100000"/>
              </a:lnSpc>
              <a:spcBef>
                <a:spcPts val="400"/>
              </a:spcBef>
              <a:spcAft>
                <a:spcPts val="0"/>
              </a:spcAft>
              <a:buClr>
                <a:srgbClr val="F15B47"/>
              </a:buClr>
              <a:buFont typeface="Arial"/>
              <a:buChar char="–"/>
              <a:defRPr/>
            </a:lvl2pPr>
            <a:lvl3pPr indent="-114300" lvl="2" marL="1143000" marR="0" rtl="0" algn="l">
              <a:lnSpc>
                <a:spcPct val="100000"/>
              </a:lnSpc>
              <a:spcBef>
                <a:spcPts val="360"/>
              </a:spcBef>
              <a:spcAft>
                <a:spcPts val="0"/>
              </a:spcAft>
              <a:buClr>
                <a:srgbClr val="F15B47"/>
              </a:buClr>
              <a:buFont typeface="Arial"/>
              <a:buChar char="•"/>
              <a:defRPr/>
            </a:lvl3pPr>
            <a:lvl4pPr indent="-127000" lvl="3" marL="1600200" marR="0" rtl="0" algn="l">
              <a:lnSpc>
                <a:spcPct val="100000"/>
              </a:lnSpc>
              <a:spcBef>
                <a:spcPts val="320"/>
              </a:spcBef>
              <a:spcAft>
                <a:spcPts val="0"/>
              </a:spcAft>
              <a:buClr>
                <a:srgbClr val="F15B47"/>
              </a:buClr>
              <a:buFont typeface="Arial"/>
              <a:buChar char="–"/>
              <a:defRPr/>
            </a:lvl4pPr>
            <a:lvl5pPr indent="-127000" lvl="4" marL="2057400" marR="0" rtl="0" algn="l">
              <a:lnSpc>
                <a:spcPct val="100000"/>
              </a:lnSpc>
              <a:spcBef>
                <a:spcPts val="320"/>
              </a:spcBef>
              <a:spcAft>
                <a:spcPts val="0"/>
              </a:spcAft>
              <a:buClr>
                <a:srgbClr val="F15B47"/>
              </a:buClr>
              <a:buFont typeface="Arial"/>
              <a:buChar char="»"/>
              <a:defRPr/>
            </a:lvl5pPr>
            <a:lvl6pPr indent="-127000" lvl="5" marL="2514600" marR="0" rtl="0" algn="l">
              <a:lnSpc>
                <a:spcPct val="100000"/>
              </a:lnSpc>
              <a:spcBef>
                <a:spcPts val="320"/>
              </a:spcBef>
              <a:spcAft>
                <a:spcPts val="0"/>
              </a:spcAft>
              <a:buClr>
                <a:srgbClr val="F15B47"/>
              </a:buClr>
              <a:buFont typeface="Arial"/>
              <a:buChar char="»"/>
              <a:defRPr/>
            </a:lvl6pPr>
            <a:lvl7pPr indent="-127000" lvl="6" marL="3429000" marR="0" rtl="0" algn="l">
              <a:lnSpc>
                <a:spcPct val="100000"/>
              </a:lnSpc>
              <a:spcBef>
                <a:spcPts val="320"/>
              </a:spcBef>
              <a:spcAft>
                <a:spcPts val="0"/>
              </a:spcAft>
              <a:buClr>
                <a:srgbClr val="F15B47"/>
              </a:buClr>
              <a:buFont typeface="Arial"/>
              <a:buChar char="»"/>
              <a:defRPr/>
            </a:lvl7pPr>
            <a:lvl8pPr indent="-127000" lvl="7" marL="4800600" marR="0" rtl="0" algn="l">
              <a:lnSpc>
                <a:spcPct val="100000"/>
              </a:lnSpc>
              <a:spcBef>
                <a:spcPts val="320"/>
              </a:spcBef>
              <a:spcAft>
                <a:spcPts val="0"/>
              </a:spcAft>
              <a:buClr>
                <a:srgbClr val="F15B47"/>
              </a:buClr>
              <a:buFont typeface="Arial"/>
              <a:buChar char="»"/>
              <a:defRPr/>
            </a:lvl8pPr>
            <a:lvl9pPr indent="-127000" lvl="8" marL="6629400" marR="0" rtl="0" algn="l">
              <a:lnSpc>
                <a:spcPct val="100000"/>
              </a:lnSpc>
              <a:spcBef>
                <a:spcPts val="320"/>
              </a:spcBef>
              <a:spcAft>
                <a:spcPts val="0"/>
              </a:spcAft>
              <a:buClr>
                <a:srgbClr val="F15B47"/>
              </a:buClr>
              <a:buFont typeface="Arial"/>
              <a:buChar char="»"/>
              <a:defRPr/>
            </a:lvl9pPr>
          </a:lstStyle>
          <a:p/>
        </p:txBody>
      </p:sp>
      <p:sp>
        <p:nvSpPr>
          <p:cNvPr id="13" name="Shape 13"/>
          <p:cNvSpPr txBox="1"/>
          <p:nvPr/>
        </p:nvSpPr>
        <p:spPr>
          <a:xfrm>
            <a:off x="8229600" y="6248400"/>
            <a:ext cx="762000"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ahoma"/>
              <a:buNone/>
            </a:pPr>
            <a:r>
              <a:rPr b="1" i="0" lang="en-US" sz="1400" u="none" cap="none" strike="noStrike">
                <a:solidFill>
                  <a:schemeClr val="dk1"/>
                </a:solidFill>
                <a:latin typeface="Tahoma"/>
                <a:ea typeface="Tahoma"/>
                <a:cs typeface="Tahoma"/>
                <a:sym typeface="Tahoma"/>
              </a:rPr>
              <a:t>10-*</a:t>
            </a:r>
          </a:p>
        </p:txBody>
      </p:sp>
      <p:sp>
        <p:nvSpPr>
          <p:cNvPr id="14" name="Shape 14"/>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15" name="Shape 15"/>
          <p:cNvSpPr txBox="1"/>
          <p:nvPr/>
        </p:nvSpPr>
        <p:spPr>
          <a:xfrm>
            <a:off x="152400" y="228600"/>
            <a:ext cx="1828800" cy="6397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C H A P T E R   10</a:t>
            </a:r>
          </a:p>
          <a:p>
            <a:pPr indent="0" lvl="0" marL="0" marR="0" rtl="0" algn="l">
              <a:lnSpc>
                <a:spcPct val="100000"/>
              </a:lnSpc>
              <a:spcBef>
                <a:spcPts val="0"/>
              </a:spcBef>
              <a:spcAft>
                <a:spcPts val="0"/>
              </a:spcAft>
              <a:buClr>
                <a:schemeClr val="lt1"/>
              </a:buClr>
              <a:buSzPct val="25000"/>
              <a:buFont typeface="Arial"/>
              <a:buNone/>
            </a:pPr>
            <a:r>
              <a:rPr b="0" i="0" lang="en-US" sz="1200" u="none" cap="none" strike="noStrike">
                <a:solidFill>
                  <a:schemeClr val="lt1"/>
                </a:solidFill>
                <a:latin typeface="Arial"/>
                <a:ea typeface="Arial"/>
                <a:cs typeface="Arial"/>
                <a:sym typeface="Arial"/>
              </a:rPr>
              <a:t>The Labor Market, Income, and Poverty</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image" Target="../media/image21.png"/><Relationship Id="rId7" Type="http://schemas.openxmlformats.org/officeDocument/2006/relationships/image" Target="../media/image20.png"/><Relationship Id="rId8"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5.png"/><Relationship Id="rId9" Type="http://schemas.openxmlformats.org/officeDocument/2006/relationships/image" Target="../media/image29.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1.png"/><Relationship Id="rId8"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6.png"/><Relationship Id="rId4" Type="http://schemas.openxmlformats.org/officeDocument/2006/relationships/image" Target="../media/image38.png"/><Relationship Id="rId5" Type="http://schemas.openxmlformats.org/officeDocument/2006/relationships/image" Target="../media/image37.png"/><Relationship Id="rId6"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4.png"/><Relationship Id="rId4" Type="http://schemas.openxmlformats.org/officeDocument/2006/relationships/image" Target="../media/image42.png"/><Relationship Id="rId11" Type="http://schemas.openxmlformats.org/officeDocument/2006/relationships/image" Target="../media/image47.png"/><Relationship Id="rId10" Type="http://schemas.openxmlformats.org/officeDocument/2006/relationships/image" Target="../media/image48.png"/><Relationship Id="rId9" Type="http://schemas.openxmlformats.org/officeDocument/2006/relationships/image" Target="../media/image50.png"/><Relationship Id="rId5" Type="http://schemas.openxmlformats.org/officeDocument/2006/relationships/image" Target="../media/image43.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4.png"/><Relationship Id="rId4" Type="http://schemas.openxmlformats.org/officeDocument/2006/relationships/image" Target="../media/image06.png"/><Relationship Id="rId9" Type="http://schemas.openxmlformats.org/officeDocument/2006/relationships/image" Target="../media/image09.png"/><Relationship Id="rId5" Type="http://schemas.openxmlformats.org/officeDocument/2006/relationships/image" Target="../media/image05.png"/><Relationship Id="rId6" Type="http://schemas.openxmlformats.org/officeDocument/2006/relationships/image" Target="../media/image07.png"/><Relationship Id="rId7" Type="http://schemas.openxmlformats.org/officeDocument/2006/relationships/image" Target="../media/image08.png"/><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14.png"/><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 name="Shape 32"/>
        <p:cNvGrpSpPr/>
        <p:nvPr/>
      </p:nvGrpSpPr>
      <p:grpSpPr>
        <a:xfrm>
          <a:off x="0" y="0"/>
          <a:ext cx="0" cy="0"/>
          <a:chOff x="0" y="0"/>
          <a:chExt cx="0" cy="0"/>
        </a:xfrm>
      </p:grpSpPr>
      <p:pic>
        <p:nvPicPr>
          <p:cNvPr id="33" name="Shape 33"/>
          <p:cNvPicPr preferRelativeResize="0"/>
          <p:nvPr/>
        </p:nvPicPr>
        <p:blipFill rotWithShape="1">
          <a:blip r:embed="rId3">
            <a:alphaModFix/>
          </a:blip>
          <a:srcRect b="0" l="0" r="0" t="0"/>
          <a:stretch/>
        </p:blipFill>
        <p:spPr>
          <a:xfrm>
            <a:off x="0" y="0"/>
            <a:ext cx="9144000" cy="6856412"/>
          </a:xfrm>
          <a:prstGeom prst="rect">
            <a:avLst/>
          </a:prstGeom>
          <a:noFill/>
          <a:ln>
            <a:noFill/>
          </a:ln>
        </p:spPr>
      </p:pic>
      <p:sp>
        <p:nvSpPr>
          <p:cNvPr id="34" name="Shape 34"/>
          <p:cNvSpPr txBox="1"/>
          <p:nvPr/>
        </p:nvSpPr>
        <p:spPr>
          <a:xfrm>
            <a:off x="1219200" y="6240462"/>
            <a:ext cx="56388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pic>
        <p:nvPicPr>
          <p:cNvPr id="35" name="Shape 35"/>
          <p:cNvPicPr preferRelativeResize="0"/>
          <p:nvPr/>
        </p:nvPicPr>
        <p:blipFill rotWithShape="1">
          <a:blip r:embed="rId4">
            <a:alphaModFix/>
          </a:blip>
          <a:srcRect b="0" l="0" r="0" t="0"/>
          <a:stretch/>
        </p:blipFill>
        <p:spPr>
          <a:xfrm>
            <a:off x="304800" y="6019800"/>
            <a:ext cx="914400" cy="6413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6" name="Shape 136"/>
        <p:cNvGrpSpPr/>
        <p:nvPr/>
      </p:nvGrpSpPr>
      <p:grpSpPr>
        <a:xfrm>
          <a:off x="0" y="0"/>
          <a:ext cx="0" cy="0"/>
          <a:chOff x="0" y="0"/>
          <a:chExt cx="0" cy="0"/>
        </a:xfrm>
      </p:grpSpPr>
      <p:sp>
        <p:nvSpPr>
          <p:cNvPr id="137" name="Shape 137"/>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10.1</a:t>
            </a:r>
          </a:p>
        </p:txBody>
      </p:sp>
      <p:cxnSp>
        <p:nvCxnSpPr>
          <p:cNvPr id="138" name="Shape 138"/>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39" name="Shape 139"/>
          <p:cNvSpPr txBox="1"/>
          <p:nvPr/>
        </p:nvSpPr>
        <p:spPr>
          <a:xfrm>
            <a:off x="3429000" y="76200"/>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DEMAND FOR LABOR (cont’d)</a:t>
            </a:r>
          </a:p>
        </p:txBody>
      </p:sp>
      <p:sp>
        <p:nvSpPr>
          <p:cNvPr id="140" name="Shape 140"/>
          <p:cNvSpPr txBox="1"/>
          <p:nvPr/>
        </p:nvSpPr>
        <p:spPr>
          <a:xfrm>
            <a:off x="1066800" y="1219200"/>
            <a:ext cx="77724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Labor Demand in the Long Run</a:t>
            </a:r>
          </a:p>
        </p:txBody>
      </p:sp>
      <p:sp>
        <p:nvSpPr>
          <p:cNvPr id="141" name="Shape 141"/>
          <p:cNvSpPr txBox="1"/>
          <p:nvPr/>
        </p:nvSpPr>
        <p:spPr>
          <a:xfrm>
            <a:off x="1905000" y="1920875"/>
            <a:ext cx="5257799" cy="1314449"/>
          </a:xfrm>
          <a:prstGeom prst="rect">
            <a:avLst/>
          </a:prstGeom>
          <a:noFill/>
          <a:ln>
            <a:noFill/>
          </a:ln>
        </p:spPr>
        <p:txBody>
          <a:bodyPr anchorCtr="0" anchor="t" bIns="45700" lIns="91425" rIns="91425" tIns="45700">
            <a:noAutofit/>
          </a:bodyPr>
          <a:lstStyle/>
          <a:p>
            <a:pPr indent="-236536" lvl="0" marL="236536"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chemeClr val="dk1"/>
                </a:solidFill>
                <a:latin typeface="Arial"/>
                <a:ea typeface="Arial"/>
                <a:cs typeface="Arial"/>
                <a:sym typeface="Arial"/>
              </a:rPr>
              <a:t>long-run demand curve for labor</a:t>
            </a:r>
            <a:br>
              <a:rPr b="1"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curve showing the relationship between the wage and the quantity of labor demanded over the long run, when the number of firms in the market can change and firms can modify their production facilities.</a:t>
            </a:r>
          </a:p>
        </p:txBody>
      </p:sp>
      <p:sp>
        <p:nvSpPr>
          <p:cNvPr id="142" name="Shape 142"/>
          <p:cNvSpPr txBox="1"/>
          <p:nvPr/>
        </p:nvSpPr>
        <p:spPr>
          <a:xfrm>
            <a:off x="1905000" y="3371850"/>
            <a:ext cx="5257799" cy="1069975"/>
          </a:xfrm>
          <a:prstGeom prst="rect">
            <a:avLst/>
          </a:prstGeom>
          <a:noFill/>
          <a:ln>
            <a:noFill/>
          </a:ln>
        </p:spPr>
        <p:txBody>
          <a:bodyPr anchorCtr="0" anchor="t" bIns="45700" lIns="91425" rIns="91425" tIns="45700">
            <a:noAutofit/>
          </a:bodyPr>
          <a:lstStyle/>
          <a:p>
            <a:pPr indent="-236536" lvl="0" marL="236536"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chemeClr val="dk1"/>
                </a:solidFill>
                <a:latin typeface="Arial"/>
                <a:ea typeface="Arial"/>
                <a:cs typeface="Arial"/>
                <a:sym typeface="Arial"/>
              </a:rPr>
              <a:t>output effect</a:t>
            </a:r>
            <a:br>
              <a:rPr b="1"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change in the quantity of labor demanded resulting from a change in the quantity of output produced.</a:t>
            </a:r>
          </a:p>
        </p:txBody>
      </p:sp>
      <p:sp>
        <p:nvSpPr>
          <p:cNvPr id="143" name="Shape 143"/>
          <p:cNvSpPr txBox="1"/>
          <p:nvPr/>
        </p:nvSpPr>
        <p:spPr>
          <a:xfrm>
            <a:off x="1905000" y="4572000"/>
            <a:ext cx="5257799" cy="1069975"/>
          </a:xfrm>
          <a:prstGeom prst="rect">
            <a:avLst/>
          </a:prstGeom>
          <a:noFill/>
          <a:ln>
            <a:noFill/>
          </a:ln>
        </p:spPr>
        <p:txBody>
          <a:bodyPr anchorCtr="0" anchor="t" bIns="45700" lIns="91425" rIns="91425" tIns="45700">
            <a:noAutofit/>
          </a:bodyPr>
          <a:lstStyle/>
          <a:p>
            <a:pPr indent="-236536" lvl="0" marL="236536"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chemeClr val="dk1"/>
                </a:solidFill>
                <a:latin typeface="Arial"/>
                <a:ea typeface="Arial"/>
                <a:cs typeface="Arial"/>
                <a:sym typeface="Arial"/>
              </a:rPr>
              <a:t>input-substitution effect</a:t>
            </a:r>
            <a:br>
              <a:rPr b="1"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change in the quantity of labor demanded resulting from an increase in the price of labor relative to the price of other inputs.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7" name="Shape 147"/>
        <p:cNvGrpSpPr/>
        <p:nvPr/>
      </p:nvGrpSpPr>
      <p:grpSpPr>
        <a:xfrm>
          <a:off x="0" y="0"/>
          <a:ext cx="0" cy="0"/>
          <a:chOff x="0" y="0"/>
          <a:chExt cx="0" cy="0"/>
        </a:xfrm>
      </p:grpSpPr>
      <p:sp>
        <p:nvSpPr>
          <p:cNvPr id="148" name="Shape 148"/>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10.1</a:t>
            </a:r>
          </a:p>
        </p:txBody>
      </p:sp>
      <p:cxnSp>
        <p:nvCxnSpPr>
          <p:cNvPr id="149" name="Shape 149"/>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50" name="Shape 150"/>
          <p:cNvSpPr txBox="1"/>
          <p:nvPr/>
        </p:nvSpPr>
        <p:spPr>
          <a:xfrm>
            <a:off x="3429000" y="76200"/>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DEMAND FOR LABOR (cont’d)</a:t>
            </a:r>
          </a:p>
        </p:txBody>
      </p:sp>
      <p:sp>
        <p:nvSpPr>
          <p:cNvPr id="151" name="Shape 151"/>
          <p:cNvSpPr txBox="1"/>
          <p:nvPr/>
        </p:nvSpPr>
        <p:spPr>
          <a:xfrm>
            <a:off x="990600" y="1139825"/>
            <a:ext cx="77724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Labor Demand in the Long Run</a:t>
            </a:r>
          </a:p>
        </p:txBody>
      </p:sp>
      <p:sp>
        <p:nvSpPr>
          <p:cNvPr id="152" name="Shape 152"/>
          <p:cNvSpPr txBox="1"/>
          <p:nvPr/>
        </p:nvSpPr>
        <p:spPr>
          <a:xfrm>
            <a:off x="990600" y="1671636"/>
            <a:ext cx="6781800" cy="2895600"/>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less-developed countries, labor is less costly relative to machinery </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and equipment, so labor is substituted for these other inputs.</a:t>
            </a:r>
          </a:p>
          <a:p>
            <a:pPr indent="0" lvl="0" marL="0"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Examples:</a:t>
            </a:r>
          </a:p>
          <a:p>
            <a:pPr indent="-177800" lvl="1" marL="406400" marR="0" rtl="0" algn="l">
              <a:lnSpc>
                <a:spcPct val="105000"/>
              </a:lnSpc>
              <a:spcBef>
                <a:spcPts val="800"/>
              </a:spcBef>
              <a:spcAft>
                <a:spcPts val="0"/>
              </a:spcAft>
              <a:buClr>
                <a:schemeClr val="dk1"/>
              </a:buClr>
              <a:buSzPct val="100000"/>
              <a:buFont typeface="Arial"/>
              <a:buChar char="•"/>
            </a:pPr>
            <a:r>
              <a:rPr b="1" i="1" lang="en-US" sz="1600" u="none" cap="none" strike="noStrike">
                <a:solidFill>
                  <a:schemeClr val="dk1"/>
                </a:solidFill>
                <a:latin typeface="Arial"/>
                <a:ea typeface="Arial"/>
                <a:cs typeface="Arial"/>
                <a:sym typeface="Arial"/>
              </a:rPr>
              <a:t>Mining.</a:t>
            </a:r>
            <a:r>
              <a:rPr b="0" i="0" lang="en-US" sz="1600" u="none" cap="none" strike="noStrike">
                <a:solidFill>
                  <a:schemeClr val="dk1"/>
                </a:solidFill>
                <a:latin typeface="Arial"/>
                <a:ea typeface="Arial"/>
                <a:cs typeface="Arial"/>
                <a:sym typeface="Arial"/>
              </a:rPr>
              <a:t> Firms in some less-developed countries use thousands of workers digging by hand.</a:t>
            </a:r>
          </a:p>
          <a:p>
            <a:pPr indent="-177800" lvl="1" marL="406400" marR="0" rtl="0" algn="l">
              <a:lnSpc>
                <a:spcPct val="105000"/>
              </a:lnSpc>
              <a:spcBef>
                <a:spcPts val="800"/>
              </a:spcBef>
              <a:spcAft>
                <a:spcPts val="0"/>
              </a:spcAft>
              <a:buClr>
                <a:schemeClr val="dk1"/>
              </a:buClr>
              <a:buSzPct val="100000"/>
              <a:buFont typeface="Arial"/>
              <a:buChar char="•"/>
            </a:pPr>
            <a:r>
              <a:rPr b="1" i="1" lang="en-US" sz="1600" u="none" cap="none" strike="noStrike">
                <a:solidFill>
                  <a:schemeClr val="dk1"/>
                </a:solidFill>
                <a:latin typeface="Arial"/>
                <a:ea typeface="Arial"/>
                <a:cs typeface="Arial"/>
                <a:sym typeface="Arial"/>
              </a:rPr>
              <a:t>Furniture.</a:t>
            </a:r>
            <a:r>
              <a:rPr b="0" i="0" lang="en-US" sz="1600" u="none" cap="none" strike="noStrike">
                <a:solidFill>
                  <a:schemeClr val="dk1"/>
                </a:solidFill>
                <a:latin typeface="Arial"/>
                <a:ea typeface="Arial"/>
                <a:cs typeface="Arial"/>
                <a:sym typeface="Arial"/>
              </a:rPr>
              <a:t> Firms in some less-developed countries make furniture by hand.</a:t>
            </a:r>
          </a:p>
          <a:p>
            <a:pPr indent="-177800" lvl="1" marL="406400" marR="0" rtl="0" algn="l">
              <a:lnSpc>
                <a:spcPct val="105000"/>
              </a:lnSpc>
              <a:spcBef>
                <a:spcPts val="800"/>
              </a:spcBef>
              <a:spcAft>
                <a:spcPts val="0"/>
              </a:spcAft>
              <a:buClr>
                <a:schemeClr val="dk1"/>
              </a:buClr>
              <a:buSzPct val="100000"/>
              <a:buFont typeface="Arial"/>
              <a:buChar char="•"/>
            </a:pPr>
            <a:r>
              <a:rPr b="1" i="1" lang="en-US" sz="1600" u="none" cap="none" strike="noStrike">
                <a:solidFill>
                  <a:schemeClr val="dk1"/>
                </a:solidFill>
                <a:latin typeface="Arial"/>
                <a:ea typeface="Arial"/>
                <a:cs typeface="Arial"/>
                <a:sym typeface="Arial"/>
              </a:rPr>
              <a:t>Accounting.</a:t>
            </a:r>
            <a:r>
              <a:rPr b="0" i="0" lang="en-US" sz="1600" u="none" cap="none" strike="noStrike">
                <a:solidFill>
                  <a:schemeClr val="dk1"/>
                </a:solidFill>
                <a:latin typeface="Arial"/>
                <a:ea typeface="Arial"/>
                <a:cs typeface="Arial"/>
                <a:sym typeface="Arial"/>
              </a:rPr>
              <a:t> Some accountants in less-developed countries use simple calculators and ledger paper.</a:t>
            </a:r>
          </a:p>
        </p:txBody>
      </p:sp>
      <p:sp>
        <p:nvSpPr>
          <p:cNvPr id="153" name="Shape 153"/>
          <p:cNvSpPr txBox="1"/>
          <p:nvPr/>
        </p:nvSpPr>
        <p:spPr>
          <a:xfrm>
            <a:off x="990600" y="4645025"/>
            <a:ext cx="77724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Short-Run versus Long-Run Demand</a:t>
            </a:r>
          </a:p>
        </p:txBody>
      </p:sp>
      <p:sp>
        <p:nvSpPr>
          <p:cNvPr id="154" name="Shape 154"/>
          <p:cNvSpPr txBox="1"/>
          <p:nvPr/>
        </p:nvSpPr>
        <p:spPr>
          <a:xfrm>
            <a:off x="990600" y="5178425"/>
            <a:ext cx="7239000" cy="1069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There is less flexibility in the short run because firms cannot enter or leave the market and they cannot modify their production facilities. As a result, the demand for labor is less elastic in the short run. That means the short-run demand curve is steeper than the long-run demand curve.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8" name="Shape 158"/>
        <p:cNvGrpSpPr/>
        <p:nvPr/>
      </p:nvGrpSpPr>
      <p:grpSpPr>
        <a:xfrm>
          <a:off x="0" y="0"/>
          <a:ext cx="0" cy="0"/>
          <a:chOff x="0" y="0"/>
          <a:chExt cx="0" cy="0"/>
        </a:xfrm>
      </p:grpSpPr>
      <p:sp>
        <p:nvSpPr>
          <p:cNvPr id="159" name="Shape 159"/>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10.2</a:t>
            </a:r>
          </a:p>
        </p:txBody>
      </p:sp>
      <p:cxnSp>
        <p:nvCxnSpPr>
          <p:cNvPr id="160" name="Shape 160"/>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61" name="Shape 161"/>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SUPPLY OF LABOR</a:t>
            </a:r>
          </a:p>
        </p:txBody>
      </p:sp>
      <p:sp>
        <p:nvSpPr>
          <p:cNvPr id="162" name="Shape 162"/>
          <p:cNvSpPr txBox="1"/>
          <p:nvPr/>
        </p:nvSpPr>
        <p:spPr>
          <a:xfrm>
            <a:off x="990600" y="1295400"/>
            <a:ext cx="7924799" cy="838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Individual Labor-Supply Decision: How Many Hours?</a:t>
            </a:r>
          </a:p>
        </p:txBody>
      </p:sp>
      <p:sp>
        <p:nvSpPr>
          <p:cNvPr id="163" name="Shape 163"/>
          <p:cNvSpPr txBox="1"/>
          <p:nvPr/>
        </p:nvSpPr>
        <p:spPr>
          <a:xfrm>
            <a:off x="2590800" y="2209800"/>
            <a:ext cx="4171950" cy="1314449"/>
          </a:xfrm>
          <a:prstGeom prst="rect">
            <a:avLst/>
          </a:prstGeom>
          <a:noFill/>
          <a:ln>
            <a:noFill/>
          </a:ln>
        </p:spPr>
        <p:txBody>
          <a:bodyPr anchorCtr="0" anchor="t" bIns="45700" lIns="91425" rIns="91425" tIns="45700">
            <a:noAutofit/>
          </a:bodyPr>
          <a:lstStyle/>
          <a:p>
            <a:pPr indent="-236536" lvl="0" marL="236536"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chemeClr val="dk1"/>
                </a:solidFill>
                <a:latin typeface="Arial"/>
                <a:ea typeface="Arial"/>
                <a:cs typeface="Arial"/>
                <a:sym typeface="Arial"/>
              </a:rPr>
              <a:t>substitution effect for leisure demand</a:t>
            </a:r>
            <a:br>
              <a:rPr b="1"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change in leisure time resulting from a change in the wage (the price of leisure) relative to the price of other goods.</a:t>
            </a:r>
          </a:p>
        </p:txBody>
      </p:sp>
      <p:sp>
        <p:nvSpPr>
          <p:cNvPr id="164" name="Shape 164"/>
          <p:cNvSpPr txBox="1"/>
          <p:nvPr/>
        </p:nvSpPr>
        <p:spPr>
          <a:xfrm>
            <a:off x="2590800" y="3736975"/>
            <a:ext cx="4171950" cy="1069975"/>
          </a:xfrm>
          <a:prstGeom prst="rect">
            <a:avLst/>
          </a:prstGeom>
          <a:noFill/>
          <a:ln>
            <a:noFill/>
          </a:ln>
        </p:spPr>
        <p:txBody>
          <a:bodyPr anchorCtr="0" anchor="t" bIns="45700" lIns="91425" rIns="91425" tIns="45700">
            <a:noAutofit/>
          </a:bodyPr>
          <a:lstStyle/>
          <a:p>
            <a:pPr indent="-241300" lvl="0" marL="241300"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chemeClr val="dk1"/>
                </a:solidFill>
                <a:latin typeface="Arial"/>
                <a:ea typeface="Arial"/>
                <a:cs typeface="Arial"/>
                <a:sym typeface="Arial"/>
              </a:rPr>
              <a:t>income effect for leisure demand</a:t>
            </a:r>
            <a:br>
              <a:rPr b="1"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change in leisure time resulting from a change in real income caused by a change in the wage.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8" name="Shape 168"/>
        <p:cNvGrpSpPr/>
        <p:nvPr/>
      </p:nvGrpSpPr>
      <p:grpSpPr>
        <a:xfrm>
          <a:off x="0" y="0"/>
          <a:ext cx="0" cy="0"/>
          <a:chOff x="0" y="0"/>
          <a:chExt cx="0" cy="0"/>
        </a:xfrm>
      </p:grpSpPr>
      <p:sp>
        <p:nvSpPr>
          <p:cNvPr id="169" name="Shape 169"/>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10.2</a:t>
            </a:r>
          </a:p>
        </p:txBody>
      </p:sp>
      <p:cxnSp>
        <p:nvCxnSpPr>
          <p:cNvPr id="170" name="Shape 170"/>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71" name="Shape 171"/>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SUPPLY OF LABOR (cont’d)</a:t>
            </a:r>
          </a:p>
        </p:txBody>
      </p:sp>
      <p:sp>
        <p:nvSpPr>
          <p:cNvPr id="172" name="Shape 172"/>
          <p:cNvSpPr txBox="1"/>
          <p:nvPr/>
        </p:nvSpPr>
        <p:spPr>
          <a:xfrm>
            <a:off x="990600" y="1219200"/>
            <a:ext cx="5867400"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Market Supply Curve for Labor</a:t>
            </a:r>
          </a:p>
        </p:txBody>
      </p:sp>
      <p:sp>
        <p:nvSpPr>
          <p:cNvPr id="173" name="Shape 173"/>
          <p:cNvSpPr txBox="1"/>
          <p:nvPr/>
        </p:nvSpPr>
        <p:spPr>
          <a:xfrm>
            <a:off x="990600" y="1676400"/>
            <a:ext cx="7239000" cy="2773361"/>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An increase in the wage affects the quantity of nursing supplied in three ways:</a:t>
            </a:r>
          </a:p>
          <a:p>
            <a:pPr indent="-11111" lvl="1" marL="290512" marR="0" rtl="0" algn="l">
              <a:lnSpc>
                <a:spcPct val="105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1	</a:t>
            </a:r>
            <a:r>
              <a:rPr b="1" i="1" lang="en-US" sz="1600" u="none" cap="none" strike="noStrike">
                <a:solidFill>
                  <a:schemeClr val="dk1"/>
                </a:solidFill>
                <a:latin typeface="Arial"/>
                <a:ea typeface="Arial"/>
                <a:cs typeface="Arial"/>
                <a:sym typeface="Arial"/>
              </a:rPr>
              <a:t>Hours worked per employee.</a:t>
            </a:r>
            <a:r>
              <a:rPr b="0" i="0" lang="en-US" sz="1600" u="none" cap="none" strike="noStrike">
                <a:solidFill>
                  <a:schemeClr val="dk1"/>
                </a:solidFill>
                <a:latin typeface="Arial"/>
                <a:ea typeface="Arial"/>
                <a:cs typeface="Arial"/>
                <a:sym typeface="Arial"/>
              </a:rPr>
              <a:t> When the wage increases, some nurses 	will work more hours, some will work fewer hours, and some will work 	the same number of hours.</a:t>
            </a:r>
          </a:p>
          <a:p>
            <a:pPr indent="-11111" lvl="1" marL="290512" marR="0" rtl="0" algn="l">
              <a:lnSpc>
                <a:spcPct val="105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	</a:t>
            </a:r>
            <a:r>
              <a:rPr b="1" i="1" lang="en-US" sz="1600" u="none" cap="none" strike="noStrike">
                <a:solidFill>
                  <a:schemeClr val="dk1"/>
                </a:solidFill>
                <a:latin typeface="Arial"/>
                <a:ea typeface="Arial"/>
                <a:cs typeface="Arial"/>
                <a:sym typeface="Arial"/>
              </a:rPr>
              <a:t>Occupational choice.</a:t>
            </a:r>
            <a:r>
              <a:rPr b="0" i="0" lang="en-US" sz="1600" u="none" cap="none" strike="noStrike">
                <a:solidFill>
                  <a:schemeClr val="dk1"/>
                </a:solidFill>
                <a:latin typeface="Arial"/>
                <a:ea typeface="Arial"/>
                <a:cs typeface="Arial"/>
                <a:sym typeface="Arial"/>
              </a:rPr>
              <a:t> An increase in the nursing wage will cause some 	workers to switch from other occupations to nursing and motivate more 	new workers to pick nursing over other occupations.</a:t>
            </a:r>
          </a:p>
          <a:p>
            <a:pPr indent="-11111" lvl="1" marL="290512" marR="0" rtl="0" algn="l">
              <a:lnSpc>
                <a:spcPct val="105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3	</a:t>
            </a:r>
            <a:r>
              <a:rPr b="1" i="1" lang="en-US" sz="1600" u="none" cap="none" strike="noStrike">
                <a:solidFill>
                  <a:schemeClr val="dk1"/>
                </a:solidFill>
                <a:latin typeface="Arial"/>
                <a:ea typeface="Arial"/>
                <a:cs typeface="Arial"/>
                <a:sym typeface="Arial"/>
              </a:rPr>
              <a:t>Migration.</a:t>
            </a:r>
            <a:r>
              <a:rPr b="0" i="0" lang="en-US" sz="1600" u="none" cap="none" strike="noStrike">
                <a:solidFill>
                  <a:schemeClr val="dk1"/>
                </a:solidFill>
                <a:latin typeface="Arial"/>
                <a:ea typeface="Arial"/>
                <a:cs typeface="Arial"/>
                <a:sym typeface="Arial"/>
              </a:rPr>
              <a:t> Some nurses in other cities will move to Florence to earn the 	higher wages offered there.</a:t>
            </a:r>
          </a:p>
        </p:txBody>
      </p:sp>
      <p:sp>
        <p:nvSpPr>
          <p:cNvPr id="174" name="Shape 174"/>
          <p:cNvSpPr txBox="1"/>
          <p:nvPr/>
        </p:nvSpPr>
        <p:spPr>
          <a:xfrm>
            <a:off x="2667000" y="4873625"/>
            <a:ext cx="4171950" cy="1069975"/>
          </a:xfrm>
          <a:prstGeom prst="rect">
            <a:avLst/>
          </a:prstGeom>
          <a:noFill/>
          <a:ln>
            <a:noFill/>
          </a:ln>
        </p:spPr>
        <p:txBody>
          <a:bodyPr anchorCtr="0" anchor="t" bIns="45700" lIns="91425" rIns="91425" tIns="45700">
            <a:noAutofit/>
          </a:bodyPr>
          <a:lstStyle/>
          <a:p>
            <a:pPr indent="-236536" lvl="0" marL="236536"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chemeClr val="dk1"/>
                </a:solidFill>
                <a:latin typeface="Arial"/>
                <a:ea typeface="Arial"/>
                <a:cs typeface="Arial"/>
                <a:sym typeface="Arial"/>
              </a:rPr>
              <a:t>market supply curve for labor</a:t>
            </a:r>
            <a:br>
              <a:rPr b="1"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curve showing the relationship between the wage and the quantity of labor supplied.</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8" name="Shape 178"/>
        <p:cNvGrpSpPr/>
        <p:nvPr/>
      </p:nvGrpSpPr>
      <p:grpSpPr>
        <a:xfrm>
          <a:off x="0" y="0"/>
          <a:ext cx="0" cy="0"/>
          <a:chOff x="0" y="0"/>
          <a:chExt cx="0" cy="0"/>
        </a:xfrm>
      </p:grpSpPr>
      <p:sp>
        <p:nvSpPr>
          <p:cNvPr id="179" name="Shape 179"/>
          <p:cNvSpPr txBox="1"/>
          <p:nvPr/>
        </p:nvSpPr>
        <p:spPr>
          <a:xfrm>
            <a:off x="1752600" y="838200"/>
            <a:ext cx="5791200" cy="933450"/>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CABBIES RESPOND TO AN INCREASE IN THE WAGE</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#1: When the wage increases, will the typical person work more hours or fewer hours?</a:t>
            </a:r>
          </a:p>
        </p:txBody>
      </p:sp>
      <p:sp>
        <p:nvSpPr>
          <p:cNvPr id="180" name="Shape 180"/>
          <p:cNvSpPr txBox="1"/>
          <p:nvPr/>
        </p:nvSpPr>
        <p:spPr>
          <a:xfrm>
            <a:off x="762000" y="2209800"/>
            <a:ext cx="7848599" cy="2381249"/>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Taxi drivers have a lot of flexibility in choosing their work hours.</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An increase in the taxi fare represents an increase in the wage                         earned by taxi drivers.</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a 2004 study in New York, a 19 percent increase in the regulated fare decreased the miles driven per cabbie by 5.6 percent.</a:t>
            </a:r>
          </a:p>
          <a:p>
            <a:pPr indent="0" lvl="0" marL="0"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The elasticity of miles driven was -0.22.</a:t>
            </a:r>
          </a:p>
          <a:p>
            <a:pPr indent="0" lvl="0" marL="0"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A 10 percent increase in the wage decreases labor supplied by 2.2 percent.</a:t>
            </a:r>
          </a:p>
        </p:txBody>
      </p:sp>
      <p:grpSp>
        <p:nvGrpSpPr>
          <p:cNvPr id="181" name="Shape 181"/>
          <p:cNvGrpSpPr/>
          <p:nvPr/>
        </p:nvGrpSpPr>
        <p:grpSpPr>
          <a:xfrm>
            <a:off x="4495800" y="381000"/>
            <a:ext cx="3005137" cy="366711"/>
            <a:chOff x="2568575" y="-185736"/>
            <a:chExt cx="3005137" cy="366711"/>
          </a:xfrm>
        </p:grpSpPr>
        <p:sp>
          <p:nvSpPr>
            <p:cNvPr id="182" name="Shape 182"/>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3" name="Shape 183"/>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184" name="Shape 184"/>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5" name="Shape 185"/>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9" name="Shape 189"/>
        <p:cNvGrpSpPr/>
        <p:nvPr/>
      </p:nvGrpSpPr>
      <p:grpSpPr>
        <a:xfrm>
          <a:off x="0" y="0"/>
          <a:ext cx="0" cy="0"/>
          <a:chOff x="0" y="0"/>
          <a:chExt cx="0" cy="0"/>
        </a:xfrm>
      </p:grpSpPr>
      <p:sp>
        <p:nvSpPr>
          <p:cNvPr id="190" name="Shape 190"/>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10.3</a:t>
            </a:r>
          </a:p>
        </p:txBody>
      </p:sp>
      <p:cxnSp>
        <p:nvCxnSpPr>
          <p:cNvPr id="191" name="Shape 191"/>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92" name="Shape 192"/>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LABOR MARKET EQUILIBRIUM</a:t>
            </a:r>
          </a:p>
        </p:txBody>
      </p:sp>
      <p:sp>
        <p:nvSpPr>
          <p:cNvPr id="193" name="Shape 193"/>
          <p:cNvSpPr txBox="1"/>
          <p:nvPr/>
        </p:nvSpPr>
        <p:spPr>
          <a:xfrm>
            <a:off x="990600" y="1600200"/>
            <a:ext cx="2514599" cy="3338511"/>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10.3</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Supply, Demand, and Labor Market Equilibrium </a:t>
            </a:r>
          </a:p>
          <a:p>
            <a:pPr indent="0" lvl="0" marL="0" marR="0" rtl="0" algn="l">
              <a:lnSpc>
                <a:spcPct val="11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the market equilibrium shown by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the wage is $15 per hour and the quantity of labor is 16,000 hours.</a:t>
            </a:r>
          </a:p>
          <a:p>
            <a:pPr indent="0" lvl="0" marL="0" marR="0" rtl="0" algn="l">
              <a:lnSpc>
                <a:spcPct val="11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quantity supplied equals the quantity demanded, so there is neither excess demand for labor nor excess supply of labor.</a:t>
            </a:r>
          </a:p>
        </p:txBody>
      </p:sp>
      <p:pic>
        <p:nvPicPr>
          <p:cNvPr id="194" name="Shape 194"/>
          <p:cNvPicPr preferRelativeResize="0"/>
          <p:nvPr/>
        </p:nvPicPr>
        <p:blipFill rotWithShape="1">
          <a:blip r:embed="rId3">
            <a:alphaModFix/>
          </a:blip>
          <a:srcRect b="0" l="0" r="0" t="0"/>
          <a:stretch/>
        </p:blipFill>
        <p:spPr>
          <a:xfrm>
            <a:off x="3857625" y="1495425"/>
            <a:ext cx="4600574" cy="3609975"/>
          </a:xfrm>
          <a:prstGeom prst="rect">
            <a:avLst/>
          </a:prstGeom>
          <a:noFill/>
          <a:ln>
            <a:noFill/>
          </a:ln>
        </p:spPr>
      </p:pic>
      <p:pic>
        <p:nvPicPr>
          <p:cNvPr id="195" name="Shape 195"/>
          <p:cNvPicPr preferRelativeResize="0"/>
          <p:nvPr/>
        </p:nvPicPr>
        <p:blipFill rotWithShape="1">
          <a:blip r:embed="rId4">
            <a:alphaModFix/>
          </a:blip>
          <a:srcRect b="0" l="0" r="0" t="0"/>
          <a:stretch/>
        </p:blipFill>
        <p:spPr>
          <a:xfrm>
            <a:off x="3857625" y="1495425"/>
            <a:ext cx="4600574" cy="3609975"/>
          </a:xfrm>
          <a:prstGeom prst="rect">
            <a:avLst/>
          </a:prstGeom>
          <a:noFill/>
          <a:ln>
            <a:noFill/>
          </a:ln>
        </p:spPr>
      </p:pic>
      <p:pic>
        <p:nvPicPr>
          <p:cNvPr id="196" name="Shape 196"/>
          <p:cNvPicPr preferRelativeResize="0"/>
          <p:nvPr/>
        </p:nvPicPr>
        <p:blipFill rotWithShape="1">
          <a:blip r:embed="rId5">
            <a:alphaModFix/>
          </a:blip>
          <a:srcRect b="0" l="0" r="0" t="0"/>
          <a:stretch/>
        </p:blipFill>
        <p:spPr>
          <a:xfrm>
            <a:off x="3857625" y="1495425"/>
            <a:ext cx="4600574" cy="3609975"/>
          </a:xfrm>
          <a:prstGeom prst="rect">
            <a:avLst/>
          </a:prstGeom>
          <a:noFill/>
          <a:ln>
            <a:noFill/>
          </a:ln>
        </p:spPr>
      </p:pic>
      <p:pic>
        <p:nvPicPr>
          <p:cNvPr id="197" name="Shape 197"/>
          <p:cNvPicPr preferRelativeResize="0"/>
          <p:nvPr/>
        </p:nvPicPr>
        <p:blipFill rotWithShape="1">
          <a:blip r:embed="rId6">
            <a:alphaModFix/>
          </a:blip>
          <a:srcRect b="0" l="0" r="0" t="0"/>
          <a:stretch/>
        </p:blipFill>
        <p:spPr>
          <a:xfrm>
            <a:off x="3857625" y="1495425"/>
            <a:ext cx="4600574" cy="3609975"/>
          </a:xfrm>
          <a:prstGeom prst="rect">
            <a:avLst/>
          </a:prstGeom>
          <a:noFill/>
          <a:ln>
            <a:noFill/>
          </a:ln>
        </p:spPr>
      </p:pic>
      <p:pic>
        <p:nvPicPr>
          <p:cNvPr id="198" name="Shape 198"/>
          <p:cNvPicPr preferRelativeResize="0"/>
          <p:nvPr/>
        </p:nvPicPr>
        <p:blipFill rotWithShape="1">
          <a:blip r:embed="rId7">
            <a:alphaModFix/>
          </a:blip>
          <a:srcRect b="0" l="0" r="0" t="0"/>
          <a:stretch/>
        </p:blipFill>
        <p:spPr>
          <a:xfrm>
            <a:off x="3857625" y="1495425"/>
            <a:ext cx="4600574" cy="3609975"/>
          </a:xfrm>
          <a:prstGeom prst="rect">
            <a:avLst/>
          </a:prstGeom>
          <a:noFill/>
          <a:ln>
            <a:noFill/>
          </a:ln>
        </p:spPr>
      </p:pic>
      <p:pic>
        <p:nvPicPr>
          <p:cNvPr id="199" name="Shape 199"/>
          <p:cNvPicPr preferRelativeResize="0"/>
          <p:nvPr/>
        </p:nvPicPr>
        <p:blipFill rotWithShape="1">
          <a:blip r:embed="rId8">
            <a:alphaModFix/>
          </a:blip>
          <a:srcRect b="0" l="0" r="0" t="0"/>
          <a:stretch/>
        </p:blipFill>
        <p:spPr>
          <a:xfrm>
            <a:off x="3857625" y="1495425"/>
            <a:ext cx="4600574" cy="36099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3" name="Shape 203"/>
        <p:cNvGrpSpPr/>
        <p:nvPr/>
      </p:nvGrpSpPr>
      <p:grpSpPr>
        <a:xfrm>
          <a:off x="0" y="0"/>
          <a:ext cx="0" cy="0"/>
          <a:chOff x="0" y="0"/>
          <a:chExt cx="0" cy="0"/>
        </a:xfrm>
      </p:grpSpPr>
      <p:sp>
        <p:nvSpPr>
          <p:cNvPr id="204" name="Shape 204"/>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10.3</a:t>
            </a:r>
          </a:p>
        </p:txBody>
      </p:sp>
      <p:cxnSp>
        <p:nvCxnSpPr>
          <p:cNvPr id="205" name="Shape 205"/>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06" name="Shape 206"/>
          <p:cNvSpPr txBox="1"/>
          <p:nvPr/>
        </p:nvSpPr>
        <p:spPr>
          <a:xfrm>
            <a:off x="3429000" y="2286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LABOR MARKET EQUILIBRIUM (cont’d)</a:t>
            </a:r>
          </a:p>
        </p:txBody>
      </p:sp>
      <p:sp>
        <p:nvSpPr>
          <p:cNvPr id="207" name="Shape 207"/>
          <p:cNvSpPr txBox="1"/>
          <p:nvPr/>
        </p:nvSpPr>
        <p:spPr>
          <a:xfrm>
            <a:off x="990600" y="1371600"/>
            <a:ext cx="5867400"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Changes in Demand and Supply</a:t>
            </a:r>
          </a:p>
        </p:txBody>
      </p:sp>
      <p:sp>
        <p:nvSpPr>
          <p:cNvPr id="208" name="Shape 208"/>
          <p:cNvSpPr txBox="1"/>
          <p:nvPr/>
        </p:nvSpPr>
        <p:spPr>
          <a:xfrm>
            <a:off x="990600" y="1981200"/>
            <a:ext cx="2590800" cy="3571874"/>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10.4</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Market Effect of an Increase in Demand for Labor</a:t>
            </a:r>
          </a:p>
          <a:p>
            <a:pPr indent="0" lvl="0" marL="0" marR="0" rtl="0" algn="l">
              <a:lnSpc>
                <a:spcPct val="11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An increase in the demand for nursing services shifts the demand curve to the right, moving the equilibrium from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to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a:t>
            </a:r>
          </a:p>
          <a:p>
            <a:pPr indent="0" lvl="0" marL="0" marR="0" rtl="0" algn="l">
              <a:lnSpc>
                <a:spcPct val="11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equilibrium wage increases from $15 to $17 per hour, and the equilibrium quantity increases from 16,000 hours to 19,000 hours.</a:t>
            </a:r>
          </a:p>
        </p:txBody>
      </p:sp>
      <p:pic>
        <p:nvPicPr>
          <p:cNvPr id="209" name="Shape 209"/>
          <p:cNvPicPr preferRelativeResize="0"/>
          <p:nvPr/>
        </p:nvPicPr>
        <p:blipFill rotWithShape="1">
          <a:blip r:embed="rId3">
            <a:alphaModFix/>
          </a:blip>
          <a:srcRect b="0" l="0" r="0" t="0"/>
          <a:stretch/>
        </p:blipFill>
        <p:spPr>
          <a:xfrm>
            <a:off x="3506787" y="1941511"/>
            <a:ext cx="5484812" cy="3544886"/>
          </a:xfrm>
          <a:prstGeom prst="rect">
            <a:avLst/>
          </a:prstGeom>
          <a:noFill/>
          <a:ln>
            <a:noFill/>
          </a:ln>
        </p:spPr>
      </p:pic>
      <p:pic>
        <p:nvPicPr>
          <p:cNvPr id="210" name="Shape 210"/>
          <p:cNvPicPr preferRelativeResize="0"/>
          <p:nvPr/>
        </p:nvPicPr>
        <p:blipFill rotWithShape="1">
          <a:blip r:embed="rId4">
            <a:alphaModFix/>
          </a:blip>
          <a:srcRect b="0" l="0" r="0" t="0"/>
          <a:stretch/>
        </p:blipFill>
        <p:spPr>
          <a:xfrm>
            <a:off x="3506787" y="1941511"/>
            <a:ext cx="5484812" cy="3544886"/>
          </a:xfrm>
          <a:prstGeom prst="rect">
            <a:avLst/>
          </a:prstGeom>
          <a:noFill/>
          <a:ln>
            <a:noFill/>
          </a:ln>
        </p:spPr>
      </p:pic>
      <p:pic>
        <p:nvPicPr>
          <p:cNvPr id="211" name="Shape 211"/>
          <p:cNvPicPr preferRelativeResize="0"/>
          <p:nvPr/>
        </p:nvPicPr>
        <p:blipFill rotWithShape="1">
          <a:blip r:embed="rId5">
            <a:alphaModFix/>
          </a:blip>
          <a:srcRect b="0" l="0" r="0" t="0"/>
          <a:stretch/>
        </p:blipFill>
        <p:spPr>
          <a:xfrm>
            <a:off x="3506787" y="1941511"/>
            <a:ext cx="5484812" cy="3544886"/>
          </a:xfrm>
          <a:prstGeom prst="rect">
            <a:avLst/>
          </a:prstGeom>
          <a:noFill/>
          <a:ln>
            <a:noFill/>
          </a:ln>
        </p:spPr>
      </p:pic>
      <p:pic>
        <p:nvPicPr>
          <p:cNvPr id="212" name="Shape 212"/>
          <p:cNvPicPr preferRelativeResize="0"/>
          <p:nvPr/>
        </p:nvPicPr>
        <p:blipFill rotWithShape="1">
          <a:blip r:embed="rId6">
            <a:alphaModFix/>
          </a:blip>
          <a:srcRect b="0" l="0" r="0" t="0"/>
          <a:stretch/>
        </p:blipFill>
        <p:spPr>
          <a:xfrm>
            <a:off x="3506787" y="1941511"/>
            <a:ext cx="5484812" cy="3544886"/>
          </a:xfrm>
          <a:prstGeom prst="rect">
            <a:avLst/>
          </a:prstGeom>
          <a:noFill/>
          <a:ln>
            <a:noFill/>
          </a:ln>
        </p:spPr>
      </p:pic>
      <p:pic>
        <p:nvPicPr>
          <p:cNvPr id="213" name="Shape 213"/>
          <p:cNvPicPr preferRelativeResize="0"/>
          <p:nvPr/>
        </p:nvPicPr>
        <p:blipFill rotWithShape="1">
          <a:blip r:embed="rId7">
            <a:alphaModFix/>
          </a:blip>
          <a:srcRect b="0" l="0" r="0" t="0"/>
          <a:stretch/>
        </p:blipFill>
        <p:spPr>
          <a:xfrm>
            <a:off x="3506787" y="1941511"/>
            <a:ext cx="5484812" cy="3544886"/>
          </a:xfrm>
          <a:prstGeom prst="rect">
            <a:avLst/>
          </a:prstGeom>
          <a:noFill/>
          <a:ln>
            <a:noFill/>
          </a:ln>
        </p:spPr>
      </p:pic>
      <p:pic>
        <p:nvPicPr>
          <p:cNvPr id="214" name="Shape 214"/>
          <p:cNvPicPr preferRelativeResize="0"/>
          <p:nvPr/>
        </p:nvPicPr>
        <p:blipFill rotWithShape="1">
          <a:blip r:embed="rId8">
            <a:alphaModFix/>
          </a:blip>
          <a:srcRect b="0" l="0" r="0" t="0"/>
          <a:stretch/>
        </p:blipFill>
        <p:spPr>
          <a:xfrm>
            <a:off x="3506787" y="1941511"/>
            <a:ext cx="5484812" cy="3544886"/>
          </a:xfrm>
          <a:prstGeom prst="rect">
            <a:avLst/>
          </a:prstGeom>
          <a:noFill/>
          <a:ln>
            <a:noFill/>
          </a:ln>
        </p:spPr>
      </p:pic>
      <p:pic>
        <p:nvPicPr>
          <p:cNvPr id="215" name="Shape 215"/>
          <p:cNvPicPr preferRelativeResize="0"/>
          <p:nvPr/>
        </p:nvPicPr>
        <p:blipFill rotWithShape="1">
          <a:blip r:embed="rId9">
            <a:alphaModFix/>
          </a:blip>
          <a:srcRect b="0" l="0" r="0" t="0"/>
          <a:stretch/>
        </p:blipFill>
        <p:spPr>
          <a:xfrm>
            <a:off x="3505200" y="1941511"/>
            <a:ext cx="5486399" cy="3544886"/>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9" name="Shape 219"/>
        <p:cNvGrpSpPr/>
        <p:nvPr/>
      </p:nvGrpSpPr>
      <p:grpSpPr>
        <a:xfrm>
          <a:off x="0" y="0"/>
          <a:ext cx="0" cy="0"/>
          <a:chOff x="0" y="0"/>
          <a:chExt cx="0" cy="0"/>
        </a:xfrm>
      </p:grpSpPr>
      <p:sp>
        <p:nvSpPr>
          <p:cNvPr id="220" name="Shape 220"/>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10.3</a:t>
            </a:r>
          </a:p>
        </p:txBody>
      </p:sp>
      <p:cxnSp>
        <p:nvCxnSpPr>
          <p:cNvPr id="221" name="Shape 221"/>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22" name="Shape 222"/>
          <p:cNvSpPr txBox="1"/>
          <p:nvPr/>
        </p:nvSpPr>
        <p:spPr>
          <a:xfrm>
            <a:off x="3429000" y="2286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LABOR MARKET EQUILIBRIUM (cont’d)</a:t>
            </a:r>
          </a:p>
        </p:txBody>
      </p:sp>
      <p:sp>
        <p:nvSpPr>
          <p:cNvPr id="223" name="Shape 223"/>
          <p:cNvSpPr txBox="1"/>
          <p:nvPr/>
        </p:nvSpPr>
        <p:spPr>
          <a:xfrm>
            <a:off x="990600" y="1143000"/>
            <a:ext cx="5867400"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Market Effects of the Minimum Wage</a:t>
            </a:r>
          </a:p>
        </p:txBody>
      </p:sp>
      <p:sp>
        <p:nvSpPr>
          <p:cNvPr id="224" name="Shape 224"/>
          <p:cNvSpPr txBox="1"/>
          <p:nvPr/>
        </p:nvSpPr>
        <p:spPr>
          <a:xfrm>
            <a:off x="990600" y="1600200"/>
            <a:ext cx="2666999" cy="39115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10.5</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Market Effects of a Minimum Wage</a:t>
            </a:r>
          </a:p>
          <a:p>
            <a:pPr indent="0" lvl="0" marL="0" marR="0" rtl="0" algn="l">
              <a:lnSpc>
                <a:spcPct val="11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market equilibrium is shown by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The wage is $5.45 per hour, and the quantity of labor is 50,000 hours. </a:t>
            </a:r>
          </a:p>
          <a:p>
            <a:pPr indent="0" lvl="0" marL="0" marR="0" rtl="0" algn="l">
              <a:lnSpc>
                <a:spcPct val="11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minimum wage of $6.55 decreases the quantity of labor demanded to 49,000 hours per day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a:t>
            </a:r>
          </a:p>
          <a:p>
            <a:pPr indent="0" lvl="0" marL="0" marR="0" rtl="0" algn="l">
              <a:lnSpc>
                <a:spcPct val="11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Although some workers receive a higher wage, others lose their jobs or work fewer hours.</a:t>
            </a:r>
          </a:p>
        </p:txBody>
      </p:sp>
      <p:pic>
        <p:nvPicPr>
          <p:cNvPr id="225" name="Shape 225"/>
          <p:cNvPicPr preferRelativeResize="0"/>
          <p:nvPr/>
        </p:nvPicPr>
        <p:blipFill rotWithShape="1">
          <a:blip r:embed="rId3">
            <a:alphaModFix/>
          </a:blip>
          <a:srcRect b="0" l="0" r="0" t="0"/>
          <a:stretch/>
        </p:blipFill>
        <p:spPr>
          <a:xfrm>
            <a:off x="3905250" y="1752600"/>
            <a:ext cx="4705349" cy="3705224"/>
          </a:xfrm>
          <a:prstGeom prst="rect">
            <a:avLst/>
          </a:prstGeom>
          <a:noFill/>
          <a:ln>
            <a:noFill/>
          </a:ln>
        </p:spPr>
      </p:pic>
      <p:pic>
        <p:nvPicPr>
          <p:cNvPr id="226" name="Shape 226"/>
          <p:cNvPicPr preferRelativeResize="0"/>
          <p:nvPr/>
        </p:nvPicPr>
        <p:blipFill rotWithShape="1">
          <a:blip r:embed="rId4">
            <a:alphaModFix/>
          </a:blip>
          <a:srcRect b="0" l="0" r="0" t="0"/>
          <a:stretch/>
        </p:blipFill>
        <p:spPr>
          <a:xfrm>
            <a:off x="3905250" y="1752600"/>
            <a:ext cx="4705349" cy="3705224"/>
          </a:xfrm>
          <a:prstGeom prst="rect">
            <a:avLst/>
          </a:prstGeom>
          <a:noFill/>
          <a:ln>
            <a:noFill/>
          </a:ln>
        </p:spPr>
      </p:pic>
      <p:pic>
        <p:nvPicPr>
          <p:cNvPr id="227" name="Shape 227"/>
          <p:cNvPicPr preferRelativeResize="0"/>
          <p:nvPr/>
        </p:nvPicPr>
        <p:blipFill rotWithShape="1">
          <a:blip r:embed="rId5">
            <a:alphaModFix/>
          </a:blip>
          <a:srcRect b="0" l="0" r="0" t="0"/>
          <a:stretch/>
        </p:blipFill>
        <p:spPr>
          <a:xfrm>
            <a:off x="3905250" y="1752600"/>
            <a:ext cx="4705349" cy="3705224"/>
          </a:xfrm>
          <a:prstGeom prst="rect">
            <a:avLst/>
          </a:prstGeom>
          <a:noFill/>
          <a:ln>
            <a:noFill/>
          </a:ln>
        </p:spPr>
      </p:pic>
      <p:pic>
        <p:nvPicPr>
          <p:cNvPr id="228" name="Shape 228"/>
          <p:cNvPicPr preferRelativeResize="0"/>
          <p:nvPr/>
        </p:nvPicPr>
        <p:blipFill rotWithShape="1">
          <a:blip r:embed="rId6">
            <a:alphaModFix/>
          </a:blip>
          <a:srcRect b="0" l="0" r="0" t="0"/>
          <a:stretch/>
        </p:blipFill>
        <p:spPr>
          <a:xfrm>
            <a:off x="3905250" y="1752600"/>
            <a:ext cx="4705349" cy="3705224"/>
          </a:xfrm>
          <a:prstGeom prst="rect">
            <a:avLst/>
          </a:prstGeom>
          <a:noFill/>
          <a:ln>
            <a:noFill/>
          </a:ln>
        </p:spPr>
      </p:pic>
      <p:pic>
        <p:nvPicPr>
          <p:cNvPr id="229" name="Shape 229"/>
          <p:cNvPicPr preferRelativeResize="0"/>
          <p:nvPr/>
        </p:nvPicPr>
        <p:blipFill rotWithShape="1">
          <a:blip r:embed="rId7">
            <a:alphaModFix/>
          </a:blip>
          <a:srcRect b="0" l="0" r="0" t="0"/>
          <a:stretch/>
        </p:blipFill>
        <p:spPr>
          <a:xfrm>
            <a:off x="3905250" y="1752600"/>
            <a:ext cx="4705349" cy="3705224"/>
          </a:xfrm>
          <a:prstGeom prst="rect">
            <a:avLst/>
          </a:prstGeom>
          <a:noFill/>
          <a:ln>
            <a:noFill/>
          </a:ln>
        </p:spPr>
      </p:pic>
      <p:pic>
        <p:nvPicPr>
          <p:cNvPr id="230" name="Shape 230"/>
          <p:cNvPicPr preferRelativeResize="0"/>
          <p:nvPr/>
        </p:nvPicPr>
        <p:blipFill rotWithShape="1">
          <a:blip r:embed="rId8">
            <a:alphaModFix/>
          </a:blip>
          <a:srcRect b="0" l="0" r="0" t="0"/>
          <a:stretch/>
        </p:blipFill>
        <p:spPr>
          <a:xfrm>
            <a:off x="3905250" y="1752600"/>
            <a:ext cx="4705349" cy="370522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4" name="Shape 234"/>
        <p:cNvGrpSpPr/>
        <p:nvPr/>
      </p:nvGrpSpPr>
      <p:grpSpPr>
        <a:xfrm>
          <a:off x="0" y="0"/>
          <a:ext cx="0" cy="0"/>
          <a:chOff x="0" y="0"/>
          <a:chExt cx="0" cy="0"/>
        </a:xfrm>
      </p:grpSpPr>
      <p:sp>
        <p:nvSpPr>
          <p:cNvPr id="235" name="Shape 235"/>
          <p:cNvSpPr txBox="1"/>
          <p:nvPr/>
        </p:nvSpPr>
        <p:spPr>
          <a:xfrm>
            <a:off x="1143000" y="838200"/>
            <a:ext cx="5791200" cy="933450"/>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TRADE-OFFS FROM IMMIGRATION</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#2: Who benefits from the immigration of low-skilled workers?</a:t>
            </a:r>
          </a:p>
        </p:txBody>
      </p:sp>
      <p:sp>
        <p:nvSpPr>
          <p:cNvPr id="236" name="Shape 236"/>
          <p:cNvSpPr txBox="1"/>
          <p:nvPr/>
        </p:nvSpPr>
        <p:spPr>
          <a:xfrm>
            <a:off x="990600" y="1820861"/>
            <a:ext cx="7696199" cy="3386136"/>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Since about 1850, immigration has played an important role in the labor market.  The first wave of immigration was from 1850 to 1913.  The second began in 1945, and the most recent began in 1990.</a:t>
            </a:r>
          </a:p>
          <a:p>
            <a:pPr indent="0" lvl="0" marL="0" marR="0" rtl="0" algn="l">
              <a:lnSpc>
                <a:spcPct val="110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Immigration creates winners and losers within the economy.</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The increase in labor supply decreases wage for workers with the same skill                	level as the immigrants.</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Immigrants primarily compete with low-skill natives, decreasing their wage.</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However, low cost labor lowers consumer prices</a:t>
            </a:r>
          </a:p>
          <a:p>
            <a:pPr indent="0" lvl="0" marL="0" marR="0" rtl="0" algn="l">
              <a:lnSpc>
                <a:spcPct val="110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George Borjas shows that immigration has a net positive effect with the loss in wages more than offset by gains to consumers and firms in lower prices.</a:t>
            </a:r>
          </a:p>
        </p:txBody>
      </p:sp>
      <p:grpSp>
        <p:nvGrpSpPr>
          <p:cNvPr id="237" name="Shape 237"/>
          <p:cNvGrpSpPr/>
          <p:nvPr/>
        </p:nvGrpSpPr>
        <p:grpSpPr>
          <a:xfrm>
            <a:off x="3776662" y="381000"/>
            <a:ext cx="3005137" cy="366711"/>
            <a:chOff x="2568575" y="-185736"/>
            <a:chExt cx="3005137" cy="366711"/>
          </a:xfrm>
        </p:grpSpPr>
        <p:sp>
          <p:nvSpPr>
            <p:cNvPr id="238" name="Shape 238"/>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39" name="Shape 239"/>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40" name="Shape 240"/>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41" name="Shape 241"/>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gr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5" name="Shape 245"/>
        <p:cNvGrpSpPr/>
        <p:nvPr/>
      </p:nvGrpSpPr>
      <p:grpSpPr>
        <a:xfrm>
          <a:off x="0" y="0"/>
          <a:ext cx="0" cy="0"/>
          <a:chOff x="0" y="0"/>
          <a:chExt cx="0" cy="0"/>
        </a:xfrm>
      </p:grpSpPr>
      <p:sp>
        <p:nvSpPr>
          <p:cNvPr id="246" name="Shape 246"/>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10.4</a:t>
            </a:r>
          </a:p>
        </p:txBody>
      </p:sp>
      <p:cxnSp>
        <p:nvCxnSpPr>
          <p:cNvPr id="247" name="Shape 247"/>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48" name="Shape 248"/>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EXPLAINING DIFFERENCES IN</a:t>
            </a:r>
            <a:br>
              <a:rPr b="0" i="0" lang="en-US" sz="1800" u="none" cap="none" strike="noStrike">
                <a:solidFill>
                  <a:srgbClr val="FF0000"/>
                </a:solidFill>
                <a:latin typeface="Arial"/>
                <a:ea typeface="Arial"/>
                <a:cs typeface="Arial"/>
                <a:sym typeface="Arial"/>
              </a:rPr>
            </a:br>
            <a:r>
              <a:rPr b="0" i="0" lang="en-US" sz="1800" u="none" cap="none" strike="noStrike">
                <a:solidFill>
                  <a:srgbClr val="FF0000"/>
                </a:solidFill>
                <a:latin typeface="Arial"/>
                <a:ea typeface="Arial"/>
                <a:cs typeface="Arial"/>
                <a:sym typeface="Arial"/>
              </a:rPr>
              <a:t>WAGES AND INCOME</a:t>
            </a:r>
          </a:p>
        </p:txBody>
      </p:sp>
      <p:sp>
        <p:nvSpPr>
          <p:cNvPr id="249" name="Shape 249"/>
          <p:cNvSpPr txBox="1"/>
          <p:nvPr/>
        </p:nvSpPr>
        <p:spPr>
          <a:xfrm>
            <a:off x="990600" y="1371600"/>
            <a:ext cx="7696199"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Why Do Wages Differ Across Occupations?</a:t>
            </a:r>
          </a:p>
        </p:txBody>
      </p:sp>
      <p:sp>
        <p:nvSpPr>
          <p:cNvPr id="250" name="Shape 250"/>
          <p:cNvSpPr txBox="1"/>
          <p:nvPr/>
        </p:nvSpPr>
        <p:spPr>
          <a:xfrm>
            <a:off x="1219200" y="2209800"/>
            <a:ext cx="7086600" cy="27051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supply of workers in a particular occupation could be small for four reasons:</a:t>
            </a:r>
          </a:p>
          <a:p>
            <a:pPr indent="-177800" lvl="1" marL="63500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1  </a:t>
            </a:r>
            <a:r>
              <a:rPr b="1" i="1" lang="en-US" sz="1800" u="none" cap="none" strike="noStrike">
                <a:solidFill>
                  <a:schemeClr val="dk1"/>
                </a:solidFill>
                <a:latin typeface="Arial"/>
                <a:ea typeface="Arial"/>
                <a:cs typeface="Arial"/>
                <a:sym typeface="Arial"/>
              </a:rPr>
              <a:t>Few people with the required skills.</a:t>
            </a:r>
          </a:p>
          <a:p>
            <a:pPr indent="-177800" lvl="1" marL="63500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2  </a:t>
            </a:r>
            <a:r>
              <a:rPr b="1" i="1" lang="en-US" sz="1800" u="none" cap="none" strike="noStrike">
                <a:solidFill>
                  <a:schemeClr val="dk1"/>
                </a:solidFill>
                <a:latin typeface="Arial"/>
                <a:ea typeface="Arial"/>
                <a:cs typeface="Arial"/>
                <a:sym typeface="Arial"/>
              </a:rPr>
              <a:t>High training costs</a:t>
            </a:r>
            <a:r>
              <a:rPr b="1" i="0" lang="en-US" sz="1800" u="none" cap="none" strike="noStrike">
                <a:solidFill>
                  <a:schemeClr val="dk1"/>
                </a:solidFill>
                <a:latin typeface="Arial"/>
                <a:ea typeface="Arial"/>
                <a:cs typeface="Arial"/>
                <a:sym typeface="Arial"/>
              </a:rPr>
              <a:t>.</a:t>
            </a:r>
          </a:p>
          <a:p>
            <a:pPr indent="-177800" lvl="1" marL="635000" marR="0" rtl="0" algn="l">
              <a:lnSpc>
                <a:spcPct val="100000"/>
              </a:lnSpc>
              <a:spcBef>
                <a:spcPts val="900"/>
              </a:spcBef>
              <a:spcAft>
                <a:spcPts val="0"/>
              </a:spcAft>
              <a:buClr>
                <a:schemeClr val="dk1"/>
              </a:buClr>
              <a:buSzPct val="100000"/>
              <a:buFont typeface="Arial"/>
              <a:buAutoNum type="arabicPlain" startAt="3"/>
            </a:pPr>
            <a:r>
              <a:rPr b="1" i="0" lang="en-US" sz="1800" u="none" cap="none" strike="noStrike">
                <a:solidFill>
                  <a:schemeClr val="dk1"/>
                </a:solidFill>
                <a:latin typeface="Arial"/>
                <a:ea typeface="Arial"/>
                <a:cs typeface="Arial"/>
                <a:sym typeface="Arial"/>
              </a:rPr>
              <a:t> </a:t>
            </a:r>
            <a:r>
              <a:rPr b="1" i="1" lang="en-US" sz="1800" u="none" cap="none" strike="noStrike">
                <a:solidFill>
                  <a:schemeClr val="dk1"/>
                </a:solidFill>
                <a:latin typeface="Arial"/>
                <a:ea typeface="Arial"/>
                <a:cs typeface="Arial"/>
                <a:sym typeface="Arial"/>
              </a:rPr>
              <a:t>Undesirable working conditions.</a:t>
            </a:r>
          </a:p>
          <a:p>
            <a:pPr indent="-177800" lvl="1" marL="635000" marR="0" rtl="0" algn="l">
              <a:lnSpc>
                <a:spcPct val="100000"/>
              </a:lnSpc>
              <a:spcBef>
                <a:spcPts val="900"/>
              </a:spcBef>
              <a:spcAft>
                <a:spcPts val="0"/>
              </a:spcAft>
              <a:buClr>
                <a:schemeClr val="dk1"/>
              </a:buClr>
              <a:buSzPct val="100000"/>
              <a:buFont typeface="Arial"/>
              <a:buAutoNum type="arabicPlain" startAt="3"/>
            </a:pPr>
            <a:r>
              <a:rPr b="1" i="0" lang="en-US" sz="1800" u="none" cap="none" strike="noStrike">
                <a:solidFill>
                  <a:schemeClr val="dk1"/>
                </a:solidFill>
                <a:latin typeface="Arial"/>
                <a:ea typeface="Arial"/>
                <a:cs typeface="Arial"/>
                <a:sym typeface="Arial"/>
              </a:rPr>
              <a:t> </a:t>
            </a:r>
            <a:r>
              <a:rPr b="1" i="1" lang="en-US" sz="1800" u="none" cap="none" strike="noStrike">
                <a:solidFill>
                  <a:schemeClr val="dk1"/>
                </a:solidFill>
                <a:latin typeface="Arial"/>
                <a:ea typeface="Arial"/>
                <a:cs typeface="Arial"/>
                <a:sym typeface="Arial"/>
              </a:rPr>
              <a:t>Danger</a:t>
            </a:r>
          </a:p>
          <a:p>
            <a:pPr indent="-177800" lvl="1" marL="63500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5  </a:t>
            </a:r>
            <a:r>
              <a:rPr b="1" i="1" lang="en-US" sz="1800" u="none" cap="none" strike="noStrike">
                <a:solidFill>
                  <a:schemeClr val="dk1"/>
                </a:solidFill>
                <a:latin typeface="Arial"/>
                <a:ea typeface="Arial"/>
                <a:cs typeface="Arial"/>
                <a:sym typeface="Arial"/>
              </a:rPr>
              <a:t>Artificial barriers to entry</a:t>
            </a:r>
            <a:r>
              <a:rPr b="1" i="0" lang="en-US" sz="1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 name="Shape 39"/>
        <p:cNvGrpSpPr/>
        <p:nvPr/>
      </p:nvGrpSpPr>
      <p:grpSpPr>
        <a:xfrm>
          <a:off x="0" y="0"/>
          <a:ext cx="0" cy="0"/>
          <a:chOff x="0" y="0"/>
          <a:chExt cx="0" cy="0"/>
        </a:xfrm>
      </p:grpSpPr>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4" name="Shape 254"/>
        <p:cNvGrpSpPr/>
        <p:nvPr/>
      </p:nvGrpSpPr>
      <p:grpSpPr>
        <a:xfrm>
          <a:off x="0" y="0"/>
          <a:ext cx="0" cy="0"/>
          <a:chOff x="0" y="0"/>
          <a:chExt cx="0" cy="0"/>
        </a:xfrm>
      </p:grpSpPr>
      <p:sp>
        <p:nvSpPr>
          <p:cNvPr id="255" name="Shape 255"/>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10.4</a:t>
            </a:r>
          </a:p>
        </p:txBody>
      </p:sp>
      <p:cxnSp>
        <p:nvCxnSpPr>
          <p:cNvPr id="256" name="Shape 256"/>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57" name="Shape 257"/>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EXPLAINING DIFFERENCES IN</a:t>
            </a:r>
            <a:br>
              <a:rPr b="0" i="0" lang="en-US" sz="1800" u="none" cap="none" strike="noStrike">
                <a:solidFill>
                  <a:srgbClr val="FF0000"/>
                </a:solidFill>
                <a:latin typeface="Arial"/>
                <a:ea typeface="Arial"/>
                <a:cs typeface="Arial"/>
                <a:sym typeface="Arial"/>
              </a:rPr>
            </a:br>
            <a:r>
              <a:rPr b="0" i="0" lang="en-US" sz="1800" u="none" cap="none" strike="noStrike">
                <a:solidFill>
                  <a:srgbClr val="FF0000"/>
                </a:solidFill>
                <a:latin typeface="Arial"/>
                <a:ea typeface="Arial"/>
                <a:cs typeface="Arial"/>
                <a:sym typeface="Arial"/>
              </a:rPr>
              <a:t>WAGES AND INCOME (cont’d)</a:t>
            </a:r>
          </a:p>
        </p:txBody>
      </p:sp>
      <p:sp>
        <p:nvSpPr>
          <p:cNvPr id="258" name="Shape 258"/>
          <p:cNvSpPr txBox="1"/>
          <p:nvPr/>
        </p:nvSpPr>
        <p:spPr>
          <a:xfrm>
            <a:off x="990600" y="1143000"/>
            <a:ext cx="7696199"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Why Do Wages Differ Across Occupations?</a:t>
            </a:r>
          </a:p>
        </p:txBody>
      </p:sp>
      <p:sp>
        <p:nvSpPr>
          <p:cNvPr id="259" name="Shape 259"/>
          <p:cNvSpPr txBox="1"/>
          <p:nvPr/>
        </p:nvSpPr>
        <p:spPr>
          <a:xfrm>
            <a:off x="990600" y="1724025"/>
            <a:ext cx="2666999" cy="2532061"/>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10.6</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Equilibrium Wage When Labor Supply Is Low Relative to Demand</a:t>
            </a:r>
          </a:p>
          <a:p>
            <a:pPr indent="0" lvl="0" marL="0" marR="0" rtl="0" algn="l">
              <a:lnSpc>
                <a:spcPct val="11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If supply is low relative to demand—because few people have the skills, training costs are high, or the job is undesirable—the equilibrium wage will be high.</a:t>
            </a:r>
          </a:p>
        </p:txBody>
      </p:sp>
      <p:pic>
        <p:nvPicPr>
          <p:cNvPr id="260" name="Shape 260"/>
          <p:cNvPicPr preferRelativeResize="0"/>
          <p:nvPr/>
        </p:nvPicPr>
        <p:blipFill rotWithShape="1">
          <a:blip r:embed="rId3">
            <a:alphaModFix/>
          </a:blip>
          <a:srcRect b="0" l="0" r="0" t="0"/>
          <a:stretch/>
        </p:blipFill>
        <p:spPr>
          <a:xfrm>
            <a:off x="3952875" y="1495425"/>
            <a:ext cx="4733925" cy="4905375"/>
          </a:xfrm>
          <a:prstGeom prst="rect">
            <a:avLst/>
          </a:prstGeom>
          <a:noFill/>
          <a:ln>
            <a:noFill/>
          </a:ln>
        </p:spPr>
      </p:pic>
      <p:pic>
        <p:nvPicPr>
          <p:cNvPr id="261" name="Shape 261"/>
          <p:cNvPicPr preferRelativeResize="0"/>
          <p:nvPr/>
        </p:nvPicPr>
        <p:blipFill rotWithShape="1">
          <a:blip r:embed="rId4">
            <a:alphaModFix/>
          </a:blip>
          <a:srcRect b="0" l="0" r="0" t="0"/>
          <a:stretch/>
        </p:blipFill>
        <p:spPr>
          <a:xfrm>
            <a:off x="3952875" y="1495425"/>
            <a:ext cx="4733925" cy="4905375"/>
          </a:xfrm>
          <a:prstGeom prst="rect">
            <a:avLst/>
          </a:prstGeom>
          <a:noFill/>
          <a:ln>
            <a:noFill/>
          </a:ln>
        </p:spPr>
      </p:pic>
      <p:pic>
        <p:nvPicPr>
          <p:cNvPr id="262" name="Shape 262"/>
          <p:cNvPicPr preferRelativeResize="0"/>
          <p:nvPr/>
        </p:nvPicPr>
        <p:blipFill rotWithShape="1">
          <a:blip r:embed="rId5">
            <a:alphaModFix/>
          </a:blip>
          <a:srcRect b="0" l="0" r="0" t="0"/>
          <a:stretch/>
        </p:blipFill>
        <p:spPr>
          <a:xfrm>
            <a:off x="3952875" y="1495425"/>
            <a:ext cx="4733925" cy="4905375"/>
          </a:xfrm>
          <a:prstGeom prst="rect">
            <a:avLst/>
          </a:prstGeom>
          <a:noFill/>
          <a:ln>
            <a:noFill/>
          </a:ln>
        </p:spPr>
      </p:pic>
      <p:pic>
        <p:nvPicPr>
          <p:cNvPr id="263" name="Shape 263"/>
          <p:cNvPicPr preferRelativeResize="0"/>
          <p:nvPr/>
        </p:nvPicPr>
        <p:blipFill rotWithShape="1">
          <a:blip r:embed="rId6">
            <a:alphaModFix/>
          </a:blip>
          <a:srcRect b="0" l="0" r="0" t="0"/>
          <a:stretch/>
        </p:blipFill>
        <p:spPr>
          <a:xfrm>
            <a:off x="3952875" y="1495425"/>
            <a:ext cx="4733925" cy="490537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7" name="Shape 267"/>
        <p:cNvGrpSpPr/>
        <p:nvPr/>
      </p:nvGrpSpPr>
      <p:grpSpPr>
        <a:xfrm>
          <a:off x="0" y="0"/>
          <a:ext cx="0" cy="0"/>
          <a:chOff x="0" y="0"/>
          <a:chExt cx="0" cy="0"/>
        </a:xfrm>
      </p:grpSpPr>
      <p:sp>
        <p:nvSpPr>
          <p:cNvPr id="268" name="Shape 268"/>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10.4</a:t>
            </a:r>
          </a:p>
        </p:txBody>
      </p:sp>
      <p:cxnSp>
        <p:nvCxnSpPr>
          <p:cNvPr id="269" name="Shape 269"/>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70" name="Shape 270"/>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EXPLAINING DIFFERENCES IN</a:t>
            </a:r>
            <a:br>
              <a:rPr b="0" i="0" lang="en-US" sz="1800" u="none" cap="none" strike="noStrike">
                <a:solidFill>
                  <a:srgbClr val="FF0000"/>
                </a:solidFill>
                <a:latin typeface="Arial"/>
                <a:ea typeface="Arial"/>
                <a:cs typeface="Arial"/>
                <a:sym typeface="Arial"/>
              </a:rPr>
            </a:br>
            <a:r>
              <a:rPr b="0" i="0" lang="en-US" sz="1800" u="none" cap="none" strike="noStrike">
                <a:solidFill>
                  <a:srgbClr val="FF0000"/>
                </a:solidFill>
                <a:latin typeface="Arial"/>
                <a:ea typeface="Arial"/>
                <a:cs typeface="Arial"/>
                <a:sym typeface="Arial"/>
              </a:rPr>
              <a:t>WAGES AND INCOME (cont’d)</a:t>
            </a:r>
          </a:p>
        </p:txBody>
      </p:sp>
      <p:sp>
        <p:nvSpPr>
          <p:cNvPr id="271" name="Shape 271"/>
          <p:cNvSpPr txBox="1"/>
          <p:nvPr/>
        </p:nvSpPr>
        <p:spPr>
          <a:xfrm>
            <a:off x="990600" y="1219200"/>
            <a:ext cx="7696199"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Gender Pay Gap</a:t>
            </a:r>
          </a:p>
        </p:txBody>
      </p:sp>
      <p:sp>
        <p:nvSpPr>
          <p:cNvPr id="272" name="Shape 272"/>
          <p:cNvSpPr txBox="1"/>
          <p:nvPr/>
        </p:nvSpPr>
        <p:spPr>
          <a:xfrm>
            <a:off x="1066800" y="1752600"/>
            <a:ext cx="7086600" cy="28416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 recent study explored several factors that contribute to the gender pay gap. The study observed a gap of about 20 percent among workers aged 26 to 34, and identified four factors that contribute to the gender gap:</a:t>
            </a:r>
          </a:p>
          <a:p>
            <a:pPr indent="-166687" lvl="1" marL="623887" marR="0" rtl="0" algn="l">
              <a:lnSpc>
                <a:spcPct val="100000"/>
              </a:lnSpc>
              <a:spcBef>
                <a:spcPts val="90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Difference in worker skills and productivity.</a:t>
            </a:r>
          </a:p>
          <a:p>
            <a:pPr indent="-166687" lvl="1" marL="623887" marR="0" rtl="0" algn="l">
              <a:lnSpc>
                <a:spcPct val="100000"/>
              </a:lnSpc>
              <a:spcBef>
                <a:spcPts val="90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Differences in occupational preferences.</a:t>
            </a:r>
          </a:p>
          <a:p>
            <a:pPr indent="-166687" lvl="1" marL="623887" marR="0" rtl="0" algn="l">
              <a:lnSpc>
                <a:spcPct val="100000"/>
              </a:lnSpc>
              <a:spcBef>
                <a:spcPts val="90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Occupational discrimination.</a:t>
            </a:r>
          </a:p>
          <a:p>
            <a:pPr indent="-166687" lvl="1" marL="623887" marR="0" rtl="0" algn="l">
              <a:lnSpc>
                <a:spcPct val="100000"/>
              </a:lnSpc>
              <a:spcBef>
                <a:spcPts val="90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Wage discrimination.</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6" name="Shape 276"/>
        <p:cNvGrpSpPr/>
        <p:nvPr/>
      </p:nvGrpSpPr>
      <p:grpSpPr>
        <a:xfrm>
          <a:off x="0" y="0"/>
          <a:ext cx="0" cy="0"/>
          <a:chOff x="0" y="0"/>
          <a:chExt cx="0" cy="0"/>
        </a:xfrm>
      </p:grpSpPr>
      <p:sp>
        <p:nvSpPr>
          <p:cNvPr id="277" name="Shape 277"/>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10.4</a:t>
            </a:r>
          </a:p>
        </p:txBody>
      </p:sp>
      <p:cxnSp>
        <p:nvCxnSpPr>
          <p:cNvPr id="278" name="Shape 278"/>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79" name="Shape 279"/>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EXPLAINING DIFFERENCES IN</a:t>
            </a:r>
            <a:br>
              <a:rPr b="0" i="0" lang="en-US" sz="1800" u="none" cap="none" strike="noStrike">
                <a:solidFill>
                  <a:srgbClr val="FF0000"/>
                </a:solidFill>
                <a:latin typeface="Arial"/>
                <a:ea typeface="Arial"/>
                <a:cs typeface="Arial"/>
                <a:sym typeface="Arial"/>
              </a:rPr>
            </a:br>
            <a:r>
              <a:rPr b="0" i="0" lang="en-US" sz="1800" u="none" cap="none" strike="noStrike">
                <a:solidFill>
                  <a:srgbClr val="FF0000"/>
                </a:solidFill>
                <a:latin typeface="Arial"/>
                <a:ea typeface="Arial"/>
                <a:cs typeface="Arial"/>
                <a:sym typeface="Arial"/>
              </a:rPr>
              <a:t>WAGES AND INCOME (cont’d)</a:t>
            </a:r>
          </a:p>
        </p:txBody>
      </p:sp>
      <p:sp>
        <p:nvSpPr>
          <p:cNvPr id="280" name="Shape 280"/>
          <p:cNvSpPr txBox="1"/>
          <p:nvPr/>
        </p:nvSpPr>
        <p:spPr>
          <a:xfrm>
            <a:off x="1066800" y="1219200"/>
            <a:ext cx="7696199"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Racial Discrimination</a:t>
            </a:r>
          </a:p>
        </p:txBody>
      </p:sp>
      <p:sp>
        <p:nvSpPr>
          <p:cNvPr id="281" name="Shape 281"/>
          <p:cNvSpPr txBox="1"/>
          <p:nvPr/>
        </p:nvSpPr>
        <p:spPr>
          <a:xfrm>
            <a:off x="1066800" y="1752600"/>
            <a:ext cx="7086600" cy="39401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In 2008, African American males who worked full time earned 73 percent as much as their white counterparts earned, while African American females earned 85 percent as much as their white counterparts. </a:t>
            </a:r>
          </a:p>
          <a:p>
            <a:pPr indent="0" lvl="0" marL="0" marR="0" rtl="0" algn="l">
              <a:lnSpc>
                <a:spcPct val="100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Hispanic males earned 65 percent as much as white males, while Hispanic females earned 78 percent as much as white females.</a:t>
            </a:r>
          </a:p>
          <a:p>
            <a:pPr indent="0" lvl="0" marL="0" marR="0" rtl="0" algn="l">
              <a:lnSpc>
                <a:spcPct val="100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For both males and females, part of the earnings gap is caused by differences in productivity: </a:t>
            </a:r>
          </a:p>
          <a:p>
            <a:pPr indent="0" lvl="0" marL="0" marR="0" rtl="0" algn="l">
              <a:lnSpc>
                <a:spcPct val="100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On average, whites have more education and work experience, so they are paid higher wages. However, part of the wage gap is caused by racial discrimination.</a:t>
            </a:r>
          </a:p>
          <a:p>
            <a:pPr indent="0" lvl="0" marL="0" marR="0" rtl="0" algn="l">
              <a:lnSpc>
                <a:spcPct val="100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Earnings differences have decreased over the last few decades.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5" name="Shape 285"/>
        <p:cNvGrpSpPr/>
        <p:nvPr/>
      </p:nvGrpSpPr>
      <p:grpSpPr>
        <a:xfrm>
          <a:off x="0" y="0"/>
          <a:ext cx="0" cy="0"/>
          <a:chOff x="0" y="0"/>
          <a:chExt cx="0" cy="0"/>
        </a:xfrm>
      </p:grpSpPr>
      <p:sp>
        <p:nvSpPr>
          <p:cNvPr id="286" name="Shape 286"/>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10.4</a:t>
            </a:r>
          </a:p>
        </p:txBody>
      </p:sp>
      <p:cxnSp>
        <p:nvCxnSpPr>
          <p:cNvPr id="287" name="Shape 287"/>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88" name="Shape 288"/>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EXPLAINING DIFFERENCES IN</a:t>
            </a:r>
            <a:br>
              <a:rPr b="0" i="0" lang="en-US" sz="1800" u="none" cap="none" strike="noStrike">
                <a:solidFill>
                  <a:srgbClr val="FF0000"/>
                </a:solidFill>
                <a:latin typeface="Arial"/>
                <a:ea typeface="Arial"/>
                <a:cs typeface="Arial"/>
                <a:sym typeface="Arial"/>
              </a:rPr>
            </a:br>
            <a:r>
              <a:rPr b="0" i="0" lang="en-US" sz="1800" u="none" cap="none" strike="noStrike">
                <a:solidFill>
                  <a:srgbClr val="FF0000"/>
                </a:solidFill>
                <a:latin typeface="Arial"/>
                <a:ea typeface="Arial"/>
                <a:cs typeface="Arial"/>
                <a:sym typeface="Arial"/>
              </a:rPr>
              <a:t>WAGES AND INCOME (cont’d)</a:t>
            </a:r>
          </a:p>
        </p:txBody>
      </p:sp>
      <p:sp>
        <p:nvSpPr>
          <p:cNvPr id="289" name="Shape 289"/>
          <p:cNvSpPr txBox="1"/>
          <p:nvPr/>
        </p:nvSpPr>
        <p:spPr>
          <a:xfrm>
            <a:off x="990600" y="1219200"/>
            <a:ext cx="7696199"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Why Do College Graduates Earn Higher Wages?</a:t>
            </a:r>
          </a:p>
        </p:txBody>
      </p:sp>
      <p:sp>
        <p:nvSpPr>
          <p:cNvPr id="290" name="Shape 290"/>
          <p:cNvSpPr txBox="1"/>
          <p:nvPr/>
        </p:nvSpPr>
        <p:spPr>
          <a:xfrm>
            <a:off x="2971800" y="1828800"/>
            <a:ext cx="3581399" cy="1093787"/>
          </a:xfrm>
          <a:prstGeom prst="rect">
            <a:avLst/>
          </a:prstGeom>
          <a:noFill/>
          <a:ln>
            <a:noFill/>
          </a:ln>
        </p:spPr>
        <p:txBody>
          <a:bodyPr anchorCtr="0" anchor="t" bIns="45700" lIns="91425" rIns="91425" tIns="45700">
            <a:noAutofit/>
          </a:bodyPr>
          <a:lstStyle/>
          <a:p>
            <a:pPr indent="-241300" lvl="0" marL="292100"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chemeClr val="dk1"/>
                </a:solidFill>
                <a:latin typeface="Arial"/>
                <a:ea typeface="Arial"/>
                <a:cs typeface="Arial"/>
                <a:sym typeface="Arial"/>
              </a:rPr>
              <a:t>learning effect</a:t>
            </a:r>
          </a:p>
          <a:p>
            <a:pPr indent="-241300" lvl="0" marL="292100" marR="0" rtl="0" algn="l">
              <a:lnSpc>
                <a:spcPct val="100000"/>
              </a:lnSpc>
              <a:spcBef>
                <a:spcPts val="16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The increase in a person’s wage resulting from the learning of skills required for certain occupations.</a:t>
            </a:r>
          </a:p>
        </p:txBody>
      </p:sp>
      <p:sp>
        <p:nvSpPr>
          <p:cNvPr id="291" name="Shape 291"/>
          <p:cNvSpPr txBox="1"/>
          <p:nvPr/>
        </p:nvSpPr>
        <p:spPr>
          <a:xfrm>
            <a:off x="2971800" y="3124200"/>
            <a:ext cx="3581399" cy="1069975"/>
          </a:xfrm>
          <a:prstGeom prst="rect">
            <a:avLst/>
          </a:prstGeom>
          <a:noFill/>
          <a:ln>
            <a:noFill/>
          </a:ln>
        </p:spPr>
        <p:txBody>
          <a:bodyPr anchorCtr="0" anchor="t" bIns="45700" lIns="91425" rIns="91425" tIns="45700">
            <a:noAutofit/>
          </a:bodyPr>
          <a:lstStyle/>
          <a:p>
            <a:pPr indent="-236536" lvl="0" marL="236536"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chemeClr val="dk1"/>
                </a:solidFill>
                <a:latin typeface="Arial"/>
                <a:ea typeface="Arial"/>
                <a:cs typeface="Arial"/>
                <a:sym typeface="Arial"/>
              </a:rPr>
              <a:t>signaling effect</a:t>
            </a:r>
            <a:br>
              <a:rPr b="1"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information about a person’s work skills conveyed by completing college.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5" name="Shape 295"/>
        <p:cNvGrpSpPr/>
        <p:nvPr/>
      </p:nvGrpSpPr>
      <p:grpSpPr>
        <a:xfrm>
          <a:off x="0" y="0"/>
          <a:ext cx="0" cy="0"/>
          <a:chOff x="0" y="0"/>
          <a:chExt cx="0" cy="0"/>
        </a:xfrm>
      </p:grpSpPr>
      <p:sp>
        <p:nvSpPr>
          <p:cNvPr id="296" name="Shape 296"/>
          <p:cNvSpPr txBox="1"/>
          <p:nvPr/>
        </p:nvSpPr>
        <p:spPr>
          <a:xfrm>
            <a:off x="1752600" y="914400"/>
            <a:ext cx="5638800" cy="933450"/>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THE BEAUTY PREMIUM</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#3: What explains differences in wages?</a:t>
            </a:r>
          </a:p>
        </p:txBody>
      </p:sp>
      <p:sp>
        <p:nvSpPr>
          <p:cNvPr id="297" name="Shape 297"/>
          <p:cNvSpPr txBox="1"/>
          <p:nvPr/>
        </p:nvSpPr>
        <p:spPr>
          <a:xfrm>
            <a:off x="990600" y="1987550"/>
            <a:ext cx="7696199" cy="3678236"/>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How does physical attractiveness affect earnings? Studies of the U.S.  labor market show that beautiful people earn more than people of average books, and unattractive people earn less. </a:t>
            </a:r>
          </a:p>
          <a:p>
            <a:pPr indent="0" lvl="0" marL="0" marR="0" rtl="0" algn="l">
              <a:lnSpc>
                <a:spcPct val="110000"/>
              </a:lnSpc>
              <a:spcBef>
                <a:spcPts val="70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The beauty premium is 5 percent for the 33 percent of workers who are considered beautiful or handsome, and the beauty premium is larger for men than for women. The penalty for bad looks is about 8 percent for the 10 percent of workers who are considered plain or unattractive. </a:t>
            </a:r>
          </a:p>
          <a:p>
            <a:pPr indent="0" lvl="0" marL="0" marR="0" rtl="0" algn="l">
              <a:lnSpc>
                <a:spcPct val="110000"/>
              </a:lnSpc>
              <a:spcBef>
                <a:spcPts val="70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Why do beautiful people earn more income? According to biologists, beauty is a marker for underlying characteristics such as health and intelligence, and beautiful people start with a slight edge in the labor market. Beautiful people get more opportunities to learn through experience, and they also acquire better professional contacts. Because of these wider opportunities, a small difference in innate characteristics can be amplified into a large difference in earnings. </a:t>
            </a:r>
          </a:p>
          <a:p>
            <a:pPr indent="0" lvl="0" marL="0" marR="0" rtl="0" algn="l">
              <a:lnSpc>
                <a:spcPct val="110000"/>
              </a:lnSpc>
              <a:spcBef>
                <a:spcPts val="70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Another factor in the beauty premium is that some workers and consumers simply like dealing with attractive people, so there is a higher demand for beautiful workers, resulting in higher wages.</a:t>
            </a:r>
          </a:p>
        </p:txBody>
      </p:sp>
      <p:grpSp>
        <p:nvGrpSpPr>
          <p:cNvPr id="298" name="Shape 298"/>
          <p:cNvGrpSpPr/>
          <p:nvPr/>
        </p:nvGrpSpPr>
        <p:grpSpPr>
          <a:xfrm>
            <a:off x="4419600" y="381000"/>
            <a:ext cx="3005137" cy="366711"/>
            <a:chOff x="2568575" y="-185736"/>
            <a:chExt cx="3005137" cy="366711"/>
          </a:xfrm>
        </p:grpSpPr>
        <p:sp>
          <p:nvSpPr>
            <p:cNvPr id="299" name="Shape 299"/>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00" name="Shape 300"/>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01" name="Shape 301"/>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02" name="Shape 302"/>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gr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6" name="Shape 306"/>
        <p:cNvGrpSpPr/>
        <p:nvPr/>
      </p:nvGrpSpPr>
      <p:grpSpPr>
        <a:xfrm>
          <a:off x="0" y="0"/>
          <a:ext cx="0" cy="0"/>
          <a:chOff x="0" y="0"/>
          <a:chExt cx="0" cy="0"/>
        </a:xfrm>
      </p:grpSpPr>
      <p:sp>
        <p:nvSpPr>
          <p:cNvPr id="307" name="Shape 307"/>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10.5</a:t>
            </a:r>
          </a:p>
        </p:txBody>
      </p:sp>
      <p:cxnSp>
        <p:nvCxnSpPr>
          <p:cNvPr id="308" name="Shape 308"/>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09" name="Shape 309"/>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THE DISTRIBUTION OF INCOME</a:t>
            </a:r>
          </a:p>
        </p:txBody>
      </p:sp>
      <p:sp>
        <p:nvSpPr>
          <p:cNvPr id="310" name="Shape 310"/>
          <p:cNvSpPr txBox="1"/>
          <p:nvPr/>
        </p:nvSpPr>
        <p:spPr>
          <a:xfrm>
            <a:off x="990600" y="1143000"/>
            <a:ext cx="7696199"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Income Distribution Facts</a:t>
            </a:r>
          </a:p>
        </p:txBody>
      </p:sp>
      <p:sp>
        <p:nvSpPr>
          <p:cNvPr id="311" name="Shape 311"/>
          <p:cNvSpPr txBox="1"/>
          <p:nvPr/>
        </p:nvSpPr>
        <p:spPr>
          <a:xfrm>
            <a:off x="1371600" y="1752600"/>
            <a:ext cx="6667500" cy="204787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To compute the numbers in the second column of the table (Percent of Market Income), we take four steps:</a:t>
            </a:r>
          </a:p>
          <a:p>
            <a:pPr indent="-342900" lvl="0" marL="342900" marR="0" rtl="0" algn="l">
              <a:lnSpc>
                <a:spcPct val="100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1</a:t>
            </a:r>
            <a:r>
              <a:rPr b="0" i="0" lang="en-US" sz="1600" u="none" cap="none" strike="noStrike">
                <a:solidFill>
                  <a:schemeClr val="dk1"/>
                </a:solidFill>
                <a:latin typeface="Arial"/>
                <a:ea typeface="Arial"/>
                <a:cs typeface="Arial"/>
                <a:sym typeface="Arial"/>
              </a:rPr>
              <a:t>	Rank the nation’s households according to market income.</a:t>
            </a:r>
          </a:p>
          <a:p>
            <a:pPr indent="-342900" lvl="0" marL="342900" marR="0" rtl="0" algn="l">
              <a:lnSpc>
                <a:spcPct val="100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	</a:t>
            </a:r>
            <a:r>
              <a:rPr b="0" i="0" lang="en-US" sz="1600" u="none" cap="none" strike="noStrike">
                <a:solidFill>
                  <a:schemeClr val="dk1"/>
                </a:solidFill>
                <a:latin typeface="Arial"/>
                <a:ea typeface="Arial"/>
                <a:cs typeface="Arial"/>
                <a:sym typeface="Arial"/>
              </a:rPr>
              <a:t>Divide the households into five groups, or “quintiles.”</a:t>
            </a:r>
          </a:p>
          <a:p>
            <a:pPr indent="-342900" lvl="0" marL="342900" marR="0" rtl="0" algn="l">
              <a:lnSpc>
                <a:spcPct val="100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3	</a:t>
            </a:r>
            <a:r>
              <a:rPr b="0" i="0" lang="en-US" sz="1600" u="none" cap="none" strike="noStrike">
                <a:solidFill>
                  <a:schemeClr val="dk1"/>
                </a:solidFill>
                <a:latin typeface="Arial"/>
                <a:ea typeface="Arial"/>
                <a:cs typeface="Arial"/>
                <a:sym typeface="Arial"/>
              </a:rPr>
              <a:t>Compute each group’s income.</a:t>
            </a:r>
          </a:p>
          <a:p>
            <a:pPr indent="-342900" lvl="0" marL="342900" marR="0" rtl="0" algn="l">
              <a:lnSpc>
                <a:spcPct val="100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4	</a:t>
            </a:r>
            <a:r>
              <a:rPr b="0" i="0" lang="en-US" sz="1600" u="none" cap="none" strike="noStrike">
                <a:solidFill>
                  <a:schemeClr val="dk1"/>
                </a:solidFill>
                <a:latin typeface="Arial"/>
                <a:ea typeface="Arial"/>
                <a:cs typeface="Arial"/>
                <a:sym typeface="Arial"/>
              </a:rPr>
              <a:t>Compute each group’s percentage of total income.</a:t>
            </a:r>
          </a:p>
        </p:txBody>
      </p:sp>
      <p:pic>
        <p:nvPicPr>
          <p:cNvPr id="312" name="Shape 312"/>
          <p:cNvPicPr preferRelativeResize="0"/>
          <p:nvPr/>
        </p:nvPicPr>
        <p:blipFill rotWithShape="1">
          <a:blip r:embed="rId3">
            <a:alphaModFix/>
          </a:blip>
          <a:srcRect b="0" l="0" r="0" t="0"/>
          <a:stretch/>
        </p:blipFill>
        <p:spPr>
          <a:xfrm>
            <a:off x="990600" y="4114800"/>
            <a:ext cx="7181849" cy="229552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6" name="Shape 316"/>
        <p:cNvGrpSpPr/>
        <p:nvPr/>
      </p:nvGrpSpPr>
      <p:grpSpPr>
        <a:xfrm>
          <a:off x="0" y="0"/>
          <a:ext cx="0" cy="0"/>
          <a:chOff x="0" y="0"/>
          <a:chExt cx="0" cy="0"/>
        </a:xfrm>
      </p:grpSpPr>
      <p:sp>
        <p:nvSpPr>
          <p:cNvPr id="317" name="Shape 317"/>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10.5</a:t>
            </a:r>
          </a:p>
        </p:txBody>
      </p:sp>
      <p:cxnSp>
        <p:nvCxnSpPr>
          <p:cNvPr id="318" name="Shape 318"/>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19" name="Shape 319"/>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THE DISTRIBUTION OF INCOME (cont’d)</a:t>
            </a:r>
          </a:p>
        </p:txBody>
      </p:sp>
      <p:sp>
        <p:nvSpPr>
          <p:cNvPr id="320" name="Shape 320"/>
          <p:cNvSpPr txBox="1"/>
          <p:nvPr/>
        </p:nvSpPr>
        <p:spPr>
          <a:xfrm>
            <a:off x="990600" y="1295400"/>
            <a:ext cx="7696199"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Income Distribution Facts</a:t>
            </a:r>
          </a:p>
        </p:txBody>
      </p:sp>
      <p:sp>
        <p:nvSpPr>
          <p:cNvPr id="321" name="Shape 321"/>
          <p:cNvSpPr txBox="1"/>
          <p:nvPr/>
        </p:nvSpPr>
        <p:spPr>
          <a:xfrm>
            <a:off x="1676400" y="1900236"/>
            <a:ext cx="6019799" cy="187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Three key factors explain these substantial differences in market income:</a:t>
            </a:r>
          </a:p>
          <a:p>
            <a:pPr indent="-292100" lvl="1" marL="40640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1	</a:t>
            </a:r>
            <a:r>
              <a:rPr b="1" i="1" lang="en-US" sz="1800" u="none" cap="none" strike="noStrike">
                <a:solidFill>
                  <a:schemeClr val="dk1"/>
                </a:solidFill>
                <a:latin typeface="Arial"/>
                <a:ea typeface="Arial"/>
                <a:cs typeface="Arial"/>
                <a:sym typeface="Arial"/>
              </a:rPr>
              <a:t>Differences in labor skills and effort.</a:t>
            </a:r>
          </a:p>
          <a:p>
            <a:pPr indent="-292100" lvl="1" marL="40640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2	</a:t>
            </a:r>
            <a:r>
              <a:rPr b="1" i="1" lang="en-US" sz="1800" u="none" cap="none" strike="noStrike">
                <a:solidFill>
                  <a:schemeClr val="dk1"/>
                </a:solidFill>
                <a:latin typeface="Arial"/>
                <a:ea typeface="Arial"/>
                <a:cs typeface="Arial"/>
                <a:sym typeface="Arial"/>
              </a:rPr>
              <a:t>Luck and misfortune.</a:t>
            </a:r>
          </a:p>
          <a:p>
            <a:pPr indent="-292100" lvl="1" marL="40640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3	</a:t>
            </a:r>
            <a:r>
              <a:rPr b="1" i="1" lang="en-US" sz="1800" u="none" cap="none" strike="noStrike">
                <a:solidFill>
                  <a:schemeClr val="dk1"/>
                </a:solidFill>
                <a:latin typeface="Arial"/>
                <a:ea typeface="Arial"/>
                <a:cs typeface="Arial"/>
                <a:sym typeface="Arial"/>
              </a:rPr>
              <a:t>Discrimination</a:t>
            </a:r>
            <a:r>
              <a:rPr b="1" i="0" lang="en-US" sz="1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5" name="Shape 325"/>
        <p:cNvGrpSpPr/>
        <p:nvPr/>
      </p:nvGrpSpPr>
      <p:grpSpPr>
        <a:xfrm>
          <a:off x="0" y="0"/>
          <a:ext cx="0" cy="0"/>
          <a:chOff x="0" y="0"/>
          <a:chExt cx="0" cy="0"/>
        </a:xfrm>
      </p:grpSpPr>
      <p:sp>
        <p:nvSpPr>
          <p:cNvPr id="326" name="Shape 326"/>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10.5</a:t>
            </a:r>
          </a:p>
        </p:txBody>
      </p:sp>
      <p:cxnSp>
        <p:nvCxnSpPr>
          <p:cNvPr id="327" name="Shape 327"/>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28" name="Shape 328"/>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THE DISTRIBUTION OF INCOME (cont’d)</a:t>
            </a:r>
          </a:p>
        </p:txBody>
      </p:sp>
      <p:sp>
        <p:nvSpPr>
          <p:cNvPr id="329" name="Shape 329"/>
          <p:cNvSpPr txBox="1"/>
          <p:nvPr/>
        </p:nvSpPr>
        <p:spPr>
          <a:xfrm>
            <a:off x="990600" y="1219200"/>
            <a:ext cx="7696199"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Recent Changes in the Distribution of Income</a:t>
            </a:r>
          </a:p>
        </p:txBody>
      </p:sp>
      <p:sp>
        <p:nvSpPr>
          <p:cNvPr id="330" name="Shape 330"/>
          <p:cNvSpPr txBox="1"/>
          <p:nvPr/>
        </p:nvSpPr>
        <p:spPr>
          <a:xfrm>
            <a:off x="1676400" y="4629150"/>
            <a:ext cx="6019799" cy="14668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Why did the demand for skill increase over the last three decades?</a:t>
            </a:r>
          </a:p>
          <a:p>
            <a:pPr indent="-166687" lvl="1" marL="623887" marR="0" rtl="0" algn="l">
              <a:lnSpc>
                <a:spcPct val="100000"/>
              </a:lnSpc>
              <a:spcBef>
                <a:spcPts val="90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Technological change.</a:t>
            </a:r>
          </a:p>
          <a:p>
            <a:pPr indent="-166687" lvl="1" marL="623887" marR="0" rtl="0" algn="l">
              <a:lnSpc>
                <a:spcPct val="100000"/>
              </a:lnSpc>
              <a:spcBef>
                <a:spcPts val="90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Increased international trade.</a:t>
            </a:r>
          </a:p>
        </p:txBody>
      </p:sp>
      <p:pic>
        <p:nvPicPr>
          <p:cNvPr id="331" name="Shape 331"/>
          <p:cNvPicPr preferRelativeResize="0"/>
          <p:nvPr/>
        </p:nvPicPr>
        <p:blipFill rotWithShape="1">
          <a:blip r:embed="rId3">
            <a:alphaModFix/>
          </a:blip>
          <a:srcRect b="0" l="0" r="0" t="0"/>
          <a:stretch/>
        </p:blipFill>
        <p:spPr>
          <a:xfrm>
            <a:off x="1600200" y="1828800"/>
            <a:ext cx="5943599" cy="256540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5" name="Shape 335"/>
        <p:cNvGrpSpPr/>
        <p:nvPr/>
      </p:nvGrpSpPr>
      <p:grpSpPr>
        <a:xfrm>
          <a:off x="0" y="0"/>
          <a:ext cx="0" cy="0"/>
          <a:chOff x="0" y="0"/>
          <a:chExt cx="0" cy="0"/>
        </a:xfrm>
      </p:grpSpPr>
      <p:sp>
        <p:nvSpPr>
          <p:cNvPr id="336" name="Shape 336"/>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10.5</a:t>
            </a:r>
          </a:p>
        </p:txBody>
      </p:sp>
      <p:cxnSp>
        <p:nvCxnSpPr>
          <p:cNvPr id="337" name="Shape 337"/>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38" name="Shape 338"/>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THE DISTRIBUTION OF INCOME (cont’d)</a:t>
            </a:r>
          </a:p>
        </p:txBody>
      </p:sp>
      <p:sp>
        <p:nvSpPr>
          <p:cNvPr id="339" name="Shape 339"/>
          <p:cNvSpPr txBox="1"/>
          <p:nvPr/>
        </p:nvSpPr>
        <p:spPr>
          <a:xfrm>
            <a:off x="457200" y="1143000"/>
            <a:ext cx="8458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Changes in the Top End of Income Distribution:1920–2002</a:t>
            </a:r>
          </a:p>
        </p:txBody>
      </p:sp>
      <p:sp>
        <p:nvSpPr>
          <p:cNvPr id="340" name="Shape 340"/>
          <p:cNvSpPr txBox="1"/>
          <p:nvPr/>
        </p:nvSpPr>
        <p:spPr>
          <a:xfrm>
            <a:off x="381000" y="1752600"/>
            <a:ext cx="1600199" cy="1258887"/>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10.7</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Share of U.S. Income Earned by Top 10 Percent </a:t>
            </a:r>
          </a:p>
        </p:txBody>
      </p:sp>
      <p:pic>
        <p:nvPicPr>
          <p:cNvPr id="341" name="Shape 341"/>
          <p:cNvPicPr preferRelativeResize="0"/>
          <p:nvPr/>
        </p:nvPicPr>
        <p:blipFill/>
        <p:spPr>
          <a:xfrm>
            <a:off x="2667000" y="1752600"/>
            <a:ext cx="5503862" cy="4495800"/>
          </a:xfrm>
          <a:prstGeom prst="rect">
            <a:avLst/>
          </a:prstGeom>
          <a:solidFill>
            <a:srgbClr val="FFFFFF"/>
          </a:solidFill>
          <a:ln>
            <a:noFill/>
          </a:ln>
        </p:spPr>
      </p:pic>
      <p:pic>
        <p:nvPicPr>
          <p:cNvPr id="342" name="Shape 342"/>
          <p:cNvPicPr preferRelativeResize="0"/>
          <p:nvPr/>
        </p:nvPicPr>
        <p:blipFill rotWithShape="1">
          <a:blip r:embed="rId3">
            <a:alphaModFix/>
          </a:blip>
          <a:srcRect b="0" l="0" r="0" t="0"/>
          <a:stretch/>
        </p:blipFill>
        <p:spPr>
          <a:xfrm>
            <a:off x="2667000" y="1752600"/>
            <a:ext cx="5503862" cy="4495800"/>
          </a:xfrm>
          <a:prstGeom prst="rect">
            <a:avLst/>
          </a:prstGeom>
          <a:noFill/>
          <a:ln>
            <a:noFill/>
          </a:ln>
        </p:spPr>
      </p:pic>
      <p:pic>
        <p:nvPicPr>
          <p:cNvPr id="343" name="Shape 343"/>
          <p:cNvPicPr preferRelativeResize="0"/>
          <p:nvPr/>
        </p:nvPicPr>
        <p:blipFill rotWithShape="1">
          <a:blip r:embed="rId4">
            <a:alphaModFix/>
          </a:blip>
          <a:srcRect b="0" l="0" r="0" t="0"/>
          <a:stretch/>
        </p:blipFill>
        <p:spPr>
          <a:xfrm>
            <a:off x="2667000" y="1752600"/>
            <a:ext cx="5503862" cy="4495800"/>
          </a:xfrm>
          <a:prstGeom prst="rect">
            <a:avLst/>
          </a:prstGeom>
          <a:noFill/>
          <a:ln>
            <a:noFill/>
          </a:ln>
        </p:spPr>
      </p:pic>
      <p:pic>
        <p:nvPicPr>
          <p:cNvPr id="344" name="Shape 344"/>
          <p:cNvPicPr preferRelativeResize="0"/>
          <p:nvPr/>
        </p:nvPicPr>
        <p:blipFill rotWithShape="1">
          <a:blip r:embed="rId5">
            <a:alphaModFix/>
          </a:blip>
          <a:srcRect b="0" l="0" r="0" t="0"/>
          <a:stretch/>
        </p:blipFill>
        <p:spPr>
          <a:xfrm>
            <a:off x="2667000" y="1752600"/>
            <a:ext cx="5503862" cy="4495800"/>
          </a:xfrm>
          <a:prstGeom prst="rect">
            <a:avLst/>
          </a:prstGeom>
          <a:noFill/>
          <a:ln>
            <a:noFill/>
          </a:ln>
        </p:spPr>
      </p:pic>
      <p:pic>
        <p:nvPicPr>
          <p:cNvPr id="345" name="Shape 345"/>
          <p:cNvPicPr preferRelativeResize="0"/>
          <p:nvPr/>
        </p:nvPicPr>
        <p:blipFill rotWithShape="1">
          <a:blip r:embed="rId6">
            <a:alphaModFix/>
          </a:blip>
          <a:srcRect b="0" l="0" r="0" t="0"/>
          <a:stretch/>
        </p:blipFill>
        <p:spPr>
          <a:xfrm>
            <a:off x="2667000" y="1752600"/>
            <a:ext cx="5503862" cy="4495800"/>
          </a:xfrm>
          <a:prstGeom prst="rect">
            <a:avLst/>
          </a:prstGeom>
          <a:noFill/>
          <a:ln>
            <a:noFill/>
          </a:ln>
        </p:spPr>
      </p:pic>
      <p:pic>
        <p:nvPicPr>
          <p:cNvPr id="346" name="Shape 346"/>
          <p:cNvPicPr preferRelativeResize="0"/>
          <p:nvPr/>
        </p:nvPicPr>
        <p:blipFill rotWithShape="1">
          <a:blip r:embed="rId7">
            <a:alphaModFix/>
          </a:blip>
          <a:srcRect b="0" l="0" r="0" t="0"/>
          <a:stretch/>
        </p:blipFill>
        <p:spPr>
          <a:xfrm>
            <a:off x="2667000" y="1752600"/>
            <a:ext cx="5503862" cy="4495800"/>
          </a:xfrm>
          <a:prstGeom prst="rect">
            <a:avLst/>
          </a:prstGeom>
          <a:noFill/>
          <a:ln>
            <a:noFill/>
          </a:ln>
        </p:spPr>
      </p:pic>
      <p:pic>
        <p:nvPicPr>
          <p:cNvPr id="347" name="Shape 347"/>
          <p:cNvPicPr preferRelativeResize="0"/>
          <p:nvPr/>
        </p:nvPicPr>
        <p:blipFill rotWithShape="1">
          <a:blip r:embed="rId8">
            <a:alphaModFix/>
          </a:blip>
          <a:srcRect b="0" l="0" r="0" t="0"/>
          <a:stretch/>
        </p:blipFill>
        <p:spPr>
          <a:xfrm>
            <a:off x="2667000" y="1752600"/>
            <a:ext cx="5503862" cy="4495800"/>
          </a:xfrm>
          <a:prstGeom prst="rect">
            <a:avLst/>
          </a:prstGeom>
          <a:noFill/>
          <a:ln>
            <a:noFill/>
          </a:ln>
        </p:spPr>
      </p:pic>
      <p:pic>
        <p:nvPicPr>
          <p:cNvPr id="348" name="Shape 348"/>
          <p:cNvPicPr preferRelativeResize="0"/>
          <p:nvPr/>
        </p:nvPicPr>
        <p:blipFill/>
        <p:spPr>
          <a:xfrm>
            <a:off x="2667000" y="1752600"/>
            <a:ext cx="5503862" cy="4495800"/>
          </a:xfrm>
          <a:prstGeom prst="rect">
            <a:avLst/>
          </a:prstGeom>
          <a:solidFill>
            <a:srgbClr val="FFFFFF"/>
          </a:solidFill>
          <a:ln>
            <a:noFill/>
          </a:ln>
        </p:spPr>
      </p:pic>
      <p:pic>
        <p:nvPicPr>
          <p:cNvPr id="349" name="Shape 349"/>
          <p:cNvPicPr preferRelativeResize="0"/>
          <p:nvPr/>
        </p:nvPicPr>
        <p:blipFill rotWithShape="1">
          <a:blip r:embed="rId9">
            <a:alphaModFix/>
          </a:blip>
          <a:srcRect b="0" l="0" r="0" t="0"/>
          <a:stretch/>
        </p:blipFill>
        <p:spPr>
          <a:xfrm>
            <a:off x="2667000" y="1752600"/>
            <a:ext cx="5503862" cy="4495800"/>
          </a:xfrm>
          <a:prstGeom prst="rect">
            <a:avLst/>
          </a:prstGeom>
          <a:noFill/>
          <a:ln>
            <a:noFill/>
          </a:ln>
        </p:spPr>
      </p:pic>
      <p:pic>
        <p:nvPicPr>
          <p:cNvPr id="350" name="Shape 350"/>
          <p:cNvPicPr preferRelativeResize="0"/>
          <p:nvPr/>
        </p:nvPicPr>
        <p:blipFill rotWithShape="1">
          <a:blip r:embed="rId10">
            <a:alphaModFix/>
          </a:blip>
          <a:srcRect b="0" l="0" r="0" t="0"/>
          <a:stretch/>
        </p:blipFill>
        <p:spPr>
          <a:xfrm>
            <a:off x="2667000" y="1752600"/>
            <a:ext cx="5503862" cy="4495800"/>
          </a:xfrm>
          <a:prstGeom prst="rect">
            <a:avLst/>
          </a:prstGeom>
          <a:noFill/>
          <a:ln>
            <a:noFill/>
          </a:ln>
        </p:spPr>
      </p:pic>
      <p:pic>
        <p:nvPicPr>
          <p:cNvPr id="351" name="Shape 351"/>
          <p:cNvPicPr preferRelativeResize="0"/>
          <p:nvPr/>
        </p:nvPicPr>
        <p:blipFill rotWithShape="1">
          <a:blip r:embed="rId11">
            <a:alphaModFix/>
          </a:blip>
          <a:srcRect b="0" l="0" r="0" t="0"/>
          <a:stretch/>
        </p:blipFill>
        <p:spPr>
          <a:xfrm>
            <a:off x="2667000" y="1752600"/>
            <a:ext cx="5503862" cy="449580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5" name="Shape 355"/>
        <p:cNvGrpSpPr/>
        <p:nvPr/>
      </p:nvGrpSpPr>
      <p:grpSpPr>
        <a:xfrm>
          <a:off x="0" y="0"/>
          <a:ext cx="0" cy="0"/>
          <a:chOff x="0" y="0"/>
          <a:chExt cx="0" cy="0"/>
        </a:xfrm>
      </p:grpSpPr>
      <p:sp>
        <p:nvSpPr>
          <p:cNvPr id="356" name="Shape 356"/>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10.5</a:t>
            </a:r>
          </a:p>
        </p:txBody>
      </p:sp>
      <p:cxnSp>
        <p:nvCxnSpPr>
          <p:cNvPr id="357" name="Shape 357"/>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58" name="Shape 358"/>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THE DISTRIBUTION OF INCOME (cont’d)</a:t>
            </a:r>
          </a:p>
        </p:txBody>
      </p:sp>
      <p:sp>
        <p:nvSpPr>
          <p:cNvPr id="359" name="Shape 359"/>
          <p:cNvSpPr txBox="1"/>
          <p:nvPr/>
        </p:nvSpPr>
        <p:spPr>
          <a:xfrm>
            <a:off x="990600" y="1143000"/>
            <a:ext cx="7696199" cy="838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Changes in the Top End of Income Distribution:</a:t>
            </a:r>
            <a:br>
              <a:rPr b="0" i="0" lang="en-US" sz="2400" u="none" cap="none" strike="noStrike">
                <a:solidFill>
                  <a:srgbClr val="2164A2"/>
                </a:solidFill>
                <a:latin typeface="Arial"/>
                <a:ea typeface="Arial"/>
                <a:cs typeface="Arial"/>
                <a:sym typeface="Arial"/>
              </a:rPr>
            </a:br>
            <a:r>
              <a:rPr b="0" i="0" lang="en-US" sz="2400" u="none" cap="none" strike="noStrike">
                <a:solidFill>
                  <a:srgbClr val="2164A2"/>
                </a:solidFill>
                <a:latin typeface="Arial"/>
                <a:ea typeface="Arial"/>
                <a:cs typeface="Arial"/>
                <a:sym typeface="Arial"/>
              </a:rPr>
              <a:t>1920–2002</a:t>
            </a:r>
          </a:p>
        </p:txBody>
      </p:sp>
      <p:sp>
        <p:nvSpPr>
          <p:cNvPr id="360" name="Shape 360"/>
          <p:cNvSpPr txBox="1"/>
          <p:nvPr/>
        </p:nvSpPr>
        <p:spPr>
          <a:xfrm>
            <a:off x="914400" y="2133600"/>
            <a:ext cx="7391399" cy="24145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caused the patterns?</a:t>
            </a:r>
          </a:p>
          <a:p>
            <a:pPr indent="-292100" lvl="1" marL="406400" marR="0" rtl="0" algn="l">
              <a:lnSpc>
                <a:spcPct val="10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1	During World War II, the income share of the top decile decreased because government wage controls compressed wages.</a:t>
            </a:r>
          </a:p>
          <a:p>
            <a:pPr indent="-292100" lvl="1" marL="406400" marR="0" rtl="0" algn="l">
              <a:lnSpc>
                <a:spcPct val="100000"/>
              </a:lnSpc>
              <a:spcBef>
                <a:spcPts val="800"/>
              </a:spcBef>
              <a:spcAft>
                <a:spcPts val="0"/>
              </a:spcAft>
              <a:buClr>
                <a:schemeClr val="dk1"/>
              </a:buClr>
              <a:buSzPct val="100000"/>
              <a:buFont typeface="Arial"/>
              <a:buAutoNum type="arabicPlain" startAt="2"/>
            </a:pPr>
            <a:r>
              <a:rPr b="0" i="0" lang="en-US" sz="1600" u="none" cap="none" strike="noStrike">
                <a:solidFill>
                  <a:schemeClr val="dk1"/>
                </a:solidFill>
                <a:latin typeface="Arial"/>
                <a:ea typeface="Arial"/>
                <a:cs typeface="Arial"/>
                <a:sym typeface="Arial"/>
              </a:rPr>
              <a:t>The stability of the income share in the period 1945–1970 is puzzling because one would expect wages to rebound after wage controls ended following World War II.</a:t>
            </a:r>
          </a:p>
          <a:p>
            <a:pPr indent="-292100" lvl="1" marL="406400" marR="0" rtl="0" algn="l">
              <a:lnSpc>
                <a:spcPct val="100000"/>
              </a:lnSpc>
              <a:spcBef>
                <a:spcPts val="800"/>
              </a:spcBef>
              <a:spcAft>
                <a:spcPts val="0"/>
              </a:spcAft>
              <a:buClr>
                <a:schemeClr val="dk1"/>
              </a:buClr>
              <a:buSzPct val="100000"/>
              <a:buFont typeface="Arial"/>
              <a:buAutoNum type="arabicPlain" startAt="2"/>
            </a:pPr>
            <a:r>
              <a:rPr b="0" i="0" lang="en-US" sz="1600" u="none" cap="none" strike="noStrike">
                <a:solidFill>
                  <a:schemeClr val="dk1"/>
                </a:solidFill>
                <a:latin typeface="Arial"/>
                <a:ea typeface="Arial"/>
                <a:cs typeface="Arial"/>
                <a:sym typeface="Arial"/>
              </a:rPr>
              <a:t>The increase in the income shares since 1970 has been caused by rapid increases in the compensation of the highest-wage workers.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 name="Shape 43"/>
        <p:cNvGrpSpPr/>
        <p:nvPr/>
      </p:nvGrpSpPr>
      <p:grpSpPr>
        <a:xfrm>
          <a:off x="0" y="0"/>
          <a:ext cx="0" cy="0"/>
          <a:chOff x="0" y="0"/>
          <a:chExt cx="0" cy="0"/>
        </a:xfrm>
      </p:grpSpPr>
      <p:sp>
        <p:nvSpPr>
          <p:cNvPr id="44" name="Shape 44"/>
          <p:cNvSpPr txBox="1"/>
          <p:nvPr/>
        </p:nvSpPr>
        <p:spPr>
          <a:xfrm>
            <a:off x="2133600" y="2209800"/>
            <a:ext cx="6096000" cy="35147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When the wage increases, will the typical person work more hours or fewer hours?</a:t>
            </a:r>
          </a:p>
          <a:p>
            <a:pPr indent="0" lvl="0" marL="0" marR="0" rtl="0" algn="l">
              <a:lnSpc>
                <a:spcPct val="10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Cabbies Respond to an Increase in the Wage</a:t>
            </a:r>
          </a:p>
          <a:p>
            <a:pPr indent="0" lvl="0" marL="0" marR="0" rtl="0" algn="l">
              <a:lnSpc>
                <a:spcPct val="10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Who benefits from the immigration of low-skilled workers?</a:t>
            </a:r>
          </a:p>
          <a:p>
            <a:pPr indent="0" lvl="0" marL="0" marR="0" rtl="0" algn="l">
              <a:lnSpc>
                <a:spcPct val="10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Trade-Offs from Immigration</a:t>
            </a:r>
          </a:p>
          <a:p>
            <a:pPr indent="0" lvl="0" marL="0" marR="0" rtl="0" algn="l">
              <a:lnSpc>
                <a:spcPct val="10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explains differences in wages?</a:t>
            </a:r>
          </a:p>
          <a:p>
            <a:pPr indent="0" lvl="0" marL="0" marR="0" rtl="0" algn="l">
              <a:lnSpc>
                <a:spcPct val="10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The Beauty Premium</a:t>
            </a:r>
          </a:p>
          <a:p>
            <a:pPr indent="0" lvl="0" marL="0" marR="0" rtl="0" algn="l">
              <a:lnSpc>
                <a:spcPct val="10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does racial discrimination affect the labor market?</a:t>
            </a:r>
          </a:p>
          <a:p>
            <a:pPr indent="0" lvl="0" marL="0" marR="0" rtl="0" algn="l">
              <a:lnSpc>
                <a:spcPct val="10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Lakisha Washington versus Emily Walsh</a:t>
            </a:r>
          </a:p>
          <a:p>
            <a:pPr indent="0" lvl="0" marL="0" marR="0" rtl="0" algn="l">
              <a:lnSpc>
                <a:spcPct val="100000"/>
              </a:lnSpc>
              <a:spcBef>
                <a:spcPts val="0"/>
              </a:spcBef>
              <a:spcAft>
                <a:spcPts val="0"/>
              </a:spcAft>
              <a:buNone/>
            </a:pPr>
            <a:r>
              <a:t/>
            </a:r>
            <a:endParaRPr b="0" i="1" sz="1600" u="none" cap="none" strike="noStrike">
              <a:solidFill>
                <a:schemeClr val="dk1"/>
              </a:solidFill>
              <a:latin typeface="Arial"/>
              <a:ea typeface="Arial"/>
              <a:cs typeface="Arial"/>
              <a:sym typeface="Arial"/>
            </a:endParaRPr>
          </a:p>
        </p:txBody>
      </p:sp>
      <p:cxnSp>
        <p:nvCxnSpPr>
          <p:cNvPr id="45" name="Shape 45"/>
          <p:cNvCxnSpPr/>
          <p:nvPr/>
        </p:nvCxnSpPr>
        <p:spPr>
          <a:xfrm>
            <a:off x="7772400" y="1738311"/>
            <a:ext cx="0" cy="3595687"/>
          </a:xfrm>
          <a:prstGeom prst="straightConnector1">
            <a:avLst/>
          </a:prstGeom>
          <a:noFill/>
          <a:ln cap="rnd" cmpd="sng" w="9525">
            <a:solidFill>
              <a:srgbClr val="ADC2E4"/>
            </a:solidFill>
            <a:prstDash val="solid"/>
            <a:miter/>
            <a:headEnd len="med" w="med" type="none"/>
            <a:tailEnd len="med" w="med" type="none"/>
          </a:ln>
        </p:spPr>
      </p:cxnSp>
      <p:cxnSp>
        <p:nvCxnSpPr>
          <p:cNvPr id="46" name="Shape 46"/>
          <p:cNvCxnSpPr/>
          <p:nvPr/>
        </p:nvCxnSpPr>
        <p:spPr>
          <a:xfrm>
            <a:off x="6096000" y="1738311"/>
            <a:ext cx="1676399" cy="0"/>
          </a:xfrm>
          <a:prstGeom prst="straightConnector1">
            <a:avLst/>
          </a:prstGeom>
          <a:noFill/>
          <a:ln cap="rnd" cmpd="sng" w="9525">
            <a:solidFill>
              <a:srgbClr val="ADC2E4"/>
            </a:solidFill>
            <a:prstDash val="solid"/>
            <a:miter/>
            <a:headEnd len="med" w="med" type="none"/>
            <a:tailEnd len="med" w="med" type="none"/>
          </a:ln>
        </p:spPr>
      </p:cxnSp>
      <p:sp>
        <p:nvSpPr>
          <p:cNvPr id="47" name="Shape 47"/>
          <p:cNvSpPr/>
          <p:nvPr/>
        </p:nvSpPr>
        <p:spPr>
          <a:xfrm>
            <a:off x="1600200" y="2174875"/>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8" name="Shape 48"/>
          <p:cNvSpPr txBox="1"/>
          <p:nvPr/>
        </p:nvSpPr>
        <p:spPr>
          <a:xfrm>
            <a:off x="1628775" y="2189161"/>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sp>
        <p:nvSpPr>
          <p:cNvPr id="49" name="Shape 49"/>
          <p:cNvSpPr/>
          <p:nvPr/>
        </p:nvSpPr>
        <p:spPr>
          <a:xfrm>
            <a:off x="1614487" y="31242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0" name="Shape 50"/>
          <p:cNvSpPr txBox="1"/>
          <p:nvPr/>
        </p:nvSpPr>
        <p:spPr>
          <a:xfrm>
            <a:off x="1643061" y="3128961"/>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sp>
        <p:nvSpPr>
          <p:cNvPr id="51" name="Shape 51"/>
          <p:cNvSpPr/>
          <p:nvPr/>
        </p:nvSpPr>
        <p:spPr>
          <a:xfrm>
            <a:off x="1600200" y="38862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2" name="Shape 52"/>
          <p:cNvSpPr txBox="1"/>
          <p:nvPr/>
        </p:nvSpPr>
        <p:spPr>
          <a:xfrm>
            <a:off x="1628775" y="38909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sp>
        <p:nvSpPr>
          <p:cNvPr id="53" name="Shape 53"/>
          <p:cNvSpPr/>
          <p:nvPr/>
        </p:nvSpPr>
        <p:spPr>
          <a:xfrm>
            <a:off x="1600200" y="46482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4" name="Shape 54"/>
          <p:cNvSpPr txBox="1"/>
          <p:nvPr/>
        </p:nvSpPr>
        <p:spPr>
          <a:xfrm>
            <a:off x="1628775" y="46529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sp>
        <p:nvSpPr>
          <p:cNvPr id="55" name="Shape 55"/>
          <p:cNvSpPr/>
          <p:nvPr/>
        </p:nvSpPr>
        <p:spPr>
          <a:xfrm>
            <a:off x="1600200" y="1524000"/>
            <a:ext cx="4583112" cy="341311"/>
          </a:xfrm>
          <a:prstGeom prst="roundRect">
            <a:avLst>
              <a:gd fmla="val 16667" name="adj"/>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6" name="Shape 56"/>
          <p:cNvSpPr txBox="1"/>
          <p:nvPr/>
        </p:nvSpPr>
        <p:spPr>
          <a:xfrm>
            <a:off x="1676400" y="1524000"/>
            <a:ext cx="44767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Y I N G   T H E   C O N C E P T 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4" name="Shape 364"/>
        <p:cNvGrpSpPr/>
        <p:nvPr/>
      </p:nvGrpSpPr>
      <p:grpSpPr>
        <a:xfrm>
          <a:off x="0" y="0"/>
          <a:ext cx="0" cy="0"/>
          <a:chOff x="0" y="0"/>
          <a:chExt cx="0" cy="0"/>
        </a:xfrm>
      </p:grpSpPr>
      <p:sp>
        <p:nvSpPr>
          <p:cNvPr id="365" name="Shape 365"/>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10.6</a:t>
            </a:r>
          </a:p>
        </p:txBody>
      </p:sp>
      <p:cxnSp>
        <p:nvCxnSpPr>
          <p:cNvPr id="366" name="Shape 366"/>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67" name="Shape 367"/>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POVERTY AND PUBLIC POLICY</a:t>
            </a:r>
          </a:p>
        </p:txBody>
      </p:sp>
      <p:sp>
        <p:nvSpPr>
          <p:cNvPr id="368" name="Shape 368"/>
          <p:cNvSpPr txBox="1"/>
          <p:nvPr/>
        </p:nvSpPr>
        <p:spPr>
          <a:xfrm>
            <a:off x="2209800" y="838200"/>
            <a:ext cx="69341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Poverty Rates for Different Groups</a:t>
            </a:r>
          </a:p>
        </p:txBody>
      </p:sp>
      <p:sp>
        <p:nvSpPr>
          <p:cNvPr id="369" name="Shape 369"/>
          <p:cNvSpPr txBox="1"/>
          <p:nvPr/>
        </p:nvSpPr>
        <p:spPr>
          <a:xfrm>
            <a:off x="6553200" y="2133600"/>
            <a:ext cx="2362200" cy="14366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Poverty rates vary by:</a:t>
            </a:r>
          </a:p>
          <a:p>
            <a:pPr indent="-233361" lvl="1" marL="347662" marR="0" rtl="0" algn="l">
              <a:lnSpc>
                <a:spcPct val="100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1	</a:t>
            </a:r>
            <a:r>
              <a:rPr b="1" i="1" lang="en-US" sz="1600" u="none" cap="none" strike="noStrike">
                <a:solidFill>
                  <a:schemeClr val="dk1"/>
                </a:solidFill>
                <a:latin typeface="Arial"/>
                <a:ea typeface="Arial"/>
                <a:cs typeface="Arial"/>
                <a:sym typeface="Arial"/>
              </a:rPr>
              <a:t>Race.</a:t>
            </a:r>
          </a:p>
          <a:p>
            <a:pPr indent="-233361" lvl="1" marL="347662" marR="0" rtl="0" algn="l">
              <a:lnSpc>
                <a:spcPct val="100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	</a:t>
            </a:r>
            <a:r>
              <a:rPr b="1" i="1" lang="en-US" sz="1600" u="none" cap="none" strike="noStrike">
                <a:solidFill>
                  <a:schemeClr val="dk1"/>
                </a:solidFill>
                <a:latin typeface="Arial"/>
                <a:ea typeface="Arial"/>
                <a:cs typeface="Arial"/>
                <a:sym typeface="Arial"/>
              </a:rPr>
              <a:t>Type of family.</a:t>
            </a:r>
          </a:p>
          <a:p>
            <a:pPr indent="-233361" lvl="1" marL="347662" marR="0" rtl="0" algn="l">
              <a:lnSpc>
                <a:spcPct val="100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3	</a:t>
            </a:r>
            <a:r>
              <a:rPr b="1" i="1" lang="en-US" sz="1600" u="none" cap="none" strike="noStrike">
                <a:solidFill>
                  <a:schemeClr val="dk1"/>
                </a:solidFill>
                <a:latin typeface="Arial"/>
                <a:ea typeface="Arial"/>
                <a:cs typeface="Arial"/>
                <a:sym typeface="Arial"/>
              </a:rPr>
              <a:t>Age.</a:t>
            </a:r>
          </a:p>
        </p:txBody>
      </p:sp>
      <p:pic>
        <p:nvPicPr>
          <p:cNvPr id="370" name="Shape 370"/>
          <p:cNvPicPr preferRelativeResize="0"/>
          <p:nvPr/>
        </p:nvPicPr>
        <p:blipFill rotWithShape="1">
          <a:blip r:embed="rId3">
            <a:alphaModFix/>
          </a:blip>
          <a:srcRect b="0" l="0" r="0" t="0"/>
          <a:stretch/>
        </p:blipFill>
        <p:spPr>
          <a:xfrm>
            <a:off x="533400" y="1524000"/>
            <a:ext cx="5943599" cy="3554411"/>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4" name="Shape 374"/>
        <p:cNvGrpSpPr/>
        <p:nvPr/>
      </p:nvGrpSpPr>
      <p:grpSpPr>
        <a:xfrm>
          <a:off x="0" y="0"/>
          <a:ext cx="0" cy="0"/>
          <a:chOff x="0" y="0"/>
          <a:chExt cx="0" cy="0"/>
        </a:xfrm>
      </p:grpSpPr>
      <p:sp>
        <p:nvSpPr>
          <p:cNvPr id="375" name="Shape 375"/>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10.6</a:t>
            </a:r>
          </a:p>
        </p:txBody>
      </p:sp>
      <p:cxnSp>
        <p:nvCxnSpPr>
          <p:cNvPr id="376" name="Shape 376"/>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77" name="Shape 377"/>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POVERTY AND PUBLIC POLICY (cont’d)</a:t>
            </a:r>
          </a:p>
        </p:txBody>
      </p:sp>
      <p:sp>
        <p:nvSpPr>
          <p:cNvPr id="378" name="Shape 378"/>
          <p:cNvSpPr txBox="1"/>
          <p:nvPr/>
        </p:nvSpPr>
        <p:spPr>
          <a:xfrm>
            <a:off x="990600" y="1219200"/>
            <a:ext cx="76961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Redistribution Programs for the Poor</a:t>
            </a:r>
          </a:p>
        </p:txBody>
      </p:sp>
      <p:sp>
        <p:nvSpPr>
          <p:cNvPr id="379" name="Shape 379"/>
          <p:cNvSpPr txBox="1"/>
          <p:nvPr/>
        </p:nvSpPr>
        <p:spPr>
          <a:xfrm>
            <a:off x="1828800" y="1752600"/>
            <a:ext cx="5943599" cy="1027111"/>
          </a:xfrm>
          <a:prstGeom prst="rect">
            <a:avLst/>
          </a:prstGeom>
          <a:noFill/>
          <a:ln>
            <a:noFill/>
          </a:ln>
        </p:spPr>
        <p:txBody>
          <a:bodyPr anchorCtr="0" anchor="t" bIns="45700" lIns="91425" rIns="91425" tIns="45700">
            <a:noAutofit/>
          </a:bodyPr>
          <a:lstStyle/>
          <a:p>
            <a:pPr indent="-241300" lvl="0" marL="241300"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chemeClr val="dk1"/>
                </a:solidFill>
                <a:latin typeface="Arial"/>
                <a:ea typeface="Arial"/>
                <a:cs typeface="Arial"/>
                <a:sym typeface="Arial"/>
              </a:rPr>
              <a:t>means-tested program</a:t>
            </a:r>
            <a:br>
              <a:rPr b="1"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government spending program that provides assistance to those whose income falls below a certain level.</a:t>
            </a: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pic>
        <p:nvPicPr>
          <p:cNvPr id="380" name="Shape 380"/>
          <p:cNvPicPr preferRelativeResize="0"/>
          <p:nvPr/>
        </p:nvPicPr>
        <p:blipFill rotWithShape="1">
          <a:blip r:embed="rId3">
            <a:alphaModFix/>
          </a:blip>
          <a:srcRect b="0" l="0" r="0" t="0"/>
          <a:stretch/>
        </p:blipFill>
        <p:spPr>
          <a:xfrm>
            <a:off x="1447800" y="2819400"/>
            <a:ext cx="6243636" cy="3440111"/>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4" name="Shape 384"/>
        <p:cNvGrpSpPr/>
        <p:nvPr/>
      </p:nvGrpSpPr>
      <p:grpSpPr>
        <a:xfrm>
          <a:off x="0" y="0"/>
          <a:ext cx="0" cy="0"/>
          <a:chOff x="0" y="0"/>
          <a:chExt cx="0" cy="0"/>
        </a:xfrm>
      </p:grpSpPr>
      <p:sp>
        <p:nvSpPr>
          <p:cNvPr id="385" name="Shape 385"/>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10.6</a:t>
            </a:r>
          </a:p>
        </p:txBody>
      </p:sp>
      <p:cxnSp>
        <p:nvCxnSpPr>
          <p:cNvPr id="386" name="Shape 386"/>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87" name="Shape 387"/>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POVERTY AND PUBLIC POLICY (cont’d)</a:t>
            </a:r>
          </a:p>
        </p:txBody>
      </p:sp>
      <p:sp>
        <p:nvSpPr>
          <p:cNvPr id="388" name="Shape 388"/>
          <p:cNvSpPr txBox="1"/>
          <p:nvPr/>
        </p:nvSpPr>
        <p:spPr>
          <a:xfrm>
            <a:off x="990600" y="1371600"/>
            <a:ext cx="76961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Welfare Reform and TANF</a:t>
            </a:r>
          </a:p>
        </p:txBody>
      </p:sp>
      <p:sp>
        <p:nvSpPr>
          <p:cNvPr id="389" name="Shape 389"/>
          <p:cNvSpPr txBox="1"/>
          <p:nvPr/>
        </p:nvSpPr>
        <p:spPr>
          <a:xfrm>
            <a:off x="990600" y="1981200"/>
            <a:ext cx="7239000" cy="31940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federal government now provides block grants to states to provide Temporary Aid to Needy Families (TANF), with restrictions on what recipients must do to qualify for assistance and limits on how long they can receive assistance:</a:t>
            </a:r>
          </a:p>
          <a:p>
            <a:pPr indent="0" lvl="0" marL="0" marR="0" rtl="0" algn="l">
              <a:lnSpc>
                <a:spcPct val="100000"/>
              </a:lnSpc>
              <a:spcBef>
                <a:spcPts val="9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228600" lvl="1" marL="342900" marR="0" rtl="0" algn="l">
              <a:lnSpc>
                <a:spcPct val="100000"/>
              </a:lnSpc>
              <a:spcBef>
                <a:spcPts val="18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A recipient must participate in work activities, defined as employment, on-the-job training, work experience, community service, or vocational training.</a:t>
            </a:r>
          </a:p>
          <a:p>
            <a:pPr indent="-228600" lvl="1" marL="342900" marR="0" rtl="0" algn="l">
              <a:lnSpc>
                <a:spcPct val="100000"/>
              </a:lnSpc>
              <a:spcBef>
                <a:spcPts val="9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228600" lvl="1" marL="342900" marR="0" rtl="0" algn="l">
              <a:lnSpc>
                <a:spcPct val="100000"/>
              </a:lnSpc>
              <a:spcBef>
                <a:spcPts val="18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After a total of 60 months of cash assistance (consecutive or nonconsecutive), assistance stops. States can allow exceptions to the 60- month rule for up to 20 percent of recipients.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3" name="Shape 393"/>
        <p:cNvGrpSpPr/>
        <p:nvPr/>
      </p:nvGrpSpPr>
      <p:grpSpPr>
        <a:xfrm>
          <a:off x="0" y="0"/>
          <a:ext cx="0" cy="0"/>
          <a:chOff x="0" y="0"/>
          <a:chExt cx="0" cy="0"/>
        </a:xfrm>
      </p:grpSpPr>
      <p:sp>
        <p:nvSpPr>
          <p:cNvPr id="394" name="Shape 394"/>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10.6</a:t>
            </a:r>
          </a:p>
        </p:txBody>
      </p:sp>
      <p:cxnSp>
        <p:nvCxnSpPr>
          <p:cNvPr id="395" name="Shape 395"/>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96" name="Shape 396"/>
          <p:cNvSpPr txBox="1"/>
          <p:nvPr/>
        </p:nvSpPr>
        <p:spPr>
          <a:xfrm>
            <a:off x="3429000" y="762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POVERTY AND PUBLIC POLICY (cont’d)</a:t>
            </a:r>
          </a:p>
        </p:txBody>
      </p:sp>
      <p:sp>
        <p:nvSpPr>
          <p:cNvPr id="397" name="Shape 397"/>
          <p:cNvSpPr txBox="1"/>
          <p:nvPr/>
        </p:nvSpPr>
        <p:spPr>
          <a:xfrm>
            <a:off x="990600" y="1281112"/>
            <a:ext cx="76961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Welfare and Work Incentives</a:t>
            </a:r>
          </a:p>
        </p:txBody>
      </p:sp>
      <p:sp>
        <p:nvSpPr>
          <p:cNvPr id="398" name="Shape 398"/>
          <p:cNvSpPr txBox="1"/>
          <p:nvPr/>
        </p:nvSpPr>
        <p:spPr>
          <a:xfrm>
            <a:off x="990600" y="1890711"/>
            <a:ext cx="7239000" cy="38242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Two features of an assistance program affect work incentives.</a:t>
            </a:r>
          </a:p>
          <a:p>
            <a:pPr indent="0" lvl="0" marL="0" marR="0" rtl="0" algn="l">
              <a:lnSpc>
                <a:spcPct val="100000"/>
              </a:lnSpc>
              <a:spcBef>
                <a:spcPts val="180"/>
              </a:spcBef>
              <a:spcAft>
                <a:spcPts val="0"/>
              </a:spcAft>
              <a:buClr>
                <a:schemeClr val="dk1"/>
              </a:buClr>
              <a:buFont typeface="Times New Roman"/>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18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first feature is the base cash payment. The larger the amount provided as a base—the payment to someone who earns no market income—the lower the incentive to work to supplement the base income.</a:t>
            </a:r>
          </a:p>
          <a:p>
            <a:pPr indent="0" lvl="0" marL="0" marR="0" rtl="0" algn="l">
              <a:lnSpc>
                <a:spcPct val="100000"/>
              </a:lnSpc>
              <a:spcBef>
                <a:spcPts val="180"/>
              </a:spcBef>
              <a:spcAft>
                <a:spcPts val="0"/>
              </a:spcAft>
              <a:buClr>
                <a:schemeClr val="dk1"/>
              </a:buClr>
              <a:buFont typeface="Times New Roman"/>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18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second feature that affects work incentives is the benefit reduction rate for market income. When a recipient earns market income, the welfare payment decreases.</a:t>
            </a:r>
          </a:p>
          <a:p>
            <a:pPr indent="0" lvl="0" marL="0" marR="0" rtl="0" algn="l">
              <a:lnSpc>
                <a:spcPct val="100000"/>
              </a:lnSpc>
              <a:spcBef>
                <a:spcPts val="180"/>
              </a:spcBef>
              <a:spcAft>
                <a:spcPts val="0"/>
              </a:spcAft>
              <a:buClr>
                <a:schemeClr val="dk1"/>
              </a:buClr>
              <a:buFont typeface="Times New Roman"/>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18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There is evidence that in states with relatively large work incentives welfare recipients work more hours and earn more market income.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2" name="Shape 402"/>
        <p:cNvGrpSpPr/>
        <p:nvPr/>
      </p:nvGrpSpPr>
      <p:grpSpPr>
        <a:xfrm>
          <a:off x="0" y="0"/>
          <a:ext cx="0" cy="0"/>
          <a:chOff x="0" y="0"/>
          <a:chExt cx="0" cy="0"/>
        </a:xfrm>
      </p:grpSpPr>
      <p:sp>
        <p:nvSpPr>
          <p:cNvPr id="403" name="Shape 403"/>
          <p:cNvSpPr txBox="1"/>
          <p:nvPr/>
        </p:nvSpPr>
        <p:spPr>
          <a:xfrm>
            <a:off x="1871661" y="762000"/>
            <a:ext cx="5638800" cy="933450"/>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LAKISHA WASHINGTON VERSUS EMILY WALSH</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#4: How does racial discrimination affect the labor market?</a:t>
            </a:r>
          </a:p>
        </p:txBody>
      </p:sp>
      <p:sp>
        <p:nvSpPr>
          <p:cNvPr id="404" name="Shape 404"/>
          <p:cNvSpPr txBox="1"/>
          <p:nvPr/>
        </p:nvSpPr>
        <p:spPr>
          <a:xfrm>
            <a:off x="990600" y="1752600"/>
            <a:ext cx="7619999" cy="46148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An experiment in Milwaukee revealed substantial racial discrimination in hiring for low-skill jobs:</a:t>
            </a:r>
          </a:p>
          <a:p>
            <a:pPr indent="-225425" lvl="1" marL="682625" marR="0" rtl="0" algn="l">
              <a:lnSpc>
                <a:spcPct val="100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white applicant with a criminal record was called back 17 percent of the time, while the crime-free African American applicant was called back only 14 percent of the time.</a:t>
            </a:r>
          </a:p>
          <a:p>
            <a:pPr indent="-225425" lvl="1" marL="682625" marR="0" rtl="0" algn="l">
              <a:lnSpc>
                <a:spcPct val="100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study implies that the disadvantage of being African American is roughly equivalent to the disadvantage of spending 18 months in prison.</a:t>
            </a:r>
          </a:p>
          <a:p>
            <a:pPr indent="0" lvl="0" marL="0" marR="0" rtl="0" algn="l">
              <a:lnSpc>
                <a:spcPct val="100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another experiment, economists responded in writing to help-wanted ads in Chicago and in Boston, using hypothetical names that were likely to be identified by employers as either white or African American: </a:t>
            </a:r>
          </a:p>
          <a:p>
            <a:pPr indent="-225425" lvl="1" marL="682625" marR="0" rtl="0" algn="l">
              <a:lnSpc>
                <a:spcPct val="100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Applicants named Greg Kelly or Emily Walsh were 50 percent more likely to be called for interviews than those named Jamal Jackson or Lakisha Washington.</a:t>
            </a:r>
          </a:p>
          <a:p>
            <a:pPr indent="-225425" lvl="1" marL="682625" marR="0" rtl="0" algn="l">
              <a:lnSpc>
                <a:spcPct val="100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Adding work experience and computer skills increased the likelihood of interviews by 30 percent for white-sounding applicants but only 9 percent for those whose names suggested an African American background.</a:t>
            </a:r>
          </a:p>
        </p:txBody>
      </p:sp>
      <p:grpSp>
        <p:nvGrpSpPr>
          <p:cNvPr id="405" name="Shape 405"/>
          <p:cNvGrpSpPr/>
          <p:nvPr/>
        </p:nvGrpSpPr>
        <p:grpSpPr>
          <a:xfrm>
            <a:off x="4538661" y="381000"/>
            <a:ext cx="3005137" cy="366711"/>
            <a:chOff x="2568575" y="-185736"/>
            <a:chExt cx="3005137" cy="366711"/>
          </a:xfrm>
        </p:grpSpPr>
        <p:sp>
          <p:nvSpPr>
            <p:cNvPr id="406" name="Shape 406"/>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07" name="Shape 407"/>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408" name="Shape 408"/>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09" name="Shape 409"/>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gr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3" name="Shape 413"/>
        <p:cNvGrpSpPr/>
        <p:nvPr/>
      </p:nvGrpSpPr>
      <p:grpSpPr>
        <a:xfrm>
          <a:off x="0" y="0"/>
          <a:ext cx="0" cy="0"/>
          <a:chOff x="0" y="0"/>
          <a:chExt cx="0" cy="0"/>
        </a:xfrm>
      </p:grpSpPr>
      <p:sp>
        <p:nvSpPr>
          <p:cNvPr id="414" name="Shape 414"/>
          <p:cNvSpPr txBox="1"/>
          <p:nvPr>
            <p:ph type="title"/>
          </p:nvPr>
        </p:nvSpPr>
        <p:spPr>
          <a:xfrm>
            <a:off x="3200400" y="0"/>
            <a:ext cx="2743199" cy="9144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K E Y   T E R M S</a:t>
            </a:r>
          </a:p>
        </p:txBody>
      </p:sp>
      <p:sp>
        <p:nvSpPr>
          <p:cNvPr id="415" name="Shape 415"/>
          <p:cNvSpPr txBox="1"/>
          <p:nvPr/>
        </p:nvSpPr>
        <p:spPr>
          <a:xfrm>
            <a:off x="1254125" y="1371600"/>
            <a:ext cx="3394075" cy="25669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income effect for leisure     	demand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input-substitution effect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learning effect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long-run demand curve for 	labor</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marginal product of labor</a:t>
            </a:r>
          </a:p>
        </p:txBody>
      </p:sp>
      <p:sp>
        <p:nvSpPr>
          <p:cNvPr id="416" name="Shape 416"/>
          <p:cNvSpPr txBox="1"/>
          <p:nvPr/>
        </p:nvSpPr>
        <p:spPr>
          <a:xfrm>
            <a:off x="4876800" y="1371600"/>
            <a:ext cx="3809999" cy="33924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marginal-revenue product of 	labor (</a:t>
            </a:r>
            <a:r>
              <a:rPr b="1" i="1" lang="en-US" sz="1800" u="none" cap="none" strike="noStrike">
                <a:solidFill>
                  <a:schemeClr val="dk1"/>
                </a:solidFill>
                <a:latin typeface="Arial"/>
                <a:ea typeface="Arial"/>
                <a:cs typeface="Arial"/>
                <a:sym typeface="Arial"/>
              </a:rPr>
              <a:t>MRP</a:t>
            </a:r>
            <a:r>
              <a:rPr b="1" i="0" lang="en-US" sz="1800" u="none" cap="none" strike="noStrike">
                <a:solidFill>
                  <a:schemeClr val="dk1"/>
                </a:solidFill>
                <a:latin typeface="Arial"/>
                <a:ea typeface="Arial"/>
                <a:cs typeface="Arial"/>
                <a:sym typeface="Arial"/>
              </a:rPr>
              <a: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market supply curve for labor</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means-tested programs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output effect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short-run demand curve for labor</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signaling effect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substitution effect for leisure 	demand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 name="Shape 60"/>
        <p:cNvGrpSpPr/>
        <p:nvPr/>
      </p:nvGrpSpPr>
      <p:grpSpPr>
        <a:xfrm>
          <a:off x="0" y="0"/>
          <a:ext cx="0" cy="0"/>
          <a:chOff x="0" y="0"/>
          <a:chExt cx="0" cy="0"/>
        </a:xfrm>
      </p:grpSpPr>
      <p:sp>
        <p:nvSpPr>
          <p:cNvPr id="61" name="Shape 61"/>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10.1</a:t>
            </a:r>
          </a:p>
        </p:txBody>
      </p:sp>
      <p:cxnSp>
        <p:nvCxnSpPr>
          <p:cNvPr id="62" name="Shape 62"/>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63" name="Shape 63"/>
          <p:cNvSpPr txBox="1"/>
          <p:nvPr/>
        </p:nvSpPr>
        <p:spPr>
          <a:xfrm>
            <a:off x="3429000" y="76200"/>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DEMAND FOR LABOR</a:t>
            </a:r>
          </a:p>
        </p:txBody>
      </p:sp>
      <p:sp>
        <p:nvSpPr>
          <p:cNvPr id="64" name="Shape 64"/>
          <p:cNvSpPr txBox="1"/>
          <p:nvPr/>
        </p:nvSpPr>
        <p:spPr>
          <a:xfrm>
            <a:off x="990600" y="1339850"/>
            <a:ext cx="77724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Labor Demand by an Individual Firm in the Short Run</a:t>
            </a:r>
          </a:p>
        </p:txBody>
      </p:sp>
      <p:sp>
        <p:nvSpPr>
          <p:cNvPr id="65" name="Shape 65"/>
          <p:cNvSpPr txBox="1"/>
          <p:nvPr/>
        </p:nvSpPr>
        <p:spPr>
          <a:xfrm>
            <a:off x="3048000" y="2025650"/>
            <a:ext cx="4648199" cy="36671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M A R G I N A L   P R I N C I P L E</a:t>
            </a:r>
          </a:p>
        </p:txBody>
      </p:sp>
      <p:cxnSp>
        <p:nvCxnSpPr>
          <p:cNvPr id="66" name="Shape 66"/>
          <p:cNvCxnSpPr/>
          <p:nvPr/>
        </p:nvCxnSpPr>
        <p:spPr>
          <a:xfrm>
            <a:off x="7848600" y="2054225"/>
            <a:ext cx="0" cy="1219199"/>
          </a:xfrm>
          <a:prstGeom prst="straightConnector1">
            <a:avLst/>
          </a:prstGeom>
          <a:noFill/>
          <a:ln cap="rnd" cmpd="sng" w="12700">
            <a:solidFill>
              <a:schemeClr val="lt2"/>
            </a:solidFill>
            <a:prstDash val="solid"/>
            <a:miter/>
            <a:headEnd len="med" w="med" type="none"/>
            <a:tailEnd len="med" w="med" type="none"/>
          </a:ln>
        </p:spPr>
      </p:cxnSp>
      <p:sp>
        <p:nvSpPr>
          <p:cNvPr id="67" name="Shape 67"/>
          <p:cNvSpPr txBox="1"/>
          <p:nvPr/>
        </p:nvSpPr>
        <p:spPr>
          <a:xfrm>
            <a:off x="990600" y="2319336"/>
            <a:ext cx="6781800" cy="1049337"/>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Increase the level of an activity as long as its marginal benefit exceeds its marginal cost. Choose the level at which the marginal benefit equals the marginal cost.</a:t>
            </a:r>
          </a:p>
        </p:txBody>
      </p:sp>
      <p:sp>
        <p:nvSpPr>
          <p:cNvPr id="68" name="Shape 68"/>
          <p:cNvSpPr txBox="1"/>
          <p:nvPr/>
        </p:nvSpPr>
        <p:spPr>
          <a:xfrm>
            <a:off x="1828800" y="3702050"/>
            <a:ext cx="63246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firm will pick the quantity of labor at which the marginal benefit of labor equals the marginal cost of labor.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 name="Shape 72"/>
        <p:cNvGrpSpPr/>
        <p:nvPr/>
      </p:nvGrpSpPr>
      <p:grpSpPr>
        <a:xfrm>
          <a:off x="0" y="0"/>
          <a:ext cx="0" cy="0"/>
          <a:chOff x="0" y="0"/>
          <a:chExt cx="0" cy="0"/>
        </a:xfrm>
      </p:grpSpPr>
      <p:sp>
        <p:nvSpPr>
          <p:cNvPr id="73" name="Shape 73"/>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10.1</a:t>
            </a:r>
          </a:p>
        </p:txBody>
      </p:sp>
      <p:cxnSp>
        <p:nvCxnSpPr>
          <p:cNvPr id="74" name="Shape 74"/>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75" name="Shape 75"/>
          <p:cNvSpPr txBox="1"/>
          <p:nvPr/>
        </p:nvSpPr>
        <p:spPr>
          <a:xfrm>
            <a:off x="3429000" y="76200"/>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DEMAND FOR LABOR (cont’d)</a:t>
            </a:r>
          </a:p>
        </p:txBody>
      </p:sp>
      <p:sp>
        <p:nvSpPr>
          <p:cNvPr id="76" name="Shape 76"/>
          <p:cNvSpPr txBox="1"/>
          <p:nvPr/>
        </p:nvSpPr>
        <p:spPr>
          <a:xfrm>
            <a:off x="990600" y="1219200"/>
            <a:ext cx="77724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Labor Demand by an Individual Firm in the Short Run</a:t>
            </a:r>
          </a:p>
        </p:txBody>
      </p:sp>
      <p:cxnSp>
        <p:nvCxnSpPr>
          <p:cNvPr id="77" name="Shape 77"/>
          <p:cNvCxnSpPr/>
          <p:nvPr/>
        </p:nvCxnSpPr>
        <p:spPr>
          <a:xfrm>
            <a:off x="7856536" y="4940300"/>
            <a:ext cx="0" cy="1295400"/>
          </a:xfrm>
          <a:prstGeom prst="straightConnector1">
            <a:avLst/>
          </a:prstGeom>
          <a:noFill/>
          <a:ln cap="rnd" cmpd="sng" w="12700">
            <a:solidFill>
              <a:schemeClr val="lt2"/>
            </a:solidFill>
            <a:prstDash val="solid"/>
            <a:miter/>
            <a:headEnd len="med" w="med" type="none"/>
            <a:tailEnd len="med" w="med" type="none"/>
          </a:ln>
        </p:spPr>
      </p:cxnSp>
      <p:sp>
        <p:nvSpPr>
          <p:cNvPr id="78" name="Shape 78"/>
          <p:cNvSpPr txBox="1"/>
          <p:nvPr/>
        </p:nvSpPr>
        <p:spPr>
          <a:xfrm>
            <a:off x="1379537" y="4940300"/>
            <a:ext cx="65532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P R I N C I P L E   O F   D I M I N I S H I N G   R E T U R N S</a:t>
            </a:r>
          </a:p>
        </p:txBody>
      </p:sp>
      <p:sp>
        <p:nvSpPr>
          <p:cNvPr id="79" name="Shape 79"/>
          <p:cNvSpPr txBox="1"/>
          <p:nvPr/>
        </p:nvSpPr>
        <p:spPr>
          <a:xfrm>
            <a:off x="846137" y="5275262"/>
            <a:ext cx="6934199" cy="1049337"/>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Suppose output is produced with two or more inputs and we increase one input while holding the other input or inputs fixed. Beyond some point—called the </a:t>
            </a:r>
            <a:r>
              <a:rPr b="1" i="1" lang="en-US" sz="1400" u="none" cap="none" strike="noStrike">
                <a:solidFill>
                  <a:srgbClr val="7F7F7F"/>
                </a:solidFill>
                <a:latin typeface="Arial"/>
                <a:ea typeface="Arial"/>
                <a:cs typeface="Arial"/>
                <a:sym typeface="Arial"/>
              </a:rPr>
              <a:t>point of diminishing returns</a:t>
            </a:r>
            <a:r>
              <a:rPr b="1" i="0" lang="en-US" sz="1400" u="none" cap="none" strike="noStrike">
                <a:solidFill>
                  <a:srgbClr val="7F7F7F"/>
                </a:solidFill>
                <a:latin typeface="Arial"/>
                <a:ea typeface="Arial"/>
                <a:cs typeface="Arial"/>
                <a:sym typeface="Arial"/>
              </a:rPr>
              <a:t> —output will increase at a decreasing rate.</a:t>
            </a:r>
          </a:p>
        </p:txBody>
      </p:sp>
      <p:pic>
        <p:nvPicPr>
          <p:cNvPr id="80" name="Shape 80"/>
          <p:cNvPicPr preferRelativeResize="0"/>
          <p:nvPr/>
        </p:nvPicPr>
        <p:blipFill rotWithShape="1">
          <a:blip r:embed="rId3">
            <a:alphaModFix/>
          </a:blip>
          <a:srcRect b="0" l="0" r="0" t="0"/>
          <a:stretch/>
        </p:blipFill>
        <p:spPr>
          <a:xfrm>
            <a:off x="1219200" y="1828800"/>
            <a:ext cx="6705599" cy="29241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4" name="Shape 84"/>
        <p:cNvGrpSpPr/>
        <p:nvPr/>
      </p:nvGrpSpPr>
      <p:grpSpPr>
        <a:xfrm>
          <a:off x="0" y="0"/>
          <a:ext cx="0" cy="0"/>
          <a:chOff x="0" y="0"/>
          <a:chExt cx="0" cy="0"/>
        </a:xfrm>
      </p:grpSpPr>
      <p:sp>
        <p:nvSpPr>
          <p:cNvPr id="85" name="Shape 85"/>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10.1</a:t>
            </a:r>
          </a:p>
        </p:txBody>
      </p:sp>
      <p:cxnSp>
        <p:nvCxnSpPr>
          <p:cNvPr id="86" name="Shape 86"/>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87" name="Shape 87"/>
          <p:cNvSpPr txBox="1"/>
          <p:nvPr/>
        </p:nvSpPr>
        <p:spPr>
          <a:xfrm>
            <a:off x="3429000" y="76200"/>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DEMAND FOR LABOR (cont’d)</a:t>
            </a:r>
          </a:p>
        </p:txBody>
      </p:sp>
      <p:sp>
        <p:nvSpPr>
          <p:cNvPr id="88" name="Shape 88"/>
          <p:cNvSpPr txBox="1"/>
          <p:nvPr/>
        </p:nvSpPr>
        <p:spPr>
          <a:xfrm>
            <a:off x="990600" y="1219200"/>
            <a:ext cx="77724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Labor Demand by an Individual Firm in the Short Run</a:t>
            </a:r>
          </a:p>
        </p:txBody>
      </p:sp>
      <p:sp>
        <p:nvSpPr>
          <p:cNvPr id="89" name="Shape 89"/>
          <p:cNvSpPr txBox="1"/>
          <p:nvPr/>
        </p:nvSpPr>
        <p:spPr>
          <a:xfrm>
            <a:off x="2743200" y="1981200"/>
            <a:ext cx="3657600" cy="825499"/>
          </a:xfrm>
          <a:prstGeom prst="rect">
            <a:avLst/>
          </a:prstGeom>
          <a:noFill/>
          <a:ln>
            <a:noFill/>
          </a:ln>
        </p:spPr>
        <p:txBody>
          <a:bodyPr anchorCtr="0" anchor="t" bIns="45700" lIns="91425" rIns="91425" tIns="45700">
            <a:noAutofit/>
          </a:bodyPr>
          <a:lstStyle/>
          <a:p>
            <a:pPr indent="-236536" lvl="0" marL="236536"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chemeClr val="dk1"/>
                </a:solidFill>
                <a:latin typeface="Arial"/>
                <a:ea typeface="Arial"/>
                <a:cs typeface="Arial"/>
                <a:sym typeface="Arial"/>
              </a:rPr>
              <a:t>marginal product of labor</a:t>
            </a:r>
            <a:br>
              <a:rPr b="1"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change in output from one   additional unit of labor.</a:t>
            </a:r>
          </a:p>
        </p:txBody>
      </p:sp>
      <p:sp>
        <p:nvSpPr>
          <p:cNvPr id="90" name="Shape 90"/>
          <p:cNvSpPr txBox="1"/>
          <p:nvPr/>
        </p:nvSpPr>
        <p:spPr>
          <a:xfrm>
            <a:off x="2667000" y="3124200"/>
            <a:ext cx="3657600" cy="1803400"/>
          </a:xfrm>
          <a:prstGeom prst="rect">
            <a:avLst/>
          </a:prstGeom>
          <a:noFill/>
          <a:ln>
            <a:noFill/>
          </a:ln>
        </p:spPr>
        <p:txBody>
          <a:bodyPr anchorCtr="0" anchor="t" bIns="45700" lIns="91425" rIns="91425" tIns="45700">
            <a:noAutofit/>
          </a:bodyPr>
          <a:lstStyle/>
          <a:p>
            <a:pPr indent="-287337" lvl="0" marL="338137"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 </a:t>
            </a:r>
            <a:r>
              <a:rPr b="1" i="0" lang="en-US" sz="1600" u="none" cap="none" strike="noStrike">
                <a:solidFill>
                  <a:schemeClr val="dk1"/>
                </a:solidFill>
                <a:latin typeface="Arial"/>
                <a:ea typeface="Arial"/>
                <a:cs typeface="Arial"/>
                <a:sym typeface="Arial"/>
              </a:rPr>
              <a:t>marginal-revenue product of labor (</a:t>
            </a:r>
            <a:r>
              <a:rPr b="1" i="1" lang="en-US" sz="1600" u="none" cap="none" strike="noStrike">
                <a:solidFill>
                  <a:schemeClr val="dk1"/>
                </a:solidFill>
                <a:latin typeface="Arial"/>
                <a:ea typeface="Arial"/>
                <a:cs typeface="Arial"/>
                <a:sym typeface="Arial"/>
              </a:rPr>
              <a:t>MRP</a:t>
            </a:r>
            <a:r>
              <a:rPr b="1" i="0" lang="en-US" sz="1600" u="none" cap="none" strike="noStrike">
                <a:solidFill>
                  <a:schemeClr val="dk1"/>
                </a:solidFill>
                <a:latin typeface="Arial"/>
                <a:ea typeface="Arial"/>
                <a:cs typeface="Arial"/>
                <a:sym typeface="Arial"/>
              </a:rPr>
              <a:t>)</a:t>
            </a:r>
            <a:br>
              <a:rPr b="1"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extra revenue generated from one additional unit of labor; </a:t>
            </a:r>
            <a:r>
              <a:rPr b="0" i="1" lang="en-US" sz="1600" u="none" cap="none" strike="noStrike">
                <a:solidFill>
                  <a:schemeClr val="dk1"/>
                </a:solidFill>
                <a:latin typeface="Arial"/>
                <a:ea typeface="Arial"/>
                <a:cs typeface="Arial"/>
                <a:sym typeface="Arial"/>
              </a:rPr>
              <a:t>MRP</a:t>
            </a:r>
            <a:r>
              <a:rPr b="0" i="0" lang="en-US" sz="1600" u="none" cap="none" strike="noStrike">
                <a:solidFill>
                  <a:schemeClr val="dk1"/>
                </a:solidFill>
                <a:latin typeface="Arial"/>
                <a:ea typeface="Arial"/>
                <a:cs typeface="Arial"/>
                <a:sym typeface="Arial"/>
              </a:rPr>
              <a:t> is equal to the price of output times the marginal product of labor.</a:t>
            </a:r>
          </a:p>
        </p:txBody>
      </p:sp>
      <p:pic>
        <p:nvPicPr>
          <p:cNvPr id="91" name="Shape 91"/>
          <p:cNvPicPr preferRelativeResize="0"/>
          <p:nvPr/>
        </p:nvPicPr>
        <p:blipFill rotWithShape="1">
          <a:blip r:embed="rId3">
            <a:alphaModFix/>
          </a:blip>
          <a:srcRect b="0" l="0" r="0" t="0"/>
          <a:stretch/>
        </p:blipFill>
        <p:spPr>
          <a:xfrm>
            <a:off x="2109786" y="5029200"/>
            <a:ext cx="4924424" cy="3047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5"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b="0" l="0" r="0" t="0"/>
          <a:stretch/>
        </p:blipFill>
        <p:spPr>
          <a:xfrm>
            <a:off x="3448050" y="1600200"/>
            <a:ext cx="5695950" cy="3819525"/>
          </a:xfrm>
          <a:prstGeom prst="rect">
            <a:avLst/>
          </a:prstGeom>
          <a:noFill/>
          <a:ln>
            <a:noFill/>
          </a:ln>
        </p:spPr>
      </p:pic>
      <p:sp>
        <p:nvSpPr>
          <p:cNvPr id="97" name="Shape 97"/>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10.1</a:t>
            </a:r>
          </a:p>
        </p:txBody>
      </p:sp>
      <p:cxnSp>
        <p:nvCxnSpPr>
          <p:cNvPr id="98" name="Shape 98"/>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99" name="Shape 99"/>
          <p:cNvSpPr txBox="1"/>
          <p:nvPr/>
        </p:nvSpPr>
        <p:spPr>
          <a:xfrm>
            <a:off x="3429000" y="76200"/>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DEMAND FOR LABOR (cont’d)</a:t>
            </a:r>
          </a:p>
        </p:txBody>
      </p:sp>
      <p:sp>
        <p:nvSpPr>
          <p:cNvPr id="100" name="Shape 100"/>
          <p:cNvSpPr txBox="1"/>
          <p:nvPr/>
        </p:nvSpPr>
        <p:spPr>
          <a:xfrm>
            <a:off x="990600" y="1143000"/>
            <a:ext cx="77724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Labor Demand by an Individual Firm in the Short Run</a:t>
            </a:r>
          </a:p>
        </p:txBody>
      </p:sp>
      <p:pic>
        <p:nvPicPr>
          <p:cNvPr id="101" name="Shape 101"/>
          <p:cNvPicPr preferRelativeResize="0"/>
          <p:nvPr/>
        </p:nvPicPr>
        <p:blipFill rotWithShape="1">
          <a:blip r:embed="rId4">
            <a:alphaModFix/>
          </a:blip>
          <a:srcRect b="0" l="0" r="0" t="0"/>
          <a:stretch/>
        </p:blipFill>
        <p:spPr>
          <a:xfrm>
            <a:off x="3448050" y="1600200"/>
            <a:ext cx="5695950" cy="3819525"/>
          </a:xfrm>
          <a:prstGeom prst="rect">
            <a:avLst/>
          </a:prstGeom>
          <a:noFill/>
          <a:ln>
            <a:noFill/>
          </a:ln>
        </p:spPr>
      </p:pic>
      <p:pic>
        <p:nvPicPr>
          <p:cNvPr id="102" name="Shape 102"/>
          <p:cNvPicPr preferRelativeResize="0"/>
          <p:nvPr/>
        </p:nvPicPr>
        <p:blipFill rotWithShape="1">
          <a:blip r:embed="rId5">
            <a:alphaModFix/>
          </a:blip>
          <a:srcRect b="0" l="0" r="0" t="0"/>
          <a:stretch/>
        </p:blipFill>
        <p:spPr>
          <a:xfrm>
            <a:off x="3448050" y="1600200"/>
            <a:ext cx="5695950" cy="3819525"/>
          </a:xfrm>
          <a:prstGeom prst="rect">
            <a:avLst/>
          </a:prstGeom>
          <a:noFill/>
          <a:ln>
            <a:noFill/>
          </a:ln>
        </p:spPr>
      </p:pic>
      <p:pic>
        <p:nvPicPr>
          <p:cNvPr id="103" name="Shape 103"/>
          <p:cNvPicPr preferRelativeResize="0"/>
          <p:nvPr/>
        </p:nvPicPr>
        <p:blipFill rotWithShape="1">
          <a:blip r:embed="rId6">
            <a:alphaModFix/>
          </a:blip>
          <a:srcRect b="0" l="0" r="0" t="0"/>
          <a:stretch/>
        </p:blipFill>
        <p:spPr>
          <a:xfrm>
            <a:off x="3448050" y="1600200"/>
            <a:ext cx="5695950" cy="3819525"/>
          </a:xfrm>
          <a:prstGeom prst="rect">
            <a:avLst/>
          </a:prstGeom>
          <a:noFill/>
          <a:ln>
            <a:noFill/>
          </a:ln>
        </p:spPr>
      </p:pic>
      <p:pic>
        <p:nvPicPr>
          <p:cNvPr id="104" name="Shape 104"/>
          <p:cNvPicPr preferRelativeResize="0"/>
          <p:nvPr/>
        </p:nvPicPr>
        <p:blipFill rotWithShape="1">
          <a:blip r:embed="rId7">
            <a:alphaModFix/>
          </a:blip>
          <a:srcRect b="0" l="0" r="0" t="0"/>
          <a:stretch/>
        </p:blipFill>
        <p:spPr>
          <a:xfrm>
            <a:off x="3448050" y="1600200"/>
            <a:ext cx="5695950" cy="3819525"/>
          </a:xfrm>
          <a:prstGeom prst="rect">
            <a:avLst/>
          </a:prstGeom>
          <a:noFill/>
          <a:ln>
            <a:noFill/>
          </a:ln>
        </p:spPr>
      </p:pic>
      <p:pic>
        <p:nvPicPr>
          <p:cNvPr id="105" name="Shape 105"/>
          <p:cNvPicPr preferRelativeResize="0"/>
          <p:nvPr/>
        </p:nvPicPr>
        <p:blipFill rotWithShape="1">
          <a:blip r:embed="rId8">
            <a:alphaModFix/>
          </a:blip>
          <a:srcRect b="0" l="0" r="0" t="0"/>
          <a:stretch/>
        </p:blipFill>
        <p:spPr>
          <a:xfrm>
            <a:off x="3448050" y="1600200"/>
            <a:ext cx="5695950" cy="3819525"/>
          </a:xfrm>
          <a:prstGeom prst="rect">
            <a:avLst/>
          </a:prstGeom>
          <a:noFill/>
          <a:ln>
            <a:noFill/>
          </a:ln>
        </p:spPr>
      </p:pic>
      <p:pic>
        <p:nvPicPr>
          <p:cNvPr id="106" name="Shape 106"/>
          <p:cNvPicPr preferRelativeResize="0"/>
          <p:nvPr/>
        </p:nvPicPr>
        <p:blipFill rotWithShape="1">
          <a:blip r:embed="rId9">
            <a:alphaModFix/>
          </a:blip>
          <a:srcRect b="0" l="0" r="0" t="0"/>
          <a:stretch/>
        </p:blipFill>
        <p:spPr>
          <a:xfrm>
            <a:off x="3448050" y="1600200"/>
            <a:ext cx="5695950" cy="3819525"/>
          </a:xfrm>
          <a:prstGeom prst="rect">
            <a:avLst/>
          </a:prstGeom>
          <a:noFill/>
          <a:ln>
            <a:noFill/>
          </a:ln>
        </p:spPr>
      </p:pic>
      <p:sp>
        <p:nvSpPr>
          <p:cNvPr id="107" name="Shape 107"/>
          <p:cNvSpPr txBox="1"/>
          <p:nvPr/>
        </p:nvSpPr>
        <p:spPr>
          <a:xfrm>
            <a:off x="990600" y="1676400"/>
            <a:ext cx="2362200" cy="3805237"/>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10.1</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Marginal Principle and the Firm’s Demand for Labor</a:t>
            </a:r>
          </a:p>
          <a:p>
            <a:pPr indent="0" lvl="0" marL="0" marR="0" rtl="0" algn="l">
              <a:lnSpc>
                <a:spcPct val="11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Using the marginal principle, the firm picks the quantity of workers at which the marginal benefit (the marginal revenue product of labor) equals the marginal cost (the wage).</a:t>
            </a:r>
          </a:p>
          <a:p>
            <a:pPr indent="0" lvl="0" marL="0" marR="0" rtl="0" algn="l">
              <a:lnSpc>
                <a:spcPct val="11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firm’s short-run demand curve for labor is the marginal revenue product curve.</a:t>
            </a:r>
          </a:p>
        </p:txBody>
      </p:sp>
      <p:sp>
        <p:nvSpPr>
          <p:cNvPr id="108" name="Shape 108"/>
          <p:cNvSpPr txBox="1"/>
          <p:nvPr/>
        </p:nvSpPr>
        <p:spPr>
          <a:xfrm>
            <a:off x="3124200" y="5334000"/>
            <a:ext cx="5562600" cy="1069975"/>
          </a:xfrm>
          <a:prstGeom prst="rect">
            <a:avLst/>
          </a:prstGeom>
          <a:noFill/>
          <a:ln>
            <a:noFill/>
          </a:ln>
        </p:spPr>
        <p:txBody>
          <a:bodyPr anchorCtr="0" anchor="t" bIns="45700" lIns="91425" rIns="91425" tIns="45700">
            <a:noAutofit/>
          </a:bodyPr>
          <a:lstStyle/>
          <a:p>
            <a:pPr indent="-236536" lvl="0" marL="236536"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chemeClr val="dk1"/>
                </a:solidFill>
                <a:latin typeface="Arial"/>
                <a:ea typeface="Arial"/>
                <a:cs typeface="Arial"/>
                <a:sym typeface="Arial"/>
              </a:rPr>
              <a:t>short-run demand curve for labor</a:t>
            </a:r>
            <a:br>
              <a:rPr b="1"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curve showing the relationship between the wage and the quantity of labor demanded over the short run, when the firm cannot change its production facility.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 name="Shape 112"/>
        <p:cNvGrpSpPr/>
        <p:nvPr/>
      </p:nvGrpSpPr>
      <p:grpSpPr>
        <a:xfrm>
          <a:off x="0" y="0"/>
          <a:ext cx="0" cy="0"/>
          <a:chOff x="0" y="0"/>
          <a:chExt cx="0" cy="0"/>
        </a:xfrm>
      </p:grpSpPr>
      <p:sp>
        <p:nvSpPr>
          <p:cNvPr id="113" name="Shape 113"/>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10.1</a:t>
            </a:r>
          </a:p>
        </p:txBody>
      </p:sp>
      <p:cxnSp>
        <p:nvCxnSpPr>
          <p:cNvPr id="114" name="Shape 114"/>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15" name="Shape 115"/>
          <p:cNvSpPr txBox="1"/>
          <p:nvPr/>
        </p:nvSpPr>
        <p:spPr>
          <a:xfrm>
            <a:off x="3429000" y="76200"/>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DEMAND FOR LABOR (cont’d)</a:t>
            </a:r>
          </a:p>
        </p:txBody>
      </p:sp>
      <p:sp>
        <p:nvSpPr>
          <p:cNvPr id="116" name="Shape 116"/>
          <p:cNvSpPr txBox="1"/>
          <p:nvPr/>
        </p:nvSpPr>
        <p:spPr>
          <a:xfrm>
            <a:off x="990600" y="1295400"/>
            <a:ext cx="77724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Labor Demand by an Individual Firm in the Short Run</a:t>
            </a:r>
          </a:p>
        </p:txBody>
      </p:sp>
      <p:sp>
        <p:nvSpPr>
          <p:cNvPr id="117" name="Shape 117"/>
          <p:cNvSpPr txBox="1"/>
          <p:nvPr/>
        </p:nvSpPr>
        <p:spPr>
          <a:xfrm>
            <a:off x="990600" y="1981200"/>
            <a:ext cx="2590800" cy="40385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10.2</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An Increase in the Price of Output Shifts the Labor-Demand Curve</a:t>
            </a:r>
          </a:p>
          <a:p>
            <a:pPr indent="0" lvl="0" marL="0" marR="0" rtl="0" algn="l">
              <a:lnSpc>
                <a:spcPct val="11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An increase in the price of the good produced by workers increases the marginal revenue product at each quantity of workers, shifting the demand curve to the right. </a:t>
            </a:r>
          </a:p>
          <a:p>
            <a:pPr indent="0" lvl="0" marL="0" marR="0" rtl="0" algn="l">
              <a:lnSpc>
                <a:spcPct val="11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each wage, the firm will demand more workers. For example, at a wage of $8, the demand for labor increases from five workers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to seven workers (point </a:t>
            </a:r>
            <a:r>
              <a:rPr b="0" i="1" lang="en-US" sz="1400" u="none" cap="none" strike="noStrike">
                <a:solidFill>
                  <a:schemeClr val="dk1"/>
                </a:solidFill>
                <a:latin typeface="Arial"/>
                <a:ea typeface="Arial"/>
                <a:cs typeface="Arial"/>
                <a:sym typeface="Arial"/>
              </a:rPr>
              <a:t>d</a:t>
            </a:r>
            <a:r>
              <a:rPr b="0" i="0" lang="en-US" sz="1400" u="none" cap="none" strike="noStrike">
                <a:solidFill>
                  <a:schemeClr val="dk1"/>
                </a:solidFill>
                <a:latin typeface="Arial"/>
                <a:ea typeface="Arial"/>
                <a:cs typeface="Arial"/>
                <a:sym typeface="Arial"/>
              </a:rPr>
              <a:t>).</a:t>
            </a:r>
          </a:p>
        </p:txBody>
      </p:sp>
      <p:pic>
        <p:nvPicPr>
          <p:cNvPr id="118" name="Shape 118"/>
          <p:cNvPicPr preferRelativeResize="0"/>
          <p:nvPr/>
        </p:nvPicPr>
        <p:blipFill rotWithShape="1">
          <a:blip r:embed="rId3">
            <a:alphaModFix/>
          </a:blip>
          <a:srcRect b="0" l="0" r="0" t="0"/>
          <a:stretch/>
        </p:blipFill>
        <p:spPr>
          <a:xfrm>
            <a:off x="3810000" y="1981200"/>
            <a:ext cx="5172075" cy="3648074"/>
          </a:xfrm>
          <a:prstGeom prst="rect">
            <a:avLst/>
          </a:prstGeom>
          <a:noFill/>
          <a:ln>
            <a:noFill/>
          </a:ln>
        </p:spPr>
      </p:pic>
      <p:pic>
        <p:nvPicPr>
          <p:cNvPr id="119" name="Shape 119"/>
          <p:cNvPicPr preferRelativeResize="0"/>
          <p:nvPr/>
        </p:nvPicPr>
        <p:blipFill rotWithShape="1">
          <a:blip r:embed="rId4">
            <a:alphaModFix/>
          </a:blip>
          <a:srcRect b="0" l="0" r="0" t="0"/>
          <a:stretch/>
        </p:blipFill>
        <p:spPr>
          <a:xfrm>
            <a:off x="3810000" y="1981200"/>
            <a:ext cx="5172075" cy="3648074"/>
          </a:xfrm>
          <a:prstGeom prst="rect">
            <a:avLst/>
          </a:prstGeom>
          <a:noFill/>
          <a:ln>
            <a:noFill/>
          </a:ln>
        </p:spPr>
      </p:pic>
      <p:pic>
        <p:nvPicPr>
          <p:cNvPr id="120" name="Shape 120"/>
          <p:cNvPicPr preferRelativeResize="0"/>
          <p:nvPr/>
        </p:nvPicPr>
        <p:blipFill rotWithShape="1">
          <a:blip r:embed="rId5">
            <a:alphaModFix/>
          </a:blip>
          <a:srcRect b="0" l="0" r="0" t="0"/>
          <a:stretch/>
        </p:blipFill>
        <p:spPr>
          <a:xfrm>
            <a:off x="3810000" y="1981200"/>
            <a:ext cx="5172075" cy="3648074"/>
          </a:xfrm>
          <a:prstGeom prst="rect">
            <a:avLst/>
          </a:prstGeom>
          <a:noFill/>
          <a:ln>
            <a:noFill/>
          </a:ln>
        </p:spPr>
      </p:pic>
      <p:pic>
        <p:nvPicPr>
          <p:cNvPr id="121" name="Shape 121"/>
          <p:cNvPicPr preferRelativeResize="0"/>
          <p:nvPr/>
        </p:nvPicPr>
        <p:blipFill rotWithShape="1">
          <a:blip r:embed="rId6">
            <a:alphaModFix/>
          </a:blip>
          <a:srcRect b="0" l="0" r="0" t="0"/>
          <a:stretch/>
        </p:blipFill>
        <p:spPr>
          <a:xfrm>
            <a:off x="3810000" y="1981200"/>
            <a:ext cx="5172075" cy="3648074"/>
          </a:xfrm>
          <a:prstGeom prst="rect">
            <a:avLst/>
          </a:prstGeom>
          <a:noFill/>
          <a:ln>
            <a:noFill/>
          </a:ln>
        </p:spPr>
      </p:pic>
      <p:pic>
        <p:nvPicPr>
          <p:cNvPr id="122" name="Shape 122"/>
          <p:cNvPicPr preferRelativeResize="0"/>
          <p:nvPr/>
        </p:nvPicPr>
        <p:blipFill rotWithShape="1">
          <a:blip r:embed="rId7">
            <a:alphaModFix/>
          </a:blip>
          <a:srcRect b="0" l="0" r="0" t="0"/>
          <a:stretch/>
        </p:blipFill>
        <p:spPr>
          <a:xfrm>
            <a:off x="3810000" y="1981200"/>
            <a:ext cx="5172075" cy="3648074"/>
          </a:xfrm>
          <a:prstGeom prst="rect">
            <a:avLst/>
          </a:prstGeom>
          <a:noFill/>
          <a:ln>
            <a:noFill/>
          </a:ln>
        </p:spPr>
      </p:pic>
      <p:pic>
        <p:nvPicPr>
          <p:cNvPr id="123" name="Shape 123"/>
          <p:cNvPicPr preferRelativeResize="0"/>
          <p:nvPr/>
        </p:nvPicPr>
        <p:blipFill rotWithShape="1">
          <a:blip r:embed="rId8">
            <a:alphaModFix/>
          </a:blip>
          <a:srcRect b="0" l="0" r="0" t="0"/>
          <a:stretch/>
        </p:blipFill>
        <p:spPr>
          <a:xfrm>
            <a:off x="3810000" y="1981200"/>
            <a:ext cx="5172075" cy="36480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7" name="Shape 127"/>
        <p:cNvGrpSpPr/>
        <p:nvPr/>
      </p:nvGrpSpPr>
      <p:grpSpPr>
        <a:xfrm>
          <a:off x="0" y="0"/>
          <a:ext cx="0" cy="0"/>
          <a:chOff x="0" y="0"/>
          <a:chExt cx="0" cy="0"/>
        </a:xfrm>
      </p:grpSpPr>
      <p:sp>
        <p:nvSpPr>
          <p:cNvPr id="128" name="Shape 128"/>
          <p:cNvSpPr txBox="1"/>
          <p:nvPr/>
        </p:nvSpPr>
        <p:spPr>
          <a:xfrm>
            <a:off x="2368550" y="136525"/>
            <a:ext cx="107315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000" u="none" cap="none" strike="noStrike">
                <a:solidFill>
                  <a:srgbClr val="FF0000"/>
                </a:solidFill>
                <a:latin typeface="Times New Roman"/>
                <a:ea typeface="Times New Roman"/>
                <a:cs typeface="Times New Roman"/>
                <a:sym typeface="Times New Roman"/>
              </a:rPr>
              <a:t>10.1</a:t>
            </a:r>
          </a:p>
        </p:txBody>
      </p:sp>
      <p:cxnSp>
        <p:nvCxnSpPr>
          <p:cNvPr id="129" name="Shape 129"/>
          <p:cNvCxnSpPr/>
          <p:nvPr/>
        </p:nvCxnSpPr>
        <p:spPr>
          <a:xfrm>
            <a:off x="34290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30" name="Shape 130"/>
          <p:cNvSpPr txBox="1"/>
          <p:nvPr/>
        </p:nvSpPr>
        <p:spPr>
          <a:xfrm>
            <a:off x="3429000" y="76200"/>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DEMAND FOR LABOR (cont’d)</a:t>
            </a:r>
          </a:p>
        </p:txBody>
      </p:sp>
      <p:sp>
        <p:nvSpPr>
          <p:cNvPr id="131" name="Shape 131"/>
          <p:cNvSpPr txBox="1"/>
          <p:nvPr/>
        </p:nvSpPr>
        <p:spPr>
          <a:xfrm>
            <a:off x="990600" y="1260475"/>
            <a:ext cx="77724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Market Demand for Labor in the Short Run</a:t>
            </a:r>
          </a:p>
        </p:txBody>
      </p:sp>
      <p:sp>
        <p:nvSpPr>
          <p:cNvPr id="132" name="Shape 132"/>
          <p:cNvSpPr txBox="1"/>
          <p:nvPr/>
        </p:nvSpPr>
        <p:spPr>
          <a:xfrm>
            <a:off x="1828800" y="1793875"/>
            <a:ext cx="5486399" cy="3082924"/>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To draw the short-run market demand curve for labor, we add the labor demands of all the firms that use a particular type of labor. </a:t>
            </a:r>
          </a:p>
          <a:p>
            <a:pPr indent="0" lvl="0" marL="0" marR="0" rtl="0" algn="l">
              <a:lnSpc>
                <a:spcPct val="110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If there were 100 firms and each hired 5 workers at a wage of $8, the market demand for labor would be 500 workers. </a:t>
            </a:r>
          </a:p>
          <a:p>
            <a:pPr indent="0" lvl="0" marL="0" marR="0" rtl="0" algn="l">
              <a:lnSpc>
                <a:spcPct val="110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Similarly, if the typical firm hired 3 workers at a wage of $11, the market demand would be 300 workers.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