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300" r:id="rId4"/>
    <p:sldId id="302" r:id="rId5"/>
    <p:sldId id="303" r:id="rId6"/>
    <p:sldId id="307" r:id="rId7"/>
    <p:sldId id="311" r:id="rId8"/>
    <p:sldId id="308" r:id="rId9"/>
    <p:sldId id="309" r:id="rId10"/>
    <p:sldId id="310" r:id="rId11"/>
    <p:sldId id="312" r:id="rId12"/>
    <p:sldId id="313" r:id="rId13"/>
    <p:sldId id="314" r:id="rId14"/>
    <p:sldId id="318" r:id="rId15"/>
    <p:sldId id="319" r:id="rId16"/>
    <p:sldId id="320" r:id="rId17"/>
    <p:sldId id="321" r:id="rId18"/>
    <p:sldId id="315" r:id="rId19"/>
    <p:sldId id="316" r:id="rId20"/>
    <p:sldId id="317" r:id="rId21"/>
    <p:sldId id="266" r:id="rId22"/>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4" autoAdjust="0"/>
  </p:normalViewPr>
  <p:slideViewPr>
    <p:cSldViewPr>
      <p:cViewPr>
        <p:scale>
          <a:sx n="90" d="100"/>
          <a:sy n="90" d="100"/>
        </p:scale>
        <p:origin x="-378" y="-402"/>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2/21/2012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800" b="1" u="sng" dirty="0" smtClean="0"/>
              <a:t>مجــالات الشــك:</a:t>
            </a:r>
            <a:endParaRPr lang="ar-SA" sz="2500" b="1" u="sng" dirty="0" smtClean="0"/>
          </a:p>
          <a:p>
            <a:pPr marL="0" indent="0" algn="just" rtl="1">
              <a:spcBef>
                <a:spcPts val="0"/>
              </a:spcBef>
            </a:pPr>
            <a:r>
              <a:rPr lang="ar-SA" sz="2500" dirty="0" smtClean="0"/>
              <a:t>بمدارسة نوعي الشك (مطلق - منهجي) تبين لنا أن </a:t>
            </a:r>
            <a:r>
              <a:rPr lang="ar-SA" sz="2500" dirty="0" smtClean="0">
                <a:solidFill>
                  <a:srgbClr val="FF0000"/>
                </a:solidFill>
              </a:rPr>
              <a:t>الشك المطلق هو شك في أصل المعرفة وإمكانيتها لذا يُسمى (بالمعرفي) لإنكاره إمكان المعرفة أو (الفلسفي والمذهبي) لكونه مذهباً فلسفياً يعتقد صاحبه بانتفاء موضوع المعرفة، واستحالة إدراكها</a:t>
            </a:r>
            <a:r>
              <a:rPr lang="ar-SA" sz="2500" dirty="0" smtClean="0"/>
              <a:t>، وفي مقابله نشأ </a:t>
            </a:r>
            <a:r>
              <a:rPr lang="ar-SA" sz="2500" dirty="0" smtClean="0">
                <a:solidFill>
                  <a:srgbClr val="009900"/>
                </a:solidFill>
              </a:rPr>
              <a:t>الشك المنهجي بوصفه منهجاً للبحث عن الحقيقة لذا سُمي أيضاً (بالعلمي) وهو لا ينتقص من يقينية أصحابه بوجود حقيقة يمكن معرفتها</a:t>
            </a:r>
            <a:r>
              <a:rPr lang="ar-SA" sz="2500" dirty="0" smtClean="0"/>
              <a:t>، ومن هذه العلاقة الجدلية بين الإطلاق والنسبية يثور التساؤل حول المجالات التي يمكن أن يتطرق إليها الشك، بل التي طرقها بالفعل.</a:t>
            </a:r>
            <a:endParaRPr lang="en-US" sz="2500" dirty="0" smtClean="0"/>
          </a:p>
          <a:p>
            <a:pPr marL="0" indent="0" algn="just" rtl="1">
              <a:spcBef>
                <a:spcPts val="0"/>
              </a:spcBef>
            </a:pPr>
            <a:r>
              <a:rPr lang="ar-SA" sz="2500" dirty="0" smtClean="0"/>
              <a:t>ومجالات الشك تختلف في دائرة الشك المطلق عنها في دائرة الشك النسبي (المنهجي).</a:t>
            </a:r>
            <a:endParaRPr lang="en-US" sz="2500" dirty="0" smtClean="0"/>
          </a:p>
          <a:p>
            <a:pPr marL="0" indent="0" algn="just" rtl="1">
              <a:spcBef>
                <a:spcPts val="0"/>
              </a:spcBef>
            </a:pPr>
            <a:r>
              <a:rPr lang="ar-SA" sz="2500" b="1" dirty="0" smtClean="0"/>
              <a:t>مجالات الشك المطلق:</a:t>
            </a:r>
            <a:endParaRPr lang="en-US" sz="2500" dirty="0" smtClean="0"/>
          </a:p>
          <a:p>
            <a:pPr marL="0" indent="0" algn="just" rtl="1">
              <a:spcBef>
                <a:spcPts val="0"/>
              </a:spcBef>
            </a:pPr>
            <a:r>
              <a:rPr lang="ar-SA" sz="2500" dirty="0" smtClean="0"/>
              <a:t>أ- </a:t>
            </a:r>
            <a:r>
              <a:rPr lang="ar-SA" sz="2500" dirty="0" smtClean="0">
                <a:solidFill>
                  <a:srgbClr val="FF0000"/>
                </a:solidFill>
              </a:rPr>
              <a:t>الشك في الحقيقة </a:t>
            </a:r>
            <a:r>
              <a:rPr lang="ar-SA" sz="2500" dirty="0" smtClean="0"/>
              <a:t>التي هي موضوع المعرفة، وهو شك في وجودها.</a:t>
            </a:r>
            <a:endParaRPr lang="en-US" sz="2500" dirty="0" smtClean="0"/>
          </a:p>
          <a:p>
            <a:pPr marL="0" indent="0" algn="just" rtl="1">
              <a:spcBef>
                <a:spcPts val="0"/>
              </a:spcBef>
            </a:pPr>
            <a:r>
              <a:rPr lang="ar-SA" sz="2500" dirty="0" smtClean="0">
                <a:solidFill>
                  <a:srgbClr val="FF0000"/>
                </a:solidFill>
              </a:rPr>
              <a:t>ب-الشك في إمكان معرفة </a:t>
            </a:r>
            <a:r>
              <a:rPr lang="ar-SA" sz="2500" dirty="0" smtClean="0"/>
              <a:t>الحقيقة (إن وجدت).</a:t>
            </a:r>
            <a:endParaRPr lang="en-US" sz="2500" dirty="0" smtClean="0"/>
          </a:p>
          <a:p>
            <a:pPr marL="0" indent="0" algn="just" rtl="1">
              <a:spcBef>
                <a:spcPts val="0"/>
              </a:spcBef>
            </a:pPr>
            <a:r>
              <a:rPr lang="ar-SA" sz="2500" dirty="0" smtClean="0"/>
              <a:t>ج- </a:t>
            </a:r>
            <a:r>
              <a:rPr lang="ar-SA" sz="2500" dirty="0" smtClean="0">
                <a:solidFill>
                  <a:srgbClr val="FF0000"/>
                </a:solidFill>
              </a:rPr>
              <a:t>الشك في إمكان إبلاغ المعرفة </a:t>
            </a:r>
            <a:r>
              <a:rPr lang="ar-SA" sz="2500" dirty="0" smtClean="0"/>
              <a:t>أو تداولها.</a:t>
            </a:r>
            <a:endParaRPr lang="en-US"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525000" cy="4678363"/>
          </a:xfrm>
        </p:spPr>
        <p:txBody>
          <a:bodyPr/>
          <a:lstStyle/>
          <a:p>
            <a:pPr marL="0" indent="0" algn="just" rtl="1">
              <a:spcBef>
                <a:spcPts val="0"/>
              </a:spcBef>
            </a:pPr>
            <a:r>
              <a:rPr lang="ar-SA" sz="2500" b="1" dirty="0" smtClean="0"/>
              <a:t>مجالات الشك النسبي:</a:t>
            </a:r>
            <a:endParaRPr lang="en-US" sz="2500" dirty="0" smtClean="0"/>
          </a:p>
          <a:p>
            <a:pPr marL="0" indent="0" algn="just" rtl="1">
              <a:spcBef>
                <a:spcPts val="0"/>
              </a:spcBef>
            </a:pPr>
            <a:r>
              <a:rPr lang="ar-SA" sz="2500" dirty="0" smtClean="0"/>
              <a:t>بعد التسليم بوجود حقيقة وإمكان إدراكنا لها، يظل الباب مفتوحاً لألوان من الشك النسبي أو الجزئي ومن ذلك:</a:t>
            </a:r>
            <a:endParaRPr lang="en-US" sz="2500" dirty="0" smtClean="0"/>
          </a:p>
          <a:p>
            <a:pPr marL="0" indent="0" algn="just" rtl="1">
              <a:spcBef>
                <a:spcPts val="0"/>
              </a:spcBef>
            </a:pPr>
            <a:r>
              <a:rPr lang="ar-SA" sz="2500" b="1" dirty="0" smtClean="0"/>
              <a:t>أ) </a:t>
            </a:r>
            <a:r>
              <a:rPr lang="ar-SA" sz="2500" b="1" dirty="0" smtClean="0">
                <a:solidFill>
                  <a:srgbClr val="FF0000"/>
                </a:solidFill>
              </a:rPr>
              <a:t>الشك في طبيعة المعرفة</a:t>
            </a:r>
            <a:r>
              <a:rPr lang="ar-SA" sz="2500" b="1" dirty="0" smtClean="0"/>
              <a:t>: </a:t>
            </a:r>
            <a:r>
              <a:rPr lang="ar-SA" sz="2500" dirty="0" smtClean="0"/>
              <a:t>ومصدره تباين المذاهب في تكييف طبيعة المعرفة مما يوقف الفلاسفة موقف الشك تجاه هذا التباين.</a:t>
            </a:r>
            <a:endParaRPr lang="en-US" sz="2500" dirty="0" smtClean="0"/>
          </a:p>
          <a:p>
            <a:pPr marL="0" indent="0" algn="just" rtl="1">
              <a:spcBef>
                <a:spcPts val="0"/>
              </a:spcBef>
            </a:pPr>
            <a:r>
              <a:rPr lang="ar-SA" sz="2500" b="1" dirty="0" smtClean="0"/>
              <a:t>ب) </a:t>
            </a:r>
            <a:r>
              <a:rPr lang="ar-SA" sz="2500" b="1" dirty="0" smtClean="0">
                <a:solidFill>
                  <a:srgbClr val="FF0000"/>
                </a:solidFill>
              </a:rPr>
              <a:t>الشك في مصادر المعرفة</a:t>
            </a:r>
            <a:r>
              <a:rPr lang="ar-SA" sz="2500" b="1" dirty="0" smtClean="0"/>
              <a:t>:</a:t>
            </a:r>
            <a:r>
              <a:rPr lang="ar-SA" sz="2500" dirty="0" smtClean="0"/>
              <a:t> فإنكار كل مذهب ومدرسة فلسفية لمصدر أو أكثر من مصادر المعرفة هو شك في جدوى هذا المصدر، ومدى يقينية المعرفة </a:t>
            </a:r>
            <a:r>
              <a:rPr lang="ar-SA" sz="2500" dirty="0" err="1" smtClean="0"/>
              <a:t>المتأسسة</a:t>
            </a:r>
            <a:r>
              <a:rPr lang="ar-SA" sz="2500" dirty="0" smtClean="0"/>
              <a:t> عليه، فمن أصحاب المذاهب من يصب شكه على الحواس، ومنهم من يشك في العقل، ومنهم من يشك فيما سوى الحدس والإشراق، وكل ذلك من صور الشك.</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rtl="1">
              <a:spcBef>
                <a:spcPts val="0"/>
              </a:spcBef>
            </a:pPr>
            <a:r>
              <a:rPr lang="ar-SA" sz="2500" b="1" dirty="0" smtClean="0"/>
              <a:t>ج) </a:t>
            </a:r>
            <a:r>
              <a:rPr lang="ar-SA" sz="2500" b="1" dirty="0" smtClean="0">
                <a:solidFill>
                  <a:srgbClr val="FF0000"/>
                </a:solidFill>
              </a:rPr>
              <a:t>الشك طريق إلى اليقين</a:t>
            </a:r>
            <a:r>
              <a:rPr lang="ar-SA" sz="2500" b="1" dirty="0" smtClean="0"/>
              <a:t>: </a:t>
            </a:r>
            <a:r>
              <a:rPr lang="ar-SA" sz="2500" dirty="0" smtClean="0"/>
              <a:t>وهو شك في المعلومات والآراء المسبقة، وهدفه إفراغ العقل توطئة </a:t>
            </a:r>
            <a:r>
              <a:rPr lang="ar-SA" sz="2500" dirty="0" err="1" smtClean="0"/>
              <a:t>لإعماره</a:t>
            </a:r>
            <a:r>
              <a:rPr lang="ar-SA" sz="2500" dirty="0" smtClean="0"/>
              <a:t> بحقائق يقينية تتأسس على بديهيات أولية، وهذا هو الشك الذي </a:t>
            </a:r>
            <a:r>
              <a:rPr lang="ar-SA" sz="2500" dirty="0" err="1" smtClean="0"/>
              <a:t>عاشه</a:t>
            </a:r>
            <a:r>
              <a:rPr lang="ar-SA" sz="2500" dirty="0" smtClean="0"/>
              <a:t> الغزالي. وحالة إفراغ الذهن أيضاً مرّ </a:t>
            </a:r>
            <a:r>
              <a:rPr lang="ar-SA" sz="2500" dirty="0" err="1" smtClean="0"/>
              <a:t>بها</a:t>
            </a:r>
            <a:r>
              <a:rPr lang="ar-SA" sz="2500" dirty="0" smtClean="0"/>
              <a:t> ديكارت حتى استقر على نقطة من اليقين في حقيقة تفكيره التي أسّس عليها حقيقة وجوده (أنا أفكر إذن أنا موجود).</a:t>
            </a:r>
            <a:endParaRPr lang="en-US" sz="2500" dirty="0" smtClean="0"/>
          </a:p>
          <a:p>
            <a:pPr marL="0" indent="0" algn="just" rtl="1">
              <a:spcBef>
                <a:spcPts val="0"/>
              </a:spcBef>
            </a:pPr>
            <a:r>
              <a:rPr lang="ar-SA" sz="2500" b="1" dirty="0" smtClean="0"/>
              <a:t>د) </a:t>
            </a:r>
            <a:r>
              <a:rPr lang="ar-SA" sz="2500" b="1" dirty="0" smtClean="0">
                <a:solidFill>
                  <a:srgbClr val="FF0000"/>
                </a:solidFill>
              </a:rPr>
              <a:t>تأسيس العقيدة بين الفطرة والشك والنظر</a:t>
            </a:r>
            <a:r>
              <a:rPr lang="ar-SA" sz="2500" b="1" dirty="0" smtClean="0"/>
              <a:t>:</a:t>
            </a:r>
            <a:endParaRPr lang="en-US" sz="2500" dirty="0" smtClean="0"/>
          </a:p>
          <a:p>
            <a:pPr marL="0" indent="0" algn="just" rtl="1">
              <a:spcBef>
                <a:spcPts val="0"/>
              </a:spcBef>
            </a:pPr>
            <a:r>
              <a:rPr lang="ar-SA" sz="2500" dirty="0" smtClean="0"/>
              <a:t>وهدف هذا الشك ومجاله ليس المعرفة النظرية، وإنما تأسيس إيمان يقيني بالله. </a:t>
            </a:r>
            <a:r>
              <a:rPr lang="ar-SA" sz="2500" dirty="0" smtClean="0">
                <a:solidFill>
                  <a:srgbClr val="FF0000"/>
                </a:solidFill>
              </a:rPr>
              <a:t>فالإمام </a:t>
            </a:r>
            <a:r>
              <a:rPr lang="ar-SA" sz="2500" dirty="0" err="1" smtClean="0">
                <a:solidFill>
                  <a:srgbClr val="FF0000"/>
                </a:solidFill>
              </a:rPr>
              <a:t>الجويني</a:t>
            </a:r>
            <a:r>
              <a:rPr lang="ar-SA" sz="2500" dirty="0" smtClean="0">
                <a:solidFill>
                  <a:srgbClr val="FF0000"/>
                </a:solidFill>
              </a:rPr>
              <a:t> يرى أن أول واجب على المكلف هو النظر - وهو رأي المعتزلة </a:t>
            </a:r>
            <a:r>
              <a:rPr lang="ar-SA" sz="2500" dirty="0" smtClean="0"/>
              <a:t>- بينما يرى الإمام </a:t>
            </a:r>
            <a:r>
              <a:rPr lang="ar-SA" sz="2500" dirty="0" smtClean="0">
                <a:solidFill>
                  <a:srgbClr val="FF0000"/>
                </a:solidFill>
              </a:rPr>
              <a:t>الإيجي أن المعرفة تتقدم وطريقها النظر ومن ثم يكون واجباً</a:t>
            </a:r>
            <a:r>
              <a:rPr lang="ar-SA" sz="2500" dirty="0" smtClean="0"/>
              <a:t>، ولكن </a:t>
            </a:r>
            <a:r>
              <a:rPr lang="ar-SA" sz="2500" dirty="0" smtClean="0">
                <a:solidFill>
                  <a:srgbClr val="FF0000"/>
                </a:solidFill>
              </a:rPr>
              <a:t>الإيجي لا يرى النظر هو السبيل الوحيد إلى المعرفة فقد تحصل بالإلهام، والتصفية، والتعليم، ولكنه قد يكون السبيل الوحيد لمن وقع في الشك</a:t>
            </a:r>
            <a:r>
              <a:rPr lang="ar-SA" sz="2500" dirty="0" smtClean="0"/>
              <a:t>، والشك على العموم حالة طارئة لا يلزم سبقه لكل نظر أو معرفة.</a:t>
            </a:r>
            <a:endParaRPr lang="en-US" sz="25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أما </a:t>
            </a:r>
            <a:r>
              <a:rPr lang="ar-SA" sz="2500" dirty="0" smtClean="0">
                <a:solidFill>
                  <a:srgbClr val="FF0000"/>
                </a:solidFill>
              </a:rPr>
              <a:t>شيخ الإسلام ابن تيمية فيرى أن للفطرة أثراً أساسياً في معرفة الله، ثم من حصل له الشك ولم يكن من سبيل لدفعه سوى النظر؛ يلزمه النظر </a:t>
            </a:r>
            <a:r>
              <a:rPr lang="ar-SA" sz="2500" dirty="0" smtClean="0"/>
              <a:t>- فهو </a:t>
            </a:r>
            <a:r>
              <a:rPr lang="ar-SA" sz="2500" dirty="0" smtClean="0">
                <a:solidFill>
                  <a:srgbClr val="FF0000"/>
                </a:solidFill>
              </a:rPr>
              <a:t>يوافق رأي الإيجي - كما يرى الشك أمراً عارضاً علاجه النظر - وفـي ذلك يوافـق القاضي عبد الجبار - </a:t>
            </a:r>
            <a:r>
              <a:rPr lang="ar-SA" sz="2500" dirty="0" smtClean="0"/>
              <a:t>مع تحذيره من عواقب إتاحة النظر للعامة لصعوبة طرقه، وما قد يثيره في نفوس جمهور الخلق.</a:t>
            </a:r>
          </a:p>
          <a:p>
            <a:pPr marL="0" indent="0" algn="just" rtl="1">
              <a:spcBef>
                <a:spcPts val="0"/>
              </a:spcBef>
            </a:pPr>
            <a:r>
              <a:rPr lang="ar-SA" sz="2800" dirty="0" smtClean="0">
                <a:solidFill>
                  <a:srgbClr val="FF0000"/>
                </a:solidFill>
              </a:rPr>
              <a:t>فالشك إذن تتعدد صوره ومجالاته من كلّي إلى جزئي، ومن مطلق إلى نسبي، فيصل في قمته إلى درجة إنكار الحقائق الموضوعية، وفي أدنى منازله يكون شكاً في وسيلة من وسائل تحصيل المعرفة أو أداة من أدواتها، </a:t>
            </a:r>
            <a:r>
              <a:rPr lang="ar-SA" sz="2800" dirty="0" smtClean="0"/>
              <a:t>ويتلون اسمه بحسب نوعه ومجاله فالمتعلق بأسس الاستنباط يكون منطقياً، وربما كان جزئياً متعلقاً بالأسس المعرفية كالتجريبي، وغير ذلك من الأنواع.</a:t>
            </a:r>
            <a:endParaRPr lang="en-US" sz="2800" dirty="0" smtClean="0"/>
          </a:p>
          <a:p>
            <a:pPr marL="0" indent="0" algn="just" rtl="1">
              <a:spcBef>
                <a:spcPts val="0"/>
              </a:spcBef>
            </a:pPr>
            <a:endParaRPr lang="en-US" sz="250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z="3200" b="1" dirty="0" smtClean="0"/>
              <a:t>موقف الفكر الإسلامي من الشك المطلق (المذهبي):</a:t>
            </a:r>
            <a:endParaRPr lang="en-US" sz="3200" b="1"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solidFill>
                  <a:srgbClr val="FF0000"/>
                </a:solidFill>
              </a:rPr>
              <a:t>الشك المطلق هو الشك المبني على إنكار المعرفة اليقينية</a:t>
            </a:r>
            <a:r>
              <a:rPr lang="ar-SA" sz="2500" dirty="0" smtClean="0"/>
              <a:t>، ونفي الحقائق، والقول بتكافؤ الأدلة، ومن ثم تعليق إصدار الأحكام. وهذه الصورة من الشك وصلت إلى مفكري الإسلام إثر حركة الترجمة مثلما وصلت إليهم ردود سقراط، وأفلاطون، وأرسطو على هؤلاء الشكاك والمغالطين، وفي إطار التفاعل مع تراجم الفلسفة اليونانية:</a:t>
            </a:r>
          </a:p>
          <a:p>
            <a:pPr marL="0" indent="0" algn="just" rtl="1">
              <a:spcBef>
                <a:spcPts val="0"/>
              </a:spcBef>
            </a:pPr>
            <a:r>
              <a:rPr lang="ar-SA" sz="2500" dirty="0" smtClean="0"/>
              <a:t> </a:t>
            </a:r>
            <a:r>
              <a:rPr lang="ar-SA" sz="2500" b="1" dirty="0" smtClean="0">
                <a:solidFill>
                  <a:srgbClr val="FF0000"/>
                </a:solidFill>
              </a:rPr>
              <a:t>1-علاقة الشك المطلق بإمكان المعرفة</a:t>
            </a:r>
            <a:r>
              <a:rPr lang="ar-SA" sz="2500" b="1" dirty="0" smtClean="0"/>
              <a:t>: </a:t>
            </a:r>
            <a:r>
              <a:rPr lang="ar-SA" sz="2500" dirty="0" smtClean="0">
                <a:solidFill>
                  <a:srgbClr val="FF0000"/>
                </a:solidFill>
              </a:rPr>
              <a:t>الحديث </a:t>
            </a:r>
            <a:r>
              <a:rPr lang="ar-SA" sz="2500" dirty="0" smtClean="0">
                <a:solidFill>
                  <a:srgbClr val="FF0000"/>
                </a:solidFill>
              </a:rPr>
              <a:t>عن موقف الفكر الإسلامي من الشك المطلق، هو حديث عن الموقف من إمكان المعرفة - بالضرورة - لطبيعة العلاقة بين الشك المطلق وإمكان المعرفة</a:t>
            </a:r>
            <a:r>
              <a:rPr lang="ar-SA" sz="2500" dirty="0" smtClean="0"/>
              <a:t>، أو لكونهما على النقيض فإثبات أحدهما نفي للآخر. </a:t>
            </a:r>
          </a:p>
          <a:p>
            <a:pPr marL="0" indent="0" algn="just" rtl="1">
              <a:spcBef>
                <a:spcPts val="0"/>
              </a:spcBef>
            </a:pPr>
            <a:r>
              <a:rPr lang="ar-SA" sz="2500" b="1" dirty="0" smtClean="0">
                <a:solidFill>
                  <a:srgbClr val="FF0000"/>
                </a:solidFill>
              </a:rPr>
              <a:t>الوجود وإمكان معرفته (التصور الإسلامي للموجودات): </a:t>
            </a:r>
            <a:r>
              <a:rPr lang="ar-SA" sz="2500" dirty="0" smtClean="0"/>
              <a:t>إذا كان الشكاك الأوائل قد وصل بهم أمر الشك المعرفي إلى حد إنكار الوجود نفسه والأشياء وإمكان إدراك طبيعة ذوات الأشياء، فإن </a:t>
            </a:r>
            <a:r>
              <a:rPr lang="ar-SA" sz="2500" dirty="0" smtClean="0">
                <a:solidFill>
                  <a:srgbClr val="FF0000"/>
                </a:solidFill>
              </a:rPr>
              <a:t>الفكر الإسلامي يقف موقفاً مغايراً لهذا التصور</a:t>
            </a:r>
            <a:r>
              <a:rPr lang="ar-SA" sz="2500" dirty="0" smtClean="0"/>
              <a:t>، </a:t>
            </a:r>
            <a:r>
              <a:rPr lang="ar-SA" sz="2500" dirty="0" smtClean="0"/>
              <a:t>إذ </a:t>
            </a:r>
            <a:r>
              <a:rPr lang="ar-SA" sz="2500" dirty="0" smtClean="0">
                <a:solidFill>
                  <a:srgbClr val="FF0000"/>
                </a:solidFill>
              </a:rPr>
              <a:t>يقرر استنادا إلى القرآن وجوداً مستقلاً للأشياء خارج نطاق الذات المدركة</a:t>
            </a:r>
            <a:r>
              <a:rPr lang="ar-SA" sz="2500" dirty="0" smtClean="0"/>
              <a:t> إذ يقول تعالى: (</a:t>
            </a:r>
            <a:r>
              <a:rPr lang="ar-SA" sz="2500" dirty="0" smtClean="0">
                <a:solidFill>
                  <a:srgbClr val="009900"/>
                </a:solidFill>
              </a:rPr>
              <a:t>قل إن الموت الذي تفرون منه فإنه ملاقيكم ثم تردون إلى عالم الغيب والشهادة فينبئكم بما كنتم تعملون </a:t>
            </a:r>
            <a:r>
              <a:rPr lang="ar-SA" sz="2500" dirty="0" smtClean="0"/>
              <a:t>) [النحل: 8]. </a:t>
            </a:r>
            <a:endParaRPr lang="en-US" sz="2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400" dirty="0" smtClean="0">
                <a:solidFill>
                  <a:srgbClr val="FF0000"/>
                </a:solidFill>
              </a:rPr>
              <a:t>فهذا </a:t>
            </a:r>
            <a:r>
              <a:rPr lang="ar-SA" sz="2400" dirty="0" smtClean="0">
                <a:solidFill>
                  <a:srgbClr val="FF0000"/>
                </a:solidFill>
              </a:rPr>
              <a:t>الخلق الرباني موجود من حولنا أحاط به إدراكنا أو لم يحط</a:t>
            </a:r>
            <a:r>
              <a:rPr lang="ar-SA" sz="2400" dirty="0" smtClean="0"/>
              <a:t>، أما التقسيم اليوناني للأشياء إلى: فيزيقية (طبيعية). و ميتافيزيقية (ما ورائية أو ما وراء الطبيعة).</a:t>
            </a:r>
            <a:endParaRPr lang="en-US" sz="2400" dirty="0" smtClean="0"/>
          </a:p>
          <a:p>
            <a:pPr marL="0" indent="0" algn="just" rtl="1">
              <a:spcBef>
                <a:spcPts val="0"/>
              </a:spcBef>
            </a:pPr>
            <a:r>
              <a:rPr lang="ar-SA" sz="2400" dirty="0" smtClean="0"/>
              <a:t>فلا يبعد كثيراً عن التصور الإسلامي مع خصوصية المعاني والمفردات حيث تنقسم الأشياء إلى: 1- </a:t>
            </a:r>
            <a:r>
              <a:rPr lang="ar-SA" sz="2400" dirty="0" smtClean="0">
                <a:solidFill>
                  <a:srgbClr val="FF0000"/>
                </a:solidFill>
              </a:rPr>
              <a:t>عالم الشهادة</a:t>
            </a:r>
            <a:r>
              <a:rPr lang="ar-SA" sz="2400" dirty="0" smtClean="0"/>
              <a:t>: ويشبه مفهوم عالم الطبيعة الخاضع لإدراك الإنسان بالحس والتجربة، والشهادة هي الخبر القاطع. </a:t>
            </a:r>
          </a:p>
          <a:p>
            <a:pPr marL="0" indent="0" algn="just" rtl="1">
              <a:spcBef>
                <a:spcPts val="0"/>
              </a:spcBef>
            </a:pPr>
            <a:r>
              <a:rPr lang="ar-SA" sz="2400" dirty="0" smtClean="0"/>
              <a:t>2- </a:t>
            </a:r>
            <a:r>
              <a:rPr lang="ar-SA" sz="2400" dirty="0" smtClean="0">
                <a:solidFill>
                  <a:srgbClr val="FF0000"/>
                </a:solidFill>
              </a:rPr>
              <a:t>عالم الغيب</a:t>
            </a:r>
            <a:r>
              <a:rPr lang="ar-SA" sz="2400" dirty="0" smtClean="0"/>
              <a:t>: ويشبه مفهوم العالم </a:t>
            </a:r>
            <a:r>
              <a:rPr lang="ar-SA" sz="2400" dirty="0" err="1" smtClean="0"/>
              <a:t>الماورائي</a:t>
            </a:r>
            <a:r>
              <a:rPr lang="ar-SA" sz="2400" dirty="0" smtClean="0"/>
              <a:t>، وهو ما غاب عن الإنسـان، ولم يدركه بحسه، وإنما بإخبار من الله ورسوله.</a:t>
            </a:r>
            <a:endParaRPr lang="en-US" sz="2400" dirty="0" smtClean="0"/>
          </a:p>
          <a:p>
            <a:pPr rtl="1"/>
            <a:r>
              <a:rPr lang="ar-SA" sz="2400" dirty="0" smtClean="0"/>
              <a:t>ولفظا الغيب والشهادة - مع تقابل المعنى وردا تجاوراً في كتاب الله في عشرة مواضع، وجميعها وردت في بيــان </a:t>
            </a:r>
            <a:r>
              <a:rPr lang="ar-SA" sz="2400" dirty="0" smtClean="0">
                <a:solidFill>
                  <a:srgbClr val="FF0000"/>
                </a:solidFill>
              </a:rPr>
              <a:t>اختصاص الله تعالى بالعلم المطلق (غيب وشهادة). </a:t>
            </a:r>
            <a:r>
              <a:rPr lang="ar-SA" sz="2400" dirty="0" smtClean="0"/>
              <a:t>والمعرفة الكلية لا يتاح لبشر من خلقه أن يحيط </a:t>
            </a:r>
            <a:r>
              <a:rPr lang="ar-SA" sz="2400" dirty="0" err="1" smtClean="0"/>
              <a:t>بها</a:t>
            </a:r>
            <a:r>
              <a:rPr lang="ar-SA" sz="2400" dirty="0" smtClean="0"/>
              <a:t> على وجه الشمول واليقين.</a:t>
            </a:r>
            <a:endParaRPr lang="en-US" sz="2400"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400" dirty="0" smtClean="0"/>
              <a:t> </a:t>
            </a:r>
            <a:r>
              <a:rPr lang="ar-SA" sz="2400" b="1" dirty="0" smtClean="0"/>
              <a:t>2- </a:t>
            </a:r>
            <a:r>
              <a:rPr lang="ar-SA" sz="2400" b="1" dirty="0" smtClean="0">
                <a:solidFill>
                  <a:srgbClr val="FF0000"/>
                </a:solidFill>
              </a:rPr>
              <a:t>الأساس القرآني لإمكان المعرفة:</a:t>
            </a:r>
            <a:endParaRPr lang="en-US" sz="2400" dirty="0" smtClean="0">
              <a:solidFill>
                <a:srgbClr val="FF0000"/>
              </a:solidFill>
            </a:endParaRPr>
          </a:p>
          <a:p>
            <a:pPr marL="0" indent="0" algn="just" rtl="1">
              <a:spcBef>
                <a:spcPts val="0"/>
              </a:spcBef>
            </a:pPr>
            <a:r>
              <a:rPr lang="ar-SA" sz="2400" dirty="0" smtClean="0">
                <a:solidFill>
                  <a:srgbClr val="FF0000"/>
                </a:solidFill>
              </a:rPr>
              <a:t>القرآن يحمل الشواهد التي تؤكد على إمكان المعرفة وإدراك الحقائق على وجه اليقين، بمصادر وأدوات</a:t>
            </a:r>
            <a:r>
              <a:rPr lang="ar-SA" sz="2400" dirty="0" smtClean="0"/>
              <a:t>، ونقف هنا على شواهد من الآيات التي حملت ألفاظاً ذات دلالات معرفية في سياقها المصطلحي ممثلين بآية واحدة لكل لفظ من ألفاظ (المعرفة) و (العلم) و (الحكمة) و(اليقين)، ومن ذلك قوله تعالى: </a:t>
            </a:r>
            <a:r>
              <a:rPr lang="ar-SA" sz="2400" dirty="0" smtClean="0">
                <a:solidFill>
                  <a:srgbClr val="009900"/>
                </a:solidFill>
              </a:rPr>
              <a:t>(وإذا سمعوا ما أنزل إلى الرسول ترى أعينهم تفيض من الدمع مما عرفوا من الحق يقولون ربنا آمنا فاكتبنا مع الشاهدين)[</a:t>
            </a:r>
            <a:r>
              <a:rPr lang="ar-SA" sz="2400" dirty="0" smtClean="0"/>
              <a:t>المائدة: 83]، </a:t>
            </a:r>
            <a:r>
              <a:rPr lang="ar-SA" sz="2400" dirty="0" smtClean="0">
                <a:solidFill>
                  <a:srgbClr val="009900"/>
                </a:solidFill>
              </a:rPr>
              <a:t>(وما لهم به من علم إن يتبعون إلا الظن وإن الظن لا يغني من الحق شيئا)</a:t>
            </a:r>
            <a:r>
              <a:rPr lang="ar-SA" sz="2400" b="1" dirty="0" smtClean="0"/>
              <a:t> </a:t>
            </a:r>
            <a:r>
              <a:rPr lang="ar-SA" sz="2400" dirty="0" smtClean="0"/>
              <a:t>[النجم</a:t>
            </a:r>
            <a:r>
              <a:rPr lang="ar-SA" sz="2400" dirty="0" smtClean="0"/>
              <a:t>: 28]. ذلك مما ورد في شأن المعرفة والعلم، وفي شأن الحكمة قال تعالى: </a:t>
            </a:r>
            <a:r>
              <a:rPr lang="ar-SA" sz="2400" dirty="0" smtClean="0">
                <a:solidFill>
                  <a:srgbClr val="009900"/>
                </a:solidFill>
              </a:rPr>
              <a:t>(يُؤْتِي الْحِكْمَةَ مَنْ يَشَاءُ وَمَنْ يُؤْتَ الْحِكْمَةَ فَقَدْ أُوتِيَ خَيْراً كَثِيراً) </a:t>
            </a:r>
            <a:r>
              <a:rPr lang="ar-SA" sz="2400" dirty="0" smtClean="0"/>
              <a:t>[البقرة: 269]. والحكمة قد فسرها المفسرون (بإصابة الحق والعمل به).</a:t>
            </a:r>
            <a:endParaRPr lang="en-US" sz="2400" dirty="0" smtClean="0"/>
          </a:p>
          <a:p>
            <a:pPr marL="0" indent="0" algn="just" rtl="1">
              <a:spcBef>
                <a:spcPts val="0"/>
              </a:spcBef>
            </a:pPr>
            <a:r>
              <a:rPr lang="ar-SA" sz="2400" dirty="0" smtClean="0"/>
              <a:t>وفي شأن اليقين وتناقضه مع الظن يقول تعالى: </a:t>
            </a:r>
            <a:r>
              <a:rPr lang="ar-SA" sz="2400" dirty="0" smtClean="0">
                <a:solidFill>
                  <a:srgbClr val="009900"/>
                </a:solidFill>
              </a:rPr>
              <a:t>(وإذا قيل إن وعد الله حق والساعة لا ريب فيها قلتم ما ندري ما الساعة إن نظن إلا ظنا وما نحن بمستيقنين) </a:t>
            </a:r>
            <a:r>
              <a:rPr lang="ar-SA" sz="2400" dirty="0" smtClean="0"/>
              <a:t>[الجاثية: 32].</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152400" y="1447800"/>
            <a:ext cx="9601200" cy="4678363"/>
          </a:xfrm>
        </p:spPr>
        <p:txBody>
          <a:bodyPr/>
          <a:lstStyle/>
          <a:p>
            <a:pPr marL="0" indent="0" algn="just" rtl="1">
              <a:spcBef>
                <a:spcPts val="0"/>
              </a:spcBef>
            </a:pPr>
            <a:r>
              <a:rPr lang="ar-SA" sz="2400" dirty="0" smtClean="0"/>
              <a:t>كذلك </a:t>
            </a:r>
            <a:r>
              <a:rPr lang="ar-SA" sz="2400" dirty="0" smtClean="0">
                <a:solidFill>
                  <a:srgbClr val="FF0000"/>
                </a:solidFill>
              </a:rPr>
              <a:t>أبان القرآن العلاقة بين الشك واليقين، والعلم والظن </a:t>
            </a:r>
            <a:r>
              <a:rPr lang="ar-SA" sz="2400" dirty="0" smtClean="0"/>
              <a:t>في مقابلة بليغة حوتها آية واحدة في قوله تعالى: </a:t>
            </a:r>
            <a:r>
              <a:rPr lang="ar-SA" sz="2400" dirty="0" smtClean="0">
                <a:solidFill>
                  <a:srgbClr val="009900"/>
                </a:solidFill>
              </a:rPr>
              <a:t>(وقولهم إنا قتلنا المسيح عيسى ابن مريم رسول الله وما قتلوه وما صلبوه ولكن شبه لهم وإن الذين اختلفوا فيه لفي شك منه ما لهم به من علم إلا اتباع الظن وما قتلوه يقينا بل رفعه الله إليه وكان الله عزيزا حكيما) </a:t>
            </a:r>
            <a:r>
              <a:rPr lang="ar-SA" sz="2400" dirty="0" smtClean="0"/>
              <a:t>[النساء: 157].</a:t>
            </a:r>
          </a:p>
          <a:p>
            <a:pPr marL="0" indent="0" algn="just" rtl="1">
              <a:spcBef>
                <a:spcPts val="0"/>
              </a:spcBef>
            </a:pPr>
            <a:r>
              <a:rPr lang="ar-SA" sz="2400" dirty="0" smtClean="0"/>
              <a:t>وإذا </a:t>
            </a:r>
            <a:r>
              <a:rPr lang="ar-SA" sz="2400" dirty="0" err="1" smtClean="0"/>
              <a:t>استصحبنا</a:t>
            </a:r>
            <a:r>
              <a:rPr lang="ar-SA" sz="2400" dirty="0" smtClean="0"/>
              <a:t> تداخل المعاني بين ألفاظ المعرفة، والحكمة، والعلم في النصوص الشرعية، والفكر الإسلامي عموماً، علمنا أن </a:t>
            </a:r>
            <a:r>
              <a:rPr lang="ar-SA" sz="2400" dirty="0" smtClean="0">
                <a:solidFill>
                  <a:srgbClr val="FF0000"/>
                </a:solidFill>
              </a:rPr>
              <a:t>القرآن </a:t>
            </a:r>
            <a:r>
              <a:rPr lang="ar-SA" sz="2400" dirty="0" smtClean="0">
                <a:solidFill>
                  <a:srgbClr val="FF0000"/>
                </a:solidFill>
              </a:rPr>
              <a:t>يحض على طلب العلم الراسخ والمعرفة اليقينية، ويدعو إلى نبذ الظنون، والشك، والتوهم ما أمكن ذلك، والنصوص </a:t>
            </a:r>
            <a:r>
              <a:rPr lang="ar-SA" sz="2400" dirty="0" err="1" smtClean="0">
                <a:solidFill>
                  <a:srgbClr val="FF0000"/>
                </a:solidFill>
              </a:rPr>
              <a:t>الحاضة</a:t>
            </a:r>
            <a:r>
              <a:rPr lang="ar-SA" sz="2400" dirty="0" smtClean="0">
                <a:solidFill>
                  <a:srgbClr val="FF0000"/>
                </a:solidFill>
              </a:rPr>
              <a:t> على العلم، والتفكر، والتأمل كثيرة في كتاب الله تعالى، وسنة نبيه </a:t>
            </a:r>
            <a:r>
              <a:rPr lang="en-US" sz="2400" dirty="0" smtClean="0">
                <a:solidFill>
                  <a:srgbClr val="FF0000"/>
                </a:solidFill>
                <a:sym typeface="AGA Arabesque"/>
              </a:rPr>
              <a:t></a:t>
            </a:r>
            <a:r>
              <a:rPr lang="ar-SA" sz="2400" dirty="0" smtClean="0"/>
              <a:t>، ومن </a:t>
            </a:r>
            <a:r>
              <a:rPr lang="ar-SA" sz="2400" dirty="0" smtClean="0">
                <a:solidFill>
                  <a:srgbClr val="FF0000"/>
                </a:solidFill>
              </a:rPr>
              <a:t>أدوات المعرفة التي أشادت </a:t>
            </a:r>
            <a:r>
              <a:rPr lang="ar-SA" sz="2400" dirty="0" err="1" smtClean="0">
                <a:solidFill>
                  <a:srgbClr val="FF0000"/>
                </a:solidFill>
              </a:rPr>
              <a:t>بها</a:t>
            </a:r>
            <a:r>
              <a:rPr lang="ar-SA" sz="2400" dirty="0" smtClean="0">
                <a:solidFill>
                  <a:srgbClr val="FF0000"/>
                </a:solidFill>
              </a:rPr>
              <a:t> النصوص (الاجتهاد في الرأي) و(الاستنباط) المبني على أسس النصوص وأصولها</a:t>
            </a:r>
            <a:r>
              <a:rPr lang="ar-SA" sz="2400" dirty="0" smtClean="0"/>
              <a:t>، والصادر ممن هو أهل لذلك، فقد قال تعالى ناسباً إلى الأئمة المجتهدين القدرة على معرفة مراده.</a:t>
            </a:r>
            <a:endParaRPr lang="en-US" sz="2400" dirty="0" smtClean="0"/>
          </a:p>
          <a:p>
            <a:endParaRPr lang="ar-SA" sz="24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مذاهب التيقن (</a:t>
            </a:r>
            <a:r>
              <a:rPr lang="en-US" dirty="0" smtClean="0"/>
              <a:t>Dogmatism</a:t>
            </a:r>
            <a:r>
              <a:rPr lang="ar-SA" dirty="0" smtClean="0"/>
              <a:t>)</a:t>
            </a:r>
            <a:endParaRPr lang="en-US"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بذل الفلاسفة والباحثون منذ القدم محاولات عديدة لنقض مذهب الشك، وقد صوروا ادعاء الشك باستحالة المعرفة ادعاءً باطلا.</a:t>
            </a:r>
          </a:p>
          <a:p>
            <a:pPr marL="0" indent="0" algn="just" rtl="1">
              <a:spcBef>
                <a:spcPts val="0"/>
              </a:spcBef>
            </a:pPr>
            <a:r>
              <a:rPr lang="ar-SA" sz="2500" dirty="0" smtClean="0"/>
              <a:t>وقد تمكن دعاة اليقين والجزم من القضاء على الشك من حيث هو نظرية في المعرفة، ولكن الشك المنهجي بقي عند الكثيرين منهجا مقبولا في التفكير، وبقيت له </a:t>
            </a:r>
            <a:r>
              <a:rPr lang="ar-SA" sz="2500" dirty="0" err="1" smtClean="0"/>
              <a:t>قيته</a:t>
            </a:r>
            <a:r>
              <a:rPr lang="ar-SA" sz="2500" dirty="0" smtClean="0"/>
              <a:t> في البحث من حيث هو منهج وليس مذهبا.</a:t>
            </a:r>
          </a:p>
          <a:p>
            <a:pPr marL="0" indent="0" algn="just" rtl="1">
              <a:spcBef>
                <a:spcPts val="0"/>
              </a:spcBef>
            </a:pPr>
            <a:r>
              <a:rPr lang="ar-SA" sz="2500" dirty="0" smtClean="0"/>
              <a:t>ويسمى </a:t>
            </a:r>
            <a:r>
              <a:rPr lang="ar-SA" sz="2500" dirty="0" smtClean="0">
                <a:solidFill>
                  <a:srgbClr val="FF0000"/>
                </a:solidFill>
              </a:rPr>
              <a:t>التيقن أيضاً </a:t>
            </a:r>
            <a:r>
              <a:rPr lang="ar-SA" sz="2500" dirty="0" err="1" smtClean="0">
                <a:solidFill>
                  <a:srgbClr val="FF0000"/>
                </a:solidFill>
              </a:rPr>
              <a:t>بالاعتقادي</a:t>
            </a:r>
            <a:r>
              <a:rPr lang="ar-SA" sz="2500" dirty="0" smtClean="0">
                <a:solidFill>
                  <a:srgbClr val="FF0000"/>
                </a:solidFill>
              </a:rPr>
              <a:t>، أو اليقيني، أو القطعي، أو النزعة </a:t>
            </a:r>
            <a:r>
              <a:rPr lang="ar-SA" sz="2500" dirty="0" err="1" smtClean="0">
                <a:solidFill>
                  <a:srgbClr val="FF0000"/>
                </a:solidFill>
              </a:rPr>
              <a:t>التوكيدية</a:t>
            </a:r>
            <a:r>
              <a:rPr lang="ar-SA" sz="2500" dirty="0" smtClean="0">
                <a:solidFill>
                  <a:srgbClr val="FF0000"/>
                </a:solidFill>
              </a:rPr>
              <a:t>، أو </a:t>
            </a:r>
            <a:r>
              <a:rPr lang="ar-SA" sz="2500" dirty="0" err="1" smtClean="0">
                <a:solidFill>
                  <a:srgbClr val="FF0000"/>
                </a:solidFill>
              </a:rPr>
              <a:t>الإيقانية</a:t>
            </a:r>
            <a:r>
              <a:rPr lang="ar-SA" sz="2500" dirty="0" smtClean="0"/>
              <a:t>، أو القطعية لاختلاف في الترجمة، وقد يُعَرَّبُ اللفظ عوضاً عن ترجمته؛ فيقال (دوجماتي) أو (النزعة الدوجماطيقية).</a:t>
            </a:r>
          </a:p>
          <a:p>
            <a:pPr marL="0" indent="0" algn="just" rtl="1">
              <a:spcBef>
                <a:spcPts val="0"/>
              </a:spcBef>
            </a:pPr>
            <a:r>
              <a:rPr lang="ar-SA" sz="2500" dirty="0" err="1" smtClean="0">
                <a:solidFill>
                  <a:srgbClr val="FF0000"/>
                </a:solidFill>
              </a:rPr>
              <a:t>الاعتقاديون</a:t>
            </a:r>
            <a:r>
              <a:rPr lang="ar-SA" sz="2500" dirty="0" smtClean="0">
                <a:solidFill>
                  <a:srgbClr val="FF0000"/>
                </a:solidFill>
              </a:rPr>
              <a:t> في المصطلح المعاصر هم أنصار المذهبين العقلي والتجريبي تحديداً</a:t>
            </a:r>
            <a:r>
              <a:rPr lang="ar-SA" sz="2500" dirty="0" smtClean="0"/>
              <a:t>. وتطورت صفتهم الفلسفية من خصومٍ للشكاك في العصور القديمة، إلى خصومٍ للنقديين في العصور الحديثة، كما انقسموا إلى عقليين يعدُّون العقل مصدراً وحيداً للمعرفة لا مجال معه للخبرة أو الحواس، أو تجريبيين يعدُّون التجربة الحسيّة مصدراً وحيداً للمعرفة.</a:t>
            </a:r>
            <a:endParaRPr lang="en-US" sz="2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152400" y="1447800"/>
            <a:ext cx="9601200" cy="4678363"/>
          </a:xfrm>
        </p:spPr>
        <p:txBody>
          <a:bodyPr/>
          <a:lstStyle/>
          <a:p>
            <a:pPr marL="0" indent="0" algn="just" rtl="1">
              <a:spcBef>
                <a:spcPts val="0"/>
              </a:spcBef>
            </a:pPr>
            <a:r>
              <a:rPr lang="ar-SA" sz="2500" b="1" u="sng" dirty="0" smtClean="0">
                <a:solidFill>
                  <a:srgbClr val="FF0000"/>
                </a:solidFill>
              </a:rPr>
              <a:t>أ. اليقينية (الدوغمائية) العقلانية: </a:t>
            </a:r>
            <a:r>
              <a:rPr lang="ar-SA" sz="2500" dirty="0" smtClean="0"/>
              <a:t>يذهب العقليون إلى </a:t>
            </a:r>
            <a:r>
              <a:rPr lang="ar-SA" sz="2500" dirty="0" smtClean="0">
                <a:solidFill>
                  <a:srgbClr val="FF0000"/>
                </a:solidFill>
              </a:rPr>
              <a:t>إمكانية وصول العقل على معارف أولية قائمة بذاتها، لا يعتريها الخطأ والنسبية، كالمعارف الرياضية التي تثبت بداهة</a:t>
            </a:r>
            <a:r>
              <a:rPr lang="ar-SA" sz="2500" dirty="0" smtClean="0"/>
              <a:t>. وهذا العقل قادر على إدراك الحقائق الموضوعية دون الحاجة على مساعدة الحواس التي من شأنها أن توقع الإنسان في احتمالات الخطأ أو النسبية في الحكم. </a:t>
            </a:r>
            <a:r>
              <a:rPr lang="ar-SA" sz="2500" dirty="0" err="1" smtClean="0"/>
              <a:t>فالعقليون</a:t>
            </a:r>
            <a:r>
              <a:rPr lang="ar-SA" sz="2500" dirty="0" smtClean="0"/>
              <a:t> يؤمنون بالمعارف العقلية في الدرجة الأولى، أما المعارف الحسية فإنهم لا ينكرونها؛ وإنما لا يثقون بجدواها في قيام العلم.</a:t>
            </a:r>
          </a:p>
          <a:p>
            <a:pPr marL="0" indent="0" algn="just" rtl="1">
              <a:spcBef>
                <a:spcPts val="0"/>
              </a:spcBef>
            </a:pPr>
            <a:r>
              <a:rPr lang="ar-SA" sz="2500" b="1" u="sng" dirty="0" smtClean="0">
                <a:solidFill>
                  <a:srgbClr val="FF0000"/>
                </a:solidFill>
              </a:rPr>
              <a:t>ب. اليقينية (الدوغمائية) التجريبية: </a:t>
            </a:r>
            <a:r>
              <a:rPr lang="ar-SA" sz="2500" dirty="0" smtClean="0"/>
              <a:t>هي النوع الثاني من النظريات اليقينية، وهي </a:t>
            </a:r>
            <a:r>
              <a:rPr lang="ar-SA" sz="2500" dirty="0" smtClean="0">
                <a:solidFill>
                  <a:srgbClr val="FF0000"/>
                </a:solidFill>
              </a:rPr>
              <a:t>تعبر عن مواقف التجريبيين الذين اكدوا إمكان المعرفة عن طريق التجربة</a:t>
            </a:r>
            <a:r>
              <a:rPr lang="ar-SA" sz="2500" dirty="0" smtClean="0"/>
              <a:t>، وتصوروا أن افكارنا كلها من صنع العالم الخارجي. ويعتبر جون </a:t>
            </a:r>
            <a:r>
              <a:rPr lang="ar-SA" sz="2500" dirty="0" err="1" smtClean="0"/>
              <a:t>لوك</a:t>
            </a:r>
            <a:r>
              <a:rPr lang="ar-SA" sz="2500" dirty="0" smtClean="0"/>
              <a:t> من القائلين بإمكان المعرفة من التجربة الحسية والخبرة.</a:t>
            </a:r>
          </a:p>
          <a:p>
            <a:pPr marL="0" indent="0" algn="just" rtl="1">
              <a:spcBef>
                <a:spcPts val="0"/>
              </a:spcBef>
            </a:pPr>
            <a:endParaRPr lang="en-US" sz="2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عنوان المحاضرة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dirty="0" smtClean="0">
                <a:solidFill>
                  <a:schemeClr val="tx1"/>
                </a:solidFill>
                <a:cs typeface="Arial" pitchFamily="34" charset="0"/>
              </a:rPr>
              <a:t>المحاضرة الخامسة</a:t>
            </a:r>
          </a:p>
          <a:p>
            <a:pPr rtl="1" eaLnBrk="1" hangingPunct="1"/>
            <a:r>
              <a:rPr lang="ar-SA" b="1" dirty="0" smtClean="0">
                <a:solidFill>
                  <a:schemeClr val="tx1"/>
                </a:solidFill>
              </a:rPr>
              <a:t>إمكان المعرفة</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المذهب النسبي (النقدي):</a:t>
            </a:r>
            <a:endParaRPr lang="en-US"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solidFill>
                  <a:srgbClr val="FF0000"/>
                </a:solidFill>
              </a:rPr>
              <a:t>يتفق </a:t>
            </a:r>
            <a:r>
              <a:rPr lang="ar-SA" sz="2500" dirty="0" err="1" smtClean="0">
                <a:solidFill>
                  <a:srgbClr val="FF0000"/>
                </a:solidFill>
              </a:rPr>
              <a:t>النسبيون</a:t>
            </a:r>
            <a:r>
              <a:rPr lang="ar-SA" sz="2500" dirty="0" smtClean="0">
                <a:solidFill>
                  <a:srgbClr val="FF0000"/>
                </a:solidFill>
              </a:rPr>
              <a:t> مع القائلين بإمكان المعرفة ووجود الحقيقة. ولكن هذه الحقيقة أو المعرفة الإنسانية لا تعدو </a:t>
            </a:r>
            <a:r>
              <a:rPr lang="ar-SA" sz="2500" dirty="0" err="1" smtClean="0">
                <a:solidFill>
                  <a:srgbClr val="FF0000"/>
                </a:solidFill>
              </a:rPr>
              <a:t>ان</a:t>
            </a:r>
            <a:r>
              <a:rPr lang="ar-SA" sz="2500" dirty="0" smtClean="0">
                <a:solidFill>
                  <a:srgbClr val="FF0000"/>
                </a:solidFill>
              </a:rPr>
              <a:t> تكون معرفة نسبية، بمعنى أنها ليست خالصة من الشوائب الذاتية وليست مطلقة</a:t>
            </a:r>
            <a:r>
              <a:rPr lang="ar-SA" sz="2500" dirty="0" smtClean="0"/>
              <a:t>، إنما هي مزيج من الناحية الموضوعية للشيء والناحية الذاتية للكر المدرِك، فلا تنفصل الحقيقة الموضوعية في التفكير عن الناحية الذاتية.</a:t>
            </a:r>
          </a:p>
          <a:p>
            <a:pPr marL="0" indent="0" algn="just" rtl="1">
              <a:spcBef>
                <a:spcPts val="0"/>
              </a:spcBef>
            </a:pPr>
            <a:r>
              <a:rPr lang="ar-SA" sz="2500" dirty="0" smtClean="0"/>
              <a:t>إن </a:t>
            </a:r>
            <a:r>
              <a:rPr lang="ar-SA" sz="2500" dirty="0" smtClean="0">
                <a:solidFill>
                  <a:srgbClr val="FF0000"/>
                </a:solidFill>
              </a:rPr>
              <a:t>نسبية المعرفة كما يراها أصحاب هذا المذهب، تعني أننا لا نستطيع أن نعرف كل شيء، فإذا عرفنا بعض الأشياء لن نستطيع أن نحيط </a:t>
            </a:r>
            <a:r>
              <a:rPr lang="ar-SA" sz="2500" dirty="0" err="1" smtClean="0">
                <a:solidFill>
                  <a:srgbClr val="FF0000"/>
                </a:solidFill>
              </a:rPr>
              <a:t>بها</a:t>
            </a:r>
            <a:r>
              <a:rPr lang="ar-SA" sz="2500" dirty="0" smtClean="0">
                <a:solidFill>
                  <a:srgbClr val="FF0000"/>
                </a:solidFill>
              </a:rPr>
              <a:t> إحاطة تامة</a:t>
            </a:r>
            <a:r>
              <a:rPr lang="ar-SA" sz="2500" dirty="0" smtClean="0"/>
              <a:t>، وما من فكرة في العقل إلا وكان إدراكها تابعاً لمعارضتها بفكرة سابقة مختلفة عنها </a:t>
            </a:r>
            <a:r>
              <a:rPr lang="ar-SA" sz="2500" dirty="0" err="1" smtClean="0"/>
              <a:t>او</a:t>
            </a:r>
            <a:r>
              <a:rPr lang="ar-SA" sz="2500" dirty="0" smtClean="0"/>
              <a:t> شبيهة </a:t>
            </a:r>
            <a:r>
              <a:rPr lang="ar-SA" sz="2500" dirty="0" err="1" smtClean="0"/>
              <a:t>بها</a:t>
            </a:r>
            <a:r>
              <a:rPr lang="ar-SA" sz="2500" dirty="0" smtClean="0"/>
              <a:t>؛ لذلك كان من المحال إدراك المطلق لأنه لا يتصور وجود شيء خارجه حتى يعارض به.</a:t>
            </a:r>
          </a:p>
          <a:p>
            <a:pPr marL="0" indent="0" algn="just" rtl="1">
              <a:spcBef>
                <a:spcPts val="0"/>
              </a:spcBef>
            </a:pPr>
            <a:r>
              <a:rPr lang="ar-SA" sz="2500" dirty="0" smtClean="0">
                <a:solidFill>
                  <a:srgbClr val="FF0000"/>
                </a:solidFill>
              </a:rPr>
              <a:t>ويعتبر </a:t>
            </a:r>
            <a:r>
              <a:rPr lang="ar-SA" sz="2500" dirty="0" err="1" smtClean="0">
                <a:solidFill>
                  <a:srgbClr val="FF0000"/>
                </a:solidFill>
              </a:rPr>
              <a:t>كانط</a:t>
            </a:r>
            <a:r>
              <a:rPr lang="ar-SA" sz="2500" dirty="0" smtClean="0">
                <a:solidFill>
                  <a:srgbClr val="FF0000"/>
                </a:solidFill>
              </a:rPr>
              <a:t> رائداً لهذا المذهب، وهو يعتمد على فكرة التأليف بين العقل والأشياء، أو بين الذات والموضوع.</a:t>
            </a:r>
            <a:r>
              <a:rPr lang="ar-SA" sz="2500" dirty="0" smtClean="0"/>
              <a:t> والمعرفة اليقينية عن العالم الخارجي ممكنة عند </a:t>
            </a:r>
            <a:r>
              <a:rPr lang="ar-SA" sz="2500" dirty="0" err="1" smtClean="0"/>
              <a:t>كانط</a:t>
            </a:r>
            <a:r>
              <a:rPr lang="ar-SA" sz="2500" dirty="0" smtClean="0"/>
              <a:t>، بشرط أن لا تتجاوز حدود </a:t>
            </a:r>
            <a:r>
              <a:rPr lang="ar-SA" sz="2500" dirty="0" err="1" smtClean="0"/>
              <a:t>ظوتهلا</a:t>
            </a:r>
            <a:r>
              <a:rPr lang="ar-SA" sz="2500" dirty="0" smtClean="0"/>
              <a:t> الأشياء كما تتلقاها الحواس</a:t>
            </a:r>
            <a:r>
              <a:rPr lang="ar-SA" sz="2500" dirty="0" smtClean="0"/>
              <a:t>. ويعتبر </a:t>
            </a:r>
            <a:r>
              <a:rPr lang="ar-SA" sz="2500" dirty="0" err="1" smtClean="0">
                <a:solidFill>
                  <a:srgbClr val="FF0000"/>
                </a:solidFill>
              </a:rPr>
              <a:t>انشتاين</a:t>
            </a:r>
            <a:r>
              <a:rPr lang="ar-SA" sz="2500" dirty="0" smtClean="0"/>
              <a:t> من اشهر دعاة المذهب النسبي في إمكان المعرفة.</a:t>
            </a:r>
            <a:endParaRPr lang="en-US" sz="25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عناصر المحاضرة</a:t>
            </a:r>
            <a:endParaRPr lang="ar-SA" dirty="0"/>
          </a:p>
        </p:txBody>
      </p:sp>
      <p:sp>
        <p:nvSpPr>
          <p:cNvPr id="3" name="عنصر نائب للمحتوى 2"/>
          <p:cNvSpPr>
            <a:spLocks noGrp="1"/>
          </p:cNvSpPr>
          <p:nvPr>
            <p:ph idx="1"/>
          </p:nvPr>
        </p:nvSpPr>
        <p:spPr>
          <a:xfrm>
            <a:off x="304800" y="1447800"/>
            <a:ext cx="9372600" cy="4678363"/>
          </a:xfrm>
        </p:spPr>
        <p:txBody>
          <a:bodyPr/>
          <a:lstStyle/>
          <a:p>
            <a:pPr algn="just" rtl="1"/>
            <a:r>
              <a:rPr lang="ar-SA" sz="2500" b="1" dirty="0" smtClean="0"/>
              <a:t>مقدمة</a:t>
            </a:r>
            <a:endParaRPr lang="ar-SA" sz="2500" b="1" dirty="0"/>
          </a:p>
          <a:p>
            <a:pPr algn="just" rtl="1"/>
            <a:r>
              <a:rPr lang="ar-SA" sz="2500" b="1" dirty="0" smtClean="0"/>
              <a:t>مذهب الشك</a:t>
            </a:r>
            <a:endParaRPr lang="en-US" sz="2500" b="1" dirty="0" smtClean="0"/>
          </a:p>
          <a:p>
            <a:pPr algn="just" rtl="1"/>
            <a:r>
              <a:rPr lang="ar-SA" sz="2500" b="1" dirty="0" smtClean="0"/>
              <a:t>موقف الفكر الإسلامي من الشك المذهبي</a:t>
            </a:r>
          </a:p>
          <a:p>
            <a:pPr algn="just" rtl="1"/>
            <a:r>
              <a:rPr lang="ar-SA" sz="2500" b="1" dirty="0" smtClean="0"/>
              <a:t>مذاهب اليقين</a:t>
            </a:r>
          </a:p>
          <a:p>
            <a:pPr algn="just" rtl="1"/>
            <a:r>
              <a:rPr lang="ar-SA" sz="2500" b="1" dirty="0" smtClean="0"/>
              <a:t>المذهب النسبي</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مقدمـــة:</a:t>
            </a:r>
            <a:endParaRPr lang="en-US" dirty="0"/>
          </a:p>
        </p:txBody>
      </p:sp>
      <p:sp>
        <p:nvSpPr>
          <p:cNvPr id="3" name="عنصر نائب للمحتوى 2"/>
          <p:cNvSpPr>
            <a:spLocks noGrp="1"/>
          </p:cNvSpPr>
          <p:nvPr>
            <p:ph idx="1"/>
          </p:nvPr>
        </p:nvSpPr>
        <p:spPr>
          <a:xfrm>
            <a:off x="228600" y="1371600"/>
            <a:ext cx="9448800" cy="4754563"/>
          </a:xfrm>
        </p:spPr>
        <p:txBody>
          <a:bodyPr/>
          <a:lstStyle/>
          <a:p>
            <a:pPr marL="0" indent="0" algn="just" rtl="1">
              <a:spcBef>
                <a:spcPts val="0"/>
              </a:spcBef>
            </a:pPr>
            <a:r>
              <a:rPr lang="ar-SA" sz="2500" dirty="0" smtClean="0"/>
              <a:t>السؤال عن </a:t>
            </a:r>
            <a:r>
              <a:rPr lang="ar-SA" sz="2500" dirty="0" smtClean="0">
                <a:solidFill>
                  <a:srgbClr val="FF0000"/>
                </a:solidFill>
              </a:rPr>
              <a:t>إمكان المعرفة هو سؤال عن جوهر المعرفة ومضمونها، وهو الحقيقة - أي هل يمكننا أن ندرك الحقيقة؟ وهل المعرفة ممكنة؟ وهل في وسع الإنسان أن يعرف شيئا</a:t>
            </a:r>
            <a:r>
              <a:rPr lang="ar-SA" sz="2500" dirty="0" smtClean="0"/>
              <a:t>؟</a:t>
            </a:r>
            <a:endParaRPr lang="en-US" sz="2500" dirty="0" smtClean="0"/>
          </a:p>
          <a:p>
            <a:pPr marL="0" indent="0" algn="just" rtl="1">
              <a:spcBef>
                <a:spcPts val="0"/>
              </a:spcBef>
            </a:pPr>
            <a:r>
              <a:rPr lang="ar-SA" sz="2500" dirty="0" smtClean="0"/>
              <a:t>إن مسألة إمكان المعرفة لم تكن مطروحة في الفكر البشري قديما. وكان أول من بدأ البحث في مسألة إمكان المعرفة هم الفلاسفة اليونان، وتحديدا الذين </a:t>
            </a:r>
            <a:r>
              <a:rPr lang="ar-SA" sz="2500" dirty="0" smtClean="0">
                <a:solidFill>
                  <a:srgbClr val="FF0000"/>
                </a:solidFill>
              </a:rPr>
              <a:t>عرفوا بالسفسطائيين أو الشكاك. وهؤلاء الفلاسفة (كانوا ينكرون قطعية المعارف الانسانية، </a:t>
            </a:r>
            <a:r>
              <a:rPr lang="ar-SA" sz="2500" dirty="0" smtClean="0"/>
              <a:t>وقد تطور الشك إلى أن أصبح مذهبا من المذاهب، وقد بلغ اشده على يد </a:t>
            </a:r>
            <a:r>
              <a:rPr lang="ar-SA" sz="2500" dirty="0" smtClean="0">
                <a:solidFill>
                  <a:srgbClr val="FF0000"/>
                </a:solidFill>
              </a:rPr>
              <a:t>بيرون</a:t>
            </a:r>
            <a:r>
              <a:rPr lang="ar-SA" sz="2500" dirty="0" smtClean="0"/>
              <a:t>، صاحب المذهب لاشكي عند اليونان، حتى أنه لقب بإمام الشكاكين).</a:t>
            </a:r>
          </a:p>
          <a:p>
            <a:pPr marL="0" indent="0" algn="just" rtl="1">
              <a:spcBef>
                <a:spcPts val="0"/>
              </a:spcBef>
            </a:pPr>
            <a:r>
              <a:rPr lang="ar-SA" sz="2500" dirty="0" smtClean="0"/>
              <a:t>أما </a:t>
            </a:r>
            <a:r>
              <a:rPr lang="ar-SA" sz="2500" dirty="0" smtClean="0">
                <a:solidFill>
                  <a:srgbClr val="FF0000"/>
                </a:solidFill>
              </a:rPr>
              <a:t>فلاسفة المسلمين </a:t>
            </a:r>
            <a:r>
              <a:rPr lang="ar-SA" sz="2500" dirty="0" err="1" smtClean="0">
                <a:solidFill>
                  <a:srgbClr val="FF0000"/>
                </a:solidFill>
              </a:rPr>
              <a:t>ومتكلموهم</a:t>
            </a:r>
            <a:r>
              <a:rPr lang="ar-SA" sz="2500" dirty="0" smtClean="0"/>
              <a:t>، فقد (</a:t>
            </a:r>
            <a:r>
              <a:rPr lang="ar-SA" sz="2500" dirty="0" smtClean="0">
                <a:solidFill>
                  <a:srgbClr val="FF0000"/>
                </a:solidFill>
              </a:rPr>
              <a:t>بحثوا في إمكانية المعرفة، وقد جعلوا مداخل كتبهم في العلم، وفي إثبات العلم والحقائق.</a:t>
            </a:r>
            <a:r>
              <a:rPr lang="ar-SA" sz="2500" dirty="0" smtClean="0"/>
              <a:t> وكأن مسالة الإمكان أصبحت ضرورة تسبق بقية أبحاث المعرفة، ذلك لأنه –في نظرهم- لا بد من التسليم بإمكان المعرفة حتى يتسنى البحث في بقية مسائلها، إذ أن من ينكر إمكان المعرفة لا يستطيع أن يتحدث عن طبيعتها ومصادرها، وإن الذي يتيقن من إمكان المعرفة يحق له أن يبحث في كافة موضوعاتها).</a:t>
            </a:r>
            <a:endParaRPr lang="en-US"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إن خير ما يدل على نظرة إمكان المعرفة </a:t>
            </a:r>
            <a:r>
              <a:rPr lang="ar-SA" sz="2500" dirty="0" err="1" smtClean="0"/>
              <a:t>ويقينيتها</a:t>
            </a:r>
            <a:r>
              <a:rPr lang="ar-SA" sz="2500" dirty="0" smtClean="0"/>
              <a:t> دعوتهم إلى عدم مناظرة </a:t>
            </a:r>
            <a:r>
              <a:rPr lang="ar-SA" sz="2500" dirty="0" err="1" smtClean="0"/>
              <a:t>السوفساطائيين</a:t>
            </a:r>
            <a:r>
              <a:rPr lang="ar-SA" sz="2500" dirty="0" smtClean="0"/>
              <a:t> ومجادلتهم، لأن من لا يعلم مدى إمكانية صحة كلامه في المناظرة، فكيف سيتم حواره. </a:t>
            </a:r>
            <a:r>
              <a:rPr lang="ar-SA" sz="2500" dirty="0" smtClean="0">
                <a:solidFill>
                  <a:srgbClr val="FF0000"/>
                </a:solidFill>
              </a:rPr>
              <a:t>يقول الإيجي: (المناظرة معهم قد منعها المحققون؛ لأنها إفادة المعلوم بالمجهول، والخصم لا يعترف بمعلوم حتى تثبت به مجهولاً).</a:t>
            </a:r>
          </a:p>
          <a:p>
            <a:pPr marL="0" indent="0" algn="just" rtl="1">
              <a:spcBef>
                <a:spcPts val="0"/>
              </a:spcBef>
            </a:pPr>
            <a:r>
              <a:rPr lang="ar-SA" sz="2500" dirty="0" smtClean="0"/>
              <a:t>ويمكن تحديد ثلاثة اتجاهات أساسية عند الحديث عن مسألة إمكان المعرفة:</a:t>
            </a:r>
          </a:p>
          <a:p>
            <a:pPr marL="457200" indent="-457200" algn="just" rtl="1">
              <a:spcBef>
                <a:spcPts val="0"/>
              </a:spcBef>
              <a:buAutoNum type="arabicPeriod"/>
            </a:pPr>
            <a:r>
              <a:rPr lang="ar-SA" sz="2500" dirty="0" smtClean="0"/>
              <a:t>فريق </a:t>
            </a:r>
            <a:r>
              <a:rPr lang="ar-SA" sz="2500" dirty="0" smtClean="0">
                <a:solidFill>
                  <a:srgbClr val="FF0000"/>
                </a:solidFill>
              </a:rPr>
              <a:t>شك شكا مطلقا </a:t>
            </a:r>
            <a:r>
              <a:rPr lang="ar-SA" sz="2500" dirty="0" smtClean="0"/>
              <a:t>في إمكان المعرفة.</a:t>
            </a:r>
          </a:p>
          <a:p>
            <a:pPr marL="457200" indent="-457200" algn="just" rtl="1">
              <a:spcBef>
                <a:spcPts val="0"/>
              </a:spcBef>
              <a:buAutoNum type="arabicPeriod"/>
            </a:pPr>
            <a:r>
              <a:rPr lang="ar-SA" sz="2500" dirty="0" smtClean="0"/>
              <a:t>فريق يرى </a:t>
            </a:r>
            <a:r>
              <a:rPr lang="ar-SA" sz="2500" dirty="0" smtClean="0">
                <a:solidFill>
                  <a:srgbClr val="FF0000"/>
                </a:solidFill>
              </a:rPr>
              <a:t>يقينية المعرفة</a:t>
            </a:r>
            <a:r>
              <a:rPr lang="ar-SA" sz="2500" dirty="0" smtClean="0"/>
              <a:t>، وهم </a:t>
            </a:r>
            <a:r>
              <a:rPr lang="ar-SA" sz="2500" dirty="0" err="1" smtClean="0"/>
              <a:t>الاعتقاديون</a:t>
            </a:r>
            <a:r>
              <a:rPr lang="ar-SA" sz="2500" dirty="0" smtClean="0"/>
              <a:t> أو </a:t>
            </a:r>
            <a:r>
              <a:rPr lang="ar-SA" sz="2500" dirty="0" err="1" smtClean="0"/>
              <a:t>الدغمائيون</a:t>
            </a:r>
            <a:r>
              <a:rPr lang="ar-SA" sz="2500" dirty="0" smtClean="0"/>
              <a:t>.</a:t>
            </a:r>
          </a:p>
          <a:p>
            <a:pPr marL="457200" indent="-457200" algn="just" rtl="1">
              <a:spcBef>
                <a:spcPts val="0"/>
              </a:spcBef>
              <a:buAutoNum type="arabicPeriod"/>
            </a:pPr>
            <a:r>
              <a:rPr lang="ar-SA" sz="2500" dirty="0" smtClean="0"/>
              <a:t>فريق ثالث يرى أنه بإمكان </a:t>
            </a:r>
            <a:r>
              <a:rPr lang="ar-SA" sz="2500" dirty="0" err="1" smtClean="0"/>
              <a:t>الانسان</a:t>
            </a:r>
            <a:r>
              <a:rPr lang="ar-SA" sz="2500" dirty="0" smtClean="0"/>
              <a:t> أن يصل على معرفة متناسبة مع قدراته الحسية والعقلية، وهم </a:t>
            </a:r>
            <a:r>
              <a:rPr lang="ar-SA" sz="2500" dirty="0" err="1" smtClean="0"/>
              <a:t>النسبيون</a:t>
            </a:r>
            <a:r>
              <a:rPr lang="ar-SA" sz="2500" dirty="0" smtClean="0"/>
              <a:t>.</a:t>
            </a:r>
            <a:endParaRPr lang="en-US"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sz="3200" b="1" dirty="0" smtClean="0"/>
              <a:t>مذهب الشك في إمكان المعرفة (</a:t>
            </a:r>
            <a:r>
              <a:rPr lang="en-US" sz="3200" b="1" dirty="0" smtClean="0"/>
              <a:t>Skepticism</a:t>
            </a:r>
            <a:r>
              <a:rPr lang="ar-SA" sz="3200" b="1" dirty="0" smtClean="0"/>
              <a:t>):</a:t>
            </a:r>
            <a:endParaRPr lang="en-US" sz="3200" dirty="0"/>
          </a:p>
        </p:txBody>
      </p:sp>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500" b="1" u="sng" dirty="0" smtClean="0"/>
              <a:t>1. الشك المطلق:</a:t>
            </a:r>
          </a:p>
          <a:p>
            <a:pPr marL="0" indent="0" algn="just" rtl="1">
              <a:spcBef>
                <a:spcPts val="0"/>
              </a:spcBef>
            </a:pPr>
            <a:r>
              <a:rPr lang="ar-SA" sz="2500" dirty="0" smtClean="0"/>
              <a:t>بالرغم من أن الشك في أصله هو التردد في إصدار حكم بغرض الإمعان والتفحص، وهو ما يطابق معنى اللفظ اليوناني. إلا أن الشك القديم لم يكن يحمل هذا المعنى كما أنه اتخذ معنى جديداً في وقت لاحق.</a:t>
            </a:r>
            <a:endParaRPr lang="en-US" sz="2500" dirty="0" smtClean="0"/>
          </a:p>
          <a:p>
            <a:pPr marL="0" indent="0" algn="just" rtl="1">
              <a:spcBef>
                <a:spcPts val="0"/>
              </a:spcBef>
            </a:pPr>
            <a:r>
              <a:rPr lang="ar-SA" sz="2500" dirty="0" smtClean="0">
                <a:solidFill>
                  <a:srgbClr val="FF0000"/>
                </a:solidFill>
              </a:rPr>
              <a:t>فالصراع والتضارب بين المتناقضات الفلسفية في الفكر اليوناني كان سببا لبلبلة فكرية وارتياب جذري، انتهت بهم على إنكار جميع الركائز الفكرية للإنسان، وإنكار </a:t>
            </a:r>
            <a:r>
              <a:rPr lang="ar-SA" sz="2500" dirty="0" err="1" smtClean="0">
                <a:solidFill>
                  <a:srgbClr val="FF0000"/>
                </a:solidFill>
              </a:rPr>
              <a:t>المحسوسات</a:t>
            </a:r>
            <a:r>
              <a:rPr lang="ar-SA" sz="2500" dirty="0" smtClean="0">
                <a:solidFill>
                  <a:srgbClr val="FF0000"/>
                </a:solidFill>
              </a:rPr>
              <a:t> والبديهيات.</a:t>
            </a:r>
          </a:p>
          <a:p>
            <a:pPr marL="0" indent="0" algn="just" rtl="1">
              <a:spcBef>
                <a:spcPts val="0"/>
              </a:spcBef>
            </a:pPr>
            <a:r>
              <a:rPr lang="ar-SA" sz="2500" dirty="0" smtClean="0">
                <a:solidFill>
                  <a:srgbClr val="FF0000"/>
                </a:solidFill>
              </a:rPr>
              <a:t>وأول من ظهر على يديه هذا المذهب هو </a:t>
            </a:r>
            <a:r>
              <a:rPr lang="ar-SA" sz="2500" dirty="0" smtClean="0">
                <a:solidFill>
                  <a:srgbClr val="FF0000"/>
                </a:solidFill>
              </a:rPr>
              <a:t>بيرون أو فيرون </a:t>
            </a:r>
            <a:r>
              <a:rPr lang="en-US" sz="2500" dirty="0" smtClean="0"/>
              <a:t>(</a:t>
            </a:r>
            <a:r>
              <a:rPr lang="en-US" sz="2500" dirty="0" err="1" smtClean="0"/>
              <a:t>Pyrrhon</a:t>
            </a:r>
            <a:r>
              <a:rPr lang="en-US" sz="2500" dirty="0" smtClean="0"/>
              <a:t>)</a:t>
            </a:r>
            <a:r>
              <a:rPr lang="ar-SA" sz="2500" dirty="0" smtClean="0"/>
              <a:t>. وقد وضع </a:t>
            </a:r>
            <a:r>
              <a:rPr lang="ar-SA" sz="2500" dirty="0" err="1" smtClean="0"/>
              <a:t>جورجياس</a:t>
            </a:r>
            <a:r>
              <a:rPr lang="ar-SA" sz="2500" dirty="0" smtClean="0"/>
              <a:t> (380 </a:t>
            </a:r>
            <a:r>
              <a:rPr lang="ar-SA" sz="2500" dirty="0" err="1" smtClean="0"/>
              <a:t>ق</a:t>
            </a:r>
            <a:r>
              <a:rPr lang="ar-SA" sz="2500" dirty="0" smtClean="0"/>
              <a:t>.م) كتابا تحدث فيه عن عدم إمكان المعرفة، وعدم الوثوق بالعقل والحواس.</a:t>
            </a:r>
          </a:p>
          <a:p>
            <a:pPr marL="0" indent="0" algn="just" rtl="1">
              <a:spcBef>
                <a:spcPts val="0"/>
              </a:spcBef>
            </a:pPr>
            <a:r>
              <a:rPr lang="ar-SA" sz="2500" dirty="0" smtClean="0"/>
              <a:t>ثم جاء </a:t>
            </a:r>
            <a:r>
              <a:rPr lang="ar-SA" sz="2500" dirty="0" err="1" smtClean="0"/>
              <a:t>ا</a:t>
            </a:r>
            <a:r>
              <a:rPr lang="ar-SA" sz="2500" dirty="0" err="1" smtClean="0">
                <a:solidFill>
                  <a:srgbClr val="FF0000"/>
                </a:solidFill>
              </a:rPr>
              <a:t>لسوفساطئون</a:t>
            </a:r>
            <a:r>
              <a:rPr lang="ar-SA" sz="2500" dirty="0" smtClean="0"/>
              <a:t> </a:t>
            </a:r>
            <a:r>
              <a:rPr lang="ar-SA" sz="2500" dirty="0" smtClean="0">
                <a:solidFill>
                  <a:srgbClr val="FF0000"/>
                </a:solidFill>
              </a:rPr>
              <a:t>وأنكروا وجود مقياس ثابت للحقائق، ورأوا امتناع وجود حقيقة مطلقة، وشكوا في كل شيء</a:t>
            </a:r>
            <a:r>
              <a:rPr lang="ar-SA" sz="2500" dirty="0" smtClean="0"/>
              <a:t>. وتحولت السفسطة على عبث بالفكر والعلم. وكانت هذه الطائفة تؤمن بالبحث والجدل، وأحيانا يصل بهم الجدل على إنكار أنفسهم أيضا. </a:t>
            </a:r>
          </a:p>
          <a:p>
            <a:pPr marL="0" indent="0" algn="just" rtl="1">
              <a:spcBef>
                <a:spcPts val="0"/>
              </a:spcBef>
            </a:pPr>
            <a:endParaRPr lang="ar-SA" sz="25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1"/>
            <a:ext cx="9525000" cy="4754563"/>
          </a:xfrm>
        </p:spPr>
        <p:txBody>
          <a:bodyPr/>
          <a:lstStyle/>
          <a:p>
            <a:pPr marL="0" indent="0" algn="just" rtl="1">
              <a:spcBef>
                <a:spcPts val="0"/>
              </a:spcBef>
            </a:pPr>
            <a:r>
              <a:rPr lang="ar-SA" sz="2500" dirty="0" smtClean="0">
                <a:solidFill>
                  <a:srgbClr val="FF0000"/>
                </a:solidFill>
              </a:rPr>
              <a:t>فعاشوا تناقضا بين وجودهم وتصوراتهم</a:t>
            </a:r>
            <a:r>
              <a:rPr lang="ar-SA" sz="2500" dirty="0" smtClean="0"/>
              <a:t>، ففي الوقت الذي ينكرون فيه كل حقيقة، تجدهم يلبون حاجاتهم البيولوجية دون </a:t>
            </a:r>
            <a:r>
              <a:rPr lang="ar-SA" sz="2500" dirty="0" err="1" smtClean="0"/>
              <a:t>ان</a:t>
            </a:r>
            <a:r>
              <a:rPr lang="ar-SA" sz="2500" dirty="0" smtClean="0"/>
              <a:t> ينكروا ذلك.</a:t>
            </a:r>
          </a:p>
          <a:p>
            <a:pPr marL="0" indent="0" algn="just" rtl="1">
              <a:spcBef>
                <a:spcPts val="0"/>
              </a:spcBef>
            </a:pPr>
            <a:r>
              <a:rPr lang="ar-SA" sz="2500" dirty="0" smtClean="0"/>
              <a:t>وهذه المدرسة </a:t>
            </a:r>
            <a:r>
              <a:rPr lang="ar-SA" sz="2500" dirty="0" smtClean="0">
                <a:solidFill>
                  <a:srgbClr val="FF0000"/>
                </a:solidFill>
              </a:rPr>
              <a:t>تنكر إمكان معرفة طبيعة الأشياء، وترى أن المعرفة الحسية والعقلية ليس لها قدرة تعريفنا بالحقيقة وإيصالنا إليها</a:t>
            </a:r>
            <a:r>
              <a:rPr lang="ar-SA" sz="2500" dirty="0" smtClean="0"/>
              <a:t>، فنحن لا ندرك من الأشياء إلا ما (يبدو) لنا. وكأن الأشياء خارج الذات المدركة محض مظهر، أما إدراك طبيعة ذوات الأشياء فلا سبيل إليه. </a:t>
            </a:r>
          </a:p>
          <a:p>
            <a:pPr marL="0" indent="0" algn="just" rtl="1">
              <a:spcBef>
                <a:spcPts val="0"/>
              </a:spcBef>
            </a:pPr>
            <a:r>
              <a:rPr lang="ar-SA" sz="2500" dirty="0" smtClean="0"/>
              <a:t>ذلك </a:t>
            </a:r>
            <a:r>
              <a:rPr lang="ar-SA" sz="2500" dirty="0" smtClean="0">
                <a:solidFill>
                  <a:srgbClr val="FF0000"/>
                </a:solidFill>
              </a:rPr>
              <a:t>لأن المعرفة - في رأي هذه المدرسة - تتأسس على الإدراك الحسي، والحواس خادعة لا تقود إلى معرفة يقينية؛ وحتى النظر العقلي - عند الفيرونيين - يتأسس على الحس فمعرفته حسية غير مباشرة ومن ثمّ يكون أولى أن ينطبق عليه ما ينطبق على الحس </a:t>
            </a:r>
            <a:r>
              <a:rPr lang="ar-SA" sz="2500" dirty="0" smtClean="0"/>
              <a:t>من حيث عدم يقينية المعرفة.</a:t>
            </a:r>
            <a:endParaRPr lang="en-US" sz="2500" dirty="0" smtClean="0"/>
          </a:p>
          <a:p>
            <a:pPr marL="0" indent="0" algn="just" rtl="1">
              <a:spcBef>
                <a:spcPts val="0"/>
              </a:spcBef>
            </a:pPr>
            <a:r>
              <a:rPr lang="ar-SA" sz="2500" dirty="0" smtClean="0"/>
              <a:t>ولذلك كان </a:t>
            </a:r>
            <a:r>
              <a:rPr lang="ar-SA" sz="2500" dirty="0" smtClean="0">
                <a:solidFill>
                  <a:srgbClr val="FF0000"/>
                </a:solidFill>
              </a:rPr>
              <a:t>شكهم شكا مذهبيا (مطلقا)، </a:t>
            </a:r>
            <a:r>
              <a:rPr lang="ar-SA" sz="2500" dirty="0" smtClean="0"/>
              <a:t>بمعنى انه يقوم على اساس أن الشك غاية في ذاته.</a:t>
            </a:r>
          </a:p>
          <a:p>
            <a:pPr marL="0" indent="0" algn="just" rtl="1">
              <a:spcBef>
                <a:spcPts val="0"/>
              </a:spcBef>
            </a:pPr>
            <a:endParaRPr lang="en-US" sz="25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525000" cy="4678363"/>
          </a:xfrm>
        </p:spPr>
        <p:txBody>
          <a:bodyPr/>
          <a:lstStyle/>
          <a:p>
            <a:pPr marL="0" indent="0" algn="just" rtl="1">
              <a:spcBef>
                <a:spcPts val="0"/>
              </a:spcBef>
            </a:pPr>
            <a:r>
              <a:rPr lang="ar-SA" sz="2500" b="1" u="sng" dirty="0" smtClean="0"/>
              <a:t>2. الشك المنهجي:</a:t>
            </a:r>
          </a:p>
          <a:p>
            <a:pPr marL="0" indent="0" algn="just" rtl="1">
              <a:spcBef>
                <a:spcPts val="0"/>
              </a:spcBef>
            </a:pPr>
            <a:r>
              <a:rPr lang="ar-SA" sz="2500" dirty="0" smtClean="0"/>
              <a:t>(الذي </a:t>
            </a:r>
            <a:r>
              <a:rPr lang="ar-SA" sz="2500" dirty="0" smtClean="0">
                <a:solidFill>
                  <a:srgbClr val="FF0000"/>
                </a:solidFill>
              </a:rPr>
              <a:t>لا يعتبر الشك غاية في ذاته، بل يعتبر الشك وسيلة ليتوصل من خلاله إلى غاية أخرى وهي بلوغ اليقين</a:t>
            </a:r>
            <a:r>
              <a:rPr lang="ar-SA" sz="2500" dirty="0" smtClean="0"/>
              <a:t>). ويرجع هذا الشك في جذوره التاريخية إلى الفيلسوف اليوناني </a:t>
            </a:r>
            <a:r>
              <a:rPr lang="ar-SA" sz="2500" dirty="0" smtClean="0">
                <a:solidFill>
                  <a:srgbClr val="FF0000"/>
                </a:solidFill>
              </a:rPr>
              <a:t>سقراط</a:t>
            </a:r>
            <a:r>
              <a:rPr lang="ar-SA" sz="2500" dirty="0" smtClean="0"/>
              <a:t>. كما استخدم </a:t>
            </a:r>
            <a:r>
              <a:rPr lang="ar-SA" sz="2500" dirty="0" smtClean="0">
                <a:solidFill>
                  <a:srgbClr val="FF0000"/>
                </a:solidFill>
              </a:rPr>
              <a:t>أرسطو ومدرسته </a:t>
            </a:r>
            <a:r>
              <a:rPr lang="ar-SA" sz="2500" dirty="0" err="1" smtClean="0">
                <a:solidFill>
                  <a:srgbClr val="FF0000"/>
                </a:solidFill>
              </a:rPr>
              <a:t>المشائية</a:t>
            </a:r>
            <a:r>
              <a:rPr lang="ar-SA" sz="2500" dirty="0" smtClean="0">
                <a:solidFill>
                  <a:srgbClr val="FF0000"/>
                </a:solidFill>
              </a:rPr>
              <a:t> </a:t>
            </a:r>
            <a:r>
              <a:rPr lang="ar-SA" sz="2500" dirty="0" smtClean="0"/>
              <a:t>الشك استخداما منهجيا تأثرا بسقراط. إذ رأى أن </a:t>
            </a:r>
            <a:r>
              <a:rPr lang="ar-SA" sz="2500" dirty="0" smtClean="0">
                <a:solidFill>
                  <a:srgbClr val="FF0000"/>
                </a:solidFill>
              </a:rPr>
              <a:t>اليقين المنطقي يجب أن يقوم على الشك كمنهج في فحص الأفكار والتأكد من قابليتها للتعميم</a:t>
            </a:r>
            <a:r>
              <a:rPr lang="ar-SA" sz="2500" dirty="0" smtClean="0"/>
              <a:t>.</a:t>
            </a:r>
          </a:p>
          <a:p>
            <a:pPr marL="0" indent="0" algn="just" rtl="1">
              <a:spcBef>
                <a:spcPts val="0"/>
              </a:spcBef>
            </a:pPr>
            <a:r>
              <a:rPr lang="ar-SA" sz="2500" dirty="0" smtClean="0">
                <a:solidFill>
                  <a:srgbClr val="FF0000"/>
                </a:solidFill>
              </a:rPr>
              <a:t>وعرف الشك المنهجي في حقل المعرفة الإسلامية عند المعتزلة</a:t>
            </a:r>
            <a:r>
              <a:rPr lang="ar-SA" sz="2500" dirty="0" smtClean="0"/>
              <a:t>، إذ كانوا يشترطون الشك كمقدمة ضرورية لصحة النظر المؤدي إلى العلم، إذ لا يصح النظر عندهم إلا مع الشك.</a:t>
            </a:r>
          </a:p>
          <a:p>
            <a:pPr marL="0" indent="0" algn="just" rtl="1">
              <a:spcBef>
                <a:spcPts val="0"/>
              </a:spcBef>
            </a:pPr>
            <a:r>
              <a:rPr lang="ar-SA" sz="2500" dirty="0" smtClean="0"/>
              <a:t>أما </a:t>
            </a:r>
            <a:r>
              <a:rPr lang="ar-SA" sz="2500" dirty="0" smtClean="0">
                <a:solidFill>
                  <a:srgbClr val="FF0000"/>
                </a:solidFill>
              </a:rPr>
              <a:t>أبو حامد الغزالي فقد سلك طريق الشك بحثا عن اليقين</a:t>
            </a:r>
            <a:r>
              <a:rPr lang="ar-SA" sz="2500" dirty="0" smtClean="0"/>
              <a:t>، وقد قرر في كتابه (المنقذ من الضلال) أن </a:t>
            </a:r>
            <a:r>
              <a:rPr lang="ar-SA" sz="2500" dirty="0" smtClean="0">
                <a:solidFill>
                  <a:srgbClr val="FF0000"/>
                </a:solidFill>
              </a:rPr>
              <a:t>من لم يشك لم ينظر، ومن لم ينظر لم يبصر، ومن لم يبصر بقي في العمى</a:t>
            </a:r>
            <a:r>
              <a:rPr lang="ar-SA" sz="2500" dirty="0" smtClean="0"/>
              <a:t>.</a:t>
            </a:r>
          </a:p>
          <a:p>
            <a:pPr marL="0" indent="0" algn="just" rtl="1">
              <a:spcBef>
                <a:spcPts val="0"/>
              </a:spcBef>
            </a:pPr>
            <a:r>
              <a:rPr lang="ar-SA" sz="2500" dirty="0" smtClean="0"/>
              <a:t>وكان </a:t>
            </a:r>
            <a:r>
              <a:rPr lang="ar-SA" sz="2500" dirty="0" smtClean="0">
                <a:solidFill>
                  <a:srgbClr val="FF0000"/>
                </a:solidFill>
              </a:rPr>
              <a:t>ديكارت من أكثر الفلاسفة تأكيدا على ضرورة الشك كمنهج في التفكير</a:t>
            </a:r>
            <a:r>
              <a:rPr lang="ar-SA" sz="2500" dirty="0" smtClean="0"/>
              <a:t>، وهو </a:t>
            </a:r>
            <a:r>
              <a:rPr lang="ar-SA" sz="2500" dirty="0" smtClean="0"/>
              <a:t>إلى </a:t>
            </a:r>
            <a:r>
              <a:rPr lang="ar-SA" sz="2500" dirty="0" smtClean="0"/>
              <a:t>جانب الغزالي يعتبران واضعي أسس الشك المنهجي، وكان </a:t>
            </a:r>
            <a:r>
              <a:rPr lang="ar-SA" sz="2500" dirty="0" smtClean="0">
                <a:solidFill>
                  <a:srgbClr val="FF0000"/>
                </a:solidFill>
              </a:rPr>
              <a:t>هذا الشك هو التمهيد الضروري للمنهج</a:t>
            </a:r>
            <a:r>
              <a:rPr lang="ar-SA" sz="2500" dirty="0" smtClean="0"/>
              <a:t>.</a:t>
            </a:r>
          </a:p>
          <a:p>
            <a:pPr marL="0" indent="0" algn="just" rtl="1">
              <a:spcBef>
                <a:spcPts val="0"/>
              </a:spcBef>
            </a:pPr>
            <a:endParaRPr lang="en-US" sz="2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601200" cy="4678363"/>
          </a:xfrm>
        </p:spPr>
        <p:txBody>
          <a:bodyPr/>
          <a:lstStyle/>
          <a:p>
            <a:pPr marL="0" indent="0" algn="just" rtl="1">
              <a:spcBef>
                <a:spcPts val="0"/>
              </a:spcBef>
            </a:pPr>
            <a:r>
              <a:rPr lang="ar-SA" sz="2500" dirty="0" smtClean="0"/>
              <a:t>ويعتبر الفيلسوف التجريبي </a:t>
            </a:r>
            <a:r>
              <a:rPr lang="ar-SA" sz="2500" dirty="0" err="1" smtClean="0">
                <a:solidFill>
                  <a:srgbClr val="FF0000"/>
                </a:solidFill>
              </a:rPr>
              <a:t>ديفد</a:t>
            </a:r>
            <a:r>
              <a:rPr lang="ar-SA" sz="2500" dirty="0" smtClean="0">
                <a:solidFill>
                  <a:srgbClr val="FF0000"/>
                </a:solidFill>
              </a:rPr>
              <a:t> </a:t>
            </a:r>
            <a:r>
              <a:rPr lang="ar-SA" sz="2500" dirty="0" err="1" smtClean="0">
                <a:solidFill>
                  <a:srgbClr val="FF0000"/>
                </a:solidFill>
              </a:rPr>
              <a:t>هيوم</a:t>
            </a:r>
            <a:r>
              <a:rPr lang="ar-SA" sz="2500" dirty="0" smtClean="0">
                <a:solidFill>
                  <a:srgbClr val="FF0000"/>
                </a:solidFill>
              </a:rPr>
              <a:t> من فلاسفة الشك المنهجي، الذي سماه بالشك العلمي</a:t>
            </a:r>
            <a:r>
              <a:rPr lang="ar-SA" sz="2500" dirty="0" smtClean="0"/>
              <a:t>.</a:t>
            </a:r>
          </a:p>
          <a:p>
            <a:pPr marL="0" indent="0" algn="just" rtl="1">
              <a:spcBef>
                <a:spcPts val="0"/>
              </a:spcBef>
            </a:pPr>
            <a:r>
              <a:rPr lang="ar-SA" sz="2500" dirty="0" smtClean="0"/>
              <a:t>خلافاً لأصحاب الشك المطلق الذين يقعون في الحيرة فيمتنعون عن إصدار الأحكام، فإن </a:t>
            </a:r>
            <a:r>
              <a:rPr lang="ar-SA" sz="2500" dirty="0" smtClean="0">
                <a:solidFill>
                  <a:srgbClr val="FF0000"/>
                </a:solidFill>
              </a:rPr>
              <a:t>أصحاب الشك المنهجي قد اتخذوا من الشك سبيلاً إلى اليقين، وهو عملية اختيارية هدفها إفراغ العقل مما فيه من معلومات سابقة قد تكون عرضة للمغالطة وعدم التأكيد، وذلك لتهيئة العقل لدراسة الأمور دراسة موضوعية غير متأثرة بالمفاهيم الشائعة والأخطاء المألوفة</a:t>
            </a:r>
            <a:r>
              <a:rPr lang="ar-SA" sz="2500" dirty="0" smtClean="0"/>
              <a:t>.</a:t>
            </a:r>
          </a:p>
          <a:p>
            <a:pPr marL="0" indent="0" algn="just" rtl="1">
              <a:spcBef>
                <a:spcPts val="0"/>
              </a:spcBef>
            </a:pPr>
            <a:r>
              <a:rPr lang="ar-SA" sz="2500" b="1" dirty="0" smtClean="0"/>
              <a:t>القيمة العلمية للشك المنهجي:</a:t>
            </a:r>
            <a:endParaRPr lang="en-US" sz="2500" dirty="0" smtClean="0"/>
          </a:p>
          <a:p>
            <a:pPr marL="0" indent="0" algn="just" rtl="1">
              <a:spcBef>
                <a:spcPts val="0"/>
              </a:spcBef>
            </a:pPr>
            <a:r>
              <a:rPr lang="ar-SA" sz="2500" dirty="0" smtClean="0"/>
              <a:t>بعد أن تلاشى الشك بوصفه نظرية في المعرفة توطدت أركان الشك بوصفه منهجاً للبحث والتدقيق في المعرفة، وتمدد بأدواته من الشك المعرفي (الشك الإبستمولوجي)، بوصفه موضوعاً فلسفياً إلى </a:t>
            </a:r>
            <a:r>
              <a:rPr lang="ar-SA" sz="2500" dirty="0" smtClean="0">
                <a:solidFill>
                  <a:srgbClr val="FF0000"/>
                </a:solidFill>
              </a:rPr>
              <a:t>شك منهجي يحفز الإنسان للبحث، والنظر، والتدقيق؛ ليشمل العلوم النظرية والتجريبية كافة، سواء تلك التي تولدت عن الفلسفة، واستقلت عنها، أو تلك التي نشأت مستقلة بذاتها.</a:t>
            </a:r>
            <a:endParaRPr lang="en-US" sz="2500" dirty="0" smtClean="0">
              <a:solidFill>
                <a:srgbClr val="FF0000"/>
              </a:solidFill>
            </a:endParaRPr>
          </a:p>
          <a:p>
            <a:pPr marL="0" indent="0" algn="just" rtl="1">
              <a:spcBef>
                <a:spcPts val="0"/>
              </a:spcBef>
            </a:pPr>
            <a:endParaRPr lang="ar-SA" sz="2500" dirty="0" smtClean="0"/>
          </a:p>
          <a:p>
            <a:pPr marL="0" indent="0" algn="just" rtl="1">
              <a:spcBef>
                <a:spcPts val="0"/>
              </a:spcBef>
            </a:pPr>
            <a:endParaRPr lang="ar-SA" sz="2500" dirty="0" smtClean="0"/>
          </a:p>
          <a:p>
            <a:pPr marL="0" indent="0" algn="just" rtl="1">
              <a:spcBef>
                <a:spcPts val="0"/>
              </a:spcBef>
            </a:pPr>
            <a:endParaRPr lang="ar-SA" sz="2500"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3697</TotalTime>
  <Words>2320</Words>
  <Application>Microsoft Office PowerPoint</Application>
  <PresentationFormat>A4 Paper (210x297 mm)‎</PresentationFormat>
  <Paragraphs>89</Paragraphs>
  <Slides>21</Slides>
  <Notes>0</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Office Theme</vt:lpstr>
      <vt:lpstr>الشريحة 1</vt:lpstr>
      <vt:lpstr>عنوان المحاضرة</vt:lpstr>
      <vt:lpstr>عناصر المحاضرة</vt:lpstr>
      <vt:lpstr>مقدمـــة:</vt:lpstr>
      <vt:lpstr>الشريحة 5</vt:lpstr>
      <vt:lpstr>مذهب الشك في إمكان المعرفة (Skepticism):</vt:lpstr>
      <vt:lpstr>الشريحة 7</vt:lpstr>
      <vt:lpstr>الشريحة 8</vt:lpstr>
      <vt:lpstr>الشريحة 9</vt:lpstr>
      <vt:lpstr>الشريحة 10</vt:lpstr>
      <vt:lpstr>الشريحة 11</vt:lpstr>
      <vt:lpstr>الشريحة 12</vt:lpstr>
      <vt:lpstr>الشريحة 13</vt:lpstr>
      <vt:lpstr>موقف الفكر الإسلامي من الشك المطلق (المذهبي):</vt:lpstr>
      <vt:lpstr>الشريحة 15</vt:lpstr>
      <vt:lpstr>الشريحة 16</vt:lpstr>
      <vt:lpstr>الشريحة 17</vt:lpstr>
      <vt:lpstr>مذاهب التيقن (Dogmatism)</vt:lpstr>
      <vt:lpstr>الشريحة 19</vt:lpstr>
      <vt:lpstr>المذهب النسبي (النقدي):</vt:lpstr>
      <vt:lpstr>الشريحة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blahcene</cp:lastModifiedBy>
  <cp:revision>331</cp:revision>
  <dcterms:created xsi:type="dcterms:W3CDTF">2009-10-14T19:14:34Z</dcterms:created>
  <dcterms:modified xsi:type="dcterms:W3CDTF">2012-02-21T12:17:15Z</dcterms:modified>
</cp:coreProperties>
</file>