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97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125" d="100"/>
          <a:sy n="125" d="100"/>
        </p:scale>
        <p:origin x="226"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90109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E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9972C"/>
          </a:solidFill>
          <a:ln w="12700">
            <a:solidFill>
              <a:srgbClr val="C9972C"/>
            </a:solidFill>
            <a:prstDash val="solid"/>
          </a:ln>
        </p:spPr>
        <p:txBody>
          <a:bodyPr/>
          <a:lstStyle/>
          <a:p>
            <a:endParaRPr lang="ar-SA"/>
          </a:p>
        </p:txBody>
      </p:sp>
      <p:sp>
        <p:nvSpPr>
          <p:cNvPr id="3" name="Shape 1"/>
          <p:cNvSpPr/>
          <p:nvPr/>
        </p:nvSpPr>
        <p:spPr>
          <a:xfrm>
            <a:off x="0" y="4974336"/>
            <a:ext cx="9144000" cy="164592"/>
          </a:xfrm>
          <a:prstGeom prst="rect">
            <a:avLst/>
          </a:prstGeom>
          <a:solidFill>
            <a:srgbClr val="C9972C"/>
          </a:solidFill>
          <a:ln w="12700">
            <a:solidFill>
              <a:srgbClr val="C9972C"/>
            </a:solidFill>
            <a:prstDash val="solid"/>
          </a:ln>
        </p:spPr>
        <p:txBody>
          <a:bodyPr/>
          <a:lstStyle/>
          <a:p>
            <a:endParaRPr lang="ar-SA"/>
          </a:p>
        </p:txBody>
      </p:sp>
      <p:sp>
        <p:nvSpPr>
          <p:cNvPr id="4" name="Shape 2"/>
          <p:cNvSpPr/>
          <p:nvPr/>
        </p:nvSpPr>
        <p:spPr>
          <a:xfrm>
            <a:off x="0" y="164592"/>
            <a:ext cx="73152" cy="4809744"/>
          </a:xfrm>
          <a:prstGeom prst="rect">
            <a:avLst/>
          </a:prstGeom>
          <a:solidFill>
            <a:srgbClr val="C9972C"/>
          </a:solidFill>
          <a:ln w="12700">
            <a:solidFill>
              <a:srgbClr val="C9972C"/>
            </a:solidFill>
            <a:prstDash val="solid"/>
          </a:ln>
        </p:spPr>
        <p:txBody>
          <a:bodyPr/>
          <a:lstStyle/>
          <a:p>
            <a:endParaRPr lang="ar-SA"/>
          </a:p>
        </p:txBody>
      </p:sp>
      <p:sp>
        <p:nvSpPr>
          <p:cNvPr id="8" name="Text 5"/>
          <p:cNvSpPr/>
          <p:nvPr/>
        </p:nvSpPr>
        <p:spPr>
          <a:xfrm>
            <a:off x="274320" y="1536192"/>
            <a:ext cx="8595360" cy="685800"/>
          </a:xfrm>
          <a:prstGeom prst="rect">
            <a:avLst/>
          </a:prstGeom>
          <a:noFill/>
          <a:ln/>
        </p:spPr>
        <p:txBody>
          <a:bodyPr wrap="square" rtlCol="0" anchor="ctr"/>
          <a:lstStyle/>
          <a:p>
            <a:pPr marL="0" indent="0" algn="ctr" rtl="1">
              <a:buNone/>
            </a:pPr>
            <a:r>
              <a:rPr lang="ar-SA" sz="3200" b="1" dirty="0">
                <a:solidFill>
                  <a:srgbClr val="FFFFFF"/>
                </a:solidFill>
                <a:latin typeface="Calibri" pitchFamily="34" charset="0"/>
                <a:ea typeface="Calibri" pitchFamily="34" charset="-122"/>
                <a:cs typeface="Calibri" pitchFamily="34" charset="-120"/>
              </a:rPr>
              <a:t>الإجراءات الصحيحة مقابل </a:t>
            </a:r>
            <a:r>
              <a:rPr lang="en-US" sz="3200" b="1" dirty="0" err="1">
                <a:solidFill>
                  <a:srgbClr val="FFFFFF"/>
                </a:solidFill>
                <a:latin typeface="Calibri" pitchFamily="34" charset="0"/>
                <a:ea typeface="Calibri" pitchFamily="34" charset="-122"/>
                <a:cs typeface="Calibri" pitchFamily="34" charset="-120"/>
              </a:rPr>
              <a:t>الممارسات</a:t>
            </a:r>
            <a:r>
              <a:rPr lang="en-US" sz="3200" b="1" dirty="0">
                <a:solidFill>
                  <a:srgbClr val="FFFFFF"/>
                </a:solidFill>
                <a:latin typeface="Calibri" pitchFamily="34" charset="0"/>
                <a:ea typeface="Calibri" pitchFamily="34" charset="-122"/>
                <a:cs typeface="Calibri" pitchFamily="34" charset="-120"/>
              </a:rPr>
              <a:t> الخاطئة في تنفيذ</a:t>
            </a:r>
            <a:endParaRPr lang="en-US" sz="3200" dirty="0"/>
          </a:p>
        </p:txBody>
      </p:sp>
      <p:sp>
        <p:nvSpPr>
          <p:cNvPr id="9" name="Text 6"/>
          <p:cNvSpPr/>
          <p:nvPr/>
        </p:nvSpPr>
        <p:spPr>
          <a:xfrm>
            <a:off x="274320" y="2249424"/>
            <a:ext cx="8595360" cy="658368"/>
          </a:xfrm>
          <a:prstGeom prst="rect">
            <a:avLst/>
          </a:prstGeom>
          <a:noFill/>
          <a:ln/>
        </p:spPr>
        <p:txBody>
          <a:bodyPr wrap="square" rtlCol="0" anchor="ctr"/>
          <a:lstStyle/>
          <a:p>
            <a:pPr marL="0" indent="0" algn="ctr" rtl="1">
              <a:buNone/>
            </a:pPr>
            <a:r>
              <a:rPr lang="en-US" sz="3600" b="1" dirty="0">
                <a:solidFill>
                  <a:srgbClr val="C9972C"/>
                </a:solidFill>
                <a:latin typeface="Calibri" pitchFamily="34" charset="0"/>
                <a:ea typeface="Calibri" pitchFamily="34" charset="-122"/>
                <a:cs typeface="Calibri" pitchFamily="34" charset="-120"/>
              </a:rPr>
              <a:t>أعمال التقويم والاعتماد المدرسي</a:t>
            </a:r>
            <a:endParaRPr lang="en-US" sz="3600" dirty="0"/>
          </a:p>
        </p:txBody>
      </p:sp>
      <p:sp>
        <p:nvSpPr>
          <p:cNvPr id="10" name="Shape 7"/>
          <p:cNvSpPr/>
          <p:nvPr/>
        </p:nvSpPr>
        <p:spPr>
          <a:xfrm>
            <a:off x="1828800" y="2971800"/>
            <a:ext cx="5486400" cy="45720"/>
          </a:xfrm>
          <a:prstGeom prst="rect">
            <a:avLst/>
          </a:prstGeom>
          <a:solidFill>
            <a:srgbClr val="C9972C"/>
          </a:solidFill>
          <a:ln w="12700">
            <a:solidFill>
              <a:srgbClr val="C9972C"/>
            </a:solidFill>
            <a:prstDash val="solid"/>
          </a:ln>
        </p:spPr>
        <p:txBody>
          <a:bodyPr/>
          <a:lstStyle/>
          <a:p>
            <a:endParaRPr lang="ar-SA"/>
          </a:p>
        </p:txBody>
      </p:sp>
      <p:sp>
        <p:nvSpPr>
          <p:cNvPr id="11" name="Text 8"/>
          <p:cNvSpPr/>
          <p:nvPr/>
        </p:nvSpPr>
        <p:spPr>
          <a:xfrm>
            <a:off x="1828800" y="3136392"/>
            <a:ext cx="5134636" cy="457200"/>
          </a:xfrm>
          <a:prstGeom prst="rect">
            <a:avLst/>
          </a:prstGeom>
          <a:noFill/>
          <a:ln/>
        </p:spPr>
        <p:txBody>
          <a:bodyPr wrap="square" rtlCol="0" anchor="ctr"/>
          <a:lstStyle/>
          <a:p>
            <a:pPr marL="0" indent="0" algn="ctr" rtl="1">
              <a:buNone/>
            </a:pPr>
            <a:r>
              <a:rPr lang="en-US" sz="1500" dirty="0" err="1">
                <a:solidFill>
                  <a:srgbClr val="B0C4DE"/>
                </a:solidFill>
                <a:latin typeface="Calibri" pitchFamily="34" charset="0"/>
                <a:ea typeface="Calibri" pitchFamily="34" charset="-122"/>
                <a:cs typeface="Calibri" pitchFamily="34" charset="-120"/>
              </a:rPr>
              <a:t>مقارنة</a:t>
            </a:r>
            <a:r>
              <a:rPr lang="en-US" sz="1500" dirty="0">
                <a:solidFill>
                  <a:srgbClr val="B0C4DE"/>
                </a:solidFill>
                <a:latin typeface="Calibri" pitchFamily="34" charset="0"/>
                <a:ea typeface="Calibri" pitchFamily="34" charset="-122"/>
                <a:cs typeface="Calibri" pitchFamily="34" charset="-120"/>
              </a:rPr>
              <a:t> </a:t>
            </a:r>
            <a:r>
              <a:rPr lang="ar-SA" sz="1500" dirty="0">
                <a:solidFill>
                  <a:srgbClr val="B0C4DE"/>
                </a:solidFill>
                <a:latin typeface="Calibri" pitchFamily="34" charset="0"/>
                <a:ea typeface="Calibri" pitchFamily="34" charset="-122"/>
                <a:cs typeface="Calibri" pitchFamily="34" charset="-120"/>
              </a:rPr>
              <a:t>مهنية</a:t>
            </a:r>
            <a:r>
              <a:rPr lang="en-US" sz="1500" dirty="0">
                <a:solidFill>
                  <a:srgbClr val="B0C4DE"/>
                </a:solidFill>
                <a:latin typeface="Calibri" pitchFamily="34" charset="0"/>
                <a:ea typeface="Calibri" pitchFamily="34" charset="-122"/>
                <a:cs typeface="Calibri" pitchFamily="34" charset="-120"/>
              </a:rPr>
              <a:t> بين الخطأ الشائع والإجراء الصحيح – </a:t>
            </a:r>
            <a:r>
              <a:rPr lang="ar-SA" sz="1500" dirty="0">
                <a:solidFill>
                  <a:srgbClr val="B0C4DE"/>
                </a:solidFill>
                <a:latin typeface="Calibri" pitchFamily="34" charset="0"/>
                <a:ea typeface="Calibri" pitchFamily="34" charset="-122"/>
                <a:cs typeface="Calibri" pitchFamily="34" charset="-120"/>
              </a:rPr>
              <a:t> </a:t>
            </a:r>
            <a:r>
              <a:rPr lang="en-US" sz="1500" dirty="0" err="1">
                <a:solidFill>
                  <a:srgbClr val="B0C4DE"/>
                </a:solidFill>
                <a:latin typeface="Calibri" pitchFamily="34" charset="0"/>
                <a:ea typeface="Calibri" pitchFamily="34" charset="-122"/>
                <a:cs typeface="Calibri" pitchFamily="34" charset="-120"/>
              </a:rPr>
              <a:t>نحو</a:t>
            </a:r>
            <a:r>
              <a:rPr lang="en-US" sz="1500" dirty="0">
                <a:solidFill>
                  <a:srgbClr val="B0C4DE"/>
                </a:solidFill>
                <a:latin typeface="Calibri" pitchFamily="34" charset="0"/>
                <a:ea typeface="Calibri" pitchFamily="34" charset="-122"/>
                <a:cs typeface="Calibri" pitchFamily="34" charset="-120"/>
              </a:rPr>
              <a:t> جودة </a:t>
            </a:r>
            <a:r>
              <a:rPr lang="en-US" sz="1500" dirty="0" err="1">
                <a:solidFill>
                  <a:srgbClr val="B0C4DE"/>
                </a:solidFill>
                <a:latin typeface="Calibri" pitchFamily="34" charset="0"/>
                <a:ea typeface="Calibri" pitchFamily="34" charset="-122"/>
                <a:cs typeface="Calibri" pitchFamily="34" charset="-120"/>
              </a:rPr>
              <a:t>تعليمية</a:t>
            </a:r>
            <a:r>
              <a:rPr lang="en-US" sz="1500" dirty="0">
                <a:solidFill>
                  <a:srgbClr val="B0C4DE"/>
                </a:solidFill>
                <a:latin typeface="Calibri" pitchFamily="34" charset="0"/>
                <a:ea typeface="Calibri" pitchFamily="34" charset="-122"/>
                <a:cs typeface="Calibri" pitchFamily="34" charset="-120"/>
              </a:rPr>
              <a:t> </a:t>
            </a:r>
            <a:r>
              <a:rPr lang="en-US" sz="1500" dirty="0" err="1">
                <a:solidFill>
                  <a:srgbClr val="B0C4DE"/>
                </a:solidFill>
                <a:latin typeface="Calibri" pitchFamily="34" charset="0"/>
                <a:ea typeface="Calibri" pitchFamily="34" charset="-122"/>
                <a:cs typeface="Calibri" pitchFamily="34" charset="-120"/>
              </a:rPr>
              <a:t>مستدامة</a:t>
            </a:r>
            <a:endParaRPr lang="en-US" sz="1500" dirty="0">
              <a:solidFill>
                <a:srgbClr val="B0C4DE"/>
              </a:solidFill>
              <a:latin typeface="Calibri" pitchFamily="34" charset="0"/>
              <a:ea typeface="Calibri" pitchFamily="34" charset="-122"/>
              <a:cs typeface="Calibri" pitchFamily="34" charset="-120"/>
            </a:endParaRPr>
          </a:p>
          <a:p>
            <a:pPr marL="0" indent="0" algn="ctr" rtl="1">
              <a:buNone/>
            </a:pPr>
            <a:endParaRPr lang="en-US" sz="1500" dirty="0"/>
          </a:p>
        </p:txBody>
      </p:sp>
      <p:sp>
        <p:nvSpPr>
          <p:cNvPr id="12" name="Text 9"/>
          <p:cNvSpPr/>
          <p:nvPr/>
        </p:nvSpPr>
        <p:spPr>
          <a:xfrm>
            <a:off x="98438" y="3392424"/>
            <a:ext cx="8595360" cy="365760"/>
          </a:xfrm>
          <a:prstGeom prst="rect">
            <a:avLst/>
          </a:prstGeom>
          <a:noFill/>
          <a:ln/>
        </p:spPr>
        <p:txBody>
          <a:bodyPr wrap="square" rtlCol="0" anchor="ctr"/>
          <a:lstStyle/>
          <a:p>
            <a:pPr marL="0" indent="0" algn="ctr" rtl="1">
              <a:buNone/>
            </a:pPr>
            <a:r>
              <a:rPr lang="ar-SA" sz="1300">
                <a:solidFill>
                  <a:srgbClr val="7A9ABD"/>
                </a:solidFill>
                <a:latin typeface="Calibri" pitchFamily="34" charset="0"/>
                <a:ea typeface="Calibri" pitchFamily="34" charset="-122"/>
                <a:cs typeface="Calibri" pitchFamily="34" charset="-120"/>
              </a:rPr>
              <a:t>مادة عرض مهنية </a:t>
            </a:r>
            <a:r>
              <a:rPr lang="ar-SA" sz="1300" dirty="0">
                <a:solidFill>
                  <a:srgbClr val="7A9ABD"/>
                </a:solidFill>
                <a:latin typeface="Calibri" pitchFamily="34" charset="0"/>
                <a:ea typeface="Calibri" pitchFamily="34" charset="-122"/>
                <a:cs typeface="Calibri" pitchFamily="34" charset="-120"/>
              </a:rPr>
              <a:t>لمدراء المدارس</a:t>
            </a:r>
            <a:r>
              <a:rPr lang="en-US" sz="1300" dirty="0">
                <a:solidFill>
                  <a:srgbClr val="7A9ABD"/>
                </a:solidFill>
                <a:latin typeface="Calibri" pitchFamily="34" charset="0"/>
                <a:ea typeface="Calibri" pitchFamily="34" charset="-122"/>
                <a:cs typeface="Calibri" pitchFamily="34" charset="-120"/>
              </a:rPr>
              <a:t> موجهة لمنسوبي المدرسة وأعضاء </a:t>
            </a:r>
            <a:r>
              <a:rPr lang="en-US" sz="1300" dirty="0" err="1">
                <a:solidFill>
                  <a:srgbClr val="7A9ABD"/>
                </a:solidFill>
                <a:latin typeface="Calibri" pitchFamily="34" charset="0"/>
                <a:ea typeface="Calibri" pitchFamily="34" charset="-122"/>
                <a:cs typeface="Calibri" pitchFamily="34" charset="-120"/>
              </a:rPr>
              <a:t>لجنة</a:t>
            </a:r>
            <a:r>
              <a:rPr lang="en-US" sz="1300" dirty="0">
                <a:solidFill>
                  <a:srgbClr val="7A9ABD"/>
                </a:solidFill>
                <a:latin typeface="Calibri" pitchFamily="34" charset="0"/>
                <a:ea typeface="Calibri" pitchFamily="34" charset="-122"/>
                <a:cs typeface="Calibri" pitchFamily="34" charset="-120"/>
              </a:rPr>
              <a:t> </a:t>
            </a:r>
            <a:r>
              <a:rPr lang="en-US" sz="1300" dirty="0" err="1">
                <a:solidFill>
                  <a:srgbClr val="7A9ABD"/>
                </a:solidFill>
                <a:latin typeface="Calibri" pitchFamily="34" charset="0"/>
                <a:ea typeface="Calibri" pitchFamily="34" charset="-122"/>
                <a:cs typeface="Calibri" pitchFamily="34" charset="-120"/>
              </a:rPr>
              <a:t>التمي</a:t>
            </a:r>
            <a:r>
              <a:rPr lang="ar-SA" sz="1300" dirty="0">
                <a:solidFill>
                  <a:srgbClr val="7A9ABD"/>
                </a:solidFill>
                <a:latin typeface="Calibri" pitchFamily="34" charset="0"/>
                <a:ea typeface="Calibri" pitchFamily="34" charset="-122"/>
                <a:cs typeface="Calibri" pitchFamily="34" charset="-120"/>
              </a:rPr>
              <a:t>ز 1447هـ</a:t>
            </a:r>
            <a:endParaRPr lang="en-US" sz="1300" dirty="0"/>
          </a:p>
        </p:txBody>
      </p:sp>
      <p:sp>
        <p:nvSpPr>
          <p:cNvPr id="13" name="Shape 2">
            <a:extLst>
              <a:ext uri="{FF2B5EF4-FFF2-40B4-BE49-F238E27FC236}">
                <a16:creationId xmlns:a16="http://schemas.microsoft.com/office/drawing/2014/main" id="{7B103102-785B-8972-4E05-CE912CFECDAB}"/>
              </a:ext>
            </a:extLst>
          </p:cNvPr>
          <p:cNvSpPr/>
          <p:nvPr/>
        </p:nvSpPr>
        <p:spPr>
          <a:xfrm>
            <a:off x="9070848" y="173736"/>
            <a:ext cx="73152" cy="4809744"/>
          </a:xfrm>
          <a:prstGeom prst="rect">
            <a:avLst/>
          </a:prstGeom>
          <a:solidFill>
            <a:srgbClr val="C9972C"/>
          </a:solidFill>
          <a:ln w="12700">
            <a:solidFill>
              <a:srgbClr val="C9972C"/>
            </a:solidFill>
            <a:prstDash val="solid"/>
          </a:ln>
        </p:spPr>
        <p:txBody>
          <a:bodyPr/>
          <a:lstStyle/>
          <a:p>
            <a:endParaRPr lang="ar-SA"/>
          </a:p>
        </p:txBody>
      </p:sp>
      <p:sp>
        <p:nvSpPr>
          <p:cNvPr id="14" name="Text 5">
            <a:extLst>
              <a:ext uri="{FF2B5EF4-FFF2-40B4-BE49-F238E27FC236}">
                <a16:creationId xmlns:a16="http://schemas.microsoft.com/office/drawing/2014/main" id="{0CED17E6-2F6C-393F-774A-216AC8D1FA7F}"/>
              </a:ext>
            </a:extLst>
          </p:cNvPr>
          <p:cNvSpPr/>
          <p:nvPr/>
        </p:nvSpPr>
        <p:spPr>
          <a:xfrm>
            <a:off x="1207008" y="4014216"/>
            <a:ext cx="2801112" cy="685800"/>
          </a:xfrm>
          <a:prstGeom prst="rect">
            <a:avLst/>
          </a:prstGeom>
          <a:noFill/>
          <a:ln/>
        </p:spPr>
        <p:txBody>
          <a:bodyPr wrap="square" rtlCol="0" anchor="ctr"/>
          <a:lstStyle/>
          <a:p>
            <a:pPr marL="0" indent="0" algn="ctr" rtl="1">
              <a:buNone/>
            </a:pPr>
            <a:r>
              <a:rPr lang="ar-SA" sz="2000" b="1" dirty="0">
                <a:solidFill>
                  <a:srgbClr val="FFFFFF"/>
                </a:solidFill>
                <a:latin typeface="Calibri" pitchFamily="34" charset="0"/>
                <a:ea typeface="Calibri" pitchFamily="34" charset="-122"/>
                <a:cs typeface="Calibri" pitchFamily="34" charset="-120"/>
              </a:rPr>
              <a:t>إعداد: أحمد بن عبدالله</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6A085"/>
          </a:solidFill>
          <a:ln w="12700">
            <a:solidFill>
              <a:srgbClr val="16A085"/>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التوثيق</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إعداد وثائق لمجرد الحصول على درجات في بند التوثيق دون استخدامها</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التوثيق لخدمة التحسين الفعلي؛ بحيث تكون الوثيقة أداةً للعمل لا غرضاً بذاتها</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توثيق النجاحات فقط وإخفاء جوانب الضعف والإخفاق</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توثيق الإنجازات وجوانب الضعف معاً لأن الأخيرة هي منطلق التحسين الحقيقي</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الاعتماد على أدلة تُصنع عشية الزيارة وتُدمَّر بعدها</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ملفات أدلة حقيقية تتراكم يومياً وتعكس الممارسة الاعتيادية للمدرسة</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وثائق طويلة منسَّقة بشكل جمالي لكنها خالية من المعلومات الجوهرية</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وثائق موجزة ودقيقة تحتوي على البيانات والأدلة وتدعم اتخاذ القرار الفعلي</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565C0"/>
          </a:solidFill>
          <a:ln w="12700">
            <a:solidFill>
              <a:srgbClr val="1565C0"/>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ملفات</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الإنجاز</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ملف إنجاز يضم صور فعاليات فقط دون تحليل أثرها في نواتج التعلم</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ملف إنجاز يربط كل نشاط بمؤشر أداء وبدليل ملموس على تحسُّن المتعلمين</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محتوى الملف متطابق بين المعلمين كأنه مصدر واحد</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كل ملف إنجاز شخصي يعكس الأسلوب الفردي والرحلة التطويرية لصاحبه</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وضع شهادات تقدير مزخرفة دون أدلة على تأثيرها التنموي</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إدراج تأملات ذاتية وتقارير من الإشراف الصفي تُظهر التطور المهني الحقيقي</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تجاهل ملفات إنجاز المتعلمين أو إعدادها في آخر العام</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ملفات المتعلمين تراكمياً خلال العام لتعكس مسيرة نموهم وتحدياتهم</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chemeClr val="tx2">
              <a:lumMod val="60000"/>
              <a:lumOff val="40000"/>
            </a:schemeClr>
          </a:solidFill>
          <a:ln w="12700">
            <a:solidFill>
              <a:srgbClr val="8497B0"/>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في</a:t>
            </a:r>
            <a:r>
              <a:rPr lang="en-US" sz="2400" b="1" dirty="0">
                <a:solidFill>
                  <a:srgbClr val="FFFFFF"/>
                </a:solidFill>
                <a:latin typeface="Calibri" pitchFamily="34" charset="0"/>
                <a:ea typeface="Calibri" pitchFamily="34" charset="-122"/>
                <a:cs typeface="Calibri" pitchFamily="34" charset="-120"/>
              </a:rPr>
              <a:t> تنفيذ </a:t>
            </a:r>
            <a:r>
              <a:rPr lang="en-US" sz="2400" b="1" dirty="0" err="1">
                <a:solidFill>
                  <a:srgbClr val="FFFFFF"/>
                </a:solidFill>
                <a:highlight>
                  <a:srgbClr val="000000"/>
                </a:highlight>
                <a:latin typeface="Calibri" pitchFamily="34" charset="0"/>
                <a:ea typeface="Calibri" pitchFamily="34" charset="-122"/>
                <a:cs typeface="Calibri" pitchFamily="34" charset="-120"/>
              </a:rPr>
              <a:t>خطط</a:t>
            </a:r>
            <a:r>
              <a:rPr lang="en-US" sz="2400" b="1" dirty="0">
                <a:solidFill>
                  <a:srgbClr val="FFFFFF"/>
                </a:solidFill>
                <a:highlight>
                  <a:srgbClr val="000000"/>
                </a:highlight>
                <a:latin typeface="Calibri" pitchFamily="34" charset="0"/>
                <a:ea typeface="Calibri" pitchFamily="34" charset="-122"/>
                <a:cs typeface="Calibri" pitchFamily="34" charset="-120"/>
              </a:rPr>
              <a:t> </a:t>
            </a:r>
            <a:r>
              <a:rPr lang="en-US" sz="2400" b="1" dirty="0" err="1">
                <a:solidFill>
                  <a:srgbClr val="FFFFFF"/>
                </a:solidFill>
                <a:highlight>
                  <a:srgbClr val="000000"/>
                </a:highlight>
                <a:latin typeface="Calibri" pitchFamily="34" charset="0"/>
                <a:ea typeface="Calibri" pitchFamily="34" charset="-122"/>
                <a:cs typeface="Calibri" pitchFamily="34" charset="-120"/>
              </a:rPr>
              <a:t>التحسين</a:t>
            </a:r>
            <a:endParaRPr lang="en-US" sz="24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إعداد خطة تحسين مفصَّلة تُحفَظ في الأدراج ولا تُطبَّق</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تنفيذ خطة تحسين حية تُراجع شهرياً وتُعدَّل بناءً على نتائج المتابعة المستمرة</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التحسين يستهدف المؤشرات الأعلى نقاطاً لا المؤشرات الأكثر أثراً</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ترتيب أولويات التحسين وفق تأثيرها الفعلي على جودة التعلم وليس على درجة التقويم</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خطط التحسين تُعدّ للمدرسة ككل دون تخصيص لكل مجال أو معلم</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خطط تحسين مخصَّصة لكل مجال ولكل معلم وفق بيانات تشخيصية دقيقة</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قياس نجاح خطة التحسين بعدد الأنشطة المُنفَّذة لا بالأثر المُحقَّق</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قياس نجاح خطة التحسين بالتغيُّر الفعلي في أداء المتعلمين وليس بعدد الأنشطة</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7E34"/>
          </a:solidFill>
          <a:ln w="12700">
            <a:solidFill>
              <a:srgbClr val="1E7E34"/>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التنمية</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المهنية</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تقديم دورات تدريبية عامة لا ترتبط بالاحتياجات الفعلية للمعلم</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خطة تنمية مهنية مرتبطة بنتائج الملاحظة الصفية وتقييم الأداء الوظيفي</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حضور التدريب لاستيفاء ساعات الرخصة المهنية دون التطبيق الفعلي</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تحويل مكتسبات التدريب إلى ممارسات صفية ملموسة وقياس أثرها على المتعلمين</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التنمية المهنية فردية معزولة دون مشاركة الفريق أو نقل المعرفة</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مجتمعات تعلم مهنية تتشارك الخبرات والدروس المستفادة بين المعلمين</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غياب التطوير المهني في مجال تحليل البيانات وقراءة مؤشرات الأداء</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تدريب المعلمين على قراءة بيانات نتائج المتعلمين واستخدامها في توجيه التدريس</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7D3C98"/>
          </a:solidFill>
          <a:ln w="12700">
            <a:solidFill>
              <a:srgbClr val="7D3C98"/>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a:t>
            </a:r>
            <a:r>
              <a:rPr lang="en-US" sz="2200" b="1" dirty="0">
                <a:solidFill>
                  <a:srgbClr val="FFFFFF"/>
                </a:solidFill>
                <a:highlight>
                  <a:srgbClr val="000000"/>
                </a:highlight>
                <a:latin typeface="Calibri" pitchFamily="34" charset="0"/>
                <a:ea typeface="Calibri" pitchFamily="34" charset="-122"/>
                <a:cs typeface="Calibri" pitchFamily="34" charset="-120"/>
              </a:rPr>
              <a:t>قيادة </a:t>
            </a:r>
            <a:r>
              <a:rPr lang="en-US" sz="2200" b="1" dirty="0" err="1">
                <a:solidFill>
                  <a:srgbClr val="FFFFFF"/>
                </a:solidFill>
                <a:highlight>
                  <a:srgbClr val="000000"/>
                </a:highlight>
                <a:latin typeface="Calibri" pitchFamily="34" charset="0"/>
                <a:ea typeface="Calibri" pitchFamily="34" charset="-122"/>
                <a:cs typeface="Calibri" pitchFamily="34" charset="-120"/>
              </a:rPr>
              <a:t>المدرسة</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للجودة</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ar-SA" sz="2200" b="1" dirty="0">
                <a:solidFill>
                  <a:srgbClr val="FFFFFF"/>
                </a:solidFill>
                <a:highlight>
                  <a:srgbClr val="000000"/>
                </a:highlight>
                <a:latin typeface="Calibri" pitchFamily="34" charset="0"/>
                <a:ea typeface="Calibri" pitchFamily="34" charset="-122"/>
                <a:cs typeface="Calibri" pitchFamily="34" charset="-120"/>
              </a:rPr>
              <a:t>والتميز</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تفويض ملف الجودة لعضو </a:t>
            </a:r>
            <a:r>
              <a:rPr lang="en-US" sz="1150" dirty="0" err="1">
                <a:solidFill>
                  <a:srgbClr val="8B0000"/>
                </a:solidFill>
                <a:latin typeface="Calibri" pitchFamily="34" charset="0"/>
                <a:ea typeface="Calibri" pitchFamily="34" charset="-122"/>
                <a:cs typeface="Calibri" pitchFamily="34" charset="-120"/>
              </a:rPr>
              <a:t>واحد</a:t>
            </a:r>
            <a:r>
              <a:rPr lang="en-US"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منسق</a:t>
            </a:r>
            <a:r>
              <a:rPr lang="en-US"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الجودة</a:t>
            </a:r>
            <a:r>
              <a:rPr lang="en-US" sz="1150" dirty="0">
                <a:solidFill>
                  <a:srgbClr val="8B0000"/>
                </a:solidFill>
                <a:latin typeface="Calibri" pitchFamily="34" charset="0"/>
                <a:ea typeface="Calibri" pitchFamily="34" charset="-122"/>
                <a:cs typeface="Calibri" pitchFamily="34" charset="-120"/>
              </a:rPr>
              <a:t>(</a:t>
            </a:r>
            <a:r>
              <a:rPr lang="ar-SA"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وتجاهله</a:t>
            </a:r>
            <a:r>
              <a:rPr lang="en-US" sz="1150" dirty="0">
                <a:solidFill>
                  <a:srgbClr val="8B0000"/>
                </a:solidFill>
                <a:latin typeface="Calibri" pitchFamily="34" charset="0"/>
                <a:ea typeface="Calibri" pitchFamily="34" charset="-122"/>
                <a:cs typeface="Calibri" pitchFamily="34" charset="-120"/>
              </a:rPr>
              <a:t> من الإدارة</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قيادة مدير المدرسة شخصياً </a:t>
            </a:r>
            <a:r>
              <a:rPr lang="en-US" sz="1150" dirty="0" err="1">
                <a:solidFill>
                  <a:srgbClr val="145214"/>
                </a:solidFill>
                <a:latin typeface="Calibri" pitchFamily="34" charset="0"/>
                <a:ea typeface="Calibri" pitchFamily="34" charset="-122"/>
                <a:cs typeface="Calibri" pitchFamily="34" charset="-120"/>
              </a:rPr>
              <a:t>لملف</a:t>
            </a:r>
            <a:r>
              <a:rPr lang="en-US" sz="1150" dirty="0">
                <a:solidFill>
                  <a:srgbClr val="145214"/>
                </a:solidFill>
                <a:latin typeface="Calibri" pitchFamily="34" charset="0"/>
                <a:ea typeface="Calibri" pitchFamily="34" charset="-122"/>
                <a:cs typeface="Calibri" pitchFamily="34" charset="-120"/>
              </a:rPr>
              <a:t> </a:t>
            </a:r>
            <a:r>
              <a:rPr lang="en-US" sz="1150" dirty="0" err="1">
                <a:solidFill>
                  <a:srgbClr val="145214"/>
                </a:solidFill>
                <a:latin typeface="Calibri" pitchFamily="34" charset="0"/>
                <a:ea typeface="Calibri" pitchFamily="34" charset="-122"/>
                <a:cs typeface="Calibri" pitchFamily="34" charset="-120"/>
              </a:rPr>
              <a:t>الجودة</a:t>
            </a:r>
            <a:r>
              <a:rPr lang="ar-SA" sz="1150" dirty="0">
                <a:solidFill>
                  <a:srgbClr val="145214"/>
                </a:solidFill>
                <a:latin typeface="Calibri" pitchFamily="34" charset="0"/>
                <a:ea typeface="Calibri" pitchFamily="34" charset="-122"/>
                <a:cs typeface="Calibri" pitchFamily="34" charset="-120"/>
              </a:rPr>
              <a:t> والتميز</a:t>
            </a:r>
            <a:r>
              <a:rPr lang="en-US" sz="1150" dirty="0">
                <a:solidFill>
                  <a:srgbClr val="145214"/>
                </a:solidFill>
                <a:latin typeface="Calibri" pitchFamily="34" charset="0"/>
                <a:ea typeface="Calibri" pitchFamily="34" charset="-122"/>
                <a:cs typeface="Calibri" pitchFamily="34" charset="-120"/>
              </a:rPr>
              <a:t> وإشراك القيادة التشاركية في التحسين</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الاجتماعات الدورية بدون جدول أعمال واضح أو نتائج ومتابعة</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اجتماعات منتظمة بجدول أعمال مرتكز على بيانات الأداء مع قرارات وجداول تنفيذ</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رد فعل الإدارة على النتائج الضعيفة هو إلقاء اللوم لا التحليل والتحسين</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ثقافة بناءة تستقبل النتائج بروح المسؤولية وتبحث عن الأسباب وتُعالجها</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التركيز على إرضاء المقيِّم أثناء الزيارة لا على بناء ثقافة جودة حقيقية</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ثقافة جودة مؤسسية تُمارَس في غياب المقيِّم قبل حضوره وبعده</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chemeClr val="accent1">
              <a:lumMod val="75000"/>
            </a:schemeClr>
          </a:solidFill>
          <a:ln w="12700">
            <a:solidFill>
              <a:schemeClr val="accent1">
                <a:lumMod val="75000"/>
              </a:schemeClr>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أثناء</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زيارة</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الاعتماد</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تغيير الجداول الدراسية وتعيين معلمين مختارين للفصول التي ستُلاحَظ</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عرض الممارسة الاعتيادية الحقيقية؛ المقيِّمون يكتشفون الاستثناءات بسهولة</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تلقين المتعلمين إجابات نمطية لتسويق صورة إيجابية للمدرسة</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التهيئة الحقيقية للمتعلمين تعني تعليمهم التعبير بصدق وثقة عن تجربتهم</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مرافقة دائمة للمقيِّم تمنع ملاحظة التفاعل الطبيعي في الفصل</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إتاحة الفرصة للمقيِّم لمشاهدة الواقع بحرية مع الترحيب وتقديم الدعم المطلوب</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إعداد بيانات مزخرفة في آخر لحظة لا تنعكس في واقع المتعلمين</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الثقة بالبيانات التراكمية الحقيقية التي بُنيت على مدار العام الدراسي</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C0392B"/>
          </a:solidFill>
          <a:ln w="12700">
            <a:solidFill>
              <a:srgbClr val="C0392B"/>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الآثار السلبية للممارسات الخاطئة على جودة التعليم  ⚠️</a:t>
            </a:r>
            <a:endParaRPr lang="en-US" sz="2200" dirty="0"/>
          </a:p>
        </p:txBody>
      </p:sp>
      <p:sp>
        <p:nvSpPr>
          <p:cNvPr id="5" name="Shape 3"/>
          <p:cNvSpPr/>
          <p:nvPr/>
        </p:nvSpPr>
        <p:spPr>
          <a:xfrm>
            <a:off x="161984" y="107899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6" name="Shape 4"/>
          <p:cNvSpPr/>
          <p:nvPr/>
        </p:nvSpPr>
        <p:spPr>
          <a:xfrm>
            <a:off x="161984" y="1078992"/>
            <a:ext cx="2834640" cy="73152"/>
          </a:xfrm>
          <a:prstGeom prst="rect">
            <a:avLst/>
          </a:prstGeom>
          <a:solidFill>
            <a:srgbClr val="C0392B"/>
          </a:solidFill>
          <a:ln w="12700">
            <a:solidFill>
              <a:srgbClr val="C0392B"/>
            </a:solidFill>
            <a:prstDash val="solid"/>
          </a:ln>
        </p:spPr>
        <p:txBody>
          <a:bodyPr/>
          <a:lstStyle/>
          <a:p>
            <a:endParaRPr lang="ar-SA"/>
          </a:p>
        </p:txBody>
      </p:sp>
      <p:sp>
        <p:nvSpPr>
          <p:cNvPr id="7" name="Text 5"/>
          <p:cNvSpPr/>
          <p:nvPr/>
        </p:nvSpPr>
        <p:spPr>
          <a:xfrm>
            <a:off x="2447984" y="121615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8" name="Text 6"/>
          <p:cNvSpPr/>
          <p:nvPr/>
        </p:nvSpPr>
        <p:spPr>
          <a:xfrm>
            <a:off x="253424" y="124358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تراجع مخرجات التعلم</a:t>
            </a:r>
            <a:endParaRPr lang="en-US" sz="1300" dirty="0"/>
          </a:p>
        </p:txBody>
      </p:sp>
      <p:sp>
        <p:nvSpPr>
          <p:cNvPr id="9" name="Shape 7"/>
          <p:cNvSpPr/>
          <p:nvPr/>
        </p:nvSpPr>
        <p:spPr>
          <a:xfrm>
            <a:off x="253424" y="1719072"/>
            <a:ext cx="2651760" cy="36576"/>
          </a:xfrm>
          <a:prstGeom prst="rect">
            <a:avLst/>
          </a:prstGeom>
          <a:solidFill>
            <a:srgbClr val="EFB8B3"/>
          </a:solidFill>
          <a:ln w="12700">
            <a:solidFill>
              <a:srgbClr val="EFB8B3"/>
            </a:solidFill>
            <a:prstDash val="solid"/>
          </a:ln>
        </p:spPr>
        <p:txBody>
          <a:bodyPr/>
          <a:lstStyle/>
          <a:p>
            <a:endParaRPr lang="ar-SA"/>
          </a:p>
        </p:txBody>
      </p:sp>
      <p:sp>
        <p:nvSpPr>
          <p:cNvPr id="10" name="Text 8"/>
          <p:cNvSpPr/>
          <p:nvPr/>
        </p:nvSpPr>
        <p:spPr>
          <a:xfrm>
            <a:off x="253424" y="181051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عندما تُبنى الخطط على بيانات مُزيَّفة تظل الفجوات التعليمية قائمة وتتعمق مع الوقت</a:t>
            </a:r>
            <a:endParaRPr lang="en-US" sz="1120" dirty="0"/>
          </a:p>
        </p:txBody>
      </p:sp>
      <p:sp>
        <p:nvSpPr>
          <p:cNvPr id="11" name="Shape 9"/>
          <p:cNvSpPr/>
          <p:nvPr/>
        </p:nvSpPr>
        <p:spPr>
          <a:xfrm>
            <a:off x="3152072" y="107899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12" name="Shape 10"/>
          <p:cNvSpPr/>
          <p:nvPr/>
        </p:nvSpPr>
        <p:spPr>
          <a:xfrm>
            <a:off x="3152072" y="1078992"/>
            <a:ext cx="2834640" cy="73152"/>
          </a:xfrm>
          <a:prstGeom prst="rect">
            <a:avLst/>
          </a:prstGeom>
          <a:solidFill>
            <a:srgbClr val="C0392B"/>
          </a:solidFill>
          <a:ln w="12700">
            <a:solidFill>
              <a:srgbClr val="C0392B"/>
            </a:solidFill>
            <a:prstDash val="solid"/>
          </a:ln>
        </p:spPr>
        <p:txBody>
          <a:bodyPr/>
          <a:lstStyle/>
          <a:p>
            <a:endParaRPr lang="ar-SA"/>
          </a:p>
        </p:txBody>
      </p:sp>
      <p:sp>
        <p:nvSpPr>
          <p:cNvPr id="13" name="Text 11"/>
          <p:cNvSpPr/>
          <p:nvPr/>
        </p:nvSpPr>
        <p:spPr>
          <a:xfrm>
            <a:off x="5438072" y="121615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4" name="Text 12"/>
          <p:cNvSpPr/>
          <p:nvPr/>
        </p:nvSpPr>
        <p:spPr>
          <a:xfrm>
            <a:off x="3243512" y="124358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فقدان ثقة المنسوبين</a:t>
            </a:r>
            <a:endParaRPr lang="en-US" sz="1300" dirty="0"/>
          </a:p>
        </p:txBody>
      </p:sp>
      <p:sp>
        <p:nvSpPr>
          <p:cNvPr id="15" name="Shape 13"/>
          <p:cNvSpPr/>
          <p:nvPr/>
        </p:nvSpPr>
        <p:spPr>
          <a:xfrm>
            <a:off x="3243512" y="1719072"/>
            <a:ext cx="2651760" cy="36576"/>
          </a:xfrm>
          <a:prstGeom prst="rect">
            <a:avLst/>
          </a:prstGeom>
          <a:solidFill>
            <a:srgbClr val="EFB8B3"/>
          </a:solidFill>
          <a:ln w="12700">
            <a:solidFill>
              <a:srgbClr val="EFB8B3"/>
            </a:solidFill>
            <a:prstDash val="solid"/>
          </a:ln>
        </p:spPr>
        <p:txBody>
          <a:bodyPr/>
          <a:lstStyle/>
          <a:p>
            <a:endParaRPr lang="ar-SA"/>
          </a:p>
        </p:txBody>
      </p:sp>
      <p:sp>
        <p:nvSpPr>
          <p:cNvPr id="16" name="Text 14"/>
          <p:cNvSpPr/>
          <p:nvPr/>
        </p:nvSpPr>
        <p:spPr>
          <a:xfrm>
            <a:off x="3243512" y="181051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الممارسة الشكلية تُفقد المعلمين الثقة في منظومة الجودة وتُحوِّلها إلى عبء لا قيمة منه</a:t>
            </a:r>
            <a:endParaRPr lang="en-US" sz="1120" dirty="0"/>
          </a:p>
        </p:txBody>
      </p:sp>
      <p:sp>
        <p:nvSpPr>
          <p:cNvPr id="17" name="Shape 15"/>
          <p:cNvSpPr/>
          <p:nvPr/>
        </p:nvSpPr>
        <p:spPr>
          <a:xfrm>
            <a:off x="6142160" y="107899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18" name="Shape 16"/>
          <p:cNvSpPr/>
          <p:nvPr/>
        </p:nvSpPr>
        <p:spPr>
          <a:xfrm>
            <a:off x="6142160" y="1078992"/>
            <a:ext cx="2834640" cy="73152"/>
          </a:xfrm>
          <a:prstGeom prst="rect">
            <a:avLst/>
          </a:prstGeom>
          <a:solidFill>
            <a:srgbClr val="C0392B"/>
          </a:solidFill>
          <a:ln w="12700">
            <a:solidFill>
              <a:srgbClr val="C0392B"/>
            </a:solidFill>
            <a:prstDash val="solid"/>
          </a:ln>
        </p:spPr>
        <p:txBody>
          <a:bodyPr/>
          <a:lstStyle/>
          <a:p>
            <a:endParaRPr lang="ar-SA"/>
          </a:p>
        </p:txBody>
      </p:sp>
      <p:sp>
        <p:nvSpPr>
          <p:cNvPr id="19" name="Text 17"/>
          <p:cNvSpPr/>
          <p:nvPr/>
        </p:nvSpPr>
        <p:spPr>
          <a:xfrm>
            <a:off x="8428160" y="121615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0" name="Text 18"/>
          <p:cNvSpPr/>
          <p:nvPr/>
        </p:nvSpPr>
        <p:spPr>
          <a:xfrm>
            <a:off x="6233600" y="124358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اعتماد بلا أثر حقيقي</a:t>
            </a:r>
            <a:endParaRPr lang="en-US" sz="1300" dirty="0"/>
          </a:p>
        </p:txBody>
      </p:sp>
      <p:sp>
        <p:nvSpPr>
          <p:cNvPr id="21" name="Shape 19"/>
          <p:cNvSpPr/>
          <p:nvPr/>
        </p:nvSpPr>
        <p:spPr>
          <a:xfrm>
            <a:off x="6233600" y="1719072"/>
            <a:ext cx="2651760" cy="36576"/>
          </a:xfrm>
          <a:prstGeom prst="rect">
            <a:avLst/>
          </a:prstGeom>
          <a:solidFill>
            <a:srgbClr val="EFB8B3"/>
          </a:solidFill>
          <a:ln w="12700">
            <a:solidFill>
              <a:srgbClr val="EFB8B3"/>
            </a:solidFill>
            <a:prstDash val="solid"/>
          </a:ln>
        </p:spPr>
        <p:txBody>
          <a:bodyPr/>
          <a:lstStyle/>
          <a:p>
            <a:endParaRPr lang="ar-SA"/>
          </a:p>
        </p:txBody>
      </p:sp>
      <p:sp>
        <p:nvSpPr>
          <p:cNvPr id="22" name="Text 20"/>
          <p:cNvSpPr/>
          <p:nvPr/>
        </p:nvSpPr>
        <p:spPr>
          <a:xfrm>
            <a:off x="6233600" y="181051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مدرسة تحصل على درجة عالية في التقويم بينما مستوى المتعلمين متأخر – تناقض يضر بالمصداقية</a:t>
            </a:r>
            <a:endParaRPr lang="en-US" sz="1120" dirty="0"/>
          </a:p>
        </p:txBody>
      </p:sp>
      <p:sp>
        <p:nvSpPr>
          <p:cNvPr id="23" name="Shape 21"/>
          <p:cNvSpPr/>
          <p:nvPr/>
        </p:nvSpPr>
        <p:spPr>
          <a:xfrm>
            <a:off x="161984" y="295351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24" name="Shape 22"/>
          <p:cNvSpPr/>
          <p:nvPr/>
        </p:nvSpPr>
        <p:spPr>
          <a:xfrm>
            <a:off x="161984" y="2953512"/>
            <a:ext cx="2834640" cy="73152"/>
          </a:xfrm>
          <a:prstGeom prst="rect">
            <a:avLst/>
          </a:prstGeom>
          <a:solidFill>
            <a:srgbClr val="C0392B"/>
          </a:solidFill>
          <a:ln w="12700">
            <a:solidFill>
              <a:srgbClr val="C0392B"/>
            </a:solidFill>
            <a:prstDash val="solid"/>
          </a:ln>
        </p:spPr>
        <p:txBody>
          <a:bodyPr/>
          <a:lstStyle/>
          <a:p>
            <a:endParaRPr lang="ar-SA"/>
          </a:p>
        </p:txBody>
      </p:sp>
      <p:sp>
        <p:nvSpPr>
          <p:cNvPr id="25" name="Text 23"/>
          <p:cNvSpPr/>
          <p:nvPr/>
        </p:nvSpPr>
        <p:spPr>
          <a:xfrm>
            <a:off x="2447984" y="309067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6" name="Text 24"/>
          <p:cNvSpPr/>
          <p:nvPr/>
        </p:nvSpPr>
        <p:spPr>
          <a:xfrm>
            <a:off x="253424" y="311810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هدر للموارد والوقت</a:t>
            </a:r>
            <a:endParaRPr lang="en-US" sz="1300" dirty="0"/>
          </a:p>
        </p:txBody>
      </p:sp>
      <p:sp>
        <p:nvSpPr>
          <p:cNvPr id="27" name="Shape 25"/>
          <p:cNvSpPr/>
          <p:nvPr/>
        </p:nvSpPr>
        <p:spPr>
          <a:xfrm>
            <a:off x="253424" y="3593592"/>
            <a:ext cx="2651760" cy="36576"/>
          </a:xfrm>
          <a:prstGeom prst="rect">
            <a:avLst/>
          </a:prstGeom>
          <a:solidFill>
            <a:srgbClr val="EFB8B3"/>
          </a:solidFill>
          <a:ln w="12700">
            <a:solidFill>
              <a:srgbClr val="EFB8B3"/>
            </a:solidFill>
            <a:prstDash val="solid"/>
          </a:ln>
        </p:spPr>
        <p:txBody>
          <a:bodyPr/>
          <a:lstStyle/>
          <a:p>
            <a:endParaRPr lang="ar-SA"/>
          </a:p>
        </p:txBody>
      </p:sp>
      <p:sp>
        <p:nvSpPr>
          <p:cNvPr id="28" name="Text 26"/>
          <p:cNvSpPr/>
          <p:nvPr/>
        </p:nvSpPr>
        <p:spPr>
          <a:xfrm>
            <a:off x="253424" y="368503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إعداد وثائق شكلية وتحضيرات مُصطنعة يستنزف وقت المعلم الثمين على حساب التدريس الفعلي</a:t>
            </a:r>
            <a:endParaRPr lang="en-US" sz="1120" dirty="0"/>
          </a:p>
        </p:txBody>
      </p:sp>
      <p:sp>
        <p:nvSpPr>
          <p:cNvPr id="29" name="Shape 27"/>
          <p:cNvSpPr/>
          <p:nvPr/>
        </p:nvSpPr>
        <p:spPr>
          <a:xfrm>
            <a:off x="3152072" y="295351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30" name="Shape 28"/>
          <p:cNvSpPr/>
          <p:nvPr/>
        </p:nvSpPr>
        <p:spPr>
          <a:xfrm>
            <a:off x="3152072" y="2953512"/>
            <a:ext cx="2834640" cy="73152"/>
          </a:xfrm>
          <a:prstGeom prst="rect">
            <a:avLst/>
          </a:prstGeom>
          <a:solidFill>
            <a:srgbClr val="C0392B"/>
          </a:solidFill>
          <a:ln w="12700">
            <a:solidFill>
              <a:srgbClr val="C0392B"/>
            </a:solidFill>
            <a:prstDash val="solid"/>
          </a:ln>
        </p:spPr>
        <p:txBody>
          <a:bodyPr/>
          <a:lstStyle/>
          <a:p>
            <a:endParaRPr lang="ar-SA"/>
          </a:p>
        </p:txBody>
      </p:sp>
      <p:sp>
        <p:nvSpPr>
          <p:cNvPr id="31" name="Text 29"/>
          <p:cNvSpPr/>
          <p:nvPr/>
        </p:nvSpPr>
        <p:spPr>
          <a:xfrm>
            <a:off x="5438072" y="309067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32" name="Text 30"/>
          <p:cNvSpPr/>
          <p:nvPr/>
        </p:nvSpPr>
        <p:spPr>
          <a:xfrm>
            <a:off x="3243512" y="311810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قرارات بلا أساس سليم</a:t>
            </a:r>
            <a:endParaRPr lang="en-US" sz="1300" dirty="0"/>
          </a:p>
        </p:txBody>
      </p:sp>
      <p:sp>
        <p:nvSpPr>
          <p:cNvPr id="33" name="Shape 31"/>
          <p:cNvSpPr/>
          <p:nvPr/>
        </p:nvSpPr>
        <p:spPr>
          <a:xfrm>
            <a:off x="3243512" y="3593592"/>
            <a:ext cx="2651760" cy="36576"/>
          </a:xfrm>
          <a:prstGeom prst="rect">
            <a:avLst/>
          </a:prstGeom>
          <a:solidFill>
            <a:srgbClr val="EFB8B3"/>
          </a:solidFill>
          <a:ln w="12700">
            <a:solidFill>
              <a:srgbClr val="EFB8B3"/>
            </a:solidFill>
            <a:prstDash val="solid"/>
          </a:ln>
        </p:spPr>
        <p:txBody>
          <a:bodyPr/>
          <a:lstStyle/>
          <a:p>
            <a:endParaRPr lang="ar-SA"/>
          </a:p>
        </p:txBody>
      </p:sp>
      <p:sp>
        <p:nvSpPr>
          <p:cNvPr id="34" name="Text 32"/>
          <p:cNvSpPr/>
          <p:nvPr/>
        </p:nvSpPr>
        <p:spPr>
          <a:xfrm>
            <a:off x="3243512" y="368503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البيانات المُضخَّمة تُفضي إلى قرارات إدارية خاطئة تُعيق مسيرة التحسين المؤسسي</a:t>
            </a:r>
            <a:endParaRPr lang="en-US" sz="1120" dirty="0"/>
          </a:p>
        </p:txBody>
      </p:sp>
      <p:sp>
        <p:nvSpPr>
          <p:cNvPr id="35" name="Shape 33"/>
          <p:cNvSpPr/>
          <p:nvPr/>
        </p:nvSpPr>
        <p:spPr>
          <a:xfrm>
            <a:off x="6142160" y="2953512"/>
            <a:ext cx="2834640" cy="1691640"/>
          </a:xfrm>
          <a:prstGeom prst="rect">
            <a:avLst/>
          </a:prstGeom>
          <a:solidFill>
            <a:srgbClr val="FFFFFF"/>
          </a:solidFill>
          <a:ln w="12700">
            <a:solidFill>
              <a:srgbClr val="F5B8B3"/>
            </a:solidFill>
            <a:prstDash val="solid"/>
          </a:ln>
          <a:effectLst>
            <a:outerShdw blurRad="76200" dist="25400" dir="8100000" algn="bl" rotWithShape="0">
              <a:srgbClr val="000000">
                <a:alpha val="10000"/>
              </a:srgbClr>
            </a:outerShdw>
          </a:effectLst>
        </p:spPr>
        <p:txBody>
          <a:bodyPr/>
          <a:lstStyle/>
          <a:p>
            <a:endParaRPr lang="ar-SA"/>
          </a:p>
        </p:txBody>
      </p:sp>
      <p:sp>
        <p:nvSpPr>
          <p:cNvPr id="36" name="Shape 34"/>
          <p:cNvSpPr/>
          <p:nvPr/>
        </p:nvSpPr>
        <p:spPr>
          <a:xfrm>
            <a:off x="6142160" y="2953512"/>
            <a:ext cx="2834640" cy="73152"/>
          </a:xfrm>
          <a:prstGeom prst="rect">
            <a:avLst/>
          </a:prstGeom>
          <a:solidFill>
            <a:srgbClr val="C0392B"/>
          </a:solidFill>
          <a:ln w="12700">
            <a:solidFill>
              <a:srgbClr val="C0392B"/>
            </a:solidFill>
            <a:prstDash val="solid"/>
          </a:ln>
        </p:spPr>
        <p:txBody>
          <a:bodyPr/>
          <a:lstStyle/>
          <a:p>
            <a:endParaRPr lang="ar-SA"/>
          </a:p>
        </p:txBody>
      </p:sp>
      <p:sp>
        <p:nvSpPr>
          <p:cNvPr id="37" name="Text 35"/>
          <p:cNvSpPr/>
          <p:nvPr/>
        </p:nvSpPr>
        <p:spPr>
          <a:xfrm>
            <a:off x="8428160" y="3090672"/>
            <a:ext cx="502920" cy="502920"/>
          </a:xfrm>
          <a:prstGeom prst="rect">
            <a:avLst/>
          </a:prstGeom>
          <a:noFill/>
          <a:ln/>
        </p:spPr>
        <p:txBody>
          <a:bodyPr wrap="square"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38" name="Text 36"/>
          <p:cNvSpPr/>
          <p:nvPr/>
        </p:nvSpPr>
        <p:spPr>
          <a:xfrm>
            <a:off x="6233600" y="3118104"/>
            <a:ext cx="2148840" cy="457200"/>
          </a:xfrm>
          <a:prstGeom prst="rect">
            <a:avLst/>
          </a:prstGeom>
          <a:noFill/>
          <a:ln/>
        </p:spPr>
        <p:txBody>
          <a:bodyPr wrap="square" rtlCol="0" anchor="ctr"/>
          <a:lstStyle/>
          <a:p>
            <a:pPr marL="0" indent="0" algn="r" rtl="1">
              <a:buNone/>
            </a:pPr>
            <a:r>
              <a:rPr lang="en-US" sz="1300" b="1" dirty="0">
                <a:solidFill>
                  <a:srgbClr val="C0392B"/>
                </a:solidFill>
                <a:latin typeface="Calibri" pitchFamily="34" charset="0"/>
                <a:ea typeface="Calibri" pitchFamily="34" charset="-122"/>
                <a:cs typeface="Calibri" pitchFamily="34" charset="-120"/>
              </a:rPr>
              <a:t>دوامة التحسين المزيف</a:t>
            </a:r>
            <a:endParaRPr lang="en-US" sz="1300" dirty="0"/>
          </a:p>
        </p:txBody>
      </p:sp>
      <p:sp>
        <p:nvSpPr>
          <p:cNvPr id="39" name="Shape 37"/>
          <p:cNvSpPr/>
          <p:nvPr/>
        </p:nvSpPr>
        <p:spPr>
          <a:xfrm>
            <a:off x="6233600" y="3593592"/>
            <a:ext cx="2651760" cy="36576"/>
          </a:xfrm>
          <a:prstGeom prst="rect">
            <a:avLst/>
          </a:prstGeom>
          <a:solidFill>
            <a:srgbClr val="EFB8B3"/>
          </a:solidFill>
          <a:ln w="12700">
            <a:solidFill>
              <a:srgbClr val="EFB8B3"/>
            </a:solidFill>
            <a:prstDash val="solid"/>
          </a:ln>
        </p:spPr>
        <p:txBody>
          <a:bodyPr/>
          <a:lstStyle/>
          <a:p>
            <a:endParaRPr lang="ar-SA"/>
          </a:p>
        </p:txBody>
      </p:sp>
      <p:sp>
        <p:nvSpPr>
          <p:cNvPr id="40" name="Text 38"/>
          <p:cNvSpPr/>
          <p:nvPr/>
        </p:nvSpPr>
        <p:spPr>
          <a:xfrm>
            <a:off x="6233600" y="3685032"/>
            <a:ext cx="2651760" cy="868680"/>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الأخطاء المتكررة تُكرِّس ثقافة «نجتاز التقويم» بدلاً من ثقافة «نُحسِّن التعليم» الحقيقية</a:t>
            </a:r>
            <a:endParaRPr lang="en-US" sz="112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7E34"/>
          </a:solidFill>
          <a:ln w="12700">
            <a:solidFill>
              <a:srgbClr val="1E7E34"/>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أفضل الممارسات لضمان استدامة الجودة  📈</a:t>
            </a:r>
            <a:endParaRPr lang="en-US" sz="2200" dirty="0"/>
          </a:p>
        </p:txBody>
      </p:sp>
      <p:grpSp>
        <p:nvGrpSpPr>
          <p:cNvPr id="41" name="مجموعة 40">
            <a:extLst>
              <a:ext uri="{FF2B5EF4-FFF2-40B4-BE49-F238E27FC236}">
                <a16:creationId xmlns:a16="http://schemas.microsoft.com/office/drawing/2014/main" id="{8D033C8C-717D-3B62-F396-E418FDF02502}"/>
              </a:ext>
            </a:extLst>
          </p:cNvPr>
          <p:cNvGrpSpPr/>
          <p:nvPr/>
        </p:nvGrpSpPr>
        <p:grpSpPr>
          <a:xfrm>
            <a:off x="4632254" y="1069848"/>
            <a:ext cx="4251960" cy="3950208"/>
            <a:chOff x="228600" y="1078992"/>
            <a:chExt cx="4251960" cy="3950208"/>
          </a:xfrm>
        </p:grpSpPr>
        <p:sp>
          <p:nvSpPr>
            <p:cNvPr id="5" name="Shape 3"/>
            <p:cNvSpPr/>
            <p:nvPr/>
          </p:nvSpPr>
          <p:spPr>
            <a:xfrm>
              <a:off x="228600" y="10789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6" name="Shape 4"/>
            <p:cNvSpPr/>
            <p:nvPr/>
          </p:nvSpPr>
          <p:spPr>
            <a:xfrm>
              <a:off x="228600" y="1078992"/>
              <a:ext cx="4251960" cy="64008"/>
            </a:xfrm>
            <a:prstGeom prst="rect">
              <a:avLst/>
            </a:prstGeom>
            <a:solidFill>
              <a:srgbClr val="1E7E34"/>
            </a:solidFill>
            <a:ln w="12700">
              <a:solidFill>
                <a:srgbClr val="1E7E34"/>
              </a:solidFill>
              <a:prstDash val="solid"/>
            </a:ln>
          </p:spPr>
          <p:txBody>
            <a:bodyPr/>
            <a:lstStyle/>
            <a:p>
              <a:endParaRPr lang="ar-SA"/>
            </a:p>
          </p:txBody>
        </p:sp>
        <p:sp>
          <p:nvSpPr>
            <p:cNvPr id="7" name="Shape 5"/>
            <p:cNvSpPr/>
            <p:nvPr/>
          </p:nvSpPr>
          <p:spPr>
            <a:xfrm>
              <a:off x="3886200" y="1216152"/>
              <a:ext cx="457200" cy="457200"/>
            </a:xfrm>
            <a:prstGeom prst="ellipse">
              <a:avLst/>
            </a:prstGeom>
            <a:solidFill>
              <a:srgbClr val="1E7E34"/>
            </a:solidFill>
            <a:ln w="12700">
              <a:solidFill>
                <a:srgbClr val="1E7E34"/>
              </a:solidFill>
              <a:prstDash val="solid"/>
            </a:ln>
          </p:spPr>
          <p:txBody>
            <a:bodyPr/>
            <a:lstStyle/>
            <a:p>
              <a:endParaRPr lang="ar-SA"/>
            </a:p>
          </p:txBody>
        </p:sp>
        <p:sp>
          <p:nvSpPr>
            <p:cNvPr id="8" name="Text 6"/>
            <p:cNvSpPr/>
            <p:nvPr/>
          </p:nvSpPr>
          <p:spPr>
            <a:xfrm>
              <a:off x="3886200" y="12161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9" name="Text 7"/>
            <p:cNvSpPr/>
            <p:nvPr/>
          </p:nvSpPr>
          <p:spPr>
            <a:xfrm>
              <a:off x="320040" y="12161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نظام جمع البيانات اليومي</a:t>
              </a:r>
              <a:endParaRPr lang="en-US" sz="1350" dirty="0"/>
            </a:p>
          </p:txBody>
        </p:sp>
        <p:sp>
          <p:nvSpPr>
            <p:cNvPr id="10" name="Text 8"/>
            <p:cNvSpPr/>
            <p:nvPr/>
          </p:nvSpPr>
          <p:spPr>
            <a:xfrm>
              <a:off x="320040" y="16459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تأسيس روتين يومي لتسجيل الملاحظات الصفية ونتائج التقويم التكويني عبر أدوات رقمية بسيطة</a:t>
              </a:r>
              <a:endParaRPr lang="en-US" sz="1120" dirty="0"/>
            </a:p>
          </p:txBody>
        </p:sp>
        <p:sp>
          <p:nvSpPr>
            <p:cNvPr id="17" name="Shape 15"/>
            <p:cNvSpPr/>
            <p:nvPr/>
          </p:nvSpPr>
          <p:spPr>
            <a:xfrm>
              <a:off x="228600" y="24505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18" name="Shape 16"/>
            <p:cNvSpPr/>
            <p:nvPr/>
          </p:nvSpPr>
          <p:spPr>
            <a:xfrm>
              <a:off x="228600" y="2450592"/>
              <a:ext cx="4251960" cy="64008"/>
            </a:xfrm>
            <a:prstGeom prst="rect">
              <a:avLst/>
            </a:prstGeom>
            <a:solidFill>
              <a:srgbClr val="1E7E34"/>
            </a:solidFill>
            <a:ln w="12700">
              <a:solidFill>
                <a:srgbClr val="1E7E34"/>
              </a:solidFill>
              <a:prstDash val="solid"/>
            </a:ln>
          </p:spPr>
          <p:txBody>
            <a:bodyPr/>
            <a:lstStyle/>
            <a:p>
              <a:endParaRPr lang="ar-SA"/>
            </a:p>
          </p:txBody>
        </p:sp>
        <p:sp>
          <p:nvSpPr>
            <p:cNvPr id="19" name="Shape 17"/>
            <p:cNvSpPr/>
            <p:nvPr/>
          </p:nvSpPr>
          <p:spPr>
            <a:xfrm>
              <a:off x="3886200" y="2587752"/>
              <a:ext cx="457200" cy="457200"/>
            </a:xfrm>
            <a:prstGeom prst="ellipse">
              <a:avLst/>
            </a:prstGeom>
            <a:solidFill>
              <a:srgbClr val="1E7E34"/>
            </a:solidFill>
            <a:ln w="12700">
              <a:solidFill>
                <a:srgbClr val="1E7E34"/>
              </a:solidFill>
              <a:prstDash val="solid"/>
            </a:ln>
          </p:spPr>
          <p:txBody>
            <a:bodyPr/>
            <a:lstStyle/>
            <a:p>
              <a:endParaRPr lang="ar-SA"/>
            </a:p>
          </p:txBody>
        </p:sp>
        <p:sp>
          <p:nvSpPr>
            <p:cNvPr id="20" name="Text 18"/>
            <p:cNvSpPr/>
            <p:nvPr/>
          </p:nvSpPr>
          <p:spPr>
            <a:xfrm>
              <a:off x="3886200" y="25877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21" name="Text 19"/>
            <p:cNvSpPr/>
            <p:nvPr/>
          </p:nvSpPr>
          <p:spPr>
            <a:xfrm>
              <a:off x="320040" y="25877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مجتمعات التعلم المهنية</a:t>
              </a:r>
              <a:endParaRPr lang="en-US" sz="1350" dirty="0"/>
            </a:p>
          </p:txBody>
        </p:sp>
        <p:sp>
          <p:nvSpPr>
            <p:cNvPr id="22" name="Text 20"/>
            <p:cNvSpPr/>
            <p:nvPr/>
          </p:nvSpPr>
          <p:spPr>
            <a:xfrm>
              <a:off x="320040" y="30175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تشكيل فرق مهنية تتشارك استراتيجيات التدريس الناجحة وتُحلِّل الدروس المستفادة بانتظام</a:t>
              </a:r>
              <a:endParaRPr lang="en-US" sz="1120" dirty="0"/>
            </a:p>
          </p:txBody>
        </p:sp>
        <p:sp>
          <p:nvSpPr>
            <p:cNvPr id="29" name="Shape 27"/>
            <p:cNvSpPr/>
            <p:nvPr/>
          </p:nvSpPr>
          <p:spPr>
            <a:xfrm>
              <a:off x="228600" y="38221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30" name="Shape 28"/>
            <p:cNvSpPr/>
            <p:nvPr/>
          </p:nvSpPr>
          <p:spPr>
            <a:xfrm>
              <a:off x="228600" y="3822192"/>
              <a:ext cx="4251960" cy="64008"/>
            </a:xfrm>
            <a:prstGeom prst="rect">
              <a:avLst/>
            </a:prstGeom>
            <a:solidFill>
              <a:srgbClr val="1E7E34"/>
            </a:solidFill>
            <a:ln w="12700">
              <a:solidFill>
                <a:srgbClr val="1E7E34"/>
              </a:solidFill>
              <a:prstDash val="solid"/>
            </a:ln>
          </p:spPr>
          <p:txBody>
            <a:bodyPr/>
            <a:lstStyle/>
            <a:p>
              <a:endParaRPr lang="ar-SA"/>
            </a:p>
          </p:txBody>
        </p:sp>
        <p:sp>
          <p:nvSpPr>
            <p:cNvPr id="31" name="Shape 29"/>
            <p:cNvSpPr/>
            <p:nvPr/>
          </p:nvSpPr>
          <p:spPr>
            <a:xfrm>
              <a:off x="3886200" y="3959352"/>
              <a:ext cx="457200" cy="457200"/>
            </a:xfrm>
            <a:prstGeom prst="ellipse">
              <a:avLst/>
            </a:prstGeom>
            <a:solidFill>
              <a:srgbClr val="1E7E34"/>
            </a:solidFill>
            <a:ln w="12700">
              <a:solidFill>
                <a:srgbClr val="1E7E34"/>
              </a:solidFill>
              <a:prstDash val="solid"/>
            </a:ln>
          </p:spPr>
          <p:txBody>
            <a:bodyPr/>
            <a:lstStyle/>
            <a:p>
              <a:endParaRPr lang="ar-SA"/>
            </a:p>
          </p:txBody>
        </p:sp>
        <p:sp>
          <p:nvSpPr>
            <p:cNvPr id="32" name="Text 30"/>
            <p:cNvSpPr/>
            <p:nvPr/>
          </p:nvSpPr>
          <p:spPr>
            <a:xfrm>
              <a:off x="3886200" y="39593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33" name="Text 31"/>
            <p:cNvSpPr/>
            <p:nvPr/>
          </p:nvSpPr>
          <p:spPr>
            <a:xfrm>
              <a:off x="320040" y="39593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ثقافة الشفافية والأدلة</a:t>
              </a:r>
              <a:endParaRPr lang="en-US" sz="1350" dirty="0"/>
            </a:p>
          </p:txBody>
        </p:sp>
        <p:sp>
          <p:nvSpPr>
            <p:cNvPr id="34" name="Text 32"/>
            <p:cNvSpPr/>
            <p:nvPr/>
          </p:nvSpPr>
          <p:spPr>
            <a:xfrm>
              <a:off x="320040" y="43891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تشجيع المعلمين على توثيق الإخفاقات وتحليلها بنفس اهتمامهم بتوثيق النجاحات</a:t>
              </a:r>
              <a:endParaRPr lang="en-US" sz="1120" dirty="0"/>
            </a:p>
          </p:txBody>
        </p:sp>
      </p:grpSp>
      <p:grpSp>
        <p:nvGrpSpPr>
          <p:cNvPr id="42" name="مجموعة 41">
            <a:extLst>
              <a:ext uri="{FF2B5EF4-FFF2-40B4-BE49-F238E27FC236}">
                <a16:creationId xmlns:a16="http://schemas.microsoft.com/office/drawing/2014/main" id="{E96D5C20-A712-C242-94C1-D472BF8F9FAC}"/>
              </a:ext>
            </a:extLst>
          </p:cNvPr>
          <p:cNvGrpSpPr/>
          <p:nvPr/>
        </p:nvGrpSpPr>
        <p:grpSpPr>
          <a:xfrm>
            <a:off x="288854" y="1069848"/>
            <a:ext cx="4251960" cy="3950208"/>
            <a:chOff x="4709160" y="1078992"/>
            <a:chExt cx="4251960" cy="3950208"/>
          </a:xfrm>
        </p:grpSpPr>
        <p:sp>
          <p:nvSpPr>
            <p:cNvPr id="11" name="Shape 9"/>
            <p:cNvSpPr/>
            <p:nvPr/>
          </p:nvSpPr>
          <p:spPr>
            <a:xfrm>
              <a:off x="4709160" y="10789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12" name="Shape 10"/>
            <p:cNvSpPr/>
            <p:nvPr/>
          </p:nvSpPr>
          <p:spPr>
            <a:xfrm>
              <a:off x="4709160" y="1078992"/>
              <a:ext cx="4251960" cy="64008"/>
            </a:xfrm>
            <a:prstGeom prst="rect">
              <a:avLst/>
            </a:prstGeom>
            <a:solidFill>
              <a:srgbClr val="1E7E34"/>
            </a:solidFill>
            <a:ln w="12700">
              <a:solidFill>
                <a:srgbClr val="1E7E34"/>
              </a:solidFill>
              <a:prstDash val="solid"/>
            </a:ln>
          </p:spPr>
          <p:txBody>
            <a:bodyPr/>
            <a:lstStyle/>
            <a:p>
              <a:endParaRPr lang="ar-SA"/>
            </a:p>
          </p:txBody>
        </p:sp>
        <p:sp>
          <p:nvSpPr>
            <p:cNvPr id="13" name="Shape 11"/>
            <p:cNvSpPr/>
            <p:nvPr/>
          </p:nvSpPr>
          <p:spPr>
            <a:xfrm>
              <a:off x="8366760" y="1216152"/>
              <a:ext cx="457200" cy="457200"/>
            </a:xfrm>
            <a:prstGeom prst="ellipse">
              <a:avLst/>
            </a:prstGeom>
            <a:solidFill>
              <a:srgbClr val="1E7E34"/>
            </a:solidFill>
            <a:ln w="12700">
              <a:solidFill>
                <a:srgbClr val="1E7E34"/>
              </a:solidFill>
              <a:prstDash val="solid"/>
            </a:ln>
          </p:spPr>
          <p:txBody>
            <a:bodyPr/>
            <a:lstStyle/>
            <a:p>
              <a:endParaRPr lang="ar-SA"/>
            </a:p>
          </p:txBody>
        </p:sp>
        <p:sp>
          <p:nvSpPr>
            <p:cNvPr id="14" name="Text 12"/>
            <p:cNvSpPr/>
            <p:nvPr/>
          </p:nvSpPr>
          <p:spPr>
            <a:xfrm>
              <a:off x="8366760" y="12161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5" name="Text 13"/>
            <p:cNvSpPr/>
            <p:nvPr/>
          </p:nvSpPr>
          <p:spPr>
            <a:xfrm>
              <a:off x="4800600" y="12161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اجتماعات تحليل البيانات</a:t>
              </a:r>
              <a:endParaRPr lang="en-US" sz="1350" dirty="0"/>
            </a:p>
          </p:txBody>
        </p:sp>
        <p:sp>
          <p:nvSpPr>
            <p:cNvPr id="16" name="Text 14"/>
            <p:cNvSpPr/>
            <p:nvPr/>
          </p:nvSpPr>
          <p:spPr>
            <a:xfrm>
              <a:off x="4800600" y="16459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عقد جلسات أسبوعية قصيرة للفريق التدريسي لمراجعة بيانات أداء المتعلمين واقتراح التعديلات</a:t>
              </a:r>
              <a:endParaRPr lang="en-US" sz="1120" dirty="0"/>
            </a:p>
          </p:txBody>
        </p:sp>
        <p:sp>
          <p:nvSpPr>
            <p:cNvPr id="23" name="Shape 21"/>
            <p:cNvSpPr/>
            <p:nvPr/>
          </p:nvSpPr>
          <p:spPr>
            <a:xfrm>
              <a:off x="4709160" y="24505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24" name="Shape 22"/>
            <p:cNvSpPr/>
            <p:nvPr/>
          </p:nvSpPr>
          <p:spPr>
            <a:xfrm>
              <a:off x="4709160" y="2450592"/>
              <a:ext cx="4251960" cy="64008"/>
            </a:xfrm>
            <a:prstGeom prst="rect">
              <a:avLst/>
            </a:prstGeom>
            <a:solidFill>
              <a:srgbClr val="1E7E34"/>
            </a:solidFill>
            <a:ln w="12700">
              <a:solidFill>
                <a:srgbClr val="1E7E34"/>
              </a:solidFill>
              <a:prstDash val="solid"/>
            </a:ln>
          </p:spPr>
          <p:txBody>
            <a:bodyPr/>
            <a:lstStyle/>
            <a:p>
              <a:endParaRPr lang="ar-SA"/>
            </a:p>
          </p:txBody>
        </p:sp>
        <p:sp>
          <p:nvSpPr>
            <p:cNvPr id="25" name="Shape 23"/>
            <p:cNvSpPr/>
            <p:nvPr/>
          </p:nvSpPr>
          <p:spPr>
            <a:xfrm>
              <a:off x="8366760" y="2587752"/>
              <a:ext cx="457200" cy="457200"/>
            </a:xfrm>
            <a:prstGeom prst="ellipse">
              <a:avLst/>
            </a:prstGeom>
            <a:solidFill>
              <a:srgbClr val="1E7E34"/>
            </a:solidFill>
            <a:ln w="12700">
              <a:solidFill>
                <a:srgbClr val="1E7E34"/>
              </a:solidFill>
              <a:prstDash val="solid"/>
            </a:ln>
          </p:spPr>
          <p:txBody>
            <a:bodyPr/>
            <a:lstStyle/>
            <a:p>
              <a:endParaRPr lang="ar-SA"/>
            </a:p>
          </p:txBody>
        </p:sp>
        <p:sp>
          <p:nvSpPr>
            <p:cNvPr id="26" name="Text 24"/>
            <p:cNvSpPr/>
            <p:nvPr/>
          </p:nvSpPr>
          <p:spPr>
            <a:xfrm>
              <a:off x="8366760" y="25877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27" name="Text 25"/>
            <p:cNvSpPr/>
            <p:nvPr/>
          </p:nvSpPr>
          <p:spPr>
            <a:xfrm>
              <a:off x="4800600" y="25877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التقويم الذاتي الدوري</a:t>
              </a:r>
              <a:endParaRPr lang="en-US" sz="1350" dirty="0"/>
            </a:p>
          </p:txBody>
        </p:sp>
        <p:sp>
          <p:nvSpPr>
            <p:cNvPr id="28" name="Text 26"/>
            <p:cNvSpPr/>
            <p:nvPr/>
          </p:nvSpPr>
          <p:spPr>
            <a:xfrm>
              <a:off x="4800600" y="30175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إجراء تقويم ذاتي دقيق مرتين في العام وفق معايير الهيئة لتحديد الفجوات قبل الزيارة الخارجية</a:t>
              </a:r>
              <a:endParaRPr lang="en-US" sz="1120" dirty="0"/>
            </a:p>
          </p:txBody>
        </p:sp>
        <p:sp>
          <p:nvSpPr>
            <p:cNvPr id="35" name="Shape 33"/>
            <p:cNvSpPr/>
            <p:nvPr/>
          </p:nvSpPr>
          <p:spPr>
            <a:xfrm>
              <a:off x="4709160" y="3822192"/>
              <a:ext cx="4251960" cy="1207008"/>
            </a:xfrm>
            <a:prstGeom prst="rect">
              <a:avLst/>
            </a:prstGeom>
            <a:solidFill>
              <a:srgbClr val="FFFFFF"/>
            </a:solidFill>
            <a:ln w="12700">
              <a:solidFill>
                <a:srgbClr val="A8D5A2"/>
              </a:solidFill>
              <a:prstDash val="solid"/>
            </a:ln>
            <a:effectLst>
              <a:outerShdw blurRad="76200" dist="25400" dir="8100000" algn="bl" rotWithShape="0">
                <a:srgbClr val="000000">
                  <a:alpha val="10000"/>
                </a:srgbClr>
              </a:outerShdw>
            </a:effectLst>
          </p:spPr>
          <p:txBody>
            <a:bodyPr/>
            <a:lstStyle/>
            <a:p>
              <a:endParaRPr lang="ar-SA"/>
            </a:p>
          </p:txBody>
        </p:sp>
        <p:sp>
          <p:nvSpPr>
            <p:cNvPr id="36" name="Shape 34"/>
            <p:cNvSpPr/>
            <p:nvPr/>
          </p:nvSpPr>
          <p:spPr>
            <a:xfrm>
              <a:off x="4709160" y="3822192"/>
              <a:ext cx="4251960" cy="64008"/>
            </a:xfrm>
            <a:prstGeom prst="rect">
              <a:avLst/>
            </a:prstGeom>
            <a:solidFill>
              <a:srgbClr val="1E7E34"/>
            </a:solidFill>
            <a:ln w="12700">
              <a:solidFill>
                <a:srgbClr val="1E7E34"/>
              </a:solidFill>
              <a:prstDash val="solid"/>
            </a:ln>
          </p:spPr>
          <p:txBody>
            <a:bodyPr/>
            <a:lstStyle/>
            <a:p>
              <a:endParaRPr lang="ar-SA"/>
            </a:p>
          </p:txBody>
        </p:sp>
        <p:sp>
          <p:nvSpPr>
            <p:cNvPr id="37" name="Shape 35"/>
            <p:cNvSpPr/>
            <p:nvPr/>
          </p:nvSpPr>
          <p:spPr>
            <a:xfrm>
              <a:off x="8366760" y="3959352"/>
              <a:ext cx="457200" cy="457200"/>
            </a:xfrm>
            <a:prstGeom prst="ellipse">
              <a:avLst/>
            </a:prstGeom>
            <a:solidFill>
              <a:srgbClr val="1E7E34"/>
            </a:solidFill>
            <a:ln w="12700">
              <a:solidFill>
                <a:srgbClr val="1E7E34"/>
              </a:solidFill>
              <a:prstDash val="solid"/>
            </a:ln>
          </p:spPr>
          <p:txBody>
            <a:bodyPr/>
            <a:lstStyle/>
            <a:p>
              <a:endParaRPr lang="ar-SA"/>
            </a:p>
          </p:txBody>
        </p:sp>
        <p:sp>
          <p:nvSpPr>
            <p:cNvPr id="38" name="Text 36"/>
            <p:cNvSpPr/>
            <p:nvPr/>
          </p:nvSpPr>
          <p:spPr>
            <a:xfrm>
              <a:off x="8366760" y="3959352"/>
              <a:ext cx="457200" cy="4572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6</a:t>
              </a:r>
              <a:endParaRPr lang="en-US" sz="1400" dirty="0"/>
            </a:p>
          </p:txBody>
        </p:sp>
        <p:sp>
          <p:nvSpPr>
            <p:cNvPr id="39" name="Text 37"/>
            <p:cNvSpPr/>
            <p:nvPr/>
          </p:nvSpPr>
          <p:spPr>
            <a:xfrm>
              <a:off x="4800600" y="3959352"/>
              <a:ext cx="3429000" cy="411480"/>
            </a:xfrm>
            <a:prstGeom prst="rect">
              <a:avLst/>
            </a:prstGeom>
            <a:noFill/>
            <a:ln/>
          </p:spPr>
          <p:txBody>
            <a:bodyPr wrap="square" rtlCol="0" anchor="ctr"/>
            <a:lstStyle/>
            <a:p>
              <a:pPr marL="0" indent="0" algn="r" rtl="1">
                <a:buNone/>
              </a:pPr>
              <a:r>
                <a:rPr lang="en-US" sz="1350" b="1" dirty="0">
                  <a:solidFill>
                    <a:srgbClr val="1E7E34"/>
                  </a:solidFill>
                  <a:latin typeface="Calibri" pitchFamily="34" charset="0"/>
                  <a:ea typeface="Calibri" pitchFamily="34" charset="-122"/>
                  <a:cs typeface="Calibri" pitchFamily="34" charset="-120"/>
                </a:rPr>
                <a:t>ربط الجودة بالحوافز</a:t>
              </a:r>
              <a:endParaRPr lang="en-US" sz="1350" dirty="0"/>
            </a:p>
          </p:txBody>
        </p:sp>
        <p:sp>
          <p:nvSpPr>
            <p:cNvPr id="40" name="Text 38"/>
            <p:cNvSpPr/>
            <p:nvPr/>
          </p:nvSpPr>
          <p:spPr>
            <a:xfrm>
              <a:off x="4800600" y="4389120"/>
              <a:ext cx="4023360" cy="566928"/>
            </a:xfrm>
            <a:prstGeom prst="rect">
              <a:avLst/>
            </a:prstGeom>
            <a:noFill/>
            <a:ln/>
          </p:spPr>
          <p:txBody>
            <a:bodyPr wrap="square" rtlCol="0" anchor="ctr"/>
            <a:lstStyle/>
            <a:p>
              <a:pPr marL="0" indent="0" algn="r" rtl="1">
                <a:buNone/>
              </a:pPr>
              <a:r>
                <a:rPr lang="en-US" sz="1120" dirty="0">
                  <a:solidFill>
                    <a:srgbClr val="1A2A3A"/>
                  </a:solidFill>
                  <a:latin typeface="Calibri" pitchFamily="34" charset="0"/>
                  <a:ea typeface="Calibri" pitchFamily="34" charset="-122"/>
                  <a:cs typeface="Calibri" pitchFamily="34" charset="-120"/>
                </a:rPr>
                <a:t>تصميم نظام حوافز مرتبط بالتحسين الفعلي في أداء المتعلمين لا بعدد الوثائق المُعدَّة</a:t>
              </a:r>
              <a:endParaRPr lang="en-US" sz="1120" dirty="0"/>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4A"/>
          </a:solidFill>
          <a:ln w="12700">
            <a:solidFill>
              <a:srgbClr val="1A2E4A"/>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توصيات عملية قابلة </a:t>
            </a:r>
            <a:r>
              <a:rPr lang="en-US" sz="2200" b="1" dirty="0" err="1">
                <a:solidFill>
                  <a:srgbClr val="FFFFFF"/>
                </a:solidFill>
                <a:latin typeface="Calibri" pitchFamily="34" charset="0"/>
                <a:ea typeface="Calibri" pitchFamily="34" charset="-122"/>
                <a:cs typeface="Calibri" pitchFamily="34" charset="-120"/>
              </a:rPr>
              <a:t>للتطبيق</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الفوري</a:t>
            </a:r>
            <a:endParaRPr lang="en-US" sz="2200" dirty="0"/>
          </a:p>
        </p:txBody>
      </p:sp>
      <p:grpSp>
        <p:nvGrpSpPr>
          <p:cNvPr id="44" name="مجموعة 43">
            <a:extLst>
              <a:ext uri="{FF2B5EF4-FFF2-40B4-BE49-F238E27FC236}">
                <a16:creationId xmlns:a16="http://schemas.microsoft.com/office/drawing/2014/main" id="{EB2AD464-5ED7-8C1D-E756-DA0D9BFCCB4F}"/>
              </a:ext>
            </a:extLst>
          </p:cNvPr>
          <p:cNvGrpSpPr/>
          <p:nvPr/>
        </p:nvGrpSpPr>
        <p:grpSpPr>
          <a:xfrm>
            <a:off x="149352" y="1051560"/>
            <a:ext cx="8814816" cy="3830456"/>
            <a:chOff x="228600" y="1051560"/>
            <a:chExt cx="8814816" cy="3830456"/>
          </a:xfrm>
        </p:grpSpPr>
        <p:sp>
          <p:nvSpPr>
            <p:cNvPr id="5" name="Shape 3"/>
            <p:cNvSpPr/>
            <p:nvPr/>
          </p:nvSpPr>
          <p:spPr>
            <a:xfrm>
              <a:off x="228600" y="1051560"/>
              <a:ext cx="2834640" cy="3830456"/>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6" name="Shape 4"/>
            <p:cNvSpPr/>
            <p:nvPr/>
          </p:nvSpPr>
          <p:spPr>
            <a:xfrm>
              <a:off x="228600" y="1051560"/>
              <a:ext cx="2834640" cy="475488"/>
            </a:xfrm>
            <a:prstGeom prst="rect">
              <a:avLst/>
            </a:prstGeom>
            <a:solidFill>
              <a:srgbClr val="1A2E4A"/>
            </a:solidFill>
            <a:ln w="12700">
              <a:solidFill>
                <a:srgbClr val="1A2E4A"/>
              </a:solidFill>
              <a:prstDash val="solid"/>
            </a:ln>
          </p:spPr>
          <p:txBody>
            <a:bodyPr/>
            <a:lstStyle/>
            <a:p>
              <a:endParaRPr lang="ar-SA"/>
            </a:p>
          </p:txBody>
        </p:sp>
        <p:sp>
          <p:nvSpPr>
            <p:cNvPr id="7" name="Text 5"/>
            <p:cNvSpPr/>
            <p:nvPr/>
          </p:nvSpPr>
          <p:spPr>
            <a:xfrm>
              <a:off x="320040" y="1078992"/>
              <a:ext cx="2651760" cy="420624"/>
            </a:xfrm>
            <a:prstGeom prst="rect">
              <a:avLst/>
            </a:prstGeom>
            <a:noFill/>
            <a:ln/>
          </p:spPr>
          <p:txBody>
            <a:bodyPr wrap="square" rtlCol="0" anchor="ctr"/>
            <a:lstStyle/>
            <a:p>
              <a:pPr marL="0" indent="0" algn="ctr" rtl="1">
                <a:buNone/>
              </a:pPr>
              <a:r>
                <a:rPr lang="en-US" sz="1400" b="1" dirty="0">
                  <a:solidFill>
                    <a:srgbClr val="FFFFFF"/>
                  </a:solidFill>
                  <a:latin typeface="Calibri" pitchFamily="34" charset="0"/>
                  <a:ea typeface="Calibri" pitchFamily="34" charset="-122"/>
                  <a:cs typeface="Calibri" pitchFamily="34" charset="-120"/>
                </a:rPr>
                <a:t>لمدير المدرسة</a:t>
              </a:r>
              <a:endParaRPr lang="en-US" sz="1400" dirty="0"/>
            </a:p>
          </p:txBody>
        </p:sp>
        <p:grpSp>
          <p:nvGrpSpPr>
            <p:cNvPr id="43" name="مجموعة 42">
              <a:extLst>
                <a:ext uri="{FF2B5EF4-FFF2-40B4-BE49-F238E27FC236}">
                  <a16:creationId xmlns:a16="http://schemas.microsoft.com/office/drawing/2014/main" id="{75177913-7B10-69EA-AAEA-537F44653E6B}"/>
                </a:ext>
              </a:extLst>
            </p:cNvPr>
            <p:cNvGrpSpPr/>
            <p:nvPr/>
          </p:nvGrpSpPr>
          <p:grpSpPr>
            <a:xfrm>
              <a:off x="395320" y="1602599"/>
              <a:ext cx="2501199" cy="3148299"/>
              <a:chOff x="320040" y="1664208"/>
              <a:chExt cx="2651760" cy="3474720"/>
            </a:xfrm>
          </p:grpSpPr>
          <p:sp>
            <p:nvSpPr>
              <p:cNvPr id="8" name="Shape 6"/>
              <p:cNvSpPr/>
              <p:nvPr/>
            </p:nvSpPr>
            <p:spPr>
              <a:xfrm>
                <a:off x="320040" y="1664208"/>
                <a:ext cx="2651760" cy="786384"/>
              </a:xfrm>
              <a:prstGeom prst="rect">
                <a:avLst/>
              </a:prstGeom>
              <a:solidFill>
                <a:srgbClr val="E3F0FB"/>
              </a:solidFill>
              <a:ln w="6350">
                <a:solidFill>
                  <a:srgbClr val="D8E8F5"/>
                </a:solidFill>
                <a:prstDash val="solid"/>
              </a:ln>
            </p:spPr>
            <p:txBody>
              <a:bodyPr/>
              <a:lstStyle/>
              <a:p>
                <a:endParaRPr lang="ar-SA"/>
              </a:p>
            </p:txBody>
          </p:sp>
          <p:sp>
            <p:nvSpPr>
              <p:cNvPr id="9" name="Text 7"/>
              <p:cNvSpPr/>
              <p:nvPr/>
            </p:nvSpPr>
            <p:spPr>
              <a:xfrm>
                <a:off x="365760" y="1709928"/>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1. </a:t>
                </a:r>
                <a:r>
                  <a:rPr lang="en-US" sz="1100" dirty="0" err="1">
                    <a:solidFill>
                      <a:srgbClr val="1A2A3A"/>
                    </a:solidFill>
                    <a:latin typeface="Calibri" pitchFamily="34" charset="0"/>
                    <a:ea typeface="Calibri" pitchFamily="34" charset="-122"/>
                    <a:cs typeface="Calibri" pitchFamily="34" charset="-120"/>
                  </a:rPr>
                  <a:t>خصِّص</a:t>
                </a:r>
                <a:r>
                  <a:rPr lang="en-US" sz="1100" dirty="0">
                    <a:solidFill>
                      <a:srgbClr val="1A2A3A"/>
                    </a:solidFill>
                    <a:latin typeface="Calibri" pitchFamily="34" charset="0"/>
                    <a:ea typeface="Calibri" pitchFamily="34" charset="-122"/>
                    <a:cs typeface="Calibri" pitchFamily="34" charset="-120"/>
                  </a:rPr>
                  <a:t> 30 دقيقة أسبوعياً لمراجعة بيانات أداء المتعلمين مع الفريق</a:t>
                </a:r>
                <a:endParaRPr lang="en-US" sz="1100" dirty="0"/>
              </a:p>
            </p:txBody>
          </p:sp>
          <p:sp>
            <p:nvSpPr>
              <p:cNvPr id="10" name="Shape 8"/>
              <p:cNvSpPr/>
              <p:nvPr/>
            </p:nvSpPr>
            <p:spPr>
              <a:xfrm>
                <a:off x="320040" y="2560320"/>
                <a:ext cx="2651760" cy="786384"/>
              </a:xfrm>
              <a:prstGeom prst="rect">
                <a:avLst/>
              </a:prstGeom>
              <a:solidFill>
                <a:srgbClr val="F8FBFF"/>
              </a:solidFill>
              <a:ln w="6350">
                <a:solidFill>
                  <a:srgbClr val="D8E8F5"/>
                </a:solidFill>
                <a:prstDash val="solid"/>
              </a:ln>
            </p:spPr>
            <p:txBody>
              <a:bodyPr/>
              <a:lstStyle/>
              <a:p>
                <a:endParaRPr lang="ar-SA"/>
              </a:p>
            </p:txBody>
          </p:sp>
          <p:sp>
            <p:nvSpPr>
              <p:cNvPr id="11" name="Text 9"/>
              <p:cNvSpPr/>
              <p:nvPr/>
            </p:nvSpPr>
            <p:spPr>
              <a:xfrm>
                <a:off x="365760" y="2606040"/>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2. </a:t>
                </a:r>
                <a:r>
                  <a:rPr lang="en-US" sz="1100" dirty="0" err="1">
                    <a:solidFill>
                      <a:srgbClr val="1A2A3A"/>
                    </a:solidFill>
                    <a:latin typeface="Calibri" pitchFamily="34" charset="0"/>
                    <a:ea typeface="Calibri" pitchFamily="34" charset="-122"/>
                    <a:cs typeface="Calibri" pitchFamily="34" charset="-120"/>
                  </a:rPr>
                  <a:t>اجعل</a:t>
                </a:r>
                <a:r>
                  <a:rPr lang="en-US" sz="1100" dirty="0">
                    <a:solidFill>
                      <a:srgbClr val="1A2A3A"/>
                    </a:solidFill>
                    <a:latin typeface="Calibri" pitchFamily="34" charset="0"/>
                    <a:ea typeface="Calibri" pitchFamily="34" charset="-122"/>
                    <a:cs typeface="Calibri" pitchFamily="34" charset="-120"/>
                  </a:rPr>
                  <a:t> </a:t>
                </a:r>
                <a:r>
                  <a:rPr lang="ar-SA" sz="1100" dirty="0">
                    <a:solidFill>
                      <a:srgbClr val="1A2A3A"/>
                    </a:solidFill>
                    <a:latin typeface="Calibri" pitchFamily="34" charset="0"/>
                    <a:ea typeface="Calibri" pitchFamily="34" charset="-122"/>
                    <a:cs typeface="Calibri" pitchFamily="34" charset="-120"/>
                  </a:rPr>
                  <a:t>(</a:t>
                </a:r>
                <a:r>
                  <a:rPr lang="en-US" sz="1100" dirty="0" err="1">
                    <a:solidFill>
                      <a:srgbClr val="1A2A3A"/>
                    </a:solidFill>
                    <a:latin typeface="Calibri" pitchFamily="34" charset="0"/>
                    <a:ea typeface="Calibri" pitchFamily="34" charset="-122"/>
                    <a:cs typeface="Calibri" pitchFamily="34" charset="-120"/>
                  </a:rPr>
                  <a:t>التحسين</a:t>
                </a:r>
                <a:r>
                  <a:rPr lang="ar-SA" sz="1100" dirty="0">
                    <a:solidFill>
                      <a:srgbClr val="1A2A3A"/>
                    </a:solidFill>
                    <a:latin typeface="Calibri" pitchFamily="34" charset="0"/>
                    <a:ea typeface="Calibri" pitchFamily="34" charset="-122"/>
                    <a:cs typeface="Calibri" pitchFamily="34" charset="-120"/>
                  </a:rPr>
                  <a:t>) </a:t>
                </a:r>
                <a:r>
                  <a:rPr lang="en-US" sz="1100" dirty="0" err="1">
                    <a:solidFill>
                      <a:srgbClr val="1A2A3A"/>
                    </a:solidFill>
                    <a:latin typeface="Calibri" pitchFamily="34" charset="0"/>
                    <a:ea typeface="Calibri" pitchFamily="34" charset="-122"/>
                    <a:cs typeface="Calibri" pitchFamily="34" charset="-120"/>
                  </a:rPr>
                  <a:t>محور</a:t>
                </a:r>
                <a:r>
                  <a:rPr lang="en-US" sz="1100" dirty="0">
                    <a:solidFill>
                      <a:srgbClr val="1A2A3A"/>
                    </a:solidFill>
                    <a:latin typeface="Calibri" pitchFamily="34" charset="0"/>
                    <a:ea typeface="Calibri" pitchFamily="34" charset="-122"/>
                    <a:cs typeface="Calibri" pitchFamily="34" charset="-120"/>
                  </a:rPr>
                  <a:t> كل اجتماع إداري </a:t>
                </a:r>
                <a:r>
                  <a:rPr lang="en-US" sz="1100" dirty="0" err="1">
                    <a:solidFill>
                      <a:srgbClr val="1A2A3A"/>
                    </a:solidFill>
                    <a:latin typeface="Calibri" pitchFamily="34" charset="0"/>
                    <a:ea typeface="Calibri" pitchFamily="34" charset="-122"/>
                    <a:cs typeface="Calibri" pitchFamily="34" charset="-120"/>
                  </a:rPr>
                  <a:t>لا</a:t>
                </a:r>
                <a:r>
                  <a:rPr lang="en-US" sz="1100" dirty="0">
                    <a:solidFill>
                      <a:srgbClr val="1A2A3A"/>
                    </a:solidFill>
                    <a:latin typeface="Calibri" pitchFamily="34" charset="0"/>
                    <a:ea typeface="Calibri" pitchFamily="34" charset="-122"/>
                    <a:cs typeface="Calibri" pitchFamily="34" charset="-120"/>
                  </a:rPr>
                  <a:t> </a:t>
                </a:r>
                <a:r>
                  <a:rPr lang="ar-SA" sz="1100" dirty="0">
                    <a:solidFill>
                      <a:srgbClr val="1A2A3A"/>
                    </a:solidFill>
                    <a:latin typeface="Calibri" pitchFamily="34" charset="0"/>
                    <a:ea typeface="Calibri" pitchFamily="34" charset="-122"/>
                    <a:cs typeface="Calibri" pitchFamily="34" charset="-120"/>
                  </a:rPr>
                  <a:t>"</a:t>
                </a:r>
                <a:r>
                  <a:rPr lang="en-US" sz="1100" dirty="0" err="1">
                    <a:solidFill>
                      <a:srgbClr val="1A2A3A"/>
                    </a:solidFill>
                    <a:latin typeface="Calibri" pitchFamily="34" charset="0"/>
                    <a:ea typeface="Calibri" pitchFamily="34" charset="-122"/>
                    <a:cs typeface="Calibri" pitchFamily="34" charset="-120"/>
                  </a:rPr>
                  <a:t>إكمال</a:t>
                </a:r>
                <a:r>
                  <a:rPr lang="en-US" sz="1100" dirty="0">
                    <a:solidFill>
                      <a:srgbClr val="1A2A3A"/>
                    </a:solidFill>
                    <a:latin typeface="Calibri" pitchFamily="34" charset="0"/>
                    <a:ea typeface="Calibri" pitchFamily="34" charset="-122"/>
                    <a:cs typeface="Calibri" pitchFamily="34" charset="-120"/>
                  </a:rPr>
                  <a:t> </a:t>
                </a:r>
                <a:r>
                  <a:rPr lang="en-US" sz="1100" dirty="0" err="1">
                    <a:solidFill>
                      <a:srgbClr val="1A2A3A"/>
                    </a:solidFill>
                    <a:latin typeface="Calibri" pitchFamily="34" charset="0"/>
                    <a:ea typeface="Calibri" pitchFamily="34" charset="-122"/>
                    <a:cs typeface="Calibri" pitchFamily="34" charset="-120"/>
                  </a:rPr>
                  <a:t>الوثائق</a:t>
                </a:r>
                <a:r>
                  <a:rPr lang="ar-SA" sz="1100" dirty="0">
                    <a:solidFill>
                      <a:srgbClr val="1A2A3A"/>
                    </a:solidFill>
                    <a:latin typeface="Calibri" pitchFamily="34" charset="0"/>
                    <a:ea typeface="Calibri" pitchFamily="34" charset="-122"/>
                    <a:cs typeface="Calibri" pitchFamily="34" charset="-120"/>
                  </a:rPr>
                  <a:t>"</a:t>
                </a:r>
                <a:endParaRPr lang="en-US" sz="1100" dirty="0"/>
              </a:p>
            </p:txBody>
          </p:sp>
          <p:sp>
            <p:nvSpPr>
              <p:cNvPr id="12" name="Shape 10"/>
              <p:cNvSpPr/>
              <p:nvPr/>
            </p:nvSpPr>
            <p:spPr>
              <a:xfrm>
                <a:off x="320040" y="3456432"/>
                <a:ext cx="2651760" cy="786384"/>
              </a:xfrm>
              <a:prstGeom prst="rect">
                <a:avLst/>
              </a:prstGeom>
              <a:solidFill>
                <a:srgbClr val="E3F0FB"/>
              </a:solidFill>
              <a:ln w="6350">
                <a:solidFill>
                  <a:srgbClr val="D8E8F5"/>
                </a:solidFill>
                <a:prstDash val="solid"/>
              </a:ln>
            </p:spPr>
            <p:txBody>
              <a:bodyPr/>
              <a:lstStyle/>
              <a:p>
                <a:endParaRPr lang="ar-SA"/>
              </a:p>
            </p:txBody>
          </p:sp>
          <p:sp>
            <p:nvSpPr>
              <p:cNvPr id="13" name="Text 11"/>
              <p:cNvSpPr/>
              <p:nvPr/>
            </p:nvSpPr>
            <p:spPr>
              <a:xfrm>
                <a:off x="365760" y="3502152"/>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4. </a:t>
                </a:r>
                <a:r>
                  <a:rPr lang="en-US" sz="1100" dirty="0" err="1">
                    <a:solidFill>
                      <a:srgbClr val="1A2A3A"/>
                    </a:solidFill>
                    <a:latin typeface="Calibri" pitchFamily="34" charset="0"/>
                    <a:ea typeface="Calibri" pitchFamily="34" charset="-122"/>
                    <a:cs typeface="Calibri" pitchFamily="34" charset="-120"/>
                  </a:rPr>
                  <a:t>وزِّع</a:t>
                </a:r>
                <a:r>
                  <a:rPr lang="en-US" sz="1100" dirty="0">
                    <a:solidFill>
                      <a:srgbClr val="1A2A3A"/>
                    </a:solidFill>
                    <a:latin typeface="Calibri" pitchFamily="34" charset="0"/>
                    <a:ea typeface="Calibri" pitchFamily="34" charset="-122"/>
                    <a:cs typeface="Calibri" pitchFamily="34" charset="-120"/>
                  </a:rPr>
                  <a:t> المسؤوليات في ملف الجودة وتابع التنفيذ بمؤشرات واضحة</a:t>
                </a:r>
                <a:endParaRPr lang="en-US" sz="1100" dirty="0"/>
              </a:p>
            </p:txBody>
          </p:sp>
          <p:sp>
            <p:nvSpPr>
              <p:cNvPr id="14" name="Shape 12"/>
              <p:cNvSpPr/>
              <p:nvPr/>
            </p:nvSpPr>
            <p:spPr>
              <a:xfrm>
                <a:off x="320040" y="4352544"/>
                <a:ext cx="2651760" cy="786384"/>
              </a:xfrm>
              <a:prstGeom prst="rect">
                <a:avLst/>
              </a:prstGeom>
              <a:solidFill>
                <a:srgbClr val="F8FBFF"/>
              </a:solidFill>
              <a:ln w="6350">
                <a:solidFill>
                  <a:srgbClr val="D8E8F5"/>
                </a:solidFill>
                <a:prstDash val="solid"/>
              </a:ln>
            </p:spPr>
            <p:txBody>
              <a:bodyPr/>
              <a:lstStyle/>
              <a:p>
                <a:endParaRPr lang="ar-SA"/>
              </a:p>
            </p:txBody>
          </p:sp>
          <p:sp>
            <p:nvSpPr>
              <p:cNvPr id="15" name="Text 13"/>
              <p:cNvSpPr/>
              <p:nvPr/>
            </p:nvSpPr>
            <p:spPr>
              <a:xfrm>
                <a:off x="365760" y="4398264"/>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5. </a:t>
                </a:r>
                <a:r>
                  <a:rPr lang="en-US" sz="1100" dirty="0" err="1">
                    <a:solidFill>
                      <a:srgbClr val="1A2A3A"/>
                    </a:solidFill>
                    <a:latin typeface="Calibri" pitchFamily="34" charset="0"/>
                    <a:ea typeface="Calibri" pitchFamily="34" charset="-122"/>
                    <a:cs typeface="Calibri" pitchFamily="34" charset="-120"/>
                  </a:rPr>
                  <a:t>كُن</a:t>
                </a:r>
                <a:r>
                  <a:rPr lang="en-US" sz="1100" dirty="0">
                    <a:solidFill>
                      <a:srgbClr val="1A2A3A"/>
                    </a:solidFill>
                    <a:latin typeface="Calibri" pitchFamily="34" charset="0"/>
                    <a:ea typeface="Calibri" pitchFamily="34" charset="-122"/>
                    <a:cs typeface="Calibri" pitchFamily="34" charset="-120"/>
                  </a:rPr>
                  <a:t> نموذجاً في الشفافية: اعترف بجوانب الضعف وقُد التحسين علناً</a:t>
                </a:r>
                <a:endParaRPr lang="en-US" sz="1100" dirty="0"/>
              </a:p>
            </p:txBody>
          </p:sp>
        </p:grpSp>
        <p:sp>
          <p:nvSpPr>
            <p:cNvPr id="16" name="Shape 14"/>
            <p:cNvSpPr/>
            <p:nvPr/>
          </p:nvSpPr>
          <p:spPr>
            <a:xfrm>
              <a:off x="3218688" y="1051560"/>
              <a:ext cx="2834640" cy="3830456"/>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17" name="Shape 15"/>
            <p:cNvSpPr/>
            <p:nvPr/>
          </p:nvSpPr>
          <p:spPr>
            <a:xfrm>
              <a:off x="3218688" y="1051560"/>
              <a:ext cx="2834640" cy="475488"/>
            </a:xfrm>
            <a:prstGeom prst="rect">
              <a:avLst/>
            </a:prstGeom>
            <a:solidFill>
              <a:srgbClr val="2980B9"/>
            </a:solidFill>
            <a:ln w="12700">
              <a:solidFill>
                <a:srgbClr val="2980B9"/>
              </a:solidFill>
              <a:prstDash val="solid"/>
            </a:ln>
          </p:spPr>
          <p:txBody>
            <a:bodyPr/>
            <a:lstStyle/>
            <a:p>
              <a:endParaRPr lang="ar-SA"/>
            </a:p>
          </p:txBody>
        </p:sp>
        <p:sp>
          <p:nvSpPr>
            <p:cNvPr id="18" name="Text 16"/>
            <p:cNvSpPr/>
            <p:nvPr/>
          </p:nvSpPr>
          <p:spPr>
            <a:xfrm>
              <a:off x="3310128" y="1078992"/>
              <a:ext cx="2651760" cy="420624"/>
            </a:xfrm>
            <a:prstGeom prst="rect">
              <a:avLst/>
            </a:prstGeom>
            <a:noFill/>
            <a:ln/>
          </p:spPr>
          <p:txBody>
            <a:bodyPr wrap="square" rtlCol="0" anchor="ctr"/>
            <a:lstStyle/>
            <a:p>
              <a:pPr marL="0" indent="0" algn="ctr" rtl="1">
                <a:buNone/>
              </a:pPr>
              <a:r>
                <a:rPr lang="en-US" sz="1400" b="1" dirty="0">
                  <a:solidFill>
                    <a:srgbClr val="FFFFFF"/>
                  </a:solidFill>
                  <a:latin typeface="Calibri" pitchFamily="34" charset="0"/>
                  <a:ea typeface="Calibri" pitchFamily="34" charset="-122"/>
                  <a:cs typeface="Calibri" pitchFamily="34" charset="-120"/>
                </a:rPr>
                <a:t>للمعلم</a:t>
              </a:r>
              <a:endParaRPr lang="en-US" sz="1400" dirty="0"/>
            </a:p>
          </p:txBody>
        </p:sp>
        <p:grpSp>
          <p:nvGrpSpPr>
            <p:cNvPr id="42" name="مجموعة 41">
              <a:extLst>
                <a:ext uri="{FF2B5EF4-FFF2-40B4-BE49-F238E27FC236}">
                  <a16:creationId xmlns:a16="http://schemas.microsoft.com/office/drawing/2014/main" id="{420EFACF-B79B-1B7B-2A16-DA538BC59A54}"/>
                </a:ext>
              </a:extLst>
            </p:cNvPr>
            <p:cNvGrpSpPr/>
            <p:nvPr/>
          </p:nvGrpSpPr>
          <p:grpSpPr>
            <a:xfrm>
              <a:off x="3297936" y="1635638"/>
              <a:ext cx="2548128" cy="3115056"/>
              <a:chOff x="3310128" y="1664208"/>
              <a:chExt cx="2651760" cy="3474720"/>
            </a:xfrm>
          </p:grpSpPr>
          <p:sp>
            <p:nvSpPr>
              <p:cNvPr id="19" name="Shape 17"/>
              <p:cNvSpPr/>
              <p:nvPr/>
            </p:nvSpPr>
            <p:spPr>
              <a:xfrm>
                <a:off x="3310128" y="1664208"/>
                <a:ext cx="2651760" cy="786384"/>
              </a:xfrm>
              <a:prstGeom prst="rect">
                <a:avLst/>
              </a:prstGeom>
              <a:solidFill>
                <a:srgbClr val="E3F0FB"/>
              </a:solidFill>
              <a:ln w="6350">
                <a:solidFill>
                  <a:srgbClr val="D8E8F5"/>
                </a:solidFill>
                <a:prstDash val="solid"/>
              </a:ln>
            </p:spPr>
            <p:txBody>
              <a:bodyPr/>
              <a:lstStyle/>
              <a:p>
                <a:endParaRPr lang="ar-SA"/>
              </a:p>
            </p:txBody>
          </p:sp>
          <p:sp>
            <p:nvSpPr>
              <p:cNvPr id="20" name="Text 18"/>
              <p:cNvSpPr/>
              <p:nvPr/>
            </p:nvSpPr>
            <p:spPr>
              <a:xfrm>
                <a:off x="3355848" y="1709928"/>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1.</a:t>
                </a:r>
                <a:r>
                  <a:rPr lang="en-US" sz="1100" dirty="0">
                    <a:solidFill>
                      <a:srgbClr val="1A2A3A"/>
                    </a:solidFill>
                    <a:latin typeface="Calibri" pitchFamily="34" charset="0"/>
                    <a:ea typeface="Calibri" pitchFamily="34" charset="-122"/>
                    <a:cs typeface="Calibri" pitchFamily="34" charset="-120"/>
                  </a:rPr>
                  <a:t> احتفظ بملف أداء صغير يسجِّل ثلاثة إنجازات وثلاثة تحديات شهرياً</a:t>
                </a:r>
                <a:endParaRPr lang="en-US" sz="1100" dirty="0"/>
              </a:p>
            </p:txBody>
          </p:sp>
          <p:sp>
            <p:nvSpPr>
              <p:cNvPr id="21" name="Shape 19"/>
              <p:cNvSpPr/>
              <p:nvPr/>
            </p:nvSpPr>
            <p:spPr>
              <a:xfrm>
                <a:off x="3310128" y="2560320"/>
                <a:ext cx="2651760" cy="786384"/>
              </a:xfrm>
              <a:prstGeom prst="rect">
                <a:avLst/>
              </a:prstGeom>
              <a:solidFill>
                <a:srgbClr val="F8FBFF"/>
              </a:solidFill>
              <a:ln w="6350">
                <a:solidFill>
                  <a:srgbClr val="D8E8F5"/>
                </a:solidFill>
                <a:prstDash val="solid"/>
              </a:ln>
            </p:spPr>
            <p:txBody>
              <a:bodyPr/>
              <a:lstStyle/>
              <a:p>
                <a:endParaRPr lang="ar-SA"/>
              </a:p>
            </p:txBody>
          </p:sp>
          <p:sp>
            <p:nvSpPr>
              <p:cNvPr id="22" name="Text 20"/>
              <p:cNvSpPr/>
              <p:nvPr/>
            </p:nvSpPr>
            <p:spPr>
              <a:xfrm>
                <a:off x="3355848" y="2606040"/>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2.</a:t>
                </a:r>
                <a:r>
                  <a:rPr lang="en-US" sz="1100" dirty="0">
                    <a:solidFill>
                      <a:srgbClr val="1A2A3A"/>
                    </a:solidFill>
                    <a:latin typeface="Calibri" pitchFamily="34" charset="0"/>
                    <a:ea typeface="Calibri" pitchFamily="34" charset="-122"/>
                    <a:cs typeface="Calibri" pitchFamily="34" charset="-120"/>
                  </a:rPr>
                  <a:t> حلِّل نتائج اختبار واحد شهرياً وعدِّل تدريسك بناءً على النتائج</a:t>
                </a:r>
                <a:endParaRPr lang="en-US" sz="1100" dirty="0"/>
              </a:p>
            </p:txBody>
          </p:sp>
          <p:sp>
            <p:nvSpPr>
              <p:cNvPr id="23" name="Shape 21"/>
              <p:cNvSpPr/>
              <p:nvPr/>
            </p:nvSpPr>
            <p:spPr>
              <a:xfrm>
                <a:off x="3310128" y="3456432"/>
                <a:ext cx="2651760" cy="786384"/>
              </a:xfrm>
              <a:prstGeom prst="rect">
                <a:avLst/>
              </a:prstGeom>
              <a:solidFill>
                <a:srgbClr val="E3F0FB"/>
              </a:solidFill>
              <a:ln w="6350">
                <a:solidFill>
                  <a:srgbClr val="D8E8F5"/>
                </a:solidFill>
                <a:prstDash val="solid"/>
              </a:ln>
            </p:spPr>
            <p:txBody>
              <a:bodyPr/>
              <a:lstStyle/>
              <a:p>
                <a:endParaRPr lang="ar-SA"/>
              </a:p>
            </p:txBody>
          </p:sp>
          <p:sp>
            <p:nvSpPr>
              <p:cNvPr id="24" name="Text 22"/>
              <p:cNvSpPr/>
              <p:nvPr/>
            </p:nvSpPr>
            <p:spPr>
              <a:xfrm>
                <a:off x="3355848" y="3502152"/>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3.</a:t>
                </a:r>
                <a:r>
                  <a:rPr lang="en-US" sz="1100" dirty="0">
                    <a:solidFill>
                      <a:srgbClr val="1A2A3A"/>
                    </a:solidFill>
                    <a:latin typeface="Calibri" pitchFamily="34" charset="0"/>
                    <a:ea typeface="Calibri" pitchFamily="34" charset="-122"/>
                    <a:cs typeface="Calibri" pitchFamily="34" charset="-120"/>
                  </a:rPr>
                  <a:t> شارك زميلاً في مراقبة درس واحد شهرياً وتبادلا الملاحظات البنائية</a:t>
                </a:r>
                <a:endParaRPr lang="en-US" sz="1100" dirty="0"/>
              </a:p>
            </p:txBody>
          </p:sp>
          <p:sp>
            <p:nvSpPr>
              <p:cNvPr id="25" name="Shape 23"/>
              <p:cNvSpPr/>
              <p:nvPr/>
            </p:nvSpPr>
            <p:spPr>
              <a:xfrm>
                <a:off x="3310128" y="4352544"/>
                <a:ext cx="2651760" cy="786384"/>
              </a:xfrm>
              <a:prstGeom prst="rect">
                <a:avLst/>
              </a:prstGeom>
              <a:solidFill>
                <a:srgbClr val="F8FBFF"/>
              </a:solidFill>
              <a:ln w="6350">
                <a:solidFill>
                  <a:srgbClr val="D8E8F5"/>
                </a:solidFill>
                <a:prstDash val="solid"/>
              </a:ln>
            </p:spPr>
            <p:txBody>
              <a:bodyPr/>
              <a:lstStyle/>
              <a:p>
                <a:endParaRPr lang="ar-SA"/>
              </a:p>
            </p:txBody>
          </p:sp>
          <p:sp>
            <p:nvSpPr>
              <p:cNvPr id="26" name="Text 24"/>
              <p:cNvSpPr/>
              <p:nvPr/>
            </p:nvSpPr>
            <p:spPr>
              <a:xfrm>
                <a:off x="3355848" y="4398264"/>
                <a:ext cx="2514600" cy="69494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4.</a:t>
                </a:r>
                <a:r>
                  <a:rPr lang="en-US" sz="1100" dirty="0">
                    <a:solidFill>
                      <a:srgbClr val="1A2A3A"/>
                    </a:solidFill>
                    <a:latin typeface="Calibri" pitchFamily="34" charset="0"/>
                    <a:ea typeface="Calibri" pitchFamily="34" charset="-122"/>
                    <a:cs typeface="Calibri" pitchFamily="34" charset="-120"/>
                  </a:rPr>
                  <a:t> وثِّق استراتيجية تدريسية نجحت مع المتعلمين وشاركها مع الفريق</a:t>
                </a:r>
                <a:endParaRPr lang="en-US" sz="1100" dirty="0"/>
              </a:p>
            </p:txBody>
          </p:sp>
        </p:grpSp>
        <p:sp>
          <p:nvSpPr>
            <p:cNvPr id="27" name="Shape 25"/>
            <p:cNvSpPr/>
            <p:nvPr/>
          </p:nvSpPr>
          <p:spPr>
            <a:xfrm>
              <a:off x="6208776" y="1051560"/>
              <a:ext cx="2834640" cy="3830456"/>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28" name="Shape 26"/>
            <p:cNvSpPr/>
            <p:nvPr/>
          </p:nvSpPr>
          <p:spPr>
            <a:xfrm>
              <a:off x="6208776" y="1051560"/>
              <a:ext cx="2834640" cy="465383"/>
            </a:xfrm>
            <a:prstGeom prst="rect">
              <a:avLst/>
            </a:prstGeom>
            <a:solidFill>
              <a:srgbClr val="C9972C"/>
            </a:solidFill>
            <a:ln w="12700">
              <a:solidFill>
                <a:srgbClr val="C9972C"/>
              </a:solidFill>
              <a:prstDash val="solid"/>
            </a:ln>
          </p:spPr>
          <p:txBody>
            <a:bodyPr/>
            <a:lstStyle/>
            <a:p>
              <a:endParaRPr lang="ar-SA"/>
            </a:p>
          </p:txBody>
        </p:sp>
        <p:sp>
          <p:nvSpPr>
            <p:cNvPr id="29" name="Text 27"/>
            <p:cNvSpPr/>
            <p:nvPr/>
          </p:nvSpPr>
          <p:spPr>
            <a:xfrm>
              <a:off x="6300216" y="1078409"/>
              <a:ext cx="2651760" cy="411685"/>
            </a:xfrm>
            <a:prstGeom prst="rect">
              <a:avLst/>
            </a:prstGeom>
            <a:noFill/>
            <a:ln/>
          </p:spPr>
          <p:txBody>
            <a:bodyPr wrap="square" rtlCol="0" anchor="ctr"/>
            <a:lstStyle/>
            <a:p>
              <a:pPr marL="0" indent="0" algn="ctr" rtl="1">
                <a:buNone/>
              </a:pPr>
              <a:r>
                <a:rPr lang="en-US" sz="1400" b="1" dirty="0">
                  <a:solidFill>
                    <a:srgbClr val="FFFFFF"/>
                  </a:solidFill>
                  <a:latin typeface="Calibri" pitchFamily="34" charset="0"/>
                  <a:ea typeface="Calibri" pitchFamily="34" charset="-122"/>
                  <a:cs typeface="Calibri" pitchFamily="34" charset="-120"/>
                </a:rPr>
                <a:t>للجنة التميز</a:t>
              </a:r>
              <a:endParaRPr lang="en-US" sz="1400" dirty="0"/>
            </a:p>
          </p:txBody>
        </p:sp>
        <p:grpSp>
          <p:nvGrpSpPr>
            <p:cNvPr id="41" name="مجموعة 40">
              <a:extLst>
                <a:ext uri="{FF2B5EF4-FFF2-40B4-BE49-F238E27FC236}">
                  <a16:creationId xmlns:a16="http://schemas.microsoft.com/office/drawing/2014/main" id="{85F48B09-FAA4-6608-3253-2E8C1CA85C75}"/>
                </a:ext>
              </a:extLst>
            </p:cNvPr>
            <p:cNvGrpSpPr/>
            <p:nvPr/>
          </p:nvGrpSpPr>
          <p:grpSpPr>
            <a:xfrm>
              <a:off x="6355080" y="1635638"/>
              <a:ext cx="2560320" cy="2987868"/>
              <a:chOff x="6300216" y="1651188"/>
              <a:chExt cx="2651760" cy="3400872"/>
            </a:xfrm>
          </p:grpSpPr>
          <p:sp>
            <p:nvSpPr>
              <p:cNvPr id="30" name="Shape 28"/>
              <p:cNvSpPr/>
              <p:nvPr/>
            </p:nvSpPr>
            <p:spPr>
              <a:xfrm>
                <a:off x="6300216" y="1651188"/>
                <a:ext cx="2651760" cy="769671"/>
              </a:xfrm>
              <a:prstGeom prst="rect">
                <a:avLst/>
              </a:prstGeom>
              <a:solidFill>
                <a:srgbClr val="E3F0FB"/>
              </a:solidFill>
              <a:ln w="6350">
                <a:solidFill>
                  <a:srgbClr val="D8E8F5"/>
                </a:solidFill>
                <a:prstDash val="solid"/>
              </a:ln>
            </p:spPr>
            <p:txBody>
              <a:bodyPr/>
              <a:lstStyle/>
              <a:p>
                <a:endParaRPr lang="ar-SA"/>
              </a:p>
            </p:txBody>
          </p:sp>
          <p:sp>
            <p:nvSpPr>
              <p:cNvPr id="31" name="Text 29"/>
              <p:cNvSpPr/>
              <p:nvPr/>
            </p:nvSpPr>
            <p:spPr>
              <a:xfrm>
                <a:off x="6345936" y="1695936"/>
                <a:ext cx="2514600" cy="68017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1. </a:t>
                </a:r>
                <a:r>
                  <a:rPr lang="en-US" sz="1100" dirty="0" err="1">
                    <a:solidFill>
                      <a:srgbClr val="1A2A3A"/>
                    </a:solidFill>
                    <a:latin typeface="Calibri" pitchFamily="34" charset="0"/>
                    <a:ea typeface="Calibri" pitchFamily="34" charset="-122"/>
                    <a:cs typeface="Calibri" pitchFamily="34" charset="-120"/>
                  </a:rPr>
                  <a:t>أعدُّوا</a:t>
                </a:r>
                <a:r>
                  <a:rPr lang="en-US" sz="1100" dirty="0">
                    <a:solidFill>
                      <a:srgbClr val="1A2A3A"/>
                    </a:solidFill>
                    <a:latin typeface="Calibri" pitchFamily="34" charset="0"/>
                    <a:ea typeface="Calibri" pitchFamily="34" charset="-122"/>
                    <a:cs typeface="Calibri" pitchFamily="34" charset="-120"/>
                  </a:rPr>
                  <a:t> تقويماً ذاتياً نصف سنوي باستخدام أدوات الهيئة وقارنوا النتائج</a:t>
                </a:r>
                <a:endParaRPr lang="en-US" sz="1100" dirty="0"/>
              </a:p>
            </p:txBody>
          </p:sp>
          <p:sp>
            <p:nvSpPr>
              <p:cNvPr id="32" name="Shape 30"/>
              <p:cNvSpPr/>
              <p:nvPr/>
            </p:nvSpPr>
            <p:spPr>
              <a:xfrm>
                <a:off x="6300216" y="2528255"/>
                <a:ext cx="2651760" cy="769671"/>
              </a:xfrm>
              <a:prstGeom prst="rect">
                <a:avLst/>
              </a:prstGeom>
              <a:solidFill>
                <a:srgbClr val="F8FBFF"/>
              </a:solidFill>
              <a:ln w="6350">
                <a:solidFill>
                  <a:srgbClr val="D8E8F5"/>
                </a:solidFill>
                <a:prstDash val="solid"/>
              </a:ln>
            </p:spPr>
            <p:txBody>
              <a:bodyPr/>
              <a:lstStyle/>
              <a:p>
                <a:endParaRPr lang="ar-SA"/>
              </a:p>
            </p:txBody>
          </p:sp>
          <p:sp>
            <p:nvSpPr>
              <p:cNvPr id="33" name="Text 31"/>
              <p:cNvSpPr/>
              <p:nvPr/>
            </p:nvSpPr>
            <p:spPr>
              <a:xfrm>
                <a:off x="6345936" y="2573003"/>
                <a:ext cx="2514600" cy="68017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2.</a:t>
                </a:r>
                <a:r>
                  <a:rPr lang="en-US" sz="1100" dirty="0">
                    <a:solidFill>
                      <a:srgbClr val="1A2A3A"/>
                    </a:solidFill>
                    <a:latin typeface="Calibri" pitchFamily="34" charset="0"/>
                    <a:ea typeface="Calibri" pitchFamily="34" charset="-122"/>
                    <a:cs typeface="Calibri" pitchFamily="34" charset="-120"/>
                  </a:rPr>
                  <a:t> صمِّموا خطة تحسين تحدد 3 أولويات فقط ذات أثر عالٍ قابل للقياس</a:t>
                </a:r>
                <a:endParaRPr lang="en-US" sz="1100" dirty="0"/>
              </a:p>
            </p:txBody>
          </p:sp>
          <p:sp>
            <p:nvSpPr>
              <p:cNvPr id="34" name="Shape 32"/>
              <p:cNvSpPr/>
              <p:nvPr/>
            </p:nvSpPr>
            <p:spPr>
              <a:xfrm>
                <a:off x="6300216" y="3405322"/>
                <a:ext cx="2651760" cy="769671"/>
              </a:xfrm>
              <a:prstGeom prst="rect">
                <a:avLst/>
              </a:prstGeom>
              <a:solidFill>
                <a:srgbClr val="E3F0FB"/>
              </a:solidFill>
              <a:ln w="6350">
                <a:solidFill>
                  <a:srgbClr val="D8E8F5"/>
                </a:solidFill>
                <a:prstDash val="solid"/>
              </a:ln>
            </p:spPr>
            <p:txBody>
              <a:bodyPr/>
              <a:lstStyle/>
              <a:p>
                <a:endParaRPr lang="ar-SA"/>
              </a:p>
            </p:txBody>
          </p:sp>
          <p:sp>
            <p:nvSpPr>
              <p:cNvPr id="35" name="Text 33"/>
              <p:cNvSpPr/>
              <p:nvPr/>
            </p:nvSpPr>
            <p:spPr>
              <a:xfrm>
                <a:off x="6345936" y="3450070"/>
                <a:ext cx="2514600" cy="68017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3. </a:t>
                </a:r>
                <a:r>
                  <a:rPr lang="en-US" sz="1100" dirty="0">
                    <a:solidFill>
                      <a:srgbClr val="1A2A3A"/>
                    </a:solidFill>
                    <a:latin typeface="Calibri" pitchFamily="34" charset="0"/>
                    <a:ea typeface="Calibri" pitchFamily="34" charset="-122"/>
                    <a:cs typeface="Calibri" pitchFamily="34" charset="-120"/>
                  </a:rPr>
                  <a:t> نظِّموا جلسة شهرية لمشاركة الأدلة الجيدة وتعزيز ثقافة التوثيق الحقيقي</a:t>
                </a:r>
                <a:endParaRPr lang="en-US" sz="1100" dirty="0"/>
              </a:p>
            </p:txBody>
          </p:sp>
          <p:sp>
            <p:nvSpPr>
              <p:cNvPr id="36" name="Shape 34"/>
              <p:cNvSpPr/>
              <p:nvPr/>
            </p:nvSpPr>
            <p:spPr>
              <a:xfrm>
                <a:off x="6300216" y="4282389"/>
                <a:ext cx="2651760" cy="769671"/>
              </a:xfrm>
              <a:prstGeom prst="rect">
                <a:avLst/>
              </a:prstGeom>
              <a:solidFill>
                <a:srgbClr val="F8FBFF"/>
              </a:solidFill>
              <a:ln w="6350">
                <a:solidFill>
                  <a:srgbClr val="D8E8F5"/>
                </a:solidFill>
                <a:prstDash val="solid"/>
              </a:ln>
            </p:spPr>
            <p:txBody>
              <a:bodyPr/>
              <a:lstStyle/>
              <a:p>
                <a:endParaRPr lang="ar-SA"/>
              </a:p>
            </p:txBody>
          </p:sp>
          <p:sp>
            <p:nvSpPr>
              <p:cNvPr id="37" name="Text 35"/>
              <p:cNvSpPr/>
              <p:nvPr/>
            </p:nvSpPr>
            <p:spPr>
              <a:xfrm>
                <a:off x="6345936" y="4327137"/>
                <a:ext cx="2514600" cy="680174"/>
              </a:xfrm>
              <a:prstGeom prst="rect">
                <a:avLst/>
              </a:prstGeom>
              <a:noFill/>
              <a:ln/>
            </p:spPr>
            <p:txBody>
              <a:bodyPr wrap="square" rtlCol="0" anchor="ctr"/>
              <a:lstStyle/>
              <a:p>
                <a:pPr marL="0" indent="0" algn="r" rtl="1">
                  <a:buNone/>
                </a:pPr>
                <a:r>
                  <a:rPr lang="ar-SA" sz="1100" dirty="0">
                    <a:solidFill>
                      <a:srgbClr val="1A2A3A"/>
                    </a:solidFill>
                    <a:latin typeface="Calibri" pitchFamily="34" charset="0"/>
                    <a:ea typeface="Calibri" pitchFamily="34" charset="-122"/>
                    <a:cs typeface="Calibri" pitchFamily="34" charset="-120"/>
                  </a:rPr>
                  <a:t>4. </a:t>
                </a:r>
                <a:r>
                  <a:rPr lang="en-US" sz="1100" dirty="0">
                    <a:solidFill>
                      <a:srgbClr val="1A2A3A"/>
                    </a:solidFill>
                    <a:latin typeface="Calibri" pitchFamily="34" charset="0"/>
                    <a:ea typeface="Calibri" pitchFamily="34" charset="-122"/>
                    <a:cs typeface="Calibri" pitchFamily="34" charset="-120"/>
                  </a:rPr>
                  <a:t> ضعوا لوحة متابعة مرئية في المدرسة تعرض تقدم مؤشرات الأداء الرئيسية</a:t>
                </a:r>
                <a:endParaRPr lang="en-US" sz="1100" dirty="0"/>
              </a:p>
            </p:txBody>
          </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A2E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9972C"/>
          </a:solidFill>
          <a:ln w="12700">
            <a:solidFill>
              <a:srgbClr val="C9972C"/>
            </a:solidFill>
            <a:prstDash val="solid"/>
          </a:ln>
        </p:spPr>
        <p:txBody>
          <a:bodyPr/>
          <a:lstStyle/>
          <a:p>
            <a:endParaRPr lang="ar-SA"/>
          </a:p>
        </p:txBody>
      </p:sp>
      <p:sp>
        <p:nvSpPr>
          <p:cNvPr id="3" name="Shape 1"/>
          <p:cNvSpPr/>
          <p:nvPr/>
        </p:nvSpPr>
        <p:spPr>
          <a:xfrm>
            <a:off x="0" y="4974336"/>
            <a:ext cx="9144000" cy="164592"/>
          </a:xfrm>
          <a:prstGeom prst="rect">
            <a:avLst/>
          </a:prstGeom>
          <a:solidFill>
            <a:srgbClr val="C9972C"/>
          </a:solidFill>
          <a:ln w="12700">
            <a:solidFill>
              <a:srgbClr val="C9972C"/>
            </a:solidFill>
            <a:prstDash val="solid"/>
          </a:ln>
        </p:spPr>
        <p:txBody>
          <a:bodyPr/>
          <a:lstStyle/>
          <a:p>
            <a:endParaRPr lang="ar-SA"/>
          </a:p>
        </p:txBody>
      </p:sp>
      <p:sp>
        <p:nvSpPr>
          <p:cNvPr id="4" name="Shape 2"/>
          <p:cNvSpPr/>
          <p:nvPr/>
        </p:nvSpPr>
        <p:spPr>
          <a:xfrm>
            <a:off x="-731520" y="2286000"/>
            <a:ext cx="3657600" cy="3657600"/>
          </a:xfrm>
          <a:prstGeom prst="ellipse">
            <a:avLst/>
          </a:prstGeom>
          <a:solidFill>
            <a:srgbClr val="2980B9">
              <a:alpha val="10000"/>
            </a:srgbClr>
          </a:solidFill>
          <a:ln w="12700">
            <a:solidFill>
              <a:srgbClr val="2980B9">
                <a:alpha val="18000"/>
              </a:srgbClr>
            </a:solidFill>
            <a:prstDash val="solid"/>
          </a:ln>
        </p:spPr>
        <p:txBody>
          <a:bodyPr/>
          <a:lstStyle/>
          <a:p>
            <a:endParaRPr lang="ar-SA"/>
          </a:p>
        </p:txBody>
      </p:sp>
      <p:sp>
        <p:nvSpPr>
          <p:cNvPr id="5" name="Shape 3"/>
          <p:cNvSpPr/>
          <p:nvPr/>
        </p:nvSpPr>
        <p:spPr>
          <a:xfrm>
            <a:off x="6583680" y="-457200"/>
            <a:ext cx="3200400" cy="3200400"/>
          </a:xfrm>
          <a:prstGeom prst="ellipse">
            <a:avLst/>
          </a:prstGeom>
          <a:solidFill>
            <a:srgbClr val="C9972C">
              <a:alpha val="10000"/>
            </a:srgbClr>
          </a:solidFill>
          <a:ln w="12700">
            <a:solidFill>
              <a:srgbClr val="C9972C">
                <a:alpha val="18000"/>
              </a:srgbClr>
            </a:solidFill>
            <a:prstDash val="solid"/>
          </a:ln>
        </p:spPr>
        <p:txBody>
          <a:bodyPr/>
          <a:lstStyle/>
          <a:p>
            <a:endParaRPr lang="ar-SA"/>
          </a:p>
        </p:txBody>
      </p:sp>
      <p:pic>
        <p:nvPicPr>
          <p:cNvPr id="6" name="Image 0" descr="preencoded.png"/>
          <p:cNvPicPr>
            <a:picLocks noChangeAspect="1"/>
          </p:cNvPicPr>
          <p:nvPr/>
        </p:nvPicPr>
        <p:blipFill>
          <a:blip r:embed="rId3"/>
          <a:stretch>
            <a:fillRect/>
          </a:stretch>
        </p:blipFill>
        <p:spPr>
          <a:xfrm>
            <a:off x="4251960" y="502920"/>
            <a:ext cx="685800" cy="685800"/>
          </a:xfrm>
          <a:prstGeom prst="rect">
            <a:avLst/>
          </a:prstGeom>
        </p:spPr>
      </p:pic>
      <p:sp>
        <p:nvSpPr>
          <p:cNvPr id="7" name="Text 4"/>
          <p:cNvSpPr/>
          <p:nvPr/>
        </p:nvSpPr>
        <p:spPr>
          <a:xfrm>
            <a:off x="457200" y="1280160"/>
            <a:ext cx="8229600" cy="713232"/>
          </a:xfrm>
          <a:prstGeom prst="rect">
            <a:avLst/>
          </a:prstGeom>
          <a:noFill/>
          <a:ln/>
        </p:spPr>
        <p:txBody>
          <a:bodyPr wrap="square" rtlCol="0" anchor="ctr"/>
          <a:lstStyle/>
          <a:p>
            <a:pPr marL="0" indent="0" algn="ctr" rtl="1">
              <a:buNone/>
            </a:pPr>
            <a:r>
              <a:rPr lang="en-US" sz="3000" b="1" dirty="0">
                <a:solidFill>
                  <a:srgbClr val="FFFFFF"/>
                </a:solidFill>
                <a:latin typeface="Calibri" pitchFamily="34" charset="0"/>
                <a:ea typeface="Calibri" pitchFamily="34" charset="-122"/>
                <a:cs typeface="Calibri" pitchFamily="34" charset="-120"/>
              </a:rPr>
              <a:t>الجودة الحقيقية تُبنى يومياً</a:t>
            </a:r>
            <a:endParaRPr lang="en-US" sz="3000" dirty="0"/>
          </a:p>
        </p:txBody>
      </p:sp>
      <p:sp>
        <p:nvSpPr>
          <p:cNvPr id="8" name="Text 5"/>
          <p:cNvSpPr/>
          <p:nvPr/>
        </p:nvSpPr>
        <p:spPr>
          <a:xfrm>
            <a:off x="457200" y="1965960"/>
            <a:ext cx="8229600" cy="594360"/>
          </a:xfrm>
          <a:prstGeom prst="rect">
            <a:avLst/>
          </a:prstGeom>
          <a:noFill/>
          <a:ln/>
        </p:spPr>
        <p:txBody>
          <a:bodyPr wrap="square" rtlCol="0" anchor="ctr"/>
          <a:lstStyle/>
          <a:p>
            <a:pPr marL="0" indent="0" algn="ctr" rtl="1">
              <a:buNone/>
            </a:pPr>
            <a:r>
              <a:rPr lang="en-US" sz="2400" b="1" dirty="0">
                <a:solidFill>
                  <a:srgbClr val="C9972C"/>
                </a:solidFill>
                <a:latin typeface="Calibri" pitchFamily="34" charset="0"/>
                <a:ea typeface="Calibri" pitchFamily="34" charset="-122"/>
                <a:cs typeface="Calibri" pitchFamily="34" charset="-120"/>
              </a:rPr>
              <a:t>لا تُصنع عشية الزيارة</a:t>
            </a:r>
            <a:endParaRPr lang="en-US" sz="2400" dirty="0"/>
          </a:p>
        </p:txBody>
      </p:sp>
      <p:sp>
        <p:nvSpPr>
          <p:cNvPr id="9" name="Shape 6"/>
          <p:cNvSpPr/>
          <p:nvPr/>
        </p:nvSpPr>
        <p:spPr>
          <a:xfrm>
            <a:off x="1828800" y="2651760"/>
            <a:ext cx="5486400" cy="45720"/>
          </a:xfrm>
          <a:prstGeom prst="rect">
            <a:avLst/>
          </a:prstGeom>
          <a:solidFill>
            <a:srgbClr val="C9972C"/>
          </a:solidFill>
          <a:ln w="12700">
            <a:solidFill>
              <a:srgbClr val="C9972C"/>
            </a:solidFill>
            <a:prstDash val="solid"/>
          </a:ln>
        </p:spPr>
        <p:txBody>
          <a:bodyPr/>
          <a:lstStyle/>
          <a:p>
            <a:endParaRPr lang="ar-SA"/>
          </a:p>
        </p:txBody>
      </p:sp>
      <p:sp>
        <p:nvSpPr>
          <p:cNvPr id="10" name="Text 7"/>
          <p:cNvSpPr/>
          <p:nvPr/>
        </p:nvSpPr>
        <p:spPr>
          <a:xfrm>
            <a:off x="1371600" y="2816352"/>
            <a:ext cx="6400800" cy="347472"/>
          </a:xfrm>
          <a:prstGeom prst="rect">
            <a:avLst/>
          </a:prstGeom>
          <a:noFill/>
          <a:ln/>
        </p:spPr>
        <p:txBody>
          <a:bodyPr wrap="square" rtlCol="0" anchor="ctr"/>
          <a:lstStyle/>
          <a:p>
            <a:pPr marL="0" indent="0" algn="ctr" rtl="1">
              <a:buNone/>
            </a:pPr>
            <a:r>
              <a:rPr lang="en-US" sz="1400" dirty="0">
                <a:solidFill>
                  <a:srgbClr val="B0D4F5"/>
                </a:solidFill>
                <a:latin typeface="Calibri" pitchFamily="34" charset="0"/>
                <a:ea typeface="Calibri" pitchFamily="34" charset="-122"/>
                <a:cs typeface="Calibri" pitchFamily="34" charset="-120"/>
              </a:rPr>
              <a:t>✔️  اجعل المتعلم هو المعيار الحقيقي لنجاح التقويم</a:t>
            </a:r>
            <a:endParaRPr lang="en-US" sz="1400" dirty="0"/>
          </a:p>
        </p:txBody>
      </p:sp>
      <p:sp>
        <p:nvSpPr>
          <p:cNvPr id="11" name="Text 8"/>
          <p:cNvSpPr/>
          <p:nvPr/>
        </p:nvSpPr>
        <p:spPr>
          <a:xfrm>
            <a:off x="1371600" y="3200400"/>
            <a:ext cx="6400800" cy="347472"/>
          </a:xfrm>
          <a:prstGeom prst="rect">
            <a:avLst/>
          </a:prstGeom>
          <a:noFill/>
          <a:ln/>
        </p:spPr>
        <p:txBody>
          <a:bodyPr wrap="square" rtlCol="0" anchor="ctr"/>
          <a:lstStyle/>
          <a:p>
            <a:pPr marL="0" indent="0" algn="ctr" rtl="1">
              <a:buNone/>
            </a:pPr>
            <a:r>
              <a:rPr lang="en-US" sz="1400" dirty="0">
                <a:solidFill>
                  <a:srgbClr val="B0D4F5"/>
                </a:solidFill>
                <a:latin typeface="Calibri" pitchFamily="34" charset="0"/>
                <a:ea typeface="Calibri" pitchFamily="34" charset="-122"/>
                <a:cs typeface="Calibri" pitchFamily="34" charset="-120"/>
              </a:rPr>
              <a:t>✔️  كل وثيقة تُعدّ يجب أن تخدم قراراً تربوياً حقيقياً</a:t>
            </a:r>
            <a:endParaRPr lang="en-US" sz="1400" dirty="0"/>
          </a:p>
        </p:txBody>
      </p:sp>
      <p:sp>
        <p:nvSpPr>
          <p:cNvPr id="12" name="Text 9"/>
          <p:cNvSpPr/>
          <p:nvPr/>
        </p:nvSpPr>
        <p:spPr>
          <a:xfrm>
            <a:off x="1371600" y="3584448"/>
            <a:ext cx="6400800" cy="347472"/>
          </a:xfrm>
          <a:prstGeom prst="rect">
            <a:avLst/>
          </a:prstGeom>
          <a:noFill/>
          <a:ln/>
        </p:spPr>
        <p:txBody>
          <a:bodyPr wrap="square" rtlCol="0" anchor="ctr"/>
          <a:lstStyle/>
          <a:p>
            <a:pPr marL="0" indent="0" algn="ctr" rtl="1">
              <a:buNone/>
            </a:pPr>
            <a:r>
              <a:rPr lang="en-US" sz="1400" dirty="0">
                <a:solidFill>
                  <a:srgbClr val="B0D4F5"/>
                </a:solidFill>
                <a:latin typeface="Calibri" pitchFamily="34" charset="0"/>
                <a:ea typeface="Calibri" pitchFamily="34" charset="-122"/>
                <a:cs typeface="Calibri" pitchFamily="34" charset="-120"/>
              </a:rPr>
              <a:t>✔️  الاعتراف بالضعف هو الخطوة الأولى نحو التميز</a:t>
            </a:r>
            <a:endParaRPr lang="en-US" sz="1400" dirty="0"/>
          </a:p>
        </p:txBody>
      </p:sp>
      <p:sp>
        <p:nvSpPr>
          <p:cNvPr id="13" name="Shape 10"/>
          <p:cNvSpPr/>
          <p:nvPr/>
        </p:nvSpPr>
        <p:spPr>
          <a:xfrm>
            <a:off x="1097280" y="4160520"/>
            <a:ext cx="6949440" cy="594360"/>
          </a:xfrm>
          <a:prstGeom prst="rect">
            <a:avLst/>
          </a:prstGeom>
          <a:solidFill>
            <a:srgbClr val="C9972C"/>
          </a:solidFill>
          <a:ln w="12700">
            <a:solidFill>
              <a:srgbClr val="C9972C"/>
            </a:solidFill>
            <a:prstDash val="solid"/>
          </a:ln>
        </p:spPr>
        <p:txBody>
          <a:bodyPr/>
          <a:lstStyle/>
          <a:p>
            <a:endParaRPr lang="ar-SA"/>
          </a:p>
        </p:txBody>
      </p:sp>
      <p:sp>
        <p:nvSpPr>
          <p:cNvPr id="14" name="Text 11"/>
          <p:cNvSpPr/>
          <p:nvPr/>
        </p:nvSpPr>
        <p:spPr>
          <a:xfrm>
            <a:off x="1097280" y="4160520"/>
            <a:ext cx="6949440" cy="594360"/>
          </a:xfrm>
          <a:prstGeom prst="rect">
            <a:avLst/>
          </a:prstGeom>
          <a:noFill/>
          <a:ln/>
        </p:spPr>
        <p:txBody>
          <a:bodyPr wrap="square" rtlCol="0" anchor="ctr"/>
          <a:lstStyle/>
          <a:p>
            <a:pPr algn="ctr" rtl="1"/>
            <a:r>
              <a:rPr lang="ar-SA" sz="1600" b="1" dirty="0">
                <a:solidFill>
                  <a:schemeClr val="bg1"/>
                </a:solidFill>
              </a:rPr>
              <a:t>نسأل الله للجميع دوام التميز والتفوق</a:t>
            </a:r>
            <a:endParaRPr lang="en-US" sz="1600" b="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4A"/>
          </a:solidFill>
          <a:ln w="12700">
            <a:solidFill>
              <a:srgbClr val="1A2E4A"/>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err="1">
                <a:solidFill>
                  <a:srgbClr val="FFFFFF"/>
                </a:solidFill>
                <a:latin typeface="Calibri" pitchFamily="34" charset="0"/>
                <a:ea typeface="Calibri" pitchFamily="34" charset="-122"/>
                <a:cs typeface="Calibri" pitchFamily="34" charset="-120"/>
              </a:rPr>
              <a:t>مقدمة</a:t>
            </a:r>
            <a:r>
              <a:rPr lang="en-US" sz="2200" b="1" dirty="0">
                <a:solidFill>
                  <a:srgbClr val="FFFFFF"/>
                </a:solidFill>
                <a:latin typeface="Calibri" pitchFamily="34" charset="0"/>
                <a:ea typeface="Calibri" pitchFamily="34" charset="-122"/>
                <a:cs typeface="Calibri" pitchFamily="34" charset="-120"/>
              </a:rPr>
              <a:t>:</a:t>
            </a:r>
            <a:r>
              <a:rPr lang="ar-SA"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التقويم</a:t>
            </a:r>
            <a:r>
              <a:rPr lang="en-US" sz="2200" b="1" dirty="0">
                <a:solidFill>
                  <a:srgbClr val="FFFFFF"/>
                </a:solidFill>
                <a:latin typeface="Calibri" pitchFamily="34" charset="0"/>
                <a:ea typeface="Calibri" pitchFamily="34" charset="-122"/>
                <a:cs typeface="Calibri" pitchFamily="34" charset="-120"/>
              </a:rPr>
              <a:t> والاعتماد المدرسي</a:t>
            </a:r>
            <a:endParaRPr lang="en-US" sz="2200" dirty="0"/>
          </a:p>
        </p:txBody>
      </p:sp>
      <p:sp>
        <p:nvSpPr>
          <p:cNvPr id="5" name="Shape 3"/>
          <p:cNvSpPr/>
          <p:nvPr/>
        </p:nvSpPr>
        <p:spPr>
          <a:xfrm>
            <a:off x="42672" y="1080552"/>
            <a:ext cx="9058656" cy="868680"/>
          </a:xfrm>
          <a:prstGeom prst="rect">
            <a:avLst/>
          </a:prstGeom>
          <a:solidFill>
            <a:srgbClr val="1A2E4A"/>
          </a:solidFill>
          <a:ln w="12700">
            <a:solidFill>
              <a:srgbClr val="1A2E4A"/>
            </a:solidFill>
            <a:prstDash val="solid"/>
          </a:ln>
          <a:effectLst>
            <a:outerShdw blurRad="76200" dist="25400" dir="8100000" algn="bl" rotWithShape="0">
              <a:srgbClr val="000000">
                <a:alpha val="10000"/>
              </a:srgbClr>
            </a:outerShdw>
          </a:effectLst>
        </p:spPr>
        <p:txBody>
          <a:bodyPr/>
          <a:lstStyle/>
          <a:p>
            <a:endParaRPr lang="ar-SA"/>
          </a:p>
        </p:txBody>
      </p:sp>
      <p:sp>
        <p:nvSpPr>
          <p:cNvPr id="6" name="Text 4"/>
          <p:cNvSpPr/>
          <p:nvPr/>
        </p:nvSpPr>
        <p:spPr>
          <a:xfrm>
            <a:off x="457200" y="1143000"/>
            <a:ext cx="8229600" cy="777240"/>
          </a:xfrm>
          <a:prstGeom prst="rect">
            <a:avLst/>
          </a:prstGeom>
          <a:noFill/>
          <a:ln/>
        </p:spPr>
        <p:txBody>
          <a:bodyPr wrap="square" rtlCol="0" anchor="ctr"/>
          <a:lstStyle/>
          <a:p>
            <a:pPr marL="0" indent="0" algn="r" rtl="1">
              <a:buNone/>
            </a:pPr>
            <a:r>
              <a:rPr lang="en-US" sz="1400" dirty="0">
                <a:solidFill>
                  <a:srgbClr val="FFFFFF"/>
                </a:solidFill>
                <a:latin typeface="Calibri" pitchFamily="34" charset="0"/>
                <a:ea typeface="Calibri" pitchFamily="34" charset="-122"/>
                <a:cs typeface="Calibri" pitchFamily="34" charset="-120"/>
              </a:rPr>
              <a:t>التقويم والاعتماد المدرسي منظومة متكاملة تهدف إلى قياس جودة أداء المدرسة وتحسينه وفق معايير هيئة تقويم التعليم والتدريب، غير أن كثيراً من المدارس تقع في أخطاء منهجية تُضعف من قيمة هذه العملية وتُعيق تحقيق أهدافها.</a:t>
            </a:r>
            <a:endParaRPr lang="en-US" sz="1400" dirty="0"/>
          </a:p>
        </p:txBody>
      </p:sp>
      <p:sp>
        <p:nvSpPr>
          <p:cNvPr id="7" name="Shape 5"/>
          <p:cNvSpPr/>
          <p:nvPr/>
        </p:nvSpPr>
        <p:spPr>
          <a:xfrm>
            <a:off x="118808" y="2028480"/>
            <a:ext cx="2834640" cy="23774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8" name="Shape 6"/>
          <p:cNvSpPr/>
          <p:nvPr/>
        </p:nvSpPr>
        <p:spPr>
          <a:xfrm>
            <a:off x="118808" y="2028480"/>
            <a:ext cx="2834640" cy="640080"/>
          </a:xfrm>
          <a:prstGeom prst="rect">
            <a:avLst/>
          </a:prstGeom>
          <a:solidFill>
            <a:srgbClr val="C0392B"/>
          </a:solidFill>
          <a:ln w="12700">
            <a:solidFill>
              <a:srgbClr val="C0392B"/>
            </a:solidFill>
            <a:prstDash val="solid"/>
          </a:ln>
        </p:spPr>
        <p:txBody>
          <a:bodyPr/>
          <a:lstStyle/>
          <a:p>
            <a:endParaRPr lang="ar-SA"/>
          </a:p>
        </p:txBody>
      </p:sp>
      <p:sp>
        <p:nvSpPr>
          <p:cNvPr id="9" name="Shape 7"/>
          <p:cNvSpPr/>
          <p:nvPr/>
        </p:nvSpPr>
        <p:spPr>
          <a:xfrm>
            <a:off x="2203640" y="2070160"/>
            <a:ext cx="566928" cy="566928"/>
          </a:xfrm>
          <a:prstGeom prst="ellipse">
            <a:avLst/>
          </a:prstGeom>
          <a:solidFill>
            <a:srgbClr val="FFFFFF">
              <a:alpha val="75000"/>
            </a:srgbClr>
          </a:solidFill>
          <a:ln w="12700">
            <a:solidFill>
              <a:srgbClr val="FFFFFF">
                <a:alpha val="50000"/>
              </a:srgbClr>
            </a:solidFill>
            <a:prstDash val="solid"/>
          </a:ln>
        </p:spPr>
        <p:txBody>
          <a:bodyPr/>
          <a:lstStyle/>
          <a:p>
            <a:endParaRPr lang="ar-SA"/>
          </a:p>
        </p:txBody>
      </p:sp>
      <p:pic>
        <p:nvPicPr>
          <p:cNvPr id="10" name="Image 0" descr="preencoded.png"/>
          <p:cNvPicPr>
            <a:picLocks noChangeAspect="1"/>
          </p:cNvPicPr>
          <p:nvPr/>
        </p:nvPicPr>
        <p:blipFill>
          <a:blip r:embed="rId3"/>
          <a:stretch>
            <a:fillRect/>
          </a:stretch>
        </p:blipFill>
        <p:spPr>
          <a:xfrm>
            <a:off x="2305712" y="2174252"/>
            <a:ext cx="370864" cy="370864"/>
          </a:xfrm>
          <a:prstGeom prst="rect">
            <a:avLst/>
          </a:prstGeom>
        </p:spPr>
      </p:pic>
      <p:sp>
        <p:nvSpPr>
          <p:cNvPr id="11" name="Text 8"/>
          <p:cNvSpPr/>
          <p:nvPr/>
        </p:nvSpPr>
        <p:spPr>
          <a:xfrm>
            <a:off x="210248" y="2055912"/>
            <a:ext cx="1920240" cy="566928"/>
          </a:xfrm>
          <a:prstGeom prst="rect">
            <a:avLst/>
          </a:prstGeom>
          <a:noFill/>
          <a:ln/>
        </p:spPr>
        <p:txBody>
          <a:bodyPr wrap="square" rtlCol="0" anchor="ctr"/>
          <a:lstStyle/>
          <a:p>
            <a:pPr marL="0" indent="0" algn="r" rtl="1">
              <a:buNone/>
            </a:pPr>
            <a:r>
              <a:rPr lang="en-US" sz="1500" b="1" dirty="0">
                <a:solidFill>
                  <a:srgbClr val="FFFFFF"/>
                </a:solidFill>
                <a:latin typeface="Calibri" pitchFamily="34" charset="0"/>
                <a:ea typeface="Calibri" pitchFamily="34" charset="-122"/>
                <a:cs typeface="Calibri" pitchFamily="34" charset="-120"/>
              </a:rPr>
              <a:t>المشكلة</a:t>
            </a:r>
            <a:endParaRPr lang="en-US" sz="1500" dirty="0"/>
          </a:p>
        </p:txBody>
      </p:sp>
      <p:sp>
        <p:nvSpPr>
          <p:cNvPr id="12" name="Text 9"/>
          <p:cNvSpPr/>
          <p:nvPr/>
        </p:nvSpPr>
        <p:spPr>
          <a:xfrm>
            <a:off x="210248" y="2760000"/>
            <a:ext cx="2651760" cy="1508760"/>
          </a:xfrm>
          <a:prstGeom prst="rect">
            <a:avLst/>
          </a:prstGeom>
          <a:noFill/>
          <a:ln/>
        </p:spPr>
        <p:txBody>
          <a:bodyPr wrap="square" rtlCol="0" anchor="ctr"/>
          <a:lstStyle/>
          <a:p>
            <a:pPr marL="0" indent="0" algn="r" rtl="1">
              <a:buNone/>
            </a:pPr>
            <a:r>
              <a:rPr lang="en-US" sz="1200" dirty="0">
                <a:solidFill>
                  <a:srgbClr val="1A2A3A"/>
                </a:solidFill>
                <a:latin typeface="Calibri" pitchFamily="34" charset="0"/>
                <a:ea typeface="Calibri" pitchFamily="34" charset="-122"/>
                <a:cs typeface="Calibri" pitchFamily="34" charset="-120"/>
              </a:rPr>
              <a:t>تُنفَّذ كثير من إجراءات التقويم بشكل شكلي دون فهم حقيقي لمتطلباتها</a:t>
            </a:r>
            <a:endParaRPr lang="en-US" sz="1200" dirty="0"/>
          </a:p>
        </p:txBody>
      </p:sp>
      <p:sp>
        <p:nvSpPr>
          <p:cNvPr id="13" name="Shape 10"/>
          <p:cNvSpPr/>
          <p:nvPr/>
        </p:nvSpPr>
        <p:spPr>
          <a:xfrm>
            <a:off x="3108896" y="2028480"/>
            <a:ext cx="2834640" cy="23774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14" name="Shape 11"/>
          <p:cNvSpPr/>
          <p:nvPr/>
        </p:nvSpPr>
        <p:spPr>
          <a:xfrm>
            <a:off x="3108896" y="2028480"/>
            <a:ext cx="2834640" cy="640080"/>
          </a:xfrm>
          <a:prstGeom prst="rect">
            <a:avLst/>
          </a:prstGeom>
          <a:solidFill>
            <a:srgbClr val="1A2E4A"/>
          </a:solidFill>
          <a:ln w="12700">
            <a:solidFill>
              <a:srgbClr val="1A2E4A"/>
            </a:solidFill>
            <a:prstDash val="solid"/>
          </a:ln>
        </p:spPr>
        <p:txBody>
          <a:bodyPr/>
          <a:lstStyle/>
          <a:p>
            <a:endParaRPr lang="ar-SA"/>
          </a:p>
        </p:txBody>
      </p:sp>
      <p:sp>
        <p:nvSpPr>
          <p:cNvPr id="15" name="Shape 12"/>
          <p:cNvSpPr/>
          <p:nvPr/>
        </p:nvSpPr>
        <p:spPr>
          <a:xfrm>
            <a:off x="5193728" y="2063940"/>
            <a:ext cx="566928" cy="566928"/>
          </a:xfrm>
          <a:prstGeom prst="ellipse">
            <a:avLst/>
          </a:prstGeom>
          <a:solidFill>
            <a:srgbClr val="FFFFFF">
              <a:alpha val="75000"/>
            </a:srgbClr>
          </a:solidFill>
          <a:ln w="12700">
            <a:solidFill>
              <a:srgbClr val="FFFFFF">
                <a:alpha val="50000"/>
              </a:srgbClr>
            </a:solidFill>
            <a:prstDash val="solid"/>
          </a:ln>
        </p:spPr>
        <p:txBody>
          <a:bodyPr/>
          <a:lstStyle/>
          <a:p>
            <a:endParaRPr lang="ar-SA"/>
          </a:p>
        </p:txBody>
      </p:sp>
      <p:pic>
        <p:nvPicPr>
          <p:cNvPr id="16" name="Image 1" descr="preencoded.png"/>
          <p:cNvPicPr>
            <a:picLocks noChangeAspect="1"/>
          </p:cNvPicPr>
          <p:nvPr/>
        </p:nvPicPr>
        <p:blipFill>
          <a:blip r:embed="rId4"/>
          <a:stretch>
            <a:fillRect/>
          </a:stretch>
        </p:blipFill>
        <p:spPr>
          <a:xfrm>
            <a:off x="5291760" y="2161972"/>
            <a:ext cx="370864" cy="370864"/>
          </a:xfrm>
          <a:prstGeom prst="rect">
            <a:avLst/>
          </a:prstGeom>
        </p:spPr>
      </p:pic>
      <p:sp>
        <p:nvSpPr>
          <p:cNvPr id="17" name="Text 13"/>
          <p:cNvSpPr/>
          <p:nvPr/>
        </p:nvSpPr>
        <p:spPr>
          <a:xfrm>
            <a:off x="3200336" y="2055912"/>
            <a:ext cx="1920240" cy="566928"/>
          </a:xfrm>
          <a:prstGeom prst="rect">
            <a:avLst/>
          </a:prstGeom>
          <a:noFill/>
          <a:ln/>
        </p:spPr>
        <p:txBody>
          <a:bodyPr wrap="square" rtlCol="0" anchor="ctr"/>
          <a:lstStyle/>
          <a:p>
            <a:pPr marL="0" indent="0" algn="r" rtl="1">
              <a:buNone/>
            </a:pPr>
            <a:r>
              <a:rPr lang="en-US" sz="1500" b="1" dirty="0">
                <a:solidFill>
                  <a:srgbClr val="FFFFFF"/>
                </a:solidFill>
                <a:latin typeface="Calibri" pitchFamily="34" charset="0"/>
                <a:ea typeface="Calibri" pitchFamily="34" charset="-122"/>
                <a:cs typeface="Calibri" pitchFamily="34" charset="-120"/>
              </a:rPr>
              <a:t>النتيجة</a:t>
            </a:r>
            <a:endParaRPr lang="en-US" sz="1500" dirty="0"/>
          </a:p>
        </p:txBody>
      </p:sp>
      <p:sp>
        <p:nvSpPr>
          <p:cNvPr id="18" name="Text 14"/>
          <p:cNvSpPr/>
          <p:nvPr/>
        </p:nvSpPr>
        <p:spPr>
          <a:xfrm>
            <a:off x="3200336" y="2760000"/>
            <a:ext cx="2651760" cy="1508760"/>
          </a:xfrm>
          <a:prstGeom prst="rect">
            <a:avLst/>
          </a:prstGeom>
          <a:noFill/>
          <a:ln/>
        </p:spPr>
        <p:txBody>
          <a:bodyPr wrap="square" rtlCol="0" anchor="ctr"/>
          <a:lstStyle/>
          <a:p>
            <a:pPr marL="0" indent="0" algn="r" rtl="1">
              <a:buNone/>
            </a:pPr>
            <a:r>
              <a:rPr lang="en-US" sz="1200" dirty="0">
                <a:solidFill>
                  <a:srgbClr val="1A2A3A"/>
                </a:solidFill>
                <a:latin typeface="Calibri" pitchFamily="34" charset="0"/>
                <a:ea typeface="Calibri" pitchFamily="34" charset="-122"/>
                <a:cs typeface="Calibri" pitchFamily="34" charset="-120"/>
              </a:rPr>
              <a:t>تقارير لا تعكس الواقع وخطط تحسين لا تُطبَّق وجودة مزيفة لا تخدم المتعلم</a:t>
            </a:r>
            <a:endParaRPr lang="en-US" sz="1200" dirty="0"/>
          </a:p>
        </p:txBody>
      </p:sp>
      <p:sp>
        <p:nvSpPr>
          <p:cNvPr id="19" name="Shape 15"/>
          <p:cNvSpPr/>
          <p:nvPr/>
        </p:nvSpPr>
        <p:spPr>
          <a:xfrm>
            <a:off x="6098984" y="2028480"/>
            <a:ext cx="2834640" cy="23774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20" name="Shape 16"/>
          <p:cNvSpPr/>
          <p:nvPr/>
        </p:nvSpPr>
        <p:spPr>
          <a:xfrm>
            <a:off x="6098984" y="2028480"/>
            <a:ext cx="2834640" cy="640080"/>
          </a:xfrm>
          <a:prstGeom prst="rect">
            <a:avLst/>
          </a:prstGeom>
          <a:solidFill>
            <a:srgbClr val="C9972C"/>
          </a:solidFill>
          <a:ln w="12700">
            <a:solidFill>
              <a:srgbClr val="C9972C"/>
            </a:solidFill>
            <a:prstDash val="solid"/>
          </a:ln>
        </p:spPr>
        <p:txBody>
          <a:bodyPr/>
          <a:lstStyle/>
          <a:p>
            <a:endParaRPr lang="ar-SA"/>
          </a:p>
        </p:txBody>
      </p:sp>
      <p:sp>
        <p:nvSpPr>
          <p:cNvPr id="21" name="Shape 17"/>
          <p:cNvSpPr/>
          <p:nvPr/>
        </p:nvSpPr>
        <p:spPr>
          <a:xfrm>
            <a:off x="8183816" y="2070160"/>
            <a:ext cx="566928" cy="566928"/>
          </a:xfrm>
          <a:prstGeom prst="ellipse">
            <a:avLst/>
          </a:prstGeom>
          <a:solidFill>
            <a:srgbClr val="FFFFFF">
              <a:alpha val="75000"/>
            </a:srgbClr>
          </a:solidFill>
          <a:ln w="12700">
            <a:solidFill>
              <a:srgbClr val="FFFFFF">
                <a:alpha val="50000"/>
              </a:srgbClr>
            </a:solidFill>
            <a:prstDash val="solid"/>
          </a:ln>
        </p:spPr>
        <p:txBody>
          <a:bodyPr/>
          <a:lstStyle/>
          <a:p>
            <a:endParaRPr lang="ar-SA"/>
          </a:p>
        </p:txBody>
      </p:sp>
      <p:pic>
        <p:nvPicPr>
          <p:cNvPr id="22" name="Image 2" descr="preencoded.png"/>
          <p:cNvPicPr>
            <a:picLocks noChangeAspect="1"/>
          </p:cNvPicPr>
          <p:nvPr/>
        </p:nvPicPr>
        <p:blipFill>
          <a:blip r:embed="rId5"/>
          <a:stretch>
            <a:fillRect/>
          </a:stretch>
        </p:blipFill>
        <p:spPr>
          <a:xfrm>
            <a:off x="8266112" y="2123656"/>
            <a:ext cx="403704" cy="403704"/>
          </a:xfrm>
          <a:prstGeom prst="rect">
            <a:avLst/>
          </a:prstGeom>
        </p:spPr>
      </p:pic>
      <p:sp>
        <p:nvSpPr>
          <p:cNvPr id="23" name="Text 18"/>
          <p:cNvSpPr/>
          <p:nvPr/>
        </p:nvSpPr>
        <p:spPr>
          <a:xfrm>
            <a:off x="6190424" y="2055912"/>
            <a:ext cx="1920240" cy="566928"/>
          </a:xfrm>
          <a:prstGeom prst="rect">
            <a:avLst/>
          </a:prstGeom>
          <a:noFill/>
          <a:ln/>
        </p:spPr>
        <p:txBody>
          <a:bodyPr wrap="square" rtlCol="0" anchor="ctr"/>
          <a:lstStyle/>
          <a:p>
            <a:pPr marL="0" indent="0" algn="r" rtl="1">
              <a:buNone/>
            </a:pPr>
            <a:r>
              <a:rPr lang="en-US" sz="1500" b="1" dirty="0">
                <a:solidFill>
                  <a:srgbClr val="FFFFFF"/>
                </a:solidFill>
                <a:latin typeface="Calibri" pitchFamily="34" charset="0"/>
                <a:ea typeface="Calibri" pitchFamily="34" charset="-122"/>
                <a:cs typeface="Calibri" pitchFamily="34" charset="-120"/>
              </a:rPr>
              <a:t>الهدف</a:t>
            </a:r>
            <a:endParaRPr lang="en-US" sz="1500" dirty="0"/>
          </a:p>
        </p:txBody>
      </p:sp>
      <p:sp>
        <p:nvSpPr>
          <p:cNvPr id="24" name="Text 19"/>
          <p:cNvSpPr/>
          <p:nvPr/>
        </p:nvSpPr>
        <p:spPr>
          <a:xfrm>
            <a:off x="6190424" y="2760000"/>
            <a:ext cx="2651760" cy="1508760"/>
          </a:xfrm>
          <a:prstGeom prst="rect">
            <a:avLst/>
          </a:prstGeom>
          <a:noFill/>
          <a:ln/>
        </p:spPr>
        <p:txBody>
          <a:bodyPr wrap="square" rtlCol="0" anchor="ctr"/>
          <a:lstStyle/>
          <a:p>
            <a:pPr marL="0" indent="0" algn="r" rtl="1">
              <a:buNone/>
            </a:pPr>
            <a:r>
              <a:rPr lang="en-US" sz="1200" dirty="0">
                <a:solidFill>
                  <a:srgbClr val="1A2A3A"/>
                </a:solidFill>
                <a:latin typeface="Calibri" pitchFamily="34" charset="0"/>
                <a:ea typeface="Calibri" pitchFamily="34" charset="-122"/>
                <a:cs typeface="Calibri" pitchFamily="34" charset="-120"/>
              </a:rPr>
              <a:t>تصحيح المسار عبر التعرف على الأخطاء الشائعة ومقابلتها بالممارسات الصحيحة</a:t>
            </a:r>
            <a:endParaRPr lang="en-US" sz="1200" dirty="0"/>
          </a:p>
        </p:txBody>
      </p:sp>
      <p:sp>
        <p:nvSpPr>
          <p:cNvPr id="25" name="Shape 20"/>
          <p:cNvSpPr/>
          <p:nvPr/>
        </p:nvSpPr>
        <p:spPr>
          <a:xfrm>
            <a:off x="249440" y="4516020"/>
            <a:ext cx="8595360" cy="438912"/>
          </a:xfrm>
          <a:prstGeom prst="rect">
            <a:avLst/>
          </a:prstGeom>
          <a:solidFill>
            <a:srgbClr val="FEF9EC"/>
          </a:solidFill>
          <a:ln w="19050">
            <a:solidFill>
              <a:srgbClr val="C9972C"/>
            </a:solidFill>
            <a:prstDash val="solid"/>
          </a:ln>
        </p:spPr>
        <p:txBody>
          <a:bodyPr/>
          <a:lstStyle/>
          <a:p>
            <a:endParaRPr lang="ar-SA"/>
          </a:p>
        </p:txBody>
      </p:sp>
      <p:sp>
        <p:nvSpPr>
          <p:cNvPr id="26" name="Text 21"/>
          <p:cNvSpPr/>
          <p:nvPr/>
        </p:nvSpPr>
        <p:spPr>
          <a:xfrm>
            <a:off x="432320" y="4543452"/>
            <a:ext cx="8229600" cy="384048"/>
          </a:xfrm>
          <a:prstGeom prst="rect">
            <a:avLst/>
          </a:prstGeom>
          <a:noFill/>
          <a:ln/>
        </p:spPr>
        <p:txBody>
          <a:bodyPr wrap="square" rtlCol="0" anchor="ctr"/>
          <a:lstStyle/>
          <a:p>
            <a:pPr marL="0" indent="0" algn="ctr" rtl="1">
              <a:buNone/>
            </a:pPr>
            <a:r>
              <a:rPr lang="en-US" sz="1300" b="1" dirty="0">
                <a:solidFill>
                  <a:srgbClr val="1A2E4A"/>
                </a:solidFill>
                <a:latin typeface="Calibri" pitchFamily="34" charset="0"/>
                <a:ea typeface="Calibri" pitchFamily="34" charset="-122"/>
                <a:cs typeface="Calibri" pitchFamily="34" charset="-120"/>
              </a:rPr>
              <a:t>⚠️  هذه الورشة لا تنتقد الجهود المبذولة، بل تسعى إلى ترقيتها وتحويلها إلى ممارسات مؤثرة وحقيقية</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4A"/>
          </a:solidFill>
          <a:ln w="12700">
            <a:solidFill>
              <a:srgbClr val="1A2E4A"/>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أهمية الجودة في تحسين مخرجات التعلم</a:t>
            </a:r>
            <a:endParaRPr lang="en-US" sz="2200" dirty="0"/>
          </a:p>
        </p:txBody>
      </p:sp>
      <p:grpSp>
        <p:nvGrpSpPr>
          <p:cNvPr id="41" name="مجموعة 40">
            <a:extLst>
              <a:ext uri="{FF2B5EF4-FFF2-40B4-BE49-F238E27FC236}">
                <a16:creationId xmlns:a16="http://schemas.microsoft.com/office/drawing/2014/main" id="{3F0E24CF-22CA-2851-B42A-9608DFD06CFC}"/>
              </a:ext>
            </a:extLst>
          </p:cNvPr>
          <p:cNvGrpSpPr/>
          <p:nvPr/>
        </p:nvGrpSpPr>
        <p:grpSpPr>
          <a:xfrm>
            <a:off x="6080760" y="1091029"/>
            <a:ext cx="2834640" cy="1691640"/>
            <a:chOff x="228600" y="1097280"/>
            <a:chExt cx="2834640" cy="1691640"/>
          </a:xfrm>
        </p:grpSpPr>
        <p:sp>
          <p:nvSpPr>
            <p:cNvPr id="5" name="Shape 3"/>
            <p:cNvSpPr/>
            <p:nvPr/>
          </p:nvSpPr>
          <p:spPr>
            <a:xfrm>
              <a:off x="228600" y="109728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6" name="Shape 4"/>
            <p:cNvSpPr/>
            <p:nvPr/>
          </p:nvSpPr>
          <p:spPr>
            <a:xfrm>
              <a:off x="228600" y="1097280"/>
              <a:ext cx="2834640" cy="64008"/>
            </a:xfrm>
            <a:prstGeom prst="rect">
              <a:avLst/>
            </a:prstGeom>
            <a:solidFill>
              <a:srgbClr val="1A2E4A"/>
            </a:solidFill>
            <a:ln w="12700">
              <a:solidFill>
                <a:srgbClr val="1A2E4A"/>
              </a:solidFill>
              <a:prstDash val="solid"/>
            </a:ln>
          </p:spPr>
          <p:txBody>
            <a:bodyPr/>
            <a:lstStyle/>
            <a:p>
              <a:endParaRPr lang="ar-SA"/>
            </a:p>
          </p:txBody>
        </p:sp>
        <p:sp>
          <p:nvSpPr>
            <p:cNvPr id="7" name="Shape 5"/>
            <p:cNvSpPr/>
            <p:nvPr/>
          </p:nvSpPr>
          <p:spPr>
            <a:xfrm>
              <a:off x="320040" y="1234440"/>
              <a:ext cx="502920" cy="502920"/>
            </a:xfrm>
            <a:prstGeom prst="ellipse">
              <a:avLst/>
            </a:prstGeom>
            <a:solidFill>
              <a:srgbClr val="1A2E4A"/>
            </a:solidFill>
            <a:ln w="12700">
              <a:solidFill>
                <a:srgbClr val="1A2E4A"/>
              </a:solidFill>
              <a:prstDash val="solid"/>
            </a:ln>
          </p:spPr>
          <p:txBody>
            <a:bodyPr/>
            <a:lstStyle/>
            <a:p>
              <a:endParaRPr lang="ar-SA"/>
            </a:p>
          </p:txBody>
        </p:sp>
        <p:sp>
          <p:nvSpPr>
            <p:cNvPr id="8" name="Text 6"/>
            <p:cNvSpPr/>
            <p:nvPr/>
          </p:nvSpPr>
          <p:spPr>
            <a:xfrm>
              <a:off x="320040" y="123444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01</a:t>
              </a:r>
              <a:endParaRPr lang="en-US" sz="1300" dirty="0"/>
            </a:p>
          </p:txBody>
        </p:sp>
        <p:sp>
          <p:nvSpPr>
            <p:cNvPr id="9" name="Text 7"/>
            <p:cNvSpPr/>
            <p:nvPr/>
          </p:nvSpPr>
          <p:spPr>
            <a:xfrm>
              <a:off x="914400" y="126187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نواتج التعلم</a:t>
              </a:r>
              <a:endParaRPr lang="en-US" sz="1350" dirty="0"/>
            </a:p>
          </p:txBody>
        </p:sp>
        <p:sp>
          <p:nvSpPr>
            <p:cNvPr id="10" name="Text 8"/>
            <p:cNvSpPr/>
            <p:nvPr/>
          </p:nvSpPr>
          <p:spPr>
            <a:xfrm>
              <a:off x="320040" y="181051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الجودة الحقيقية تعني تحسين مستوى تحصيل المتعلمين في القراءة والرياضيات والعلوم ومهارات الحياة</a:t>
              </a:r>
              <a:endParaRPr lang="en-US" sz="1120" dirty="0"/>
            </a:p>
          </p:txBody>
        </p:sp>
      </p:grpSp>
      <p:grpSp>
        <p:nvGrpSpPr>
          <p:cNvPr id="43" name="مجموعة 42">
            <a:extLst>
              <a:ext uri="{FF2B5EF4-FFF2-40B4-BE49-F238E27FC236}">
                <a16:creationId xmlns:a16="http://schemas.microsoft.com/office/drawing/2014/main" id="{8B359413-9C7C-8BEA-0623-3322794F7EFD}"/>
              </a:ext>
            </a:extLst>
          </p:cNvPr>
          <p:cNvGrpSpPr/>
          <p:nvPr/>
        </p:nvGrpSpPr>
        <p:grpSpPr>
          <a:xfrm>
            <a:off x="3108960" y="1081698"/>
            <a:ext cx="2834640" cy="1691640"/>
            <a:chOff x="3218688" y="1097280"/>
            <a:chExt cx="2834640" cy="1691640"/>
          </a:xfrm>
        </p:grpSpPr>
        <p:sp>
          <p:nvSpPr>
            <p:cNvPr id="11" name="Shape 9"/>
            <p:cNvSpPr/>
            <p:nvPr/>
          </p:nvSpPr>
          <p:spPr>
            <a:xfrm>
              <a:off x="3218688" y="109728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12" name="Shape 10"/>
            <p:cNvSpPr/>
            <p:nvPr/>
          </p:nvSpPr>
          <p:spPr>
            <a:xfrm>
              <a:off x="3218688" y="1097280"/>
              <a:ext cx="2834640" cy="64008"/>
            </a:xfrm>
            <a:prstGeom prst="rect">
              <a:avLst/>
            </a:prstGeom>
            <a:solidFill>
              <a:srgbClr val="1E7E34"/>
            </a:solidFill>
            <a:ln w="12700">
              <a:solidFill>
                <a:srgbClr val="1E7E34"/>
              </a:solidFill>
              <a:prstDash val="solid"/>
            </a:ln>
          </p:spPr>
          <p:txBody>
            <a:bodyPr/>
            <a:lstStyle/>
            <a:p>
              <a:endParaRPr lang="ar-SA"/>
            </a:p>
          </p:txBody>
        </p:sp>
        <p:sp>
          <p:nvSpPr>
            <p:cNvPr id="13" name="Shape 11"/>
            <p:cNvSpPr/>
            <p:nvPr/>
          </p:nvSpPr>
          <p:spPr>
            <a:xfrm>
              <a:off x="3310128" y="1234440"/>
              <a:ext cx="502920" cy="502920"/>
            </a:xfrm>
            <a:prstGeom prst="ellipse">
              <a:avLst/>
            </a:prstGeom>
            <a:solidFill>
              <a:srgbClr val="1E7E34"/>
            </a:solidFill>
            <a:ln w="12700">
              <a:solidFill>
                <a:srgbClr val="1E7E34"/>
              </a:solidFill>
              <a:prstDash val="solid"/>
            </a:ln>
          </p:spPr>
          <p:txBody>
            <a:bodyPr/>
            <a:lstStyle/>
            <a:p>
              <a:endParaRPr lang="ar-SA"/>
            </a:p>
          </p:txBody>
        </p:sp>
        <p:sp>
          <p:nvSpPr>
            <p:cNvPr id="14" name="Text 12"/>
            <p:cNvSpPr/>
            <p:nvPr/>
          </p:nvSpPr>
          <p:spPr>
            <a:xfrm>
              <a:off x="3310128" y="123444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02</a:t>
              </a:r>
              <a:endParaRPr lang="en-US" sz="1300" dirty="0"/>
            </a:p>
          </p:txBody>
        </p:sp>
        <p:sp>
          <p:nvSpPr>
            <p:cNvPr id="15" name="Text 13"/>
            <p:cNvSpPr/>
            <p:nvPr/>
          </p:nvSpPr>
          <p:spPr>
            <a:xfrm>
              <a:off x="3904488" y="126187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المعلم المحترف</a:t>
              </a:r>
              <a:endParaRPr lang="en-US" sz="1350" dirty="0"/>
            </a:p>
          </p:txBody>
        </p:sp>
        <p:sp>
          <p:nvSpPr>
            <p:cNvPr id="16" name="Text 14"/>
            <p:cNvSpPr/>
            <p:nvPr/>
          </p:nvSpPr>
          <p:spPr>
            <a:xfrm>
              <a:off x="3310128" y="181051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التقويم يكشف الاحتياجات التدريبية الفعلية للمعلمين ويُوجّه التطوير المهني نحو تأثير حقيقي في الفصل</a:t>
              </a:r>
              <a:endParaRPr lang="en-US" sz="1120" dirty="0"/>
            </a:p>
          </p:txBody>
        </p:sp>
      </p:grpSp>
      <p:grpSp>
        <p:nvGrpSpPr>
          <p:cNvPr id="42" name="مجموعة 41">
            <a:extLst>
              <a:ext uri="{FF2B5EF4-FFF2-40B4-BE49-F238E27FC236}">
                <a16:creationId xmlns:a16="http://schemas.microsoft.com/office/drawing/2014/main" id="{7D586318-9027-3B70-82F9-A5949221AA65}"/>
              </a:ext>
            </a:extLst>
          </p:cNvPr>
          <p:cNvGrpSpPr/>
          <p:nvPr/>
        </p:nvGrpSpPr>
        <p:grpSpPr>
          <a:xfrm>
            <a:off x="137160" y="1078245"/>
            <a:ext cx="2834640" cy="1691640"/>
            <a:chOff x="6208776" y="1097280"/>
            <a:chExt cx="2834640" cy="1691640"/>
          </a:xfrm>
        </p:grpSpPr>
        <p:sp>
          <p:nvSpPr>
            <p:cNvPr id="17" name="Shape 15"/>
            <p:cNvSpPr/>
            <p:nvPr/>
          </p:nvSpPr>
          <p:spPr>
            <a:xfrm>
              <a:off x="6208776" y="109728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18" name="Shape 16"/>
            <p:cNvSpPr/>
            <p:nvPr/>
          </p:nvSpPr>
          <p:spPr>
            <a:xfrm>
              <a:off x="6208776" y="1097280"/>
              <a:ext cx="2834640" cy="64008"/>
            </a:xfrm>
            <a:prstGeom prst="rect">
              <a:avLst/>
            </a:prstGeom>
            <a:solidFill>
              <a:srgbClr val="C9972C"/>
            </a:solidFill>
            <a:ln w="12700">
              <a:solidFill>
                <a:srgbClr val="C9972C"/>
              </a:solidFill>
              <a:prstDash val="solid"/>
            </a:ln>
          </p:spPr>
          <p:txBody>
            <a:bodyPr/>
            <a:lstStyle/>
            <a:p>
              <a:endParaRPr lang="ar-SA"/>
            </a:p>
          </p:txBody>
        </p:sp>
        <p:sp>
          <p:nvSpPr>
            <p:cNvPr id="19" name="Shape 17"/>
            <p:cNvSpPr/>
            <p:nvPr/>
          </p:nvSpPr>
          <p:spPr>
            <a:xfrm>
              <a:off x="6300216" y="1234440"/>
              <a:ext cx="502920" cy="502920"/>
            </a:xfrm>
            <a:prstGeom prst="ellipse">
              <a:avLst/>
            </a:prstGeom>
            <a:solidFill>
              <a:srgbClr val="C9972C"/>
            </a:solidFill>
            <a:ln w="12700">
              <a:solidFill>
                <a:srgbClr val="C9972C"/>
              </a:solidFill>
              <a:prstDash val="solid"/>
            </a:ln>
          </p:spPr>
          <p:txBody>
            <a:bodyPr/>
            <a:lstStyle/>
            <a:p>
              <a:endParaRPr lang="ar-SA"/>
            </a:p>
          </p:txBody>
        </p:sp>
        <p:sp>
          <p:nvSpPr>
            <p:cNvPr id="20" name="Text 18"/>
            <p:cNvSpPr/>
            <p:nvPr/>
          </p:nvSpPr>
          <p:spPr>
            <a:xfrm>
              <a:off x="6300216" y="123444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03</a:t>
              </a:r>
              <a:endParaRPr lang="en-US" sz="1300" dirty="0"/>
            </a:p>
          </p:txBody>
        </p:sp>
        <p:sp>
          <p:nvSpPr>
            <p:cNvPr id="21" name="Text 19"/>
            <p:cNvSpPr/>
            <p:nvPr/>
          </p:nvSpPr>
          <p:spPr>
            <a:xfrm>
              <a:off x="6894576" y="126187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القيادة الواعية</a:t>
              </a:r>
              <a:endParaRPr lang="en-US" sz="1350" dirty="0"/>
            </a:p>
          </p:txBody>
        </p:sp>
        <p:sp>
          <p:nvSpPr>
            <p:cNvPr id="22" name="Text 20"/>
            <p:cNvSpPr/>
            <p:nvPr/>
          </p:nvSpPr>
          <p:spPr>
            <a:xfrm>
              <a:off x="6300216" y="181051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البيانات الصحيحة تمنح القيادة المدرسية أداة اتخاذ قرار مبنية على الواقع لا على الانطباعات</a:t>
              </a:r>
              <a:endParaRPr lang="en-US" sz="1120" dirty="0"/>
            </a:p>
          </p:txBody>
        </p:sp>
      </p:grpSp>
      <p:grpSp>
        <p:nvGrpSpPr>
          <p:cNvPr id="44" name="مجموعة 43">
            <a:extLst>
              <a:ext uri="{FF2B5EF4-FFF2-40B4-BE49-F238E27FC236}">
                <a16:creationId xmlns:a16="http://schemas.microsoft.com/office/drawing/2014/main" id="{889D3A9C-D371-D3AA-9FFA-449D59297243}"/>
              </a:ext>
            </a:extLst>
          </p:cNvPr>
          <p:cNvGrpSpPr/>
          <p:nvPr/>
        </p:nvGrpSpPr>
        <p:grpSpPr>
          <a:xfrm>
            <a:off x="6080760" y="2874109"/>
            <a:ext cx="2834640" cy="1691640"/>
            <a:chOff x="228600" y="3017520"/>
            <a:chExt cx="2834640" cy="1691640"/>
          </a:xfrm>
        </p:grpSpPr>
        <p:sp>
          <p:nvSpPr>
            <p:cNvPr id="23" name="Shape 21"/>
            <p:cNvSpPr/>
            <p:nvPr/>
          </p:nvSpPr>
          <p:spPr>
            <a:xfrm>
              <a:off x="228600" y="301752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24" name="Shape 22"/>
            <p:cNvSpPr/>
            <p:nvPr/>
          </p:nvSpPr>
          <p:spPr>
            <a:xfrm>
              <a:off x="228600" y="3017520"/>
              <a:ext cx="2834640" cy="64008"/>
            </a:xfrm>
            <a:prstGeom prst="rect">
              <a:avLst/>
            </a:prstGeom>
            <a:solidFill>
              <a:srgbClr val="8E44AD"/>
            </a:solidFill>
            <a:ln w="12700">
              <a:solidFill>
                <a:srgbClr val="8E44AD"/>
              </a:solidFill>
              <a:prstDash val="solid"/>
            </a:ln>
          </p:spPr>
          <p:txBody>
            <a:bodyPr/>
            <a:lstStyle/>
            <a:p>
              <a:endParaRPr lang="ar-SA"/>
            </a:p>
          </p:txBody>
        </p:sp>
        <p:sp>
          <p:nvSpPr>
            <p:cNvPr id="25" name="Shape 23"/>
            <p:cNvSpPr/>
            <p:nvPr/>
          </p:nvSpPr>
          <p:spPr>
            <a:xfrm>
              <a:off x="320040" y="3154680"/>
              <a:ext cx="502920" cy="502920"/>
            </a:xfrm>
            <a:prstGeom prst="ellipse">
              <a:avLst/>
            </a:prstGeom>
            <a:solidFill>
              <a:srgbClr val="8E44AD"/>
            </a:solidFill>
            <a:ln w="12700">
              <a:solidFill>
                <a:srgbClr val="8E44AD"/>
              </a:solidFill>
              <a:prstDash val="solid"/>
            </a:ln>
          </p:spPr>
          <p:txBody>
            <a:bodyPr/>
            <a:lstStyle/>
            <a:p>
              <a:endParaRPr lang="ar-SA"/>
            </a:p>
          </p:txBody>
        </p:sp>
        <p:sp>
          <p:nvSpPr>
            <p:cNvPr id="26" name="Text 24"/>
            <p:cNvSpPr/>
            <p:nvPr/>
          </p:nvSpPr>
          <p:spPr>
            <a:xfrm>
              <a:off x="320040" y="315468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04</a:t>
              </a:r>
              <a:endParaRPr lang="en-US" sz="1300" dirty="0"/>
            </a:p>
          </p:txBody>
        </p:sp>
        <p:sp>
          <p:nvSpPr>
            <p:cNvPr id="27" name="Text 25"/>
            <p:cNvSpPr/>
            <p:nvPr/>
          </p:nvSpPr>
          <p:spPr>
            <a:xfrm>
              <a:off x="914400" y="318211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الشراكة المجتمعية</a:t>
              </a:r>
              <a:endParaRPr lang="en-US" sz="1350" dirty="0"/>
            </a:p>
          </p:txBody>
        </p:sp>
        <p:sp>
          <p:nvSpPr>
            <p:cNvPr id="28" name="Text 26"/>
            <p:cNvSpPr/>
            <p:nvPr/>
          </p:nvSpPr>
          <p:spPr>
            <a:xfrm>
              <a:off x="320040" y="373075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الاعتماد الحقيقي يعزز ثقة أولياء الأمور والمجتمع المحلي في المدرسة ويفتح أبواب الدعم والتعاون</a:t>
              </a:r>
              <a:endParaRPr lang="en-US" sz="1120" dirty="0"/>
            </a:p>
          </p:txBody>
        </p:sp>
      </p:grpSp>
      <p:grpSp>
        <p:nvGrpSpPr>
          <p:cNvPr id="46" name="مجموعة 45">
            <a:extLst>
              <a:ext uri="{FF2B5EF4-FFF2-40B4-BE49-F238E27FC236}">
                <a16:creationId xmlns:a16="http://schemas.microsoft.com/office/drawing/2014/main" id="{FDC331AF-10C4-DB55-D3FC-34312F01A904}"/>
              </a:ext>
            </a:extLst>
          </p:cNvPr>
          <p:cNvGrpSpPr/>
          <p:nvPr/>
        </p:nvGrpSpPr>
        <p:grpSpPr>
          <a:xfrm>
            <a:off x="3108960" y="2864778"/>
            <a:ext cx="2834640" cy="1691640"/>
            <a:chOff x="3218688" y="3017520"/>
            <a:chExt cx="2834640" cy="1691640"/>
          </a:xfrm>
        </p:grpSpPr>
        <p:sp>
          <p:nvSpPr>
            <p:cNvPr id="29" name="Shape 27"/>
            <p:cNvSpPr/>
            <p:nvPr/>
          </p:nvSpPr>
          <p:spPr>
            <a:xfrm>
              <a:off x="3218688" y="301752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30" name="Shape 28"/>
            <p:cNvSpPr/>
            <p:nvPr/>
          </p:nvSpPr>
          <p:spPr>
            <a:xfrm>
              <a:off x="3218688" y="3017520"/>
              <a:ext cx="2834640" cy="64008"/>
            </a:xfrm>
            <a:prstGeom prst="rect">
              <a:avLst/>
            </a:prstGeom>
            <a:solidFill>
              <a:srgbClr val="2980B9"/>
            </a:solidFill>
            <a:ln w="12700">
              <a:solidFill>
                <a:srgbClr val="2980B9"/>
              </a:solidFill>
              <a:prstDash val="solid"/>
            </a:ln>
          </p:spPr>
          <p:txBody>
            <a:bodyPr/>
            <a:lstStyle/>
            <a:p>
              <a:endParaRPr lang="ar-SA"/>
            </a:p>
          </p:txBody>
        </p:sp>
        <p:sp>
          <p:nvSpPr>
            <p:cNvPr id="31" name="Shape 29"/>
            <p:cNvSpPr/>
            <p:nvPr/>
          </p:nvSpPr>
          <p:spPr>
            <a:xfrm>
              <a:off x="3310128" y="3154680"/>
              <a:ext cx="502920" cy="502920"/>
            </a:xfrm>
            <a:prstGeom prst="ellipse">
              <a:avLst/>
            </a:prstGeom>
            <a:solidFill>
              <a:srgbClr val="2980B9"/>
            </a:solidFill>
            <a:ln w="12700">
              <a:solidFill>
                <a:srgbClr val="2980B9"/>
              </a:solidFill>
              <a:prstDash val="solid"/>
            </a:ln>
          </p:spPr>
          <p:txBody>
            <a:bodyPr/>
            <a:lstStyle/>
            <a:p>
              <a:endParaRPr lang="ar-SA"/>
            </a:p>
          </p:txBody>
        </p:sp>
        <p:sp>
          <p:nvSpPr>
            <p:cNvPr id="32" name="Text 30"/>
            <p:cNvSpPr/>
            <p:nvPr/>
          </p:nvSpPr>
          <p:spPr>
            <a:xfrm>
              <a:off x="3310128" y="315468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05</a:t>
              </a:r>
              <a:endParaRPr lang="en-US" sz="1300" dirty="0"/>
            </a:p>
          </p:txBody>
        </p:sp>
        <p:sp>
          <p:nvSpPr>
            <p:cNvPr id="33" name="Text 31"/>
            <p:cNvSpPr/>
            <p:nvPr/>
          </p:nvSpPr>
          <p:spPr>
            <a:xfrm>
              <a:off x="3904488" y="318211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التحسين المستمر</a:t>
              </a:r>
              <a:endParaRPr lang="en-US" sz="1350" dirty="0"/>
            </a:p>
          </p:txBody>
        </p:sp>
        <p:sp>
          <p:nvSpPr>
            <p:cNvPr id="34" name="Text 32"/>
            <p:cNvSpPr/>
            <p:nvPr/>
          </p:nvSpPr>
          <p:spPr>
            <a:xfrm>
              <a:off x="3310128" y="373075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الجودة ليست حدثاً عارضاً بل ثقافة مؤسسية تُبنى تدريجياً وتحتاج إلى أدلة وبيانات متجددة</a:t>
              </a:r>
              <a:endParaRPr lang="en-US" sz="1120" dirty="0"/>
            </a:p>
          </p:txBody>
        </p:sp>
      </p:grpSp>
      <p:grpSp>
        <p:nvGrpSpPr>
          <p:cNvPr id="45" name="مجموعة 44">
            <a:extLst>
              <a:ext uri="{FF2B5EF4-FFF2-40B4-BE49-F238E27FC236}">
                <a16:creationId xmlns:a16="http://schemas.microsoft.com/office/drawing/2014/main" id="{3074EA39-8F28-AF5F-F0CC-551D0552E136}"/>
              </a:ext>
            </a:extLst>
          </p:cNvPr>
          <p:cNvGrpSpPr/>
          <p:nvPr/>
        </p:nvGrpSpPr>
        <p:grpSpPr>
          <a:xfrm>
            <a:off x="137160" y="2869722"/>
            <a:ext cx="2834640" cy="1691640"/>
            <a:chOff x="6208776" y="3017520"/>
            <a:chExt cx="2834640" cy="1691640"/>
          </a:xfrm>
        </p:grpSpPr>
        <p:sp>
          <p:nvSpPr>
            <p:cNvPr id="35" name="Shape 33"/>
            <p:cNvSpPr/>
            <p:nvPr/>
          </p:nvSpPr>
          <p:spPr>
            <a:xfrm>
              <a:off x="6208776" y="3017520"/>
              <a:ext cx="2834640" cy="1691640"/>
            </a:xfrm>
            <a:prstGeom prst="rect">
              <a:avLst/>
            </a:prstGeom>
            <a:solidFill>
              <a:srgbClr val="FFFFFF"/>
            </a:solidFill>
            <a:ln w="12700">
              <a:solidFill>
                <a:srgbClr val="D0DCEA"/>
              </a:solidFill>
              <a:prstDash val="solid"/>
            </a:ln>
            <a:effectLst>
              <a:outerShdw blurRad="76200" dist="25400" dir="8100000" algn="bl" rotWithShape="0">
                <a:srgbClr val="000000">
                  <a:alpha val="10000"/>
                </a:srgbClr>
              </a:outerShdw>
            </a:effectLst>
          </p:spPr>
          <p:txBody>
            <a:bodyPr/>
            <a:lstStyle/>
            <a:p>
              <a:endParaRPr lang="ar-SA"/>
            </a:p>
          </p:txBody>
        </p:sp>
        <p:sp>
          <p:nvSpPr>
            <p:cNvPr id="36" name="Shape 34"/>
            <p:cNvSpPr/>
            <p:nvPr/>
          </p:nvSpPr>
          <p:spPr>
            <a:xfrm>
              <a:off x="6208776" y="3017520"/>
              <a:ext cx="2834640" cy="64008"/>
            </a:xfrm>
            <a:prstGeom prst="rect">
              <a:avLst/>
            </a:prstGeom>
            <a:solidFill>
              <a:srgbClr val="C0392B"/>
            </a:solidFill>
            <a:ln w="12700">
              <a:solidFill>
                <a:srgbClr val="C0392B"/>
              </a:solidFill>
              <a:prstDash val="solid"/>
            </a:ln>
          </p:spPr>
          <p:txBody>
            <a:bodyPr/>
            <a:lstStyle/>
            <a:p>
              <a:endParaRPr lang="ar-SA"/>
            </a:p>
          </p:txBody>
        </p:sp>
        <p:sp>
          <p:nvSpPr>
            <p:cNvPr id="37" name="Shape 35"/>
            <p:cNvSpPr/>
            <p:nvPr/>
          </p:nvSpPr>
          <p:spPr>
            <a:xfrm>
              <a:off x="6300216" y="3154680"/>
              <a:ext cx="502920" cy="502920"/>
            </a:xfrm>
            <a:prstGeom prst="ellipse">
              <a:avLst/>
            </a:prstGeom>
            <a:solidFill>
              <a:srgbClr val="C0392B"/>
            </a:solidFill>
            <a:ln w="12700">
              <a:solidFill>
                <a:srgbClr val="C0392B"/>
              </a:solidFill>
              <a:prstDash val="solid"/>
            </a:ln>
          </p:spPr>
          <p:txBody>
            <a:bodyPr/>
            <a:lstStyle/>
            <a:p>
              <a:endParaRPr lang="ar-SA"/>
            </a:p>
          </p:txBody>
        </p:sp>
        <p:sp>
          <p:nvSpPr>
            <p:cNvPr id="38" name="Text 36"/>
            <p:cNvSpPr/>
            <p:nvPr/>
          </p:nvSpPr>
          <p:spPr>
            <a:xfrm>
              <a:off x="6300216" y="3154680"/>
              <a:ext cx="5029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06</a:t>
              </a:r>
              <a:endParaRPr lang="en-US" sz="1300" dirty="0"/>
            </a:p>
          </p:txBody>
        </p:sp>
        <p:sp>
          <p:nvSpPr>
            <p:cNvPr id="39" name="Text 37"/>
            <p:cNvSpPr/>
            <p:nvPr/>
          </p:nvSpPr>
          <p:spPr>
            <a:xfrm>
              <a:off x="6894576" y="3182112"/>
              <a:ext cx="2057400" cy="457200"/>
            </a:xfrm>
            <a:prstGeom prst="rect">
              <a:avLst/>
            </a:prstGeom>
            <a:noFill/>
            <a:ln/>
          </p:spPr>
          <p:txBody>
            <a:bodyPr wrap="square" rtlCol="0" anchor="ctr"/>
            <a:lstStyle/>
            <a:p>
              <a:pPr marL="0" indent="0" algn="r" rtl="1">
                <a:buNone/>
              </a:pPr>
              <a:r>
                <a:rPr lang="en-US" sz="1350" b="1" dirty="0">
                  <a:solidFill>
                    <a:srgbClr val="1A2A3A"/>
                  </a:solidFill>
                  <a:latin typeface="Calibri" pitchFamily="34" charset="0"/>
                  <a:ea typeface="Calibri" pitchFamily="34" charset="-122"/>
                  <a:cs typeface="Calibri" pitchFamily="34" charset="-120"/>
                </a:rPr>
                <a:t>المساءلة الشفافة</a:t>
              </a:r>
              <a:endParaRPr lang="en-US" sz="1350" dirty="0"/>
            </a:p>
          </p:txBody>
        </p:sp>
        <p:sp>
          <p:nvSpPr>
            <p:cNvPr id="40" name="Text 38"/>
            <p:cNvSpPr/>
            <p:nvPr/>
          </p:nvSpPr>
          <p:spPr>
            <a:xfrm>
              <a:off x="6300216" y="3730752"/>
              <a:ext cx="2651760" cy="868680"/>
            </a:xfrm>
            <a:prstGeom prst="rect">
              <a:avLst/>
            </a:prstGeom>
            <a:noFill/>
            <a:ln/>
          </p:spPr>
          <p:txBody>
            <a:bodyPr wrap="square" rtlCol="0" anchor="ctr"/>
            <a:lstStyle/>
            <a:p>
              <a:pPr marL="0" indent="0" algn="r" rtl="1">
                <a:buNone/>
              </a:pPr>
              <a:r>
                <a:rPr lang="en-US" sz="1120" dirty="0">
                  <a:solidFill>
                    <a:srgbClr val="5A6A7A"/>
                  </a:solidFill>
                  <a:latin typeface="Calibri" pitchFamily="34" charset="0"/>
                  <a:ea typeface="Calibri" pitchFamily="34" charset="-122"/>
                  <a:cs typeface="Calibri" pitchFamily="34" charset="-120"/>
                </a:rPr>
                <a:t>الاعتماد يُرسّخ ثقافة المساءلة القائمة على الأدلة الموضوعية بدلاً من الانطباعات الشخصية</a:t>
              </a:r>
              <a:endParaRPr lang="en-US" sz="1120"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4A"/>
          </a:solidFill>
          <a:ln w="12700">
            <a:solidFill>
              <a:srgbClr val="1A2E4A"/>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marL="0" indent="0" algn="ctr" rtl="1">
              <a:buNone/>
            </a:pPr>
            <a:r>
              <a:rPr lang="en-US" sz="2200" b="1" dirty="0">
                <a:solidFill>
                  <a:srgbClr val="FFFFFF"/>
                </a:solidFill>
                <a:latin typeface="Calibri" pitchFamily="34" charset="0"/>
                <a:ea typeface="Calibri" pitchFamily="34" charset="-122"/>
                <a:cs typeface="Calibri" pitchFamily="34" charset="-120"/>
              </a:rPr>
              <a:t>مفاهيم خاطئة شائعة حول </a:t>
            </a:r>
            <a:r>
              <a:rPr lang="en-US" sz="2200" b="1" dirty="0" err="1">
                <a:solidFill>
                  <a:srgbClr val="FFFFFF"/>
                </a:solidFill>
                <a:latin typeface="Calibri" pitchFamily="34" charset="0"/>
                <a:ea typeface="Calibri" pitchFamily="34" charset="-122"/>
                <a:cs typeface="Calibri" pitchFamily="34" charset="-120"/>
              </a:rPr>
              <a:t>الاعتماد</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المدرسي</a:t>
            </a:r>
            <a:endParaRPr lang="en-US" sz="2200" dirty="0"/>
          </a:p>
        </p:txBody>
      </p:sp>
      <p:sp>
        <p:nvSpPr>
          <p:cNvPr id="5" name="Shape 3"/>
          <p:cNvSpPr/>
          <p:nvPr/>
        </p:nvSpPr>
        <p:spPr>
          <a:xfrm>
            <a:off x="228600" y="1097280"/>
            <a:ext cx="4023360" cy="658368"/>
          </a:xfrm>
          <a:prstGeom prst="rect">
            <a:avLst/>
          </a:prstGeom>
          <a:solidFill>
            <a:srgbClr val="FDECEA"/>
          </a:solidFill>
          <a:ln w="10160">
            <a:solidFill>
              <a:srgbClr val="EFB8B3"/>
            </a:solidFill>
            <a:prstDash val="solid"/>
          </a:ln>
        </p:spPr>
        <p:txBody>
          <a:bodyPr/>
          <a:lstStyle/>
          <a:p>
            <a:endParaRPr lang="ar-SA"/>
          </a:p>
        </p:txBody>
      </p:sp>
      <p:sp>
        <p:nvSpPr>
          <p:cNvPr id="6" name="Text 4"/>
          <p:cNvSpPr/>
          <p:nvPr/>
        </p:nvSpPr>
        <p:spPr>
          <a:xfrm>
            <a:off x="320040" y="1143000"/>
            <a:ext cx="3749040" cy="566928"/>
          </a:xfrm>
          <a:prstGeom prst="rect">
            <a:avLst/>
          </a:prstGeom>
          <a:noFill/>
          <a:ln/>
        </p:spPr>
        <p:txBody>
          <a:bodyPr wrap="square" rtlCol="0" anchor="ctr"/>
          <a:lstStyle/>
          <a:p>
            <a:pPr marL="0" indent="0" algn="r" rtl="1">
              <a:buNone/>
            </a:pPr>
            <a:r>
              <a:rPr lang="en-US" sz="1200" dirty="0">
                <a:solidFill>
                  <a:srgbClr val="8B0000"/>
                </a:solidFill>
                <a:latin typeface="Calibri" pitchFamily="34" charset="0"/>
                <a:ea typeface="Calibri" pitchFamily="34" charset="-122"/>
                <a:cs typeface="Calibri" pitchFamily="34" charset="-120"/>
              </a:rPr>
              <a:t>❌  </a:t>
            </a:r>
            <a:r>
              <a:rPr lang="en-US" sz="1200" dirty="0" err="1">
                <a:solidFill>
                  <a:srgbClr val="8B0000"/>
                </a:solidFill>
                <a:latin typeface="Calibri" pitchFamily="34" charset="0"/>
                <a:ea typeface="Calibri" pitchFamily="34" charset="-122"/>
                <a:cs typeface="Calibri" pitchFamily="34" charset="-120"/>
              </a:rPr>
              <a:t>الاعتماد</a:t>
            </a:r>
            <a:r>
              <a:rPr lang="en-US" sz="1200" dirty="0">
                <a:solidFill>
                  <a:srgbClr val="8B0000"/>
                </a:solidFill>
                <a:latin typeface="Calibri" pitchFamily="34" charset="0"/>
                <a:ea typeface="Calibri" pitchFamily="34" charset="-122"/>
                <a:cs typeface="Calibri" pitchFamily="34" charset="-120"/>
              </a:rPr>
              <a:t> هدفه الحصول على شهادة فقط</a:t>
            </a:r>
            <a:endParaRPr lang="en-US" sz="1200" dirty="0"/>
          </a:p>
        </p:txBody>
      </p:sp>
      <p:sp>
        <p:nvSpPr>
          <p:cNvPr id="7" name="Text 5"/>
          <p:cNvSpPr/>
          <p:nvPr/>
        </p:nvSpPr>
        <p:spPr>
          <a:xfrm>
            <a:off x="4297680" y="1261872"/>
            <a:ext cx="365760" cy="329184"/>
          </a:xfrm>
          <a:prstGeom prst="rect">
            <a:avLst/>
          </a:prstGeom>
          <a:noFill/>
          <a:ln/>
        </p:spPr>
        <p:txBody>
          <a:bodyPr wrap="square" rtlCol="0" anchor="ctr"/>
          <a:lstStyle/>
          <a:p>
            <a:pPr marL="0" indent="0" algn="ctr">
              <a:buNone/>
            </a:pPr>
            <a:r>
              <a:rPr lang="en-US" sz="1800" dirty="0">
                <a:solidFill>
                  <a:srgbClr val="1A2E4A"/>
                </a:solidFill>
                <a:latin typeface="Calibri" pitchFamily="34" charset="0"/>
                <a:ea typeface="Calibri" pitchFamily="34" charset="-122"/>
                <a:cs typeface="Calibri" pitchFamily="34" charset="-120"/>
              </a:rPr>
              <a:t>→</a:t>
            </a:r>
            <a:endParaRPr lang="en-US" sz="1800" dirty="0"/>
          </a:p>
        </p:txBody>
      </p:sp>
      <p:sp>
        <p:nvSpPr>
          <p:cNvPr id="8" name="Shape 6"/>
          <p:cNvSpPr/>
          <p:nvPr/>
        </p:nvSpPr>
        <p:spPr>
          <a:xfrm>
            <a:off x="4754880" y="1097280"/>
            <a:ext cx="4160520" cy="658368"/>
          </a:xfrm>
          <a:prstGeom prst="rect">
            <a:avLst/>
          </a:prstGeom>
          <a:solidFill>
            <a:srgbClr val="E8F5E9"/>
          </a:solidFill>
          <a:ln w="10160">
            <a:solidFill>
              <a:srgbClr val="A8D5A2"/>
            </a:solidFill>
            <a:prstDash val="solid"/>
          </a:ln>
        </p:spPr>
        <p:txBody>
          <a:bodyPr/>
          <a:lstStyle/>
          <a:p>
            <a:endParaRPr lang="ar-SA"/>
          </a:p>
        </p:txBody>
      </p:sp>
      <p:sp>
        <p:nvSpPr>
          <p:cNvPr id="9" name="Text 7"/>
          <p:cNvSpPr/>
          <p:nvPr/>
        </p:nvSpPr>
        <p:spPr>
          <a:xfrm>
            <a:off x="4846320" y="1143000"/>
            <a:ext cx="3931920" cy="566928"/>
          </a:xfrm>
          <a:prstGeom prst="rect">
            <a:avLst/>
          </a:prstGeom>
          <a:noFill/>
          <a:ln/>
        </p:spPr>
        <p:txBody>
          <a:bodyPr wrap="square" rtlCol="0" anchor="ctr"/>
          <a:lstStyle/>
          <a:p>
            <a:pPr marL="0" indent="0" algn="r" rtl="1">
              <a:buNone/>
            </a:pPr>
            <a:r>
              <a:rPr lang="en-US" sz="1200" dirty="0">
                <a:solidFill>
                  <a:srgbClr val="145214"/>
                </a:solidFill>
                <a:latin typeface="Calibri" pitchFamily="34" charset="0"/>
                <a:ea typeface="Calibri" pitchFamily="34" charset="-122"/>
                <a:cs typeface="Calibri" pitchFamily="34" charset="-120"/>
              </a:rPr>
              <a:t>✔️  </a:t>
            </a:r>
            <a:r>
              <a:rPr lang="en-US" sz="1200" dirty="0" err="1">
                <a:solidFill>
                  <a:srgbClr val="145214"/>
                </a:solidFill>
                <a:latin typeface="Calibri" pitchFamily="34" charset="0"/>
                <a:ea typeface="Calibri" pitchFamily="34" charset="-122"/>
                <a:cs typeface="Calibri" pitchFamily="34" charset="-120"/>
              </a:rPr>
              <a:t>الاعتماد</a:t>
            </a:r>
            <a:r>
              <a:rPr lang="en-US" sz="1200" dirty="0">
                <a:solidFill>
                  <a:srgbClr val="145214"/>
                </a:solidFill>
                <a:latin typeface="Calibri" pitchFamily="34" charset="0"/>
                <a:ea typeface="Calibri" pitchFamily="34" charset="-122"/>
                <a:cs typeface="Calibri" pitchFamily="34" charset="-120"/>
              </a:rPr>
              <a:t> أداة تحسين مستمر وليس جائزة تُعلَّق على الجدار</a:t>
            </a:r>
            <a:endParaRPr lang="en-US" sz="1200" dirty="0"/>
          </a:p>
        </p:txBody>
      </p:sp>
      <p:sp>
        <p:nvSpPr>
          <p:cNvPr id="10" name="Shape 8"/>
          <p:cNvSpPr/>
          <p:nvPr/>
        </p:nvSpPr>
        <p:spPr>
          <a:xfrm>
            <a:off x="228600" y="1865376"/>
            <a:ext cx="4023360" cy="658368"/>
          </a:xfrm>
          <a:prstGeom prst="rect">
            <a:avLst/>
          </a:prstGeom>
          <a:solidFill>
            <a:srgbClr val="FDECEA"/>
          </a:solidFill>
          <a:ln w="10160">
            <a:solidFill>
              <a:srgbClr val="EFB8B3"/>
            </a:solidFill>
            <a:prstDash val="solid"/>
          </a:ln>
        </p:spPr>
        <p:txBody>
          <a:bodyPr/>
          <a:lstStyle/>
          <a:p>
            <a:endParaRPr lang="ar-SA"/>
          </a:p>
        </p:txBody>
      </p:sp>
      <p:sp>
        <p:nvSpPr>
          <p:cNvPr id="11" name="Text 9"/>
          <p:cNvSpPr/>
          <p:nvPr/>
        </p:nvSpPr>
        <p:spPr>
          <a:xfrm>
            <a:off x="320040" y="1911096"/>
            <a:ext cx="3749040" cy="566928"/>
          </a:xfrm>
          <a:prstGeom prst="rect">
            <a:avLst/>
          </a:prstGeom>
          <a:noFill/>
          <a:ln/>
        </p:spPr>
        <p:txBody>
          <a:bodyPr wrap="square" rtlCol="0" anchor="ctr"/>
          <a:lstStyle/>
          <a:p>
            <a:pPr marL="0" indent="0" algn="r" rtl="1">
              <a:buNone/>
            </a:pPr>
            <a:r>
              <a:rPr lang="en-US" sz="1200" dirty="0">
                <a:solidFill>
                  <a:srgbClr val="8B0000"/>
                </a:solidFill>
                <a:latin typeface="Calibri" pitchFamily="34" charset="0"/>
                <a:ea typeface="Calibri" pitchFamily="34" charset="-122"/>
                <a:cs typeface="Calibri" pitchFamily="34" charset="-120"/>
              </a:rPr>
              <a:t>❌  </a:t>
            </a:r>
            <a:r>
              <a:rPr lang="en-US" sz="1200" dirty="0" err="1">
                <a:solidFill>
                  <a:srgbClr val="8B0000"/>
                </a:solidFill>
                <a:latin typeface="Calibri" pitchFamily="34" charset="0"/>
                <a:ea typeface="Calibri" pitchFamily="34" charset="-122"/>
                <a:cs typeface="Calibri" pitchFamily="34" charset="-120"/>
              </a:rPr>
              <a:t>التحضير</a:t>
            </a:r>
            <a:r>
              <a:rPr lang="en-US" sz="1200" dirty="0">
                <a:solidFill>
                  <a:srgbClr val="8B0000"/>
                </a:solidFill>
                <a:latin typeface="Calibri" pitchFamily="34" charset="0"/>
                <a:ea typeface="Calibri" pitchFamily="34" charset="-122"/>
                <a:cs typeface="Calibri" pitchFamily="34" charset="-120"/>
              </a:rPr>
              <a:t> للزيارة يبدأ قبل أسابيع قليلة فقط</a:t>
            </a:r>
            <a:endParaRPr lang="en-US" sz="1200" dirty="0"/>
          </a:p>
        </p:txBody>
      </p:sp>
      <p:sp>
        <p:nvSpPr>
          <p:cNvPr id="12" name="Text 10"/>
          <p:cNvSpPr/>
          <p:nvPr/>
        </p:nvSpPr>
        <p:spPr>
          <a:xfrm>
            <a:off x="4297680" y="2029968"/>
            <a:ext cx="365760" cy="329184"/>
          </a:xfrm>
          <a:prstGeom prst="rect">
            <a:avLst/>
          </a:prstGeom>
          <a:noFill/>
          <a:ln/>
        </p:spPr>
        <p:txBody>
          <a:bodyPr wrap="square" rtlCol="0" anchor="ctr"/>
          <a:lstStyle/>
          <a:p>
            <a:pPr marL="0" indent="0" algn="ctr">
              <a:buNone/>
            </a:pPr>
            <a:r>
              <a:rPr lang="en-US" sz="1800" dirty="0">
                <a:solidFill>
                  <a:srgbClr val="1A2E4A"/>
                </a:solidFill>
                <a:latin typeface="Calibri" pitchFamily="34" charset="0"/>
                <a:ea typeface="Calibri" pitchFamily="34" charset="-122"/>
                <a:cs typeface="Calibri" pitchFamily="34" charset="-120"/>
              </a:rPr>
              <a:t>→</a:t>
            </a:r>
            <a:endParaRPr lang="en-US" sz="1800" dirty="0"/>
          </a:p>
        </p:txBody>
      </p:sp>
      <p:sp>
        <p:nvSpPr>
          <p:cNvPr id="13" name="Shape 11"/>
          <p:cNvSpPr/>
          <p:nvPr/>
        </p:nvSpPr>
        <p:spPr>
          <a:xfrm>
            <a:off x="4754880" y="1865376"/>
            <a:ext cx="4160520" cy="658368"/>
          </a:xfrm>
          <a:prstGeom prst="rect">
            <a:avLst/>
          </a:prstGeom>
          <a:solidFill>
            <a:srgbClr val="E8F5E9"/>
          </a:solidFill>
          <a:ln w="10160">
            <a:solidFill>
              <a:srgbClr val="A8D5A2"/>
            </a:solidFill>
            <a:prstDash val="solid"/>
          </a:ln>
        </p:spPr>
        <p:txBody>
          <a:bodyPr/>
          <a:lstStyle/>
          <a:p>
            <a:endParaRPr lang="ar-SA"/>
          </a:p>
        </p:txBody>
      </p:sp>
      <p:sp>
        <p:nvSpPr>
          <p:cNvPr id="14" name="Text 12"/>
          <p:cNvSpPr/>
          <p:nvPr/>
        </p:nvSpPr>
        <p:spPr>
          <a:xfrm>
            <a:off x="4846320" y="1911096"/>
            <a:ext cx="3931920" cy="566928"/>
          </a:xfrm>
          <a:prstGeom prst="rect">
            <a:avLst/>
          </a:prstGeom>
          <a:noFill/>
          <a:ln/>
        </p:spPr>
        <p:txBody>
          <a:bodyPr wrap="square" rtlCol="0" anchor="ctr"/>
          <a:lstStyle/>
          <a:p>
            <a:pPr marL="0" indent="0" algn="r" rtl="1">
              <a:buNone/>
            </a:pPr>
            <a:r>
              <a:rPr lang="en-US" sz="1200" dirty="0">
                <a:solidFill>
                  <a:srgbClr val="145214"/>
                </a:solidFill>
                <a:latin typeface="Calibri" pitchFamily="34" charset="0"/>
                <a:ea typeface="Calibri" pitchFamily="34" charset="-122"/>
                <a:cs typeface="Calibri" pitchFamily="34" charset="-120"/>
              </a:rPr>
              <a:t>✔️  </a:t>
            </a:r>
            <a:r>
              <a:rPr lang="en-US" sz="1200" dirty="0" err="1">
                <a:solidFill>
                  <a:srgbClr val="145214"/>
                </a:solidFill>
                <a:latin typeface="Calibri" pitchFamily="34" charset="0"/>
                <a:ea typeface="Calibri" pitchFamily="34" charset="-122"/>
                <a:cs typeface="Calibri" pitchFamily="34" charset="-120"/>
              </a:rPr>
              <a:t>الجودة</a:t>
            </a:r>
            <a:r>
              <a:rPr lang="en-US" sz="1200" dirty="0">
                <a:solidFill>
                  <a:srgbClr val="145214"/>
                </a:solidFill>
                <a:latin typeface="Calibri" pitchFamily="34" charset="0"/>
                <a:ea typeface="Calibri" pitchFamily="34" charset="-122"/>
                <a:cs typeface="Calibri" pitchFamily="34" charset="-120"/>
              </a:rPr>
              <a:t> ممارسة يومية ودليلها مبني على أداء حقيقي طوال العام</a:t>
            </a:r>
            <a:endParaRPr lang="en-US" sz="1200" dirty="0"/>
          </a:p>
        </p:txBody>
      </p:sp>
      <p:sp>
        <p:nvSpPr>
          <p:cNvPr id="15" name="Shape 13"/>
          <p:cNvSpPr/>
          <p:nvPr/>
        </p:nvSpPr>
        <p:spPr>
          <a:xfrm>
            <a:off x="228600" y="2633472"/>
            <a:ext cx="4023360" cy="658368"/>
          </a:xfrm>
          <a:prstGeom prst="rect">
            <a:avLst/>
          </a:prstGeom>
          <a:solidFill>
            <a:srgbClr val="FDECEA"/>
          </a:solidFill>
          <a:ln w="10160">
            <a:solidFill>
              <a:srgbClr val="EFB8B3"/>
            </a:solidFill>
            <a:prstDash val="solid"/>
          </a:ln>
        </p:spPr>
        <p:txBody>
          <a:bodyPr/>
          <a:lstStyle/>
          <a:p>
            <a:endParaRPr lang="ar-SA"/>
          </a:p>
        </p:txBody>
      </p:sp>
      <p:sp>
        <p:nvSpPr>
          <p:cNvPr id="16" name="Text 14"/>
          <p:cNvSpPr/>
          <p:nvPr/>
        </p:nvSpPr>
        <p:spPr>
          <a:xfrm>
            <a:off x="320040" y="2679192"/>
            <a:ext cx="3749040" cy="566928"/>
          </a:xfrm>
          <a:prstGeom prst="rect">
            <a:avLst/>
          </a:prstGeom>
          <a:noFill/>
          <a:ln/>
        </p:spPr>
        <p:txBody>
          <a:bodyPr wrap="square" rtlCol="0" anchor="ctr"/>
          <a:lstStyle/>
          <a:p>
            <a:pPr marL="0" indent="0" algn="r" rtl="1">
              <a:buNone/>
            </a:pPr>
            <a:r>
              <a:rPr lang="en-US" sz="1200" dirty="0">
                <a:solidFill>
                  <a:srgbClr val="8B0000"/>
                </a:solidFill>
                <a:latin typeface="Calibri" pitchFamily="34" charset="0"/>
                <a:ea typeface="Calibri" pitchFamily="34" charset="-122"/>
                <a:cs typeface="Calibri" pitchFamily="34" charset="-120"/>
              </a:rPr>
              <a:t>❌  </a:t>
            </a:r>
            <a:r>
              <a:rPr lang="en-US" sz="1200" dirty="0" err="1">
                <a:solidFill>
                  <a:srgbClr val="8B0000"/>
                </a:solidFill>
                <a:latin typeface="Calibri" pitchFamily="34" charset="0"/>
                <a:ea typeface="Calibri" pitchFamily="34" charset="-122"/>
                <a:cs typeface="Calibri" pitchFamily="34" charset="-120"/>
              </a:rPr>
              <a:t>يكفي</a:t>
            </a:r>
            <a:r>
              <a:rPr lang="en-US" sz="1200" dirty="0">
                <a:solidFill>
                  <a:srgbClr val="8B0000"/>
                </a:solidFill>
                <a:latin typeface="Calibri" pitchFamily="34" charset="0"/>
                <a:ea typeface="Calibri" pitchFamily="34" charset="-122"/>
                <a:cs typeface="Calibri" pitchFamily="34" charset="-120"/>
              </a:rPr>
              <a:t> أن تُعدّ الوثائق دون تطبيق فعلي على أرض الواقع</a:t>
            </a:r>
            <a:endParaRPr lang="en-US" sz="1200" dirty="0"/>
          </a:p>
        </p:txBody>
      </p:sp>
      <p:sp>
        <p:nvSpPr>
          <p:cNvPr id="17" name="Text 15"/>
          <p:cNvSpPr/>
          <p:nvPr/>
        </p:nvSpPr>
        <p:spPr>
          <a:xfrm>
            <a:off x="4297680" y="2798064"/>
            <a:ext cx="365760" cy="329184"/>
          </a:xfrm>
          <a:prstGeom prst="rect">
            <a:avLst/>
          </a:prstGeom>
          <a:noFill/>
          <a:ln/>
        </p:spPr>
        <p:txBody>
          <a:bodyPr wrap="square" rtlCol="0" anchor="ctr"/>
          <a:lstStyle/>
          <a:p>
            <a:pPr marL="0" indent="0" algn="ctr">
              <a:buNone/>
            </a:pPr>
            <a:r>
              <a:rPr lang="en-US" sz="1800" dirty="0">
                <a:solidFill>
                  <a:srgbClr val="1A2E4A"/>
                </a:solidFill>
                <a:latin typeface="Calibri" pitchFamily="34" charset="0"/>
                <a:ea typeface="Calibri" pitchFamily="34" charset="-122"/>
                <a:cs typeface="Calibri" pitchFamily="34" charset="-120"/>
              </a:rPr>
              <a:t>→</a:t>
            </a:r>
            <a:endParaRPr lang="en-US" sz="1800" dirty="0"/>
          </a:p>
        </p:txBody>
      </p:sp>
      <p:sp>
        <p:nvSpPr>
          <p:cNvPr id="18" name="Shape 16"/>
          <p:cNvSpPr/>
          <p:nvPr/>
        </p:nvSpPr>
        <p:spPr>
          <a:xfrm>
            <a:off x="4754880" y="2633472"/>
            <a:ext cx="4160520" cy="658368"/>
          </a:xfrm>
          <a:prstGeom prst="rect">
            <a:avLst/>
          </a:prstGeom>
          <a:solidFill>
            <a:srgbClr val="E8F5E9"/>
          </a:solidFill>
          <a:ln w="10160">
            <a:solidFill>
              <a:srgbClr val="A8D5A2"/>
            </a:solidFill>
            <a:prstDash val="solid"/>
          </a:ln>
        </p:spPr>
        <p:txBody>
          <a:bodyPr/>
          <a:lstStyle/>
          <a:p>
            <a:endParaRPr lang="ar-SA"/>
          </a:p>
        </p:txBody>
      </p:sp>
      <p:sp>
        <p:nvSpPr>
          <p:cNvPr id="19" name="Text 17"/>
          <p:cNvSpPr/>
          <p:nvPr/>
        </p:nvSpPr>
        <p:spPr>
          <a:xfrm>
            <a:off x="4846320" y="2679192"/>
            <a:ext cx="3931920" cy="566928"/>
          </a:xfrm>
          <a:prstGeom prst="rect">
            <a:avLst/>
          </a:prstGeom>
          <a:noFill/>
          <a:ln/>
        </p:spPr>
        <p:txBody>
          <a:bodyPr wrap="square" rtlCol="0" anchor="ctr"/>
          <a:lstStyle/>
          <a:p>
            <a:pPr marL="0" indent="0" algn="r" rtl="1">
              <a:buNone/>
            </a:pPr>
            <a:r>
              <a:rPr lang="en-US" sz="1200" dirty="0">
                <a:solidFill>
                  <a:srgbClr val="145214"/>
                </a:solidFill>
                <a:latin typeface="Calibri" pitchFamily="34" charset="0"/>
                <a:ea typeface="Calibri" pitchFamily="34" charset="-122"/>
                <a:cs typeface="Calibri" pitchFamily="34" charset="-120"/>
              </a:rPr>
              <a:t>✔️  </a:t>
            </a:r>
            <a:r>
              <a:rPr lang="en-US" sz="1200" dirty="0" err="1">
                <a:solidFill>
                  <a:srgbClr val="145214"/>
                </a:solidFill>
                <a:latin typeface="Calibri" pitchFamily="34" charset="0"/>
                <a:ea typeface="Calibri" pitchFamily="34" charset="-122"/>
                <a:cs typeface="Calibri" pitchFamily="34" charset="-120"/>
              </a:rPr>
              <a:t>المقيّمون</a:t>
            </a:r>
            <a:r>
              <a:rPr lang="en-US" sz="1200" dirty="0">
                <a:solidFill>
                  <a:srgbClr val="145214"/>
                </a:solidFill>
                <a:latin typeface="Calibri" pitchFamily="34" charset="0"/>
                <a:ea typeface="Calibri" pitchFamily="34" charset="-122"/>
                <a:cs typeface="Calibri" pitchFamily="34" charset="-120"/>
              </a:rPr>
              <a:t> يُلاحظون الفصول ويُقابلون المتعلمين ويتحققون من الأثر الحقيقي</a:t>
            </a:r>
            <a:endParaRPr lang="en-US" sz="1200" dirty="0"/>
          </a:p>
        </p:txBody>
      </p:sp>
      <p:sp>
        <p:nvSpPr>
          <p:cNvPr id="20" name="Shape 18"/>
          <p:cNvSpPr/>
          <p:nvPr/>
        </p:nvSpPr>
        <p:spPr>
          <a:xfrm>
            <a:off x="228600" y="3401568"/>
            <a:ext cx="4023360" cy="658368"/>
          </a:xfrm>
          <a:prstGeom prst="rect">
            <a:avLst/>
          </a:prstGeom>
          <a:solidFill>
            <a:srgbClr val="FDECEA"/>
          </a:solidFill>
          <a:ln w="10160">
            <a:solidFill>
              <a:srgbClr val="EFB8B3"/>
            </a:solidFill>
            <a:prstDash val="solid"/>
          </a:ln>
        </p:spPr>
        <p:txBody>
          <a:bodyPr/>
          <a:lstStyle/>
          <a:p>
            <a:endParaRPr lang="ar-SA"/>
          </a:p>
        </p:txBody>
      </p:sp>
      <p:sp>
        <p:nvSpPr>
          <p:cNvPr id="21" name="Text 19"/>
          <p:cNvSpPr/>
          <p:nvPr/>
        </p:nvSpPr>
        <p:spPr>
          <a:xfrm>
            <a:off x="320040" y="3447288"/>
            <a:ext cx="3749040" cy="566928"/>
          </a:xfrm>
          <a:prstGeom prst="rect">
            <a:avLst/>
          </a:prstGeom>
          <a:noFill/>
          <a:ln/>
        </p:spPr>
        <p:txBody>
          <a:bodyPr wrap="square" rtlCol="0" anchor="ctr"/>
          <a:lstStyle/>
          <a:p>
            <a:pPr marL="0" indent="0" algn="r" rtl="1">
              <a:buNone/>
            </a:pPr>
            <a:r>
              <a:rPr lang="en-US" sz="1200" dirty="0">
                <a:solidFill>
                  <a:srgbClr val="8B0000"/>
                </a:solidFill>
                <a:latin typeface="Calibri" pitchFamily="34" charset="0"/>
                <a:ea typeface="Calibri" pitchFamily="34" charset="-122"/>
                <a:cs typeface="Calibri" pitchFamily="34" charset="-120"/>
              </a:rPr>
              <a:t>❌  </a:t>
            </a:r>
            <a:r>
              <a:rPr lang="en-US" sz="1200" dirty="0" err="1">
                <a:solidFill>
                  <a:srgbClr val="8B0000"/>
                </a:solidFill>
                <a:latin typeface="Calibri" pitchFamily="34" charset="0"/>
                <a:ea typeface="Calibri" pitchFamily="34" charset="-122"/>
                <a:cs typeface="Calibri" pitchFamily="34" charset="-120"/>
              </a:rPr>
              <a:t>لجنة</a:t>
            </a:r>
            <a:r>
              <a:rPr lang="en-US" sz="1200" dirty="0">
                <a:solidFill>
                  <a:srgbClr val="8B0000"/>
                </a:solidFill>
                <a:latin typeface="Calibri" pitchFamily="34" charset="0"/>
                <a:ea typeface="Calibri" pitchFamily="34" charset="-122"/>
                <a:cs typeface="Calibri" pitchFamily="34" charset="-120"/>
              </a:rPr>
              <a:t> التميز هي المسؤول الوحيد عن الجودة</a:t>
            </a:r>
            <a:endParaRPr lang="en-US" sz="1200" dirty="0"/>
          </a:p>
        </p:txBody>
      </p:sp>
      <p:sp>
        <p:nvSpPr>
          <p:cNvPr id="22" name="Text 20"/>
          <p:cNvSpPr/>
          <p:nvPr/>
        </p:nvSpPr>
        <p:spPr>
          <a:xfrm>
            <a:off x="4297680" y="3566160"/>
            <a:ext cx="365760" cy="329184"/>
          </a:xfrm>
          <a:prstGeom prst="rect">
            <a:avLst/>
          </a:prstGeom>
          <a:noFill/>
          <a:ln/>
        </p:spPr>
        <p:txBody>
          <a:bodyPr wrap="square" rtlCol="0" anchor="ctr"/>
          <a:lstStyle/>
          <a:p>
            <a:pPr marL="0" indent="0" algn="ctr">
              <a:buNone/>
            </a:pPr>
            <a:r>
              <a:rPr lang="en-US" sz="1800" dirty="0">
                <a:solidFill>
                  <a:srgbClr val="1A2E4A"/>
                </a:solidFill>
                <a:latin typeface="Calibri" pitchFamily="34" charset="0"/>
                <a:ea typeface="Calibri" pitchFamily="34" charset="-122"/>
                <a:cs typeface="Calibri" pitchFamily="34" charset="-120"/>
              </a:rPr>
              <a:t>→</a:t>
            </a:r>
            <a:endParaRPr lang="en-US" sz="1800" dirty="0"/>
          </a:p>
        </p:txBody>
      </p:sp>
      <p:sp>
        <p:nvSpPr>
          <p:cNvPr id="23" name="Shape 21"/>
          <p:cNvSpPr/>
          <p:nvPr/>
        </p:nvSpPr>
        <p:spPr>
          <a:xfrm>
            <a:off x="4754880" y="3401568"/>
            <a:ext cx="4160520" cy="658368"/>
          </a:xfrm>
          <a:prstGeom prst="rect">
            <a:avLst/>
          </a:prstGeom>
          <a:solidFill>
            <a:srgbClr val="E8F5E9"/>
          </a:solidFill>
          <a:ln w="10160">
            <a:solidFill>
              <a:srgbClr val="A8D5A2"/>
            </a:solidFill>
            <a:prstDash val="solid"/>
          </a:ln>
        </p:spPr>
        <p:txBody>
          <a:bodyPr/>
          <a:lstStyle/>
          <a:p>
            <a:endParaRPr lang="ar-SA"/>
          </a:p>
        </p:txBody>
      </p:sp>
      <p:sp>
        <p:nvSpPr>
          <p:cNvPr id="24" name="Text 22"/>
          <p:cNvSpPr/>
          <p:nvPr/>
        </p:nvSpPr>
        <p:spPr>
          <a:xfrm>
            <a:off x="4846320" y="3447288"/>
            <a:ext cx="3931920" cy="566928"/>
          </a:xfrm>
          <a:prstGeom prst="rect">
            <a:avLst/>
          </a:prstGeom>
          <a:noFill/>
          <a:ln/>
        </p:spPr>
        <p:txBody>
          <a:bodyPr wrap="square" rtlCol="0" anchor="ctr"/>
          <a:lstStyle/>
          <a:p>
            <a:pPr marL="0" indent="0" algn="r" rtl="1">
              <a:buNone/>
            </a:pPr>
            <a:r>
              <a:rPr lang="en-US" sz="1200" dirty="0">
                <a:solidFill>
                  <a:srgbClr val="145214"/>
                </a:solidFill>
                <a:latin typeface="Calibri" pitchFamily="34" charset="0"/>
                <a:ea typeface="Calibri" pitchFamily="34" charset="-122"/>
                <a:cs typeface="Calibri" pitchFamily="34" charset="-120"/>
              </a:rPr>
              <a:t>✔️  </a:t>
            </a:r>
            <a:r>
              <a:rPr lang="en-US" sz="1200" dirty="0" err="1">
                <a:solidFill>
                  <a:srgbClr val="145214"/>
                </a:solidFill>
                <a:latin typeface="Calibri" pitchFamily="34" charset="0"/>
                <a:ea typeface="Calibri" pitchFamily="34" charset="-122"/>
                <a:cs typeface="Calibri" pitchFamily="34" charset="-120"/>
              </a:rPr>
              <a:t>الجودة</a:t>
            </a:r>
            <a:r>
              <a:rPr lang="en-US" sz="1200" dirty="0">
                <a:solidFill>
                  <a:srgbClr val="145214"/>
                </a:solidFill>
                <a:latin typeface="Calibri" pitchFamily="34" charset="0"/>
                <a:ea typeface="Calibri" pitchFamily="34" charset="-122"/>
                <a:cs typeface="Calibri" pitchFamily="34" charset="-120"/>
              </a:rPr>
              <a:t> مسؤولية كل منسوب في المدرسة من مدير إلى مشرف النظافة</a:t>
            </a:r>
            <a:endParaRPr lang="en-US" sz="1200" dirty="0"/>
          </a:p>
        </p:txBody>
      </p:sp>
      <p:sp>
        <p:nvSpPr>
          <p:cNvPr id="25" name="Shape 23"/>
          <p:cNvSpPr/>
          <p:nvPr/>
        </p:nvSpPr>
        <p:spPr>
          <a:xfrm>
            <a:off x="228600" y="4169664"/>
            <a:ext cx="4023360" cy="658368"/>
          </a:xfrm>
          <a:prstGeom prst="rect">
            <a:avLst/>
          </a:prstGeom>
          <a:solidFill>
            <a:srgbClr val="FDECEA"/>
          </a:solidFill>
          <a:ln w="10160">
            <a:solidFill>
              <a:srgbClr val="EFB8B3"/>
            </a:solidFill>
            <a:prstDash val="solid"/>
          </a:ln>
        </p:spPr>
        <p:txBody>
          <a:bodyPr/>
          <a:lstStyle/>
          <a:p>
            <a:endParaRPr lang="ar-SA"/>
          </a:p>
        </p:txBody>
      </p:sp>
      <p:sp>
        <p:nvSpPr>
          <p:cNvPr id="26" name="Text 24"/>
          <p:cNvSpPr/>
          <p:nvPr/>
        </p:nvSpPr>
        <p:spPr>
          <a:xfrm>
            <a:off x="320040" y="4215384"/>
            <a:ext cx="3749040" cy="566928"/>
          </a:xfrm>
          <a:prstGeom prst="rect">
            <a:avLst/>
          </a:prstGeom>
          <a:noFill/>
          <a:ln/>
        </p:spPr>
        <p:txBody>
          <a:bodyPr wrap="square" rtlCol="0" anchor="ctr"/>
          <a:lstStyle/>
          <a:p>
            <a:pPr marL="0" indent="0" algn="r" rtl="1">
              <a:buNone/>
            </a:pPr>
            <a:r>
              <a:rPr lang="en-US" sz="1200" dirty="0">
                <a:solidFill>
                  <a:srgbClr val="8B0000"/>
                </a:solidFill>
                <a:latin typeface="Calibri" pitchFamily="34" charset="0"/>
                <a:ea typeface="Calibri" pitchFamily="34" charset="-122"/>
                <a:cs typeface="Calibri" pitchFamily="34" charset="-120"/>
              </a:rPr>
              <a:t>❌  </a:t>
            </a:r>
            <a:r>
              <a:rPr lang="en-US" sz="1200" dirty="0" err="1">
                <a:solidFill>
                  <a:srgbClr val="8B0000"/>
                </a:solidFill>
                <a:latin typeface="Calibri" pitchFamily="34" charset="0"/>
                <a:ea typeface="Calibri" pitchFamily="34" charset="-122"/>
                <a:cs typeface="Calibri" pitchFamily="34" charset="-120"/>
              </a:rPr>
              <a:t>المدرسة</a:t>
            </a:r>
            <a:r>
              <a:rPr lang="en-US" sz="1200" dirty="0">
                <a:solidFill>
                  <a:srgbClr val="8B0000"/>
                </a:solidFill>
                <a:latin typeface="Calibri" pitchFamily="34" charset="0"/>
                <a:ea typeface="Calibri" pitchFamily="34" charset="-122"/>
                <a:cs typeface="Calibri" pitchFamily="34" charset="-120"/>
              </a:rPr>
              <a:t> الحاصلة على الاعتماد وصلت إلى القمة ولا تحتاج تحسيناً</a:t>
            </a:r>
            <a:endParaRPr lang="en-US" sz="1200" dirty="0"/>
          </a:p>
        </p:txBody>
      </p:sp>
      <p:sp>
        <p:nvSpPr>
          <p:cNvPr id="27" name="Text 25"/>
          <p:cNvSpPr/>
          <p:nvPr/>
        </p:nvSpPr>
        <p:spPr>
          <a:xfrm>
            <a:off x="4297680" y="4334256"/>
            <a:ext cx="365760" cy="329184"/>
          </a:xfrm>
          <a:prstGeom prst="rect">
            <a:avLst/>
          </a:prstGeom>
          <a:noFill/>
          <a:ln/>
        </p:spPr>
        <p:txBody>
          <a:bodyPr wrap="square" rtlCol="0" anchor="ctr"/>
          <a:lstStyle/>
          <a:p>
            <a:pPr marL="0" indent="0" algn="ctr">
              <a:buNone/>
            </a:pPr>
            <a:r>
              <a:rPr lang="en-US" sz="1800" dirty="0">
                <a:solidFill>
                  <a:srgbClr val="1A2E4A"/>
                </a:solidFill>
                <a:latin typeface="Calibri" pitchFamily="34" charset="0"/>
                <a:ea typeface="Calibri" pitchFamily="34" charset="-122"/>
                <a:cs typeface="Calibri" pitchFamily="34" charset="-120"/>
              </a:rPr>
              <a:t>→</a:t>
            </a:r>
            <a:endParaRPr lang="en-US" sz="1800" dirty="0"/>
          </a:p>
        </p:txBody>
      </p:sp>
      <p:sp>
        <p:nvSpPr>
          <p:cNvPr id="28" name="Shape 26"/>
          <p:cNvSpPr/>
          <p:nvPr/>
        </p:nvSpPr>
        <p:spPr>
          <a:xfrm>
            <a:off x="4754880" y="4169664"/>
            <a:ext cx="4160520" cy="658368"/>
          </a:xfrm>
          <a:prstGeom prst="rect">
            <a:avLst/>
          </a:prstGeom>
          <a:solidFill>
            <a:srgbClr val="E8F5E9"/>
          </a:solidFill>
          <a:ln w="10160">
            <a:solidFill>
              <a:srgbClr val="A8D5A2"/>
            </a:solidFill>
            <a:prstDash val="solid"/>
          </a:ln>
        </p:spPr>
        <p:txBody>
          <a:bodyPr/>
          <a:lstStyle/>
          <a:p>
            <a:endParaRPr lang="ar-SA"/>
          </a:p>
        </p:txBody>
      </p:sp>
      <p:sp>
        <p:nvSpPr>
          <p:cNvPr id="29" name="Text 27"/>
          <p:cNvSpPr/>
          <p:nvPr/>
        </p:nvSpPr>
        <p:spPr>
          <a:xfrm>
            <a:off x="4846320" y="4215384"/>
            <a:ext cx="3931920" cy="566928"/>
          </a:xfrm>
          <a:prstGeom prst="rect">
            <a:avLst/>
          </a:prstGeom>
          <a:noFill/>
          <a:ln/>
        </p:spPr>
        <p:txBody>
          <a:bodyPr wrap="square" rtlCol="0" anchor="ctr"/>
          <a:lstStyle/>
          <a:p>
            <a:pPr marL="0" indent="0" algn="r" rtl="1">
              <a:buNone/>
            </a:pPr>
            <a:r>
              <a:rPr lang="en-US" sz="1200" dirty="0">
                <a:solidFill>
                  <a:srgbClr val="145214"/>
                </a:solidFill>
                <a:latin typeface="Calibri" pitchFamily="34" charset="0"/>
                <a:ea typeface="Calibri" pitchFamily="34" charset="-122"/>
                <a:cs typeface="Calibri" pitchFamily="34" charset="-120"/>
              </a:rPr>
              <a:t>✔️  </a:t>
            </a:r>
            <a:r>
              <a:rPr lang="en-US" sz="1200" dirty="0" err="1">
                <a:solidFill>
                  <a:srgbClr val="145214"/>
                </a:solidFill>
                <a:latin typeface="Calibri" pitchFamily="34" charset="0"/>
                <a:ea typeface="Calibri" pitchFamily="34" charset="-122"/>
                <a:cs typeface="Calibri" pitchFamily="34" charset="-120"/>
              </a:rPr>
              <a:t>الاعتماد</a:t>
            </a:r>
            <a:r>
              <a:rPr lang="en-US" sz="1200" dirty="0">
                <a:solidFill>
                  <a:srgbClr val="145214"/>
                </a:solidFill>
                <a:latin typeface="Calibri" pitchFamily="34" charset="0"/>
                <a:ea typeface="Calibri" pitchFamily="34" charset="-122"/>
                <a:cs typeface="Calibri" pitchFamily="34" charset="-120"/>
              </a:rPr>
              <a:t> نقطة انطلاق نحو التميز وليس نقطة نهاية</a:t>
            </a:r>
            <a:endParaRPr lang="en-US" sz="1200" dirty="0"/>
          </a:p>
        </p:txBody>
      </p:sp>
      <p:sp>
        <p:nvSpPr>
          <p:cNvPr id="30" name="Shape 28"/>
          <p:cNvSpPr/>
          <p:nvPr/>
        </p:nvSpPr>
        <p:spPr>
          <a:xfrm>
            <a:off x="228600" y="1024128"/>
            <a:ext cx="4023360" cy="73152"/>
          </a:xfrm>
          <a:prstGeom prst="rect">
            <a:avLst/>
          </a:prstGeom>
          <a:solidFill>
            <a:srgbClr val="C0392B"/>
          </a:solidFill>
          <a:ln w="12700">
            <a:solidFill>
              <a:srgbClr val="C0392B"/>
            </a:solidFill>
            <a:prstDash val="solid"/>
          </a:ln>
        </p:spPr>
        <p:txBody>
          <a:bodyPr/>
          <a:lstStyle/>
          <a:p>
            <a:endParaRPr lang="ar-SA"/>
          </a:p>
        </p:txBody>
      </p:sp>
      <p:sp>
        <p:nvSpPr>
          <p:cNvPr id="31" name="Shape 29"/>
          <p:cNvSpPr/>
          <p:nvPr/>
        </p:nvSpPr>
        <p:spPr>
          <a:xfrm>
            <a:off x="4754880" y="1024128"/>
            <a:ext cx="4160520" cy="73152"/>
          </a:xfrm>
          <a:prstGeom prst="rect">
            <a:avLst/>
          </a:prstGeom>
          <a:solidFill>
            <a:srgbClr val="1E7E34"/>
          </a:solidFill>
          <a:ln w="12700">
            <a:solidFill>
              <a:srgbClr val="1E7E34"/>
            </a:solidFill>
            <a:prstDash val="solid"/>
          </a:ln>
        </p:spPr>
        <p:txBody>
          <a:bodyPr/>
          <a:lstStyle/>
          <a:p>
            <a:endParaRPr lang="ar-S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4A"/>
          </a:solidFill>
          <a:ln w="12700">
            <a:solidFill>
              <a:srgbClr val="1A2E4A"/>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000" b="1" dirty="0">
                <a:solidFill>
                  <a:srgbClr val="FFFFFF"/>
                </a:solidFill>
                <a:latin typeface="Calibri" pitchFamily="34" charset="0"/>
                <a:ea typeface="Calibri" pitchFamily="34" charset="-122"/>
                <a:cs typeface="Calibri" pitchFamily="34" charset="-120"/>
              </a:rPr>
              <a:t>الإجراءات الصحيحة مقابل </a:t>
            </a:r>
            <a:r>
              <a:rPr lang="en-US" sz="2000" b="1" dirty="0" err="1">
                <a:solidFill>
                  <a:srgbClr val="FFFFFF"/>
                </a:solidFill>
                <a:latin typeface="Calibri" pitchFamily="34" charset="0"/>
                <a:ea typeface="Calibri" pitchFamily="34" charset="-122"/>
                <a:cs typeface="Calibri" pitchFamily="34" charset="-120"/>
              </a:rPr>
              <a:t>الممارسات</a:t>
            </a:r>
            <a:r>
              <a:rPr lang="en-US" sz="2000" b="1" dirty="0">
                <a:solidFill>
                  <a:srgbClr val="FFFFFF"/>
                </a:solidFill>
                <a:latin typeface="Calibri" pitchFamily="34" charset="0"/>
                <a:ea typeface="Calibri" pitchFamily="34" charset="-122"/>
                <a:cs typeface="Calibri" pitchFamily="34" charset="-120"/>
              </a:rPr>
              <a:t> </a:t>
            </a:r>
            <a:r>
              <a:rPr lang="en-US" sz="2000" b="1" dirty="0" err="1">
                <a:solidFill>
                  <a:srgbClr val="FFFFFF"/>
                </a:solidFill>
                <a:latin typeface="Calibri" pitchFamily="34" charset="0"/>
                <a:ea typeface="Calibri" pitchFamily="34" charset="-122"/>
                <a:cs typeface="Calibri" pitchFamily="34" charset="-120"/>
              </a:rPr>
              <a:t>الخاطئة</a:t>
            </a:r>
            <a:r>
              <a:rPr lang="en-US" sz="2000" b="1" dirty="0">
                <a:solidFill>
                  <a:srgbClr val="FFFFFF"/>
                </a:solidFill>
                <a:latin typeface="Calibri" pitchFamily="34" charset="0"/>
                <a:ea typeface="Calibri" pitchFamily="34" charset="-122"/>
                <a:cs typeface="Calibri" pitchFamily="34" charset="-120"/>
              </a:rPr>
              <a:t> </a:t>
            </a:r>
            <a:r>
              <a:rPr lang="en-US" sz="2000" b="1" dirty="0" err="1">
                <a:solidFill>
                  <a:srgbClr val="FFFFFF"/>
                </a:solidFill>
                <a:latin typeface="Calibri" pitchFamily="34" charset="0"/>
                <a:ea typeface="Calibri" pitchFamily="34" charset="-122"/>
                <a:cs typeface="Calibri" pitchFamily="34" charset="-120"/>
              </a:rPr>
              <a:t>في</a:t>
            </a:r>
            <a:r>
              <a:rPr lang="en-US" sz="2000" b="1" dirty="0">
                <a:solidFill>
                  <a:srgbClr val="FFFFFF"/>
                </a:solidFill>
                <a:latin typeface="Calibri" pitchFamily="34" charset="0"/>
                <a:ea typeface="Calibri" pitchFamily="34" charset="-122"/>
                <a:cs typeface="Calibri" pitchFamily="34" charset="-120"/>
              </a:rPr>
              <a:t> </a:t>
            </a:r>
            <a:r>
              <a:rPr lang="en-US" sz="2000" b="1" dirty="0" err="1">
                <a:solidFill>
                  <a:srgbClr val="FFFFFF"/>
                </a:solidFill>
                <a:latin typeface="Calibri" pitchFamily="34" charset="0"/>
                <a:ea typeface="Calibri" pitchFamily="34" charset="-122"/>
                <a:cs typeface="Calibri" pitchFamily="34" charset="-120"/>
              </a:rPr>
              <a:t>التخطيط</a:t>
            </a:r>
            <a:endParaRPr lang="en-US" sz="2000" dirty="0"/>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إعداد خطة شكلية تُستنسخ من العام السابق دون مراجعة</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خطة مرنة تنطلق من نتائج التقويم الذاتي ومؤشرات الأداء الفعلي</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تحديد أهداف عامة مبهمة </a:t>
            </a:r>
            <a:r>
              <a:rPr lang="en-US" sz="1150" dirty="0" err="1">
                <a:solidFill>
                  <a:srgbClr val="8B0000"/>
                </a:solidFill>
                <a:latin typeface="Calibri" pitchFamily="34" charset="0"/>
                <a:ea typeface="Calibri" pitchFamily="34" charset="-122"/>
                <a:cs typeface="Calibri" pitchFamily="34" charset="-120"/>
              </a:rPr>
              <a:t>مثل</a:t>
            </a:r>
            <a:r>
              <a:rPr lang="en-US" sz="1150" dirty="0">
                <a:solidFill>
                  <a:srgbClr val="8B0000"/>
                </a:solidFill>
                <a:latin typeface="Calibri" pitchFamily="34" charset="0"/>
                <a:ea typeface="Calibri" pitchFamily="34" charset="-122"/>
                <a:cs typeface="Calibri" pitchFamily="34" charset="-120"/>
              </a:rPr>
              <a:t> </a:t>
            </a:r>
            <a:r>
              <a:rPr lang="ar-SA" sz="1150" dirty="0">
                <a:solidFill>
                  <a:srgbClr val="8B0000"/>
                </a:solidFill>
                <a:latin typeface="Calibri" pitchFamily="34" charset="0"/>
                <a:ea typeface="Calibri" pitchFamily="34" charset="-122"/>
                <a:cs typeface="Calibri" pitchFamily="34" charset="-120"/>
              </a:rPr>
              <a:t>(</a:t>
            </a:r>
            <a:r>
              <a:rPr lang="en-US" sz="1150" dirty="0" err="1">
                <a:solidFill>
                  <a:srgbClr val="8B0000"/>
                </a:solidFill>
                <a:latin typeface="Calibri" pitchFamily="34" charset="0"/>
                <a:ea typeface="Calibri" pitchFamily="34" charset="-122"/>
                <a:cs typeface="Calibri" pitchFamily="34" charset="-120"/>
              </a:rPr>
              <a:t>تحسين</a:t>
            </a:r>
            <a:r>
              <a:rPr lang="en-US"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الأداء</a:t>
            </a:r>
            <a:r>
              <a:rPr lang="ar-SA" sz="1150" dirty="0">
                <a:solidFill>
                  <a:srgbClr val="8B0000"/>
                </a:solidFill>
                <a:latin typeface="Calibri" pitchFamily="34" charset="0"/>
                <a:ea typeface="Calibri" pitchFamily="34" charset="-122"/>
                <a:cs typeface="Calibri" pitchFamily="34" charset="-120"/>
              </a:rPr>
              <a:t>)</a:t>
            </a:r>
            <a:r>
              <a:rPr lang="en-US" sz="1150" dirty="0">
                <a:solidFill>
                  <a:srgbClr val="8B0000"/>
                </a:solidFill>
                <a:latin typeface="Calibri" pitchFamily="34" charset="0"/>
                <a:ea typeface="Calibri" pitchFamily="34" charset="-122"/>
                <a:cs typeface="Calibri" pitchFamily="34" charset="-120"/>
              </a:rPr>
              <a:t> دون معايير قابلة للقياس</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صياغة </a:t>
            </a:r>
            <a:r>
              <a:rPr lang="en-US" sz="1150" dirty="0" err="1">
                <a:solidFill>
                  <a:srgbClr val="145214"/>
                </a:solidFill>
                <a:latin typeface="Calibri" pitchFamily="34" charset="0"/>
                <a:ea typeface="Calibri" pitchFamily="34" charset="-122"/>
                <a:cs typeface="Calibri" pitchFamily="34" charset="-120"/>
              </a:rPr>
              <a:t>أهداف</a:t>
            </a:r>
            <a:r>
              <a:rPr lang="en-US" sz="1150" dirty="0">
                <a:solidFill>
                  <a:srgbClr val="145214"/>
                </a:solidFill>
                <a:latin typeface="Calibri" pitchFamily="34" charset="0"/>
                <a:ea typeface="Calibri" pitchFamily="34" charset="-122"/>
                <a:cs typeface="Calibri" pitchFamily="34" charset="-120"/>
              </a:rPr>
              <a:t> SMART</a:t>
            </a:r>
            <a:r>
              <a:rPr lang="ar-SA" sz="1150" dirty="0">
                <a:solidFill>
                  <a:srgbClr val="145214"/>
                </a:solidFill>
                <a:latin typeface="Calibri" pitchFamily="34" charset="0"/>
                <a:ea typeface="Calibri" pitchFamily="34" charset="-122"/>
                <a:cs typeface="Calibri" pitchFamily="34" charset="-120"/>
              </a:rPr>
              <a:t> </a:t>
            </a:r>
            <a:r>
              <a:rPr lang="en-US" sz="1150" dirty="0" err="1">
                <a:solidFill>
                  <a:srgbClr val="145214"/>
                </a:solidFill>
                <a:latin typeface="Calibri" pitchFamily="34" charset="0"/>
                <a:ea typeface="Calibri" pitchFamily="34" charset="-122"/>
                <a:cs typeface="Calibri" pitchFamily="34" charset="-120"/>
              </a:rPr>
              <a:t>محددة</a:t>
            </a:r>
            <a:r>
              <a:rPr lang="en-US" sz="1150" dirty="0">
                <a:solidFill>
                  <a:srgbClr val="145214"/>
                </a:solidFill>
                <a:latin typeface="Calibri" pitchFamily="34" charset="0"/>
                <a:ea typeface="Calibri" pitchFamily="34" charset="-122"/>
                <a:cs typeface="Calibri" pitchFamily="34" charset="-120"/>
              </a:rPr>
              <a:t> وقابلة للقياس وذات جدول زمني وموارد محددة</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حصر التخطيط </a:t>
            </a:r>
            <a:r>
              <a:rPr lang="en-US" sz="1150" dirty="0" err="1">
                <a:solidFill>
                  <a:srgbClr val="8B0000"/>
                </a:solidFill>
                <a:latin typeface="Calibri" pitchFamily="34" charset="0"/>
                <a:ea typeface="Calibri" pitchFamily="34" charset="-122"/>
                <a:cs typeface="Calibri" pitchFamily="34" charset="-120"/>
              </a:rPr>
              <a:t>في</a:t>
            </a:r>
            <a:r>
              <a:rPr lang="en-US" sz="1150" dirty="0">
                <a:solidFill>
                  <a:srgbClr val="8B0000"/>
                </a:solidFill>
                <a:latin typeface="Calibri" pitchFamily="34" charset="0"/>
                <a:ea typeface="Calibri" pitchFamily="34" charset="-122"/>
                <a:cs typeface="Calibri" pitchFamily="34" charset="-120"/>
              </a:rPr>
              <a:t> </a:t>
            </a:r>
            <a:r>
              <a:rPr lang="ar-SA" sz="1150" dirty="0">
                <a:solidFill>
                  <a:srgbClr val="8B0000"/>
                </a:solidFill>
                <a:latin typeface="Calibri" pitchFamily="34" charset="0"/>
                <a:ea typeface="Calibri" pitchFamily="34" charset="-122"/>
                <a:cs typeface="Calibri" pitchFamily="34" charset="-120"/>
              </a:rPr>
              <a:t>عضو واحد </a:t>
            </a:r>
            <a:r>
              <a:rPr lang="en-US" sz="1150" dirty="0" err="1">
                <a:solidFill>
                  <a:srgbClr val="8B0000"/>
                </a:solidFill>
                <a:latin typeface="Calibri" pitchFamily="34" charset="0"/>
                <a:ea typeface="Calibri" pitchFamily="34" charset="-122"/>
                <a:cs typeface="Calibri" pitchFamily="34" charset="-120"/>
              </a:rPr>
              <a:t>فقط</a:t>
            </a:r>
            <a:r>
              <a:rPr lang="en-US" sz="1150" dirty="0">
                <a:solidFill>
                  <a:srgbClr val="8B0000"/>
                </a:solidFill>
                <a:latin typeface="Calibri" pitchFamily="34" charset="0"/>
                <a:ea typeface="Calibri" pitchFamily="34" charset="-122"/>
                <a:cs typeface="Calibri" pitchFamily="34" charset="-120"/>
              </a:rPr>
              <a:t> دون إشراك الفريق</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إشراك المعلمين والوكلاء ولجنة التميز في بناء الخطة وتحديد الأولويات</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إغفال ربط الخطة بالموارد المتاحة والزمن الفعلي للتنفيذ</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تضمين الخطة جدولاً زمنياً واضحاً وتوزيع المسؤوليات وآلية المتابعة</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980B9"/>
          </a:solidFill>
          <a:ln w="12700">
            <a:solidFill>
              <a:srgbClr val="2980B9"/>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إعداد </a:t>
            </a:r>
            <a:r>
              <a:rPr lang="en-US" sz="2200" b="1" dirty="0" err="1">
                <a:solidFill>
                  <a:srgbClr val="FFFFFF"/>
                </a:solidFill>
                <a:highlight>
                  <a:srgbClr val="000000"/>
                </a:highlight>
                <a:latin typeface="Calibri" pitchFamily="34" charset="0"/>
                <a:ea typeface="Calibri" pitchFamily="34" charset="-122"/>
                <a:cs typeface="Calibri" pitchFamily="34" charset="-120"/>
              </a:rPr>
              <a:t>الخطة</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التشغيلية</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نسخ الخطة التشغيلية من نماذج جاهزة دون تكييفها مع واقع المدرسة</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تصميم خطة تشغيلية مُخصَّصة بناءً على نتائج التقويم الذاتي وأولويات المدرسة</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إدراج برامج وأنشطة كثيرة لا يُنفَّذ منها إلا القليل</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اختيار مبادرات محدودة ذات أثر عالٍ يمكن تنفيذها وقياس أثرها بدقة</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ترك حقول المسؤول وتاريخ الإنجاز فارغة أو مملوءة بشكل وهمي</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تحديد مسؤول واضح وتاريخ إنجاز محدد لكل نشاط مع آلية متابعة دورية</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عدم مراجعة الخطة التشغيلية دورياً وتحديثها وفق المستجدات</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مراجعة الخطة كل فصل دراسي وتعديلها استناداً إلى نتائج المتابعة والقياس</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7E34"/>
          </a:solidFill>
          <a:ln w="12700">
            <a:solidFill>
              <a:srgbClr val="1E7E34"/>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200" b="1" dirty="0" err="1">
                <a:solidFill>
                  <a:srgbClr val="FFFFFF"/>
                </a:solidFill>
                <a:latin typeface="Calibri" pitchFamily="34" charset="0"/>
                <a:ea typeface="Calibri" pitchFamily="34" charset="-122"/>
                <a:cs typeface="Calibri" pitchFamily="34" charset="-120"/>
              </a:rPr>
              <a:t>الممارسات</a:t>
            </a:r>
            <a:r>
              <a:rPr lang="en-US" sz="2200" b="1" dirty="0">
                <a:solidFill>
                  <a:srgbClr val="FFFFFF"/>
                </a:solidFill>
                <a:latin typeface="Calibri" pitchFamily="34" charset="0"/>
                <a:ea typeface="Calibri" pitchFamily="34" charset="-122"/>
                <a:cs typeface="Calibri" pitchFamily="34" charset="-120"/>
              </a:rPr>
              <a:t> الخاطئة في </a:t>
            </a:r>
            <a:r>
              <a:rPr lang="en-US" sz="2200" b="1" dirty="0" err="1">
                <a:solidFill>
                  <a:srgbClr val="FFFFFF"/>
                </a:solidFill>
                <a:highlight>
                  <a:srgbClr val="000000"/>
                </a:highlight>
                <a:latin typeface="Calibri" pitchFamily="34" charset="0"/>
                <a:ea typeface="Calibri" pitchFamily="34" charset="-122"/>
                <a:cs typeface="Calibri" pitchFamily="34" charset="-120"/>
              </a:rPr>
              <a:t>جمع</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البيانات</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الاكتفاء بالبيانات </a:t>
            </a:r>
            <a:r>
              <a:rPr lang="en-US" sz="1150" dirty="0" err="1">
                <a:solidFill>
                  <a:srgbClr val="8B0000"/>
                </a:solidFill>
                <a:latin typeface="Calibri" pitchFamily="34" charset="0"/>
                <a:ea typeface="Calibri" pitchFamily="34" charset="-122"/>
                <a:cs typeface="Calibri" pitchFamily="34" charset="-120"/>
              </a:rPr>
              <a:t>الكمية</a:t>
            </a:r>
            <a:r>
              <a:rPr lang="en-US"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الأرقام</a:t>
            </a:r>
            <a:r>
              <a:rPr lang="en-US" sz="1150" dirty="0">
                <a:solidFill>
                  <a:srgbClr val="8B0000"/>
                </a:solidFill>
                <a:latin typeface="Calibri" pitchFamily="34" charset="0"/>
                <a:ea typeface="Calibri" pitchFamily="34" charset="-122"/>
                <a:cs typeface="Calibri" pitchFamily="34" charset="-120"/>
              </a:rPr>
              <a:t> </a:t>
            </a:r>
            <a:r>
              <a:rPr lang="en-US" sz="1150" dirty="0" err="1">
                <a:solidFill>
                  <a:srgbClr val="8B0000"/>
                </a:solidFill>
                <a:latin typeface="Calibri" pitchFamily="34" charset="0"/>
                <a:ea typeface="Calibri" pitchFamily="34" charset="-122"/>
                <a:cs typeface="Calibri" pitchFamily="34" charset="-120"/>
              </a:rPr>
              <a:t>فقط</a:t>
            </a:r>
            <a:r>
              <a:rPr lang="ar-SA" sz="1150" dirty="0">
                <a:solidFill>
                  <a:srgbClr val="8B0000"/>
                </a:solidFill>
                <a:latin typeface="Calibri" pitchFamily="34" charset="0"/>
                <a:ea typeface="Calibri" pitchFamily="34" charset="-122"/>
                <a:cs typeface="Calibri" pitchFamily="34" charset="-120"/>
              </a:rPr>
              <a:t>)</a:t>
            </a:r>
            <a:r>
              <a:rPr lang="en-US" sz="1150" dirty="0">
                <a:solidFill>
                  <a:srgbClr val="8B0000"/>
                </a:solidFill>
                <a:latin typeface="Calibri" pitchFamily="34" charset="0"/>
                <a:ea typeface="Calibri" pitchFamily="34" charset="-122"/>
                <a:cs typeface="Calibri" pitchFamily="34" charset="-120"/>
              </a:rPr>
              <a:t> دون تحليل أسبابها</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الجمع بين البيانات الكمية </a:t>
            </a:r>
            <a:r>
              <a:rPr lang="en-US" sz="1150" dirty="0" err="1">
                <a:solidFill>
                  <a:srgbClr val="145214"/>
                </a:solidFill>
                <a:latin typeface="Calibri" pitchFamily="34" charset="0"/>
                <a:ea typeface="Calibri" pitchFamily="34" charset="-122"/>
                <a:cs typeface="Calibri" pitchFamily="34" charset="-120"/>
              </a:rPr>
              <a:t>والنوعية</a:t>
            </a:r>
            <a:r>
              <a:rPr lang="en-US" sz="1150" dirty="0">
                <a:solidFill>
                  <a:srgbClr val="145214"/>
                </a:solidFill>
                <a:latin typeface="Calibri" pitchFamily="34" charset="0"/>
                <a:ea typeface="Calibri" pitchFamily="34" charset="-122"/>
                <a:cs typeface="Calibri" pitchFamily="34" charset="-120"/>
              </a:rPr>
              <a:t> )</a:t>
            </a:r>
            <a:r>
              <a:rPr lang="en-US" sz="1150" dirty="0" err="1">
                <a:solidFill>
                  <a:srgbClr val="145214"/>
                </a:solidFill>
                <a:latin typeface="Calibri" pitchFamily="34" charset="0"/>
                <a:ea typeface="Calibri" pitchFamily="34" charset="-122"/>
                <a:cs typeface="Calibri" pitchFamily="34" charset="-120"/>
              </a:rPr>
              <a:t>الملاحظة</a:t>
            </a:r>
            <a:r>
              <a:rPr lang="en-US" sz="1150" dirty="0">
                <a:solidFill>
                  <a:srgbClr val="145214"/>
                </a:solidFill>
                <a:latin typeface="Calibri" pitchFamily="34" charset="0"/>
                <a:ea typeface="Calibri" pitchFamily="34" charset="-122"/>
                <a:cs typeface="Calibri" pitchFamily="34" charset="-120"/>
              </a:rPr>
              <a:t>، المقابلات، </a:t>
            </a:r>
            <a:r>
              <a:rPr lang="en-US" sz="1150" dirty="0" err="1">
                <a:solidFill>
                  <a:srgbClr val="145214"/>
                </a:solidFill>
                <a:latin typeface="Calibri" pitchFamily="34" charset="0"/>
                <a:ea typeface="Calibri" pitchFamily="34" charset="-122"/>
                <a:cs typeface="Calibri" pitchFamily="34" charset="-120"/>
              </a:rPr>
              <a:t>استطلاعات</a:t>
            </a:r>
            <a:r>
              <a:rPr lang="en-US" sz="1150" dirty="0">
                <a:solidFill>
                  <a:srgbClr val="145214"/>
                </a:solidFill>
                <a:latin typeface="Calibri" pitchFamily="34" charset="0"/>
                <a:ea typeface="Calibri" pitchFamily="34" charset="-122"/>
                <a:cs typeface="Calibri" pitchFamily="34" charset="-120"/>
              </a:rPr>
              <a:t> </a:t>
            </a:r>
            <a:r>
              <a:rPr lang="en-US" sz="1150" dirty="0" err="1">
                <a:solidFill>
                  <a:srgbClr val="145214"/>
                </a:solidFill>
                <a:latin typeface="Calibri" pitchFamily="34" charset="0"/>
                <a:ea typeface="Calibri" pitchFamily="34" charset="-122"/>
                <a:cs typeface="Calibri" pitchFamily="34" charset="-120"/>
              </a:rPr>
              <a:t>الرأي</a:t>
            </a:r>
            <a:r>
              <a:rPr lang="en-US" sz="1150" dirty="0">
                <a:solidFill>
                  <a:srgbClr val="145214"/>
                </a:solidFill>
                <a:latin typeface="Calibri" pitchFamily="34" charset="0"/>
                <a:ea typeface="Calibri" pitchFamily="34" charset="-122"/>
                <a:cs typeface="Calibri" pitchFamily="34" charset="-120"/>
              </a:rPr>
              <a:t>(</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جمع البيانات مرة واحدة قُبيل زيارة الاعتماد فقط</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بناء نظام منتظم لجمع البيانات بصفة دورية طوال العام الدراسي</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توثيق نسب النجاح دون تحليل أسباب ضعف فئات معينة من المتعلمين</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تحليل بيانات مفصَّلة حسب الشعب والمواد والمعلمين لكشف الفجوات الحقيقية</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الاعتماد على بيانات استبانات موجَّهة تُفضي حتماً إلى نتائج إيجابية</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تصميم استبانات موضوعية ومتوازنة تُتيح للمستجيبين التعبير عن الواقع بصدق</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8E44AD"/>
          </a:solidFill>
          <a:ln w="12700">
            <a:solidFill>
              <a:srgbClr val="8E44AD"/>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200" b="1" dirty="0" err="1">
                <a:solidFill>
                  <a:srgbClr val="FFFFFF"/>
                </a:solidFill>
                <a:latin typeface="Calibri" pitchFamily="34" charset="0"/>
                <a:ea typeface="Calibri" pitchFamily="34" charset="-122"/>
                <a:cs typeface="Calibri" pitchFamily="34" charset="-120"/>
              </a:rPr>
              <a:t>الممارسات</a:t>
            </a:r>
            <a:r>
              <a:rPr lang="en-US" sz="2200" b="1" dirty="0">
                <a:solidFill>
                  <a:srgbClr val="FFFFFF"/>
                </a:solidFill>
                <a:latin typeface="Calibri" pitchFamily="34" charset="0"/>
                <a:ea typeface="Calibri" pitchFamily="34" charset="-122"/>
                <a:cs typeface="Calibri" pitchFamily="34" charset="-120"/>
              </a:rPr>
              <a:t> الخاطئة في </a:t>
            </a:r>
            <a:r>
              <a:rPr lang="en-US" sz="2200" b="1" dirty="0" err="1">
                <a:solidFill>
                  <a:srgbClr val="FFFFFF"/>
                </a:solidFill>
                <a:highlight>
                  <a:srgbClr val="000000"/>
                </a:highlight>
                <a:latin typeface="Calibri" pitchFamily="34" charset="0"/>
                <a:ea typeface="Calibri" pitchFamily="34" charset="-122"/>
                <a:cs typeface="Calibri" pitchFamily="34" charset="-120"/>
              </a:rPr>
              <a:t>تحليل</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النتائج</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عرض الأرقام والنسب دون تفسيرها أو استخلاص دلالاتها</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تحليل البيانات لاستخلاص الأنماط والاتجاهات وتحديد الأسباب الجذرية</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مقارنة نتائج المدرسة بنفسها فقط دون مرجعية خارجية</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مقارنة نتائج المدرسة بالمتوسط الوطني وبمدارس مماثلة لتحديد الفجوة الحقيقية</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تجاهل النتائج المقلقة أو تبريرها دون معالجتها</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إبراز النتائج الإشكالية وبناء خطط علاجية واقعية ومتابعة تأثيرها</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حصر التحليل في مسؤول واحد دون إشراك الفريق في قراءة البيانات</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عقد جلسات تحليل جماعية تُشرك المعلمين وتبني ثقافة اتخاذ القرار بالدليل</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E67E22"/>
          </a:solidFill>
          <a:ln w="12700">
            <a:solidFill>
              <a:srgbClr val="E67E22"/>
            </a:solidFill>
            <a:prstDash val="solid"/>
          </a:ln>
        </p:spPr>
        <p:txBody>
          <a:bodyPr/>
          <a:lstStyle/>
          <a:p>
            <a:endParaRPr lang="ar-SA"/>
          </a:p>
        </p:txBody>
      </p:sp>
      <p:sp>
        <p:nvSpPr>
          <p:cNvPr id="3" name="Shape 1"/>
          <p:cNvSpPr/>
          <p:nvPr/>
        </p:nvSpPr>
        <p:spPr>
          <a:xfrm>
            <a:off x="0" y="914400"/>
            <a:ext cx="9144000" cy="64008"/>
          </a:xfrm>
          <a:prstGeom prst="rect">
            <a:avLst/>
          </a:prstGeom>
          <a:solidFill>
            <a:srgbClr val="C9972C"/>
          </a:solidFill>
          <a:ln w="12700">
            <a:solidFill>
              <a:srgbClr val="C9972C"/>
            </a:solidFill>
            <a:prstDash val="solid"/>
          </a:ln>
        </p:spPr>
        <p:txBody>
          <a:bodyPr/>
          <a:lstStyle/>
          <a:p>
            <a:endParaRPr lang="ar-SA"/>
          </a:p>
        </p:txBody>
      </p:sp>
      <p:sp>
        <p:nvSpPr>
          <p:cNvPr id="4" name="Text 2"/>
          <p:cNvSpPr/>
          <p:nvPr/>
        </p:nvSpPr>
        <p:spPr>
          <a:xfrm>
            <a:off x="274320" y="91440"/>
            <a:ext cx="8595360" cy="731520"/>
          </a:xfrm>
          <a:prstGeom prst="rect">
            <a:avLst/>
          </a:prstGeom>
          <a:noFill/>
          <a:ln/>
        </p:spPr>
        <p:txBody>
          <a:bodyPr wrap="square" rtlCol="0" anchor="ctr"/>
          <a:lstStyle/>
          <a:p>
            <a:pPr algn="ctr" rtl="1"/>
            <a:r>
              <a:rPr lang="ar-SA" sz="2400" b="1" dirty="0">
                <a:solidFill>
                  <a:srgbClr val="FFFFFF"/>
                </a:solidFill>
                <a:latin typeface="Calibri" pitchFamily="34" charset="0"/>
                <a:ea typeface="Calibri" pitchFamily="34" charset="-122"/>
                <a:cs typeface="Calibri" pitchFamily="34" charset="-120"/>
              </a:rPr>
              <a:t>الإجراءات الصحيحة مقابل </a:t>
            </a:r>
            <a:r>
              <a:rPr lang="en-US" sz="2400" b="1" dirty="0" err="1">
                <a:solidFill>
                  <a:srgbClr val="FFFFFF"/>
                </a:solidFill>
                <a:latin typeface="Calibri" pitchFamily="34" charset="0"/>
                <a:ea typeface="Calibri" pitchFamily="34" charset="-122"/>
                <a:cs typeface="Calibri" pitchFamily="34" charset="-120"/>
              </a:rPr>
              <a:t>الممارسات</a:t>
            </a:r>
            <a:r>
              <a:rPr lang="en-US" sz="2400" b="1" dirty="0">
                <a:solidFill>
                  <a:srgbClr val="FFFFFF"/>
                </a:solidFill>
                <a:latin typeface="Calibri" pitchFamily="34" charset="0"/>
                <a:ea typeface="Calibri" pitchFamily="34" charset="-122"/>
                <a:cs typeface="Calibri" pitchFamily="34" charset="-120"/>
              </a:rPr>
              <a:t> </a:t>
            </a:r>
            <a:r>
              <a:rPr lang="en-US" sz="2400" b="1" dirty="0" err="1">
                <a:solidFill>
                  <a:srgbClr val="FFFFFF"/>
                </a:solidFill>
                <a:latin typeface="Calibri" pitchFamily="34" charset="0"/>
                <a:ea typeface="Calibri" pitchFamily="34" charset="-122"/>
                <a:cs typeface="Calibri" pitchFamily="34" charset="-120"/>
              </a:rPr>
              <a:t>الخاطئة</a:t>
            </a:r>
            <a:r>
              <a:rPr lang="en-US" sz="24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latin typeface="Calibri" pitchFamily="34" charset="0"/>
                <a:ea typeface="Calibri" pitchFamily="34" charset="-122"/>
                <a:cs typeface="Calibri" pitchFamily="34" charset="-120"/>
              </a:rPr>
              <a:t>في</a:t>
            </a:r>
            <a:r>
              <a:rPr lang="en-US" sz="2200" b="1" dirty="0">
                <a:solidFill>
                  <a:srgbClr val="FFFFFF"/>
                </a:solidFill>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مؤشرات</a:t>
            </a:r>
            <a:r>
              <a:rPr lang="en-US" sz="2200" b="1" dirty="0">
                <a:solidFill>
                  <a:srgbClr val="FFFFFF"/>
                </a:solidFill>
                <a:highlight>
                  <a:srgbClr val="000000"/>
                </a:highlight>
                <a:latin typeface="Calibri" pitchFamily="34" charset="0"/>
                <a:ea typeface="Calibri" pitchFamily="34" charset="-122"/>
                <a:cs typeface="Calibri" pitchFamily="34" charset="-120"/>
              </a:rPr>
              <a:t> </a:t>
            </a:r>
            <a:r>
              <a:rPr lang="en-US" sz="2200" b="1" dirty="0" err="1">
                <a:solidFill>
                  <a:srgbClr val="FFFFFF"/>
                </a:solidFill>
                <a:highlight>
                  <a:srgbClr val="000000"/>
                </a:highlight>
                <a:latin typeface="Calibri" pitchFamily="34" charset="0"/>
                <a:ea typeface="Calibri" pitchFamily="34" charset="-122"/>
                <a:cs typeface="Calibri" pitchFamily="34" charset="-120"/>
              </a:rPr>
              <a:t>الأداء</a:t>
            </a:r>
            <a:endParaRPr lang="en-US" sz="2200" dirty="0">
              <a:highlight>
                <a:srgbClr val="000000"/>
              </a:highlight>
            </a:endParaRPr>
          </a:p>
        </p:txBody>
      </p:sp>
      <p:sp>
        <p:nvSpPr>
          <p:cNvPr id="5" name="Shape 3"/>
          <p:cNvSpPr/>
          <p:nvPr/>
        </p:nvSpPr>
        <p:spPr>
          <a:xfrm>
            <a:off x="228600" y="1051560"/>
            <a:ext cx="4160520" cy="402336"/>
          </a:xfrm>
          <a:prstGeom prst="rect">
            <a:avLst/>
          </a:prstGeom>
          <a:solidFill>
            <a:srgbClr val="C0392B"/>
          </a:solidFill>
          <a:ln w="12700">
            <a:solidFill>
              <a:srgbClr val="C0392B"/>
            </a:solidFill>
            <a:prstDash val="solid"/>
          </a:ln>
        </p:spPr>
        <p:txBody>
          <a:bodyPr/>
          <a:lstStyle/>
          <a:p>
            <a:endParaRPr lang="ar-SA"/>
          </a:p>
        </p:txBody>
      </p:sp>
      <p:sp>
        <p:nvSpPr>
          <p:cNvPr id="7" name="Text 4"/>
          <p:cNvSpPr/>
          <p:nvPr/>
        </p:nvSpPr>
        <p:spPr>
          <a:xfrm>
            <a:off x="32004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الممارسة</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الخاطئة</a:t>
            </a:r>
            <a:endParaRPr lang="en-US" sz="1350" dirty="0"/>
          </a:p>
        </p:txBody>
      </p:sp>
      <p:sp>
        <p:nvSpPr>
          <p:cNvPr id="8" name="Shape 5"/>
          <p:cNvSpPr/>
          <p:nvPr/>
        </p:nvSpPr>
        <p:spPr>
          <a:xfrm>
            <a:off x="4617720" y="1051560"/>
            <a:ext cx="4297680" cy="402336"/>
          </a:xfrm>
          <a:prstGeom prst="rect">
            <a:avLst/>
          </a:prstGeom>
          <a:solidFill>
            <a:srgbClr val="1E7E34"/>
          </a:solidFill>
          <a:ln w="12700">
            <a:solidFill>
              <a:srgbClr val="1E7E34"/>
            </a:solidFill>
            <a:prstDash val="solid"/>
          </a:ln>
        </p:spPr>
        <p:txBody>
          <a:bodyPr/>
          <a:lstStyle/>
          <a:p>
            <a:endParaRPr lang="ar-SA"/>
          </a:p>
        </p:txBody>
      </p:sp>
      <p:pic>
        <p:nvPicPr>
          <p:cNvPr id="9" name="Image 1" descr="preencoded.png"/>
          <p:cNvPicPr>
            <a:picLocks noChangeAspect="1"/>
          </p:cNvPicPr>
          <p:nvPr/>
        </p:nvPicPr>
        <p:blipFill>
          <a:blip r:embed="rId3"/>
          <a:stretch>
            <a:fillRect/>
          </a:stretch>
        </p:blipFill>
        <p:spPr>
          <a:xfrm>
            <a:off x="4663440" y="1097280"/>
            <a:ext cx="310896" cy="310896"/>
          </a:xfrm>
          <a:prstGeom prst="rect">
            <a:avLst/>
          </a:prstGeom>
        </p:spPr>
      </p:pic>
      <p:sp>
        <p:nvSpPr>
          <p:cNvPr id="10" name="Text 6"/>
          <p:cNvSpPr/>
          <p:nvPr/>
        </p:nvSpPr>
        <p:spPr>
          <a:xfrm>
            <a:off x="5029200" y="1051560"/>
            <a:ext cx="3749040" cy="402336"/>
          </a:xfrm>
          <a:prstGeom prst="rect">
            <a:avLst/>
          </a:prstGeom>
          <a:noFill/>
          <a:ln/>
        </p:spPr>
        <p:txBody>
          <a:bodyPr wrap="square" rtlCol="0" anchor="ctr"/>
          <a:lstStyle/>
          <a:p>
            <a:pPr marL="0" indent="0" algn="r" rtl="1">
              <a:buNone/>
            </a:pPr>
            <a:r>
              <a:rPr lang="en-US" sz="1350" b="1" dirty="0" err="1">
                <a:solidFill>
                  <a:srgbClr val="FFFFFF"/>
                </a:solidFill>
                <a:latin typeface="Calibri" pitchFamily="34" charset="0"/>
                <a:ea typeface="Calibri" pitchFamily="34" charset="-122"/>
                <a:cs typeface="Calibri" pitchFamily="34" charset="-120"/>
              </a:rPr>
              <a:t>الإجراء</a:t>
            </a:r>
            <a:r>
              <a:rPr lang="en-US" sz="1350" b="1" dirty="0">
                <a:solidFill>
                  <a:srgbClr val="FFFFFF"/>
                </a:solidFill>
                <a:latin typeface="Calibri" pitchFamily="34" charset="0"/>
                <a:ea typeface="Calibri" pitchFamily="34" charset="-122"/>
                <a:cs typeface="Calibri" pitchFamily="34" charset="-120"/>
              </a:rPr>
              <a:t> </a:t>
            </a:r>
            <a:r>
              <a:rPr lang="en-US" sz="1350" b="1" dirty="0" err="1">
                <a:solidFill>
                  <a:srgbClr val="FFFFFF"/>
                </a:solidFill>
                <a:latin typeface="Calibri" pitchFamily="34" charset="0"/>
                <a:ea typeface="Calibri" pitchFamily="34" charset="-122"/>
                <a:cs typeface="Calibri" pitchFamily="34" charset="-120"/>
              </a:rPr>
              <a:t>الصحيح</a:t>
            </a:r>
            <a:endParaRPr lang="en-US" sz="1350" dirty="0"/>
          </a:p>
        </p:txBody>
      </p:sp>
      <p:sp>
        <p:nvSpPr>
          <p:cNvPr id="12" name="Shape 8"/>
          <p:cNvSpPr/>
          <p:nvPr/>
        </p:nvSpPr>
        <p:spPr>
          <a:xfrm>
            <a:off x="228600" y="1453896"/>
            <a:ext cx="4160520" cy="786384"/>
          </a:xfrm>
          <a:prstGeom prst="rect">
            <a:avLst/>
          </a:prstGeom>
          <a:solidFill>
            <a:srgbClr val="FDECEA"/>
          </a:solidFill>
          <a:ln w="6350">
            <a:solidFill>
              <a:srgbClr val="000000"/>
            </a:solidFill>
            <a:prstDash val="solid"/>
          </a:ln>
        </p:spPr>
        <p:txBody>
          <a:bodyPr/>
          <a:lstStyle/>
          <a:p>
            <a:endParaRPr lang="ar-SA"/>
          </a:p>
        </p:txBody>
      </p:sp>
      <p:sp>
        <p:nvSpPr>
          <p:cNvPr id="13" name="Text 9"/>
          <p:cNvSpPr/>
          <p:nvPr/>
        </p:nvSpPr>
        <p:spPr>
          <a:xfrm>
            <a:off x="320040" y="150876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اختيار مؤشرات أداء سهلة التحقيق بدلاً من المؤشرات ذات الأثر الحقيقي</a:t>
            </a:r>
            <a:endParaRPr lang="en-US" sz="1150" dirty="0"/>
          </a:p>
        </p:txBody>
      </p:sp>
      <p:sp>
        <p:nvSpPr>
          <p:cNvPr id="14" name="Shape 10"/>
          <p:cNvSpPr/>
          <p:nvPr/>
        </p:nvSpPr>
        <p:spPr>
          <a:xfrm>
            <a:off x="4617720" y="1453896"/>
            <a:ext cx="4297680" cy="786384"/>
          </a:xfrm>
          <a:prstGeom prst="rect">
            <a:avLst/>
          </a:prstGeom>
          <a:solidFill>
            <a:srgbClr val="E8F5E9"/>
          </a:solidFill>
          <a:ln w="6350">
            <a:solidFill>
              <a:srgbClr val="000000"/>
            </a:solidFill>
            <a:prstDash val="solid"/>
          </a:ln>
        </p:spPr>
        <p:txBody>
          <a:bodyPr/>
          <a:lstStyle/>
          <a:p>
            <a:endParaRPr lang="ar-SA"/>
          </a:p>
        </p:txBody>
      </p:sp>
      <p:sp>
        <p:nvSpPr>
          <p:cNvPr id="15" name="Text 11"/>
          <p:cNvSpPr/>
          <p:nvPr/>
        </p:nvSpPr>
        <p:spPr>
          <a:xfrm>
            <a:off x="4709160" y="150876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اختيار مؤشرات مرتبطة مباشرة بنواتج التعلم ومؤثرة في تحسين جودة التعليم</a:t>
            </a:r>
            <a:endParaRPr lang="en-US" sz="1150" dirty="0"/>
          </a:p>
        </p:txBody>
      </p:sp>
      <p:sp>
        <p:nvSpPr>
          <p:cNvPr id="16" name="Shape 12"/>
          <p:cNvSpPr/>
          <p:nvPr/>
        </p:nvSpPr>
        <p:spPr>
          <a:xfrm>
            <a:off x="228600" y="2276856"/>
            <a:ext cx="4160520" cy="786384"/>
          </a:xfrm>
          <a:prstGeom prst="rect">
            <a:avLst/>
          </a:prstGeom>
          <a:solidFill>
            <a:srgbClr val="FFF5F5"/>
          </a:solidFill>
          <a:ln w="6350">
            <a:solidFill>
              <a:srgbClr val="000000"/>
            </a:solidFill>
            <a:prstDash val="solid"/>
          </a:ln>
        </p:spPr>
        <p:txBody>
          <a:bodyPr/>
          <a:lstStyle/>
          <a:p>
            <a:endParaRPr lang="ar-SA"/>
          </a:p>
        </p:txBody>
      </p:sp>
      <p:sp>
        <p:nvSpPr>
          <p:cNvPr id="17" name="Text 13"/>
          <p:cNvSpPr/>
          <p:nvPr/>
        </p:nvSpPr>
        <p:spPr>
          <a:xfrm>
            <a:off x="320040" y="233172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رفع نسب الإنجاز في المؤشرات دون سند من أدلة أو بيانات موثوقة</a:t>
            </a:r>
            <a:endParaRPr lang="en-US" sz="1150" dirty="0"/>
          </a:p>
        </p:txBody>
      </p:sp>
      <p:sp>
        <p:nvSpPr>
          <p:cNvPr id="18" name="Shape 14"/>
          <p:cNvSpPr/>
          <p:nvPr/>
        </p:nvSpPr>
        <p:spPr>
          <a:xfrm>
            <a:off x="4617720" y="2276856"/>
            <a:ext cx="4297680" cy="786384"/>
          </a:xfrm>
          <a:prstGeom prst="rect">
            <a:avLst/>
          </a:prstGeom>
          <a:solidFill>
            <a:srgbClr val="F0FAF0"/>
          </a:solidFill>
          <a:ln w="6350">
            <a:solidFill>
              <a:srgbClr val="000000"/>
            </a:solidFill>
            <a:prstDash val="solid"/>
          </a:ln>
        </p:spPr>
        <p:txBody>
          <a:bodyPr/>
          <a:lstStyle/>
          <a:p>
            <a:endParaRPr lang="ar-SA"/>
          </a:p>
        </p:txBody>
      </p:sp>
      <p:sp>
        <p:nvSpPr>
          <p:cNvPr id="19" name="Text 15"/>
          <p:cNvSpPr/>
          <p:nvPr/>
        </p:nvSpPr>
        <p:spPr>
          <a:xfrm>
            <a:off x="4709160" y="233172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ربط كل نسبة إنجاز بدليل موثق (تقارير، ملاحظات، نتائج اختبارات، صور)</a:t>
            </a:r>
            <a:endParaRPr lang="en-US" sz="1150" dirty="0"/>
          </a:p>
        </p:txBody>
      </p:sp>
      <p:sp>
        <p:nvSpPr>
          <p:cNvPr id="20" name="Shape 16"/>
          <p:cNvSpPr/>
          <p:nvPr/>
        </p:nvSpPr>
        <p:spPr>
          <a:xfrm>
            <a:off x="228600" y="3099816"/>
            <a:ext cx="4160520" cy="786384"/>
          </a:xfrm>
          <a:prstGeom prst="rect">
            <a:avLst/>
          </a:prstGeom>
          <a:solidFill>
            <a:srgbClr val="FDECEA"/>
          </a:solidFill>
          <a:ln w="6350">
            <a:solidFill>
              <a:srgbClr val="000000"/>
            </a:solidFill>
            <a:prstDash val="solid"/>
          </a:ln>
        </p:spPr>
        <p:txBody>
          <a:bodyPr/>
          <a:lstStyle/>
          <a:p>
            <a:endParaRPr lang="ar-SA"/>
          </a:p>
        </p:txBody>
      </p:sp>
      <p:sp>
        <p:nvSpPr>
          <p:cNvPr id="21" name="Text 17"/>
          <p:cNvSpPr/>
          <p:nvPr/>
        </p:nvSpPr>
        <p:spPr>
          <a:xfrm>
            <a:off x="320040" y="315468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مؤشرات عامة مثل «نُفِّذت الخطة» دون قياس الأثر الفعلي</a:t>
            </a:r>
            <a:endParaRPr lang="en-US" sz="1150" dirty="0"/>
          </a:p>
        </p:txBody>
      </p:sp>
      <p:sp>
        <p:nvSpPr>
          <p:cNvPr id="22" name="Shape 18"/>
          <p:cNvSpPr/>
          <p:nvPr/>
        </p:nvSpPr>
        <p:spPr>
          <a:xfrm>
            <a:off x="4617720" y="3099816"/>
            <a:ext cx="4297680" cy="786384"/>
          </a:xfrm>
          <a:prstGeom prst="rect">
            <a:avLst/>
          </a:prstGeom>
          <a:solidFill>
            <a:srgbClr val="E8F5E9"/>
          </a:solidFill>
          <a:ln w="6350">
            <a:solidFill>
              <a:srgbClr val="000000"/>
            </a:solidFill>
            <a:prstDash val="solid"/>
          </a:ln>
        </p:spPr>
        <p:txBody>
          <a:bodyPr/>
          <a:lstStyle/>
          <a:p>
            <a:endParaRPr lang="ar-SA"/>
          </a:p>
        </p:txBody>
      </p:sp>
      <p:sp>
        <p:nvSpPr>
          <p:cNvPr id="23" name="Text 19"/>
          <p:cNvSpPr/>
          <p:nvPr/>
        </p:nvSpPr>
        <p:spPr>
          <a:xfrm>
            <a:off x="4709160" y="315468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صياغة مؤشرات تقيس الأثر مثل: «ارتفع تحصيل المتعلمين في الرياضيات بنسبة X%»</a:t>
            </a:r>
            <a:endParaRPr lang="en-US" sz="1150" dirty="0"/>
          </a:p>
        </p:txBody>
      </p:sp>
      <p:sp>
        <p:nvSpPr>
          <p:cNvPr id="24" name="Shape 20"/>
          <p:cNvSpPr/>
          <p:nvPr/>
        </p:nvSpPr>
        <p:spPr>
          <a:xfrm>
            <a:off x="228600" y="3922776"/>
            <a:ext cx="4160520" cy="786384"/>
          </a:xfrm>
          <a:prstGeom prst="rect">
            <a:avLst/>
          </a:prstGeom>
          <a:solidFill>
            <a:srgbClr val="FFF5F5"/>
          </a:solidFill>
          <a:ln w="6350">
            <a:solidFill>
              <a:srgbClr val="000000"/>
            </a:solidFill>
            <a:prstDash val="solid"/>
          </a:ln>
        </p:spPr>
        <p:txBody>
          <a:bodyPr/>
          <a:lstStyle/>
          <a:p>
            <a:endParaRPr lang="ar-SA"/>
          </a:p>
        </p:txBody>
      </p:sp>
      <p:sp>
        <p:nvSpPr>
          <p:cNvPr id="25" name="Text 21"/>
          <p:cNvSpPr/>
          <p:nvPr/>
        </p:nvSpPr>
        <p:spPr>
          <a:xfrm>
            <a:off x="320040" y="3977640"/>
            <a:ext cx="3931920" cy="676656"/>
          </a:xfrm>
          <a:prstGeom prst="rect">
            <a:avLst/>
          </a:prstGeom>
          <a:noFill/>
          <a:ln/>
        </p:spPr>
        <p:txBody>
          <a:bodyPr wrap="square" rtlCol="0" anchor="ctr"/>
          <a:lstStyle/>
          <a:p>
            <a:pPr marL="0" indent="0" algn="r" rtl="1">
              <a:buNone/>
            </a:pPr>
            <a:r>
              <a:rPr lang="en-US" sz="1150" dirty="0">
                <a:solidFill>
                  <a:srgbClr val="8B0000"/>
                </a:solidFill>
                <a:latin typeface="Calibri" pitchFamily="34" charset="0"/>
                <a:ea typeface="Calibri" pitchFamily="34" charset="-122"/>
                <a:cs typeface="Calibri" pitchFamily="34" charset="-120"/>
              </a:rPr>
              <a:t>تغيير المؤشرات من عام لآخر مما يمنع المقارنة والتتبع الزمني</a:t>
            </a:r>
            <a:endParaRPr lang="en-US" sz="1150" dirty="0"/>
          </a:p>
        </p:txBody>
      </p:sp>
      <p:sp>
        <p:nvSpPr>
          <p:cNvPr id="26" name="Shape 22"/>
          <p:cNvSpPr/>
          <p:nvPr/>
        </p:nvSpPr>
        <p:spPr>
          <a:xfrm>
            <a:off x="4617720" y="3922776"/>
            <a:ext cx="4297680" cy="786384"/>
          </a:xfrm>
          <a:prstGeom prst="rect">
            <a:avLst/>
          </a:prstGeom>
          <a:solidFill>
            <a:srgbClr val="F0FAF0"/>
          </a:solidFill>
          <a:ln w="6350">
            <a:solidFill>
              <a:srgbClr val="000000"/>
            </a:solidFill>
            <a:prstDash val="solid"/>
          </a:ln>
        </p:spPr>
        <p:txBody>
          <a:bodyPr/>
          <a:lstStyle/>
          <a:p>
            <a:endParaRPr lang="ar-SA"/>
          </a:p>
        </p:txBody>
      </p:sp>
      <p:sp>
        <p:nvSpPr>
          <p:cNvPr id="27" name="Text 23"/>
          <p:cNvSpPr/>
          <p:nvPr/>
        </p:nvSpPr>
        <p:spPr>
          <a:xfrm>
            <a:off x="4709160" y="3977640"/>
            <a:ext cx="4069080" cy="676656"/>
          </a:xfrm>
          <a:prstGeom prst="rect">
            <a:avLst/>
          </a:prstGeom>
          <a:noFill/>
          <a:ln/>
        </p:spPr>
        <p:txBody>
          <a:bodyPr wrap="square" rtlCol="0" anchor="ctr"/>
          <a:lstStyle/>
          <a:p>
            <a:pPr marL="0" indent="0" algn="r" rtl="1">
              <a:buNone/>
            </a:pPr>
            <a:r>
              <a:rPr lang="en-US" sz="1150" dirty="0">
                <a:solidFill>
                  <a:srgbClr val="145214"/>
                </a:solidFill>
                <a:latin typeface="Calibri" pitchFamily="34" charset="0"/>
                <a:ea typeface="Calibri" pitchFamily="34" charset="-122"/>
                <a:cs typeface="Calibri" pitchFamily="34" charset="-120"/>
              </a:rPr>
              <a:t>الحفاظ على مؤشرات جوهرية ثابتة مع إضافة مؤشرات تطويرية بشكل مدروس</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1834</Words>
  <Application>Microsoft Office PowerPoint</Application>
  <PresentationFormat>عرض على الشاشة (16:9)</PresentationFormat>
  <Paragraphs>249</Paragraphs>
  <Slides>19</Slides>
  <Notes>19</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19</vt:i4>
      </vt:variant>
    </vt:vector>
  </HeadingPairs>
  <TitlesOfParts>
    <vt:vector size="22" baseType="lpstr">
      <vt:lpstr>Arial</vt:lpstr>
      <vt:lpstr>Calibri</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الممارسات الخاطئة في التقويم والاعتماد المدرسي</dc:title>
  <dc:subject>PptxGenJS Presentation</dc:subject>
  <dc:creator>PptxGenJS</dc:creator>
  <cp:lastModifiedBy>أحمد الشهري</cp:lastModifiedBy>
  <cp:revision>2</cp:revision>
  <dcterms:created xsi:type="dcterms:W3CDTF">2026-03-31T09:47:46Z</dcterms:created>
  <dcterms:modified xsi:type="dcterms:W3CDTF">2026-03-31T10:49:05Z</dcterms:modified>
</cp:coreProperties>
</file>