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26" r:id="rId3"/>
    <p:sldId id="340" r:id="rId4"/>
    <p:sldId id="349" r:id="rId5"/>
    <p:sldId id="351" r:id="rId6"/>
    <p:sldId id="341" r:id="rId7"/>
    <p:sldId id="352" r:id="rId8"/>
    <p:sldId id="342" r:id="rId9"/>
    <p:sldId id="353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E56"/>
    <a:srgbClr val="18453B"/>
    <a:srgbClr val="CCECFF"/>
    <a:srgbClr val="93F7B2"/>
    <a:srgbClr val="FFFFFF"/>
    <a:srgbClr val="C5F09A"/>
    <a:srgbClr val="FF962D"/>
    <a:srgbClr val="FFCB37"/>
    <a:srgbClr val="99CC00"/>
    <a:srgbClr val="A7D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868" autoAdjust="0"/>
    <p:restoredTop sz="86323" autoAdjust="0"/>
  </p:normalViewPr>
  <p:slideViewPr>
    <p:cSldViewPr>
      <p:cViewPr varScale="1">
        <p:scale>
          <a:sx n="74" d="100"/>
          <a:sy n="74" d="100"/>
        </p:scale>
        <p:origin x="5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6698A559-8E82-445F-8EB9-DBAF670F1A9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ar-BH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12" grpId="2" animBg="1"/>
      <p:bldP spid="3112" grpId="3" animBg="1"/>
      <p:bldP spid="3113" grpId="0" animBg="1"/>
      <p:bldP spid="3113" grpId="1" animBg="1"/>
      <p:bldP spid="3113" grpId="2" animBg="1"/>
      <p:bldP spid="3113" grpId="3" animBg="1"/>
      <p:bldP spid="3114" grpId="0" animBg="1"/>
      <p:bldP spid="3114" grpId="1" animBg="1"/>
      <p:bldP spid="3114" grpId="2" animBg="1"/>
      <p:bldP spid="3114" grpId="3" animBg="1"/>
      <p:bldP spid="3115" grpId="0" animBg="1"/>
      <p:bldP spid="3115" grpId="1" animBg="1"/>
      <p:bldP spid="3115" grpId="2" animBg="1"/>
      <p:bldP spid="3115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F2615-D402-4384-8AD6-466DA0997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6C5FF-84ED-441D-A8B9-EA06757884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7FC2E9-5BE0-4108-AC7D-F3EDF07C9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table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DBA261-7FE2-45A6-A0F6-085CAAC660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chart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0EA4C-9A86-4C69-BE2B-2942AEE96B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877AB0-8248-4A74-B62E-15E3ED7841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0C1A4-A7CC-4AB6-92BF-991F7C417B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A1695-41E7-43C2-ABE8-16E3F4F9B8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FE49B-83AD-4052-84E7-4A0339DBE7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2FAA0-0363-4C5F-857A-4B0F43816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86C9C-5098-48FF-8C29-D0D52D5D0F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0CCFA-A5A7-478F-8823-5CBE8F5C08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063E5-38C0-45C0-974E-E9202C5969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C6589-7352-4C34-B4D0-8C943DF603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ar-BH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BH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48D540-5E43-44EB-A90F-D783B8EBDC6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BH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8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60" grpId="0" animBg="1"/>
      <p:bldP spid="1026" grpId="0"/>
    </p:bldLst>
  </p:timing>
  <p:txStyles>
    <p:titleStyle>
      <a:lvl1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1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3214264" y="4005064"/>
            <a:ext cx="2952328" cy="864096"/>
          </a:xfrm>
        </p:spPr>
        <p:txBody>
          <a:bodyPr/>
          <a:lstStyle/>
          <a:p>
            <a:pPr algn="ctr"/>
            <a:r>
              <a:rPr lang="ar-BH" sz="2800" dirty="0" smtClean="0">
                <a:solidFill>
                  <a:srgbClr val="083E56"/>
                </a:solidFill>
              </a:rPr>
              <a:t>التربية الإسلامية</a:t>
            </a:r>
            <a:r>
              <a:rPr lang="ar-SA" sz="2800" dirty="0" smtClean="0">
                <a:solidFill>
                  <a:srgbClr val="083E56"/>
                </a:solidFill>
              </a:rPr>
              <a:t/>
            </a:r>
            <a:br>
              <a:rPr lang="ar-SA" sz="2800" dirty="0" smtClean="0">
                <a:solidFill>
                  <a:srgbClr val="083E56"/>
                </a:solidFill>
              </a:rPr>
            </a:br>
            <a:r>
              <a:rPr lang="ar-SA" sz="2800" dirty="0" smtClean="0">
                <a:solidFill>
                  <a:srgbClr val="083E56"/>
                </a:solidFill>
              </a:rPr>
              <a:t>الصف الأول الابتدائي</a:t>
            </a:r>
            <a:endParaRPr lang="en-US" sz="2800" dirty="0">
              <a:solidFill>
                <a:srgbClr val="083E5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01256" y="2492896"/>
            <a:ext cx="30620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>
                <a:solidFill>
                  <a:srgbClr val="083E56"/>
                </a:solidFill>
              </a:rPr>
              <a:t>سُورةُ الفَلَق</a:t>
            </a:r>
            <a:endParaRPr lang="ar-BH" sz="6000" b="1" dirty="0">
              <a:solidFill>
                <a:srgbClr val="083E5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04" t="10475" b="3980"/>
          <a:stretch/>
        </p:blipFill>
        <p:spPr>
          <a:xfrm>
            <a:off x="467544" y="1196752"/>
            <a:ext cx="2278899" cy="2494583"/>
          </a:xfrm>
          <a:prstGeom prst="rect">
            <a:avLst/>
          </a:prstGeom>
        </p:spPr>
      </p:pic>
      <p:sp>
        <p:nvSpPr>
          <p:cNvPr id="2" name="Down Arrow Callout 1"/>
          <p:cNvSpPr/>
          <p:nvPr/>
        </p:nvSpPr>
        <p:spPr>
          <a:xfrm>
            <a:off x="2747654" y="2014537"/>
            <a:ext cx="5595375" cy="1414463"/>
          </a:xfrm>
          <a:prstGeom prst="downArrowCallout">
            <a:avLst/>
          </a:prstGeom>
          <a:solidFill>
            <a:srgbClr val="C5F09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َتَعَلَّمُ </a:t>
            </a:r>
            <a:r>
              <a:rPr lang="ar-BH" sz="5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مِنْ هَذَا الدَّرْسِ أَنْ: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683568" y="3617288"/>
            <a:ext cx="8209607" cy="2043959"/>
          </a:xfrm>
          <a:prstGeom prst="roundRect">
            <a:avLst/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5400" b="1" dirty="0" smtClean="0">
                <a:solidFill>
                  <a:srgbClr val="002060"/>
                </a:solidFill>
              </a:rPr>
              <a:t>- أَتْلُوَ سُورةَ الفَلَقِ </a:t>
            </a:r>
            <a:r>
              <a:rPr lang="ar-SA" sz="5400" b="1" dirty="0" smtClean="0">
                <a:solidFill>
                  <a:srgbClr val="002060"/>
                </a:solidFill>
              </a:rPr>
              <a:t>ت</a:t>
            </a:r>
            <a:r>
              <a:rPr lang="ar-BH" sz="5400" b="1" dirty="0" smtClean="0">
                <a:solidFill>
                  <a:srgbClr val="002060"/>
                </a:solidFill>
              </a:rPr>
              <a:t>ِ</a:t>
            </a:r>
            <a:r>
              <a:rPr lang="ar-SA" sz="5400" b="1" dirty="0" smtClean="0">
                <a:solidFill>
                  <a:srgbClr val="002060"/>
                </a:solidFill>
              </a:rPr>
              <a:t>لاو</a:t>
            </a:r>
            <a:r>
              <a:rPr lang="ar-BH" sz="5400" b="1" dirty="0" smtClean="0">
                <a:solidFill>
                  <a:srgbClr val="002060"/>
                </a:solidFill>
              </a:rPr>
              <a:t>َ</a:t>
            </a:r>
            <a:r>
              <a:rPr lang="ar-SA" sz="5400" b="1" dirty="0" smtClean="0">
                <a:solidFill>
                  <a:srgbClr val="002060"/>
                </a:solidFill>
              </a:rPr>
              <a:t>ة</a:t>
            </a:r>
            <a:r>
              <a:rPr lang="ar-BH" sz="5400" b="1" dirty="0" smtClean="0">
                <a:solidFill>
                  <a:srgbClr val="002060"/>
                </a:solidFill>
              </a:rPr>
              <a:t>ً</a:t>
            </a:r>
            <a:r>
              <a:rPr lang="ar-SA" sz="5400" b="1" dirty="0" smtClean="0">
                <a:solidFill>
                  <a:srgbClr val="002060"/>
                </a:solidFill>
              </a:rPr>
              <a:t> </a:t>
            </a:r>
            <a:r>
              <a:rPr lang="ar-BH" sz="5400" b="1" dirty="0" smtClean="0">
                <a:solidFill>
                  <a:srgbClr val="002060"/>
                </a:solidFill>
              </a:rPr>
              <a:t>سَلِيمَةً.</a:t>
            </a:r>
          </a:p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5400" b="1" dirty="0" smtClean="0">
                <a:solidFill>
                  <a:srgbClr val="002060"/>
                </a:solidFill>
              </a:rPr>
              <a:t>- أَنْ أُوَضِّحَ المَعْنَى الإِجْمَالِيَّ لِلسُّورَةِ.</a:t>
            </a:r>
            <a:endParaRPr lang="en-US" sz="5400" b="1" dirty="0">
              <a:solidFill>
                <a:srgbClr val="002060"/>
              </a:solidFill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157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1" t="19636" r="19347" b="18253"/>
          <a:stretch/>
        </p:blipFill>
        <p:spPr bwMode="auto">
          <a:xfrm>
            <a:off x="755576" y="1832356"/>
            <a:ext cx="7848872" cy="3991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5" t="39236" r="19326" b="35367"/>
          <a:stretch/>
        </p:blipFill>
        <p:spPr bwMode="auto">
          <a:xfrm>
            <a:off x="7226202" y="853275"/>
            <a:ext cx="1695404" cy="1207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سورة الفلق الصف الأول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75856" y="6165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29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8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975961"/>
              </p:ext>
            </p:extLst>
          </p:nvPr>
        </p:nvGraphicFramePr>
        <p:xfrm>
          <a:off x="3779912" y="2852936"/>
          <a:ext cx="3166219" cy="277981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3166219"/>
              </a:tblGrid>
              <a:tr h="676693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الكلمة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</a:tr>
              <a:tr h="676693">
                <a:tc>
                  <a:txBody>
                    <a:bodyPr/>
                    <a:lstStyle/>
                    <a:p>
                      <a:pPr algn="ctr"/>
                      <a:endParaRPr lang="en-US" sz="4000" b="1" dirty="0"/>
                    </a:p>
                  </a:txBody>
                  <a:tcPr anchor="ctr"/>
                </a:tc>
              </a:tr>
              <a:tr h="676693">
                <a:tc>
                  <a:txBody>
                    <a:bodyPr/>
                    <a:lstStyle/>
                    <a:p>
                      <a:pPr algn="ctr"/>
                      <a:endParaRPr lang="en-US" sz="4000" b="1" dirty="0"/>
                    </a:p>
                  </a:txBody>
                  <a:tcPr anchor="ctr"/>
                </a:tc>
              </a:tr>
              <a:tr h="676693">
                <a:tc>
                  <a:txBody>
                    <a:bodyPr/>
                    <a:lstStyle/>
                    <a:p>
                      <a:pPr algn="ctr"/>
                      <a:endParaRPr lang="en-US" sz="4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253668" y="3574757"/>
            <a:ext cx="300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123728" y="1347889"/>
            <a:ext cx="6120586" cy="769441"/>
          </a:xfrm>
          <a:prstGeom prst="rect">
            <a:avLst/>
          </a:prstGeom>
          <a:solidFill>
            <a:srgbClr val="93F7B2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>
            <a:spAutoFit/>
          </a:bodyPr>
          <a:lstStyle/>
          <a:p>
            <a:pPr rtl="1"/>
            <a:r>
              <a:rPr lang="ar-SA" sz="4400" b="1" dirty="0">
                <a:ln w="0"/>
                <a:solidFill>
                  <a:srgbClr val="083E5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أتدرَّبُ على قراءة الكلمات الآتية:</a:t>
            </a:r>
            <a:endParaRPr lang="en-US" sz="4400" b="1" dirty="0">
              <a:ln w="0"/>
              <a:solidFill>
                <a:srgbClr val="083E5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5" t="59608" r="30111" b="19611"/>
          <a:stretch/>
        </p:blipFill>
        <p:spPr>
          <a:xfrm>
            <a:off x="4228174" y="4974736"/>
            <a:ext cx="2144025" cy="5760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7" t="37013" r="26003" b="42207"/>
          <a:stretch/>
        </p:blipFill>
        <p:spPr>
          <a:xfrm>
            <a:off x="4658398" y="3556555"/>
            <a:ext cx="1190540" cy="576064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499992" y="4270047"/>
            <a:ext cx="1736691" cy="601614"/>
            <a:chOff x="4788024" y="4270047"/>
            <a:chExt cx="1736691" cy="60161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9" t="35403" r="82003" b="43817"/>
            <a:stretch/>
          </p:blipFill>
          <p:spPr>
            <a:xfrm>
              <a:off x="5449711" y="4270047"/>
              <a:ext cx="1075004" cy="55387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88199" t="59764" r="2361" b="18777"/>
            <a:stretch/>
          </p:blipFill>
          <p:spPr>
            <a:xfrm>
              <a:off x="4788024" y="4295597"/>
              <a:ext cx="756037" cy="5760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78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" t="14357" r="1359" b="53217"/>
          <a:stretch/>
        </p:blipFill>
        <p:spPr>
          <a:xfrm>
            <a:off x="683568" y="476672"/>
            <a:ext cx="8024329" cy="153204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058432"/>
              </p:ext>
            </p:extLst>
          </p:nvPr>
        </p:nvGraphicFramePr>
        <p:xfrm>
          <a:off x="971436" y="2137754"/>
          <a:ext cx="7560840" cy="33982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0420">
                  <a:extLst>
                    <a:ext uri="{9D8B030D-6E8A-4147-A177-3AD203B41FA5}">
                      <a16:colId xmlns="" xmlns:a16="http://schemas.microsoft.com/office/drawing/2014/main" val="4138547376"/>
                    </a:ext>
                  </a:extLst>
                </a:gridCol>
                <a:gridCol w="3780420">
                  <a:extLst>
                    <a:ext uri="{9D8B030D-6E8A-4147-A177-3AD203B41FA5}">
                      <a16:colId xmlns="" xmlns:a16="http://schemas.microsoft.com/office/drawing/2014/main" val="11117327"/>
                    </a:ext>
                  </a:extLst>
                </a:gridCol>
              </a:tblGrid>
              <a:tr h="469851"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 smtClean="0"/>
                        <a:t>معناها</a:t>
                      </a:r>
                      <a:endParaRPr lang="en-US" sz="32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kern="1200" dirty="0" smtClean="0"/>
                        <a:t>الكلمة</a:t>
                      </a:r>
                      <a:endParaRPr lang="en-US" sz="32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3758257"/>
                  </a:ext>
                </a:extLst>
              </a:tr>
              <a:tr h="469851"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9066985"/>
                  </a:ext>
                </a:extLst>
              </a:tr>
              <a:tr h="469851"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12320102"/>
                  </a:ext>
                </a:extLst>
              </a:tr>
              <a:tr h="4698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noProof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noProof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93558697"/>
                  </a:ext>
                </a:extLst>
              </a:tr>
              <a:tr h="4698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noProof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noProof="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44145195"/>
                  </a:ext>
                </a:extLst>
              </a:tr>
              <a:tr h="469851"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63265254"/>
                  </a:ext>
                </a:extLst>
              </a:tr>
              <a:tr h="469851"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US" sz="2400" b="1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5960846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971600" y="6321734"/>
            <a:ext cx="9001000" cy="419634"/>
            <a:chOff x="1187624" y="6309320"/>
            <a:chExt cx="8712968" cy="419634"/>
          </a:xfrm>
        </p:grpSpPr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6096875" y="2723728"/>
            <a:ext cx="663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000000"/>
                </a:solidFill>
                <a:latin typeface="Arial"/>
              </a:rPr>
              <a:t>أعوذ</a:t>
            </a:r>
            <a:endParaRPr lang="en-US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4506" y="2723727"/>
            <a:ext cx="1693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أعتصم وأحتمي</a:t>
            </a:r>
            <a:endParaRPr lang="en-US" sz="24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43046" y="3220279"/>
            <a:ext cx="684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000000"/>
                </a:solidFill>
                <a:latin typeface="Arial"/>
              </a:rPr>
              <a:t>الفلق</a:t>
            </a:r>
            <a:endParaRPr lang="en-US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6911" y="3185393"/>
            <a:ext cx="1755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</a:pPr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الصُّبح أو الخَلْق</a:t>
            </a:r>
            <a:endParaRPr lang="en-US" sz="24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35530" y="3702223"/>
            <a:ext cx="800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 smtClean="0">
                <a:solidFill>
                  <a:srgbClr val="000000"/>
                </a:solidFill>
                <a:latin typeface="Arial"/>
              </a:rPr>
              <a:t>غاسق</a:t>
            </a:r>
            <a:endParaRPr lang="en-US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06155" y="3671647"/>
            <a:ext cx="619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الليل</a:t>
            </a:r>
            <a:endParaRPr lang="en-US" sz="24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24118" y="4163888"/>
            <a:ext cx="735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 smtClean="0">
                <a:solidFill>
                  <a:srgbClr val="000000"/>
                </a:solidFill>
                <a:latin typeface="Arial"/>
              </a:rPr>
              <a:t>وقب</a:t>
            </a:r>
            <a:endParaRPr lang="en-US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05158" y="4163573"/>
            <a:ext cx="2549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دخل ظلامه في كل شيء</a:t>
            </a:r>
            <a:endParaRPr lang="en-US" sz="24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61422" y="4638327"/>
            <a:ext cx="934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</a:pPr>
            <a:r>
              <a:rPr lang="ar-SA" sz="2400" b="1" dirty="0" smtClean="0">
                <a:solidFill>
                  <a:srgbClr val="000000"/>
                </a:solidFill>
                <a:latin typeface="Arial"/>
              </a:rPr>
              <a:t>النفَّاثات</a:t>
            </a:r>
            <a:endParaRPr lang="en-US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1403" y="4625553"/>
            <a:ext cx="1146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الساحرات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33519" y="5111678"/>
            <a:ext cx="639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</a:pPr>
            <a:r>
              <a:rPr lang="ar-SA" sz="2400" b="1" dirty="0" smtClean="0">
                <a:solidFill>
                  <a:srgbClr val="000000"/>
                </a:solidFill>
                <a:latin typeface="Arial"/>
              </a:rPr>
              <a:t>العُقد</a:t>
            </a:r>
            <a:endParaRPr lang="en-US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25750" y="5099992"/>
            <a:ext cx="2018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auto">
              <a:spcBef>
                <a:spcPts val="0"/>
              </a:spcBef>
              <a:spcAft>
                <a:spcPts val="0"/>
              </a:spcAft>
            </a:pPr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ما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يُر</a:t>
            </a:r>
            <a:r>
              <a:rPr lang="ar-SA" sz="2400" b="1" dirty="0">
                <a:solidFill>
                  <a:srgbClr val="002060"/>
                </a:solidFill>
                <a:latin typeface="Arial"/>
              </a:rPr>
              <a:t>ب</a:t>
            </a:r>
            <a:r>
              <a:rPr lang="ar-SA" sz="2400" b="1" dirty="0" smtClean="0">
                <a:solidFill>
                  <a:srgbClr val="002060"/>
                </a:solidFill>
                <a:latin typeface="Arial"/>
              </a:rPr>
              <a:t>ط من السحر</a:t>
            </a:r>
            <a:endParaRPr lang="en-US" sz="24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381403" y="983177"/>
            <a:ext cx="4644545" cy="648072"/>
          </a:xfrm>
          <a:prstGeom prst="rect">
            <a:avLst/>
          </a:prstGeom>
        </p:spPr>
        <p:txBody>
          <a:bodyPr/>
          <a:lstStyle>
            <a:lvl1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ar-SA" sz="3200" dirty="0" smtClean="0">
                <a:solidFill>
                  <a:srgbClr val="002060"/>
                </a:solidFill>
              </a:rPr>
              <a:t>أتعرَّفُ معاني الكلمات في السورة: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093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14286" r="26041" b="42857"/>
          <a:stretch/>
        </p:blipFill>
        <p:spPr bwMode="auto">
          <a:xfrm>
            <a:off x="1187624" y="1556792"/>
            <a:ext cx="7200800" cy="436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2360603" y="2852936"/>
            <a:ext cx="4464496" cy="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2404447" y="3461370"/>
            <a:ext cx="4464496" cy="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419600" y="4131005"/>
            <a:ext cx="4464496" cy="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375756" y="4689140"/>
            <a:ext cx="4464496" cy="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665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43608" y="6289999"/>
            <a:ext cx="7981766" cy="432048"/>
            <a:chOff x="1043608" y="6165304"/>
            <a:chExt cx="7981766" cy="432048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1521" y="1441001"/>
            <a:ext cx="8640960" cy="584775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ar-SA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1- أُرتِّبُ الآيات في سورة الفلق بوضع الأرقام من (1) إلى (5):</a:t>
            </a:r>
            <a:endParaRPr lang="en-US" sz="32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05926" y="535559"/>
            <a:ext cx="1764196" cy="707886"/>
          </a:xfrm>
          <a:prstGeom prst="rect">
            <a:avLst/>
          </a:prstGeom>
          <a:solidFill>
            <a:srgbClr val="C00000"/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ar-SA" sz="4000" b="1" dirty="0" smtClean="0">
                <a:solidFill>
                  <a:srgbClr val="FFFFFF"/>
                </a:solidFill>
              </a:rPr>
              <a:t>الأنشطة</a:t>
            </a:r>
            <a:endParaRPr lang="en-US" sz="4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2420888"/>
            <a:ext cx="7056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 smtClean="0"/>
              <a:t>(   ) وَمِن شَرِ</a:t>
            </a:r>
            <a:r>
              <a:rPr lang="ar-BH" sz="4800" dirty="0" smtClean="0"/>
              <a:t>ّ</a:t>
            </a:r>
            <a:r>
              <a:rPr lang="ar-SA" sz="4800" dirty="0" smtClean="0"/>
              <a:t>غَاسِقٍ إِذَا وَقَبَ</a:t>
            </a:r>
          </a:p>
          <a:p>
            <a:pPr algn="r" rtl="1"/>
            <a:r>
              <a:rPr lang="ar-SA" sz="4800" dirty="0" smtClean="0"/>
              <a:t>(   ) مِن شَرِ</a:t>
            </a:r>
            <a:r>
              <a:rPr lang="ar-BH" sz="4800" dirty="0" smtClean="0"/>
              <a:t>ّ</a:t>
            </a:r>
            <a:r>
              <a:rPr lang="ar-SA" sz="4800" dirty="0" smtClean="0"/>
              <a:t>مَا خَلَق</a:t>
            </a:r>
            <a:r>
              <a:rPr lang="ar-BH" sz="4800" dirty="0" smtClean="0"/>
              <a:t>َ</a:t>
            </a:r>
            <a:endParaRPr lang="ar-SA" sz="4800" dirty="0" smtClean="0"/>
          </a:p>
          <a:p>
            <a:pPr algn="r" rtl="1"/>
            <a:r>
              <a:rPr lang="ar-SA" sz="4800" dirty="0" smtClean="0"/>
              <a:t>(   ) وَمِن شَرِ</a:t>
            </a:r>
            <a:r>
              <a:rPr lang="ar-BH" sz="4800" dirty="0" smtClean="0"/>
              <a:t>ّ</a:t>
            </a:r>
            <a:r>
              <a:rPr lang="ar-SA" sz="4800" dirty="0" smtClean="0"/>
              <a:t>حَاسِدٍ إِذَا حَسَد</a:t>
            </a:r>
            <a:r>
              <a:rPr lang="ar-BH" sz="4800" dirty="0" smtClean="0"/>
              <a:t>َ</a:t>
            </a:r>
            <a:endParaRPr lang="ar-SA" sz="4800" dirty="0" smtClean="0"/>
          </a:p>
          <a:p>
            <a:pPr algn="r" rtl="1"/>
            <a:r>
              <a:rPr lang="ar-SA" sz="4800" dirty="0" smtClean="0"/>
              <a:t>(   ) ق</a:t>
            </a:r>
            <a:r>
              <a:rPr lang="ar-BH" sz="4800" dirty="0" smtClean="0"/>
              <a:t>ُ</a:t>
            </a:r>
            <a:r>
              <a:rPr lang="ar-SA" sz="4800" dirty="0" smtClean="0"/>
              <a:t>لْ أعُوذ</a:t>
            </a:r>
            <a:r>
              <a:rPr lang="ar-BH" sz="4800" dirty="0" smtClean="0"/>
              <a:t>ُ</a:t>
            </a:r>
            <a:r>
              <a:rPr lang="ar-SA" sz="4800" dirty="0" smtClean="0"/>
              <a:t> بِرَبِ</a:t>
            </a:r>
            <a:r>
              <a:rPr lang="ar-BH" sz="4800" dirty="0"/>
              <a:t>ّ</a:t>
            </a:r>
            <a:r>
              <a:rPr lang="ar-SA" sz="4800" dirty="0" smtClean="0"/>
              <a:t> </a:t>
            </a:r>
            <a:r>
              <a:rPr lang="ar-BH" sz="4800" dirty="0" smtClean="0"/>
              <a:t>ا</a:t>
            </a:r>
            <a:r>
              <a:rPr lang="ar-SA" sz="4800" dirty="0" smtClean="0"/>
              <a:t>لْفَلقِ </a:t>
            </a:r>
          </a:p>
          <a:p>
            <a:pPr algn="r" rtl="1"/>
            <a:r>
              <a:rPr lang="ar-SA" sz="4800" dirty="0" smtClean="0"/>
              <a:t>(   ) وَمِن شَرِ</a:t>
            </a:r>
            <a:r>
              <a:rPr lang="ar-BH" sz="4800" dirty="0" smtClean="0"/>
              <a:t>ّ</a:t>
            </a:r>
            <a:r>
              <a:rPr lang="ar-BH" sz="4800" dirty="0"/>
              <a:t>ا</a:t>
            </a:r>
            <a:r>
              <a:rPr lang="ar-SA" sz="4800" dirty="0" smtClean="0"/>
              <a:t>لنَّفَّاثَاتِ ف</a:t>
            </a:r>
            <a:r>
              <a:rPr lang="ar-BH" sz="4800" dirty="0" smtClean="0"/>
              <a:t>ِ</a:t>
            </a:r>
            <a:r>
              <a:rPr lang="ar-SA" sz="4800" dirty="0" smtClean="0"/>
              <a:t>ي </a:t>
            </a:r>
            <a:r>
              <a:rPr lang="ar-BH" sz="4800" dirty="0" smtClean="0"/>
              <a:t>ا</a:t>
            </a:r>
            <a:r>
              <a:rPr lang="ar-SA" sz="4800" dirty="0" smtClean="0"/>
              <a:t>لْعُقَدِ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09815" y="4653136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1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9867" y="3212976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2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36296" y="2420888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3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00292" y="5357222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4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6296" y="3933056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5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9472" y="228669"/>
            <a:ext cx="1368152" cy="510330"/>
          </a:xfrm>
          <a:prstGeom prst="ellipse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b="1" dirty="0"/>
              <a:t>إ</a:t>
            </a:r>
            <a:r>
              <a:rPr kumimoji="0" lang="ar-B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ظهار الإجابة</a:t>
            </a:r>
          </a:p>
        </p:txBody>
      </p:sp>
    </p:spTree>
    <p:extLst>
      <p:ext uri="{BB962C8B-B14F-4D97-AF65-F5344CB8AC3E}">
        <p14:creationId xmlns:p14="http://schemas.microsoft.com/office/powerpoint/2010/main" val="3003013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16" grpId="0"/>
      <p:bldP spid="17" grpId="0"/>
      <p:bldP spid="19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27584" y="6309320"/>
            <a:ext cx="7981766" cy="432048"/>
            <a:chOff x="1043608" y="6165304"/>
            <a:chExt cx="7981766" cy="432048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078296"/>
              </p:ext>
            </p:extLst>
          </p:nvPr>
        </p:nvGraphicFramePr>
        <p:xfrm>
          <a:off x="518640" y="1329065"/>
          <a:ext cx="4032448" cy="47365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448"/>
              </a:tblGrid>
              <a:tr h="660152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( ب</a:t>
                      </a:r>
                      <a:r>
                        <a:rPr lang="ar-SA" sz="3600" b="1" baseline="0" dirty="0" smtClean="0"/>
                        <a:t> )</a:t>
                      </a:r>
                      <a:endParaRPr lang="en-US" sz="3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8FE2FF"/>
                    </a:solidFill>
                  </a:tcPr>
                </a:tc>
              </a:tr>
              <a:tr h="66015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 smtClean="0"/>
                        <a:t>دخل ظلامه في كل شيء</a:t>
                      </a:r>
                      <a:endParaRPr lang="en-US" sz="3600" b="1" dirty="0" smtClean="0"/>
                    </a:p>
                  </a:txBody>
                  <a:tcPr anchor="ctr"/>
                </a:tc>
              </a:tr>
              <a:tr h="75914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 smtClean="0"/>
                        <a:t>أعتصم وأحتمي</a:t>
                      </a:r>
                      <a:endParaRPr lang="en-US" sz="3600" b="1" dirty="0" smtClean="0"/>
                    </a:p>
                  </a:txBody>
                  <a:tcPr anchor="ctr"/>
                </a:tc>
              </a:tr>
              <a:tr h="668395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ما</a:t>
                      </a:r>
                      <a:r>
                        <a:rPr lang="ar-BH" sz="3600" b="1" dirty="0" smtClean="0"/>
                        <a:t> </a:t>
                      </a:r>
                      <a:r>
                        <a:rPr lang="ar-SA" sz="3600" b="1" dirty="0" smtClean="0"/>
                        <a:t>يُربط</a:t>
                      </a:r>
                      <a:r>
                        <a:rPr lang="ar-SA" sz="3600" b="1" baseline="0" dirty="0" smtClean="0"/>
                        <a:t> من الس</a:t>
                      </a:r>
                      <a:r>
                        <a:rPr lang="ar-BH" sz="3600" b="1" baseline="0" dirty="0" smtClean="0"/>
                        <a:t>ِّ</a:t>
                      </a:r>
                      <a:r>
                        <a:rPr lang="ar-SA" sz="3600" b="1" baseline="0" dirty="0" smtClean="0"/>
                        <a:t>حر </a:t>
                      </a:r>
                      <a:endParaRPr lang="en-US" sz="3600" b="1" dirty="0"/>
                    </a:p>
                  </a:txBody>
                  <a:tcPr anchor="ctr"/>
                </a:tc>
              </a:tr>
              <a:tr h="66839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 smtClean="0"/>
                        <a:t>الس</a:t>
                      </a:r>
                      <a:r>
                        <a:rPr lang="ar-BH" sz="3600" b="1" dirty="0" smtClean="0"/>
                        <a:t>َّ</a:t>
                      </a:r>
                      <a:r>
                        <a:rPr lang="ar-SA" sz="3600" b="1" dirty="0" smtClean="0"/>
                        <a:t>احرات</a:t>
                      </a:r>
                      <a:endParaRPr lang="en-US" sz="3600" b="1" dirty="0"/>
                    </a:p>
                  </a:txBody>
                  <a:tcPr anchor="ctr"/>
                </a:tc>
              </a:tr>
              <a:tr h="660152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الصُ</a:t>
                      </a:r>
                      <a:r>
                        <a:rPr lang="ar-BH" sz="3600" b="1" dirty="0" smtClean="0"/>
                        <a:t>ّ</a:t>
                      </a:r>
                      <a:r>
                        <a:rPr lang="ar-SA" sz="3600" b="1" dirty="0" smtClean="0"/>
                        <a:t>بح أو الخَلْق</a:t>
                      </a:r>
                      <a:endParaRPr lang="en-US" sz="3600" b="1" dirty="0"/>
                    </a:p>
                  </a:txBody>
                  <a:tcPr anchor="ctr"/>
                </a:tc>
              </a:tr>
              <a:tr h="660152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/>
                        <a:t>الل</a:t>
                      </a:r>
                      <a:r>
                        <a:rPr lang="ar-BH" sz="3600" b="1" dirty="0" smtClean="0"/>
                        <a:t>َّ</a:t>
                      </a:r>
                      <a:r>
                        <a:rPr lang="ar-SA" sz="3600" b="1" dirty="0" smtClean="0"/>
                        <a:t>يل</a:t>
                      </a:r>
                      <a:endParaRPr lang="en-US" sz="3600" b="1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289142"/>
              </p:ext>
            </p:extLst>
          </p:nvPr>
        </p:nvGraphicFramePr>
        <p:xfrm>
          <a:off x="5948897" y="1391769"/>
          <a:ext cx="2671152" cy="484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1152"/>
              </a:tblGrid>
              <a:tr h="518410">
                <a:tc>
                  <a:txBody>
                    <a:bodyPr/>
                    <a:lstStyle/>
                    <a:p>
                      <a:pPr algn="ctr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ar-SA" sz="3600" b="1" baseline="0" dirty="0" smtClean="0">
                          <a:solidFill>
                            <a:schemeClr val="tx1"/>
                          </a:solidFill>
                        </a:rPr>
                        <a:t> أ )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8FE2FF"/>
                    </a:solidFill>
                  </a:tcPr>
                </a:tc>
              </a:tr>
              <a:tr h="526402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أعوذ</a:t>
                      </a:r>
                      <a:endParaRPr lang="en-US" sz="4000" b="1" dirty="0"/>
                    </a:p>
                  </a:txBody>
                  <a:tcPr anchor="ctr"/>
                </a:tc>
              </a:tr>
              <a:tr h="61745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الفلق</a:t>
                      </a:r>
                      <a:endParaRPr lang="en-US" sz="4000" b="1" dirty="0"/>
                    </a:p>
                  </a:txBody>
                  <a:tcPr anchor="ctr"/>
                </a:tc>
              </a:tr>
              <a:tr h="63649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غاسق</a:t>
                      </a:r>
                      <a:endParaRPr lang="en-US" sz="4000" b="1" dirty="0"/>
                    </a:p>
                  </a:txBody>
                  <a:tcPr anchor="ctr"/>
                </a:tc>
              </a:tr>
              <a:tr h="655530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وقب</a:t>
                      </a:r>
                      <a:endParaRPr lang="en-US" sz="4000" b="1" dirty="0"/>
                    </a:p>
                  </a:txBody>
                  <a:tcPr anchor="ctr"/>
                </a:tc>
              </a:tr>
              <a:tr h="602562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النفَّاثات</a:t>
                      </a:r>
                      <a:endParaRPr lang="en-US" sz="4000" b="1" dirty="0"/>
                    </a:p>
                  </a:txBody>
                  <a:tcPr anchor="ctr"/>
                </a:tc>
              </a:tr>
              <a:tr h="602562">
                <a:tc>
                  <a:txBody>
                    <a:bodyPr/>
                    <a:lstStyle/>
                    <a:p>
                      <a:pPr algn="ctr"/>
                      <a:r>
                        <a:rPr lang="ar-SA" sz="4000" b="1" dirty="0" smtClean="0"/>
                        <a:t>العُقد</a:t>
                      </a:r>
                      <a:endParaRPr lang="en-US" sz="4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Left Arrow 2"/>
          <p:cNvSpPr/>
          <p:nvPr/>
        </p:nvSpPr>
        <p:spPr bwMode="auto">
          <a:xfrm rot="20395473">
            <a:off x="4086559" y="2700043"/>
            <a:ext cx="2512199" cy="263121"/>
          </a:xfrm>
          <a:prstGeom prst="left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Left Arrow 12"/>
          <p:cNvSpPr/>
          <p:nvPr/>
        </p:nvSpPr>
        <p:spPr bwMode="auto">
          <a:xfrm rot="2270974">
            <a:off x="3477076" y="4693469"/>
            <a:ext cx="3594264" cy="331492"/>
          </a:xfrm>
          <a:prstGeom prst="lef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normalizeH="0" baseline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Left Arrow 13"/>
          <p:cNvSpPr/>
          <p:nvPr/>
        </p:nvSpPr>
        <p:spPr bwMode="auto">
          <a:xfrm rot="19450948">
            <a:off x="3531327" y="3913089"/>
            <a:ext cx="3514619" cy="222268"/>
          </a:xfrm>
          <a:prstGeom prst="leftArrow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Left Arrow 14"/>
          <p:cNvSpPr/>
          <p:nvPr/>
        </p:nvSpPr>
        <p:spPr bwMode="auto">
          <a:xfrm rot="19604057">
            <a:off x="3741815" y="4590892"/>
            <a:ext cx="3277320" cy="304367"/>
          </a:xfrm>
          <a:prstGeom prst="left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Arrow 15"/>
          <p:cNvSpPr/>
          <p:nvPr/>
        </p:nvSpPr>
        <p:spPr bwMode="auto">
          <a:xfrm rot="2362522">
            <a:off x="3788761" y="3482458"/>
            <a:ext cx="3304927" cy="255996"/>
          </a:xfrm>
          <a:prstGeom prst="leftArrow">
            <a:avLst/>
          </a:prstGeom>
          <a:solidFill>
            <a:schemeClr val="accent4">
              <a:lumMod val="65000"/>
              <a:lumOff val="3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508" y="615297"/>
            <a:ext cx="8874286" cy="5847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FFFF"/>
                </a:solidFill>
              </a:rPr>
              <a:t>أَصِلُ بين الكلمة في القائمة (أ) ومعناها في القائمة (ب) فيما يأتي:</a:t>
            </a:r>
            <a:endParaRPr lang="en-US" sz="3200" b="1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Left Arrow 17"/>
          <p:cNvSpPr/>
          <p:nvPr/>
        </p:nvSpPr>
        <p:spPr bwMode="auto">
          <a:xfrm rot="822985" flipV="1">
            <a:off x="3597685" y="4754780"/>
            <a:ext cx="3072354" cy="253352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43508" y="175519"/>
            <a:ext cx="1368152" cy="373161"/>
          </a:xfrm>
          <a:prstGeom prst="ellipse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إظهار الإجابة</a:t>
            </a:r>
            <a:endParaRPr kumimoji="0" lang="ar-BH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01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93F7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8187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80TGp_general_light_ani">
  <a:themeElements>
    <a:clrScheme name="Default Design 1">
      <a:dk1>
        <a:srgbClr val="000000"/>
      </a:dk1>
      <a:lt1>
        <a:srgbClr val="FDF58D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EF9C5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3033</TotalTime>
  <Words>234</Words>
  <Application>Microsoft Office PowerPoint</Application>
  <PresentationFormat>On-screen Show (4:3)</PresentationFormat>
  <Paragraphs>61</Paragraphs>
  <Slides>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Arabic Typesetting</vt:lpstr>
      <vt:lpstr>Arial</vt:lpstr>
      <vt:lpstr>Times New Roman</vt:lpstr>
      <vt:lpstr>Wingdings</vt:lpstr>
      <vt:lpstr>580TGp_general_light_ani</vt:lpstr>
      <vt:lpstr>التربية الإسلامية الصف الأول الابتدائي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396</cp:revision>
  <dcterms:created xsi:type="dcterms:W3CDTF">2012-06-23T13:34:36Z</dcterms:created>
  <dcterms:modified xsi:type="dcterms:W3CDTF">2020-03-26T14:43:31Z</dcterms:modified>
</cp:coreProperties>
</file>