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6" r:id="rId3"/>
    <p:sldId id="340" r:id="rId4"/>
    <p:sldId id="349" r:id="rId5"/>
    <p:sldId id="351" r:id="rId6"/>
    <p:sldId id="341" r:id="rId7"/>
    <p:sldId id="352" r:id="rId8"/>
    <p:sldId id="342" r:id="rId9"/>
    <p:sldId id="353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E56"/>
    <a:srgbClr val="18453B"/>
    <a:srgbClr val="CCECFF"/>
    <a:srgbClr val="93F7B2"/>
    <a:srgbClr val="FFFFFF"/>
    <a:srgbClr val="C5F09A"/>
    <a:srgbClr val="FF962D"/>
    <a:srgbClr val="FFCB37"/>
    <a:srgbClr val="99CC00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68" autoAdjust="0"/>
    <p:restoredTop sz="86323" autoAdjust="0"/>
  </p:normalViewPr>
  <p:slideViewPr>
    <p:cSldViewPr>
      <p:cViewPr varScale="1">
        <p:scale>
          <a:sx n="74" d="100"/>
          <a:sy n="74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698A559-8E82-445F-8EB9-DBAF670F1A9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BH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BH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F2615-D402-4384-8AD6-466DA0997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6C5FF-84ED-441D-A8B9-EA0675788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FFA178-271B-4700-89CD-4FF7F8564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7FC2E9-5BE0-4108-AC7D-F3EDF07C9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DBA261-7FE2-45A6-A0F6-085CAAC66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chart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70EA4C-9A86-4C69-BE2B-2942AEE96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877AB0-8248-4A74-B62E-15E3ED784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0C1A4-A7CC-4AB6-92BF-991F7C417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1695-41E7-43C2-ABE8-16E3F4F9B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FE49B-83AD-4052-84E7-4A0339DBE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2FAA0-0363-4C5F-857A-4B0F43816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6C9C-5098-48FF-8C29-D0D52D5D0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0CCFA-A5A7-478F-8823-5CBE8F5C0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063E5-38C0-45C0-974E-E9202C596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C6589-7352-4C34-B4D0-8C943DF60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48D540-5E43-44EB-A90F-D783B8EBDC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214264" y="4005064"/>
            <a:ext cx="2952328" cy="864096"/>
          </a:xfrm>
        </p:spPr>
        <p:txBody>
          <a:bodyPr/>
          <a:lstStyle/>
          <a:p>
            <a:pPr algn="ctr"/>
            <a:r>
              <a:rPr lang="ar-BH" sz="2800" dirty="0" smtClean="0">
                <a:solidFill>
                  <a:srgbClr val="083E56"/>
                </a:solidFill>
              </a:rPr>
              <a:t>التربية الإسلامية</a:t>
            </a:r>
            <a:r>
              <a:rPr lang="ar-SA" sz="2800" dirty="0" smtClean="0">
                <a:solidFill>
                  <a:srgbClr val="083E56"/>
                </a:solidFill>
              </a:rPr>
              <a:t/>
            </a:r>
            <a:br>
              <a:rPr lang="ar-SA" sz="2800" dirty="0" smtClean="0">
                <a:solidFill>
                  <a:srgbClr val="083E56"/>
                </a:solidFill>
              </a:rPr>
            </a:br>
            <a:r>
              <a:rPr lang="ar-SA" sz="2800" dirty="0" smtClean="0">
                <a:solidFill>
                  <a:srgbClr val="083E56"/>
                </a:solidFill>
              </a:rPr>
              <a:t>الصف الأول الابتدائي</a:t>
            </a:r>
            <a:endParaRPr lang="en-US" sz="2800" dirty="0">
              <a:solidFill>
                <a:srgbClr val="083E5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1256" y="2492896"/>
            <a:ext cx="30620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>
                <a:solidFill>
                  <a:srgbClr val="083E56"/>
                </a:solidFill>
              </a:rPr>
              <a:t>سُورةُ الفَلَق</a:t>
            </a:r>
            <a:endParaRPr lang="ar-BH" sz="6000" b="1" dirty="0">
              <a:solidFill>
                <a:srgbClr val="083E5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04" t="10475" b="3980"/>
          <a:stretch/>
        </p:blipFill>
        <p:spPr>
          <a:xfrm>
            <a:off x="467544" y="1196752"/>
            <a:ext cx="2278899" cy="2494583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2747654" y="2014537"/>
            <a:ext cx="5595375" cy="1414463"/>
          </a:xfrm>
          <a:prstGeom prst="downArrowCallout">
            <a:avLst/>
          </a:prstGeom>
          <a:solidFill>
            <a:srgbClr val="C5F09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َتَعَلَّمُ </a:t>
            </a:r>
            <a:r>
              <a:rPr lang="ar-BH" sz="5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مِنْ هَذَا الدَّرْسِ أَنْ: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3568" y="3617288"/>
            <a:ext cx="8209607" cy="2043959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sz="5400" b="1" dirty="0" smtClean="0">
                <a:solidFill>
                  <a:srgbClr val="002060"/>
                </a:solidFill>
              </a:rPr>
              <a:t>- أَتْلُوَ سُورةَ الفَلَقِ </a:t>
            </a:r>
            <a:r>
              <a:rPr lang="ar-SA" sz="5400" b="1" dirty="0" smtClean="0">
                <a:solidFill>
                  <a:srgbClr val="002060"/>
                </a:solidFill>
              </a:rPr>
              <a:t>ت</a:t>
            </a:r>
            <a:r>
              <a:rPr lang="ar-BH" sz="5400" b="1" dirty="0" smtClean="0">
                <a:solidFill>
                  <a:srgbClr val="002060"/>
                </a:solidFill>
              </a:rPr>
              <a:t>ِ</a:t>
            </a:r>
            <a:r>
              <a:rPr lang="ar-SA" sz="5400" b="1" dirty="0" smtClean="0">
                <a:solidFill>
                  <a:srgbClr val="002060"/>
                </a:solidFill>
              </a:rPr>
              <a:t>لاو</a:t>
            </a:r>
            <a:r>
              <a:rPr lang="ar-BH" sz="5400" b="1" dirty="0" smtClean="0">
                <a:solidFill>
                  <a:srgbClr val="002060"/>
                </a:solidFill>
              </a:rPr>
              <a:t>َ</a:t>
            </a:r>
            <a:r>
              <a:rPr lang="ar-SA" sz="5400" b="1" dirty="0" smtClean="0">
                <a:solidFill>
                  <a:srgbClr val="002060"/>
                </a:solidFill>
              </a:rPr>
              <a:t>ة</a:t>
            </a:r>
            <a:r>
              <a:rPr lang="ar-BH" sz="5400" b="1" dirty="0" smtClean="0">
                <a:solidFill>
                  <a:srgbClr val="002060"/>
                </a:solidFill>
              </a:rPr>
              <a:t>ً</a:t>
            </a:r>
            <a:r>
              <a:rPr lang="ar-SA" sz="5400" b="1" dirty="0" smtClean="0">
                <a:solidFill>
                  <a:srgbClr val="002060"/>
                </a:solidFill>
              </a:rPr>
              <a:t> </a:t>
            </a:r>
            <a:r>
              <a:rPr lang="ar-BH" sz="5400" b="1" dirty="0" smtClean="0">
                <a:solidFill>
                  <a:srgbClr val="002060"/>
                </a:solidFill>
              </a:rPr>
              <a:t>سَلِيمَةً.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sz="5400" b="1" dirty="0" smtClean="0">
                <a:solidFill>
                  <a:srgbClr val="002060"/>
                </a:solidFill>
              </a:rPr>
              <a:t>- أَنْ أُوَضِّحَ المَعْنَى الإِجْمَالِيَّ لِلسُّورَةِ.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7596188" y="0"/>
            <a:ext cx="12969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157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19636" r="19347" b="18253"/>
          <a:stretch/>
        </p:blipFill>
        <p:spPr bwMode="auto">
          <a:xfrm>
            <a:off x="755576" y="1832356"/>
            <a:ext cx="7848872" cy="3991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5" t="39236" r="19326" b="35367"/>
          <a:stretch/>
        </p:blipFill>
        <p:spPr bwMode="auto">
          <a:xfrm>
            <a:off x="7226202" y="853275"/>
            <a:ext cx="1695404" cy="120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سورة الفلق الصف الأو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5856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29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75961"/>
              </p:ext>
            </p:extLst>
          </p:nvPr>
        </p:nvGraphicFramePr>
        <p:xfrm>
          <a:off x="3779912" y="2852936"/>
          <a:ext cx="3166219" cy="27798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166219"/>
              </a:tblGrid>
              <a:tr h="676693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الكلمة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676693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</a:tr>
              <a:tr h="676693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</a:tr>
              <a:tr h="676693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53668" y="3574757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123728" y="1347889"/>
            <a:ext cx="6120586" cy="769441"/>
          </a:xfrm>
          <a:prstGeom prst="rect">
            <a:avLst/>
          </a:prstGeom>
          <a:solidFill>
            <a:srgbClr val="93F7B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rtl="1"/>
            <a:r>
              <a:rPr lang="ar-SA" sz="4400" b="1" dirty="0">
                <a:ln w="0"/>
                <a:solidFill>
                  <a:srgbClr val="083E5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أتدرَّبُ على قراءة الكلمات الآتية:</a:t>
            </a:r>
            <a:endParaRPr lang="en-US" sz="4400" b="1" dirty="0">
              <a:ln w="0"/>
              <a:solidFill>
                <a:srgbClr val="083E5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5" t="59608" r="30111" b="19611"/>
          <a:stretch/>
        </p:blipFill>
        <p:spPr>
          <a:xfrm>
            <a:off x="4228174" y="4974736"/>
            <a:ext cx="2144025" cy="57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7" t="37013" r="26003" b="42207"/>
          <a:stretch/>
        </p:blipFill>
        <p:spPr>
          <a:xfrm>
            <a:off x="4658398" y="3556555"/>
            <a:ext cx="1190540" cy="5760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499992" y="4270047"/>
            <a:ext cx="1736691" cy="601614"/>
            <a:chOff x="4788024" y="4270047"/>
            <a:chExt cx="1736691" cy="6016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" t="35403" r="82003" b="43817"/>
            <a:stretch/>
          </p:blipFill>
          <p:spPr>
            <a:xfrm>
              <a:off x="5449711" y="4270047"/>
              <a:ext cx="1075004" cy="5538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88199" t="59764" r="2361" b="18777"/>
            <a:stretch/>
          </p:blipFill>
          <p:spPr>
            <a:xfrm>
              <a:off x="4788024" y="4295597"/>
              <a:ext cx="756037" cy="57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83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14357" r="1359" b="53217"/>
          <a:stretch/>
        </p:blipFill>
        <p:spPr>
          <a:xfrm>
            <a:off x="683568" y="476672"/>
            <a:ext cx="8024329" cy="153204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58432"/>
              </p:ext>
            </p:extLst>
          </p:nvPr>
        </p:nvGraphicFramePr>
        <p:xfrm>
          <a:off x="971436" y="2137754"/>
          <a:ext cx="7560840" cy="3398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420">
                  <a:extLst>
                    <a:ext uri="{9D8B030D-6E8A-4147-A177-3AD203B41FA5}">
                      <a16:colId xmlns="" xmlns:a16="http://schemas.microsoft.com/office/drawing/2014/main" val="4138547376"/>
                    </a:ext>
                  </a:extLst>
                </a:gridCol>
                <a:gridCol w="3780420">
                  <a:extLst>
                    <a:ext uri="{9D8B030D-6E8A-4147-A177-3AD203B41FA5}">
                      <a16:colId xmlns="" xmlns:a16="http://schemas.microsoft.com/office/drawing/2014/main" val="11117327"/>
                    </a:ext>
                  </a:extLst>
                </a:gridCol>
              </a:tblGrid>
              <a:tr h="469851"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 smtClean="0"/>
                        <a:t>معناها</a:t>
                      </a:r>
                      <a:endParaRPr lang="en-US" sz="32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 smtClean="0"/>
                        <a:t>الكلمة</a:t>
                      </a:r>
                      <a:endParaRPr lang="en-US" sz="32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3758257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pPr algn="ctr" rtl="1"/>
                      <a:endParaRPr lang="en-US" sz="24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9066985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pPr algn="ctr" rtl="1"/>
                      <a:endParaRPr lang="en-US" sz="24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2320102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noProof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noProof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3558697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noProof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noProof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4145195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pPr algn="ctr" rtl="1"/>
                      <a:endParaRPr lang="en-US" sz="24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3265254"/>
                  </a:ext>
                </a:extLst>
              </a:tr>
              <a:tr h="469851">
                <a:tc>
                  <a:txBody>
                    <a:bodyPr/>
                    <a:lstStyle/>
                    <a:p>
                      <a:pPr algn="ctr" rtl="1"/>
                      <a:endParaRPr lang="en-US" sz="24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="1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96084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71600" y="6321734"/>
            <a:ext cx="9001000" cy="419634"/>
            <a:chOff x="1187624" y="6309320"/>
            <a:chExt cx="8712968" cy="419634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875" y="2723728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00"/>
                </a:solidFill>
                <a:latin typeface="Arial"/>
              </a:rPr>
              <a:t>أعوذ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4506" y="2723727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  <a:latin typeface="Arial"/>
              </a:rPr>
              <a:t>أعتصم وأحتمي</a:t>
            </a:r>
            <a:endParaRPr lang="en-US" sz="2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3046" y="3220279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00"/>
                </a:solidFill>
                <a:latin typeface="Arial"/>
              </a:rPr>
              <a:t>الفلق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6911" y="3185393"/>
            <a:ext cx="17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</a:pPr>
            <a:r>
              <a:rPr lang="ar-SA" sz="2400" b="1" dirty="0" smtClean="0">
                <a:solidFill>
                  <a:srgbClr val="002060"/>
                </a:solidFill>
                <a:latin typeface="Arial"/>
              </a:rPr>
              <a:t>الصُّبح أو الخَلْق</a:t>
            </a:r>
            <a:endParaRPr lang="en-US" sz="2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5530" y="3702223"/>
            <a:ext cx="800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rgbClr val="000000"/>
                </a:solidFill>
                <a:latin typeface="Arial"/>
              </a:rPr>
              <a:t>غاسق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6155" y="3671647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rgbClr val="002060"/>
                </a:solidFill>
                <a:latin typeface="Arial"/>
              </a:rPr>
              <a:t>الليل</a:t>
            </a:r>
            <a:endParaRPr lang="en-US" sz="2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24118" y="4163888"/>
            <a:ext cx="735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rgbClr val="000000"/>
                </a:solidFill>
                <a:latin typeface="Arial"/>
              </a:rPr>
              <a:t>وقب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5158" y="4163573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rgbClr val="002060"/>
                </a:solidFill>
                <a:latin typeface="Arial"/>
              </a:rPr>
              <a:t>دخل ظلامه في كل شيء</a:t>
            </a:r>
            <a:endParaRPr lang="en-US" sz="2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1422" y="4638327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</a:pPr>
            <a:r>
              <a:rPr lang="ar-SA" sz="2400" b="1" dirty="0" smtClean="0">
                <a:solidFill>
                  <a:srgbClr val="000000"/>
                </a:solidFill>
                <a:latin typeface="Arial"/>
              </a:rPr>
              <a:t>النفَّاثات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1403" y="4625553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  <a:latin typeface="Arial"/>
              </a:rPr>
              <a:t>الساحرات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3519" y="5111678"/>
            <a:ext cx="63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</a:pPr>
            <a:r>
              <a:rPr lang="ar-SA" sz="2400" b="1" dirty="0" smtClean="0">
                <a:solidFill>
                  <a:srgbClr val="000000"/>
                </a:solidFill>
                <a:latin typeface="Arial"/>
              </a:rPr>
              <a:t>العُقد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5750" y="5099992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</a:pPr>
            <a:r>
              <a:rPr lang="ar-SA" sz="2400" b="1" dirty="0" smtClean="0">
                <a:solidFill>
                  <a:srgbClr val="002060"/>
                </a:solidFill>
                <a:latin typeface="Arial"/>
              </a:rPr>
              <a:t>ما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latin typeface="Arial"/>
              </a:rPr>
              <a:t>يُر</a:t>
            </a:r>
            <a:r>
              <a:rPr lang="ar-SA" sz="2400" b="1" dirty="0">
                <a:solidFill>
                  <a:srgbClr val="002060"/>
                </a:solidFill>
                <a:latin typeface="Arial"/>
              </a:rPr>
              <a:t>ب</a:t>
            </a:r>
            <a:r>
              <a:rPr lang="ar-SA" sz="2400" b="1" dirty="0" smtClean="0">
                <a:solidFill>
                  <a:srgbClr val="002060"/>
                </a:solidFill>
                <a:latin typeface="Arial"/>
              </a:rPr>
              <a:t>ط من السحر</a:t>
            </a:r>
            <a:endParaRPr lang="en-US" sz="24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81403" y="983177"/>
            <a:ext cx="4644545" cy="648072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ar-SA" sz="3200" dirty="0" smtClean="0">
                <a:solidFill>
                  <a:srgbClr val="002060"/>
                </a:solidFill>
              </a:rPr>
              <a:t>أتعرَّفُ معاني الكلمات في السورة: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09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14286" r="26041" b="42857"/>
          <a:stretch/>
        </p:blipFill>
        <p:spPr bwMode="auto">
          <a:xfrm>
            <a:off x="1187624" y="1556792"/>
            <a:ext cx="7200800" cy="436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2360603" y="2852936"/>
            <a:ext cx="4464496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04447" y="3461370"/>
            <a:ext cx="4464496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419600" y="4131005"/>
            <a:ext cx="4464496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375756" y="4689140"/>
            <a:ext cx="4464496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6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43608" y="6289999"/>
            <a:ext cx="7981766" cy="432048"/>
            <a:chOff x="1043608" y="6165304"/>
            <a:chExt cx="7981766" cy="432048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1" y="1441001"/>
            <a:ext cx="8640960" cy="584775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1- أُرتِّبُ الآيات في سورة الفلق بوضع الأرقام من (1) إلى (5):</a:t>
            </a:r>
            <a:endParaRPr lang="en-US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926" y="535559"/>
            <a:ext cx="1764196" cy="707886"/>
          </a:xfrm>
          <a:prstGeom prst="rect">
            <a:avLst/>
          </a:prstGeom>
          <a:solidFill>
            <a:srgbClr val="C00000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rgbClr val="FFFFFF"/>
                </a:solidFill>
              </a:rPr>
              <a:t>الأنشطة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2420888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800" dirty="0" smtClean="0"/>
              <a:t>(   ) وَمِن شَرِ</a:t>
            </a:r>
            <a:r>
              <a:rPr lang="ar-BH" sz="4800" dirty="0" smtClean="0"/>
              <a:t>ّ</a:t>
            </a:r>
            <a:r>
              <a:rPr lang="ar-SA" sz="4800" dirty="0" smtClean="0"/>
              <a:t>غَاسِقٍ إِذَا وَقَبَ</a:t>
            </a:r>
          </a:p>
          <a:p>
            <a:pPr algn="r" rtl="1"/>
            <a:r>
              <a:rPr lang="ar-SA" sz="4800" dirty="0" smtClean="0"/>
              <a:t>(   ) مِن شَرِ</a:t>
            </a:r>
            <a:r>
              <a:rPr lang="ar-BH" sz="4800" dirty="0" smtClean="0"/>
              <a:t>ّ</a:t>
            </a:r>
            <a:r>
              <a:rPr lang="ar-SA" sz="4800" dirty="0" smtClean="0"/>
              <a:t>مَا خَلَق</a:t>
            </a:r>
            <a:r>
              <a:rPr lang="ar-BH" sz="4800" dirty="0" smtClean="0"/>
              <a:t>َ</a:t>
            </a:r>
            <a:endParaRPr lang="ar-SA" sz="4800" dirty="0" smtClean="0"/>
          </a:p>
          <a:p>
            <a:pPr algn="r" rtl="1"/>
            <a:r>
              <a:rPr lang="ar-SA" sz="4800" dirty="0" smtClean="0"/>
              <a:t>(   ) وَمِن شَرِ</a:t>
            </a:r>
            <a:r>
              <a:rPr lang="ar-BH" sz="4800" dirty="0" smtClean="0"/>
              <a:t>ّ</a:t>
            </a:r>
            <a:r>
              <a:rPr lang="ar-SA" sz="4800" dirty="0" smtClean="0"/>
              <a:t>حَاسِدٍ إِذَا حَسَد</a:t>
            </a:r>
            <a:r>
              <a:rPr lang="ar-BH" sz="4800" dirty="0" smtClean="0"/>
              <a:t>َ</a:t>
            </a:r>
            <a:endParaRPr lang="ar-SA" sz="4800" dirty="0" smtClean="0"/>
          </a:p>
          <a:p>
            <a:pPr algn="r" rtl="1"/>
            <a:r>
              <a:rPr lang="ar-SA" sz="4800" dirty="0" smtClean="0"/>
              <a:t>(   ) ق</a:t>
            </a:r>
            <a:r>
              <a:rPr lang="ar-BH" sz="4800" dirty="0" smtClean="0"/>
              <a:t>ُ</a:t>
            </a:r>
            <a:r>
              <a:rPr lang="ar-SA" sz="4800" dirty="0" smtClean="0"/>
              <a:t>لْ أعُوذ</a:t>
            </a:r>
            <a:r>
              <a:rPr lang="ar-BH" sz="4800" dirty="0" smtClean="0"/>
              <a:t>ُ</a:t>
            </a:r>
            <a:r>
              <a:rPr lang="ar-SA" sz="4800" dirty="0" smtClean="0"/>
              <a:t> بِرَبِ</a:t>
            </a:r>
            <a:r>
              <a:rPr lang="ar-BH" sz="4800" dirty="0"/>
              <a:t>ّ</a:t>
            </a:r>
            <a:r>
              <a:rPr lang="ar-SA" sz="4800" dirty="0" smtClean="0"/>
              <a:t> </a:t>
            </a:r>
            <a:r>
              <a:rPr lang="ar-BH" sz="4800" dirty="0" smtClean="0"/>
              <a:t>ا</a:t>
            </a:r>
            <a:r>
              <a:rPr lang="ar-SA" sz="4800" dirty="0" smtClean="0"/>
              <a:t>لْفَلقِ </a:t>
            </a:r>
          </a:p>
          <a:p>
            <a:pPr algn="r" rtl="1"/>
            <a:r>
              <a:rPr lang="ar-SA" sz="4800" dirty="0" smtClean="0"/>
              <a:t>(   ) وَمِن شَرِ</a:t>
            </a:r>
            <a:r>
              <a:rPr lang="ar-BH" sz="4800" dirty="0" smtClean="0"/>
              <a:t>ّ</a:t>
            </a:r>
            <a:r>
              <a:rPr lang="ar-BH" sz="4800" dirty="0"/>
              <a:t>ا</a:t>
            </a:r>
            <a:r>
              <a:rPr lang="ar-SA" sz="4800" dirty="0" smtClean="0"/>
              <a:t>لنَّفَّاثَاتِ ف</a:t>
            </a:r>
            <a:r>
              <a:rPr lang="ar-BH" sz="4800" dirty="0" smtClean="0"/>
              <a:t>ِ</a:t>
            </a:r>
            <a:r>
              <a:rPr lang="ar-SA" sz="4800" dirty="0" smtClean="0"/>
              <a:t>ي </a:t>
            </a:r>
            <a:r>
              <a:rPr lang="ar-BH" sz="4800" dirty="0" smtClean="0"/>
              <a:t>ا</a:t>
            </a:r>
            <a:r>
              <a:rPr lang="ar-SA" sz="4800" dirty="0" smtClean="0"/>
              <a:t>لْعُقَدِ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9815" y="465313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1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9867" y="321297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242088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3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0292" y="535722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4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393305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5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472" y="228669"/>
            <a:ext cx="1368152" cy="51033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b="1" dirty="0"/>
              <a:t>إ</a:t>
            </a:r>
            <a:r>
              <a:rPr kumimoji="0" lang="ar-B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ظهار الإجابة</a:t>
            </a:r>
          </a:p>
        </p:txBody>
      </p:sp>
    </p:spTree>
    <p:extLst>
      <p:ext uri="{BB962C8B-B14F-4D97-AF65-F5344CB8AC3E}">
        <p14:creationId xmlns:p14="http://schemas.microsoft.com/office/powerpoint/2010/main" val="3003013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7" grpId="0"/>
      <p:bldP spid="1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7584" y="6309320"/>
            <a:ext cx="7981766" cy="432048"/>
            <a:chOff x="1043608" y="6165304"/>
            <a:chExt cx="7981766" cy="43204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78296"/>
              </p:ext>
            </p:extLst>
          </p:nvPr>
        </p:nvGraphicFramePr>
        <p:xfrm>
          <a:off x="518640" y="1329065"/>
          <a:ext cx="4032448" cy="47365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</a:tblGrid>
              <a:tr h="660152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/>
                        <a:t>( ب</a:t>
                      </a:r>
                      <a:r>
                        <a:rPr lang="ar-SA" sz="3600" b="1" baseline="0" dirty="0" smtClean="0"/>
                        <a:t> )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</a:tr>
              <a:tr h="6601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/>
                        <a:t>دخل ظلامه في كل شيء</a:t>
                      </a:r>
                      <a:endParaRPr lang="en-US" sz="3600" b="1" dirty="0" smtClean="0"/>
                    </a:p>
                  </a:txBody>
                  <a:tcPr anchor="ctr"/>
                </a:tc>
              </a:tr>
              <a:tr h="7591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/>
                        <a:t>أعتصم وأحتمي</a:t>
                      </a:r>
                      <a:endParaRPr lang="en-US" sz="3600" b="1" dirty="0" smtClean="0"/>
                    </a:p>
                  </a:txBody>
                  <a:tcPr anchor="ctr"/>
                </a:tc>
              </a:tr>
              <a:tr h="668395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/>
                        <a:t>ما</a:t>
                      </a:r>
                      <a:r>
                        <a:rPr lang="ar-BH" sz="3600" b="1" dirty="0" smtClean="0"/>
                        <a:t> </a:t>
                      </a:r>
                      <a:r>
                        <a:rPr lang="ar-SA" sz="3600" b="1" dirty="0" smtClean="0"/>
                        <a:t>يُربط</a:t>
                      </a:r>
                      <a:r>
                        <a:rPr lang="ar-SA" sz="3600" b="1" baseline="0" dirty="0" smtClean="0"/>
                        <a:t> من الس</a:t>
                      </a:r>
                      <a:r>
                        <a:rPr lang="ar-BH" sz="3600" b="1" baseline="0" dirty="0" smtClean="0"/>
                        <a:t>ِّ</a:t>
                      </a:r>
                      <a:r>
                        <a:rPr lang="ar-SA" sz="3600" b="1" baseline="0" dirty="0" smtClean="0"/>
                        <a:t>حر 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6839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/>
                        <a:t>الس</a:t>
                      </a:r>
                      <a:r>
                        <a:rPr lang="ar-BH" sz="3600" b="1" dirty="0" smtClean="0"/>
                        <a:t>َّ</a:t>
                      </a:r>
                      <a:r>
                        <a:rPr lang="ar-SA" sz="3600" b="1" dirty="0" smtClean="0"/>
                        <a:t>احرات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60152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/>
                        <a:t>الصُ</a:t>
                      </a:r>
                      <a:r>
                        <a:rPr lang="ar-BH" sz="3600" b="1" dirty="0" smtClean="0"/>
                        <a:t>ّ</a:t>
                      </a:r>
                      <a:r>
                        <a:rPr lang="ar-SA" sz="3600" b="1" dirty="0" smtClean="0"/>
                        <a:t>بح أو الخَلْق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60152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/>
                        <a:t>الل</a:t>
                      </a:r>
                      <a:r>
                        <a:rPr lang="ar-BH" sz="3600" b="1" dirty="0" smtClean="0"/>
                        <a:t>َّ</a:t>
                      </a:r>
                      <a:r>
                        <a:rPr lang="ar-SA" sz="3600" b="1" dirty="0" smtClean="0"/>
                        <a:t>يل</a:t>
                      </a:r>
                      <a:endParaRPr lang="en-US" sz="36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89142"/>
              </p:ext>
            </p:extLst>
          </p:nvPr>
        </p:nvGraphicFramePr>
        <p:xfrm>
          <a:off x="5948897" y="1391769"/>
          <a:ext cx="2671152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1152"/>
              </a:tblGrid>
              <a:tr h="51841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ar-SA" sz="3600" b="1" baseline="0" dirty="0" smtClean="0">
                          <a:solidFill>
                            <a:schemeClr val="tx1"/>
                          </a:solidFill>
                        </a:rPr>
                        <a:t> أ )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</a:tr>
              <a:tr h="526402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أعوذ</a:t>
                      </a:r>
                      <a:endParaRPr lang="en-US" sz="4000" b="1" dirty="0"/>
                    </a:p>
                  </a:txBody>
                  <a:tcPr anchor="ctr"/>
                </a:tc>
              </a:tr>
              <a:tr h="61745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الفلق</a:t>
                      </a:r>
                      <a:endParaRPr lang="en-US" sz="4000" b="1" dirty="0"/>
                    </a:p>
                  </a:txBody>
                  <a:tcPr anchor="ctr"/>
                </a:tc>
              </a:tr>
              <a:tr h="63649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غاسق</a:t>
                      </a:r>
                      <a:endParaRPr lang="en-US" sz="4000" b="1" dirty="0"/>
                    </a:p>
                  </a:txBody>
                  <a:tcPr anchor="ctr"/>
                </a:tc>
              </a:tr>
              <a:tr h="65553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وقب</a:t>
                      </a:r>
                      <a:endParaRPr lang="en-US" sz="4000" b="1" dirty="0"/>
                    </a:p>
                  </a:txBody>
                  <a:tcPr anchor="ctr"/>
                </a:tc>
              </a:tr>
              <a:tr h="602562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النفَّاثات</a:t>
                      </a:r>
                      <a:endParaRPr lang="en-US" sz="4000" b="1" dirty="0"/>
                    </a:p>
                  </a:txBody>
                  <a:tcPr anchor="ctr"/>
                </a:tc>
              </a:tr>
              <a:tr h="602562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العُقد</a:t>
                      </a:r>
                      <a:endParaRPr lang="en-US" sz="4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Left Arrow 2"/>
          <p:cNvSpPr/>
          <p:nvPr/>
        </p:nvSpPr>
        <p:spPr bwMode="auto">
          <a:xfrm rot="20395473">
            <a:off x="4086559" y="2700043"/>
            <a:ext cx="2512199" cy="263121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2270974">
            <a:off x="3477076" y="4693469"/>
            <a:ext cx="3594264" cy="331492"/>
          </a:xfrm>
          <a:prstGeom prst="lef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19450948">
            <a:off x="3531327" y="3913089"/>
            <a:ext cx="3514619" cy="222268"/>
          </a:xfrm>
          <a:prstGeom prst="leftArrow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19604057">
            <a:off x="3741815" y="4590892"/>
            <a:ext cx="3277320" cy="304367"/>
          </a:xfrm>
          <a:prstGeom prst="lef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2362522">
            <a:off x="3788761" y="3482458"/>
            <a:ext cx="3304927" cy="255996"/>
          </a:xfrm>
          <a:prstGeom prst="leftArrow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508" y="615297"/>
            <a:ext cx="8874286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FFFFFF"/>
                </a:solidFill>
              </a:rPr>
              <a:t>أَصِلُ بين الكلمة في القائمة (أ) ومعناها في القائمة (ب) فيما يأتي:</a:t>
            </a:r>
            <a:endParaRPr lang="en-US" sz="32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Left Arrow 17"/>
          <p:cNvSpPr/>
          <p:nvPr/>
        </p:nvSpPr>
        <p:spPr bwMode="auto">
          <a:xfrm rot="822985" flipV="1">
            <a:off x="3597685" y="4754780"/>
            <a:ext cx="3072354" cy="25335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43508" y="175519"/>
            <a:ext cx="1368152" cy="373161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إظهار الإجابة</a:t>
            </a:r>
            <a:endParaRPr kumimoji="0" lang="ar-BH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01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51520" y="908720"/>
            <a:ext cx="8784976" cy="5112568"/>
          </a:xfrm>
          <a:prstGeom prst="cloudCallout">
            <a:avLst>
              <a:gd name="adj1" fmla="val -47243"/>
              <a:gd name="adj2" fmla="val 53958"/>
            </a:avLst>
          </a:prstGeom>
          <a:solidFill>
            <a:srgbClr val="93F7B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9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تمنياتنا للجميع بالنجاح والتوفيق</a:t>
            </a:r>
            <a:endParaRPr lang="en-US" sz="9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81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</TotalTime>
  <Words>234</Words>
  <Application>Microsoft Office PowerPoint</Application>
  <PresentationFormat>On-screen Show (4:3)</PresentationFormat>
  <Paragraphs>61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Times New Roman</vt:lpstr>
      <vt:lpstr>Wingdings</vt:lpstr>
      <vt:lpstr>580TGp_general_light_ani</vt:lpstr>
      <vt:lpstr>التربية الإسلامية الصف الأول الابتدائي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user</cp:lastModifiedBy>
  <cp:revision>396</cp:revision>
  <dcterms:created xsi:type="dcterms:W3CDTF">2012-06-23T13:34:36Z</dcterms:created>
  <dcterms:modified xsi:type="dcterms:W3CDTF">2020-03-26T14:43:31Z</dcterms:modified>
</cp:coreProperties>
</file>