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67" r:id="rId4"/>
    <p:sldId id="264" r:id="rId5"/>
    <p:sldId id="265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BFD3-E7CE-45D0-835A-F424985BE4FE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0A41-750F-4A5D-9EA3-F3D8E18BF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4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6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1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6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606754" y="66042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384874" y="3370500"/>
            <a:ext cx="5464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أُغْنِيَةُ جُحْا</a:t>
            </a:r>
            <a:endParaRPr lang="en-US" sz="66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062576" y="1427733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الصّفْحَةُ 58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63960" y="1367224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الدَّرْسُ 35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3384874" y="1399057"/>
            <a:ext cx="593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/>
              <a:t>الْحَلَقَة الْأَولَى، اللُّغَة الْعَرَبِيَّة، الصّفّ الثّالِث الإِبتدائيّ</a:t>
            </a:r>
            <a:endParaRPr lang="en-US" sz="2800" dirty="0"/>
          </a:p>
        </p:txBody>
      </p:sp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2976" y="6085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45062" y="1062559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ما</a:t>
            </a:r>
            <a:endParaRPr lang="en-US" sz="4400" dirty="0"/>
          </a:p>
        </p:txBody>
      </p:sp>
      <p:sp>
        <p:nvSpPr>
          <p:cNvPr id="3" name="مستطيل 2"/>
          <p:cNvSpPr/>
          <p:nvPr/>
        </p:nvSpPr>
        <p:spPr>
          <a:xfrm>
            <a:off x="6896248" y="1057994"/>
            <a:ext cx="861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مِنْ </a:t>
            </a:r>
            <a:endParaRPr lang="en-US" sz="4400" dirty="0"/>
          </a:p>
        </p:txBody>
      </p:sp>
      <p:sp>
        <p:nvSpPr>
          <p:cNvPr id="5" name="مستطيل 4"/>
          <p:cNvSpPr/>
          <p:nvPr/>
        </p:nvSpPr>
        <p:spPr>
          <a:xfrm>
            <a:off x="5982879" y="1147895"/>
            <a:ext cx="947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أَحَدٍ </a:t>
            </a:r>
            <a:endParaRPr lang="en-US" sz="4400" dirty="0"/>
          </a:p>
        </p:txBody>
      </p:sp>
      <p:sp>
        <p:nvSpPr>
          <p:cNvPr id="6" name="مستطيل 5"/>
          <p:cNvSpPr/>
          <p:nvPr/>
        </p:nvSpPr>
        <p:spPr>
          <a:xfrm>
            <a:off x="5095068" y="1176874"/>
            <a:ext cx="904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أَبدًا </a:t>
            </a:r>
            <a:endParaRPr lang="en-US" sz="4400" dirty="0"/>
          </a:p>
        </p:txBody>
      </p:sp>
      <p:sp>
        <p:nvSpPr>
          <p:cNvPr id="7" name="مستطيل 6"/>
          <p:cNvSpPr/>
          <p:nvPr/>
        </p:nvSpPr>
        <p:spPr>
          <a:xfrm>
            <a:off x="3991956" y="1190038"/>
            <a:ext cx="1133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كَجُحا</a:t>
            </a:r>
            <a:endParaRPr lang="en-US" sz="4400" dirty="0"/>
          </a:p>
        </p:txBody>
      </p:sp>
      <p:sp>
        <p:nvSpPr>
          <p:cNvPr id="8" name="مستطيل 7"/>
          <p:cNvSpPr/>
          <p:nvPr/>
        </p:nvSpPr>
        <p:spPr>
          <a:xfrm>
            <a:off x="7511600" y="1950178"/>
            <a:ext cx="902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مَلَأَ </a:t>
            </a:r>
            <a:endParaRPr lang="en-US" sz="4400" dirty="0"/>
          </a:p>
        </p:txBody>
      </p:sp>
      <p:sp>
        <p:nvSpPr>
          <p:cNvPr id="9" name="مستطيل 8"/>
          <p:cNvSpPr/>
          <p:nvPr/>
        </p:nvSpPr>
        <p:spPr>
          <a:xfrm>
            <a:off x="6456727" y="1934655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الدُّنْيا </a:t>
            </a:r>
            <a:endParaRPr lang="en-US" sz="4400" dirty="0"/>
          </a:p>
        </p:txBody>
      </p:sp>
      <p:sp>
        <p:nvSpPr>
          <p:cNvPr id="10" name="مستطيل 9"/>
          <p:cNvSpPr/>
          <p:nvPr/>
        </p:nvSpPr>
        <p:spPr>
          <a:xfrm>
            <a:off x="5061291" y="1937069"/>
            <a:ext cx="1470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ضَحِكًا </a:t>
            </a:r>
            <a:endParaRPr lang="en-US" sz="4400" dirty="0"/>
          </a:p>
        </p:txBody>
      </p:sp>
      <p:sp>
        <p:nvSpPr>
          <p:cNvPr id="11" name="مستطيل 10"/>
          <p:cNvSpPr/>
          <p:nvPr/>
        </p:nvSpPr>
        <p:spPr>
          <a:xfrm>
            <a:off x="3938968" y="1858329"/>
            <a:ext cx="11112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مَرَحا</a:t>
            </a:r>
            <a:endParaRPr lang="en-US" sz="4400" dirty="0"/>
          </a:p>
        </p:txBody>
      </p:sp>
      <p:sp>
        <p:nvSpPr>
          <p:cNvPr id="12" name="مستطيل 11"/>
          <p:cNvSpPr/>
          <p:nvPr/>
        </p:nvSpPr>
        <p:spPr>
          <a:xfrm>
            <a:off x="7252592" y="2775524"/>
            <a:ext cx="1184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لِجُحا </a:t>
            </a:r>
            <a:endParaRPr lang="en-US" sz="4400" dirty="0"/>
          </a:p>
        </p:txBody>
      </p:sp>
      <p:sp>
        <p:nvSpPr>
          <p:cNvPr id="13" name="مستطيل 12"/>
          <p:cNvSpPr/>
          <p:nvPr/>
        </p:nvSpPr>
        <p:spPr>
          <a:xfrm>
            <a:off x="5736315" y="2764757"/>
            <a:ext cx="15905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قِصَصٌ </a:t>
            </a:r>
            <a:endParaRPr lang="en-US" sz="4400" dirty="0"/>
          </a:p>
        </p:txBody>
      </p:sp>
      <p:sp>
        <p:nvSpPr>
          <p:cNvPr id="14" name="مستطيل 13"/>
          <p:cNvSpPr/>
          <p:nvPr/>
        </p:nvSpPr>
        <p:spPr>
          <a:xfrm>
            <a:off x="5073109" y="2775524"/>
            <a:ext cx="694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ما </a:t>
            </a:r>
            <a:endParaRPr lang="en-US" sz="4400" dirty="0"/>
          </a:p>
        </p:txBody>
      </p:sp>
      <p:sp>
        <p:nvSpPr>
          <p:cNvPr id="15" name="مستطيل 14"/>
          <p:cNvSpPr/>
          <p:nvPr/>
        </p:nvSpPr>
        <p:spPr>
          <a:xfrm>
            <a:off x="3901067" y="2775524"/>
            <a:ext cx="1237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أَمْتَعَها</a:t>
            </a:r>
            <a:endParaRPr lang="en-US" sz="4400" dirty="0"/>
          </a:p>
        </p:txBody>
      </p:sp>
      <p:sp>
        <p:nvSpPr>
          <p:cNvPr id="16" name="مستطيل 15"/>
          <p:cNvSpPr/>
          <p:nvPr/>
        </p:nvSpPr>
        <p:spPr>
          <a:xfrm>
            <a:off x="6847560" y="360087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يَضْحَكُ </a:t>
            </a:r>
            <a:endParaRPr lang="en-US" sz="4400" dirty="0"/>
          </a:p>
        </p:txBody>
      </p:sp>
      <p:sp>
        <p:nvSpPr>
          <p:cNvPr id="17" name="مستطيل 16"/>
          <p:cNvSpPr/>
          <p:nvPr/>
        </p:nvSpPr>
        <p:spPr>
          <a:xfrm>
            <a:off x="5804327" y="3570811"/>
            <a:ext cx="105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مِنْها </a:t>
            </a:r>
            <a:endParaRPr lang="en-US" sz="4400" dirty="0"/>
          </a:p>
        </p:txBody>
      </p:sp>
      <p:sp>
        <p:nvSpPr>
          <p:cNvPr id="18" name="مستطيل 17"/>
          <p:cNvSpPr/>
          <p:nvPr/>
        </p:nvSpPr>
        <p:spPr>
          <a:xfrm>
            <a:off x="4902130" y="3594452"/>
            <a:ext cx="861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مَنْ </a:t>
            </a:r>
            <a:endParaRPr lang="en-US" sz="4400" dirty="0"/>
          </a:p>
        </p:txBody>
      </p:sp>
      <p:sp>
        <p:nvSpPr>
          <p:cNvPr id="19" name="مستطيل 18"/>
          <p:cNvSpPr/>
          <p:nvPr/>
        </p:nvSpPr>
        <p:spPr>
          <a:xfrm>
            <a:off x="3598726" y="3607854"/>
            <a:ext cx="1420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يَسْمَعُها</a:t>
            </a:r>
            <a:endParaRPr lang="en-US" sz="4400" dirty="0"/>
          </a:p>
        </p:txBody>
      </p:sp>
      <p:sp>
        <p:nvSpPr>
          <p:cNvPr id="20" name="مستطيل 19"/>
          <p:cNvSpPr/>
          <p:nvPr/>
        </p:nvSpPr>
        <p:spPr>
          <a:xfrm>
            <a:off x="6999802" y="4287965"/>
            <a:ext cx="1497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قِصَصٌ</a:t>
            </a:r>
            <a:r>
              <a:rPr lang="ar-BH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21" name="مستطيل 20"/>
          <p:cNvSpPr/>
          <p:nvPr/>
        </p:nvSpPr>
        <p:spPr>
          <a:xfrm>
            <a:off x="5623267" y="4367270"/>
            <a:ext cx="1266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تُرْوى</a:t>
            </a:r>
            <a:r>
              <a:rPr lang="ar-BH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22" name="مستطيل 21"/>
          <p:cNvSpPr/>
          <p:nvPr/>
        </p:nvSpPr>
        <p:spPr>
          <a:xfrm>
            <a:off x="4681890" y="4390222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بَيْنَ </a:t>
            </a:r>
            <a:endParaRPr lang="en-US" sz="4400" dirty="0"/>
          </a:p>
        </p:txBody>
      </p:sp>
      <p:sp>
        <p:nvSpPr>
          <p:cNvPr id="23" name="مستطيل 22"/>
          <p:cNvSpPr/>
          <p:nvPr/>
        </p:nvSpPr>
        <p:spPr>
          <a:xfrm>
            <a:off x="3579956" y="4508040"/>
            <a:ext cx="1149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النَّاسِ</a:t>
            </a:r>
            <a:endParaRPr lang="en-US" sz="4400" dirty="0"/>
          </a:p>
        </p:txBody>
      </p:sp>
      <p:sp>
        <p:nvSpPr>
          <p:cNvPr id="24" name="مستطيل 23"/>
          <p:cNvSpPr/>
          <p:nvPr/>
        </p:nvSpPr>
        <p:spPr>
          <a:xfrm>
            <a:off x="6973699" y="5136711"/>
            <a:ext cx="15905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قِصَصٌ </a:t>
            </a:r>
            <a:endParaRPr lang="en-US" sz="4400" dirty="0"/>
          </a:p>
        </p:txBody>
      </p:sp>
      <p:sp>
        <p:nvSpPr>
          <p:cNvPr id="25" name="مستطيل 24"/>
          <p:cNvSpPr/>
          <p:nvPr/>
        </p:nvSpPr>
        <p:spPr>
          <a:xfrm>
            <a:off x="5736315" y="5228983"/>
            <a:ext cx="1263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مَلْأى </a:t>
            </a:r>
            <a:endParaRPr lang="en-US" sz="4400" dirty="0"/>
          </a:p>
        </p:txBody>
      </p:sp>
      <p:sp>
        <p:nvSpPr>
          <p:cNvPr id="26" name="مستطيل 25"/>
          <p:cNvSpPr/>
          <p:nvPr/>
        </p:nvSpPr>
        <p:spPr>
          <a:xfrm>
            <a:off x="4176958" y="5194323"/>
            <a:ext cx="1627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solidFill>
                  <a:prstClr val="black"/>
                </a:solidFill>
              </a:rPr>
              <a:t>بِالإِيناسِ</a:t>
            </a:r>
            <a:endParaRPr lang="en-US" sz="44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9635318" y="293180"/>
            <a:ext cx="200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نَقرَأُ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3982" y="6126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355602" y="238588"/>
            <a:ext cx="552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نَتَعَلَّمُ مِنْ قَامُوسِ الْكَلِمَاتِ: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12816"/>
              </p:ext>
            </p:extLst>
          </p:nvPr>
        </p:nvGraphicFramePr>
        <p:xfrm>
          <a:off x="1726442" y="1351115"/>
          <a:ext cx="9039367" cy="2882387"/>
        </p:xfrm>
        <a:graphic>
          <a:graphicData uri="http://schemas.openxmlformats.org/drawingml/2006/table">
            <a:tbl>
              <a:tblPr firstRow="1" firstCol="1" bandRow="1"/>
              <a:tblGrid>
                <a:gridCol w="4527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2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9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مَعْنَاهَا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الْكَلِمَة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الْإِيناسُ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تُرْوى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6321" y="3373214"/>
            <a:ext cx="19379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تُحْكى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6321" y="2383798"/>
            <a:ext cx="193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لُطْفٌ وَفَرَحٌ.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2221" y="6126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4" y="553148"/>
            <a:ext cx="11346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ذ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ب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خ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ليل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ٌ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عائ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ف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 ز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يار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ة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ٍ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إلى ب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خال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، 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ح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ف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وا ب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عيد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السَّعيد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، فاس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ق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ب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لوه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اس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ق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بال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ًا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طيَّب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ً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،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و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ب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أولاد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خال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، وف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 ال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ـم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ساء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ع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ادوا إلى ال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ب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ف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ر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حين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، و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أ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د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َّ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أُمُهُ 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ط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عام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ال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ش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 err="1">
                <a:solidFill>
                  <a:schemeClr val="bg2">
                    <a:lumMod val="10000"/>
                  </a:schemeClr>
                </a:solidFill>
              </a:rPr>
              <a:t>اء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، و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َّ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ص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ب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أ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بو خ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ليل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ٍ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ش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ك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ر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ع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لى د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و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ال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ك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ريم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ة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، وحُس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ن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ض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ياف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عائ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، و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ن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ى ل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ع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يد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ً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 س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عيد</a:t>
            </a:r>
            <a:r>
              <a:rPr lang="ar-BH" sz="2800" b="1" dirty="0">
                <a:solidFill>
                  <a:schemeClr val="bg2">
                    <a:lumMod val="10000"/>
                  </a:schemeClr>
                </a:solidFill>
              </a:rPr>
              <a:t>ً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ا.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2926" y="2052158"/>
            <a:ext cx="902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أ - </a:t>
            </a:r>
            <a:r>
              <a:rPr lang="ar-BH" sz="3200" b="1" dirty="0">
                <a:solidFill>
                  <a:srgbClr val="C00000"/>
                </a:solidFill>
              </a:rPr>
              <a:t>أَ</a:t>
            </a:r>
            <a:r>
              <a:rPr lang="ar-SA" sz="3200" b="1" dirty="0">
                <a:solidFill>
                  <a:srgbClr val="C00000"/>
                </a:solidFill>
              </a:rPr>
              <a:t>ك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ت</a:t>
            </a:r>
            <a:r>
              <a:rPr lang="ar-BH" sz="3200" b="1" dirty="0">
                <a:solidFill>
                  <a:srgbClr val="C00000"/>
                </a:solidFill>
              </a:rPr>
              <a:t>ُ</a:t>
            </a:r>
            <a:r>
              <a:rPr lang="ar-SA" sz="3200" b="1" dirty="0">
                <a:solidFill>
                  <a:srgbClr val="C00000"/>
                </a:solidFill>
              </a:rPr>
              <a:t>ب</a:t>
            </a:r>
            <a:r>
              <a:rPr lang="ar-BH" sz="3200" b="1" dirty="0">
                <a:solidFill>
                  <a:srgbClr val="C00000"/>
                </a:solidFill>
              </a:rPr>
              <a:t>ُ</a:t>
            </a:r>
            <a:r>
              <a:rPr lang="ar-SA" sz="3200" b="1" dirty="0">
                <a:solidFill>
                  <a:srgbClr val="C00000"/>
                </a:solidFill>
              </a:rPr>
              <a:t>  م</a:t>
            </a:r>
            <a:r>
              <a:rPr lang="ar-BH" sz="3200" b="1" dirty="0">
                <a:solidFill>
                  <a:srgbClr val="C00000"/>
                </a:solidFill>
              </a:rPr>
              <a:t>ِ</a:t>
            </a:r>
            <a:r>
              <a:rPr lang="ar-SA" sz="3200" b="1" dirty="0">
                <a:solidFill>
                  <a:srgbClr val="C00000"/>
                </a:solidFill>
              </a:rPr>
              <a:t>ن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 ال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ف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ق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ر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ة</a:t>
            </a:r>
            <a:r>
              <a:rPr lang="ar-BH" sz="3200" b="1" dirty="0">
                <a:solidFill>
                  <a:srgbClr val="C00000"/>
                </a:solidFill>
              </a:rPr>
              <a:t>ِ</a:t>
            </a:r>
            <a:r>
              <a:rPr lang="ar-SA" sz="3200" b="1" dirty="0">
                <a:solidFill>
                  <a:srgbClr val="C00000"/>
                </a:solidFill>
              </a:rPr>
              <a:t>  ك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ل</a:t>
            </a:r>
            <a:r>
              <a:rPr lang="ar-BH" sz="3200" b="1" dirty="0">
                <a:solidFill>
                  <a:srgbClr val="C00000"/>
                </a:solidFill>
              </a:rPr>
              <a:t>ِ</a:t>
            </a:r>
            <a:r>
              <a:rPr lang="ar-SA" sz="3200" b="1" dirty="0">
                <a:solidFill>
                  <a:srgbClr val="C00000"/>
                </a:solidFill>
              </a:rPr>
              <a:t>مات</a:t>
            </a:r>
            <a:r>
              <a:rPr lang="ar-BH" sz="3200" b="1" dirty="0">
                <a:solidFill>
                  <a:srgbClr val="C00000"/>
                </a:solidFill>
              </a:rPr>
              <a:t>ٍ</a:t>
            </a:r>
            <a:r>
              <a:rPr lang="ar-SA" sz="3200" b="1" dirty="0">
                <a:solidFill>
                  <a:srgbClr val="C00000"/>
                </a:solidFill>
              </a:rPr>
              <a:t> ت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ب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د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أ</a:t>
            </a:r>
            <a:r>
              <a:rPr lang="ar-BH" sz="3200" b="1" dirty="0">
                <a:solidFill>
                  <a:srgbClr val="C00000"/>
                </a:solidFill>
              </a:rPr>
              <a:t>ُ</a:t>
            </a:r>
            <a:r>
              <a:rPr lang="ar-SA" sz="3200" b="1" dirty="0">
                <a:solidFill>
                  <a:srgbClr val="C00000"/>
                </a:solidFill>
              </a:rPr>
              <a:t> ب</a:t>
            </a:r>
            <a:r>
              <a:rPr lang="ar-BH" sz="3200" b="1" dirty="0">
                <a:solidFill>
                  <a:srgbClr val="C00000"/>
                </a:solidFill>
              </a:rPr>
              <a:t>ِ</a:t>
            </a:r>
            <a:r>
              <a:rPr lang="ar-SA" sz="3200" b="1" dirty="0">
                <a:solidFill>
                  <a:srgbClr val="C00000"/>
                </a:solidFill>
              </a:rPr>
              <a:t>ما ي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لي</a:t>
            </a:r>
            <a:r>
              <a:rPr lang="ar-BH" sz="3200" b="1" dirty="0">
                <a:solidFill>
                  <a:srgbClr val="C00000"/>
                </a:solidFill>
              </a:rPr>
              <a:t>:</a:t>
            </a:r>
            <a:r>
              <a:rPr lang="ar-SA" sz="3200" b="1" dirty="0">
                <a:solidFill>
                  <a:srgbClr val="C00000"/>
                </a:solidFill>
              </a:rPr>
              <a:t> </a:t>
            </a:r>
            <a:endParaRPr lang="ar-BH" sz="3200" b="1" dirty="0">
              <a:solidFill>
                <a:srgbClr val="C00000"/>
              </a:solidFill>
            </a:endParaRPr>
          </a:p>
          <a:p>
            <a:pPr algn="r" rtl="1"/>
            <a:r>
              <a:rPr lang="ar-SA" sz="3200" b="1" dirty="0"/>
              <a:t>ه</a:t>
            </a:r>
            <a:r>
              <a:rPr lang="ar-BH" sz="3200" b="1" dirty="0"/>
              <a:t>َ</a:t>
            </a:r>
            <a:r>
              <a:rPr lang="ar-SA" sz="3200" b="1" dirty="0"/>
              <a:t>م</a:t>
            </a:r>
            <a:r>
              <a:rPr lang="ar-BH" sz="3200" b="1" dirty="0"/>
              <a:t>ْ</a:t>
            </a:r>
            <a:r>
              <a:rPr lang="ar-SA" sz="3200" b="1" dirty="0"/>
              <a:t>ز</a:t>
            </a:r>
            <a:r>
              <a:rPr lang="ar-BH" sz="3200" b="1" dirty="0"/>
              <a:t>َ</a:t>
            </a:r>
            <a:r>
              <a:rPr lang="ar-SA" sz="3200" b="1" dirty="0"/>
              <a:t>ة</a:t>
            </a:r>
            <a:r>
              <a:rPr lang="ar-BH" sz="3200" b="1" dirty="0"/>
              <a:t>ُ</a:t>
            </a:r>
            <a:r>
              <a:rPr lang="ar-SA" sz="3200" b="1" dirty="0"/>
              <a:t> ق</a:t>
            </a:r>
            <a:r>
              <a:rPr lang="ar-BH" sz="3200" b="1" dirty="0"/>
              <a:t>َ</a:t>
            </a:r>
            <a:r>
              <a:rPr lang="ar-SA" sz="3200" b="1" dirty="0"/>
              <a:t>ط</a:t>
            </a:r>
            <a:r>
              <a:rPr lang="ar-BH" sz="3200" b="1" dirty="0"/>
              <a:t>ْ</a:t>
            </a:r>
            <a:r>
              <a:rPr lang="ar-SA" sz="3200" b="1" dirty="0"/>
              <a:t>ع</a:t>
            </a:r>
            <a:r>
              <a:rPr lang="ar-BH" sz="3200" b="1" dirty="0"/>
              <a:t>ٍ</a:t>
            </a:r>
            <a:r>
              <a:rPr lang="ar-SA" sz="3200" b="1" dirty="0"/>
              <a:t> :</a:t>
            </a:r>
            <a:endParaRPr lang="en-US" sz="3200" dirty="0"/>
          </a:p>
          <a:p>
            <a:pPr algn="r"/>
            <a:r>
              <a:rPr lang="ar-SA" sz="3200" b="1" dirty="0"/>
              <a:t>ه</a:t>
            </a:r>
            <a:r>
              <a:rPr lang="ar-BH" sz="3200" b="1" dirty="0"/>
              <a:t>َ</a:t>
            </a:r>
            <a:r>
              <a:rPr lang="ar-SA" sz="3200" b="1" dirty="0"/>
              <a:t>م</a:t>
            </a:r>
            <a:r>
              <a:rPr lang="ar-BH" sz="3200" b="1" dirty="0"/>
              <a:t>ْ</a:t>
            </a:r>
            <a:r>
              <a:rPr lang="ar-SA" sz="3200" b="1" dirty="0"/>
              <a:t>ز</a:t>
            </a:r>
            <a:r>
              <a:rPr lang="ar-BH" sz="3200" b="1" dirty="0"/>
              <a:t>َ</a:t>
            </a:r>
            <a:r>
              <a:rPr lang="ar-SA" sz="3200" b="1" dirty="0"/>
              <a:t>ة</a:t>
            </a:r>
            <a:r>
              <a:rPr lang="ar-BH" sz="3200" b="1" dirty="0"/>
              <a:t>ُ</a:t>
            </a:r>
            <a:r>
              <a:rPr lang="ar-SA" sz="3200" b="1" dirty="0"/>
              <a:t> و</a:t>
            </a:r>
            <a:r>
              <a:rPr lang="ar-BH" sz="3200" b="1" dirty="0"/>
              <a:t>َ</a:t>
            </a:r>
            <a:r>
              <a:rPr lang="ar-SA" sz="3200" b="1" dirty="0"/>
              <a:t>ص</a:t>
            </a:r>
            <a:r>
              <a:rPr lang="ar-BH" sz="3200" b="1" dirty="0"/>
              <a:t>ْ</a:t>
            </a:r>
            <a:r>
              <a:rPr lang="ar-SA" sz="3200" b="1" dirty="0"/>
              <a:t>ل</a:t>
            </a:r>
            <a:r>
              <a:rPr lang="ar-BH" sz="3200" b="1" dirty="0"/>
              <a:t>ٍ</a:t>
            </a:r>
            <a:r>
              <a:rPr lang="ar-SA" sz="3200" b="1" dirty="0"/>
              <a:t> :</a:t>
            </a:r>
            <a:r>
              <a:rPr lang="ar-BH" sz="3200" b="1" dirty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1543" y="3649638"/>
            <a:ext cx="10471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ب</a:t>
            </a:r>
            <a:r>
              <a:rPr lang="ar-BH" sz="3200" b="1" dirty="0"/>
              <a:t>-</a:t>
            </a:r>
            <a:r>
              <a:rPr lang="ar-SA" sz="3200" b="1" dirty="0"/>
              <a:t> صنِّفْ الكلمات</a:t>
            </a:r>
            <a:r>
              <a:rPr lang="ar-BH" sz="3200" b="1" dirty="0"/>
              <a:t>ِ</a:t>
            </a:r>
            <a:r>
              <a:rPr lang="ar-SA" sz="3200" b="1" dirty="0"/>
              <a:t> التالية</a:t>
            </a:r>
            <a:r>
              <a:rPr lang="ar-BH" sz="3200" b="1" dirty="0"/>
              <a:t>ِ</a:t>
            </a:r>
            <a:r>
              <a:rPr lang="ar-SA" sz="3200" b="1" dirty="0"/>
              <a:t> في م</a:t>
            </a:r>
            <a:r>
              <a:rPr lang="ar-BH" sz="3200" b="1" dirty="0"/>
              <a:t>َ</a:t>
            </a:r>
            <a:r>
              <a:rPr lang="ar-SA" sz="3200" b="1" dirty="0"/>
              <a:t>كان</a:t>
            </a:r>
            <a:r>
              <a:rPr lang="ar-BH" sz="3200" b="1" dirty="0"/>
              <a:t>ِ</a:t>
            </a:r>
            <a:r>
              <a:rPr lang="ar-SA" sz="3200" b="1" dirty="0"/>
              <a:t>ها ال</a:t>
            </a:r>
            <a:r>
              <a:rPr lang="ar-BH" sz="3200" b="1" dirty="0"/>
              <a:t>ْ</a:t>
            </a:r>
            <a:r>
              <a:rPr lang="ar-SA" sz="3200" b="1" dirty="0"/>
              <a:t>م</a:t>
            </a:r>
            <a:r>
              <a:rPr lang="ar-BH" sz="3200" b="1" dirty="0"/>
              <a:t>ُ</a:t>
            </a:r>
            <a:r>
              <a:rPr lang="ar-SA" sz="3200" b="1" dirty="0"/>
              <a:t>ناس</a:t>
            </a:r>
            <a:r>
              <a:rPr lang="ar-BH" sz="3200" b="1" dirty="0"/>
              <a:t>ِ</a:t>
            </a:r>
            <a:r>
              <a:rPr lang="ar-SA" sz="3200" b="1" dirty="0"/>
              <a:t>ب</a:t>
            </a:r>
            <a:r>
              <a:rPr lang="ar-BH" sz="3200" b="1" dirty="0"/>
              <a:t>ِ</a:t>
            </a:r>
            <a:r>
              <a:rPr lang="ar-SA" sz="3200" b="1" dirty="0"/>
              <a:t> ب</a:t>
            </a:r>
            <a:r>
              <a:rPr lang="ar-BH" sz="3200" b="1" dirty="0"/>
              <a:t>ِ</a:t>
            </a:r>
            <a:r>
              <a:rPr lang="ar-SA" sz="3200" b="1" dirty="0"/>
              <a:t>ح</a:t>
            </a:r>
            <a:r>
              <a:rPr lang="ar-BH" sz="3200" b="1" dirty="0"/>
              <a:t>َ</a:t>
            </a:r>
            <a:r>
              <a:rPr lang="ar-SA" sz="3200" b="1" dirty="0"/>
              <a:t>س</a:t>
            </a:r>
            <a:r>
              <a:rPr lang="ar-BH" sz="3200" b="1" dirty="0"/>
              <a:t>ْ</a:t>
            </a:r>
            <a:r>
              <a:rPr lang="ar-SA" sz="3200" b="1" dirty="0"/>
              <a:t>ب</a:t>
            </a:r>
            <a:r>
              <a:rPr lang="ar-BH" sz="3200" b="1" dirty="0"/>
              <a:t>ِ</a:t>
            </a:r>
            <a:r>
              <a:rPr lang="ar-SA" sz="3200" b="1" dirty="0"/>
              <a:t> نوع</a:t>
            </a:r>
            <a:r>
              <a:rPr lang="ar-BH" sz="3200" b="1" dirty="0"/>
              <a:t>ِ</a:t>
            </a:r>
            <a:r>
              <a:rPr lang="ar-SA" sz="3200" b="1" dirty="0"/>
              <a:t> ال</a:t>
            </a:r>
            <a:r>
              <a:rPr lang="ar-BH" sz="3200" b="1" dirty="0"/>
              <a:t>ْ</a:t>
            </a:r>
            <a:r>
              <a:rPr lang="ar-SA" sz="3200" b="1" dirty="0"/>
              <a:t>ه</a:t>
            </a:r>
            <a:r>
              <a:rPr lang="ar-BH" sz="3200" b="1" dirty="0"/>
              <a:t>َ</a:t>
            </a:r>
            <a:r>
              <a:rPr lang="ar-SA" sz="3200" b="1" dirty="0"/>
              <a:t>م</a:t>
            </a:r>
            <a:r>
              <a:rPr lang="ar-BH" sz="3200" b="1" dirty="0"/>
              <a:t>ْ</a:t>
            </a:r>
            <a:r>
              <a:rPr lang="ar-SA" sz="3200" b="1" dirty="0"/>
              <a:t>ز</a:t>
            </a:r>
            <a:r>
              <a:rPr lang="ar-BH" sz="3200" b="1" dirty="0"/>
              <a:t>َ</a:t>
            </a:r>
            <a:r>
              <a:rPr lang="ar-SA" sz="3200" b="1" dirty="0"/>
              <a:t>ة</a:t>
            </a:r>
            <a:r>
              <a:rPr lang="ar-BH" sz="3200" b="1" dirty="0"/>
              <a:t>ِ</a:t>
            </a:r>
            <a:r>
              <a:rPr lang="ar-SA" sz="3200" b="1" dirty="0"/>
              <a:t> فيما يلي : </a:t>
            </a:r>
            <a:r>
              <a:rPr lang="ar-SA" sz="3200" b="1" dirty="0" err="1">
                <a:solidFill>
                  <a:srgbClr val="C00000"/>
                </a:solidFill>
              </a:rPr>
              <a:t>اس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ت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ع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م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ل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 ، </a:t>
            </a:r>
            <a:r>
              <a:rPr lang="ar-BH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rgbClr val="C00000"/>
                </a:solidFill>
              </a:rPr>
              <a:t>س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و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د</a:t>
            </a:r>
            <a:r>
              <a:rPr lang="ar-BH" sz="3200" b="1" dirty="0">
                <a:solidFill>
                  <a:srgbClr val="C00000"/>
                </a:solidFill>
              </a:rPr>
              <a:t>ُ</a:t>
            </a:r>
            <a:r>
              <a:rPr lang="ar-SA" sz="3200" b="1" dirty="0">
                <a:solidFill>
                  <a:srgbClr val="C00000"/>
                </a:solidFill>
              </a:rPr>
              <a:t> ، </a:t>
            </a:r>
            <a:r>
              <a:rPr lang="ar-SA" sz="3200" b="1" dirty="0" err="1">
                <a:solidFill>
                  <a:srgbClr val="C00000"/>
                </a:solidFill>
              </a:rPr>
              <a:t>اس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ت</a:t>
            </a:r>
            <a:r>
              <a:rPr lang="ar-BH" sz="3200" b="1" dirty="0">
                <a:solidFill>
                  <a:srgbClr val="C00000"/>
                </a:solidFill>
              </a:rPr>
              <a:t>ِ</a:t>
            </a:r>
            <a:r>
              <a:rPr lang="ar-SA" sz="3200" b="1" dirty="0">
                <a:solidFill>
                  <a:srgbClr val="C00000"/>
                </a:solidFill>
              </a:rPr>
              <a:t>ف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هام</a:t>
            </a:r>
            <a:r>
              <a:rPr lang="ar-BH" sz="3200" b="1" dirty="0">
                <a:solidFill>
                  <a:srgbClr val="C00000"/>
                </a:solidFill>
              </a:rPr>
              <a:t>ٌ</a:t>
            </a:r>
            <a:r>
              <a:rPr lang="ar-SA" sz="3200" b="1" dirty="0">
                <a:solidFill>
                  <a:srgbClr val="C00000"/>
                </a:solidFill>
              </a:rPr>
              <a:t>، اي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م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ن</a:t>
            </a:r>
            <a:r>
              <a:rPr lang="ar-BH" sz="3200" b="1" dirty="0">
                <a:solidFill>
                  <a:srgbClr val="C00000"/>
                </a:solidFill>
              </a:rPr>
              <a:t>ُ</a:t>
            </a:r>
            <a:r>
              <a:rPr lang="ar-SA" sz="3200" b="1" dirty="0">
                <a:solidFill>
                  <a:srgbClr val="C00000"/>
                </a:solidFill>
              </a:rPr>
              <a:t> ، اس</a:t>
            </a:r>
            <a:r>
              <a:rPr lang="ar-BH" sz="3200" b="1" dirty="0">
                <a:solidFill>
                  <a:srgbClr val="C00000"/>
                </a:solidFill>
              </a:rPr>
              <a:t>ْ</a:t>
            </a:r>
            <a:r>
              <a:rPr lang="ar-SA" sz="3200" b="1" dirty="0">
                <a:solidFill>
                  <a:srgbClr val="C00000"/>
                </a:solidFill>
              </a:rPr>
              <a:t>ت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هَلَّ ، </a:t>
            </a:r>
            <a:r>
              <a:rPr lang="ar-SA" sz="3200" b="1" dirty="0" err="1">
                <a:solidFill>
                  <a:srgbClr val="C00000"/>
                </a:solidFill>
              </a:rPr>
              <a:t>اخ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r>
              <a:rPr lang="ar-SA" sz="3200" b="1" dirty="0">
                <a:solidFill>
                  <a:srgbClr val="C00000"/>
                </a:solidFill>
              </a:rPr>
              <a:t>ذ</a:t>
            </a:r>
            <a:r>
              <a:rPr lang="ar-BH" sz="3200" b="1" dirty="0">
                <a:solidFill>
                  <a:srgbClr val="C00000"/>
                </a:solidFill>
              </a:rPr>
              <a:t>َ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01786" y="4390642"/>
            <a:ext cx="9092484" cy="97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1747"/>
              </p:ext>
            </p:extLst>
          </p:nvPr>
        </p:nvGraphicFramePr>
        <p:xfrm>
          <a:off x="1869142" y="4860901"/>
          <a:ext cx="9547410" cy="13855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65915">
                  <a:extLst>
                    <a:ext uri="{9D8B030D-6E8A-4147-A177-3AD203B41FA5}">
                      <a16:colId xmlns:a16="http://schemas.microsoft.com/office/drawing/2014/main" xmlns="" val="3115827476"/>
                    </a:ext>
                  </a:extLst>
                </a:gridCol>
                <a:gridCol w="2527165">
                  <a:extLst>
                    <a:ext uri="{9D8B030D-6E8A-4147-A177-3AD203B41FA5}">
                      <a16:colId xmlns:a16="http://schemas.microsoft.com/office/drawing/2014/main" xmlns="" val="2639991813"/>
                    </a:ext>
                  </a:extLst>
                </a:gridCol>
                <a:gridCol w="2527165">
                  <a:extLst>
                    <a:ext uri="{9D8B030D-6E8A-4147-A177-3AD203B41FA5}">
                      <a16:colId xmlns:a16="http://schemas.microsoft.com/office/drawing/2014/main" xmlns="" val="663352265"/>
                    </a:ext>
                  </a:extLst>
                </a:gridCol>
                <a:gridCol w="2527165">
                  <a:extLst>
                    <a:ext uri="{9D8B030D-6E8A-4147-A177-3AD203B41FA5}">
                      <a16:colId xmlns:a16="http://schemas.microsoft.com/office/drawing/2014/main" xmlns="" val="3631817049"/>
                    </a:ext>
                  </a:extLst>
                </a:gridCol>
              </a:tblGrid>
              <a:tr h="68129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ه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َ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م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ْ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ز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َ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ة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ُ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 الو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َ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ص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ْ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ل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ِ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8649821"/>
                  </a:ext>
                </a:extLst>
              </a:tr>
              <a:tr h="70422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ه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َ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م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ْ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ز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َ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ة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ُ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 الق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َ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ط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ْ</a:t>
                      </a:r>
                      <a:r>
                        <a:rPr lang="ar-SA" sz="2800" dirty="0">
                          <a:solidFill>
                            <a:srgbClr val="FFFF00"/>
                          </a:solidFill>
                          <a:effectLst/>
                        </a:rPr>
                        <a:t>ع</a:t>
                      </a:r>
                      <a:r>
                        <a:rPr lang="ar-BH" sz="2800" dirty="0">
                          <a:solidFill>
                            <a:srgbClr val="FFFF00"/>
                          </a:solidFill>
                          <a:effectLst/>
                        </a:rPr>
                        <a:t>ِ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222542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99053" y="0"/>
            <a:ext cx="240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أَقرَأُ وأُجيبُ: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032800" y="2521632"/>
            <a:ext cx="66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</a:rPr>
              <a:t>إلى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212283" y="2565458"/>
            <a:ext cx="82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0070C0"/>
                </a:solidFill>
              </a:rPr>
              <a:t>أولادِ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313212" y="2602657"/>
            <a:ext cx="105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92D050"/>
                </a:solidFill>
              </a:rPr>
              <a:t>أَعَدَّتْ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674044" y="2629790"/>
            <a:ext cx="61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أُمُهُ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040771" y="2602656"/>
            <a:ext cx="60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chemeClr val="accent2">
                    <a:lumMod val="75000"/>
                  </a:schemeClr>
                </a:solidFill>
              </a:rPr>
              <a:t>أ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</a:rPr>
              <a:t>بو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513996" y="3126147"/>
            <a:ext cx="120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7030A0"/>
                </a:solidFill>
              </a:rPr>
              <a:t>اس</a:t>
            </a:r>
            <a:r>
              <a:rPr lang="ar-BH" sz="3200" b="1" dirty="0">
                <a:solidFill>
                  <a:srgbClr val="7030A0"/>
                </a:solidFill>
              </a:rPr>
              <a:t>ْ</a:t>
            </a:r>
            <a:r>
              <a:rPr lang="ar-SA" sz="3200" b="1" dirty="0">
                <a:solidFill>
                  <a:srgbClr val="7030A0"/>
                </a:solidFill>
              </a:rPr>
              <a:t>ت</a:t>
            </a:r>
            <a:r>
              <a:rPr lang="ar-BH" sz="3200" b="1" dirty="0">
                <a:solidFill>
                  <a:srgbClr val="7030A0"/>
                </a:solidFill>
              </a:rPr>
              <a:t>ِ</a:t>
            </a:r>
            <a:r>
              <a:rPr lang="ar-SA" sz="3200" b="1" dirty="0">
                <a:solidFill>
                  <a:srgbClr val="7030A0"/>
                </a:solidFill>
              </a:rPr>
              <a:t>ق</a:t>
            </a:r>
            <a:r>
              <a:rPr lang="ar-BH" sz="3200" b="1" dirty="0">
                <a:solidFill>
                  <a:srgbClr val="7030A0"/>
                </a:solidFill>
              </a:rPr>
              <a:t>ْ</a:t>
            </a:r>
            <a:r>
              <a:rPr lang="ar-SA" sz="3200" b="1" dirty="0">
                <a:solidFill>
                  <a:srgbClr val="7030A0"/>
                </a:solidFill>
              </a:rPr>
              <a:t>بال</a:t>
            </a:r>
            <a:r>
              <a:rPr lang="ar-BH" sz="3200" b="1" dirty="0">
                <a:solidFill>
                  <a:srgbClr val="7030A0"/>
                </a:solidFill>
              </a:rPr>
              <a:t>ًا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566520" y="3115888"/>
            <a:ext cx="97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chemeClr val="accent4"/>
                </a:solidFill>
              </a:rPr>
              <a:t>اتَّصَلَ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633105" y="4969246"/>
            <a:ext cx="116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/>
              <a:t>اسْتَعْمَلَ</a:t>
            </a:r>
            <a:endParaRPr lang="en-US" sz="32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847772" y="4952029"/>
            <a:ext cx="1501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/>
              <a:t>اسْتِفْهامٌ</a:t>
            </a:r>
            <a:endParaRPr lang="en-US" sz="32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680589" y="4933444"/>
            <a:ext cx="1012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/>
              <a:t>اسْتَهَلَّ</a:t>
            </a:r>
            <a:endParaRPr lang="en-US" sz="32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7474857" y="5503394"/>
            <a:ext cx="1233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7030A0"/>
                </a:solidFill>
              </a:rPr>
              <a:t>أَسْودُ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418553" y="5558121"/>
            <a:ext cx="82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7030A0"/>
                </a:solidFill>
              </a:rPr>
              <a:t>أَيْمَنُ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937426" y="5598505"/>
            <a:ext cx="74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7030A0"/>
                </a:solidFill>
              </a:rPr>
              <a:t>أَخَذَ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5004" y="6080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730" y="0"/>
            <a:ext cx="11410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أ</a:t>
            </a:r>
            <a:r>
              <a:rPr lang="ar-BH" sz="3600" b="1">
                <a:solidFill>
                  <a:srgbClr val="C00000"/>
                </a:solidFill>
              </a:rPr>
              <a:t>َ</a:t>
            </a:r>
            <a:r>
              <a:rPr lang="ar-SA" sz="3600" b="1">
                <a:solidFill>
                  <a:srgbClr val="C00000"/>
                </a:solidFill>
              </a:rPr>
              <a:t>مام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ك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 ق</a:t>
            </a:r>
            <a:r>
              <a:rPr lang="ar-BH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ص</a:t>
            </a:r>
            <a:r>
              <a:rPr lang="ar-BH" sz="3600" b="1" dirty="0">
                <a:solidFill>
                  <a:srgbClr val="C00000"/>
                </a:solidFill>
              </a:rPr>
              <a:t>َّ</a:t>
            </a:r>
            <a:r>
              <a:rPr lang="ar-SA" sz="3600" b="1" dirty="0">
                <a:solidFill>
                  <a:srgbClr val="C00000"/>
                </a:solidFill>
              </a:rPr>
              <a:t>ة</a:t>
            </a:r>
            <a:r>
              <a:rPr lang="ar-BH" sz="3600" b="1" dirty="0">
                <a:solidFill>
                  <a:srgbClr val="C00000"/>
                </a:solidFill>
              </a:rPr>
              <a:t>ً</a:t>
            </a:r>
            <a:r>
              <a:rPr lang="ar-SA" sz="3600" b="1" dirty="0">
                <a:solidFill>
                  <a:srgbClr val="C00000"/>
                </a:solidFill>
              </a:rPr>
              <a:t> ج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ميل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ة</a:t>
            </a:r>
            <a:r>
              <a:rPr lang="ar-BH" sz="3600" b="1" dirty="0">
                <a:solidFill>
                  <a:srgbClr val="C00000"/>
                </a:solidFill>
              </a:rPr>
              <a:t>ً</a:t>
            </a:r>
            <a:r>
              <a:rPr lang="ar-SA" sz="3600" b="1" dirty="0">
                <a:solidFill>
                  <a:srgbClr val="C00000"/>
                </a:solidFill>
              </a:rPr>
              <a:t>، و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ل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ك</a:t>
            </a:r>
            <a:r>
              <a:rPr lang="ar-BH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ن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 لل</a:t>
            </a:r>
            <a:r>
              <a:rPr lang="ar-BH" sz="3600" b="1" dirty="0">
                <a:solidFill>
                  <a:srgbClr val="C00000"/>
                </a:solidFill>
              </a:rPr>
              <a:t>أ</a:t>
            </a:r>
            <a:r>
              <a:rPr lang="ar-SA" sz="3600" b="1" dirty="0">
                <a:solidFill>
                  <a:srgbClr val="C00000"/>
                </a:solidFill>
              </a:rPr>
              <a:t>س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ف</a:t>
            </a:r>
            <a:r>
              <a:rPr lang="ar-BH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 ف</a:t>
            </a:r>
            <a:r>
              <a:rPr lang="ar-BH" sz="3600" b="1" dirty="0">
                <a:solidFill>
                  <a:srgbClr val="C00000"/>
                </a:solidFill>
              </a:rPr>
              <a:t>إ</a:t>
            </a:r>
            <a:r>
              <a:rPr lang="ar-SA" sz="3600" b="1" dirty="0">
                <a:solidFill>
                  <a:srgbClr val="C00000"/>
                </a:solidFill>
              </a:rPr>
              <a:t>ن</a:t>
            </a:r>
            <a:r>
              <a:rPr lang="ar-BH" sz="3600" b="1" dirty="0">
                <a:solidFill>
                  <a:srgbClr val="C00000"/>
                </a:solidFill>
              </a:rPr>
              <a:t>َّ</a:t>
            </a:r>
            <a:r>
              <a:rPr lang="ar-SA" sz="3600" b="1" dirty="0">
                <a:solidFill>
                  <a:srgbClr val="C00000"/>
                </a:solidFill>
              </a:rPr>
              <a:t> ال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ك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ل</a:t>
            </a:r>
            <a:r>
              <a:rPr lang="ar-BH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مات</a:t>
            </a:r>
            <a:r>
              <a:rPr lang="ar-BH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 التي ت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ن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ت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هي ب</a:t>
            </a:r>
            <a:r>
              <a:rPr lang="ar-BH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تاء</a:t>
            </a:r>
            <a:r>
              <a:rPr lang="ar-BH" sz="3600" b="1" dirty="0">
                <a:solidFill>
                  <a:srgbClr val="C00000"/>
                </a:solidFill>
              </a:rPr>
              <a:t>ٍ</a:t>
            </a:r>
            <a:r>
              <a:rPr lang="ar-SA" sz="3600" b="1" dirty="0">
                <a:solidFill>
                  <a:srgbClr val="C00000"/>
                </a:solidFill>
              </a:rPr>
              <a:t> م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ر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بوط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ة</a:t>
            </a:r>
            <a:r>
              <a:rPr lang="ar-BH" sz="3600" b="1" dirty="0">
                <a:solidFill>
                  <a:srgbClr val="C00000"/>
                </a:solidFill>
              </a:rPr>
              <a:t>ٍ</a:t>
            </a:r>
            <a:r>
              <a:rPr lang="ar-SA" sz="3600" b="1" dirty="0">
                <a:solidFill>
                  <a:srgbClr val="C00000"/>
                </a:solidFill>
              </a:rPr>
              <a:t>        ( ـة – ة ) أو هـاء ( ـه – ه ) ف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ق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د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ت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 ن</a:t>
            </a:r>
            <a:r>
              <a:rPr lang="ar-BH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هاي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ت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ها، ف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ه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ل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 ت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س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ت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طيع</a:t>
            </a:r>
            <a:r>
              <a:rPr lang="ar-BH" sz="3600" b="1" dirty="0">
                <a:solidFill>
                  <a:srgbClr val="C00000"/>
                </a:solidFill>
              </a:rPr>
              <a:t>ُ</a:t>
            </a:r>
            <a:r>
              <a:rPr lang="ar-SA" sz="3600" b="1" dirty="0">
                <a:solidFill>
                  <a:srgbClr val="C00000"/>
                </a:solidFill>
              </a:rPr>
              <a:t> </a:t>
            </a:r>
            <a:r>
              <a:rPr lang="ar-BH" sz="3600" b="1" dirty="0">
                <a:solidFill>
                  <a:srgbClr val="C00000"/>
                </a:solidFill>
              </a:rPr>
              <a:t>إ</a:t>
            </a:r>
            <a:r>
              <a:rPr lang="ar-SA" sz="3600" b="1" dirty="0">
                <a:solidFill>
                  <a:srgbClr val="C00000"/>
                </a:solidFill>
              </a:rPr>
              <a:t>ك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مال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ها م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ر</a:t>
            </a:r>
            <a:r>
              <a:rPr lang="ar-BH" sz="3600" b="1" dirty="0">
                <a:solidFill>
                  <a:srgbClr val="C00000"/>
                </a:solidFill>
              </a:rPr>
              <a:t>َّ</a:t>
            </a:r>
            <a:r>
              <a:rPr lang="ar-SA" sz="3600" b="1" dirty="0">
                <a:solidFill>
                  <a:srgbClr val="C00000"/>
                </a:solidFill>
              </a:rPr>
              <a:t>ة</a:t>
            </a:r>
            <a:r>
              <a:rPr lang="ar-BH" sz="3600" b="1" dirty="0">
                <a:solidFill>
                  <a:srgbClr val="C00000"/>
                </a:solidFill>
              </a:rPr>
              <a:t>ً</a:t>
            </a:r>
            <a:r>
              <a:rPr lang="ar-SA" sz="3600" b="1" dirty="0">
                <a:solidFill>
                  <a:srgbClr val="C00000"/>
                </a:solidFill>
              </a:rPr>
              <a:t> أ</a:t>
            </a:r>
            <a:r>
              <a:rPr lang="ar-BH" sz="3600" b="1" dirty="0">
                <a:solidFill>
                  <a:srgbClr val="C00000"/>
                </a:solidFill>
              </a:rPr>
              <a:t>ُ</a:t>
            </a:r>
            <a:r>
              <a:rPr lang="ar-SA" sz="3600" b="1" dirty="0">
                <a:solidFill>
                  <a:srgbClr val="C00000"/>
                </a:solidFill>
              </a:rPr>
              <a:t>خ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رى بال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ح</a:t>
            </a:r>
            <a:r>
              <a:rPr lang="ar-BH" sz="3600" b="1" dirty="0">
                <a:solidFill>
                  <a:srgbClr val="C00000"/>
                </a:solidFill>
              </a:rPr>
              <a:t>ُ</a:t>
            </a:r>
            <a:r>
              <a:rPr lang="ar-SA" sz="3600" b="1" dirty="0">
                <a:solidFill>
                  <a:srgbClr val="C00000"/>
                </a:solidFill>
              </a:rPr>
              <a:t>روف</a:t>
            </a:r>
            <a:r>
              <a:rPr lang="ar-BH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 ال</a:t>
            </a:r>
            <a:r>
              <a:rPr lang="ar-BH" sz="3600" b="1" dirty="0">
                <a:solidFill>
                  <a:srgbClr val="C00000"/>
                </a:solidFill>
              </a:rPr>
              <a:t>ْ</a:t>
            </a:r>
            <a:r>
              <a:rPr lang="ar-SA" sz="3600" b="1" dirty="0">
                <a:solidFill>
                  <a:srgbClr val="C00000"/>
                </a:solidFill>
              </a:rPr>
              <a:t>م</a:t>
            </a:r>
            <a:r>
              <a:rPr lang="ar-BH" sz="3600" b="1" dirty="0">
                <a:solidFill>
                  <a:srgbClr val="C00000"/>
                </a:solidFill>
              </a:rPr>
              <a:t>ُ</a:t>
            </a:r>
            <a:r>
              <a:rPr lang="ar-SA" sz="3600" b="1" dirty="0">
                <a:solidFill>
                  <a:srgbClr val="C00000"/>
                </a:solidFill>
              </a:rPr>
              <a:t>ناس</a:t>
            </a:r>
            <a:r>
              <a:rPr lang="ar-BH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ب</a:t>
            </a:r>
            <a:r>
              <a:rPr lang="ar-BH" sz="3600" b="1" dirty="0">
                <a:solidFill>
                  <a:srgbClr val="C00000"/>
                </a:solidFill>
              </a:rPr>
              <a:t>َ</a:t>
            </a:r>
            <a:r>
              <a:rPr lang="ar-SA" sz="3600" b="1" dirty="0">
                <a:solidFill>
                  <a:srgbClr val="C00000"/>
                </a:solidFill>
              </a:rPr>
              <a:t>ة</a:t>
            </a:r>
            <a:r>
              <a:rPr lang="ar-BH" sz="3600" b="1" dirty="0">
                <a:solidFill>
                  <a:srgbClr val="C00000"/>
                </a:solidFill>
              </a:rPr>
              <a:t>ِ</a:t>
            </a:r>
            <a:r>
              <a:rPr lang="ar-SA" sz="3600" b="1" dirty="0">
                <a:solidFill>
                  <a:srgbClr val="C00000"/>
                </a:solidFill>
              </a:rPr>
              <a:t>؟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31" y="2539047"/>
            <a:ext cx="11655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b="1" dirty="0"/>
              <a:t>كانَ فيل</a:t>
            </a:r>
            <a:r>
              <a:rPr lang="ar-BH" sz="3600" b="1" dirty="0"/>
              <a:t>ٌ</a:t>
            </a:r>
            <a:r>
              <a:rPr lang="ar-SA" sz="3600" b="1" dirty="0"/>
              <a:t> ي</a:t>
            </a:r>
            <a:r>
              <a:rPr lang="ar-BH" sz="3600" b="1" dirty="0"/>
              <a:t>َ</a:t>
            </a:r>
            <a:r>
              <a:rPr lang="ar-SA" sz="3600" b="1" dirty="0"/>
              <a:t>عيشُ ف</a:t>
            </a:r>
            <a:r>
              <a:rPr lang="ar-BH" sz="3600" b="1" dirty="0"/>
              <a:t>ِ</a:t>
            </a:r>
            <a:r>
              <a:rPr lang="ar-SA" sz="3600" b="1" dirty="0"/>
              <a:t>ي ال</a:t>
            </a:r>
            <a:r>
              <a:rPr lang="ar-BH" sz="3600" b="1" dirty="0"/>
              <a:t>ْ</a:t>
            </a:r>
            <a:r>
              <a:rPr lang="ar-SA" sz="3600" b="1" dirty="0"/>
              <a:t>غابـ</a:t>
            </a:r>
            <a:r>
              <a:rPr lang="ar-BH" sz="3600" b="1" dirty="0"/>
              <a:t>  </a:t>
            </a:r>
            <a:r>
              <a:rPr lang="ar-SA" sz="3600" b="1" dirty="0">
                <a:solidFill>
                  <a:srgbClr val="C00000"/>
                </a:solidFill>
              </a:rPr>
              <a:t> </a:t>
            </a:r>
            <a:r>
              <a:rPr lang="ar-SA" sz="3600" b="1" dirty="0"/>
              <a:t>ال</a:t>
            </a:r>
            <a:r>
              <a:rPr lang="ar-BH" sz="3600" b="1" dirty="0"/>
              <a:t>ْ</a:t>
            </a:r>
            <a:r>
              <a:rPr lang="ar-SA" sz="3600" b="1" dirty="0"/>
              <a:t>خ</a:t>
            </a:r>
            <a:r>
              <a:rPr lang="ar-BH" sz="3600" b="1" dirty="0"/>
              <a:t>َ</a:t>
            </a:r>
            <a:r>
              <a:rPr lang="ar-SA" sz="3600" b="1" dirty="0"/>
              <a:t>ض</a:t>
            </a:r>
            <a:r>
              <a:rPr lang="ar-BH" sz="3600" b="1" dirty="0"/>
              <a:t>ْ</a:t>
            </a:r>
            <a:r>
              <a:rPr lang="ar-SA" sz="3600" b="1" dirty="0"/>
              <a:t>راء</a:t>
            </a:r>
            <a:r>
              <a:rPr lang="ar-BH" sz="3600" b="1" dirty="0"/>
              <a:t>ِ،</a:t>
            </a:r>
            <a:r>
              <a:rPr lang="ar-SA" sz="3600" b="1" dirty="0"/>
              <a:t> ذاتَ يومٍ </a:t>
            </a:r>
            <a:r>
              <a:rPr lang="ar-BH" sz="3600" b="1" dirty="0"/>
              <a:t>أَرادَ </a:t>
            </a:r>
            <a:r>
              <a:rPr lang="ar-SA" sz="3600" b="1" dirty="0"/>
              <a:t>أنْ يَقوم</a:t>
            </a:r>
            <a:r>
              <a:rPr lang="ar-BH" sz="3600" b="1" dirty="0"/>
              <a:t>َ</a:t>
            </a:r>
            <a:r>
              <a:rPr lang="ar-SA" sz="3600" b="1" dirty="0"/>
              <a:t> بِرح</a:t>
            </a:r>
            <a:r>
              <a:rPr lang="ar-BH" sz="3600" b="1" dirty="0"/>
              <a:t>ْ</a:t>
            </a:r>
            <a:r>
              <a:rPr lang="ar-SA" sz="3600" b="1" dirty="0"/>
              <a:t>لـ</a:t>
            </a:r>
            <a:r>
              <a:rPr lang="ar-BH" sz="3600" dirty="0"/>
              <a:t>    </a:t>
            </a:r>
            <a:r>
              <a:rPr lang="ar-SA" sz="3600" b="1" dirty="0"/>
              <a:t>طَويلـ</a:t>
            </a:r>
            <a:r>
              <a:rPr lang="ar-BH" sz="3600" b="1" dirty="0"/>
              <a:t> </a:t>
            </a:r>
            <a:r>
              <a:rPr lang="ar-SA" sz="3600" b="1" dirty="0"/>
              <a:t> </a:t>
            </a:r>
            <a:r>
              <a:rPr lang="ar-BH" sz="3600" b="1" dirty="0"/>
              <a:t> </a:t>
            </a:r>
            <a:r>
              <a:rPr lang="ar-SA" sz="3600" b="1" dirty="0"/>
              <a:t>إ</a:t>
            </a:r>
            <a:r>
              <a:rPr lang="ar-BH" sz="3600" b="1" dirty="0"/>
              <a:t>ِ</a:t>
            </a:r>
            <a:r>
              <a:rPr lang="ar-SA" sz="3600" b="1" dirty="0" err="1"/>
              <a:t>لى</a:t>
            </a:r>
            <a:r>
              <a:rPr lang="ar-SA" sz="3600" b="1" dirty="0"/>
              <a:t> الغاباتِ، فَوضعَ ثِيابـ</a:t>
            </a:r>
            <a:r>
              <a:rPr lang="ar-BH" sz="3600" dirty="0"/>
              <a:t>  </a:t>
            </a:r>
            <a:r>
              <a:rPr lang="ar-BH" sz="3600" b="1" dirty="0"/>
              <a:t>  </a:t>
            </a:r>
            <a:r>
              <a:rPr lang="ar-SA" sz="3600" b="1" dirty="0"/>
              <a:t>في حَقيبـ</a:t>
            </a:r>
            <a:r>
              <a:rPr lang="ar-BH" sz="3600" dirty="0"/>
              <a:t>    </a:t>
            </a:r>
            <a:r>
              <a:rPr lang="ar-SA" sz="3600" b="1" dirty="0"/>
              <a:t>ك</a:t>
            </a:r>
            <a:r>
              <a:rPr lang="ar-BH" sz="3600" b="1" dirty="0"/>
              <a:t>َ</a:t>
            </a:r>
            <a:r>
              <a:rPr lang="ar-SA" sz="3600" b="1" dirty="0"/>
              <a:t>بير</a:t>
            </a:r>
            <a:r>
              <a:rPr lang="ar-BH" sz="3600" b="1" dirty="0"/>
              <a:t> </a:t>
            </a:r>
            <a:r>
              <a:rPr lang="ar-BH" sz="3600" dirty="0"/>
              <a:t> </a:t>
            </a:r>
            <a:r>
              <a:rPr lang="ar-BH" sz="3600" b="1" dirty="0"/>
              <a:t>.</a:t>
            </a:r>
            <a:r>
              <a:rPr lang="ar-SA" sz="3600" b="1" dirty="0"/>
              <a:t>  شَعَرَ الفيلُ بِفر</a:t>
            </a:r>
            <a:r>
              <a:rPr lang="ar-BH" sz="3600" b="1" dirty="0"/>
              <a:t>ْ</a:t>
            </a:r>
            <a:r>
              <a:rPr lang="ar-SA" sz="3600" b="1" dirty="0"/>
              <a:t>حـ</a:t>
            </a:r>
            <a:r>
              <a:rPr lang="ar-BH" sz="3600" dirty="0"/>
              <a:t> </a:t>
            </a:r>
            <a:r>
              <a:rPr lang="ar-SA" sz="3600" b="1" dirty="0"/>
              <a:t> عَظيمةٍ، وهُوَ يَتَنزَ</a:t>
            </a:r>
            <a:r>
              <a:rPr lang="ar-BH" sz="3600" dirty="0"/>
              <a:t>  </a:t>
            </a:r>
            <a:r>
              <a:rPr lang="ar-SA" sz="3600" dirty="0"/>
              <a:t> </a:t>
            </a:r>
            <a:r>
              <a:rPr lang="ar-SA" sz="3600" b="1" dirty="0"/>
              <a:t>في الغاباتِ الواسِع</a:t>
            </a:r>
            <a:r>
              <a:rPr lang="ar-BH" sz="3600" b="1" dirty="0"/>
              <a:t>َ</a:t>
            </a:r>
            <a:r>
              <a:rPr lang="ar-SA" sz="3600" b="1" dirty="0"/>
              <a:t>ـ</a:t>
            </a:r>
            <a:r>
              <a:rPr lang="ar-BH" sz="3600" b="1" dirty="0"/>
              <a:t>  .</a:t>
            </a:r>
            <a:r>
              <a:rPr lang="ar-SA" sz="3600" b="1" dirty="0"/>
              <a:t>  ب</a:t>
            </a:r>
            <a:r>
              <a:rPr lang="ar-BH" sz="3600" b="1" dirty="0"/>
              <a:t>َ</a:t>
            </a:r>
            <a:r>
              <a:rPr lang="ar-SA" sz="3600" b="1" dirty="0"/>
              <a:t>ع</a:t>
            </a:r>
            <a:r>
              <a:rPr lang="ar-BH" sz="3600" b="1" dirty="0"/>
              <a:t>ْ</a:t>
            </a:r>
            <a:r>
              <a:rPr lang="ar-SA" sz="3600" b="1" dirty="0" err="1"/>
              <a:t>دَ</a:t>
            </a:r>
            <a:r>
              <a:rPr lang="ar-SA" sz="3600" b="1" dirty="0"/>
              <a:t> مُرور</a:t>
            </a:r>
            <a:r>
              <a:rPr lang="ar-BH" sz="3600" b="1" dirty="0"/>
              <a:t>ِ</a:t>
            </a:r>
            <a:r>
              <a:rPr lang="ar-SA" sz="3600" b="1" dirty="0"/>
              <a:t> شَهْر</a:t>
            </a:r>
            <a:r>
              <a:rPr lang="ar-BH" sz="3600" b="1" dirty="0"/>
              <a:t>ٍ</a:t>
            </a:r>
            <a:r>
              <a:rPr lang="ar-SA" sz="3600" b="1" dirty="0"/>
              <a:t>، عادَ الفيلُ إلى وَطنِـ </a:t>
            </a:r>
            <a:r>
              <a:rPr lang="ar-BH" sz="3600" b="1" dirty="0"/>
              <a:t>  </a:t>
            </a:r>
            <a:r>
              <a:rPr lang="ar-SA" sz="3600" b="1" dirty="0"/>
              <a:t>و</a:t>
            </a:r>
            <a:r>
              <a:rPr lang="ar-BH" sz="3600" b="1" dirty="0"/>
              <a:t>َ</a:t>
            </a:r>
            <a:r>
              <a:rPr lang="ar-SA" sz="3600" b="1" dirty="0"/>
              <a:t>أُسْرَتِـ</a:t>
            </a:r>
            <a:r>
              <a:rPr lang="ar-BH" sz="3600" dirty="0"/>
              <a:t>  </a:t>
            </a:r>
            <a:r>
              <a:rPr lang="ar-BH" sz="3600" b="1" dirty="0"/>
              <a:t> </a:t>
            </a:r>
            <a:r>
              <a:rPr lang="ar-SA" sz="3600" b="1" dirty="0"/>
              <a:t>و</a:t>
            </a:r>
            <a:r>
              <a:rPr lang="ar-BH" sz="3600" b="1" dirty="0"/>
              <a:t>َ</a:t>
            </a:r>
            <a:r>
              <a:rPr lang="ar-SA" sz="3600" b="1" dirty="0"/>
              <a:t>أ</a:t>
            </a:r>
            <a:r>
              <a:rPr lang="ar-BH" sz="3600" b="1" dirty="0"/>
              <a:t>َ</a:t>
            </a:r>
            <a:r>
              <a:rPr lang="ar-SA" sz="3600" b="1" dirty="0" err="1"/>
              <a:t>صْدِقائـ</a:t>
            </a:r>
            <a:r>
              <a:rPr lang="ar-BH" sz="3600" dirty="0"/>
              <a:t>  </a:t>
            </a:r>
            <a:r>
              <a:rPr lang="ar-SA" sz="3600" b="1" dirty="0"/>
              <a:t>، وَهُناكَ رَحَّبَ </a:t>
            </a:r>
            <a:r>
              <a:rPr lang="ar-SA" sz="3600" b="1" dirty="0" err="1"/>
              <a:t>بِهِ</a:t>
            </a:r>
            <a:r>
              <a:rPr lang="ar-SA" sz="3600" b="1" dirty="0"/>
              <a:t> أ</a:t>
            </a:r>
            <a:r>
              <a:rPr lang="ar-BH" sz="3600" b="1" dirty="0"/>
              <a:t>َ</a:t>
            </a:r>
            <a:r>
              <a:rPr lang="ar-SA" sz="3600" b="1" dirty="0"/>
              <a:t>صْدِ</a:t>
            </a:r>
            <a:r>
              <a:rPr lang="ar-BH" sz="3600" b="1" dirty="0"/>
              <a:t>قاؤهُ</a:t>
            </a:r>
            <a:r>
              <a:rPr lang="ar-SA" sz="3600" b="1" dirty="0"/>
              <a:t>، وأهْلُ غابَتِـ</a:t>
            </a:r>
            <a:r>
              <a:rPr lang="ar-BH" sz="3600" dirty="0"/>
              <a:t>  </a:t>
            </a:r>
            <a:r>
              <a:rPr lang="ar-SA" sz="3600" b="1" dirty="0"/>
              <a:t> </a:t>
            </a:r>
            <a:r>
              <a:rPr lang="ar-SA" sz="3600" b="1" dirty="0" err="1"/>
              <a:t>الأ</a:t>
            </a:r>
            <a:r>
              <a:rPr lang="ar-BH" sz="3600" b="1" dirty="0"/>
              <a:t>َ</a:t>
            </a:r>
            <a:r>
              <a:rPr lang="ar-SA" sz="3600" b="1" dirty="0" err="1"/>
              <a:t>حِباء</a:t>
            </a:r>
            <a:r>
              <a:rPr lang="ar-BH" sz="3600" b="1" dirty="0"/>
              <a:t>ِ</a:t>
            </a:r>
            <a:r>
              <a:rPr lang="ar-SA" sz="3600" b="1" dirty="0"/>
              <a:t>، قال</a:t>
            </a:r>
            <a:r>
              <a:rPr lang="ar-BH" sz="3600" b="1" dirty="0"/>
              <a:t>َ</a:t>
            </a:r>
            <a:r>
              <a:rPr lang="ar-SA" sz="3600" b="1" dirty="0"/>
              <a:t> ال</a:t>
            </a:r>
            <a:r>
              <a:rPr lang="ar-BH" sz="3600" b="1" dirty="0"/>
              <a:t>ْ</a:t>
            </a:r>
            <a:r>
              <a:rPr lang="ar-SA" sz="3600" b="1" dirty="0"/>
              <a:t>فيل</a:t>
            </a:r>
            <a:r>
              <a:rPr lang="ar-BH" sz="3600" b="1" dirty="0"/>
              <a:t>ُ</a:t>
            </a:r>
            <a:r>
              <a:rPr lang="ar-SA" sz="3600" b="1" dirty="0"/>
              <a:t> ع</a:t>
            </a:r>
            <a:r>
              <a:rPr lang="ar-BH" sz="3600" b="1" dirty="0"/>
              <a:t>َ</a:t>
            </a:r>
            <a:r>
              <a:rPr lang="ar-SA" sz="3600" b="1" dirty="0"/>
              <a:t>ن</a:t>
            </a:r>
            <a:r>
              <a:rPr lang="ar-BH" sz="3600" b="1" dirty="0"/>
              <a:t>ْ</a:t>
            </a:r>
            <a:r>
              <a:rPr lang="ar-SA" sz="3600" b="1" dirty="0"/>
              <a:t> رح</a:t>
            </a:r>
            <a:r>
              <a:rPr lang="ar-BH" sz="3600" b="1" dirty="0"/>
              <a:t>ْ</a:t>
            </a:r>
            <a:r>
              <a:rPr lang="ar-SA" sz="3600" b="1" dirty="0"/>
              <a:t>ل</a:t>
            </a:r>
            <a:r>
              <a:rPr lang="ar-BH" sz="3600" b="1" dirty="0"/>
              <a:t>َ</a:t>
            </a:r>
            <a:r>
              <a:rPr lang="ar-SA" sz="3600" b="1" dirty="0"/>
              <a:t>تـ</a:t>
            </a:r>
            <a:r>
              <a:rPr lang="ar-BH" sz="3600" dirty="0"/>
              <a:t>  </a:t>
            </a:r>
            <a:r>
              <a:rPr lang="ar-SA" sz="3600" b="1" dirty="0"/>
              <a:t>: كانَتْ رِحْلـ</a:t>
            </a:r>
            <a:r>
              <a:rPr lang="ar-BH" sz="3600" dirty="0"/>
              <a:t>  </a:t>
            </a:r>
            <a:r>
              <a:rPr lang="ar-SA" sz="3600" b="1" dirty="0"/>
              <a:t> رائ</a:t>
            </a:r>
            <a:r>
              <a:rPr lang="ar-BH" sz="3600" b="1" dirty="0"/>
              <a:t>ِ</a:t>
            </a:r>
            <a:r>
              <a:rPr lang="ar-SA" sz="3600" b="1" dirty="0"/>
              <a:t>عَـ</a:t>
            </a:r>
            <a:r>
              <a:rPr lang="ar-BH" sz="3600" dirty="0"/>
              <a:t>  </a:t>
            </a:r>
            <a:r>
              <a:rPr lang="ar-SA" sz="3600" b="1" dirty="0"/>
              <a:t>، ول</a:t>
            </a:r>
            <a:r>
              <a:rPr lang="ar-BH" sz="3600" b="1" dirty="0"/>
              <a:t>َ</a:t>
            </a:r>
            <a:r>
              <a:rPr lang="ar-SA" sz="3600" b="1" dirty="0"/>
              <a:t>ك</a:t>
            </a:r>
            <a:r>
              <a:rPr lang="ar-BH" sz="3600" b="1" dirty="0"/>
              <a:t>ِ</a:t>
            </a:r>
            <a:r>
              <a:rPr lang="ar-SA" sz="3600" b="1" dirty="0"/>
              <a:t>ن</a:t>
            </a:r>
            <a:r>
              <a:rPr lang="ar-BH" sz="3600" b="1" dirty="0"/>
              <a:t>َّ</a:t>
            </a:r>
            <a:r>
              <a:rPr lang="ar-SA" sz="3600" b="1" dirty="0"/>
              <a:t> العَوْدَ</a:t>
            </a:r>
            <a:r>
              <a:rPr lang="ar-BH" sz="3600" dirty="0"/>
              <a:t>  </a:t>
            </a:r>
            <a:r>
              <a:rPr lang="ar-SA" sz="3600" b="1" dirty="0"/>
              <a:t>إلى ال</a:t>
            </a:r>
            <a:r>
              <a:rPr lang="ar-BH" sz="3600" b="1" dirty="0"/>
              <a:t>ْ</a:t>
            </a:r>
            <a:r>
              <a:rPr lang="ar-SA" sz="3600" b="1" dirty="0"/>
              <a:t>و</a:t>
            </a:r>
            <a:r>
              <a:rPr lang="ar-BH" sz="3600" b="1" dirty="0"/>
              <a:t>َ</a:t>
            </a:r>
            <a:r>
              <a:rPr lang="ar-SA" sz="3600" b="1" dirty="0"/>
              <a:t>ط</a:t>
            </a:r>
            <a:r>
              <a:rPr lang="ar-BH" sz="3600" b="1" dirty="0"/>
              <a:t>َ</a:t>
            </a:r>
            <a:r>
              <a:rPr lang="ar-SA" sz="3600" b="1" dirty="0"/>
              <a:t>نِ أرْوَ</a:t>
            </a:r>
            <a:r>
              <a:rPr lang="ar-BH" sz="3600" b="1" dirty="0"/>
              <a:t>عُ.</a:t>
            </a:r>
            <a:r>
              <a:rPr lang="ar-SA" sz="3600" b="1" dirty="0"/>
              <a:t> 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706080"/>
              </p:ext>
            </p:extLst>
          </p:nvPr>
        </p:nvGraphicFramePr>
        <p:xfrm>
          <a:off x="3721996" y="1723830"/>
          <a:ext cx="4282795" cy="6096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282795">
                  <a:extLst>
                    <a:ext uri="{9D8B030D-6E8A-4147-A177-3AD203B41FA5}">
                      <a16:colId xmlns:a16="http://schemas.microsoft.com/office/drawing/2014/main" xmlns="" val="356394695"/>
                    </a:ext>
                  </a:extLst>
                </a:gridCol>
              </a:tblGrid>
              <a:tr h="56401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rgbClr val="00B050"/>
                          </a:solidFill>
                          <a:effectLst/>
                        </a:rPr>
                        <a:t>ر</a:t>
                      </a:r>
                      <a:r>
                        <a:rPr lang="ar-BH" sz="4000" dirty="0">
                          <a:solidFill>
                            <a:srgbClr val="00B050"/>
                          </a:solidFill>
                          <a:effectLst/>
                        </a:rPr>
                        <a:t>ِ</a:t>
                      </a:r>
                      <a:r>
                        <a:rPr lang="ar-SA" sz="4000" dirty="0">
                          <a:solidFill>
                            <a:srgbClr val="00B050"/>
                          </a:solidFill>
                          <a:effectLst/>
                        </a:rPr>
                        <a:t>ح</a:t>
                      </a:r>
                      <a:r>
                        <a:rPr lang="ar-BH" sz="4000" dirty="0">
                          <a:solidFill>
                            <a:srgbClr val="00B050"/>
                          </a:solidFill>
                          <a:effectLst/>
                        </a:rPr>
                        <a:t>ْ</a:t>
                      </a:r>
                      <a:r>
                        <a:rPr lang="ar-SA" sz="4000" dirty="0">
                          <a:solidFill>
                            <a:srgbClr val="00B050"/>
                          </a:solidFill>
                          <a:effectLst/>
                        </a:rPr>
                        <a:t>ل</a:t>
                      </a:r>
                      <a:r>
                        <a:rPr lang="ar-BH" sz="4000" dirty="0">
                          <a:solidFill>
                            <a:srgbClr val="00B050"/>
                          </a:solidFill>
                          <a:effectLst/>
                        </a:rPr>
                        <a:t>َ</a:t>
                      </a:r>
                      <a:r>
                        <a:rPr lang="ar-SA" sz="4000" dirty="0">
                          <a:solidFill>
                            <a:srgbClr val="00B050"/>
                          </a:solidFill>
                          <a:effectLst/>
                        </a:rPr>
                        <a:t>ة</a:t>
                      </a:r>
                      <a:r>
                        <a:rPr lang="ar-BH" sz="4000" dirty="0">
                          <a:solidFill>
                            <a:srgbClr val="00B050"/>
                          </a:solidFill>
                          <a:effectLst/>
                        </a:rPr>
                        <a:t>ُ</a:t>
                      </a:r>
                      <a:r>
                        <a:rPr lang="ar-SA" sz="4000" dirty="0">
                          <a:solidFill>
                            <a:srgbClr val="00B050"/>
                          </a:solidFill>
                          <a:effectLst/>
                        </a:rPr>
                        <a:t> ال</a:t>
                      </a:r>
                      <a:r>
                        <a:rPr lang="ar-BH" sz="4000" dirty="0">
                          <a:solidFill>
                            <a:srgbClr val="00B050"/>
                          </a:solidFill>
                          <a:effectLst/>
                        </a:rPr>
                        <a:t>ْ</a:t>
                      </a:r>
                      <a:r>
                        <a:rPr lang="ar-SA" sz="4000" dirty="0" smtClean="0">
                          <a:solidFill>
                            <a:srgbClr val="00B050"/>
                          </a:solidFill>
                          <a:effectLst/>
                        </a:rPr>
                        <a:t>فيل</a:t>
                      </a:r>
                      <a:endParaRPr lang="en-US" sz="4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4785987"/>
                  </a:ext>
                </a:extLst>
              </a:tr>
            </a:tbl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7955826" y="2543501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َ</a:t>
            </a:r>
            <a:r>
              <a:rPr lang="ar-SA" sz="3600" b="1" dirty="0">
                <a:solidFill>
                  <a:srgbClr val="0070C0"/>
                </a:solidFill>
              </a:rPr>
              <a:t>ة</a:t>
            </a:r>
            <a:r>
              <a:rPr lang="ar-BH" sz="3600" b="1" dirty="0">
                <a:solidFill>
                  <a:srgbClr val="0070C0"/>
                </a:solidFill>
              </a:rPr>
              <a:t>ِ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015124" y="2552692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َ</a:t>
            </a:r>
            <a:r>
              <a:rPr lang="ar-SA" sz="3600" b="1" dirty="0">
                <a:solidFill>
                  <a:srgbClr val="0070C0"/>
                </a:solidFill>
              </a:rPr>
              <a:t>ة</a:t>
            </a:r>
            <a:r>
              <a:rPr lang="ar-BH" sz="3600" b="1" dirty="0">
                <a:solidFill>
                  <a:srgbClr val="0070C0"/>
                </a:solidFill>
              </a:rPr>
              <a:t>ٍ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78733" y="2552694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َ</a:t>
            </a:r>
            <a:r>
              <a:rPr lang="ar-SA" sz="3600" b="1" dirty="0">
                <a:solidFill>
                  <a:srgbClr val="0070C0"/>
                </a:solidFill>
              </a:rPr>
              <a:t>ة</a:t>
            </a:r>
            <a:r>
              <a:rPr lang="ar-BH" sz="3600" b="1" dirty="0">
                <a:solidFill>
                  <a:srgbClr val="0070C0"/>
                </a:solidFill>
              </a:rPr>
              <a:t>ٍ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812777" y="3099207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َهُ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062032" y="3102642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ةٍ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57535" y="3113494"/>
            <a:ext cx="37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</a:rPr>
              <a:t>ةٍ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985900" y="3103662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َةٍ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0100752" y="3636583"/>
            <a:ext cx="43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</a:rPr>
              <a:t>ه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909517" y="3650231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ةِ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068948" y="3619747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ه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331630" y="4190739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ه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8626672" y="4190739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ِهِ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756294" y="4185460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ه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9133529" y="4706823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>
                <a:solidFill>
                  <a:srgbClr val="0070C0"/>
                </a:solidFill>
              </a:rPr>
              <a:t>ِهِ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115178" y="4734119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 smtClean="0">
                <a:solidFill>
                  <a:srgbClr val="0070C0"/>
                </a:solidFill>
              </a:rPr>
              <a:t>َة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087938" y="4720472"/>
            <a:ext cx="5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ـ</a:t>
            </a:r>
            <a:r>
              <a:rPr lang="ar-BH" sz="3600" b="1" dirty="0" smtClean="0">
                <a:solidFill>
                  <a:srgbClr val="0070C0"/>
                </a:solidFill>
              </a:rPr>
              <a:t>ة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042935" y="4753599"/>
            <a:ext cx="28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</a:rPr>
              <a:t>ةَ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278" y="6085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877</Words>
  <Application>Microsoft Office PowerPoint</Application>
  <PresentationFormat>Widescreen</PresentationFormat>
  <Paragraphs>87</Paragraphs>
  <Slides>6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Simplified Arabic</vt:lpstr>
      <vt:lpstr>Times New Roman</vt:lpstr>
      <vt:lpstr>قالب الدروس</vt:lpstr>
      <vt:lpstr>1_قالب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user</cp:lastModifiedBy>
  <cp:revision>224</cp:revision>
  <dcterms:created xsi:type="dcterms:W3CDTF">2020-03-10T05:21:54Z</dcterms:created>
  <dcterms:modified xsi:type="dcterms:W3CDTF">2020-04-06T07:35:31Z</dcterms:modified>
</cp:coreProperties>
</file>